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94" r:id="rId4"/>
    <p:sldId id="279" r:id="rId5"/>
    <p:sldId id="280" r:id="rId6"/>
    <p:sldId id="281" r:id="rId7"/>
    <p:sldId id="319" r:id="rId8"/>
    <p:sldId id="303" r:id="rId9"/>
    <p:sldId id="306" r:id="rId10"/>
    <p:sldId id="307" r:id="rId11"/>
    <p:sldId id="308" r:id="rId12"/>
    <p:sldId id="309" r:id="rId13"/>
    <p:sldId id="297" r:id="rId14"/>
    <p:sldId id="296" r:id="rId15"/>
    <p:sldId id="310" r:id="rId16"/>
    <p:sldId id="311" r:id="rId17"/>
    <p:sldId id="312" r:id="rId18"/>
    <p:sldId id="298" r:id="rId19"/>
    <p:sldId id="299" r:id="rId20"/>
    <p:sldId id="305" r:id="rId21"/>
    <p:sldId id="314" r:id="rId22"/>
    <p:sldId id="315" r:id="rId23"/>
    <p:sldId id="295" r:id="rId24"/>
    <p:sldId id="300" r:id="rId25"/>
    <p:sldId id="317" r:id="rId26"/>
    <p:sldId id="318" r:id="rId27"/>
    <p:sldId id="274" r:id="rId28"/>
    <p:sldId id="301" r:id="rId29"/>
    <p:sldId id="302" r:id="rId30"/>
    <p:sldId id="316" r:id="rId31"/>
    <p:sldId id="275" r:id="rId32"/>
    <p:sldId id="284" r:id="rId33"/>
    <p:sldId id="285"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501B5E-8A1C-4002-9479-525600DC102E}" type="datetimeFigureOut">
              <a:rPr lang="en-US" smtClean="0"/>
              <a:t>7/19/2026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E216E95E-234C-4E72-8808-7D2B263FB9D8}"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0977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501B5E-8A1C-4002-9479-525600DC102E}"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6E95E-234C-4E72-8808-7D2B263FB9D8}"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10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501B5E-8A1C-4002-9479-525600DC102E}"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6E95E-234C-4E72-8808-7D2B263FB9D8}"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2458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501B5E-8A1C-4002-9479-525600DC102E}"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6E95E-234C-4E72-8808-7D2B263FB9D8}"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5753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501B5E-8A1C-4002-9479-525600DC102E}"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6E95E-234C-4E72-8808-7D2B263FB9D8}"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484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501B5E-8A1C-4002-9479-525600DC102E}"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6E95E-234C-4E72-8808-7D2B263FB9D8}"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40431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501B5E-8A1C-4002-9479-525600DC102E}"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16E95E-234C-4E72-8808-7D2B263FB9D8}"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65309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501B5E-8A1C-4002-9479-525600DC102E}"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16E95E-234C-4E72-8808-7D2B263FB9D8}"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4967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01B5E-8A1C-4002-9479-525600DC102E}"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16E95E-234C-4E72-8808-7D2B263FB9D8}" type="slidenum">
              <a:rPr lang="en-US" smtClean="0"/>
              <a:t>‹#›</a:t>
            </a:fld>
            <a:endParaRPr lang="en-US"/>
          </a:p>
        </p:txBody>
      </p:sp>
    </p:spTree>
    <p:extLst>
      <p:ext uri="{BB962C8B-B14F-4D97-AF65-F5344CB8AC3E}">
        <p14:creationId xmlns:p14="http://schemas.microsoft.com/office/powerpoint/2010/main" val="4128014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501B5E-8A1C-4002-9479-525600DC102E}"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6E95E-234C-4E72-8808-7D2B263FB9D8}"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883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1501B5E-8A1C-4002-9479-525600DC102E}" type="datetimeFigureOut">
              <a:rPr lang="en-US" smtClean="0"/>
              <a:t>7/19/2026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E216E95E-234C-4E72-8808-7D2B263FB9D8}"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0877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1501B5E-8A1C-4002-9479-525600DC102E}" type="datetimeFigureOut">
              <a:rPr lang="en-US" smtClean="0"/>
              <a:t>7/19/2026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216E95E-234C-4E72-8808-7D2B263FB9D8}"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995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6A6CF9-1DEF-4C58-9222-72404E0F3AA4}"/>
              </a:ext>
            </a:extLst>
          </p:cNvPr>
          <p:cNvSpPr txBox="1"/>
          <p:nvPr/>
        </p:nvSpPr>
        <p:spPr>
          <a:xfrm>
            <a:off x="1934817" y="1944253"/>
            <a:ext cx="7484165" cy="1846659"/>
          </a:xfrm>
          <a:prstGeom prst="rect">
            <a:avLst/>
          </a:prstGeom>
          <a:noFill/>
        </p:spPr>
        <p:txBody>
          <a:bodyPr wrap="square">
            <a:spAutoFit/>
          </a:bodyPr>
          <a:lstStyle/>
          <a:p>
            <a:pPr algn="ctr"/>
            <a:r>
              <a:rPr kumimoji="0" lang="en-US" sz="3800" b="1"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STRATEGIC SECURITY RISK MANAGEMENT FOR PRACTITIONERS</a:t>
            </a:r>
            <a:endParaRPr lang="en-US" sz="3800" dirty="0"/>
          </a:p>
        </p:txBody>
      </p:sp>
    </p:spTree>
    <p:extLst>
      <p:ext uri="{BB962C8B-B14F-4D97-AF65-F5344CB8AC3E}">
        <p14:creationId xmlns:p14="http://schemas.microsoft.com/office/powerpoint/2010/main" val="2131546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72D87E-FF39-4B17-80CC-DB8DBC27A057}"/>
              </a:ext>
            </a:extLst>
          </p:cNvPr>
          <p:cNvSpPr txBox="1"/>
          <p:nvPr/>
        </p:nvSpPr>
        <p:spPr>
          <a:xfrm>
            <a:off x="3428999" y="159026"/>
            <a:ext cx="6102626" cy="5909310"/>
          </a:xfrm>
          <a:prstGeom prst="rect">
            <a:avLst/>
          </a:prstGeom>
          <a:noFill/>
        </p:spPr>
        <p:txBody>
          <a:bodyPr wrap="square">
            <a:spAutoFit/>
          </a:bodyPr>
          <a:lstStyle/>
          <a:p>
            <a:r>
              <a:rPr lang="en-US" sz="2100" b="1" dirty="0">
                <a:solidFill>
                  <a:srgbClr val="C00000"/>
                </a:solidFill>
                <a:latin typeface="Tw Cen MT" panose="020B0602020104020603" pitchFamily="34" charset="0"/>
              </a:rPr>
              <a:t>Strategic Security Environment</a:t>
            </a:r>
          </a:p>
          <a:p>
            <a:endParaRPr lang="en-US" sz="2100" b="1" dirty="0">
              <a:solidFill>
                <a:srgbClr val="C00000"/>
              </a:solidFill>
              <a:latin typeface="Tw Cen MT" panose="020B0602020104020603" pitchFamily="34" charset="0"/>
            </a:endParaRPr>
          </a:p>
          <a:p>
            <a:r>
              <a:rPr lang="en-US" sz="2100" dirty="0">
                <a:latin typeface="Tw Cen MT" panose="020B0602020104020603" pitchFamily="34" charset="0"/>
              </a:rPr>
              <a:t>Practitioners must understand:</a:t>
            </a:r>
          </a:p>
          <a:p>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Internal Environment</a:t>
            </a:r>
          </a:p>
          <a:p>
            <a:endParaRPr lang="en-US" sz="2100" dirty="0">
              <a:latin typeface="Tw Cen MT" panose="020B0602020104020603" pitchFamily="34" charset="0"/>
            </a:endParaRPr>
          </a:p>
          <a:p>
            <a:pPr marL="342900" indent="-342900">
              <a:buFont typeface="Wingdings" panose="05000000000000000000" pitchFamily="2" charset="2"/>
              <a:buChar char="§"/>
            </a:pPr>
            <a:r>
              <a:rPr lang="en-US" sz="2100" dirty="0">
                <a:latin typeface="Tw Cen MT" panose="020B0602020104020603" pitchFamily="34" charset="0"/>
              </a:rPr>
              <a:t>Organizational culture </a:t>
            </a:r>
          </a:p>
          <a:p>
            <a:pPr marL="342900" indent="-342900">
              <a:buFont typeface="Wingdings" panose="05000000000000000000" pitchFamily="2" charset="2"/>
              <a:buChar char="§"/>
            </a:pPr>
            <a:r>
              <a:rPr lang="en-US" sz="2100" dirty="0">
                <a:latin typeface="Tw Cen MT" panose="020B0602020104020603" pitchFamily="34" charset="0"/>
              </a:rPr>
              <a:t>Leadership </a:t>
            </a:r>
          </a:p>
          <a:p>
            <a:pPr marL="342900" indent="-342900">
              <a:buFont typeface="Wingdings" panose="05000000000000000000" pitchFamily="2" charset="2"/>
              <a:buChar char="§"/>
            </a:pPr>
            <a:r>
              <a:rPr lang="en-US" sz="2100" dirty="0">
                <a:latin typeface="Tw Cen MT" panose="020B0602020104020603" pitchFamily="34" charset="0"/>
              </a:rPr>
              <a:t>Resources </a:t>
            </a:r>
          </a:p>
          <a:p>
            <a:pPr marL="342900" indent="-342900">
              <a:buFont typeface="Wingdings" panose="05000000000000000000" pitchFamily="2" charset="2"/>
              <a:buChar char="§"/>
            </a:pPr>
            <a:r>
              <a:rPr lang="en-US" sz="2100" dirty="0">
                <a:latin typeface="Tw Cen MT" panose="020B0602020104020603" pitchFamily="34" charset="0"/>
              </a:rPr>
              <a:t>Policies </a:t>
            </a:r>
          </a:p>
          <a:p>
            <a:pPr>
              <a:buFont typeface="Arial" panose="020B0604020202020204" pitchFamily="34" charset="0"/>
              <a:buChar char="•"/>
            </a:pPr>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External Environment</a:t>
            </a:r>
          </a:p>
          <a:p>
            <a:endParaRPr lang="en-US" sz="2100" dirty="0">
              <a:solidFill>
                <a:srgbClr val="FF0000"/>
              </a:solidFill>
              <a:latin typeface="Tw Cen MT" panose="020B0602020104020603" pitchFamily="34" charset="0"/>
            </a:endParaRPr>
          </a:p>
          <a:p>
            <a:pPr marL="342900" indent="-342900">
              <a:buFont typeface="Wingdings" panose="05000000000000000000" pitchFamily="2" charset="2"/>
              <a:buChar char="§"/>
            </a:pPr>
            <a:r>
              <a:rPr lang="en-US" sz="2100" dirty="0">
                <a:latin typeface="Tw Cen MT" panose="020B0602020104020603" pitchFamily="34" charset="0"/>
              </a:rPr>
              <a:t>Terrorism </a:t>
            </a:r>
          </a:p>
          <a:p>
            <a:pPr marL="342900" indent="-342900">
              <a:buFont typeface="Wingdings" panose="05000000000000000000" pitchFamily="2" charset="2"/>
              <a:buChar char="§"/>
            </a:pPr>
            <a:r>
              <a:rPr lang="en-US" sz="2100" dirty="0">
                <a:latin typeface="Tw Cen MT" panose="020B0602020104020603" pitchFamily="34" charset="0"/>
              </a:rPr>
              <a:t>Cybercrime </a:t>
            </a:r>
          </a:p>
          <a:p>
            <a:pPr marL="342900" indent="-342900">
              <a:buFont typeface="Wingdings" panose="05000000000000000000" pitchFamily="2" charset="2"/>
              <a:buChar char="§"/>
            </a:pPr>
            <a:r>
              <a:rPr lang="en-US" sz="2100" dirty="0">
                <a:latin typeface="Tw Cen MT" panose="020B0602020104020603" pitchFamily="34" charset="0"/>
              </a:rPr>
              <a:t>Political instability </a:t>
            </a:r>
          </a:p>
          <a:p>
            <a:pPr marL="342900" indent="-342900">
              <a:buFont typeface="Wingdings" panose="05000000000000000000" pitchFamily="2" charset="2"/>
              <a:buChar char="§"/>
            </a:pPr>
            <a:r>
              <a:rPr lang="en-US" sz="2100" dirty="0">
                <a:latin typeface="Tw Cen MT" panose="020B0602020104020603" pitchFamily="34" charset="0"/>
              </a:rPr>
              <a:t>Economic conditions </a:t>
            </a:r>
          </a:p>
          <a:p>
            <a:pPr marL="342900" indent="-342900">
              <a:buFont typeface="Wingdings" panose="05000000000000000000" pitchFamily="2" charset="2"/>
              <a:buChar char="§"/>
            </a:pPr>
            <a:r>
              <a:rPr lang="en-US" sz="2100" dirty="0">
                <a:latin typeface="Tw Cen MT" panose="020B0602020104020603" pitchFamily="34" charset="0"/>
              </a:rPr>
              <a:t>Climate change</a:t>
            </a:r>
          </a:p>
        </p:txBody>
      </p:sp>
    </p:spTree>
    <p:extLst>
      <p:ext uri="{BB962C8B-B14F-4D97-AF65-F5344CB8AC3E}">
        <p14:creationId xmlns:p14="http://schemas.microsoft.com/office/powerpoint/2010/main" val="415132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1A1DF0-EAD3-4DF7-9AE9-C2CC31331424}"/>
              </a:ext>
            </a:extLst>
          </p:cNvPr>
          <p:cNvSpPr txBox="1"/>
          <p:nvPr/>
        </p:nvSpPr>
        <p:spPr>
          <a:xfrm>
            <a:off x="3594652" y="1020491"/>
            <a:ext cx="6102626" cy="4154984"/>
          </a:xfrm>
          <a:prstGeom prst="rect">
            <a:avLst/>
          </a:prstGeom>
          <a:noFill/>
        </p:spPr>
        <p:txBody>
          <a:bodyPr wrap="square">
            <a:spAutoFit/>
          </a:bodyPr>
          <a:lstStyle/>
          <a:p>
            <a:r>
              <a:rPr lang="en-US" sz="2400" b="1" dirty="0">
                <a:solidFill>
                  <a:srgbClr val="C00000"/>
                </a:solidFill>
                <a:latin typeface="Tw Cen MT" panose="020B0602020104020603" pitchFamily="34" charset="0"/>
              </a:rPr>
              <a:t>Security Risk Management Framework</a:t>
            </a:r>
          </a:p>
          <a:p>
            <a:endParaRPr lang="en-US" sz="2200" b="1" dirty="0">
              <a:latin typeface="Tw Cen MT" panose="020B0602020104020603" pitchFamily="34" charset="0"/>
            </a:endParaRPr>
          </a:p>
          <a:p>
            <a:r>
              <a:rPr lang="en-US" sz="2200" dirty="0">
                <a:latin typeface="Tw Cen MT" panose="020B0602020104020603" pitchFamily="34" charset="0"/>
              </a:rPr>
              <a:t>The Practitioner Framework</a:t>
            </a:r>
          </a:p>
          <a:p>
            <a:endParaRPr lang="en-US" sz="2200" dirty="0">
              <a:latin typeface="Tw Cen MT" panose="020B0602020104020603" pitchFamily="34" charset="0"/>
            </a:endParaRPr>
          </a:p>
          <a:p>
            <a:pPr marL="285750" indent="-285750">
              <a:buFont typeface="Wingdings" panose="05000000000000000000" pitchFamily="2" charset="2"/>
              <a:buChar char="ü"/>
            </a:pPr>
            <a:r>
              <a:rPr lang="en-US" sz="2200" dirty="0">
                <a:latin typeface="Tw Cen MT" panose="020B0602020104020603" pitchFamily="34" charset="0"/>
              </a:rPr>
              <a:t>Establish Context </a:t>
            </a:r>
          </a:p>
          <a:p>
            <a:pPr marL="285750" indent="-285750">
              <a:buFont typeface="Wingdings" panose="05000000000000000000" pitchFamily="2" charset="2"/>
              <a:buChar char="ü"/>
            </a:pPr>
            <a:r>
              <a:rPr lang="en-US" sz="2200" dirty="0">
                <a:latin typeface="Tw Cen MT" panose="020B0602020104020603" pitchFamily="34" charset="0"/>
              </a:rPr>
              <a:t>Identify Risks </a:t>
            </a:r>
          </a:p>
          <a:p>
            <a:pPr marL="285750" indent="-285750">
              <a:buFont typeface="Wingdings" panose="05000000000000000000" pitchFamily="2" charset="2"/>
              <a:buChar char="ü"/>
            </a:pPr>
            <a:r>
              <a:rPr lang="en-US" sz="2200" dirty="0">
                <a:latin typeface="Tw Cen MT" panose="020B0602020104020603" pitchFamily="34" charset="0"/>
              </a:rPr>
              <a:t>Analyze Risks </a:t>
            </a:r>
          </a:p>
          <a:p>
            <a:pPr marL="285750" indent="-285750">
              <a:buFont typeface="Wingdings" panose="05000000000000000000" pitchFamily="2" charset="2"/>
              <a:buChar char="ü"/>
            </a:pPr>
            <a:r>
              <a:rPr lang="en-US" sz="2200" dirty="0">
                <a:latin typeface="Tw Cen MT" panose="020B0602020104020603" pitchFamily="34" charset="0"/>
              </a:rPr>
              <a:t>Evaluate Risks </a:t>
            </a:r>
          </a:p>
          <a:p>
            <a:pPr marL="285750" indent="-285750">
              <a:buFont typeface="Wingdings" panose="05000000000000000000" pitchFamily="2" charset="2"/>
              <a:buChar char="ü"/>
            </a:pPr>
            <a:r>
              <a:rPr lang="en-US" sz="2200" dirty="0">
                <a:latin typeface="Tw Cen MT" panose="020B0602020104020603" pitchFamily="34" charset="0"/>
              </a:rPr>
              <a:t>Treat Risks </a:t>
            </a:r>
          </a:p>
          <a:p>
            <a:pPr marL="285750" indent="-285750">
              <a:buFont typeface="Wingdings" panose="05000000000000000000" pitchFamily="2" charset="2"/>
              <a:buChar char="ü"/>
            </a:pPr>
            <a:r>
              <a:rPr lang="en-US" sz="2200" dirty="0">
                <a:latin typeface="Tw Cen MT" panose="020B0602020104020603" pitchFamily="34" charset="0"/>
              </a:rPr>
              <a:t>Monitor Risks </a:t>
            </a:r>
          </a:p>
          <a:p>
            <a:pPr marL="285750" indent="-285750">
              <a:buFont typeface="Wingdings" panose="05000000000000000000" pitchFamily="2" charset="2"/>
              <a:buChar char="ü"/>
            </a:pPr>
            <a:r>
              <a:rPr lang="en-US" sz="2200" dirty="0">
                <a:latin typeface="Tw Cen MT" panose="020B0602020104020603" pitchFamily="34" charset="0"/>
              </a:rPr>
              <a:t>Review </a:t>
            </a:r>
          </a:p>
          <a:p>
            <a:pPr marL="285750" indent="-285750">
              <a:buFont typeface="Wingdings" panose="05000000000000000000" pitchFamily="2" charset="2"/>
              <a:buChar char="ü"/>
            </a:pPr>
            <a:r>
              <a:rPr lang="en-US" sz="2200" dirty="0">
                <a:latin typeface="Tw Cen MT" panose="020B0602020104020603" pitchFamily="34" charset="0"/>
              </a:rPr>
              <a:t>Communicate</a:t>
            </a:r>
          </a:p>
        </p:txBody>
      </p:sp>
    </p:spTree>
    <p:extLst>
      <p:ext uri="{BB962C8B-B14F-4D97-AF65-F5344CB8AC3E}">
        <p14:creationId xmlns:p14="http://schemas.microsoft.com/office/powerpoint/2010/main" val="1588751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C89E2-DCE6-4C97-A77E-578DC7608E94}"/>
              </a:ext>
            </a:extLst>
          </p:cNvPr>
          <p:cNvSpPr txBox="1"/>
          <p:nvPr/>
        </p:nvSpPr>
        <p:spPr>
          <a:xfrm>
            <a:off x="2809461" y="0"/>
            <a:ext cx="5128591" cy="6093976"/>
          </a:xfrm>
          <a:prstGeom prst="rect">
            <a:avLst/>
          </a:prstGeom>
          <a:noFill/>
        </p:spPr>
        <p:txBody>
          <a:bodyPr wrap="square">
            <a:spAutoFit/>
          </a:bodyPr>
          <a:lstStyle/>
          <a:p>
            <a:r>
              <a:rPr lang="en-US" sz="2200" b="1" dirty="0">
                <a:solidFill>
                  <a:srgbClr val="FF0000"/>
                </a:solidFill>
                <a:latin typeface="Tw Cen MT" panose="020B0602020104020603" pitchFamily="34" charset="0"/>
              </a:rPr>
              <a:t>Establishing the Context</a:t>
            </a:r>
          </a:p>
          <a:p>
            <a:endParaRPr lang="en-US" sz="2200" b="1" dirty="0">
              <a:solidFill>
                <a:srgbClr val="FF0000"/>
              </a:solidFill>
              <a:latin typeface="Tw Cen MT" panose="020B0602020104020603" pitchFamily="34" charset="0"/>
            </a:endParaRPr>
          </a:p>
          <a:p>
            <a:r>
              <a:rPr lang="en-US" sz="2000" dirty="0">
                <a:solidFill>
                  <a:srgbClr val="FF0000"/>
                </a:solidFill>
                <a:latin typeface="Tw Cen MT" panose="020B0602020104020603" pitchFamily="34" charset="0"/>
              </a:rPr>
              <a:t>Understand:</a:t>
            </a:r>
          </a:p>
          <a:p>
            <a:pPr marL="342900" indent="-342900">
              <a:buFont typeface="Wingdings" panose="05000000000000000000" pitchFamily="2" charset="2"/>
              <a:buChar char="ü"/>
            </a:pPr>
            <a:r>
              <a:rPr lang="en-US" sz="2000" dirty="0">
                <a:latin typeface="Tw Cen MT" panose="020B0602020104020603" pitchFamily="34" charset="0"/>
              </a:rPr>
              <a:t>Organizational objectives </a:t>
            </a:r>
          </a:p>
          <a:p>
            <a:pPr marL="342900" indent="-342900">
              <a:buFont typeface="Wingdings" panose="05000000000000000000" pitchFamily="2" charset="2"/>
              <a:buChar char="ü"/>
            </a:pPr>
            <a:r>
              <a:rPr lang="en-US" sz="2000" dirty="0">
                <a:latin typeface="Tw Cen MT" panose="020B0602020104020603" pitchFamily="34" charset="0"/>
              </a:rPr>
              <a:t>Risk appetite </a:t>
            </a:r>
          </a:p>
          <a:p>
            <a:pPr marL="342900" indent="-342900">
              <a:buFont typeface="Wingdings" panose="05000000000000000000" pitchFamily="2" charset="2"/>
              <a:buChar char="ü"/>
            </a:pPr>
            <a:r>
              <a:rPr lang="en-US" sz="2000" dirty="0">
                <a:latin typeface="Tw Cen MT" panose="020B0602020104020603" pitchFamily="34" charset="0"/>
              </a:rPr>
              <a:t>Stakeholders </a:t>
            </a:r>
          </a:p>
          <a:p>
            <a:pPr marL="342900" indent="-342900">
              <a:buFont typeface="Wingdings" panose="05000000000000000000" pitchFamily="2" charset="2"/>
              <a:buChar char="ü"/>
            </a:pPr>
            <a:r>
              <a:rPr lang="en-US" sz="2000" dirty="0">
                <a:latin typeface="Tw Cen MT" panose="020B0602020104020603" pitchFamily="34" charset="0"/>
              </a:rPr>
              <a:t>Legal requirements </a:t>
            </a:r>
          </a:p>
          <a:p>
            <a:pPr marL="342900" indent="-342900">
              <a:buFont typeface="Wingdings" panose="05000000000000000000" pitchFamily="2" charset="2"/>
              <a:buChar char="ü"/>
            </a:pPr>
            <a:r>
              <a:rPr lang="en-US" sz="2000" dirty="0">
                <a:latin typeface="Tw Cen MT" panose="020B0602020104020603" pitchFamily="34" charset="0"/>
              </a:rPr>
              <a:t>Operating environment</a:t>
            </a:r>
          </a:p>
          <a:p>
            <a:pPr>
              <a:buFont typeface="Arial" panose="020B0604020202020204" pitchFamily="34" charset="0"/>
              <a:buChar char="•"/>
            </a:pPr>
            <a:endParaRPr lang="en-US" sz="2200" dirty="0">
              <a:latin typeface="Tw Cen MT" panose="020B0602020104020603" pitchFamily="34" charset="0"/>
            </a:endParaRPr>
          </a:p>
          <a:p>
            <a:r>
              <a:rPr lang="en-US" sz="2200" b="1" dirty="0">
                <a:solidFill>
                  <a:srgbClr val="FF0000"/>
                </a:solidFill>
                <a:latin typeface="Tw Cen MT" panose="020B0602020104020603" pitchFamily="34" charset="0"/>
              </a:rPr>
              <a:t>Security Risk Identification</a:t>
            </a:r>
          </a:p>
          <a:p>
            <a:endParaRPr lang="en-US" sz="2200" b="1" dirty="0">
              <a:latin typeface="Tw Cen MT" panose="020B0602020104020603" pitchFamily="34" charset="0"/>
            </a:endParaRPr>
          </a:p>
          <a:p>
            <a:r>
              <a:rPr lang="en-US" sz="2000" dirty="0">
                <a:solidFill>
                  <a:srgbClr val="FF0000"/>
                </a:solidFill>
                <a:latin typeface="Tw Cen MT" panose="020B0602020104020603" pitchFamily="34" charset="0"/>
              </a:rPr>
              <a:t>Sources of Risk</a:t>
            </a:r>
          </a:p>
          <a:p>
            <a:pPr marL="342900" indent="-342900">
              <a:buFont typeface="Wingdings" panose="05000000000000000000" pitchFamily="2" charset="2"/>
              <a:buChar char="ü"/>
            </a:pPr>
            <a:r>
              <a:rPr lang="en-US" sz="2000" dirty="0">
                <a:latin typeface="Tw Cen MT" panose="020B0602020104020603" pitchFamily="34" charset="0"/>
              </a:rPr>
              <a:t>Terrorism </a:t>
            </a:r>
          </a:p>
          <a:p>
            <a:pPr marL="342900" indent="-342900">
              <a:buFont typeface="Wingdings" panose="05000000000000000000" pitchFamily="2" charset="2"/>
              <a:buChar char="ü"/>
            </a:pPr>
            <a:r>
              <a:rPr lang="en-US" sz="2000" dirty="0">
                <a:latin typeface="Tw Cen MT" panose="020B0602020104020603" pitchFamily="34" charset="0"/>
              </a:rPr>
              <a:t>Kidnapping </a:t>
            </a:r>
          </a:p>
          <a:p>
            <a:pPr marL="342900" indent="-342900">
              <a:buFont typeface="Wingdings" panose="05000000000000000000" pitchFamily="2" charset="2"/>
              <a:buChar char="ü"/>
            </a:pPr>
            <a:r>
              <a:rPr lang="en-US" sz="2000" dirty="0">
                <a:latin typeface="Tw Cen MT" panose="020B0602020104020603" pitchFamily="34" charset="0"/>
              </a:rPr>
              <a:t>Armed robbery </a:t>
            </a:r>
          </a:p>
          <a:p>
            <a:pPr marL="342900" indent="-342900">
              <a:buFont typeface="Wingdings" panose="05000000000000000000" pitchFamily="2" charset="2"/>
              <a:buChar char="ü"/>
            </a:pPr>
            <a:r>
              <a:rPr lang="en-US" sz="2000" dirty="0">
                <a:latin typeface="Tw Cen MT" panose="020B0602020104020603" pitchFamily="34" charset="0"/>
              </a:rPr>
              <a:t>Insider threats </a:t>
            </a:r>
          </a:p>
          <a:p>
            <a:pPr marL="342900" indent="-342900">
              <a:buFont typeface="Wingdings" panose="05000000000000000000" pitchFamily="2" charset="2"/>
              <a:buChar char="ü"/>
            </a:pPr>
            <a:r>
              <a:rPr lang="en-US" sz="2000" dirty="0">
                <a:latin typeface="Tw Cen MT" panose="020B0602020104020603" pitchFamily="34" charset="0"/>
              </a:rPr>
              <a:t>Cyber attacks </a:t>
            </a:r>
          </a:p>
          <a:p>
            <a:pPr marL="342900" indent="-342900">
              <a:buFont typeface="Wingdings" panose="05000000000000000000" pitchFamily="2" charset="2"/>
              <a:buChar char="ü"/>
            </a:pPr>
            <a:r>
              <a:rPr lang="en-US" sz="2000" dirty="0">
                <a:latin typeface="Tw Cen MT" panose="020B0602020104020603" pitchFamily="34" charset="0"/>
              </a:rPr>
              <a:t>Fraud </a:t>
            </a:r>
          </a:p>
          <a:p>
            <a:pPr marL="342900" indent="-342900">
              <a:buFont typeface="Wingdings" panose="05000000000000000000" pitchFamily="2" charset="2"/>
              <a:buChar char="ü"/>
            </a:pPr>
            <a:r>
              <a:rPr lang="en-US" sz="2000" dirty="0">
                <a:latin typeface="Tw Cen MT" panose="020B0602020104020603" pitchFamily="34" charset="0"/>
              </a:rPr>
              <a:t>Natural disasters</a:t>
            </a:r>
          </a:p>
        </p:txBody>
      </p:sp>
    </p:spTree>
    <p:extLst>
      <p:ext uri="{BB962C8B-B14F-4D97-AF65-F5344CB8AC3E}">
        <p14:creationId xmlns:p14="http://schemas.microsoft.com/office/powerpoint/2010/main" val="1015693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0A71DE-BD53-4E9E-BD26-AC11328E376C}"/>
              </a:ext>
            </a:extLst>
          </p:cNvPr>
          <p:cNvSpPr txBox="1"/>
          <p:nvPr/>
        </p:nvSpPr>
        <p:spPr>
          <a:xfrm>
            <a:off x="3044687" y="310062"/>
            <a:ext cx="6102626" cy="5632311"/>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Risk Identification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 identification establishes the foundation of the entire assessment process.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objective of a practitioner is to determine what could happen, how it could happen, and what assets may be affected.</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Threat Intelligence Sources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risk identification relies on credible information.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Sources include:</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Security agencies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Intelligence reports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Industry advisories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Local community networks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Media monitoring</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Incident databases</a:t>
            </a:r>
            <a:endParaRPr lang="en-US" dirty="0"/>
          </a:p>
        </p:txBody>
      </p:sp>
    </p:spTree>
    <p:extLst>
      <p:ext uri="{BB962C8B-B14F-4D97-AF65-F5344CB8AC3E}">
        <p14:creationId xmlns:p14="http://schemas.microsoft.com/office/powerpoint/2010/main" val="722818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50D6FE-9F1D-435F-83C2-5288840CFA60}"/>
              </a:ext>
            </a:extLst>
          </p:cNvPr>
          <p:cNvSpPr txBox="1"/>
          <p:nvPr/>
        </p:nvSpPr>
        <p:spPr>
          <a:xfrm>
            <a:off x="3422374" y="398430"/>
            <a:ext cx="407835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Risk Identification </a:t>
            </a:r>
            <a:r>
              <a:rPr lang="en-US" b="1" dirty="0">
                <a:solidFill>
                  <a:srgbClr val="C00000"/>
                </a:solidFill>
                <a:latin typeface="Arial Black" panose="020B0A04020102020204" pitchFamily="34" charset="0"/>
              </a:rPr>
              <a:t>Techniques</a:t>
            </a:r>
            <a:endParaRPr kumimoji="0" lang="en-US" sz="1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endParaRPr>
          </a:p>
        </p:txBody>
      </p:sp>
      <p:pic>
        <p:nvPicPr>
          <p:cNvPr id="4" name="Picture 3">
            <a:extLst>
              <a:ext uri="{FF2B5EF4-FFF2-40B4-BE49-F238E27FC236}">
                <a16:creationId xmlns:a16="http://schemas.microsoft.com/office/drawing/2014/main" id="{35726E79-0F3A-46E5-9DFA-84078A4E1D70}"/>
              </a:ext>
            </a:extLst>
          </p:cNvPr>
          <p:cNvPicPr>
            <a:picLocks noChangeAspect="1"/>
          </p:cNvPicPr>
          <p:nvPr/>
        </p:nvPicPr>
        <p:blipFill>
          <a:blip r:embed="rId2"/>
          <a:stretch>
            <a:fillRect/>
          </a:stretch>
        </p:blipFill>
        <p:spPr>
          <a:xfrm>
            <a:off x="1805013" y="1454427"/>
            <a:ext cx="3234722" cy="3949146"/>
          </a:xfrm>
          <a:prstGeom prst="rect">
            <a:avLst/>
          </a:prstGeom>
        </p:spPr>
      </p:pic>
      <p:sp>
        <p:nvSpPr>
          <p:cNvPr id="6" name="TextBox 5">
            <a:extLst>
              <a:ext uri="{FF2B5EF4-FFF2-40B4-BE49-F238E27FC236}">
                <a16:creationId xmlns:a16="http://schemas.microsoft.com/office/drawing/2014/main" id="{95EF4C81-BB26-44C2-9ED5-E6CF6BC34410}"/>
              </a:ext>
            </a:extLst>
          </p:cNvPr>
          <p:cNvSpPr txBox="1"/>
          <p:nvPr/>
        </p:nvSpPr>
        <p:spPr>
          <a:xfrm>
            <a:off x="5284304" y="1613453"/>
            <a:ext cx="6102626" cy="3416320"/>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Hazard Identification (HAZID)</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Brainstorming</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Root cause analysis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SWOT analysis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Interviews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Inspections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Observations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Evaluations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Asset data system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Each method, and the best to use will depend on the operations, mission, project and type of risks.</a:t>
            </a:r>
          </a:p>
        </p:txBody>
      </p:sp>
    </p:spTree>
    <p:extLst>
      <p:ext uri="{BB962C8B-B14F-4D97-AF65-F5344CB8AC3E}">
        <p14:creationId xmlns:p14="http://schemas.microsoft.com/office/powerpoint/2010/main" val="608094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C2A07B-FC61-45CE-8F91-FE1FA9E3BF04}"/>
              </a:ext>
            </a:extLst>
          </p:cNvPr>
          <p:cNvSpPr txBox="1"/>
          <p:nvPr/>
        </p:nvSpPr>
        <p:spPr>
          <a:xfrm>
            <a:off x="3667539" y="121217"/>
            <a:ext cx="6102626" cy="5847755"/>
          </a:xfrm>
          <a:prstGeom prst="rect">
            <a:avLst/>
          </a:prstGeom>
          <a:noFill/>
        </p:spPr>
        <p:txBody>
          <a:bodyPr wrap="square">
            <a:spAutoFit/>
          </a:bodyPr>
          <a:lstStyle/>
          <a:p>
            <a:r>
              <a:rPr lang="en-US" sz="2400" b="1" dirty="0">
                <a:solidFill>
                  <a:srgbClr val="C00000"/>
                </a:solidFill>
                <a:latin typeface="Tw Cen MT" panose="020B0602020104020603" pitchFamily="34" charset="0"/>
              </a:rPr>
              <a:t>Threat Assessment</a:t>
            </a:r>
          </a:p>
          <a:p>
            <a:endParaRPr lang="en-US" sz="2200" b="1" dirty="0">
              <a:latin typeface="Tw Cen MT" panose="020B0602020104020603" pitchFamily="34" charset="0"/>
            </a:endParaRPr>
          </a:p>
          <a:p>
            <a:r>
              <a:rPr lang="en-US" sz="2200" dirty="0">
                <a:latin typeface="Tw Cen MT" panose="020B0602020104020603" pitchFamily="34" charset="0"/>
              </a:rPr>
              <a:t>Threat Assessment answers:</a:t>
            </a:r>
          </a:p>
          <a:p>
            <a:endParaRPr lang="en-US" sz="2200" dirty="0">
              <a:latin typeface="Tw Cen MT" panose="020B0602020104020603" pitchFamily="34" charset="0"/>
            </a:endParaRPr>
          </a:p>
          <a:p>
            <a:pPr marL="285750" indent="-285750">
              <a:buFont typeface="Wingdings" panose="05000000000000000000" pitchFamily="2" charset="2"/>
              <a:buChar char="ü"/>
            </a:pPr>
            <a:r>
              <a:rPr lang="en-US" sz="2200" dirty="0">
                <a:latin typeface="Tw Cen MT" panose="020B0602020104020603" pitchFamily="34" charset="0"/>
              </a:rPr>
              <a:t>Who is the threat actor? </a:t>
            </a:r>
          </a:p>
          <a:p>
            <a:pPr marL="285750" indent="-285750">
              <a:buFont typeface="Wingdings" panose="05000000000000000000" pitchFamily="2" charset="2"/>
              <a:buChar char="ü"/>
            </a:pPr>
            <a:r>
              <a:rPr lang="en-US" sz="2200" dirty="0">
                <a:latin typeface="Tw Cen MT" panose="020B0602020104020603" pitchFamily="34" charset="0"/>
              </a:rPr>
              <a:t>Capability? </a:t>
            </a:r>
          </a:p>
          <a:p>
            <a:pPr marL="285750" indent="-285750">
              <a:buFont typeface="Wingdings" panose="05000000000000000000" pitchFamily="2" charset="2"/>
              <a:buChar char="ü"/>
            </a:pPr>
            <a:r>
              <a:rPr lang="en-US" sz="2200" dirty="0">
                <a:latin typeface="Tw Cen MT" panose="020B0602020104020603" pitchFamily="34" charset="0"/>
              </a:rPr>
              <a:t>Intent? </a:t>
            </a:r>
          </a:p>
          <a:p>
            <a:pPr marL="285750" indent="-285750">
              <a:buFont typeface="Wingdings" panose="05000000000000000000" pitchFamily="2" charset="2"/>
              <a:buChar char="ü"/>
            </a:pPr>
            <a:r>
              <a:rPr lang="en-US" sz="2200" dirty="0">
                <a:latin typeface="Tw Cen MT" panose="020B0602020104020603" pitchFamily="34" charset="0"/>
              </a:rPr>
              <a:t>Opportunity? </a:t>
            </a:r>
          </a:p>
          <a:p>
            <a:pPr marL="285750" indent="-285750">
              <a:buFont typeface="Wingdings" panose="05000000000000000000" pitchFamily="2" charset="2"/>
              <a:buChar char="ü"/>
            </a:pPr>
            <a:r>
              <a:rPr lang="en-US" sz="2200" dirty="0">
                <a:latin typeface="Tw Cen MT" panose="020B0602020104020603" pitchFamily="34" charset="0"/>
              </a:rPr>
              <a:t>Target? </a:t>
            </a:r>
          </a:p>
          <a:p>
            <a:pPr>
              <a:buFont typeface="Arial" panose="020B0604020202020204" pitchFamily="34" charset="0"/>
              <a:buChar char="•"/>
            </a:pPr>
            <a:endParaRPr lang="en-US" sz="2200" dirty="0">
              <a:latin typeface="Tw Cen MT" panose="020B0602020104020603" pitchFamily="34" charset="0"/>
            </a:endParaRPr>
          </a:p>
          <a:p>
            <a:r>
              <a:rPr lang="en-US" sz="2200" dirty="0">
                <a:latin typeface="Tw Cen MT" panose="020B0602020104020603" pitchFamily="34" charset="0"/>
              </a:rPr>
              <a:t>Threat Actors</a:t>
            </a:r>
          </a:p>
          <a:p>
            <a:endParaRPr lang="en-US" sz="2200" dirty="0">
              <a:latin typeface="Tw Cen MT" panose="020B0602020104020603" pitchFamily="34" charset="0"/>
            </a:endParaRPr>
          </a:p>
          <a:p>
            <a:pPr marL="285750" indent="-285750">
              <a:buFont typeface="Wingdings" panose="05000000000000000000" pitchFamily="2" charset="2"/>
              <a:buChar char="ü"/>
            </a:pPr>
            <a:r>
              <a:rPr lang="en-US" sz="2200" dirty="0">
                <a:latin typeface="Tw Cen MT" panose="020B0602020104020603" pitchFamily="34" charset="0"/>
              </a:rPr>
              <a:t>Criminals </a:t>
            </a:r>
          </a:p>
          <a:p>
            <a:pPr marL="285750" indent="-285750">
              <a:buFont typeface="Wingdings" panose="05000000000000000000" pitchFamily="2" charset="2"/>
              <a:buChar char="ü"/>
            </a:pPr>
            <a:r>
              <a:rPr lang="en-US" sz="2200" dirty="0">
                <a:latin typeface="Tw Cen MT" panose="020B0602020104020603" pitchFamily="34" charset="0"/>
              </a:rPr>
              <a:t>Terrorists </a:t>
            </a:r>
          </a:p>
          <a:p>
            <a:pPr marL="285750" indent="-285750">
              <a:buFont typeface="Wingdings" panose="05000000000000000000" pitchFamily="2" charset="2"/>
              <a:buChar char="ü"/>
            </a:pPr>
            <a:r>
              <a:rPr lang="en-US" sz="2200" dirty="0">
                <a:latin typeface="Tw Cen MT" panose="020B0602020104020603" pitchFamily="34" charset="0"/>
              </a:rPr>
              <a:t>Employees </a:t>
            </a:r>
          </a:p>
          <a:p>
            <a:pPr marL="285750" indent="-285750">
              <a:buFont typeface="Wingdings" panose="05000000000000000000" pitchFamily="2" charset="2"/>
              <a:buChar char="ü"/>
            </a:pPr>
            <a:r>
              <a:rPr lang="en-US" sz="2200" dirty="0">
                <a:latin typeface="Tw Cen MT" panose="020B0602020104020603" pitchFamily="34" charset="0"/>
              </a:rPr>
              <a:t>Competitors  </a:t>
            </a:r>
          </a:p>
          <a:p>
            <a:pPr marL="285750" indent="-285750">
              <a:buFont typeface="Wingdings" panose="05000000000000000000" pitchFamily="2" charset="2"/>
              <a:buChar char="ü"/>
            </a:pPr>
            <a:r>
              <a:rPr lang="en-US" sz="2200" dirty="0">
                <a:latin typeface="Tw Cen MT" panose="020B0602020104020603" pitchFamily="34" charset="0"/>
              </a:rPr>
              <a:t>Hackers</a:t>
            </a:r>
          </a:p>
        </p:txBody>
      </p:sp>
    </p:spTree>
    <p:extLst>
      <p:ext uri="{BB962C8B-B14F-4D97-AF65-F5344CB8AC3E}">
        <p14:creationId xmlns:p14="http://schemas.microsoft.com/office/powerpoint/2010/main" val="229408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16FF-AAEA-4476-8F8A-E4A18C5B1F5B}"/>
              </a:ext>
            </a:extLst>
          </p:cNvPr>
          <p:cNvSpPr txBox="1"/>
          <p:nvPr/>
        </p:nvSpPr>
        <p:spPr>
          <a:xfrm>
            <a:off x="3395870" y="139870"/>
            <a:ext cx="6102626" cy="5909310"/>
          </a:xfrm>
          <a:prstGeom prst="rect">
            <a:avLst/>
          </a:prstGeom>
          <a:noFill/>
        </p:spPr>
        <p:txBody>
          <a:bodyPr wrap="square">
            <a:spAutoFit/>
          </a:bodyPr>
          <a:lstStyle/>
          <a:p>
            <a:r>
              <a:rPr lang="en-US" sz="2100" b="1" dirty="0">
                <a:solidFill>
                  <a:srgbClr val="C00000"/>
                </a:solidFill>
                <a:latin typeface="Tw Cen MT" panose="020B0602020104020603" pitchFamily="34" charset="0"/>
              </a:rPr>
              <a:t>Vulnerability Assessment</a:t>
            </a:r>
          </a:p>
          <a:p>
            <a:endParaRPr lang="en-US" sz="2100" b="1" dirty="0">
              <a:latin typeface="Tw Cen MT" panose="020B0602020104020603" pitchFamily="34" charset="0"/>
            </a:endParaRPr>
          </a:p>
          <a:p>
            <a:r>
              <a:rPr lang="en-US" sz="2100" dirty="0">
                <a:latin typeface="Tw Cen MT" panose="020B0602020104020603" pitchFamily="34" charset="0"/>
              </a:rPr>
              <a:t>Vulnerability refers to weaknesses that may be exploited.</a:t>
            </a:r>
          </a:p>
          <a:p>
            <a:endParaRPr lang="en-US" sz="2100" dirty="0">
              <a:latin typeface="Tw Cen MT" panose="020B0602020104020603" pitchFamily="34" charset="0"/>
            </a:endParaRPr>
          </a:p>
          <a:p>
            <a:r>
              <a:rPr lang="en-US" sz="2100" dirty="0">
                <a:latin typeface="Tw Cen MT" panose="020B0602020104020603" pitchFamily="34" charset="0"/>
              </a:rPr>
              <a:t>Examples:</a:t>
            </a:r>
          </a:p>
          <a:p>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Physical</a:t>
            </a:r>
          </a:p>
          <a:p>
            <a:pPr>
              <a:buFont typeface="Arial" panose="020B0604020202020204" pitchFamily="34" charset="0"/>
              <a:buChar char="•"/>
            </a:pPr>
            <a:r>
              <a:rPr lang="en-US" sz="2100" dirty="0">
                <a:latin typeface="Tw Cen MT" panose="020B0602020104020603" pitchFamily="34" charset="0"/>
              </a:rPr>
              <a:t>Broken perimeter fence </a:t>
            </a:r>
          </a:p>
          <a:p>
            <a:pPr>
              <a:buFont typeface="Arial" panose="020B0604020202020204" pitchFamily="34" charset="0"/>
              <a:buChar char="•"/>
            </a:pPr>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Technical</a:t>
            </a:r>
          </a:p>
          <a:p>
            <a:pPr>
              <a:buFont typeface="Arial" panose="020B0604020202020204" pitchFamily="34" charset="0"/>
              <a:buChar char="•"/>
            </a:pPr>
            <a:r>
              <a:rPr lang="en-US" sz="2100" dirty="0">
                <a:latin typeface="Tw Cen MT" panose="020B0602020104020603" pitchFamily="34" charset="0"/>
              </a:rPr>
              <a:t>Weak passwords </a:t>
            </a:r>
          </a:p>
          <a:p>
            <a:pPr>
              <a:buFont typeface="Arial" panose="020B0604020202020204" pitchFamily="34" charset="0"/>
              <a:buChar char="•"/>
            </a:pPr>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Personnel</a:t>
            </a:r>
          </a:p>
          <a:p>
            <a:pPr>
              <a:buFont typeface="Arial" panose="020B0604020202020204" pitchFamily="34" charset="0"/>
              <a:buChar char="•"/>
            </a:pPr>
            <a:r>
              <a:rPr lang="en-US" sz="2100" dirty="0">
                <a:latin typeface="Tw Cen MT" panose="020B0602020104020603" pitchFamily="34" charset="0"/>
              </a:rPr>
              <a:t>Poor staff screening </a:t>
            </a:r>
          </a:p>
          <a:p>
            <a:pPr>
              <a:buFont typeface="Arial" panose="020B0604020202020204" pitchFamily="34" charset="0"/>
              <a:buChar char="•"/>
            </a:pPr>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Procedural</a:t>
            </a:r>
          </a:p>
          <a:p>
            <a:pPr>
              <a:buFont typeface="Arial" panose="020B0604020202020204" pitchFamily="34" charset="0"/>
              <a:buChar char="•"/>
            </a:pPr>
            <a:r>
              <a:rPr lang="en-US" sz="2100" dirty="0">
                <a:latin typeface="Tw Cen MT" panose="020B0602020104020603" pitchFamily="34" charset="0"/>
              </a:rPr>
              <a:t>Lack of SOPs </a:t>
            </a:r>
          </a:p>
        </p:txBody>
      </p:sp>
    </p:spTree>
    <p:extLst>
      <p:ext uri="{BB962C8B-B14F-4D97-AF65-F5344CB8AC3E}">
        <p14:creationId xmlns:p14="http://schemas.microsoft.com/office/powerpoint/2010/main" val="953838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755B8A-AF41-47F4-AAF2-D34F9370339B}"/>
              </a:ext>
            </a:extLst>
          </p:cNvPr>
          <p:cNvSpPr txBox="1"/>
          <p:nvPr/>
        </p:nvSpPr>
        <p:spPr>
          <a:xfrm>
            <a:off x="477078" y="301490"/>
            <a:ext cx="4969565" cy="5570756"/>
          </a:xfrm>
          <a:prstGeom prst="rect">
            <a:avLst/>
          </a:prstGeom>
          <a:noFill/>
        </p:spPr>
        <p:txBody>
          <a:bodyPr wrap="square">
            <a:spAutoFit/>
          </a:bodyPr>
          <a:lstStyle/>
          <a:p>
            <a:r>
              <a:rPr lang="en-US" b="1" dirty="0">
                <a:solidFill>
                  <a:srgbClr val="C00000"/>
                </a:solidFill>
              </a:rPr>
              <a:t>Risk Analysis</a:t>
            </a:r>
          </a:p>
          <a:p>
            <a:endParaRPr lang="en-US" b="1" dirty="0"/>
          </a:p>
          <a:p>
            <a:r>
              <a:rPr lang="en-US" sz="2000" dirty="0">
                <a:latin typeface="Tw Cen MT" panose="020B0602020104020603" pitchFamily="34" charset="0"/>
              </a:rPr>
              <a:t>Risk = Threat × Vulnerability × Consequence</a:t>
            </a:r>
          </a:p>
          <a:p>
            <a:r>
              <a:rPr lang="en-US" sz="2000" dirty="0">
                <a:latin typeface="Tw Cen MT" panose="020B0602020104020603" pitchFamily="34" charset="0"/>
              </a:rPr>
              <a:t>Analyze:</a:t>
            </a:r>
          </a:p>
          <a:p>
            <a:r>
              <a:rPr lang="en-US" sz="2000" dirty="0">
                <a:latin typeface="Tw Cen MT" panose="020B0602020104020603" pitchFamily="34" charset="0"/>
              </a:rPr>
              <a:t>Likelihood</a:t>
            </a:r>
          </a:p>
          <a:p>
            <a:pPr marL="342900" indent="-342900">
              <a:buFont typeface="Wingdings" panose="05000000000000000000" pitchFamily="2" charset="2"/>
              <a:buChar char="§"/>
            </a:pPr>
            <a:r>
              <a:rPr lang="en-US" sz="2000" dirty="0">
                <a:latin typeface="Tw Cen MT" panose="020B0602020104020603" pitchFamily="34" charset="0"/>
              </a:rPr>
              <a:t>Rare </a:t>
            </a:r>
          </a:p>
          <a:p>
            <a:pPr marL="342900" indent="-342900">
              <a:buFont typeface="Wingdings" panose="05000000000000000000" pitchFamily="2" charset="2"/>
              <a:buChar char="§"/>
            </a:pPr>
            <a:r>
              <a:rPr lang="en-US" sz="2000" dirty="0">
                <a:latin typeface="Tw Cen MT" panose="020B0602020104020603" pitchFamily="34" charset="0"/>
              </a:rPr>
              <a:t>Unlikely </a:t>
            </a:r>
          </a:p>
          <a:p>
            <a:pPr marL="342900" indent="-342900">
              <a:buFont typeface="Wingdings" panose="05000000000000000000" pitchFamily="2" charset="2"/>
              <a:buChar char="§"/>
            </a:pPr>
            <a:r>
              <a:rPr lang="en-US" sz="2000" dirty="0">
                <a:latin typeface="Tw Cen MT" panose="020B0602020104020603" pitchFamily="34" charset="0"/>
              </a:rPr>
              <a:t>Possible </a:t>
            </a:r>
          </a:p>
          <a:p>
            <a:pPr marL="342900" indent="-342900">
              <a:buFont typeface="Wingdings" panose="05000000000000000000" pitchFamily="2" charset="2"/>
              <a:buChar char="§"/>
            </a:pPr>
            <a:r>
              <a:rPr lang="en-US" sz="2000" dirty="0">
                <a:latin typeface="Tw Cen MT" panose="020B0602020104020603" pitchFamily="34" charset="0"/>
              </a:rPr>
              <a:t>Likely </a:t>
            </a:r>
          </a:p>
          <a:p>
            <a:pPr marL="342900" indent="-342900">
              <a:buFont typeface="Wingdings" panose="05000000000000000000" pitchFamily="2" charset="2"/>
              <a:buChar char="§"/>
            </a:pPr>
            <a:r>
              <a:rPr lang="en-US" sz="2000" dirty="0">
                <a:latin typeface="Tw Cen MT" panose="020B0602020104020603" pitchFamily="34" charset="0"/>
              </a:rPr>
              <a:t>Almost Certain</a:t>
            </a:r>
          </a:p>
          <a:p>
            <a:r>
              <a:rPr lang="en-US" sz="2000" dirty="0">
                <a:latin typeface="Tw Cen MT" panose="020B0602020104020603" pitchFamily="34" charset="0"/>
              </a:rPr>
              <a:t> </a:t>
            </a:r>
          </a:p>
          <a:p>
            <a:r>
              <a:rPr lang="en-US" sz="2000" dirty="0">
                <a:latin typeface="Tw Cen MT" panose="020B0602020104020603" pitchFamily="34" charset="0"/>
              </a:rPr>
              <a:t>Impact</a:t>
            </a:r>
          </a:p>
          <a:p>
            <a:endParaRPr lang="en-US" sz="2000" dirty="0">
              <a:latin typeface="Tw Cen MT" panose="020B0602020104020603" pitchFamily="34" charset="0"/>
            </a:endParaRPr>
          </a:p>
          <a:p>
            <a:pPr marL="342900" indent="-342900">
              <a:buFont typeface="Wingdings" panose="05000000000000000000" pitchFamily="2" charset="2"/>
              <a:buChar char="§"/>
            </a:pPr>
            <a:r>
              <a:rPr lang="en-US" sz="2000" dirty="0">
                <a:latin typeface="Tw Cen MT" panose="020B0602020104020603" pitchFamily="34" charset="0"/>
              </a:rPr>
              <a:t>Minor </a:t>
            </a:r>
          </a:p>
          <a:p>
            <a:pPr marL="342900" indent="-342900">
              <a:buFont typeface="Wingdings" panose="05000000000000000000" pitchFamily="2" charset="2"/>
              <a:buChar char="§"/>
            </a:pPr>
            <a:r>
              <a:rPr lang="en-US" sz="2000" dirty="0">
                <a:latin typeface="Tw Cen MT" panose="020B0602020104020603" pitchFamily="34" charset="0"/>
              </a:rPr>
              <a:t>Moderate </a:t>
            </a:r>
          </a:p>
          <a:p>
            <a:pPr marL="342900" indent="-342900">
              <a:buFont typeface="Wingdings" panose="05000000000000000000" pitchFamily="2" charset="2"/>
              <a:buChar char="§"/>
            </a:pPr>
            <a:r>
              <a:rPr lang="en-US" sz="2000" dirty="0">
                <a:latin typeface="Tw Cen MT" panose="020B0602020104020603" pitchFamily="34" charset="0"/>
              </a:rPr>
              <a:t>Major </a:t>
            </a:r>
          </a:p>
          <a:p>
            <a:pPr marL="342900" indent="-342900">
              <a:buFont typeface="Wingdings" panose="05000000000000000000" pitchFamily="2" charset="2"/>
              <a:buChar char="§"/>
            </a:pPr>
            <a:r>
              <a:rPr lang="en-US" sz="2000" dirty="0">
                <a:latin typeface="Tw Cen MT" panose="020B0602020104020603" pitchFamily="34" charset="0"/>
              </a:rPr>
              <a:t>Severe </a:t>
            </a:r>
          </a:p>
          <a:p>
            <a:pPr marL="342900" indent="-342900">
              <a:buFont typeface="Wingdings" panose="05000000000000000000" pitchFamily="2" charset="2"/>
              <a:buChar char="§"/>
            </a:pPr>
            <a:r>
              <a:rPr lang="en-US" sz="2000" dirty="0">
                <a:latin typeface="Tw Cen MT" panose="020B0602020104020603" pitchFamily="34" charset="0"/>
              </a:rPr>
              <a:t>Catastrophic</a:t>
            </a:r>
          </a:p>
        </p:txBody>
      </p:sp>
      <p:pic>
        <p:nvPicPr>
          <p:cNvPr id="4" name="Picture 3">
            <a:extLst>
              <a:ext uri="{FF2B5EF4-FFF2-40B4-BE49-F238E27FC236}">
                <a16:creationId xmlns:a16="http://schemas.microsoft.com/office/drawing/2014/main" id="{EF443D3C-F42F-43D6-9B4D-3615CB547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7034" y="1743266"/>
            <a:ext cx="6227157" cy="4247316"/>
          </a:xfrm>
          <a:prstGeom prst="rect">
            <a:avLst/>
          </a:prstGeom>
        </p:spPr>
      </p:pic>
      <p:sp>
        <p:nvSpPr>
          <p:cNvPr id="6" name="TextBox 5">
            <a:extLst>
              <a:ext uri="{FF2B5EF4-FFF2-40B4-BE49-F238E27FC236}">
                <a16:creationId xmlns:a16="http://schemas.microsoft.com/office/drawing/2014/main" id="{AC9839A8-6D9C-4A24-A69C-8E3BA36DB7CB}"/>
              </a:ext>
            </a:extLst>
          </p:cNvPr>
          <p:cNvSpPr txBox="1"/>
          <p:nvPr/>
        </p:nvSpPr>
        <p:spPr>
          <a:xfrm>
            <a:off x="6089374" y="112050"/>
            <a:ext cx="5625548" cy="1631216"/>
          </a:xfrm>
          <a:prstGeom prst="rect">
            <a:avLst/>
          </a:prstGeom>
          <a:noFill/>
        </p:spPr>
        <p:txBody>
          <a:bodyPr wrap="square">
            <a:spAutoFit/>
          </a:bodyPr>
          <a:lstStyle/>
          <a:p>
            <a:r>
              <a:rPr lang="en-US" sz="2000" b="1" dirty="0">
                <a:solidFill>
                  <a:srgbClr val="C00000"/>
                </a:solidFill>
                <a:latin typeface="Tw Cen MT" panose="020B0602020104020603" pitchFamily="34" charset="0"/>
              </a:rPr>
              <a:t>Risk Matrix</a:t>
            </a:r>
          </a:p>
          <a:p>
            <a:endParaRPr lang="en-US" sz="2000" b="1" dirty="0">
              <a:latin typeface="Tw Cen MT" panose="020B0602020104020603" pitchFamily="34" charset="0"/>
            </a:endParaRPr>
          </a:p>
          <a:p>
            <a:r>
              <a:rPr lang="en-US" sz="2000" dirty="0">
                <a:latin typeface="Tw Cen MT" panose="020B0602020104020603" pitchFamily="34" charset="0"/>
              </a:rPr>
              <a:t>Use a Risk Matrix to prioritize risks.</a:t>
            </a:r>
          </a:p>
          <a:p>
            <a:r>
              <a:rPr lang="en-US" sz="2000" dirty="0">
                <a:latin typeface="Tw Cen MT" panose="020B0602020104020603" pitchFamily="34" charset="0"/>
              </a:rPr>
              <a:t>High Likelihood + High Impact = Immediate action</a:t>
            </a:r>
          </a:p>
          <a:p>
            <a:r>
              <a:rPr lang="en-US" sz="2000" dirty="0">
                <a:latin typeface="Tw Cen MT" panose="020B0602020104020603" pitchFamily="34" charset="0"/>
              </a:rPr>
              <a:t>Low Likelihood + Low Impact = Monitor</a:t>
            </a:r>
          </a:p>
        </p:txBody>
      </p:sp>
    </p:spTree>
    <p:extLst>
      <p:ext uri="{BB962C8B-B14F-4D97-AF65-F5344CB8AC3E}">
        <p14:creationId xmlns:p14="http://schemas.microsoft.com/office/powerpoint/2010/main" val="221312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39A5B1-1C7F-4989-810C-1F8F6184C88D}"/>
              </a:ext>
            </a:extLst>
          </p:cNvPr>
          <p:cNvSpPr txBox="1"/>
          <p:nvPr/>
        </p:nvSpPr>
        <p:spPr>
          <a:xfrm>
            <a:off x="3051313" y="1139378"/>
            <a:ext cx="6102626" cy="458587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Risk Treatment Strategies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Following assessment, </a:t>
            </a:r>
            <a:r>
              <a:rPr lang="en-US" dirty="0">
                <a:solidFill>
                  <a:prstClr val="black"/>
                </a:solidFill>
                <a:latin typeface="Arial" panose="020B0604020202020204" pitchFamily="34" charset="0"/>
                <a:cs typeface="Arial" panose="020B0604020202020204" pitchFamily="34" charset="0"/>
              </a:rPr>
              <a:t>practitioners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must determine appropriate treatment measures.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Risk Avoidance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Eliminating activities that generate unacceptable risk.</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Risk Reduction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Implementing controls that reduce likelihood or impact.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Examples: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CCTV systems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Access control measures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Security awareness training</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Security escorts</a:t>
            </a:r>
          </a:p>
        </p:txBody>
      </p:sp>
    </p:spTree>
    <p:extLst>
      <p:ext uri="{BB962C8B-B14F-4D97-AF65-F5344CB8AC3E}">
        <p14:creationId xmlns:p14="http://schemas.microsoft.com/office/powerpoint/2010/main" val="4145846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7E7A97-AAC5-4EDC-AD76-404F01939B51}"/>
              </a:ext>
            </a:extLst>
          </p:cNvPr>
          <p:cNvSpPr txBox="1"/>
          <p:nvPr/>
        </p:nvSpPr>
        <p:spPr>
          <a:xfrm>
            <a:off x="3051313" y="1585654"/>
            <a:ext cx="6102626" cy="369331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Risk 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Shifting financial consequences to another party.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Examples: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Insurance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Outsourcing</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Contractual arrangements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Risk Acceptance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Accepting residual risk where treatment costs exceed potential losses.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Acceptance should be formally documented and approved by management</a:t>
            </a:r>
            <a:endParaRPr lang="en-US" dirty="0"/>
          </a:p>
        </p:txBody>
      </p:sp>
      <p:sp>
        <p:nvSpPr>
          <p:cNvPr id="2" name="TextBox 1">
            <a:extLst>
              <a:ext uri="{FF2B5EF4-FFF2-40B4-BE49-F238E27FC236}">
                <a16:creationId xmlns:a16="http://schemas.microsoft.com/office/drawing/2014/main" id="{F62B8A96-AAFC-4BE0-8F3C-76BB1D733F10}"/>
              </a:ext>
            </a:extLst>
          </p:cNvPr>
          <p:cNvSpPr txBox="1"/>
          <p:nvPr/>
        </p:nvSpPr>
        <p:spPr>
          <a:xfrm>
            <a:off x="1550504" y="675861"/>
            <a:ext cx="1500809" cy="400110"/>
          </a:xfrm>
          <a:prstGeom prst="rect">
            <a:avLst/>
          </a:prstGeom>
          <a:noFill/>
        </p:spPr>
        <p:txBody>
          <a:bodyPr wrap="square" rtlCol="0">
            <a:spAutoFit/>
          </a:bodyPr>
          <a:lstStyle/>
          <a:p>
            <a:r>
              <a:rPr lang="en-US" sz="2000" dirty="0">
                <a:latin typeface="Arial Black" panose="020B0A04020102020204" pitchFamily="34" charset="0"/>
              </a:rPr>
              <a:t>CONT’D</a:t>
            </a:r>
          </a:p>
        </p:txBody>
      </p:sp>
    </p:spTree>
    <p:extLst>
      <p:ext uri="{BB962C8B-B14F-4D97-AF65-F5344CB8AC3E}">
        <p14:creationId xmlns:p14="http://schemas.microsoft.com/office/powerpoint/2010/main" val="787421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1C975F-DC20-4F7D-8E9F-86D966CB140D}"/>
              </a:ext>
            </a:extLst>
          </p:cNvPr>
          <p:cNvSpPr txBox="1"/>
          <p:nvPr/>
        </p:nvSpPr>
        <p:spPr>
          <a:xfrm>
            <a:off x="546653" y="1399404"/>
            <a:ext cx="6102626" cy="240065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t>
            </a:r>
            <a:r>
              <a:rPr kumimoji="0" lang="en-US" altLang="en-US" sz="48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Risks are essential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elements of our culture”</a:t>
            </a:r>
            <a:endParaRPr kumimoji="0" lang="en-US" sz="4800" b="0" i="0" u="none" strike="noStrike" kern="0" cap="none" spc="0" normalizeH="0" baseline="0" noProof="0" dirty="0">
              <a:ln>
                <a:noFill/>
              </a:ln>
              <a:solidFill>
                <a:sysClr val="windowText" lastClr="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91CEF035-ECE8-4CDC-AA21-88A1C1B5A24C}"/>
              </a:ext>
            </a:extLst>
          </p:cNvPr>
          <p:cNvSpPr txBox="1"/>
          <p:nvPr/>
        </p:nvSpPr>
        <p:spPr>
          <a:xfrm>
            <a:off x="4999383" y="3681152"/>
            <a:ext cx="6102626"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mn-cs"/>
              </a:rPr>
              <a:t>“Prevention is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mn-cs"/>
              </a:rPr>
              <a:t>Better than cure”</a:t>
            </a:r>
          </a:p>
        </p:txBody>
      </p:sp>
      <p:pic>
        <p:nvPicPr>
          <p:cNvPr id="6" name="Picture 5">
            <a:extLst>
              <a:ext uri="{FF2B5EF4-FFF2-40B4-BE49-F238E27FC236}">
                <a16:creationId xmlns:a16="http://schemas.microsoft.com/office/drawing/2014/main" id="{ABB383A6-AFAF-4234-BA39-64D2D3960DB3}"/>
              </a:ext>
            </a:extLst>
          </p:cNvPr>
          <p:cNvPicPr>
            <a:picLocks noChangeAspect="1"/>
          </p:cNvPicPr>
          <p:nvPr/>
        </p:nvPicPr>
        <p:blipFill>
          <a:blip r:embed="rId2"/>
          <a:stretch>
            <a:fillRect/>
          </a:stretch>
        </p:blipFill>
        <p:spPr>
          <a:xfrm>
            <a:off x="2063411" y="263675"/>
            <a:ext cx="7879645" cy="1008531"/>
          </a:xfrm>
          <a:prstGeom prst="rect">
            <a:avLst/>
          </a:prstGeom>
        </p:spPr>
      </p:pic>
    </p:spTree>
    <p:extLst>
      <p:ext uri="{BB962C8B-B14F-4D97-AF65-F5344CB8AC3E}">
        <p14:creationId xmlns:p14="http://schemas.microsoft.com/office/powerpoint/2010/main" val="2824284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96D684-A312-4DDB-8FEB-7529F18EDB85}"/>
              </a:ext>
            </a:extLst>
          </p:cNvPr>
          <p:cNvSpPr txBox="1"/>
          <p:nvPr/>
        </p:nvSpPr>
        <p:spPr>
          <a:xfrm>
            <a:off x="2892287" y="410100"/>
            <a:ext cx="6102626" cy="563231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Access Control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practitioner must ensure that only authorized individuals gain entry to facilities, systems, and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Common measures include: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Identification cards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Visitor management systems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Biometric controls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Electronic access systems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Incident Reporting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practitioner must know how write Incident report because facilitates timely response and organizational learning.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 effective reporting system should capture: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Nature of incident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 and location</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Persons involved</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Immediate actions taken</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Recommendations</a:t>
            </a:r>
          </a:p>
        </p:txBody>
      </p:sp>
    </p:spTree>
    <p:extLst>
      <p:ext uri="{BB962C8B-B14F-4D97-AF65-F5344CB8AC3E}">
        <p14:creationId xmlns:p14="http://schemas.microsoft.com/office/powerpoint/2010/main" val="3970707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3AEA8C-0FD6-4AB3-93B3-CE28E7F80DCD}"/>
              </a:ext>
            </a:extLst>
          </p:cNvPr>
          <p:cNvSpPr txBox="1"/>
          <p:nvPr/>
        </p:nvSpPr>
        <p:spPr>
          <a:xfrm>
            <a:off x="3150705" y="781879"/>
            <a:ext cx="6102626" cy="4832092"/>
          </a:xfrm>
          <a:prstGeom prst="rect">
            <a:avLst/>
          </a:prstGeom>
          <a:noFill/>
        </p:spPr>
        <p:txBody>
          <a:bodyPr wrap="square">
            <a:spAutoFit/>
          </a:bodyPr>
          <a:lstStyle/>
          <a:p>
            <a:r>
              <a:rPr lang="en-US" sz="2000" b="1" dirty="0">
                <a:solidFill>
                  <a:srgbClr val="C00000"/>
                </a:solidFill>
                <a:latin typeface="Tw Cen MT" panose="020B0602020104020603" pitchFamily="34" charset="0"/>
              </a:rPr>
              <a:t>                   </a:t>
            </a:r>
            <a:r>
              <a:rPr lang="en-US" sz="2400" b="1" dirty="0">
                <a:solidFill>
                  <a:srgbClr val="C00000"/>
                </a:solidFill>
                <a:latin typeface="Tw Cen MT" panose="020B0602020104020603" pitchFamily="34" charset="0"/>
              </a:rPr>
              <a:t>Security Controls</a:t>
            </a:r>
          </a:p>
          <a:p>
            <a:endParaRPr lang="en-US" sz="2000" b="1" dirty="0">
              <a:latin typeface="Tw Cen MT" panose="020B0602020104020603" pitchFamily="34" charset="0"/>
            </a:endParaRPr>
          </a:p>
          <a:p>
            <a:r>
              <a:rPr lang="en-US" sz="2000" dirty="0">
                <a:solidFill>
                  <a:srgbClr val="C00000"/>
                </a:solidFill>
                <a:latin typeface="Tw Cen MT" panose="020B0602020104020603" pitchFamily="34" charset="0"/>
              </a:rPr>
              <a:t>                         </a:t>
            </a:r>
            <a:r>
              <a:rPr lang="en-US" sz="2200" dirty="0">
                <a:solidFill>
                  <a:srgbClr val="C00000"/>
                </a:solidFill>
                <a:latin typeface="Tw Cen MT" panose="020B0602020104020603" pitchFamily="34" charset="0"/>
              </a:rPr>
              <a:t>Categories</a:t>
            </a:r>
          </a:p>
          <a:p>
            <a:r>
              <a:rPr lang="en-US" sz="2200" dirty="0">
                <a:solidFill>
                  <a:srgbClr val="FF0000"/>
                </a:solidFill>
                <a:latin typeface="Tw Cen MT" panose="020B0602020104020603" pitchFamily="34" charset="0"/>
              </a:rPr>
              <a:t>Physical</a:t>
            </a:r>
          </a:p>
          <a:p>
            <a:endParaRPr lang="en-US" sz="2200" dirty="0">
              <a:latin typeface="Tw Cen MT" panose="020B0602020104020603" pitchFamily="34" charset="0"/>
            </a:endParaRPr>
          </a:p>
          <a:p>
            <a:pPr>
              <a:buFont typeface="Arial" panose="020B0604020202020204" pitchFamily="34" charset="0"/>
              <a:buChar char="•"/>
            </a:pPr>
            <a:r>
              <a:rPr lang="en-US" sz="2200" dirty="0">
                <a:latin typeface="Tw Cen MT" panose="020B0602020104020603" pitchFamily="34" charset="0"/>
              </a:rPr>
              <a:t>Guards </a:t>
            </a:r>
          </a:p>
          <a:p>
            <a:pPr>
              <a:buFont typeface="Arial" panose="020B0604020202020204" pitchFamily="34" charset="0"/>
              <a:buChar char="•"/>
            </a:pPr>
            <a:r>
              <a:rPr lang="en-US" sz="2200" dirty="0">
                <a:latin typeface="Tw Cen MT" panose="020B0602020104020603" pitchFamily="34" charset="0"/>
              </a:rPr>
              <a:t>CCTV </a:t>
            </a:r>
          </a:p>
          <a:p>
            <a:pPr>
              <a:buFont typeface="Arial" panose="020B0604020202020204" pitchFamily="34" charset="0"/>
              <a:buChar char="•"/>
            </a:pPr>
            <a:r>
              <a:rPr lang="en-US" sz="2200" dirty="0">
                <a:latin typeface="Tw Cen MT" panose="020B0602020104020603" pitchFamily="34" charset="0"/>
              </a:rPr>
              <a:t>Fencing </a:t>
            </a:r>
          </a:p>
          <a:p>
            <a:endParaRPr lang="en-US" sz="2200" dirty="0">
              <a:latin typeface="Tw Cen MT" panose="020B0602020104020603" pitchFamily="34" charset="0"/>
            </a:endParaRPr>
          </a:p>
          <a:p>
            <a:r>
              <a:rPr lang="en-US" sz="2200" dirty="0">
                <a:solidFill>
                  <a:srgbClr val="FF0000"/>
                </a:solidFill>
                <a:latin typeface="Tw Cen MT" panose="020B0602020104020603" pitchFamily="34" charset="0"/>
              </a:rPr>
              <a:t>Technical</a:t>
            </a:r>
          </a:p>
          <a:p>
            <a:endParaRPr lang="en-US" sz="2200" dirty="0">
              <a:latin typeface="Tw Cen MT" panose="020B0602020104020603" pitchFamily="34" charset="0"/>
            </a:endParaRPr>
          </a:p>
          <a:p>
            <a:pPr>
              <a:buFont typeface="Arial" panose="020B0604020202020204" pitchFamily="34" charset="0"/>
              <a:buChar char="•"/>
            </a:pPr>
            <a:r>
              <a:rPr lang="en-US" sz="2200" dirty="0">
                <a:latin typeface="Tw Cen MT" panose="020B0602020104020603" pitchFamily="34" charset="0"/>
              </a:rPr>
              <a:t>Firewalls </a:t>
            </a:r>
          </a:p>
          <a:p>
            <a:pPr>
              <a:buFont typeface="Arial" panose="020B0604020202020204" pitchFamily="34" charset="0"/>
              <a:buChar char="•"/>
            </a:pPr>
            <a:r>
              <a:rPr lang="en-US" sz="2200" dirty="0">
                <a:latin typeface="Tw Cen MT" panose="020B0602020104020603" pitchFamily="34" charset="0"/>
              </a:rPr>
              <a:t>Biometrics </a:t>
            </a:r>
          </a:p>
          <a:p>
            <a:pPr>
              <a:buFont typeface="Arial" panose="020B0604020202020204" pitchFamily="34" charset="0"/>
              <a:buChar char="•"/>
            </a:pPr>
            <a:r>
              <a:rPr lang="en-US" sz="2200" dirty="0">
                <a:latin typeface="Tw Cen MT" panose="020B0602020104020603" pitchFamily="34" charset="0"/>
              </a:rPr>
              <a:t>Encryption </a:t>
            </a:r>
          </a:p>
        </p:txBody>
      </p:sp>
      <p:sp>
        <p:nvSpPr>
          <p:cNvPr id="5" name="TextBox 4">
            <a:extLst>
              <a:ext uri="{FF2B5EF4-FFF2-40B4-BE49-F238E27FC236}">
                <a16:creationId xmlns:a16="http://schemas.microsoft.com/office/drawing/2014/main" id="{210C6BF6-A2EA-47F3-9842-4F0F11B15491}"/>
              </a:ext>
            </a:extLst>
          </p:cNvPr>
          <p:cNvSpPr txBox="1"/>
          <p:nvPr/>
        </p:nvSpPr>
        <p:spPr>
          <a:xfrm>
            <a:off x="6771864" y="1442759"/>
            <a:ext cx="3485322" cy="412420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Tw Cen MT" panose="020B0602020104020603" pitchFamily="34" charset="0"/>
                <a:ea typeface="+mn-ea"/>
                <a:cs typeface="+mn-cs"/>
              </a:rPr>
              <a:t>Administrative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Policies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SOPs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solidFill>
                  <a:prstClr val="black"/>
                </a:solidFill>
                <a:latin typeface="Tw Cen MT" panose="020B0602020104020603" pitchFamily="34" charset="0"/>
              </a:rPr>
              <a:t>Security plan</a:t>
            </a: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Training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200" dirty="0">
              <a:solidFill>
                <a:prstClr val="black"/>
              </a:solidFill>
              <a:latin typeface="Tw Cen MT" panose="020B06020201040206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Tw Cen MT" panose="020B0602020104020603" pitchFamily="34" charset="0"/>
                <a:ea typeface="+mn-ea"/>
                <a:cs typeface="+mn-cs"/>
              </a:rPr>
              <a:t>Personnel</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Vetting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Awareness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Ethics</a:t>
            </a:r>
          </a:p>
        </p:txBody>
      </p:sp>
    </p:spTree>
    <p:extLst>
      <p:ext uri="{BB962C8B-B14F-4D97-AF65-F5344CB8AC3E}">
        <p14:creationId xmlns:p14="http://schemas.microsoft.com/office/powerpoint/2010/main" val="2850150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EB2EF6-AE39-480C-B731-047C0F0C924A}"/>
              </a:ext>
            </a:extLst>
          </p:cNvPr>
          <p:cNvSpPr txBox="1"/>
          <p:nvPr/>
        </p:nvSpPr>
        <p:spPr>
          <a:xfrm>
            <a:off x="3395870" y="471175"/>
            <a:ext cx="6102626" cy="5170646"/>
          </a:xfrm>
          <a:prstGeom prst="rect">
            <a:avLst/>
          </a:prstGeom>
          <a:noFill/>
        </p:spPr>
        <p:txBody>
          <a:bodyPr wrap="square">
            <a:spAutoFit/>
          </a:bodyPr>
          <a:lstStyle/>
          <a:p>
            <a:r>
              <a:rPr lang="en-US" sz="2200" b="1" dirty="0">
                <a:solidFill>
                  <a:srgbClr val="C00000"/>
                </a:solidFill>
                <a:latin typeface="Tw Cen MT" panose="020B0602020104020603" pitchFamily="34" charset="0"/>
              </a:rPr>
              <a:t>Intelligence in SSRM</a:t>
            </a:r>
          </a:p>
          <a:p>
            <a:endParaRPr lang="en-US" sz="2200" b="1" dirty="0">
              <a:latin typeface="Tw Cen MT" panose="020B0602020104020603" pitchFamily="34" charset="0"/>
            </a:endParaRPr>
          </a:p>
          <a:p>
            <a:r>
              <a:rPr lang="en-US" sz="2200" dirty="0">
                <a:solidFill>
                  <a:srgbClr val="FF0000"/>
                </a:solidFill>
                <a:latin typeface="Tw Cen MT" panose="020B0602020104020603" pitchFamily="34" charset="0"/>
              </a:rPr>
              <a:t>Security intelligence supports:</a:t>
            </a:r>
          </a:p>
          <a:p>
            <a:endParaRPr lang="en-US" sz="2200" dirty="0">
              <a:latin typeface="Tw Cen MT" panose="020B0602020104020603" pitchFamily="34" charset="0"/>
            </a:endParaRPr>
          </a:p>
          <a:p>
            <a:pPr marL="285750" indent="-285750">
              <a:buFont typeface="Wingdings" panose="05000000000000000000" pitchFamily="2" charset="2"/>
              <a:buChar char="§"/>
            </a:pPr>
            <a:r>
              <a:rPr lang="en-US" sz="2200" dirty="0">
                <a:latin typeface="Tw Cen MT" panose="020B0602020104020603" pitchFamily="34" charset="0"/>
              </a:rPr>
              <a:t>Risk prediction </a:t>
            </a:r>
          </a:p>
          <a:p>
            <a:pPr marL="285750" indent="-285750">
              <a:buFont typeface="Wingdings" panose="05000000000000000000" pitchFamily="2" charset="2"/>
              <a:buChar char="§"/>
            </a:pPr>
            <a:r>
              <a:rPr lang="en-US" sz="2200" dirty="0">
                <a:latin typeface="Tw Cen MT" panose="020B0602020104020603" pitchFamily="34" charset="0"/>
              </a:rPr>
              <a:t>Threat monitoring </a:t>
            </a:r>
          </a:p>
          <a:p>
            <a:pPr marL="285750" indent="-285750">
              <a:buFont typeface="Wingdings" panose="05000000000000000000" pitchFamily="2" charset="2"/>
              <a:buChar char="§"/>
            </a:pPr>
            <a:r>
              <a:rPr lang="en-US" sz="2200" dirty="0">
                <a:latin typeface="Tw Cen MT" panose="020B0602020104020603" pitchFamily="34" charset="0"/>
              </a:rPr>
              <a:t>Early warning </a:t>
            </a:r>
          </a:p>
          <a:p>
            <a:pPr marL="285750" indent="-285750">
              <a:buFont typeface="Wingdings" panose="05000000000000000000" pitchFamily="2" charset="2"/>
              <a:buChar char="§"/>
            </a:pPr>
            <a:r>
              <a:rPr lang="en-US" sz="2200" dirty="0">
                <a:latin typeface="Tw Cen MT" panose="020B0602020104020603" pitchFamily="34" charset="0"/>
              </a:rPr>
              <a:t>Decision making </a:t>
            </a:r>
          </a:p>
          <a:p>
            <a:pPr marL="285750" indent="-285750">
              <a:buFont typeface="Wingdings" panose="05000000000000000000" pitchFamily="2" charset="2"/>
              <a:buChar char="§"/>
            </a:pPr>
            <a:endParaRPr lang="en-US" sz="2200" dirty="0">
              <a:latin typeface="Tw Cen MT" panose="020B0602020104020603" pitchFamily="34" charset="0"/>
            </a:endParaRPr>
          </a:p>
          <a:p>
            <a:r>
              <a:rPr lang="en-US" sz="2200" dirty="0">
                <a:solidFill>
                  <a:srgbClr val="FF0000"/>
                </a:solidFill>
                <a:latin typeface="Tw Cen MT" panose="020B0602020104020603" pitchFamily="34" charset="0"/>
              </a:rPr>
              <a:t>Sources:</a:t>
            </a:r>
          </a:p>
          <a:p>
            <a:endParaRPr lang="en-US" sz="2200" dirty="0">
              <a:latin typeface="Tw Cen MT" panose="020B0602020104020603" pitchFamily="34" charset="0"/>
            </a:endParaRPr>
          </a:p>
          <a:p>
            <a:pPr marL="285750" indent="-285750">
              <a:buFont typeface="Wingdings" panose="05000000000000000000" pitchFamily="2" charset="2"/>
              <a:buChar char="§"/>
            </a:pPr>
            <a:r>
              <a:rPr lang="en-US" sz="2200" dirty="0">
                <a:latin typeface="Tw Cen MT" panose="020B0602020104020603" pitchFamily="34" charset="0"/>
              </a:rPr>
              <a:t>Human Intelligence (HUMINT) </a:t>
            </a:r>
          </a:p>
          <a:p>
            <a:pPr marL="285750" indent="-285750">
              <a:buFont typeface="Wingdings" panose="05000000000000000000" pitchFamily="2" charset="2"/>
              <a:buChar char="§"/>
            </a:pPr>
            <a:r>
              <a:rPr lang="en-US" sz="2200" dirty="0">
                <a:latin typeface="Tw Cen MT" panose="020B0602020104020603" pitchFamily="34" charset="0"/>
              </a:rPr>
              <a:t>Open Source Intelligence (OSINT) </a:t>
            </a:r>
          </a:p>
          <a:p>
            <a:pPr marL="285750" indent="-285750">
              <a:buFont typeface="Wingdings" panose="05000000000000000000" pitchFamily="2" charset="2"/>
              <a:buChar char="§"/>
            </a:pPr>
            <a:r>
              <a:rPr lang="en-US" sz="2200" dirty="0">
                <a:latin typeface="Tw Cen MT" panose="020B0602020104020603" pitchFamily="34" charset="0"/>
              </a:rPr>
              <a:t>Signals Intelligence (SIGINT) </a:t>
            </a:r>
          </a:p>
          <a:p>
            <a:pPr marL="285750" indent="-285750">
              <a:buFont typeface="Wingdings" panose="05000000000000000000" pitchFamily="2" charset="2"/>
              <a:buChar char="§"/>
            </a:pPr>
            <a:r>
              <a:rPr lang="en-US" sz="2200" dirty="0">
                <a:latin typeface="Tw Cen MT" panose="020B0602020104020603" pitchFamily="34" charset="0"/>
              </a:rPr>
              <a:t>Social Media Intelligence </a:t>
            </a:r>
          </a:p>
        </p:txBody>
      </p:sp>
    </p:spTree>
    <p:extLst>
      <p:ext uri="{BB962C8B-B14F-4D97-AF65-F5344CB8AC3E}">
        <p14:creationId xmlns:p14="http://schemas.microsoft.com/office/powerpoint/2010/main" val="3014848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75D52B-C0CC-473E-B5B9-710E110B1AFC}"/>
              </a:ext>
            </a:extLst>
          </p:cNvPr>
          <p:cNvSpPr txBox="1"/>
          <p:nvPr/>
        </p:nvSpPr>
        <p:spPr>
          <a:xfrm>
            <a:off x="3051313" y="1162461"/>
            <a:ext cx="6102626" cy="453970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Arial Black" panose="020B0A04020102020204" pitchFamily="34" charset="0"/>
                <a:ea typeface="+mn-ea"/>
                <a:cs typeface="+mn-cs"/>
              </a:rPr>
              <a:t>Open-Source Intelligence (OSINT)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0000"/>
              </a:solidFill>
              <a:effectLst/>
              <a:uLnTx/>
              <a:uFillTx/>
              <a:latin typeface="Arial Black" panose="020B0A040201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OSINT refers to the collection and analysis of publicly available information.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Common OSINT sources include: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News platforms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Government publications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Academic research</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Social media platforms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Corporate reports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Geospatial information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OSINT enhances situational awareness and supports evidence-based security decisions.</a:t>
            </a:r>
          </a:p>
        </p:txBody>
      </p:sp>
    </p:spTree>
    <p:extLst>
      <p:ext uri="{BB962C8B-B14F-4D97-AF65-F5344CB8AC3E}">
        <p14:creationId xmlns:p14="http://schemas.microsoft.com/office/powerpoint/2010/main" val="137798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5622DC6-BDBF-4218-B7FC-21F4D9E45E08}"/>
              </a:ext>
            </a:extLst>
          </p:cNvPr>
          <p:cNvGraphicFramePr>
            <a:graphicFrameLocks noGrp="1"/>
          </p:cNvGraphicFramePr>
          <p:nvPr>
            <p:extLst>
              <p:ext uri="{D42A27DB-BD31-4B8C-83A1-F6EECF244321}">
                <p14:modId xmlns:p14="http://schemas.microsoft.com/office/powerpoint/2010/main" val="3086062412"/>
              </p:ext>
            </p:extLst>
          </p:nvPr>
        </p:nvGraphicFramePr>
        <p:xfrm>
          <a:off x="1272209" y="1921565"/>
          <a:ext cx="9647582" cy="2715019"/>
        </p:xfrm>
        <a:graphic>
          <a:graphicData uri="http://schemas.openxmlformats.org/drawingml/2006/table">
            <a:tbl>
              <a:tblPr firstRow="1" firstCol="1" bandRow="1"/>
              <a:tblGrid>
                <a:gridCol w="1684770">
                  <a:extLst>
                    <a:ext uri="{9D8B030D-6E8A-4147-A177-3AD203B41FA5}">
                      <a16:colId xmlns:a16="http://schemas.microsoft.com/office/drawing/2014/main" val="2994101218"/>
                    </a:ext>
                  </a:extLst>
                </a:gridCol>
                <a:gridCol w="1269079">
                  <a:extLst>
                    <a:ext uri="{9D8B030D-6E8A-4147-A177-3AD203B41FA5}">
                      <a16:colId xmlns:a16="http://schemas.microsoft.com/office/drawing/2014/main" val="3366191848"/>
                    </a:ext>
                  </a:extLst>
                </a:gridCol>
                <a:gridCol w="1269079">
                  <a:extLst>
                    <a:ext uri="{9D8B030D-6E8A-4147-A177-3AD203B41FA5}">
                      <a16:colId xmlns:a16="http://schemas.microsoft.com/office/drawing/2014/main" val="741734885"/>
                    </a:ext>
                  </a:extLst>
                </a:gridCol>
                <a:gridCol w="1269079">
                  <a:extLst>
                    <a:ext uri="{9D8B030D-6E8A-4147-A177-3AD203B41FA5}">
                      <a16:colId xmlns:a16="http://schemas.microsoft.com/office/drawing/2014/main" val="3430969969"/>
                    </a:ext>
                  </a:extLst>
                </a:gridCol>
                <a:gridCol w="1269079">
                  <a:extLst>
                    <a:ext uri="{9D8B030D-6E8A-4147-A177-3AD203B41FA5}">
                      <a16:colId xmlns:a16="http://schemas.microsoft.com/office/drawing/2014/main" val="2263481473"/>
                    </a:ext>
                  </a:extLst>
                </a:gridCol>
                <a:gridCol w="1269079">
                  <a:extLst>
                    <a:ext uri="{9D8B030D-6E8A-4147-A177-3AD203B41FA5}">
                      <a16:colId xmlns:a16="http://schemas.microsoft.com/office/drawing/2014/main" val="1437648447"/>
                    </a:ext>
                  </a:extLst>
                </a:gridCol>
                <a:gridCol w="1617417">
                  <a:extLst>
                    <a:ext uri="{9D8B030D-6E8A-4147-A177-3AD203B41FA5}">
                      <a16:colId xmlns:a16="http://schemas.microsoft.com/office/drawing/2014/main" val="520495701"/>
                    </a:ext>
                  </a:extLst>
                </a:gridCol>
              </a:tblGrid>
              <a:tr h="908648">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Risk</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Threat</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Vulnerability</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Impact</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Likelihood</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Rating</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a:effectLst/>
                          <a:latin typeface="Arial" panose="020B0604020202020204" pitchFamily="34" charset="0"/>
                          <a:cs typeface="Arial" panose="020B0604020202020204" pitchFamily="34" charset="0"/>
                        </a:rPr>
                        <a:t>Control Measures</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3992A"/>
                    </a:solidFill>
                  </a:tcPr>
                </a:tc>
                <a:extLst>
                  <a:ext uri="{0D108BD9-81ED-4DB2-BD59-A6C34878D82A}">
                    <a16:rowId xmlns:a16="http://schemas.microsoft.com/office/drawing/2014/main" val="3901491780"/>
                  </a:ext>
                </a:extLst>
              </a:tr>
              <a:tr h="1806371">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Kidnapping</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Criminal Groups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Predictable travel pattern</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Severe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Likely</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     High</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Route variation, tracking, escorts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3992A">
                        <a:tint val="40000"/>
                      </a:srgbClr>
                    </a:solidFill>
                  </a:tcPr>
                </a:tc>
                <a:extLst>
                  <a:ext uri="{0D108BD9-81ED-4DB2-BD59-A6C34878D82A}">
                    <a16:rowId xmlns:a16="http://schemas.microsoft.com/office/drawing/2014/main" val="348574432"/>
                  </a:ext>
                </a:extLst>
              </a:tr>
            </a:tbl>
          </a:graphicData>
        </a:graphic>
      </p:graphicFrame>
      <p:sp>
        <p:nvSpPr>
          <p:cNvPr id="4" name="TextBox 3">
            <a:extLst>
              <a:ext uri="{FF2B5EF4-FFF2-40B4-BE49-F238E27FC236}">
                <a16:creationId xmlns:a16="http://schemas.microsoft.com/office/drawing/2014/main" id="{22AAE347-47C7-41EC-BDEB-993BF4C98706}"/>
              </a:ext>
            </a:extLst>
          </p:cNvPr>
          <p:cNvSpPr txBox="1"/>
          <p:nvPr/>
        </p:nvSpPr>
        <p:spPr>
          <a:xfrm>
            <a:off x="2481469" y="349081"/>
            <a:ext cx="7669695" cy="1062535"/>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1" i="0" u="none" strike="noStrike" kern="18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Developing a Security Risk Register</a:t>
            </a:r>
            <a:endParaRPr kumimoji="0" lang="en-US" sz="18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security risk register serves as a central repository for identified risks and mitigation measures. Typical components include:</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C474D261-651A-4774-AAB3-CE0DCA6E6327}"/>
              </a:ext>
            </a:extLst>
          </p:cNvPr>
          <p:cNvSpPr txBox="1"/>
          <p:nvPr/>
        </p:nvSpPr>
        <p:spPr>
          <a:xfrm>
            <a:off x="2918792" y="5030075"/>
            <a:ext cx="6102626" cy="663580"/>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Risk registers should be reviewed regularly to reflect emerging threats and operational changes.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17546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313F4B-8E13-4E13-A5AC-4D4F3A37D361}"/>
              </a:ext>
            </a:extLst>
          </p:cNvPr>
          <p:cNvSpPr txBox="1"/>
          <p:nvPr/>
        </p:nvSpPr>
        <p:spPr>
          <a:xfrm>
            <a:off x="2716695" y="887969"/>
            <a:ext cx="7712766" cy="4862870"/>
          </a:xfrm>
          <a:prstGeom prst="rect">
            <a:avLst/>
          </a:prstGeom>
          <a:noFill/>
        </p:spPr>
        <p:txBody>
          <a:bodyPr wrap="square">
            <a:spAutoFit/>
          </a:bodyPr>
          <a:lstStyle/>
          <a:p>
            <a:r>
              <a:rPr lang="en-US" sz="2400" b="1" dirty="0">
                <a:solidFill>
                  <a:srgbClr val="C00000"/>
                </a:solidFill>
                <a:latin typeface="Tw Cen MT" panose="020B0602020104020603" pitchFamily="34" charset="0"/>
              </a:rPr>
              <a:t>Incident Response</a:t>
            </a:r>
          </a:p>
          <a:p>
            <a:endParaRPr lang="en-US" sz="2200" b="1" dirty="0">
              <a:latin typeface="Tw Cen MT" panose="020B0602020104020603" pitchFamily="34" charset="0"/>
            </a:endParaRPr>
          </a:p>
          <a:p>
            <a:r>
              <a:rPr lang="en-US" sz="2200" dirty="0">
                <a:latin typeface="Tw Cen MT" panose="020B0602020104020603" pitchFamily="34" charset="0"/>
              </a:rPr>
              <a:t>The Practitioner should:</a:t>
            </a:r>
          </a:p>
          <a:p>
            <a:endParaRPr lang="en-US" sz="2200" dirty="0">
              <a:latin typeface="Tw Cen MT" panose="020B0602020104020603" pitchFamily="34" charset="0"/>
            </a:endParaRPr>
          </a:p>
          <a:p>
            <a:pPr marL="342900" indent="-342900">
              <a:buFont typeface="Wingdings" panose="05000000000000000000" pitchFamily="2" charset="2"/>
              <a:buChar char="ü"/>
            </a:pPr>
            <a:r>
              <a:rPr lang="en-US" sz="2200" dirty="0">
                <a:latin typeface="Tw Cen MT" panose="020B0602020104020603" pitchFamily="34" charset="0"/>
              </a:rPr>
              <a:t>Prepare</a:t>
            </a:r>
          </a:p>
          <a:p>
            <a:pPr marL="342900" indent="-342900">
              <a:buFont typeface="Wingdings" panose="05000000000000000000" pitchFamily="2" charset="2"/>
              <a:buChar char="ü"/>
            </a:pPr>
            <a:r>
              <a:rPr lang="en-US" sz="2200" dirty="0">
                <a:latin typeface="Tw Cen MT" panose="020B0602020104020603" pitchFamily="34" charset="0"/>
              </a:rPr>
              <a:t>Detect</a:t>
            </a:r>
          </a:p>
          <a:p>
            <a:pPr marL="342900" indent="-342900">
              <a:buFont typeface="Wingdings" panose="05000000000000000000" pitchFamily="2" charset="2"/>
              <a:buChar char="ü"/>
            </a:pPr>
            <a:r>
              <a:rPr lang="en-US" sz="2200" dirty="0">
                <a:latin typeface="Tw Cen MT" panose="020B0602020104020603" pitchFamily="34" charset="0"/>
              </a:rPr>
              <a:t>Respond</a:t>
            </a:r>
          </a:p>
          <a:p>
            <a:pPr marL="342900" indent="-342900">
              <a:buFont typeface="Wingdings" panose="05000000000000000000" pitchFamily="2" charset="2"/>
              <a:buChar char="ü"/>
            </a:pPr>
            <a:r>
              <a:rPr lang="en-US" sz="2200" dirty="0">
                <a:latin typeface="Tw Cen MT" panose="020B0602020104020603" pitchFamily="34" charset="0"/>
              </a:rPr>
              <a:t>Recover</a:t>
            </a:r>
          </a:p>
          <a:p>
            <a:pPr marL="342900" indent="-342900">
              <a:buFont typeface="Wingdings" panose="05000000000000000000" pitchFamily="2" charset="2"/>
              <a:buChar char="ü"/>
            </a:pPr>
            <a:r>
              <a:rPr lang="en-US" sz="2200" dirty="0">
                <a:latin typeface="Tw Cen MT" panose="020B0602020104020603" pitchFamily="34" charset="0"/>
              </a:rPr>
              <a:t>Review</a:t>
            </a:r>
          </a:p>
          <a:p>
            <a:endParaRPr lang="en-US" sz="2200" dirty="0">
              <a:latin typeface="Tw Cen MT" panose="020B0602020104020603" pitchFamily="34" charset="0"/>
            </a:endParaRPr>
          </a:p>
          <a:p>
            <a:r>
              <a:rPr lang="en-US" sz="2200" dirty="0">
                <a:latin typeface="Tw Cen MT" panose="020B0602020104020603" pitchFamily="34" charset="0"/>
              </a:rPr>
              <a:t>Example;</a:t>
            </a:r>
          </a:p>
          <a:p>
            <a:endParaRPr lang="en-US" sz="2200" dirty="0">
              <a:latin typeface="Tw Cen MT" panose="020B0602020104020603" pitchFamily="34" charset="0"/>
            </a:endParaRPr>
          </a:p>
          <a:p>
            <a:r>
              <a:rPr lang="en-US" sz="2200" dirty="0">
                <a:latin typeface="Tw Cen MT" panose="020B0602020104020603" pitchFamily="34" charset="0"/>
              </a:rPr>
              <a:t>Following a ransomware attack, isolate affected systems, activate backups and investigate the breach.</a:t>
            </a:r>
          </a:p>
        </p:txBody>
      </p:sp>
    </p:spTree>
    <p:extLst>
      <p:ext uri="{BB962C8B-B14F-4D97-AF65-F5344CB8AC3E}">
        <p14:creationId xmlns:p14="http://schemas.microsoft.com/office/powerpoint/2010/main" val="1479351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2E923D-877C-4630-B3D1-7B0FE570803E}"/>
              </a:ext>
            </a:extLst>
          </p:cNvPr>
          <p:cNvSpPr txBox="1"/>
          <p:nvPr/>
        </p:nvSpPr>
        <p:spPr>
          <a:xfrm>
            <a:off x="2690191" y="755447"/>
            <a:ext cx="7258878" cy="4832092"/>
          </a:xfrm>
          <a:prstGeom prst="rect">
            <a:avLst/>
          </a:prstGeom>
          <a:noFill/>
        </p:spPr>
        <p:txBody>
          <a:bodyPr wrap="square">
            <a:spAutoFit/>
          </a:bodyPr>
          <a:lstStyle/>
          <a:p>
            <a:r>
              <a:rPr lang="en-US" sz="2400" b="1" dirty="0">
                <a:solidFill>
                  <a:srgbClr val="C00000"/>
                </a:solidFill>
                <a:latin typeface="Tw Cen MT" panose="020B0602020104020603" pitchFamily="34" charset="0"/>
              </a:rPr>
              <a:t>Crisis Management</a:t>
            </a:r>
          </a:p>
          <a:p>
            <a:endParaRPr lang="en-US" sz="2200" b="1" dirty="0">
              <a:latin typeface="Tw Cen MT" panose="020B0602020104020603" pitchFamily="34" charset="0"/>
            </a:endParaRPr>
          </a:p>
          <a:p>
            <a:r>
              <a:rPr lang="en-US" sz="2200" dirty="0">
                <a:latin typeface="Tw Cen MT" panose="020B0602020104020603" pitchFamily="34" charset="0"/>
              </a:rPr>
              <a:t>During crises practitioners should:</a:t>
            </a:r>
          </a:p>
          <a:p>
            <a:endParaRPr lang="en-US" sz="2200" dirty="0">
              <a:latin typeface="Tw Cen MT" panose="020B0602020104020603" pitchFamily="34" charset="0"/>
            </a:endParaRPr>
          </a:p>
          <a:p>
            <a:pPr marL="285750" indent="-285750">
              <a:buFont typeface="Wingdings" panose="05000000000000000000" pitchFamily="2" charset="2"/>
              <a:buChar char="ü"/>
            </a:pPr>
            <a:r>
              <a:rPr lang="en-US" sz="2200" dirty="0">
                <a:latin typeface="Tw Cen MT" panose="020B0602020104020603" pitchFamily="34" charset="0"/>
              </a:rPr>
              <a:t>Coordinate teams</a:t>
            </a:r>
          </a:p>
          <a:p>
            <a:pPr marL="285750" indent="-285750">
              <a:buFont typeface="Wingdings" panose="05000000000000000000" pitchFamily="2" charset="2"/>
              <a:buChar char="ü"/>
            </a:pPr>
            <a:r>
              <a:rPr lang="en-US" sz="2200" dirty="0">
                <a:latin typeface="Tw Cen MT" panose="020B0602020104020603" pitchFamily="34" charset="0"/>
              </a:rPr>
              <a:t>Communicate clearly</a:t>
            </a:r>
          </a:p>
          <a:p>
            <a:pPr marL="285750" indent="-285750">
              <a:buFont typeface="Wingdings" panose="05000000000000000000" pitchFamily="2" charset="2"/>
              <a:buChar char="ü"/>
            </a:pPr>
            <a:r>
              <a:rPr lang="en-US" sz="2200" dirty="0">
                <a:latin typeface="Tw Cen MT" panose="020B0602020104020603" pitchFamily="34" charset="0"/>
              </a:rPr>
              <a:t>Protect lives</a:t>
            </a:r>
          </a:p>
          <a:p>
            <a:pPr marL="285750" indent="-285750">
              <a:buFont typeface="Wingdings" panose="05000000000000000000" pitchFamily="2" charset="2"/>
              <a:buChar char="ü"/>
            </a:pPr>
            <a:r>
              <a:rPr lang="en-US" sz="2200" dirty="0">
                <a:latin typeface="Tw Cen MT" panose="020B0602020104020603" pitchFamily="34" charset="0"/>
              </a:rPr>
              <a:t>Protect assets</a:t>
            </a:r>
          </a:p>
          <a:p>
            <a:pPr marL="285750" indent="-285750">
              <a:buFont typeface="Wingdings" panose="05000000000000000000" pitchFamily="2" charset="2"/>
              <a:buChar char="ü"/>
            </a:pPr>
            <a:r>
              <a:rPr lang="en-US" sz="2200" dirty="0">
                <a:latin typeface="Tw Cen MT" panose="020B0602020104020603" pitchFamily="34" charset="0"/>
              </a:rPr>
              <a:t>Restore operations</a:t>
            </a:r>
          </a:p>
          <a:p>
            <a:endParaRPr lang="en-US" sz="2200" dirty="0">
              <a:latin typeface="Tw Cen MT" panose="020B0602020104020603" pitchFamily="34" charset="0"/>
            </a:endParaRPr>
          </a:p>
          <a:p>
            <a:r>
              <a:rPr lang="en-US" sz="2200" dirty="0">
                <a:latin typeface="Tw Cen MT" panose="020B0602020104020603" pitchFamily="34" charset="0"/>
              </a:rPr>
              <a:t>Example;</a:t>
            </a:r>
          </a:p>
          <a:p>
            <a:endParaRPr lang="en-US" sz="2200" dirty="0">
              <a:latin typeface="Tw Cen MT" panose="020B0602020104020603" pitchFamily="34" charset="0"/>
            </a:endParaRPr>
          </a:p>
          <a:p>
            <a:r>
              <a:rPr lang="en-US" sz="2200" dirty="0">
                <a:latin typeface="Tw Cen MT" panose="020B0602020104020603" pitchFamily="34" charset="0"/>
              </a:rPr>
              <a:t>Managing a coordinated response during a terrorist attack on corporate facilities</a:t>
            </a:r>
            <a:r>
              <a:rPr lang="en-US" dirty="0"/>
              <a:t>.</a:t>
            </a:r>
          </a:p>
        </p:txBody>
      </p:sp>
    </p:spTree>
    <p:extLst>
      <p:ext uri="{BB962C8B-B14F-4D97-AF65-F5344CB8AC3E}">
        <p14:creationId xmlns:p14="http://schemas.microsoft.com/office/powerpoint/2010/main" val="61634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01290D-40E2-4CAA-8D22-E76901BA898C}"/>
              </a:ext>
            </a:extLst>
          </p:cNvPr>
          <p:cNvSpPr txBox="1"/>
          <p:nvPr/>
        </p:nvSpPr>
        <p:spPr>
          <a:xfrm>
            <a:off x="3048000" y="1268994"/>
            <a:ext cx="6096000" cy="3908762"/>
          </a:xfrm>
          <a:prstGeom prst="rect">
            <a:avLst/>
          </a:prstGeom>
          <a:noFill/>
        </p:spPr>
        <p:txBody>
          <a:bodyPr wrap="square">
            <a:spAutoFit/>
          </a:bodyPr>
          <a:lstStyle/>
          <a:p>
            <a:r>
              <a:rPr lang="en-US" sz="2400" b="1" dirty="0">
                <a:solidFill>
                  <a:srgbClr val="C00000"/>
                </a:solidFill>
                <a:latin typeface="Tw Cen MT" panose="020B0602020104020603" pitchFamily="34" charset="0"/>
              </a:rPr>
              <a:t>Security Performance Measurement</a:t>
            </a:r>
          </a:p>
          <a:p>
            <a:endParaRPr lang="en-US" sz="2400" b="1" dirty="0">
              <a:solidFill>
                <a:srgbClr val="C00000"/>
              </a:solidFill>
              <a:latin typeface="Tw Cen MT" panose="020B0602020104020603" pitchFamily="34" charset="0"/>
            </a:endParaRPr>
          </a:p>
          <a:p>
            <a:r>
              <a:rPr lang="en-US" sz="2400" dirty="0">
                <a:solidFill>
                  <a:srgbClr val="C00000"/>
                </a:solidFill>
                <a:latin typeface="Tw Cen MT" panose="020B0602020104020603" pitchFamily="34" charset="0"/>
              </a:rPr>
              <a:t>A practitioner must measure:</a:t>
            </a:r>
            <a:endParaRPr lang="en-US" sz="2200" dirty="0">
              <a:solidFill>
                <a:srgbClr val="C00000"/>
              </a:solidFill>
              <a:latin typeface="Tw Cen MT" panose="020B0602020104020603" pitchFamily="34" charset="0"/>
            </a:endParaRPr>
          </a:p>
          <a:p>
            <a:endParaRPr lang="en-US" sz="2200" dirty="0">
              <a:latin typeface="Tw Cen MT" panose="020B0602020104020603" pitchFamily="34" charset="0"/>
            </a:endParaRPr>
          </a:p>
          <a:p>
            <a:pPr marL="342900" indent="-342900">
              <a:buFont typeface="Wingdings" panose="05000000000000000000" pitchFamily="2" charset="2"/>
              <a:buChar char="ü"/>
            </a:pPr>
            <a:r>
              <a:rPr lang="en-US" sz="2200" dirty="0">
                <a:latin typeface="Tw Cen MT" panose="020B0602020104020603" pitchFamily="34" charset="0"/>
              </a:rPr>
              <a:t>Incident reduction rate </a:t>
            </a:r>
          </a:p>
          <a:p>
            <a:pPr marL="342900" indent="-342900">
              <a:buFont typeface="Wingdings" panose="05000000000000000000" pitchFamily="2" charset="2"/>
              <a:buChar char="ü"/>
            </a:pPr>
            <a:r>
              <a:rPr lang="en-US" sz="2200" dirty="0">
                <a:latin typeface="Tw Cen MT" panose="020B0602020104020603" pitchFamily="34" charset="0"/>
              </a:rPr>
              <a:t>Response time </a:t>
            </a:r>
          </a:p>
          <a:p>
            <a:pPr marL="342900" indent="-342900">
              <a:buFont typeface="Wingdings" panose="05000000000000000000" pitchFamily="2" charset="2"/>
              <a:buChar char="ü"/>
            </a:pPr>
            <a:r>
              <a:rPr lang="en-US" sz="2200" dirty="0">
                <a:latin typeface="Tw Cen MT" panose="020B0602020104020603" pitchFamily="34" charset="0"/>
              </a:rPr>
              <a:t>Compliance level </a:t>
            </a:r>
          </a:p>
          <a:p>
            <a:pPr marL="342900" indent="-342900">
              <a:buFont typeface="Wingdings" panose="05000000000000000000" pitchFamily="2" charset="2"/>
              <a:buChar char="ü"/>
            </a:pPr>
            <a:r>
              <a:rPr lang="en-US" sz="2200" dirty="0">
                <a:latin typeface="Tw Cen MT" panose="020B0602020104020603" pitchFamily="34" charset="0"/>
              </a:rPr>
              <a:t>Risk exposure index </a:t>
            </a:r>
          </a:p>
          <a:p>
            <a:pPr marL="342900" indent="-342900">
              <a:buFont typeface="Wingdings" panose="05000000000000000000" pitchFamily="2" charset="2"/>
              <a:buChar char="ü"/>
            </a:pPr>
            <a:r>
              <a:rPr lang="en-US" sz="2200" dirty="0">
                <a:latin typeface="Tw Cen MT" panose="020B0602020104020603" pitchFamily="34" charset="0"/>
              </a:rPr>
              <a:t>Loss reduction </a:t>
            </a:r>
          </a:p>
          <a:p>
            <a:pPr marL="342900" indent="-342900">
              <a:buFont typeface="Wingdings" panose="05000000000000000000" pitchFamily="2" charset="2"/>
              <a:buChar char="ü"/>
            </a:pPr>
            <a:r>
              <a:rPr lang="en-US" sz="2200" dirty="0">
                <a:latin typeface="Tw Cen MT" panose="020B0602020104020603" pitchFamily="34" charset="0"/>
              </a:rPr>
              <a:t>Recovery time </a:t>
            </a:r>
          </a:p>
          <a:p>
            <a:pPr marL="342900" indent="-342900">
              <a:buFont typeface="Wingdings" panose="05000000000000000000" pitchFamily="2" charset="2"/>
              <a:buChar char="ü"/>
            </a:pPr>
            <a:r>
              <a:rPr lang="en-US" sz="2200" dirty="0">
                <a:latin typeface="Tw Cen MT" panose="020B0602020104020603" pitchFamily="34" charset="0"/>
              </a:rPr>
              <a:t>Employee security awareness</a:t>
            </a:r>
          </a:p>
        </p:txBody>
      </p:sp>
    </p:spTree>
    <p:extLst>
      <p:ext uri="{BB962C8B-B14F-4D97-AF65-F5344CB8AC3E}">
        <p14:creationId xmlns:p14="http://schemas.microsoft.com/office/powerpoint/2010/main" val="95162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F2F582-5800-49F0-8E37-5F0AEF57EE56}"/>
              </a:ext>
            </a:extLst>
          </p:cNvPr>
          <p:cNvSpPr txBox="1"/>
          <p:nvPr/>
        </p:nvSpPr>
        <p:spPr>
          <a:xfrm>
            <a:off x="2570922" y="1291130"/>
            <a:ext cx="6781800" cy="34470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Conducting a Site Security Risk Assessment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site security assessment should follow a systematic process: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1: Define Scope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Identify facilities, personnel, operations, and assets under review.</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2: Identify Assets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Determine critical assets requiring protection.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3: Identify Threats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Assess credible internal and external threats</a:t>
            </a:r>
            <a:endParaRPr lang="en-US" dirty="0"/>
          </a:p>
        </p:txBody>
      </p:sp>
    </p:spTree>
    <p:extLst>
      <p:ext uri="{BB962C8B-B14F-4D97-AF65-F5344CB8AC3E}">
        <p14:creationId xmlns:p14="http://schemas.microsoft.com/office/powerpoint/2010/main" val="3876918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9574DD-4825-46A8-A6F5-F78DBBFAB693}"/>
              </a:ext>
            </a:extLst>
          </p:cNvPr>
          <p:cNvSpPr txBox="1"/>
          <p:nvPr/>
        </p:nvSpPr>
        <p:spPr>
          <a:xfrm>
            <a:off x="2764735" y="1453133"/>
            <a:ext cx="6662530" cy="3139321"/>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4: Identify Vulnerabilities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Evaluate weaknesses within existing security arrangements.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5: Assess Risk</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Determine likelihood and consequence levels.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6: Recommend Controls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practical mitigation measures.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7: Report Findings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Present conclusions and recommendations to decision-makers</a:t>
            </a:r>
            <a:r>
              <a:rPr kumimoji="0" lang="en-US" sz="18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2" name="TextBox 1">
            <a:extLst>
              <a:ext uri="{FF2B5EF4-FFF2-40B4-BE49-F238E27FC236}">
                <a16:creationId xmlns:a16="http://schemas.microsoft.com/office/drawing/2014/main" id="{1151D915-521E-4B18-8173-178F6F508A3E}"/>
              </a:ext>
            </a:extLst>
          </p:cNvPr>
          <p:cNvSpPr txBox="1"/>
          <p:nvPr/>
        </p:nvSpPr>
        <p:spPr>
          <a:xfrm>
            <a:off x="1364974" y="556592"/>
            <a:ext cx="1572039" cy="461665"/>
          </a:xfrm>
          <a:prstGeom prst="rect">
            <a:avLst/>
          </a:prstGeom>
          <a:noFill/>
        </p:spPr>
        <p:txBody>
          <a:bodyPr wrap="square" rtlCol="0">
            <a:spAutoFit/>
          </a:bodyPr>
          <a:lstStyle/>
          <a:p>
            <a:r>
              <a:rPr lang="en-US" sz="2400" dirty="0">
                <a:latin typeface="Arial Black" panose="020B0A04020102020204" pitchFamily="34" charset="0"/>
              </a:rPr>
              <a:t>CONT’D</a:t>
            </a:r>
          </a:p>
        </p:txBody>
      </p:sp>
    </p:spTree>
    <p:extLst>
      <p:ext uri="{BB962C8B-B14F-4D97-AF65-F5344CB8AC3E}">
        <p14:creationId xmlns:p14="http://schemas.microsoft.com/office/powerpoint/2010/main" val="295839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B0F08B-6E74-4EE5-B2B4-82935554FD0D}"/>
              </a:ext>
            </a:extLst>
          </p:cNvPr>
          <p:cNvSpPr txBox="1"/>
          <p:nvPr/>
        </p:nvSpPr>
        <p:spPr>
          <a:xfrm>
            <a:off x="1961321" y="1812645"/>
            <a:ext cx="7699513" cy="2862322"/>
          </a:xfrm>
          <a:prstGeom prst="rect">
            <a:avLst/>
          </a:prstGeom>
          <a:noFill/>
        </p:spPr>
        <p:txBody>
          <a:bodyPr wrap="square">
            <a:spAutoFit/>
          </a:bodyPr>
          <a:lstStyle/>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 is inherent in all tasks, training, missions, operations, and in personal activities, no matter how the routine is.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 risks are potentially dangerous to people while others can be threats to operations, procedures, systems, production and more.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most common cause of task failure is as a result of human error, specifically the inability to consistently manage risk.  </a:t>
            </a:r>
          </a:p>
        </p:txBody>
      </p:sp>
      <p:pic>
        <p:nvPicPr>
          <p:cNvPr id="4" name="Picture 3">
            <a:extLst>
              <a:ext uri="{FF2B5EF4-FFF2-40B4-BE49-F238E27FC236}">
                <a16:creationId xmlns:a16="http://schemas.microsoft.com/office/drawing/2014/main" id="{647563C4-7330-4577-8335-8FC59A9A335C}"/>
              </a:ext>
            </a:extLst>
          </p:cNvPr>
          <p:cNvPicPr>
            <a:picLocks noChangeAspect="1"/>
          </p:cNvPicPr>
          <p:nvPr/>
        </p:nvPicPr>
        <p:blipFill>
          <a:blip r:embed="rId2"/>
          <a:stretch>
            <a:fillRect/>
          </a:stretch>
        </p:blipFill>
        <p:spPr>
          <a:xfrm>
            <a:off x="618403" y="549492"/>
            <a:ext cx="3780797" cy="668156"/>
          </a:xfrm>
          <a:prstGeom prst="rect">
            <a:avLst/>
          </a:prstGeom>
        </p:spPr>
      </p:pic>
      <p:sp>
        <p:nvSpPr>
          <p:cNvPr id="6" name="TextBox 5">
            <a:extLst>
              <a:ext uri="{FF2B5EF4-FFF2-40B4-BE49-F238E27FC236}">
                <a16:creationId xmlns:a16="http://schemas.microsoft.com/office/drawing/2014/main" id="{06D910F8-7FA2-4898-8EF2-F496820DD83F}"/>
              </a:ext>
            </a:extLst>
          </p:cNvPr>
          <p:cNvSpPr txBox="1"/>
          <p:nvPr/>
        </p:nvSpPr>
        <p:spPr>
          <a:xfrm>
            <a:off x="4399200" y="652737"/>
            <a:ext cx="169680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612463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06F427-567B-420A-81DB-BB44BBCFD87F}"/>
              </a:ext>
            </a:extLst>
          </p:cNvPr>
          <p:cNvSpPr txBox="1"/>
          <p:nvPr/>
        </p:nvSpPr>
        <p:spPr>
          <a:xfrm>
            <a:off x="2305878" y="155716"/>
            <a:ext cx="7991061" cy="5940088"/>
          </a:xfrm>
          <a:prstGeom prst="rect">
            <a:avLst/>
          </a:prstGeom>
          <a:noFill/>
        </p:spPr>
        <p:txBody>
          <a:bodyPr wrap="square">
            <a:spAutoFit/>
          </a:bodyPr>
          <a:lstStyle/>
          <a:p>
            <a:r>
              <a:rPr lang="en-US" sz="2000" b="1" dirty="0">
                <a:solidFill>
                  <a:srgbClr val="C00000"/>
                </a:solidFill>
                <a:latin typeface="Tw Cen MT" panose="020B0602020104020603" pitchFamily="34" charset="0"/>
              </a:rPr>
              <a:t>Case Study</a:t>
            </a:r>
          </a:p>
          <a:p>
            <a:endParaRPr lang="en-US" sz="2000" b="1" dirty="0">
              <a:latin typeface="Tw Cen MT" panose="020B0602020104020603" pitchFamily="34" charset="0"/>
            </a:endParaRPr>
          </a:p>
          <a:p>
            <a:r>
              <a:rPr lang="en-US" sz="2000" b="1" dirty="0">
                <a:solidFill>
                  <a:srgbClr val="FF0000"/>
                </a:solidFill>
                <a:latin typeface="Tw Cen MT" panose="020B0602020104020603" pitchFamily="34" charset="0"/>
              </a:rPr>
              <a:t>Scenario</a:t>
            </a:r>
          </a:p>
          <a:p>
            <a:endParaRPr lang="en-US" sz="2000" dirty="0">
              <a:latin typeface="Tw Cen MT" panose="020B0602020104020603" pitchFamily="34" charset="0"/>
            </a:endParaRPr>
          </a:p>
          <a:p>
            <a:r>
              <a:rPr lang="en-US" sz="2000" dirty="0">
                <a:latin typeface="Tw Cen MT" panose="020B0602020104020603" pitchFamily="34" charset="0"/>
              </a:rPr>
              <a:t>A manufacturing company experiences repeated theft of raw materials.</a:t>
            </a:r>
          </a:p>
          <a:p>
            <a:endParaRPr lang="en-US" sz="2000" dirty="0">
              <a:latin typeface="Tw Cen MT" panose="020B0602020104020603" pitchFamily="34" charset="0"/>
            </a:endParaRPr>
          </a:p>
          <a:p>
            <a:r>
              <a:rPr lang="en-US" sz="2000" dirty="0">
                <a:latin typeface="Tw Cen MT" panose="020B0602020104020603" pitchFamily="34" charset="0"/>
              </a:rPr>
              <a:t>Practitioner's Actions</a:t>
            </a:r>
          </a:p>
          <a:p>
            <a:pPr marL="342900" indent="-342900">
              <a:buFont typeface="Wingdings" panose="05000000000000000000" pitchFamily="2" charset="2"/>
              <a:buChar char="ü"/>
            </a:pPr>
            <a:r>
              <a:rPr lang="en-US" sz="2000" dirty="0">
                <a:latin typeface="Tw Cen MT" panose="020B0602020104020603" pitchFamily="34" charset="0"/>
              </a:rPr>
              <a:t>Conduct threat assessment </a:t>
            </a:r>
          </a:p>
          <a:p>
            <a:pPr marL="342900" indent="-342900">
              <a:buFont typeface="Wingdings" panose="05000000000000000000" pitchFamily="2" charset="2"/>
              <a:buChar char="ü"/>
            </a:pPr>
            <a:r>
              <a:rPr lang="en-US" sz="2000" dirty="0">
                <a:latin typeface="Tw Cen MT" panose="020B0602020104020603" pitchFamily="34" charset="0"/>
              </a:rPr>
              <a:t>Identify insider involvement </a:t>
            </a:r>
          </a:p>
          <a:p>
            <a:pPr marL="342900" indent="-342900">
              <a:buFont typeface="Wingdings" panose="05000000000000000000" pitchFamily="2" charset="2"/>
              <a:buChar char="ü"/>
            </a:pPr>
            <a:r>
              <a:rPr lang="en-US" sz="2000" dirty="0">
                <a:latin typeface="Tw Cen MT" panose="020B0602020104020603" pitchFamily="34" charset="0"/>
              </a:rPr>
              <a:t>Review access controls </a:t>
            </a:r>
          </a:p>
          <a:p>
            <a:pPr marL="342900" indent="-342900">
              <a:buFont typeface="Wingdings" panose="05000000000000000000" pitchFamily="2" charset="2"/>
              <a:buChar char="ü"/>
            </a:pPr>
            <a:r>
              <a:rPr lang="en-US" sz="2000" dirty="0">
                <a:latin typeface="Tw Cen MT" panose="020B0602020104020603" pitchFamily="34" charset="0"/>
              </a:rPr>
              <a:t>Install CCTV </a:t>
            </a:r>
          </a:p>
          <a:p>
            <a:pPr marL="342900" indent="-342900">
              <a:buFont typeface="Wingdings" panose="05000000000000000000" pitchFamily="2" charset="2"/>
              <a:buChar char="ü"/>
            </a:pPr>
            <a:r>
              <a:rPr lang="en-US" sz="2000" dirty="0">
                <a:latin typeface="Tw Cen MT" panose="020B0602020104020603" pitchFamily="34" charset="0"/>
              </a:rPr>
              <a:t>Strengthen inventory controls </a:t>
            </a:r>
          </a:p>
          <a:p>
            <a:pPr marL="342900" indent="-342900">
              <a:buFont typeface="Wingdings" panose="05000000000000000000" pitchFamily="2" charset="2"/>
              <a:buChar char="ü"/>
            </a:pPr>
            <a:r>
              <a:rPr lang="en-US" sz="2000" dirty="0">
                <a:latin typeface="Tw Cen MT" panose="020B0602020104020603" pitchFamily="34" charset="0"/>
              </a:rPr>
              <a:t>Train supervisors </a:t>
            </a:r>
          </a:p>
          <a:p>
            <a:pPr marL="342900" indent="-342900">
              <a:buFont typeface="Wingdings" panose="05000000000000000000" pitchFamily="2" charset="2"/>
              <a:buChar char="ü"/>
            </a:pPr>
            <a:r>
              <a:rPr lang="en-US" sz="2000" dirty="0">
                <a:latin typeface="Tw Cen MT" panose="020B0602020104020603" pitchFamily="34" charset="0"/>
              </a:rPr>
              <a:t>Monitor implementation</a:t>
            </a:r>
          </a:p>
          <a:p>
            <a:r>
              <a:rPr lang="en-US" sz="2000" dirty="0">
                <a:latin typeface="Tw Cen MT" panose="020B0602020104020603" pitchFamily="34" charset="0"/>
              </a:rPr>
              <a:t> </a:t>
            </a:r>
          </a:p>
          <a:p>
            <a:r>
              <a:rPr lang="en-US" sz="2000" dirty="0">
                <a:latin typeface="Tw Cen MT" panose="020B0602020104020603" pitchFamily="34" charset="0"/>
              </a:rPr>
              <a:t>Outcome:</a:t>
            </a:r>
          </a:p>
          <a:p>
            <a:endParaRPr lang="en-US" sz="2000" dirty="0">
              <a:latin typeface="Tw Cen MT" panose="020B0602020104020603" pitchFamily="34" charset="0"/>
            </a:endParaRPr>
          </a:p>
          <a:p>
            <a:r>
              <a:rPr lang="en-US" sz="2000" dirty="0">
                <a:latin typeface="Tw Cen MT" panose="020B0602020104020603" pitchFamily="34" charset="0"/>
              </a:rPr>
              <a:t>Theft incidents reduce significantly, inventory accuracy improves, and operational losses decline.</a:t>
            </a:r>
          </a:p>
        </p:txBody>
      </p:sp>
    </p:spTree>
    <p:extLst>
      <p:ext uri="{BB962C8B-B14F-4D97-AF65-F5344CB8AC3E}">
        <p14:creationId xmlns:p14="http://schemas.microsoft.com/office/powerpoint/2010/main" val="1272733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D02141-AAB9-4D06-A6C2-11514038F9AE}"/>
              </a:ext>
            </a:extLst>
          </p:cNvPr>
          <p:cNvSpPr txBox="1"/>
          <p:nvPr/>
        </p:nvSpPr>
        <p:spPr>
          <a:xfrm>
            <a:off x="2928731" y="375025"/>
            <a:ext cx="7898296" cy="5601533"/>
          </a:xfrm>
          <a:prstGeom prst="rect">
            <a:avLst/>
          </a:prstGeom>
          <a:noFill/>
        </p:spPr>
        <p:txBody>
          <a:bodyPr wrap="square">
            <a:spAutoFit/>
          </a:bodyPr>
          <a:lstStyle/>
          <a:p>
            <a:r>
              <a:rPr lang="en-US" sz="2200" b="1" dirty="0">
                <a:solidFill>
                  <a:srgbClr val="C00000"/>
                </a:solidFill>
                <a:latin typeface="Tw Cen MT" panose="020B0602020104020603" pitchFamily="34" charset="0"/>
              </a:rPr>
              <a:t>Practical Case Study (Kidnapping for Ransom)</a:t>
            </a:r>
          </a:p>
          <a:p>
            <a:endParaRPr lang="en-US" sz="2100" dirty="0">
              <a:latin typeface="Tw Cen MT" panose="020B0602020104020603" pitchFamily="34" charset="0"/>
            </a:endParaRPr>
          </a:p>
          <a:p>
            <a:r>
              <a:rPr lang="en-US" sz="2100" dirty="0">
                <a:solidFill>
                  <a:srgbClr val="FF0000"/>
                </a:solidFill>
                <a:latin typeface="Tw Cen MT" panose="020B0602020104020603" pitchFamily="34" charset="0"/>
              </a:rPr>
              <a:t>Strategic risks include:</a:t>
            </a:r>
            <a:endParaRPr lang="en-US" sz="2100" dirty="0">
              <a:latin typeface="Tw Cen MT" panose="020B0602020104020603" pitchFamily="34" charset="0"/>
            </a:endParaRPr>
          </a:p>
          <a:p>
            <a:pPr marL="342900" indent="-342900">
              <a:buFont typeface="Wingdings" panose="05000000000000000000" pitchFamily="2" charset="2"/>
              <a:buChar char="ü"/>
            </a:pPr>
            <a:r>
              <a:rPr lang="en-US" sz="2100" dirty="0">
                <a:latin typeface="Tw Cen MT" panose="020B0602020104020603" pitchFamily="34" charset="0"/>
              </a:rPr>
              <a:t>Loss of investor confidence </a:t>
            </a:r>
          </a:p>
          <a:p>
            <a:pPr marL="342900" indent="-342900">
              <a:buFont typeface="Wingdings" panose="05000000000000000000" pitchFamily="2" charset="2"/>
              <a:buChar char="ü"/>
            </a:pPr>
            <a:r>
              <a:rPr lang="en-US" sz="2100" dirty="0">
                <a:latin typeface="Tw Cen MT" panose="020B0602020104020603" pitchFamily="34" charset="0"/>
              </a:rPr>
              <a:t>Increased insurance costs </a:t>
            </a:r>
          </a:p>
          <a:p>
            <a:pPr marL="342900" indent="-342900">
              <a:buFont typeface="Wingdings" panose="05000000000000000000" pitchFamily="2" charset="2"/>
              <a:buChar char="ü"/>
            </a:pPr>
            <a:r>
              <a:rPr lang="en-US" sz="2100" dirty="0">
                <a:latin typeface="Tw Cen MT" panose="020B0602020104020603" pitchFamily="34" charset="0"/>
              </a:rPr>
              <a:t>Reduced economic activities </a:t>
            </a:r>
          </a:p>
          <a:p>
            <a:pPr marL="342900" indent="-342900">
              <a:buFont typeface="Wingdings" panose="05000000000000000000" pitchFamily="2" charset="2"/>
              <a:buChar char="ü"/>
            </a:pPr>
            <a:r>
              <a:rPr lang="en-US" sz="2100" dirty="0">
                <a:latin typeface="Tw Cen MT" panose="020B0602020104020603" pitchFamily="34" charset="0"/>
              </a:rPr>
              <a:t>Humanitarian concerns </a:t>
            </a:r>
          </a:p>
          <a:p>
            <a:pPr marL="342900" indent="-342900">
              <a:buFont typeface="Wingdings" panose="05000000000000000000" pitchFamily="2" charset="2"/>
              <a:buChar char="ü"/>
            </a:pPr>
            <a:r>
              <a:rPr lang="en-US" sz="2100" dirty="0">
                <a:latin typeface="Tw Cen MT" panose="020B0602020104020603" pitchFamily="34" charset="0"/>
              </a:rPr>
              <a:t>National reputation damage</a:t>
            </a:r>
          </a:p>
          <a:p>
            <a:r>
              <a:rPr lang="en-US" sz="2100" dirty="0">
                <a:latin typeface="Tw Cen MT" panose="020B0602020104020603" pitchFamily="34" charset="0"/>
              </a:rPr>
              <a:t> </a:t>
            </a:r>
          </a:p>
          <a:p>
            <a:r>
              <a:rPr lang="en-US" sz="2100" dirty="0">
                <a:solidFill>
                  <a:srgbClr val="FF0000"/>
                </a:solidFill>
                <a:latin typeface="Tw Cen MT" panose="020B0602020104020603" pitchFamily="34" charset="0"/>
              </a:rPr>
              <a:t>Strategic responses:</a:t>
            </a:r>
          </a:p>
          <a:p>
            <a:pPr marL="342900" indent="-342900">
              <a:buFont typeface="Wingdings" panose="05000000000000000000" pitchFamily="2" charset="2"/>
              <a:buChar char="ü"/>
            </a:pPr>
            <a:r>
              <a:rPr lang="en-US" sz="2100" dirty="0">
                <a:latin typeface="Tw Cen MT" panose="020B0602020104020603" pitchFamily="34" charset="0"/>
              </a:rPr>
              <a:t>Intelligence sharing </a:t>
            </a:r>
          </a:p>
          <a:p>
            <a:pPr marL="342900" indent="-342900">
              <a:buFont typeface="Wingdings" panose="05000000000000000000" pitchFamily="2" charset="2"/>
              <a:buChar char="ü"/>
            </a:pPr>
            <a:r>
              <a:rPr lang="en-US" sz="2100" dirty="0">
                <a:latin typeface="Tw Cen MT" panose="020B0602020104020603" pitchFamily="34" charset="0"/>
              </a:rPr>
              <a:t>Community policing </a:t>
            </a:r>
          </a:p>
          <a:p>
            <a:pPr marL="342900" indent="-342900">
              <a:buFont typeface="Wingdings" panose="05000000000000000000" pitchFamily="2" charset="2"/>
              <a:buChar char="ü"/>
            </a:pPr>
            <a:r>
              <a:rPr lang="en-US" sz="2100" dirty="0">
                <a:latin typeface="Tw Cen MT" panose="020B0602020104020603" pitchFamily="34" charset="0"/>
              </a:rPr>
              <a:t>Technology deployment </a:t>
            </a:r>
          </a:p>
          <a:p>
            <a:pPr marL="342900" indent="-342900">
              <a:buFont typeface="Wingdings" panose="05000000000000000000" pitchFamily="2" charset="2"/>
              <a:buChar char="ü"/>
            </a:pPr>
            <a:r>
              <a:rPr lang="en-US" sz="2100" dirty="0">
                <a:latin typeface="Tw Cen MT" panose="020B0602020104020603" pitchFamily="34" charset="0"/>
              </a:rPr>
              <a:t>Inter-agency collaboration </a:t>
            </a:r>
          </a:p>
          <a:p>
            <a:pPr marL="342900" indent="-342900">
              <a:buFont typeface="Wingdings" panose="05000000000000000000" pitchFamily="2" charset="2"/>
              <a:buChar char="ü"/>
            </a:pPr>
            <a:r>
              <a:rPr lang="en-US" sz="2100" dirty="0">
                <a:latin typeface="Tw Cen MT" panose="020B0602020104020603" pitchFamily="34" charset="0"/>
              </a:rPr>
              <a:t>Local intelligence networks </a:t>
            </a:r>
          </a:p>
          <a:p>
            <a:pPr marL="342900" indent="-342900">
              <a:buFont typeface="Wingdings" panose="05000000000000000000" pitchFamily="2" charset="2"/>
              <a:buChar char="ü"/>
            </a:pPr>
            <a:r>
              <a:rPr lang="en-US" sz="2100" dirty="0">
                <a:latin typeface="Tw Cen MT" panose="020B0602020104020603" pitchFamily="34" charset="0"/>
              </a:rPr>
              <a:t>Policy reforms </a:t>
            </a:r>
          </a:p>
          <a:p>
            <a:pPr marL="342900" indent="-342900">
              <a:buFont typeface="Wingdings" panose="05000000000000000000" pitchFamily="2" charset="2"/>
              <a:buChar char="ü"/>
            </a:pPr>
            <a:r>
              <a:rPr lang="en-US" sz="2100" dirty="0">
                <a:latin typeface="Tw Cen MT" panose="020B0602020104020603" pitchFamily="34" charset="0"/>
              </a:rPr>
              <a:t>Socio-economic interventions</a:t>
            </a:r>
          </a:p>
        </p:txBody>
      </p:sp>
    </p:spTree>
    <p:extLst>
      <p:ext uri="{BB962C8B-B14F-4D97-AF65-F5344CB8AC3E}">
        <p14:creationId xmlns:p14="http://schemas.microsoft.com/office/powerpoint/2010/main" val="3683183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6135F5-411F-41BC-AFD5-17D762D0F8D3}"/>
              </a:ext>
            </a:extLst>
          </p:cNvPr>
          <p:cNvSpPr txBox="1"/>
          <p:nvPr/>
        </p:nvSpPr>
        <p:spPr>
          <a:xfrm>
            <a:off x="2345635" y="625519"/>
            <a:ext cx="7815469" cy="4770537"/>
          </a:xfrm>
          <a:prstGeom prst="rect">
            <a:avLst/>
          </a:prstGeom>
          <a:noFill/>
        </p:spPr>
        <p:txBody>
          <a:bodyPr wrap="square">
            <a:spAutoFit/>
          </a:bodyPr>
          <a:lstStyle/>
          <a:p>
            <a:r>
              <a:rPr lang="en-US" sz="2400" b="1" dirty="0">
                <a:solidFill>
                  <a:srgbClr val="C00000"/>
                </a:solidFill>
                <a:latin typeface="Tw Cen MT" panose="020B0602020104020603" pitchFamily="34" charset="0"/>
              </a:rPr>
              <a:t>Conclusion</a:t>
            </a:r>
          </a:p>
          <a:p>
            <a:endParaRPr lang="en-US" sz="2000" b="1" dirty="0">
              <a:latin typeface="Tw Cen MT" panose="020B0602020104020603" pitchFamily="34" charset="0"/>
            </a:endParaRPr>
          </a:p>
          <a:p>
            <a:pPr algn="just"/>
            <a:r>
              <a:rPr lang="en-US" sz="2000" dirty="0">
                <a:latin typeface="Tw Cen MT" panose="020B0602020104020603" pitchFamily="34" charset="0"/>
              </a:rPr>
              <a:t>Strategic Security Risk Management is a continuous management process rather than a one-time security activity. Practitioner-level professionals bridge organizational strategy with day-to-day security operations by identifying risks early, assessing their potential impact, implementing appropriate controls, and continually monitoring the security environment.</a:t>
            </a:r>
          </a:p>
          <a:p>
            <a:pPr algn="just"/>
            <a:endParaRPr lang="en-US" sz="2000" dirty="0">
              <a:latin typeface="Tw Cen MT" panose="020B0602020104020603" pitchFamily="34" charset="0"/>
            </a:endParaRPr>
          </a:p>
          <a:p>
            <a:pPr algn="just"/>
            <a:r>
              <a:rPr lang="en-US" sz="2000" dirty="0">
                <a:latin typeface="Tw Cen MT" panose="020B0602020104020603" pitchFamily="34" charset="0"/>
              </a:rPr>
              <a:t>An effective practitioner combines technical expertise, analytical thinking, leadership, communication, and ethical judgment to help organizations anticipate threats, minimize vulnerabilities, and strengthen resilience. </a:t>
            </a:r>
          </a:p>
          <a:p>
            <a:pPr algn="just"/>
            <a:endParaRPr lang="en-US" sz="2000" dirty="0">
              <a:latin typeface="Tw Cen MT" panose="020B0602020104020603" pitchFamily="34" charset="0"/>
            </a:endParaRPr>
          </a:p>
          <a:p>
            <a:pPr algn="just"/>
            <a:r>
              <a:rPr lang="en-US" sz="2000" dirty="0">
                <a:latin typeface="Tw Cen MT" panose="020B0602020104020603" pitchFamily="34" charset="0"/>
              </a:rPr>
              <a:t>Ultimately, the success of SSRM is measured not only by preventing incidents but also by enabling organizations to achieve their objectives securely, sustainably, and with confidence.</a:t>
            </a:r>
          </a:p>
        </p:txBody>
      </p:sp>
    </p:spTree>
    <p:extLst>
      <p:ext uri="{BB962C8B-B14F-4D97-AF65-F5344CB8AC3E}">
        <p14:creationId xmlns:p14="http://schemas.microsoft.com/office/powerpoint/2010/main" val="25907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2A4AA-F93A-49E5-8F37-D66EE3961C2E}"/>
              </a:ext>
            </a:extLst>
          </p:cNvPr>
          <p:cNvPicPr>
            <a:picLocks noChangeAspect="1"/>
          </p:cNvPicPr>
          <p:nvPr/>
        </p:nvPicPr>
        <p:blipFill>
          <a:blip r:embed="rId2"/>
          <a:stretch>
            <a:fillRect/>
          </a:stretch>
        </p:blipFill>
        <p:spPr>
          <a:xfrm>
            <a:off x="1523603" y="574662"/>
            <a:ext cx="9144793" cy="4993057"/>
          </a:xfrm>
          <a:prstGeom prst="rect">
            <a:avLst/>
          </a:prstGeom>
        </p:spPr>
      </p:pic>
      <p:sp>
        <p:nvSpPr>
          <p:cNvPr id="3" name="TextBox 2">
            <a:extLst>
              <a:ext uri="{FF2B5EF4-FFF2-40B4-BE49-F238E27FC236}">
                <a16:creationId xmlns:a16="http://schemas.microsoft.com/office/drawing/2014/main" id="{D37C374D-1360-498F-B8AA-304EE71EC0FB}"/>
              </a:ext>
            </a:extLst>
          </p:cNvPr>
          <p:cNvSpPr txBox="1"/>
          <p:nvPr/>
        </p:nvSpPr>
        <p:spPr>
          <a:xfrm>
            <a:off x="1523603" y="5724939"/>
            <a:ext cx="2080591" cy="369332"/>
          </a:xfrm>
          <a:prstGeom prst="rect">
            <a:avLst/>
          </a:prstGeom>
          <a:noFill/>
        </p:spPr>
        <p:txBody>
          <a:bodyPr wrap="square" rtlCol="0">
            <a:spAutoFit/>
          </a:bodyPr>
          <a:lstStyle/>
          <a:p>
            <a:r>
              <a:rPr lang="en-US" b="1" dirty="0">
                <a:solidFill>
                  <a:srgbClr val="C00000"/>
                </a:solidFill>
                <a:latin typeface="Arial Black" panose="020B0A04020102020204" pitchFamily="34" charset="0"/>
              </a:rPr>
              <a:t>08055999152</a:t>
            </a:r>
          </a:p>
        </p:txBody>
      </p:sp>
    </p:spTree>
    <p:extLst>
      <p:ext uri="{BB962C8B-B14F-4D97-AF65-F5344CB8AC3E}">
        <p14:creationId xmlns:p14="http://schemas.microsoft.com/office/powerpoint/2010/main" val="3513196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F02730-C71C-49A8-A574-1B83DB6A0054}"/>
              </a:ext>
            </a:extLst>
          </p:cNvPr>
          <p:cNvSpPr txBox="1"/>
          <p:nvPr/>
        </p:nvSpPr>
        <p:spPr>
          <a:xfrm>
            <a:off x="2080590" y="2116677"/>
            <a:ext cx="8150087" cy="2569934"/>
          </a:xfrm>
          <a:prstGeom prst="rect">
            <a:avLst/>
          </a:prstGeom>
          <a:noFill/>
        </p:spPr>
        <p:txBody>
          <a:bodyPr wrap="square">
            <a:spAutoFit/>
          </a:bodyPr>
          <a:lstStyle/>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The most embarrassing moment of any core security professional or risk manager is being caught napping when an anticipated or unanticipated security breach occurs in their organization.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 security/risk professional should at times take a retrospective look at all the security measures put in place, and ask why things go wrong the way they happen</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p>
        </p:txBody>
      </p:sp>
      <p:pic>
        <p:nvPicPr>
          <p:cNvPr id="4" name="Picture 3">
            <a:extLst>
              <a:ext uri="{FF2B5EF4-FFF2-40B4-BE49-F238E27FC236}">
                <a16:creationId xmlns:a16="http://schemas.microsoft.com/office/drawing/2014/main" id="{6835F2CA-812F-4A05-8D7D-AEA958D0D8F6}"/>
              </a:ext>
            </a:extLst>
          </p:cNvPr>
          <p:cNvPicPr>
            <a:picLocks noChangeAspect="1"/>
          </p:cNvPicPr>
          <p:nvPr/>
        </p:nvPicPr>
        <p:blipFill>
          <a:blip r:embed="rId2"/>
          <a:stretch>
            <a:fillRect/>
          </a:stretch>
        </p:blipFill>
        <p:spPr>
          <a:xfrm>
            <a:off x="711168" y="668761"/>
            <a:ext cx="3780797" cy="668156"/>
          </a:xfrm>
          <a:prstGeom prst="rect">
            <a:avLst/>
          </a:prstGeom>
        </p:spPr>
      </p:pic>
      <p:sp>
        <p:nvSpPr>
          <p:cNvPr id="5" name="TextBox 4">
            <a:extLst>
              <a:ext uri="{FF2B5EF4-FFF2-40B4-BE49-F238E27FC236}">
                <a16:creationId xmlns:a16="http://schemas.microsoft.com/office/drawing/2014/main" id="{2ECABC9B-452F-4B64-B75F-B81B35ECA146}"/>
              </a:ext>
            </a:extLst>
          </p:cNvPr>
          <p:cNvSpPr txBox="1"/>
          <p:nvPr/>
        </p:nvSpPr>
        <p:spPr>
          <a:xfrm>
            <a:off x="4491965" y="772006"/>
            <a:ext cx="17100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133320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AB8390-B433-41BE-9CFD-45E73FB19C0F}"/>
              </a:ext>
            </a:extLst>
          </p:cNvPr>
          <p:cNvSpPr txBox="1"/>
          <p:nvPr/>
        </p:nvSpPr>
        <p:spPr>
          <a:xfrm>
            <a:off x="1630017" y="1548563"/>
            <a:ext cx="8680173" cy="3277820"/>
          </a:xfrm>
          <a:prstGeom prst="rect">
            <a:avLst/>
          </a:prstGeom>
          <a:noFill/>
        </p:spPr>
        <p:txBody>
          <a:bodyPr wrap="square">
            <a:spAutoFit/>
          </a:bodyPr>
          <a:lstStyle/>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Tw Cen MT" panose="020B0602020104020603" pitchFamily="34" charset="0"/>
                <a:cs typeface="Times New Roman" panose="02020603050405020304" pitchFamily="18" charset="0"/>
              </a:rPr>
              <a:t>Personnel/employees, companies and government agencies are exposed to operational risks ranging from ambushes, kidnapping to increased health issues, safety, and environmental pressures resulting from major accidents, negatively impacting the environment.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black"/>
              </a:solidFill>
              <a:effectLst/>
              <a:uLnTx/>
              <a:uFillTx/>
              <a:latin typeface="Tw Cen MT" panose="020B0602020104020603" pitchFamily="34" charset="0"/>
              <a:cs typeface="Times New Roman" panose="02020603050405020304" pitchFamily="18" charset="0"/>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Tw Cen MT" panose="020B0602020104020603" pitchFamily="34" charset="0"/>
                <a:cs typeface="Times New Roman" panose="02020603050405020304" pitchFamily="18" charset="0"/>
              </a:rPr>
              <a:t>Since some of these risks are either caused by people, the processes or systems that they use, or external factors such as natural disasters, external frauds, ransomware etc., organizations need an operational security risk management program to mitigate potential risks.</a:t>
            </a:r>
          </a:p>
        </p:txBody>
      </p:sp>
      <p:pic>
        <p:nvPicPr>
          <p:cNvPr id="4" name="Picture 3">
            <a:extLst>
              <a:ext uri="{FF2B5EF4-FFF2-40B4-BE49-F238E27FC236}">
                <a16:creationId xmlns:a16="http://schemas.microsoft.com/office/drawing/2014/main" id="{9AE16FD4-91E2-4F4B-B9FE-09191206AECC}"/>
              </a:ext>
            </a:extLst>
          </p:cNvPr>
          <p:cNvPicPr>
            <a:picLocks noChangeAspect="1"/>
          </p:cNvPicPr>
          <p:nvPr/>
        </p:nvPicPr>
        <p:blipFill>
          <a:blip r:embed="rId2"/>
          <a:stretch>
            <a:fillRect/>
          </a:stretch>
        </p:blipFill>
        <p:spPr>
          <a:xfrm>
            <a:off x="711168" y="668761"/>
            <a:ext cx="3780797" cy="668156"/>
          </a:xfrm>
          <a:prstGeom prst="rect">
            <a:avLst/>
          </a:prstGeom>
        </p:spPr>
      </p:pic>
      <p:sp>
        <p:nvSpPr>
          <p:cNvPr id="5" name="TextBox 4">
            <a:extLst>
              <a:ext uri="{FF2B5EF4-FFF2-40B4-BE49-F238E27FC236}">
                <a16:creationId xmlns:a16="http://schemas.microsoft.com/office/drawing/2014/main" id="{3B7B2D5D-A6DA-40BD-BB70-AD30ECD8E0DE}"/>
              </a:ext>
            </a:extLst>
          </p:cNvPr>
          <p:cNvSpPr txBox="1"/>
          <p:nvPr/>
        </p:nvSpPr>
        <p:spPr>
          <a:xfrm>
            <a:off x="4584730" y="772006"/>
            <a:ext cx="160403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2618868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1BF75A-368B-4C48-A16C-EAA651DF52A0}"/>
              </a:ext>
            </a:extLst>
          </p:cNvPr>
          <p:cNvSpPr txBox="1"/>
          <p:nvPr/>
        </p:nvSpPr>
        <p:spPr>
          <a:xfrm>
            <a:off x="1961321" y="797510"/>
            <a:ext cx="8269357" cy="5262979"/>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So as professionals;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You are responsible for managing risk in all tasks in your organization.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While leaders at all levels are responsible for ensuring proper procedures are in place, and appropriate resources are available for personnel and employees to perform assigned tasks through the operational risk management process.</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sz="2400" dirty="0">
              <a:solidFill>
                <a:prstClr val="black"/>
              </a:solidFill>
              <a:latin typeface="Tw Cen MT" panose="020B0602020104020603" pitchFamily="34" charset="0"/>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So this course will equip security practitioners with the strategic mindset, analytical competencies, leadership capabilities, and decision-making tools required to manage uncertainty proactively rather than merely reacting to crises. </a:t>
            </a:r>
            <a:endParaRPr kumimoji="0" lang="en-US" sz="2400" b="0" i="0" u="none" strike="noStrike" kern="1200" cap="none" spc="0" normalizeH="0" baseline="0" noProof="0" dirty="0">
              <a:ln>
                <a:noFill/>
              </a:ln>
              <a:solidFill>
                <a:prstClr val="black"/>
              </a:solidFill>
              <a:effectLst/>
              <a:uLnTx/>
              <a:uFillTx/>
              <a:latin typeface="Tw Cen MT" panose="020B0602020104020603" pitchFamily="34" charset="0"/>
            </a:endParaRPr>
          </a:p>
        </p:txBody>
      </p:sp>
      <p:pic>
        <p:nvPicPr>
          <p:cNvPr id="4" name="Picture 3">
            <a:extLst>
              <a:ext uri="{FF2B5EF4-FFF2-40B4-BE49-F238E27FC236}">
                <a16:creationId xmlns:a16="http://schemas.microsoft.com/office/drawing/2014/main" id="{4DE394B3-FBAA-4EF8-91F0-080F2072A790}"/>
              </a:ext>
            </a:extLst>
          </p:cNvPr>
          <p:cNvPicPr>
            <a:picLocks noChangeAspect="1"/>
          </p:cNvPicPr>
          <p:nvPr/>
        </p:nvPicPr>
        <p:blipFill>
          <a:blip r:embed="rId2"/>
          <a:stretch>
            <a:fillRect/>
          </a:stretch>
        </p:blipFill>
        <p:spPr>
          <a:xfrm>
            <a:off x="313603" y="129354"/>
            <a:ext cx="3780797" cy="668156"/>
          </a:xfrm>
          <a:prstGeom prst="rect">
            <a:avLst/>
          </a:prstGeom>
        </p:spPr>
      </p:pic>
      <p:sp>
        <p:nvSpPr>
          <p:cNvPr id="5" name="TextBox 4">
            <a:extLst>
              <a:ext uri="{FF2B5EF4-FFF2-40B4-BE49-F238E27FC236}">
                <a16:creationId xmlns:a16="http://schemas.microsoft.com/office/drawing/2014/main" id="{83B19418-1074-41A7-9F51-2FC9DA0FE275}"/>
              </a:ext>
            </a:extLst>
          </p:cNvPr>
          <p:cNvSpPr txBox="1"/>
          <p:nvPr/>
        </p:nvSpPr>
        <p:spPr>
          <a:xfrm>
            <a:off x="4094400" y="335845"/>
            <a:ext cx="164771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3263531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73A721-3631-4D7F-BED6-A89BB08F5541}"/>
              </a:ext>
            </a:extLst>
          </p:cNvPr>
          <p:cNvSpPr txBox="1"/>
          <p:nvPr/>
        </p:nvSpPr>
        <p:spPr>
          <a:xfrm>
            <a:off x="2950265" y="1474425"/>
            <a:ext cx="5191540" cy="461665"/>
          </a:xfrm>
          <a:prstGeom prst="rect">
            <a:avLst/>
          </a:prstGeom>
          <a:noFill/>
        </p:spPr>
        <p:txBody>
          <a:bodyPr wrap="square">
            <a:spAutoFit/>
          </a:bodyPr>
          <a:lstStyle/>
          <a:p>
            <a:r>
              <a:rPr kumimoji="0" lang="en-US" sz="2400" b="1" i="0" u="none" strike="noStrike" kern="1200" cap="none" spc="0" normalizeH="0" baseline="0" noProof="0" dirty="0">
                <a:ln>
                  <a:noFill/>
                </a:ln>
                <a:effectLst/>
                <a:uLnTx/>
                <a:uFillTx/>
                <a:latin typeface="Arial Black" panose="020B0A04020102020204" pitchFamily="34" charset="0"/>
                <a:ea typeface="+mn-ea"/>
                <a:cs typeface="+mn-cs"/>
              </a:rPr>
              <a:t>THE FOCUS OF THE COURSE</a:t>
            </a:r>
            <a:endParaRPr lang="en-US" sz="2400" dirty="0"/>
          </a:p>
        </p:txBody>
      </p:sp>
      <p:sp>
        <p:nvSpPr>
          <p:cNvPr id="5" name="TextBox 4">
            <a:extLst>
              <a:ext uri="{FF2B5EF4-FFF2-40B4-BE49-F238E27FC236}">
                <a16:creationId xmlns:a16="http://schemas.microsoft.com/office/drawing/2014/main" id="{42F0BA2F-7BA0-46A5-BA36-03695A7FDCE4}"/>
              </a:ext>
            </a:extLst>
          </p:cNvPr>
          <p:cNvSpPr txBox="1"/>
          <p:nvPr/>
        </p:nvSpPr>
        <p:spPr>
          <a:xfrm>
            <a:off x="2494722" y="2380880"/>
            <a:ext cx="6102626" cy="16312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Tw Cen MT" panose="020B0602020104020603" pitchFamily="34" charset="0"/>
                <a:ea typeface="+mn-ea"/>
                <a:cs typeface="+mn-cs"/>
              </a:rPr>
              <a:t>To refresh the minds of security professionals, and to re-awake their consciousness in understanding and performing the task of mitigating risk.</a:t>
            </a:r>
          </a:p>
        </p:txBody>
      </p:sp>
    </p:spTree>
    <p:extLst>
      <p:ext uri="{BB962C8B-B14F-4D97-AF65-F5344CB8AC3E}">
        <p14:creationId xmlns:p14="http://schemas.microsoft.com/office/powerpoint/2010/main" val="4034918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CCCAB5-9CB5-4FE2-BB3A-C671E23A9E36}"/>
              </a:ext>
            </a:extLst>
          </p:cNvPr>
          <p:cNvSpPr txBox="1"/>
          <p:nvPr/>
        </p:nvSpPr>
        <p:spPr>
          <a:xfrm>
            <a:off x="2729948" y="749471"/>
            <a:ext cx="6944140" cy="5047536"/>
          </a:xfrm>
          <a:prstGeom prst="rect">
            <a:avLst/>
          </a:prstGeom>
          <a:noFill/>
        </p:spPr>
        <p:txBody>
          <a:bodyPr wrap="square">
            <a:spAutoFit/>
          </a:bodyPr>
          <a:lstStyle/>
          <a:p>
            <a:r>
              <a:rPr lang="en-US" sz="2400" b="1" dirty="0">
                <a:solidFill>
                  <a:srgbClr val="C00000"/>
                </a:solidFill>
                <a:latin typeface="Tw Cen MT" panose="020B0602020104020603" pitchFamily="34" charset="0"/>
                <a:cs typeface="Times New Roman" panose="02020603050405020304" pitchFamily="18" charset="0"/>
              </a:rPr>
              <a:t>Who is a Security Risk Management Practitioner?</a:t>
            </a:r>
          </a:p>
          <a:p>
            <a:endParaRPr lang="en-US" sz="2400" b="1" dirty="0">
              <a:latin typeface="Tw Cen MT" panose="020B0602020104020603" pitchFamily="34" charset="0"/>
              <a:cs typeface="Times New Roman" panose="02020603050405020304" pitchFamily="18" charset="0"/>
            </a:endParaRPr>
          </a:p>
          <a:p>
            <a:pPr algn="just"/>
            <a:r>
              <a:rPr lang="en-US" sz="2200" dirty="0">
                <a:latin typeface="Tw Cen MT" panose="020B0602020104020603" pitchFamily="34" charset="0"/>
                <a:cs typeface="Times New Roman" panose="02020603050405020304" pitchFamily="18" charset="0"/>
              </a:rPr>
              <a:t>A practitioner is a professional responsible for implementing security risk management policies, conducting assessments and advising management.</a:t>
            </a:r>
          </a:p>
          <a:p>
            <a:endParaRPr lang="en-US" sz="2200" dirty="0">
              <a:latin typeface="Tw Cen MT" panose="020B0602020104020603" pitchFamily="34" charset="0"/>
              <a:cs typeface="Times New Roman" panose="02020603050405020304" pitchFamily="18" charset="0"/>
            </a:endParaRPr>
          </a:p>
          <a:p>
            <a:r>
              <a:rPr lang="en-US" sz="2200" dirty="0">
                <a:latin typeface="Tw Cen MT" panose="020B0602020104020603" pitchFamily="34" charset="0"/>
                <a:cs typeface="Times New Roman" panose="02020603050405020304" pitchFamily="18" charset="0"/>
              </a:rPr>
              <a:t>Examples include:</a:t>
            </a:r>
          </a:p>
          <a:p>
            <a:endParaRPr lang="en-US" sz="2200" dirty="0">
              <a:latin typeface="Tw Cen MT" panose="020B0602020104020603" pitchFamily="34" charset="0"/>
              <a:cs typeface="Times New Roman" panose="02020603050405020304" pitchFamily="18" charset="0"/>
            </a:endParaRPr>
          </a:p>
          <a:p>
            <a:pPr marL="285750" indent="-285750">
              <a:buFont typeface="Wingdings" panose="05000000000000000000" pitchFamily="2" charset="2"/>
              <a:buChar char="§"/>
            </a:pPr>
            <a:r>
              <a:rPr lang="en-US" sz="2200" dirty="0">
                <a:latin typeface="Tw Cen MT" panose="020B0602020104020603" pitchFamily="34" charset="0"/>
                <a:cs typeface="Times New Roman" panose="02020603050405020304" pitchFamily="18" charset="0"/>
              </a:rPr>
              <a:t>Security Managers </a:t>
            </a:r>
          </a:p>
          <a:p>
            <a:pPr marL="285750" indent="-285750">
              <a:buFont typeface="Wingdings" panose="05000000000000000000" pitchFamily="2" charset="2"/>
              <a:buChar char="§"/>
            </a:pPr>
            <a:r>
              <a:rPr lang="en-US" sz="2200" dirty="0">
                <a:latin typeface="Tw Cen MT" panose="020B0602020104020603" pitchFamily="34" charset="0"/>
                <a:cs typeface="Times New Roman" panose="02020603050405020304" pitchFamily="18" charset="0"/>
              </a:rPr>
              <a:t>Corporate Security Officers </a:t>
            </a:r>
          </a:p>
          <a:p>
            <a:pPr marL="285750" indent="-285750">
              <a:buFont typeface="Wingdings" panose="05000000000000000000" pitchFamily="2" charset="2"/>
              <a:buChar char="§"/>
            </a:pPr>
            <a:r>
              <a:rPr lang="en-US" sz="2200" dirty="0">
                <a:latin typeface="Tw Cen MT" panose="020B0602020104020603" pitchFamily="34" charset="0"/>
                <a:cs typeface="Times New Roman" panose="02020603050405020304" pitchFamily="18" charset="0"/>
              </a:rPr>
              <a:t>Risk Consultants </a:t>
            </a:r>
          </a:p>
          <a:p>
            <a:pPr marL="285750" indent="-285750">
              <a:buFont typeface="Wingdings" panose="05000000000000000000" pitchFamily="2" charset="2"/>
              <a:buChar char="§"/>
            </a:pPr>
            <a:r>
              <a:rPr lang="en-US" sz="2200" dirty="0">
                <a:latin typeface="Tw Cen MT" panose="020B0602020104020603" pitchFamily="34" charset="0"/>
                <a:cs typeface="Times New Roman" panose="02020603050405020304" pitchFamily="18" charset="0"/>
              </a:rPr>
              <a:t>Intelligence Officers </a:t>
            </a:r>
          </a:p>
          <a:p>
            <a:pPr marL="285750" indent="-285750">
              <a:buFont typeface="Wingdings" panose="05000000000000000000" pitchFamily="2" charset="2"/>
              <a:buChar char="§"/>
            </a:pPr>
            <a:r>
              <a:rPr lang="en-US" sz="2200" dirty="0">
                <a:latin typeface="Tw Cen MT" panose="020B0602020104020603" pitchFamily="34" charset="0"/>
                <a:cs typeface="Times New Roman" panose="02020603050405020304" pitchFamily="18" charset="0"/>
              </a:rPr>
              <a:t>Safety Managers </a:t>
            </a:r>
          </a:p>
          <a:p>
            <a:pPr marL="285750" indent="-285750">
              <a:buFont typeface="Wingdings" panose="05000000000000000000" pitchFamily="2" charset="2"/>
              <a:buChar char="§"/>
            </a:pPr>
            <a:r>
              <a:rPr lang="en-US" sz="2200" dirty="0">
                <a:latin typeface="Tw Cen MT" panose="020B0602020104020603" pitchFamily="34" charset="0"/>
                <a:cs typeface="Times New Roman" panose="02020603050405020304" pitchFamily="18" charset="0"/>
              </a:rPr>
              <a:t>Business Continuity Officers</a:t>
            </a:r>
          </a:p>
        </p:txBody>
      </p:sp>
    </p:spTree>
    <p:extLst>
      <p:ext uri="{BB962C8B-B14F-4D97-AF65-F5344CB8AC3E}">
        <p14:creationId xmlns:p14="http://schemas.microsoft.com/office/powerpoint/2010/main" val="3133545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2C971F-B2AC-4584-9444-1BF942342871}"/>
              </a:ext>
            </a:extLst>
          </p:cNvPr>
          <p:cNvSpPr txBox="1"/>
          <p:nvPr/>
        </p:nvSpPr>
        <p:spPr>
          <a:xfrm>
            <a:off x="3197085" y="185531"/>
            <a:ext cx="6755297" cy="6001643"/>
          </a:xfrm>
          <a:prstGeom prst="rect">
            <a:avLst/>
          </a:prstGeom>
          <a:noFill/>
        </p:spPr>
        <p:txBody>
          <a:bodyPr wrap="square">
            <a:spAutoFit/>
          </a:bodyPr>
          <a:lstStyle/>
          <a:p>
            <a:r>
              <a:rPr lang="en-US" sz="2400" b="1" dirty="0">
                <a:solidFill>
                  <a:srgbClr val="C00000"/>
                </a:solidFill>
                <a:latin typeface="Tw Cen MT" panose="020B0602020104020603" pitchFamily="34" charset="0"/>
              </a:rPr>
              <a:t>Practitioner Competencies</a:t>
            </a:r>
          </a:p>
          <a:p>
            <a:endParaRPr lang="en-US" sz="2200" b="1" dirty="0">
              <a:latin typeface="Tw Cen MT" panose="020B0602020104020603" pitchFamily="34" charset="0"/>
            </a:endParaRPr>
          </a:p>
          <a:p>
            <a:r>
              <a:rPr lang="en-US" sz="2000" dirty="0">
                <a:latin typeface="Tw Cen MT" panose="020B0602020104020603" pitchFamily="34" charset="0"/>
              </a:rPr>
              <a:t>Every SSRM practitioner should possess:</a:t>
            </a:r>
          </a:p>
          <a:p>
            <a:endParaRPr lang="en-US" sz="2000" dirty="0">
              <a:latin typeface="Tw Cen MT" panose="020B0602020104020603" pitchFamily="34" charset="0"/>
            </a:endParaRPr>
          </a:p>
          <a:p>
            <a:r>
              <a:rPr lang="en-US" sz="2000" b="1" dirty="0">
                <a:solidFill>
                  <a:srgbClr val="FF0000"/>
                </a:solidFill>
                <a:latin typeface="Tw Cen MT" panose="020B0602020104020603" pitchFamily="34" charset="0"/>
              </a:rPr>
              <a:t>Technical Skills</a:t>
            </a:r>
          </a:p>
          <a:p>
            <a:pPr marL="285750" indent="-285750">
              <a:buFont typeface="Wingdings" panose="05000000000000000000" pitchFamily="2" charset="2"/>
              <a:buChar char="ü"/>
            </a:pPr>
            <a:r>
              <a:rPr lang="en-US" sz="2000" dirty="0">
                <a:latin typeface="Tw Cen MT" panose="020B0602020104020603" pitchFamily="34" charset="0"/>
              </a:rPr>
              <a:t>Risk Assessment </a:t>
            </a:r>
          </a:p>
          <a:p>
            <a:pPr marL="285750" indent="-285750">
              <a:buFont typeface="Wingdings" panose="05000000000000000000" pitchFamily="2" charset="2"/>
              <a:buChar char="ü"/>
            </a:pPr>
            <a:r>
              <a:rPr lang="en-US" sz="2000" dirty="0">
                <a:latin typeface="Tw Cen MT" panose="020B0602020104020603" pitchFamily="34" charset="0"/>
              </a:rPr>
              <a:t>Incident Investigation </a:t>
            </a:r>
          </a:p>
          <a:p>
            <a:pPr marL="285750" indent="-285750">
              <a:buFont typeface="Wingdings" panose="05000000000000000000" pitchFamily="2" charset="2"/>
              <a:buChar char="ü"/>
            </a:pPr>
            <a:r>
              <a:rPr lang="en-US" sz="2000" dirty="0">
                <a:latin typeface="Tw Cen MT" panose="020B0602020104020603" pitchFamily="34" charset="0"/>
              </a:rPr>
              <a:t>Security Auditing </a:t>
            </a:r>
          </a:p>
          <a:p>
            <a:pPr marL="285750" indent="-285750">
              <a:buFont typeface="Wingdings" panose="05000000000000000000" pitchFamily="2" charset="2"/>
              <a:buChar char="ü"/>
            </a:pPr>
            <a:r>
              <a:rPr lang="en-US" sz="2000" dirty="0">
                <a:latin typeface="Tw Cen MT" panose="020B0602020104020603" pitchFamily="34" charset="0"/>
              </a:rPr>
              <a:t>Threat Analysis </a:t>
            </a:r>
          </a:p>
          <a:p>
            <a:pPr>
              <a:buFont typeface="Arial" panose="020B0604020202020204" pitchFamily="34" charset="0"/>
              <a:buChar char="•"/>
            </a:pPr>
            <a:endParaRPr lang="en-US" sz="2000" dirty="0">
              <a:latin typeface="Tw Cen MT" panose="020B0602020104020603" pitchFamily="34" charset="0"/>
            </a:endParaRPr>
          </a:p>
          <a:p>
            <a:r>
              <a:rPr lang="en-US" sz="2000" b="1" dirty="0">
                <a:solidFill>
                  <a:srgbClr val="FF0000"/>
                </a:solidFill>
                <a:latin typeface="Tw Cen MT" panose="020B0602020104020603" pitchFamily="34" charset="0"/>
              </a:rPr>
              <a:t>Analytical Skills</a:t>
            </a:r>
          </a:p>
          <a:p>
            <a:pPr marL="285750" indent="-285750">
              <a:buFont typeface="Wingdings" panose="05000000000000000000" pitchFamily="2" charset="2"/>
              <a:buChar char="ü"/>
            </a:pPr>
            <a:r>
              <a:rPr lang="en-US" sz="2000" dirty="0">
                <a:latin typeface="Tw Cen MT" panose="020B0602020104020603" pitchFamily="34" charset="0"/>
              </a:rPr>
              <a:t>Critical Thinking </a:t>
            </a:r>
          </a:p>
          <a:p>
            <a:pPr marL="285750" indent="-285750">
              <a:buFont typeface="Wingdings" panose="05000000000000000000" pitchFamily="2" charset="2"/>
              <a:buChar char="ü"/>
            </a:pPr>
            <a:r>
              <a:rPr lang="en-US" sz="2000" dirty="0">
                <a:latin typeface="Tw Cen MT" panose="020B0602020104020603" pitchFamily="34" charset="0"/>
              </a:rPr>
              <a:t>Decision Making </a:t>
            </a:r>
          </a:p>
          <a:p>
            <a:pPr marL="285750" indent="-285750">
              <a:buFont typeface="Wingdings" panose="05000000000000000000" pitchFamily="2" charset="2"/>
              <a:buChar char="ü"/>
            </a:pPr>
            <a:r>
              <a:rPr lang="en-US" sz="2000" dirty="0">
                <a:latin typeface="Tw Cen MT" panose="020B0602020104020603" pitchFamily="34" charset="0"/>
              </a:rPr>
              <a:t>Intelligence Analysis </a:t>
            </a:r>
          </a:p>
          <a:p>
            <a:pPr>
              <a:buFont typeface="Arial" panose="020B0604020202020204" pitchFamily="34" charset="0"/>
              <a:buChar char="•"/>
            </a:pPr>
            <a:endParaRPr lang="en-US" sz="2000" dirty="0">
              <a:latin typeface="Tw Cen MT" panose="020B0602020104020603" pitchFamily="34" charset="0"/>
            </a:endParaRPr>
          </a:p>
          <a:p>
            <a:r>
              <a:rPr lang="en-US" sz="2000" b="1" dirty="0">
                <a:solidFill>
                  <a:srgbClr val="FF0000"/>
                </a:solidFill>
                <a:latin typeface="Tw Cen MT" panose="020B0602020104020603" pitchFamily="34" charset="0"/>
              </a:rPr>
              <a:t>Leadership Skills</a:t>
            </a:r>
          </a:p>
          <a:p>
            <a:pPr marL="285750" indent="-285750">
              <a:buFont typeface="Wingdings" panose="05000000000000000000" pitchFamily="2" charset="2"/>
              <a:buChar char="ü"/>
            </a:pPr>
            <a:r>
              <a:rPr lang="en-US" sz="2000" dirty="0">
                <a:latin typeface="Tw Cen MT" panose="020B0602020104020603" pitchFamily="34" charset="0"/>
              </a:rPr>
              <a:t>Communication </a:t>
            </a:r>
          </a:p>
          <a:p>
            <a:pPr marL="285750" indent="-285750">
              <a:buFont typeface="Wingdings" panose="05000000000000000000" pitchFamily="2" charset="2"/>
              <a:buChar char="ü"/>
            </a:pPr>
            <a:r>
              <a:rPr lang="en-US" sz="2000" dirty="0">
                <a:latin typeface="Tw Cen MT" panose="020B0602020104020603" pitchFamily="34" charset="0"/>
              </a:rPr>
              <a:t>Crisis Leadership </a:t>
            </a:r>
          </a:p>
          <a:p>
            <a:pPr marL="285750" indent="-285750">
              <a:buFont typeface="Wingdings" panose="05000000000000000000" pitchFamily="2" charset="2"/>
              <a:buChar char="ü"/>
            </a:pPr>
            <a:r>
              <a:rPr lang="en-US" sz="2000" dirty="0">
                <a:latin typeface="Tw Cen MT" panose="020B0602020104020603" pitchFamily="34" charset="0"/>
              </a:rPr>
              <a:t>Stakeholder Engagement</a:t>
            </a:r>
          </a:p>
        </p:txBody>
      </p:sp>
    </p:spTree>
    <p:extLst>
      <p:ext uri="{BB962C8B-B14F-4D97-AF65-F5344CB8AC3E}">
        <p14:creationId xmlns:p14="http://schemas.microsoft.com/office/powerpoint/2010/main" val="403068404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2063</TotalTime>
  <Words>1437</Words>
  <Application>Microsoft Office PowerPoint</Application>
  <PresentationFormat>Widescreen</PresentationFormat>
  <Paragraphs>415</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Stephen</dc:creator>
  <cp:lastModifiedBy>steveokwori@sticmirac.com.ng</cp:lastModifiedBy>
  <cp:revision>82</cp:revision>
  <dcterms:created xsi:type="dcterms:W3CDTF">2026-06-29T17:56:22Z</dcterms:created>
  <dcterms:modified xsi:type="dcterms:W3CDTF">2026-07-19T07:25:44Z</dcterms:modified>
</cp:coreProperties>
</file>