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6" r:id="rId2"/>
    <p:sldId id="334" r:id="rId3"/>
    <p:sldId id="257" r:id="rId4"/>
    <p:sldId id="306" r:id="rId5"/>
    <p:sldId id="287" r:id="rId6"/>
    <p:sldId id="263" r:id="rId7"/>
    <p:sldId id="264" r:id="rId8"/>
    <p:sldId id="265" r:id="rId9"/>
    <p:sldId id="308" r:id="rId10"/>
    <p:sldId id="309" r:id="rId11"/>
    <p:sldId id="310" r:id="rId12"/>
    <p:sldId id="311" r:id="rId13"/>
    <p:sldId id="301" r:id="rId14"/>
    <p:sldId id="312" r:id="rId15"/>
    <p:sldId id="313" r:id="rId16"/>
    <p:sldId id="314" r:id="rId17"/>
    <p:sldId id="315" r:id="rId18"/>
    <p:sldId id="316" r:id="rId19"/>
    <p:sldId id="317" r:id="rId20"/>
    <p:sldId id="318" r:id="rId21"/>
    <p:sldId id="319" r:id="rId22"/>
    <p:sldId id="320" r:id="rId23"/>
    <p:sldId id="324" r:id="rId24"/>
    <p:sldId id="325" r:id="rId25"/>
    <p:sldId id="326" r:id="rId26"/>
    <p:sldId id="327" r:id="rId27"/>
    <p:sldId id="328" r:id="rId28"/>
    <p:sldId id="329" r:id="rId29"/>
    <p:sldId id="335" r:id="rId30"/>
    <p:sldId id="303" r:id="rId31"/>
    <p:sldId id="288" r:id="rId32"/>
    <p:sldId id="290" r:id="rId33"/>
    <p:sldId id="291" r:id="rId34"/>
    <p:sldId id="289" r:id="rId35"/>
    <p:sldId id="305" r:id="rId36"/>
    <p:sldId id="331" r:id="rId37"/>
    <p:sldId id="332" r:id="rId38"/>
    <p:sldId id="333"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7/21/2026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7/21/2026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7/21/2026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8.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CFF38B-2AE6-49F4-8148-601BFFD01369}"/>
              </a:ext>
            </a:extLst>
          </p:cNvPr>
          <p:cNvSpPr txBox="1"/>
          <p:nvPr/>
        </p:nvSpPr>
        <p:spPr>
          <a:xfrm>
            <a:off x="2680252" y="1121322"/>
            <a:ext cx="6102626" cy="3785652"/>
          </a:xfrm>
          <a:prstGeom prst="rect">
            <a:avLst/>
          </a:prstGeom>
          <a:noFill/>
        </p:spPr>
        <p:txBody>
          <a:bodyPr wrap="square">
            <a:spAutoFit/>
          </a:bodyPr>
          <a:lstStyle/>
          <a:p>
            <a:pPr algn="ctr"/>
            <a:r>
              <a:rPr lang="en-US" sz="4000" b="1" dirty="0">
                <a:latin typeface="Arial Black" panose="020B0A04020102020204" pitchFamily="34" charset="0"/>
              </a:rPr>
              <a:t>Strategic Security Risk Management (SSRM)</a:t>
            </a:r>
          </a:p>
          <a:p>
            <a:pPr algn="ctr"/>
            <a:r>
              <a:rPr lang="en-US" sz="4000" b="1" dirty="0">
                <a:latin typeface="Arial Black" panose="020B0A04020102020204" pitchFamily="34" charset="0"/>
              </a:rPr>
              <a:t>Advanced-Level Training Presentation</a:t>
            </a:r>
          </a:p>
        </p:txBody>
      </p:sp>
    </p:spTree>
    <p:extLst>
      <p:ext uri="{BB962C8B-B14F-4D97-AF65-F5344CB8AC3E}">
        <p14:creationId xmlns:p14="http://schemas.microsoft.com/office/powerpoint/2010/main" val="2791535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ACD105-0DDF-49A7-B332-D82E41232E68}"/>
              </a:ext>
            </a:extLst>
          </p:cNvPr>
          <p:cNvSpPr txBox="1"/>
          <p:nvPr/>
        </p:nvSpPr>
        <p:spPr>
          <a:xfrm>
            <a:off x="3044687" y="986713"/>
            <a:ext cx="6102626" cy="3985706"/>
          </a:xfrm>
          <a:prstGeom prst="rect">
            <a:avLst/>
          </a:prstGeom>
          <a:noFill/>
        </p:spPr>
        <p:txBody>
          <a:bodyPr wrap="square">
            <a:spAutoFit/>
          </a:bodyPr>
          <a:lstStyle/>
          <a:p>
            <a:pPr algn="just"/>
            <a:r>
              <a:rPr lang="en-US" sz="2400" b="1" dirty="0">
                <a:solidFill>
                  <a:srgbClr val="C00000"/>
                </a:solidFill>
                <a:latin typeface="Tw Cen MT" panose="020B0602020104020603" pitchFamily="34" charset="0"/>
              </a:rPr>
              <a:t>Course Aim</a:t>
            </a:r>
          </a:p>
          <a:p>
            <a:pPr algn="just"/>
            <a:endParaRPr lang="en-US" sz="2300" b="1" dirty="0">
              <a:latin typeface="Tw Cen MT" panose="020B0602020104020603" pitchFamily="34" charset="0"/>
            </a:endParaRPr>
          </a:p>
          <a:p>
            <a:pPr marL="342900" indent="-342900" algn="just">
              <a:buFont typeface="Wingdings" panose="05000000000000000000" pitchFamily="2" charset="2"/>
              <a:buChar char="§"/>
            </a:pPr>
            <a:r>
              <a:rPr lang="en-US" sz="2300" dirty="0">
                <a:solidFill>
                  <a:srgbClr val="FF0000"/>
                </a:solidFill>
                <a:latin typeface="Tw Cen MT" panose="020B0602020104020603" pitchFamily="34" charset="0"/>
              </a:rPr>
              <a:t>Develop strategic security leaders </a:t>
            </a:r>
          </a:p>
          <a:p>
            <a:pPr marL="742950" lvl="1" indent="-285750" algn="just">
              <a:buFont typeface="Arial" panose="020B0604020202020204" pitchFamily="34" charset="0"/>
              <a:buChar char="•"/>
            </a:pPr>
            <a:r>
              <a:rPr lang="en-US" sz="2300" i="1" dirty="0">
                <a:latin typeface="Tw Cen MT" panose="020B0602020104020603" pitchFamily="34" charset="0"/>
              </a:rPr>
              <a:t>Equip participants to lead complex security environments.</a:t>
            </a:r>
            <a:r>
              <a:rPr lang="en-US" sz="2300" dirty="0">
                <a:latin typeface="Tw Cen MT" panose="020B0602020104020603" pitchFamily="34" charset="0"/>
              </a:rPr>
              <a:t> </a:t>
            </a:r>
          </a:p>
          <a:p>
            <a:pPr marL="342900" indent="-342900" algn="just">
              <a:buFont typeface="Wingdings" panose="05000000000000000000" pitchFamily="2" charset="2"/>
              <a:buChar char="§"/>
            </a:pPr>
            <a:r>
              <a:rPr lang="en-US" sz="2300" dirty="0">
                <a:solidFill>
                  <a:srgbClr val="FF0000"/>
                </a:solidFill>
                <a:latin typeface="Tw Cen MT" panose="020B0602020104020603" pitchFamily="34" charset="0"/>
              </a:rPr>
              <a:t>Strengthen executive decision-making </a:t>
            </a:r>
          </a:p>
          <a:p>
            <a:pPr marL="742950" lvl="1" indent="-285750" algn="just">
              <a:buFont typeface="Arial" panose="020B0604020202020204" pitchFamily="34" charset="0"/>
              <a:buChar char="•"/>
            </a:pPr>
            <a:r>
              <a:rPr lang="en-US" sz="2300" i="1" dirty="0">
                <a:latin typeface="Tw Cen MT" panose="020B0602020104020603" pitchFamily="34" charset="0"/>
              </a:rPr>
              <a:t>Improve high-level security judgment.</a:t>
            </a:r>
            <a:r>
              <a:rPr lang="en-US" sz="2300" dirty="0">
                <a:latin typeface="Tw Cen MT" panose="020B0602020104020603" pitchFamily="34" charset="0"/>
              </a:rPr>
              <a:t> </a:t>
            </a:r>
          </a:p>
          <a:p>
            <a:pPr marL="342900" indent="-342900" algn="just">
              <a:buFont typeface="Wingdings" panose="05000000000000000000" pitchFamily="2" charset="2"/>
              <a:buChar char="§"/>
            </a:pPr>
            <a:r>
              <a:rPr lang="en-US" sz="2300" dirty="0">
                <a:solidFill>
                  <a:srgbClr val="FF0000"/>
                </a:solidFill>
                <a:latin typeface="Tw Cen MT" panose="020B0602020104020603" pitchFamily="34" charset="0"/>
              </a:rPr>
              <a:t>Enhance organizational resilience </a:t>
            </a:r>
          </a:p>
          <a:p>
            <a:pPr marL="742950" lvl="1" indent="-285750" algn="just">
              <a:buFont typeface="Arial" panose="020B0604020202020204" pitchFamily="34" charset="0"/>
              <a:buChar char="•"/>
            </a:pPr>
            <a:r>
              <a:rPr lang="en-US" sz="2300" i="1" dirty="0">
                <a:latin typeface="Tw Cen MT" panose="020B0602020104020603" pitchFamily="34" charset="0"/>
              </a:rPr>
              <a:t>Build institutions capable of surviving crises.</a:t>
            </a:r>
            <a:r>
              <a:rPr lang="en-US" sz="2300" dirty="0">
                <a:latin typeface="Tw Cen MT" panose="020B0602020104020603" pitchFamily="34" charset="0"/>
              </a:rPr>
              <a:t> </a:t>
            </a:r>
          </a:p>
          <a:p>
            <a:pPr marL="342900" indent="-342900" algn="just">
              <a:buFont typeface="Wingdings" panose="05000000000000000000" pitchFamily="2" charset="2"/>
              <a:buChar char="§"/>
            </a:pPr>
            <a:r>
              <a:rPr lang="en-US" sz="2300" dirty="0">
                <a:solidFill>
                  <a:srgbClr val="FF0000"/>
                </a:solidFill>
                <a:latin typeface="Tw Cen MT" panose="020B0602020104020603" pitchFamily="34" charset="0"/>
              </a:rPr>
              <a:t>Improve enterprise governance </a:t>
            </a:r>
          </a:p>
          <a:p>
            <a:pPr marL="742950" lvl="1" indent="-285750" algn="just">
              <a:buFont typeface="Arial" panose="020B0604020202020204" pitchFamily="34" charset="0"/>
              <a:buChar char="•"/>
            </a:pPr>
            <a:r>
              <a:rPr lang="en-US" sz="2300" i="1" dirty="0">
                <a:latin typeface="Tw Cen MT" panose="020B0602020104020603" pitchFamily="34" charset="0"/>
              </a:rPr>
              <a:t>Align security with organizational objectives.</a:t>
            </a:r>
            <a:r>
              <a:rPr lang="en-US" sz="2300" dirty="0">
                <a:latin typeface="Tw Cen MT" panose="020B0602020104020603" pitchFamily="34" charset="0"/>
              </a:rPr>
              <a:t> </a:t>
            </a:r>
          </a:p>
        </p:txBody>
      </p:sp>
    </p:spTree>
    <p:extLst>
      <p:ext uri="{BB962C8B-B14F-4D97-AF65-F5344CB8AC3E}">
        <p14:creationId xmlns:p14="http://schemas.microsoft.com/office/powerpoint/2010/main" val="3344891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68D55C-5248-43DF-B254-9A06E0C549ED}"/>
              </a:ext>
            </a:extLst>
          </p:cNvPr>
          <p:cNvSpPr txBox="1"/>
          <p:nvPr/>
        </p:nvSpPr>
        <p:spPr>
          <a:xfrm>
            <a:off x="2955235" y="478449"/>
            <a:ext cx="6927573" cy="5062924"/>
          </a:xfrm>
          <a:prstGeom prst="rect">
            <a:avLst/>
          </a:prstGeom>
          <a:noFill/>
        </p:spPr>
        <p:txBody>
          <a:bodyPr wrap="square">
            <a:spAutoFit/>
          </a:bodyPr>
          <a:lstStyle/>
          <a:p>
            <a:r>
              <a:rPr lang="en-US" sz="2400" b="1" dirty="0">
                <a:solidFill>
                  <a:srgbClr val="C00000"/>
                </a:solidFill>
                <a:latin typeface="Tw Cen MT" panose="020B0602020104020603" pitchFamily="34" charset="0"/>
              </a:rPr>
              <a:t>Course Objectives</a:t>
            </a:r>
          </a:p>
          <a:p>
            <a:endParaRPr lang="en-US" sz="2300" b="1" dirty="0">
              <a:latin typeface="Tw Cen MT" panose="020B0602020104020603" pitchFamily="34" charset="0"/>
            </a:endParaRPr>
          </a:p>
          <a:p>
            <a:r>
              <a:rPr lang="en-US" sz="2300" dirty="0">
                <a:latin typeface="Tw Cen MT" panose="020B0602020104020603" pitchFamily="34" charset="0"/>
              </a:rPr>
              <a:t>Participants should be able to:</a:t>
            </a:r>
          </a:p>
          <a:p>
            <a:endParaRPr lang="en-US" sz="2300" dirty="0">
              <a:latin typeface="Tw Cen MT" panose="020B0602020104020603" pitchFamily="34" charset="0"/>
            </a:endParaRPr>
          </a:p>
          <a:p>
            <a:pPr marL="342900" indent="-342900">
              <a:buFont typeface="Wingdings" panose="05000000000000000000" pitchFamily="2" charset="2"/>
              <a:buChar char="§"/>
            </a:pPr>
            <a:r>
              <a:rPr lang="en-US" sz="2300" dirty="0">
                <a:solidFill>
                  <a:srgbClr val="FF0000"/>
                </a:solidFill>
                <a:latin typeface="Tw Cen MT" panose="020B0602020104020603" pitchFamily="34" charset="0"/>
              </a:rPr>
              <a:t>Design enterprise security strategies </a:t>
            </a:r>
          </a:p>
          <a:p>
            <a:pPr marL="742950" lvl="1" indent="-285750">
              <a:buFont typeface="Arial" panose="020B0604020202020204" pitchFamily="34" charset="0"/>
              <a:buChar char="•"/>
            </a:pPr>
            <a:r>
              <a:rPr lang="en-US" sz="2300" i="1" dirty="0">
                <a:latin typeface="Tw Cen MT" panose="020B0602020104020603" pitchFamily="34" charset="0"/>
              </a:rPr>
              <a:t>Develop long-term security plans.</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solidFill>
                  <a:srgbClr val="FF0000"/>
                </a:solidFill>
                <a:latin typeface="Tw Cen MT" panose="020B0602020104020603" pitchFamily="34" charset="0"/>
              </a:rPr>
              <a:t>Integrate intelligence into decisions </a:t>
            </a:r>
          </a:p>
          <a:p>
            <a:pPr marL="742950" lvl="1" indent="-285750">
              <a:buFont typeface="Arial" panose="020B0604020202020204" pitchFamily="34" charset="0"/>
              <a:buChar char="•"/>
            </a:pPr>
            <a:r>
              <a:rPr lang="en-US" sz="2300" i="1" dirty="0">
                <a:latin typeface="Tw Cen MT" panose="020B0602020104020603" pitchFamily="34" charset="0"/>
              </a:rPr>
              <a:t>Use intelligence for executive planning.</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solidFill>
                  <a:srgbClr val="FF0000"/>
                </a:solidFill>
                <a:latin typeface="Tw Cen MT" panose="020B0602020104020603" pitchFamily="34" charset="0"/>
              </a:rPr>
              <a:t>Manage strategic risks </a:t>
            </a:r>
          </a:p>
          <a:p>
            <a:pPr marL="742950" lvl="1" indent="-285750">
              <a:buFont typeface="Arial" panose="020B0604020202020204" pitchFamily="34" charset="0"/>
              <a:buChar char="•"/>
            </a:pPr>
            <a:r>
              <a:rPr lang="en-US" sz="2300" i="1" dirty="0">
                <a:latin typeface="Tw Cen MT" panose="020B0602020104020603" pitchFamily="34" charset="0"/>
              </a:rPr>
              <a:t>Address high-impact organizational threats.</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solidFill>
                  <a:srgbClr val="FF0000"/>
                </a:solidFill>
                <a:latin typeface="Tw Cen MT" panose="020B0602020104020603" pitchFamily="34" charset="0"/>
              </a:rPr>
              <a:t>Improve crisis leadership </a:t>
            </a:r>
          </a:p>
          <a:p>
            <a:pPr marL="742950" lvl="1" indent="-285750">
              <a:buFont typeface="Arial" panose="020B0604020202020204" pitchFamily="34" charset="0"/>
              <a:buChar char="•"/>
            </a:pPr>
            <a:r>
              <a:rPr lang="en-US" sz="2300" i="1" dirty="0">
                <a:latin typeface="Tw Cen MT" panose="020B0602020104020603" pitchFamily="34" charset="0"/>
              </a:rPr>
              <a:t>Lead effectively during emergencies.</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solidFill>
                  <a:srgbClr val="FF0000"/>
                </a:solidFill>
                <a:latin typeface="Tw Cen MT" panose="020B0602020104020603" pitchFamily="34" charset="0"/>
              </a:rPr>
              <a:t>Promote organizational resilience </a:t>
            </a:r>
          </a:p>
          <a:p>
            <a:pPr marL="742950" lvl="1" indent="-285750">
              <a:buFont typeface="Arial" panose="020B0604020202020204" pitchFamily="34" charset="0"/>
              <a:buChar char="•"/>
            </a:pPr>
            <a:r>
              <a:rPr lang="en-US" sz="2300" i="1" dirty="0">
                <a:latin typeface="Tw Cen MT" panose="020B0602020104020603" pitchFamily="34" charset="0"/>
              </a:rPr>
              <a:t>Ensure rapid recovery after disruptions.</a:t>
            </a:r>
            <a:endParaRPr lang="en-US" sz="2300" dirty="0">
              <a:latin typeface="Tw Cen MT" panose="020B0602020104020603" pitchFamily="34" charset="0"/>
            </a:endParaRPr>
          </a:p>
        </p:txBody>
      </p:sp>
    </p:spTree>
    <p:extLst>
      <p:ext uri="{BB962C8B-B14F-4D97-AF65-F5344CB8AC3E}">
        <p14:creationId xmlns:p14="http://schemas.microsoft.com/office/powerpoint/2010/main" val="320326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822C38-FBB4-4F04-B57B-69FF5FD1619E}"/>
              </a:ext>
            </a:extLst>
          </p:cNvPr>
          <p:cNvSpPr txBox="1"/>
          <p:nvPr/>
        </p:nvSpPr>
        <p:spPr>
          <a:xfrm>
            <a:off x="3422374" y="304874"/>
            <a:ext cx="6102626" cy="5401479"/>
          </a:xfrm>
          <a:prstGeom prst="rect">
            <a:avLst/>
          </a:prstGeom>
          <a:noFill/>
        </p:spPr>
        <p:txBody>
          <a:bodyPr wrap="square">
            <a:spAutoFit/>
          </a:bodyPr>
          <a:lstStyle/>
          <a:p>
            <a:pPr algn="just"/>
            <a:r>
              <a:rPr lang="en-US" sz="2400" b="1" dirty="0">
                <a:solidFill>
                  <a:srgbClr val="C00000"/>
                </a:solidFill>
                <a:latin typeface="Tw Cen MT" panose="020B0602020104020603" pitchFamily="34" charset="0"/>
              </a:rPr>
              <a:t>Learning Outcomes</a:t>
            </a:r>
          </a:p>
          <a:p>
            <a:pPr algn="just"/>
            <a:endParaRPr lang="en-US" sz="2300" b="1" dirty="0">
              <a:latin typeface="Tw Cen MT" panose="020B0602020104020603" pitchFamily="34" charset="0"/>
            </a:endParaRPr>
          </a:p>
          <a:p>
            <a:pPr algn="just"/>
            <a:r>
              <a:rPr lang="en-US" sz="2300" dirty="0">
                <a:latin typeface="Tw Cen MT" panose="020B0602020104020603" pitchFamily="34" charset="0"/>
              </a:rPr>
              <a:t>Participants will:</a:t>
            </a:r>
          </a:p>
          <a:p>
            <a:pPr algn="just"/>
            <a:endParaRPr lang="en-US" sz="2300" dirty="0">
              <a:latin typeface="Tw Cen MT" panose="020B0602020104020603" pitchFamily="34" charset="0"/>
            </a:endParaRPr>
          </a:p>
          <a:p>
            <a:pPr marL="342900" indent="-342900" algn="just">
              <a:buFont typeface="Wingdings" panose="05000000000000000000" pitchFamily="2" charset="2"/>
              <a:buChar char="§"/>
            </a:pPr>
            <a:r>
              <a:rPr lang="en-US" sz="2300" dirty="0">
                <a:latin typeface="Tw Cen MT" panose="020B0602020104020603" pitchFamily="34" charset="0"/>
              </a:rPr>
              <a:t>Think strategically </a:t>
            </a:r>
          </a:p>
          <a:p>
            <a:pPr marL="742950" lvl="1" indent="-285750" algn="just">
              <a:buFont typeface="Arial" panose="020B0604020202020204" pitchFamily="34" charset="0"/>
              <a:buChar char="•"/>
            </a:pPr>
            <a:r>
              <a:rPr lang="en-US" sz="2300" i="1" dirty="0">
                <a:latin typeface="Tw Cen MT" panose="020B0602020104020603" pitchFamily="34" charset="0"/>
              </a:rPr>
              <a:t>Adopt long-term perspectives.</a:t>
            </a:r>
          </a:p>
          <a:p>
            <a:pPr lvl="1" algn="just"/>
            <a:r>
              <a:rPr lang="en-US" sz="2300" dirty="0">
                <a:latin typeface="Tw Cen MT" panose="020B0602020104020603" pitchFamily="34" charset="0"/>
              </a:rPr>
              <a:t> </a:t>
            </a:r>
          </a:p>
          <a:p>
            <a:pPr marL="342900" indent="-342900" algn="just">
              <a:buFont typeface="Wingdings" panose="05000000000000000000" pitchFamily="2" charset="2"/>
              <a:buChar char="§"/>
            </a:pPr>
            <a:r>
              <a:rPr lang="en-US" sz="2300" dirty="0">
                <a:latin typeface="Tw Cen MT" panose="020B0602020104020603" pitchFamily="34" charset="0"/>
              </a:rPr>
              <a:t>Improve executive leadership </a:t>
            </a:r>
          </a:p>
          <a:p>
            <a:pPr marL="742950" lvl="1" indent="-285750" algn="just">
              <a:buFont typeface="Arial" panose="020B0604020202020204" pitchFamily="34" charset="0"/>
              <a:buChar char="•"/>
            </a:pPr>
            <a:r>
              <a:rPr lang="en-US" sz="2300" i="1" dirty="0">
                <a:latin typeface="Tw Cen MT" panose="020B0602020104020603" pitchFamily="34" charset="0"/>
              </a:rPr>
              <a:t>Lead multidisciplinary security teams.</a:t>
            </a:r>
          </a:p>
          <a:p>
            <a:pPr lvl="1" algn="just"/>
            <a:r>
              <a:rPr lang="en-US" sz="2300" dirty="0">
                <a:latin typeface="Tw Cen MT" panose="020B0602020104020603" pitchFamily="34" charset="0"/>
              </a:rPr>
              <a:t> </a:t>
            </a:r>
          </a:p>
          <a:p>
            <a:pPr marL="342900" indent="-342900" algn="just">
              <a:buFont typeface="Wingdings" panose="05000000000000000000" pitchFamily="2" charset="2"/>
              <a:buChar char="§"/>
            </a:pPr>
            <a:r>
              <a:rPr lang="en-US" sz="2300" dirty="0">
                <a:latin typeface="Tw Cen MT" panose="020B0602020104020603" pitchFamily="34" charset="0"/>
              </a:rPr>
              <a:t>Strengthen governance </a:t>
            </a:r>
          </a:p>
          <a:p>
            <a:pPr marL="742950" lvl="1" indent="-285750" algn="just">
              <a:buFont typeface="Arial" panose="020B0604020202020204" pitchFamily="34" charset="0"/>
              <a:buChar char="•"/>
            </a:pPr>
            <a:r>
              <a:rPr lang="en-US" sz="2300" i="1" dirty="0">
                <a:latin typeface="Tw Cen MT" panose="020B0602020104020603" pitchFamily="34" charset="0"/>
              </a:rPr>
              <a:t>Support board-level decision making.</a:t>
            </a:r>
          </a:p>
          <a:p>
            <a:pPr lvl="1" algn="just"/>
            <a:r>
              <a:rPr lang="en-US" sz="2300" dirty="0">
                <a:latin typeface="Tw Cen MT" panose="020B0602020104020603" pitchFamily="34" charset="0"/>
              </a:rPr>
              <a:t> </a:t>
            </a:r>
          </a:p>
          <a:p>
            <a:pPr marL="342900" indent="-342900" algn="just">
              <a:buFont typeface="Wingdings" panose="05000000000000000000" pitchFamily="2" charset="2"/>
              <a:buChar char="§"/>
            </a:pPr>
            <a:r>
              <a:rPr lang="en-US" sz="2300" dirty="0">
                <a:latin typeface="Tw Cen MT" panose="020B0602020104020603" pitchFamily="34" charset="0"/>
              </a:rPr>
              <a:t>Build resilient organizations </a:t>
            </a:r>
          </a:p>
          <a:p>
            <a:pPr marL="742950" lvl="1" indent="-285750" algn="just">
              <a:buFont typeface="Arial" panose="020B0604020202020204" pitchFamily="34" charset="0"/>
              <a:buChar char="•"/>
            </a:pPr>
            <a:r>
              <a:rPr lang="en-US" sz="2300" i="1" dirty="0">
                <a:latin typeface="Tw Cen MT" panose="020B0602020104020603" pitchFamily="34" charset="0"/>
              </a:rPr>
              <a:t>Reduce vulnerability to disruption.</a:t>
            </a:r>
            <a:endParaRPr lang="en-US" sz="2300" dirty="0">
              <a:latin typeface="Tw Cen MT" panose="020B0602020104020603" pitchFamily="34" charset="0"/>
            </a:endParaRPr>
          </a:p>
        </p:txBody>
      </p:sp>
    </p:spTree>
    <p:extLst>
      <p:ext uri="{BB962C8B-B14F-4D97-AF65-F5344CB8AC3E}">
        <p14:creationId xmlns:p14="http://schemas.microsoft.com/office/powerpoint/2010/main" val="563214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1575F5-A61B-4A09-BF1B-3AD3C4EE5C24}"/>
              </a:ext>
            </a:extLst>
          </p:cNvPr>
          <p:cNvSpPr txBox="1"/>
          <p:nvPr/>
        </p:nvSpPr>
        <p:spPr>
          <a:xfrm>
            <a:off x="2365513" y="106018"/>
            <a:ext cx="8680173" cy="5909310"/>
          </a:xfrm>
          <a:prstGeom prst="rect">
            <a:avLst/>
          </a:prstGeom>
          <a:noFill/>
        </p:spPr>
        <p:txBody>
          <a:bodyPr wrap="square">
            <a:spAutoFit/>
          </a:bodyPr>
          <a:lstStyle/>
          <a:p>
            <a:r>
              <a:rPr lang="en-US" sz="2400" b="1" dirty="0">
                <a:solidFill>
                  <a:srgbClr val="C00000"/>
                </a:solidFill>
                <a:latin typeface="Tw Cen MT" panose="020B0602020104020603" pitchFamily="34" charset="0"/>
              </a:rPr>
              <a:t>Characteristics of Advanced Security Professionals</a:t>
            </a:r>
          </a:p>
          <a:p>
            <a:endParaRPr lang="en-US" sz="2100" b="1" dirty="0">
              <a:latin typeface="Tw Cen MT" panose="020B0602020104020603" pitchFamily="34" charset="0"/>
            </a:endParaRPr>
          </a:p>
          <a:p>
            <a:r>
              <a:rPr lang="en-US" sz="2100" dirty="0">
                <a:latin typeface="Tw Cen MT" panose="020B0602020104020603" pitchFamily="34" charset="0"/>
              </a:rPr>
              <a:t>An advanced professional should possess:</a:t>
            </a:r>
          </a:p>
          <a:p>
            <a:r>
              <a:rPr lang="en-US" sz="2100" b="1" dirty="0">
                <a:latin typeface="Tw Cen MT" panose="020B0602020104020603" pitchFamily="34" charset="0"/>
              </a:rPr>
              <a:t>Strategic Thinking</a:t>
            </a:r>
          </a:p>
          <a:p>
            <a:r>
              <a:rPr lang="en-US" sz="2100" dirty="0">
                <a:latin typeface="Tw Cen MT" panose="020B0602020104020603" pitchFamily="34" charset="0"/>
              </a:rPr>
              <a:t>Ability to anticipate future threats and opportunities.</a:t>
            </a:r>
          </a:p>
          <a:p>
            <a:endParaRPr lang="en-US" sz="2100" dirty="0">
              <a:latin typeface="Tw Cen MT" panose="020B0602020104020603" pitchFamily="34" charset="0"/>
            </a:endParaRPr>
          </a:p>
          <a:p>
            <a:r>
              <a:rPr lang="en-US" sz="2100" b="1" dirty="0">
                <a:latin typeface="Tw Cen MT" panose="020B0602020104020603" pitchFamily="34" charset="0"/>
              </a:rPr>
              <a:t>Executive Communication</a:t>
            </a:r>
          </a:p>
          <a:p>
            <a:r>
              <a:rPr lang="en-US" sz="2100" dirty="0">
                <a:latin typeface="Tw Cen MT" panose="020B0602020104020603" pitchFamily="34" charset="0"/>
              </a:rPr>
              <a:t>Ability to brief CEOs, Boards and government leaders.</a:t>
            </a:r>
          </a:p>
          <a:p>
            <a:endParaRPr lang="en-US" sz="2100" dirty="0">
              <a:latin typeface="Tw Cen MT" panose="020B0602020104020603" pitchFamily="34" charset="0"/>
            </a:endParaRPr>
          </a:p>
          <a:p>
            <a:r>
              <a:rPr lang="en-US" sz="2100" b="1" dirty="0">
                <a:latin typeface="Tw Cen MT" panose="020B0602020104020603" pitchFamily="34" charset="0"/>
              </a:rPr>
              <a:t>Policy Development</a:t>
            </a:r>
          </a:p>
          <a:p>
            <a:r>
              <a:rPr lang="en-US" sz="2100" dirty="0">
                <a:latin typeface="Tw Cen MT" panose="020B0602020104020603" pitchFamily="34" charset="0"/>
              </a:rPr>
              <a:t>Ability to translate security intelligence into organizational policies.</a:t>
            </a:r>
          </a:p>
          <a:p>
            <a:endParaRPr lang="en-US" sz="2100" dirty="0">
              <a:latin typeface="Tw Cen MT" panose="020B0602020104020603" pitchFamily="34" charset="0"/>
            </a:endParaRPr>
          </a:p>
          <a:p>
            <a:r>
              <a:rPr lang="en-US" sz="2100" b="1" dirty="0">
                <a:latin typeface="Tw Cen MT" panose="020B0602020104020603" pitchFamily="34" charset="0"/>
              </a:rPr>
              <a:t>Enterprise Leadership</a:t>
            </a:r>
          </a:p>
          <a:p>
            <a:r>
              <a:rPr lang="en-US" sz="2100" dirty="0">
                <a:latin typeface="Tw Cen MT" panose="020B0602020104020603" pitchFamily="34" charset="0"/>
              </a:rPr>
              <a:t>Ability to coordinate multiple departments.</a:t>
            </a:r>
          </a:p>
          <a:p>
            <a:endParaRPr lang="en-US" sz="2100" dirty="0">
              <a:latin typeface="Tw Cen MT" panose="020B0602020104020603" pitchFamily="34" charset="0"/>
            </a:endParaRPr>
          </a:p>
          <a:p>
            <a:r>
              <a:rPr lang="en-US" sz="2100" b="1" dirty="0">
                <a:latin typeface="Tw Cen MT" panose="020B0602020104020603" pitchFamily="34" charset="0"/>
              </a:rPr>
              <a:t>Strategic Analysis</a:t>
            </a:r>
          </a:p>
          <a:p>
            <a:r>
              <a:rPr lang="en-US" sz="2100" dirty="0">
                <a:latin typeface="Tw Cen MT" panose="020B0602020104020603" pitchFamily="34" charset="0"/>
              </a:rPr>
              <a:t>Ability to understand complex relationships among political, economic, technological and security variables</a:t>
            </a:r>
          </a:p>
        </p:txBody>
      </p:sp>
    </p:spTree>
    <p:extLst>
      <p:ext uri="{BB962C8B-B14F-4D97-AF65-F5344CB8AC3E}">
        <p14:creationId xmlns:p14="http://schemas.microsoft.com/office/powerpoint/2010/main" val="2431452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95CDBF-3219-425F-9F47-134928083C3C}"/>
              </a:ext>
            </a:extLst>
          </p:cNvPr>
          <p:cNvSpPr txBox="1"/>
          <p:nvPr/>
        </p:nvSpPr>
        <p:spPr>
          <a:xfrm>
            <a:off x="2809461" y="1192770"/>
            <a:ext cx="6337852" cy="3985706"/>
          </a:xfrm>
          <a:prstGeom prst="rect">
            <a:avLst/>
          </a:prstGeom>
          <a:noFill/>
        </p:spPr>
        <p:txBody>
          <a:bodyPr wrap="square">
            <a:spAutoFit/>
          </a:bodyPr>
          <a:lstStyle/>
          <a:p>
            <a:r>
              <a:rPr lang="en-US" sz="2300" b="1" dirty="0">
                <a:solidFill>
                  <a:srgbClr val="C00000"/>
                </a:solidFill>
                <a:latin typeface="Tw Cen MT" panose="020B0602020104020603" pitchFamily="34" charset="0"/>
              </a:rPr>
              <a:t>Philosophy of Advanced Strategic Security Risk Management</a:t>
            </a:r>
          </a:p>
          <a:p>
            <a:endParaRPr lang="en-US" sz="2300" b="1"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Prevention before reaction </a:t>
            </a:r>
          </a:p>
          <a:p>
            <a:pPr marL="742950" lvl="1" indent="-285750">
              <a:buFont typeface="Arial" panose="020B0604020202020204" pitchFamily="34" charset="0"/>
              <a:buChar char="•"/>
            </a:pPr>
            <a:r>
              <a:rPr lang="en-US" sz="2300" i="1" dirty="0">
                <a:latin typeface="Tw Cen MT" panose="020B0602020104020603" pitchFamily="34" charset="0"/>
              </a:rPr>
              <a:t>Anticipate threats early.</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Intelligence before action </a:t>
            </a:r>
          </a:p>
          <a:p>
            <a:pPr marL="742950" lvl="1" indent="-285750">
              <a:buFont typeface="Arial" panose="020B0604020202020204" pitchFamily="34" charset="0"/>
              <a:buChar char="•"/>
            </a:pPr>
            <a:r>
              <a:rPr lang="en-US" sz="2300" i="1" dirty="0">
                <a:latin typeface="Tw Cen MT" panose="020B0602020104020603" pitchFamily="34" charset="0"/>
              </a:rPr>
              <a:t>Decisions should be evidence-based.</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Strategy before operations </a:t>
            </a:r>
          </a:p>
          <a:p>
            <a:pPr marL="742950" lvl="1" indent="-285750">
              <a:buFont typeface="Arial" panose="020B0604020202020204" pitchFamily="34" charset="0"/>
              <a:buChar char="•"/>
            </a:pPr>
            <a:r>
              <a:rPr lang="en-US" sz="2300" i="1" dirty="0">
                <a:latin typeface="Tw Cen MT" panose="020B0602020104020603" pitchFamily="34" charset="0"/>
              </a:rPr>
              <a:t>Operational success follows strategic direction.</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Leadership before technology </a:t>
            </a:r>
          </a:p>
          <a:p>
            <a:pPr marL="742950" lvl="1" indent="-285750">
              <a:buFont typeface="Arial" panose="020B0604020202020204" pitchFamily="34" charset="0"/>
              <a:buChar char="•"/>
            </a:pPr>
            <a:r>
              <a:rPr lang="en-US" sz="2300" i="1" dirty="0">
                <a:latin typeface="Tw Cen MT" panose="020B0602020104020603" pitchFamily="34" charset="0"/>
              </a:rPr>
              <a:t>Technology supports—not replaces—leadership</a:t>
            </a:r>
            <a:endParaRPr lang="en-US" sz="2300" dirty="0">
              <a:latin typeface="Tw Cen MT" panose="020B0602020104020603" pitchFamily="34" charset="0"/>
            </a:endParaRPr>
          </a:p>
        </p:txBody>
      </p:sp>
    </p:spTree>
    <p:extLst>
      <p:ext uri="{BB962C8B-B14F-4D97-AF65-F5344CB8AC3E}">
        <p14:creationId xmlns:p14="http://schemas.microsoft.com/office/powerpoint/2010/main" val="3818351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AC341D-3079-4826-A7C5-6E1DDDE51C22}"/>
              </a:ext>
            </a:extLst>
          </p:cNvPr>
          <p:cNvSpPr txBox="1"/>
          <p:nvPr/>
        </p:nvSpPr>
        <p:spPr>
          <a:xfrm>
            <a:off x="3044687" y="948253"/>
            <a:ext cx="6102626" cy="4339650"/>
          </a:xfrm>
          <a:prstGeom prst="rect">
            <a:avLst/>
          </a:prstGeom>
          <a:noFill/>
        </p:spPr>
        <p:txBody>
          <a:bodyPr wrap="square">
            <a:spAutoFit/>
          </a:bodyPr>
          <a:lstStyle/>
          <a:p>
            <a:r>
              <a:rPr lang="en-US" sz="2400" b="1" dirty="0">
                <a:solidFill>
                  <a:srgbClr val="C00000"/>
                </a:solidFill>
                <a:latin typeface="Tw Cen MT" panose="020B0602020104020603" pitchFamily="34" charset="0"/>
              </a:rPr>
              <a:t>Strategic Security Environment</a:t>
            </a:r>
          </a:p>
          <a:p>
            <a:endParaRPr lang="en-US" sz="2300" b="1"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Geopolitical competition </a:t>
            </a:r>
          </a:p>
          <a:p>
            <a:pPr marL="742950" lvl="1" indent="-285750">
              <a:buFont typeface="Arial" panose="020B0604020202020204" pitchFamily="34" charset="0"/>
              <a:buChar char="•"/>
            </a:pPr>
            <a:r>
              <a:rPr lang="en-US" sz="2300" i="1" dirty="0">
                <a:latin typeface="Tw Cen MT" panose="020B0602020104020603" pitchFamily="34" charset="0"/>
              </a:rPr>
              <a:t>Regional instability influences local security.</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Terrorism and extremism </a:t>
            </a:r>
          </a:p>
          <a:p>
            <a:pPr marL="742950" lvl="1" indent="-285750">
              <a:buFont typeface="Arial" panose="020B0604020202020204" pitchFamily="34" charset="0"/>
              <a:buChar char="•"/>
            </a:pPr>
            <a:r>
              <a:rPr lang="en-US" sz="2300" i="1" dirty="0">
                <a:latin typeface="Tw Cen MT" panose="020B0602020104020603" pitchFamily="34" charset="0"/>
              </a:rPr>
              <a:t>Violent groups continue to evolve.</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Cyber insecurity </a:t>
            </a:r>
          </a:p>
          <a:p>
            <a:pPr marL="742950" lvl="1" indent="-285750">
              <a:buFont typeface="Arial" panose="020B0604020202020204" pitchFamily="34" charset="0"/>
              <a:buChar char="•"/>
            </a:pPr>
            <a:r>
              <a:rPr lang="en-US" sz="2300" i="1" dirty="0">
                <a:latin typeface="Tw Cen MT" panose="020B0602020104020603" pitchFamily="34" charset="0"/>
              </a:rPr>
              <a:t>Digital threats affect every sector.</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Organized crime </a:t>
            </a:r>
          </a:p>
          <a:p>
            <a:pPr marL="742950" lvl="1" indent="-285750">
              <a:buFont typeface="Arial" panose="020B0604020202020204" pitchFamily="34" charset="0"/>
              <a:buChar char="•"/>
            </a:pPr>
            <a:r>
              <a:rPr lang="en-US" sz="2300" i="1" dirty="0">
                <a:latin typeface="Tw Cen MT" panose="020B0602020104020603" pitchFamily="34" charset="0"/>
              </a:rPr>
              <a:t>Networks operate across borders.</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Economic insecurity </a:t>
            </a:r>
          </a:p>
          <a:p>
            <a:pPr marL="742950" lvl="1" indent="-285750">
              <a:buFont typeface="Arial" panose="020B0604020202020204" pitchFamily="34" charset="0"/>
              <a:buChar char="•"/>
            </a:pPr>
            <a:r>
              <a:rPr lang="en-US" sz="2300" i="1" dirty="0">
                <a:latin typeface="Tw Cen MT" panose="020B0602020104020603" pitchFamily="34" charset="0"/>
              </a:rPr>
              <a:t>Financial instability increases security risks</a:t>
            </a:r>
            <a:r>
              <a:rPr lang="en-US" i="1" dirty="0"/>
              <a:t>.</a:t>
            </a:r>
            <a:endParaRPr lang="en-US" dirty="0"/>
          </a:p>
        </p:txBody>
      </p:sp>
    </p:spTree>
    <p:extLst>
      <p:ext uri="{BB962C8B-B14F-4D97-AF65-F5344CB8AC3E}">
        <p14:creationId xmlns:p14="http://schemas.microsoft.com/office/powerpoint/2010/main" val="3778135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6D94CE-7EB8-41C6-9CC1-85D91BAA7438}"/>
              </a:ext>
            </a:extLst>
          </p:cNvPr>
          <p:cNvSpPr txBox="1"/>
          <p:nvPr/>
        </p:nvSpPr>
        <p:spPr>
          <a:xfrm>
            <a:off x="3223591" y="920452"/>
            <a:ext cx="6102626" cy="4339650"/>
          </a:xfrm>
          <a:prstGeom prst="rect">
            <a:avLst/>
          </a:prstGeom>
          <a:noFill/>
        </p:spPr>
        <p:txBody>
          <a:bodyPr wrap="square">
            <a:spAutoFit/>
          </a:bodyPr>
          <a:lstStyle/>
          <a:p>
            <a:r>
              <a:rPr lang="en-US" sz="2400" b="1" dirty="0">
                <a:solidFill>
                  <a:srgbClr val="C00000"/>
                </a:solidFill>
                <a:latin typeface="Tw Cen MT" panose="020B0602020104020603" pitchFamily="34" charset="0"/>
              </a:rPr>
              <a:t>Advanced Threat Landscape</a:t>
            </a:r>
          </a:p>
          <a:p>
            <a:endParaRPr lang="en-US" sz="2300" b="1"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Hybrid threats </a:t>
            </a:r>
          </a:p>
          <a:p>
            <a:pPr marL="742950" lvl="1" indent="-285750">
              <a:buFont typeface="Arial" panose="020B0604020202020204" pitchFamily="34" charset="0"/>
              <a:buChar char="•"/>
            </a:pPr>
            <a:r>
              <a:rPr lang="en-US" sz="2300" i="1" dirty="0">
                <a:latin typeface="Tw Cen MT" panose="020B0602020104020603" pitchFamily="34" charset="0"/>
              </a:rPr>
              <a:t>Multiple threats occur simultaneously.</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Insider threats </a:t>
            </a:r>
          </a:p>
          <a:p>
            <a:pPr marL="742950" lvl="1" indent="-285750">
              <a:buFont typeface="Arial" panose="020B0604020202020204" pitchFamily="34" charset="0"/>
              <a:buChar char="•"/>
            </a:pPr>
            <a:r>
              <a:rPr lang="en-US" sz="2300" i="1" dirty="0">
                <a:latin typeface="Tw Cen MT" panose="020B0602020104020603" pitchFamily="34" charset="0"/>
              </a:rPr>
              <a:t>Employees may become security vulnerabilities.</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Supply chain risks </a:t>
            </a:r>
          </a:p>
          <a:p>
            <a:pPr marL="742950" lvl="1" indent="-285750">
              <a:buFont typeface="Arial" panose="020B0604020202020204" pitchFamily="34" charset="0"/>
              <a:buChar char="•"/>
            </a:pPr>
            <a:r>
              <a:rPr lang="en-US" sz="2300" i="1" dirty="0">
                <a:latin typeface="Tw Cen MT" panose="020B0602020104020603" pitchFamily="34" charset="0"/>
              </a:rPr>
              <a:t>Weak partners create organizational exposure.</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Artificial Intelligence risks </a:t>
            </a:r>
          </a:p>
          <a:p>
            <a:pPr marL="742950" lvl="1" indent="-285750">
              <a:buFont typeface="Arial" panose="020B0604020202020204" pitchFamily="34" charset="0"/>
              <a:buChar char="•"/>
            </a:pPr>
            <a:r>
              <a:rPr lang="en-US" sz="2300" i="1" dirty="0">
                <a:latin typeface="Tw Cen MT" panose="020B0602020104020603" pitchFamily="34" charset="0"/>
              </a:rPr>
              <a:t>Technology creates new vulnerabilities.</a:t>
            </a:r>
            <a:r>
              <a:rPr lang="en-US" sz="2300" dirty="0">
                <a:latin typeface="Tw Cen MT" panose="020B0602020104020603" pitchFamily="34" charset="0"/>
              </a:rPr>
              <a:t> </a:t>
            </a:r>
          </a:p>
        </p:txBody>
      </p:sp>
    </p:spTree>
    <p:extLst>
      <p:ext uri="{BB962C8B-B14F-4D97-AF65-F5344CB8AC3E}">
        <p14:creationId xmlns:p14="http://schemas.microsoft.com/office/powerpoint/2010/main" val="2164006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625A8D-C67C-4595-9764-4E0B4175D611}"/>
              </a:ext>
            </a:extLst>
          </p:cNvPr>
          <p:cNvSpPr txBox="1"/>
          <p:nvPr/>
        </p:nvSpPr>
        <p:spPr>
          <a:xfrm>
            <a:off x="3223591" y="1132487"/>
            <a:ext cx="6102626" cy="3631763"/>
          </a:xfrm>
          <a:prstGeom prst="rect">
            <a:avLst/>
          </a:prstGeom>
          <a:noFill/>
        </p:spPr>
        <p:txBody>
          <a:bodyPr wrap="square">
            <a:spAutoFit/>
          </a:bodyPr>
          <a:lstStyle/>
          <a:p>
            <a:r>
              <a:rPr lang="en-US" sz="2400" b="1" dirty="0">
                <a:solidFill>
                  <a:srgbClr val="C00000"/>
                </a:solidFill>
                <a:latin typeface="Tw Cen MT" panose="020B0602020104020603" pitchFamily="34" charset="0"/>
              </a:rPr>
              <a:t>Strategic Risk Governance</a:t>
            </a:r>
          </a:p>
          <a:p>
            <a:endParaRPr lang="en-US" sz="2300" b="1" dirty="0">
              <a:solidFill>
                <a:srgbClr val="C00000"/>
              </a:solidFill>
              <a:latin typeface="Tw Cen MT" panose="020B0602020104020603" pitchFamily="34" charset="0"/>
            </a:endParaRPr>
          </a:p>
          <a:p>
            <a:pPr marL="285750" indent="-285750">
              <a:buFont typeface="Wingdings" panose="05000000000000000000" pitchFamily="2" charset="2"/>
              <a:buChar char="§"/>
            </a:pPr>
            <a:r>
              <a:rPr lang="en-US" sz="2300" dirty="0">
                <a:latin typeface="Tw Cen MT" panose="020B0602020104020603" pitchFamily="34" charset="0"/>
              </a:rPr>
              <a:t>Board oversight </a:t>
            </a:r>
          </a:p>
          <a:p>
            <a:pPr marL="742950" lvl="1" indent="-285750">
              <a:buFont typeface="Arial" panose="020B0604020202020204" pitchFamily="34" charset="0"/>
              <a:buChar char="•"/>
            </a:pPr>
            <a:r>
              <a:rPr lang="en-US" sz="2300" i="1" dirty="0">
                <a:latin typeface="Tw Cen MT" panose="020B0602020104020603" pitchFamily="34" charset="0"/>
              </a:rPr>
              <a:t>Leadership provides security direction.</a:t>
            </a:r>
            <a:r>
              <a:rPr lang="en-US" sz="2300" dirty="0">
                <a:latin typeface="Tw Cen MT" panose="020B0602020104020603" pitchFamily="34" charset="0"/>
              </a:rPr>
              <a:t> </a:t>
            </a:r>
          </a:p>
          <a:p>
            <a:pPr marL="285750" indent="-285750">
              <a:buFont typeface="Wingdings" panose="05000000000000000000" pitchFamily="2" charset="2"/>
              <a:buChar char="§"/>
            </a:pPr>
            <a:r>
              <a:rPr lang="en-US" sz="2300" dirty="0">
                <a:latin typeface="Tw Cen MT" panose="020B0602020104020603" pitchFamily="34" charset="0"/>
              </a:rPr>
              <a:t>Risk ownership </a:t>
            </a:r>
          </a:p>
          <a:p>
            <a:pPr marL="742950" lvl="1" indent="-285750">
              <a:buFont typeface="Arial" panose="020B0604020202020204" pitchFamily="34" charset="0"/>
              <a:buChar char="•"/>
            </a:pPr>
            <a:r>
              <a:rPr lang="en-US" sz="2300" i="1" dirty="0">
                <a:latin typeface="Tw Cen MT" panose="020B0602020104020603" pitchFamily="34" charset="0"/>
              </a:rPr>
              <a:t>Responsibilities must be clearly assigned.</a:t>
            </a:r>
            <a:r>
              <a:rPr lang="en-US" sz="2300" dirty="0">
                <a:latin typeface="Tw Cen MT" panose="020B0602020104020603" pitchFamily="34" charset="0"/>
              </a:rPr>
              <a:t> </a:t>
            </a:r>
          </a:p>
          <a:p>
            <a:pPr marL="285750" indent="-285750">
              <a:buFont typeface="Wingdings" panose="05000000000000000000" pitchFamily="2" charset="2"/>
              <a:buChar char="§"/>
            </a:pPr>
            <a:r>
              <a:rPr lang="en-US" sz="2300" dirty="0">
                <a:latin typeface="Tw Cen MT" panose="020B0602020104020603" pitchFamily="34" charset="0"/>
              </a:rPr>
              <a:t>Accountability </a:t>
            </a:r>
          </a:p>
          <a:p>
            <a:pPr marL="742950" lvl="1" indent="-285750">
              <a:buFont typeface="Arial" panose="020B0604020202020204" pitchFamily="34" charset="0"/>
              <a:buChar char="•"/>
            </a:pPr>
            <a:r>
              <a:rPr lang="en-US" sz="2300" i="1" dirty="0">
                <a:latin typeface="Tw Cen MT" panose="020B0602020104020603" pitchFamily="34" charset="0"/>
              </a:rPr>
              <a:t>Performance should be measurable.</a:t>
            </a:r>
            <a:r>
              <a:rPr lang="en-US" sz="2300" dirty="0">
                <a:latin typeface="Tw Cen MT" panose="020B0602020104020603" pitchFamily="34" charset="0"/>
              </a:rPr>
              <a:t> </a:t>
            </a:r>
          </a:p>
          <a:p>
            <a:pPr marL="285750" indent="-285750">
              <a:buFont typeface="Wingdings" panose="05000000000000000000" pitchFamily="2" charset="2"/>
              <a:buChar char="§"/>
            </a:pPr>
            <a:r>
              <a:rPr lang="en-US" sz="2300" dirty="0">
                <a:latin typeface="Tw Cen MT" panose="020B0602020104020603" pitchFamily="34" charset="0"/>
              </a:rPr>
              <a:t>Ethical leadership </a:t>
            </a:r>
          </a:p>
          <a:p>
            <a:pPr marL="742950" lvl="1" indent="-285750">
              <a:buFont typeface="Arial" panose="020B0604020202020204" pitchFamily="34" charset="0"/>
              <a:buChar char="•"/>
            </a:pPr>
            <a:r>
              <a:rPr lang="en-US" sz="2300" i="1" dirty="0">
                <a:latin typeface="Tw Cen MT" panose="020B0602020104020603" pitchFamily="34" charset="0"/>
              </a:rPr>
              <a:t>Integrity strengthens organizational security.</a:t>
            </a:r>
            <a:r>
              <a:rPr lang="en-US" sz="2300" dirty="0">
                <a:latin typeface="Tw Cen MT" panose="020B0602020104020603" pitchFamily="34" charset="0"/>
              </a:rPr>
              <a:t> </a:t>
            </a:r>
          </a:p>
        </p:txBody>
      </p:sp>
    </p:spTree>
    <p:extLst>
      <p:ext uri="{BB962C8B-B14F-4D97-AF65-F5344CB8AC3E}">
        <p14:creationId xmlns:p14="http://schemas.microsoft.com/office/powerpoint/2010/main" val="2102569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DF8E39-2729-46C4-81AA-400D74B1D3B7}"/>
              </a:ext>
            </a:extLst>
          </p:cNvPr>
          <p:cNvSpPr txBox="1"/>
          <p:nvPr/>
        </p:nvSpPr>
        <p:spPr>
          <a:xfrm>
            <a:off x="3289851" y="602399"/>
            <a:ext cx="6102626" cy="4708981"/>
          </a:xfrm>
          <a:prstGeom prst="rect">
            <a:avLst/>
          </a:prstGeom>
          <a:noFill/>
        </p:spPr>
        <p:txBody>
          <a:bodyPr wrap="square">
            <a:spAutoFit/>
          </a:bodyPr>
          <a:lstStyle/>
          <a:p>
            <a:r>
              <a:rPr lang="en-US" sz="2400" b="1" dirty="0">
                <a:solidFill>
                  <a:srgbClr val="C00000"/>
                </a:solidFill>
                <a:latin typeface="Tw Cen MT" panose="020B0602020104020603" pitchFamily="34" charset="0"/>
              </a:rPr>
              <a:t>Strategic Intelligence</a:t>
            </a:r>
          </a:p>
          <a:p>
            <a:endParaRPr lang="en-US" sz="2300" b="1"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Strategic intelligence </a:t>
            </a:r>
          </a:p>
          <a:p>
            <a:pPr marL="742950" lvl="1" indent="-285750">
              <a:buFont typeface="Arial" panose="020B0604020202020204" pitchFamily="34" charset="0"/>
              <a:buChar char="•"/>
            </a:pPr>
            <a:r>
              <a:rPr lang="en-US" sz="2300" i="1" dirty="0">
                <a:latin typeface="Tw Cen MT" panose="020B0602020104020603" pitchFamily="34" charset="0"/>
              </a:rPr>
              <a:t>Supports long-term planning.</a:t>
            </a:r>
          </a:p>
          <a:p>
            <a:pPr lvl="1"/>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Operational intelligence </a:t>
            </a:r>
          </a:p>
          <a:p>
            <a:pPr marL="742950" lvl="1" indent="-285750">
              <a:buFont typeface="Arial" panose="020B0604020202020204" pitchFamily="34" charset="0"/>
              <a:buChar char="•"/>
            </a:pPr>
            <a:r>
              <a:rPr lang="en-US" sz="2300" i="1" dirty="0">
                <a:latin typeface="Tw Cen MT" panose="020B0602020104020603" pitchFamily="34" charset="0"/>
              </a:rPr>
              <a:t>Guides operational activities.</a:t>
            </a:r>
          </a:p>
          <a:p>
            <a:pPr lvl="1"/>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Tactical intelligence </a:t>
            </a:r>
          </a:p>
          <a:p>
            <a:pPr marL="742950" lvl="1" indent="-285750">
              <a:buFont typeface="Arial" panose="020B0604020202020204" pitchFamily="34" charset="0"/>
              <a:buChar char="•"/>
            </a:pPr>
            <a:r>
              <a:rPr lang="en-US" sz="2300" i="1" dirty="0">
                <a:latin typeface="Tw Cen MT" panose="020B0602020104020603" pitchFamily="34" charset="0"/>
              </a:rPr>
              <a:t>Supports immediate actions.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Predictive intelligence </a:t>
            </a:r>
          </a:p>
          <a:p>
            <a:pPr marL="742950" lvl="1" indent="-285750">
              <a:buFont typeface="Arial" panose="020B0604020202020204" pitchFamily="34" charset="0"/>
              <a:buChar char="•"/>
            </a:pPr>
            <a:r>
              <a:rPr lang="en-US" sz="2300" i="1" dirty="0">
                <a:latin typeface="Tw Cen MT" panose="020B0602020104020603" pitchFamily="34" charset="0"/>
              </a:rPr>
              <a:t>Forecasts emerging threats.</a:t>
            </a:r>
            <a:endParaRPr lang="en-US" sz="2300" dirty="0">
              <a:latin typeface="Tw Cen MT" panose="020B0602020104020603" pitchFamily="34" charset="0"/>
            </a:endParaRPr>
          </a:p>
        </p:txBody>
      </p:sp>
    </p:spTree>
    <p:extLst>
      <p:ext uri="{BB962C8B-B14F-4D97-AF65-F5344CB8AC3E}">
        <p14:creationId xmlns:p14="http://schemas.microsoft.com/office/powerpoint/2010/main" val="2126315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550308-A5D5-4EF2-B5B6-99A3339AE506}"/>
              </a:ext>
            </a:extLst>
          </p:cNvPr>
          <p:cNvSpPr txBox="1"/>
          <p:nvPr/>
        </p:nvSpPr>
        <p:spPr>
          <a:xfrm>
            <a:off x="3276600" y="775975"/>
            <a:ext cx="6102626" cy="4339650"/>
          </a:xfrm>
          <a:prstGeom prst="rect">
            <a:avLst/>
          </a:prstGeom>
          <a:noFill/>
        </p:spPr>
        <p:txBody>
          <a:bodyPr wrap="square">
            <a:spAutoFit/>
          </a:bodyPr>
          <a:lstStyle/>
          <a:p>
            <a:r>
              <a:rPr lang="en-US" sz="2400" b="1" dirty="0">
                <a:solidFill>
                  <a:srgbClr val="C00000"/>
                </a:solidFill>
                <a:latin typeface="Tw Cen MT" panose="020B0602020104020603" pitchFamily="34" charset="0"/>
              </a:rPr>
              <a:t>Corporate Security Perspective</a:t>
            </a:r>
          </a:p>
          <a:p>
            <a:endParaRPr lang="en-US" sz="2300" b="1"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Executive protection </a:t>
            </a:r>
          </a:p>
          <a:p>
            <a:pPr marL="742950" lvl="1" indent="-285750">
              <a:buFont typeface="Arial" panose="020B0604020202020204" pitchFamily="34" charset="0"/>
              <a:buChar char="•"/>
            </a:pPr>
            <a:r>
              <a:rPr lang="en-US" sz="2300" i="1" dirty="0">
                <a:latin typeface="Tw Cen MT" panose="020B0602020104020603" pitchFamily="34" charset="0"/>
              </a:rPr>
              <a:t>Protect organizational leadership.</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Business continuity </a:t>
            </a:r>
          </a:p>
          <a:p>
            <a:pPr marL="742950" lvl="1" indent="-285750">
              <a:buFont typeface="Arial" panose="020B0604020202020204" pitchFamily="34" charset="0"/>
              <a:buChar char="•"/>
            </a:pPr>
            <a:r>
              <a:rPr lang="en-US" sz="2300" i="1" dirty="0">
                <a:latin typeface="Tw Cen MT" panose="020B0602020104020603" pitchFamily="34" charset="0"/>
              </a:rPr>
              <a:t>Maintain critical operations.</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Corporate investigations </a:t>
            </a:r>
          </a:p>
          <a:p>
            <a:pPr marL="742950" lvl="1" indent="-285750">
              <a:buFont typeface="Arial" panose="020B0604020202020204" pitchFamily="34" charset="0"/>
              <a:buChar char="•"/>
            </a:pPr>
            <a:r>
              <a:rPr lang="en-US" sz="2300" i="1" dirty="0">
                <a:latin typeface="Tw Cen MT" panose="020B0602020104020603" pitchFamily="34" charset="0"/>
              </a:rPr>
              <a:t>Address fraud and misconduct.</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Intellectual property protection </a:t>
            </a:r>
          </a:p>
          <a:p>
            <a:pPr marL="742950" lvl="1" indent="-285750">
              <a:buFont typeface="Arial" panose="020B0604020202020204" pitchFamily="34" charset="0"/>
              <a:buChar char="•"/>
            </a:pPr>
            <a:r>
              <a:rPr lang="en-US" sz="2300" i="1" dirty="0">
                <a:latin typeface="Tw Cen MT" panose="020B0602020104020603" pitchFamily="34" charset="0"/>
              </a:rPr>
              <a:t>Protect innovation and information.</a:t>
            </a:r>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Supply chain security </a:t>
            </a:r>
          </a:p>
          <a:p>
            <a:pPr marL="742950" lvl="1" indent="-285750">
              <a:buFont typeface="Arial" panose="020B0604020202020204" pitchFamily="34" charset="0"/>
              <a:buChar char="•"/>
            </a:pPr>
            <a:r>
              <a:rPr lang="en-US" sz="2300" i="1" dirty="0">
                <a:latin typeface="Tw Cen MT" panose="020B0602020104020603" pitchFamily="34" charset="0"/>
              </a:rPr>
              <a:t>Reduce business disruptions.</a:t>
            </a:r>
            <a:endParaRPr lang="en-US" sz="2300" dirty="0">
              <a:latin typeface="Tw Cen MT" panose="020B0602020104020603" pitchFamily="34" charset="0"/>
            </a:endParaRPr>
          </a:p>
        </p:txBody>
      </p:sp>
    </p:spTree>
    <p:extLst>
      <p:ext uri="{BB962C8B-B14F-4D97-AF65-F5344CB8AC3E}">
        <p14:creationId xmlns:p14="http://schemas.microsoft.com/office/powerpoint/2010/main" val="1178661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A5DF32-F16D-4BAD-96EE-A32EDA79CE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5824" y="1122744"/>
            <a:ext cx="3200399" cy="3605348"/>
          </a:xfrm>
          <a:prstGeom prst="rect">
            <a:avLst/>
          </a:prstGeom>
        </p:spPr>
      </p:pic>
      <p:sp>
        <p:nvSpPr>
          <p:cNvPr id="4" name="TextBox 3">
            <a:extLst>
              <a:ext uri="{FF2B5EF4-FFF2-40B4-BE49-F238E27FC236}">
                <a16:creationId xmlns:a16="http://schemas.microsoft.com/office/drawing/2014/main" id="{F3660539-09C1-4B72-AD7C-AA2F737619D8}"/>
              </a:ext>
            </a:extLst>
          </p:cNvPr>
          <p:cNvSpPr txBox="1"/>
          <p:nvPr/>
        </p:nvSpPr>
        <p:spPr>
          <a:xfrm>
            <a:off x="1225823" y="4703744"/>
            <a:ext cx="3641035"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Dr. Steve Okwori</a:t>
            </a:r>
            <a:endParaRPr kumimoji="0" lang="en-US" sz="32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6" name="TextBox 5">
            <a:extLst>
              <a:ext uri="{FF2B5EF4-FFF2-40B4-BE49-F238E27FC236}">
                <a16:creationId xmlns:a16="http://schemas.microsoft.com/office/drawing/2014/main" id="{02DAEA89-4572-42BA-93D9-17B521FA3EB3}"/>
              </a:ext>
            </a:extLst>
          </p:cNvPr>
          <p:cNvSpPr txBox="1"/>
          <p:nvPr/>
        </p:nvSpPr>
        <p:spPr>
          <a:xfrm>
            <a:off x="940902" y="5128201"/>
            <a:ext cx="4210878"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aramond" panose="02020404030301010803"/>
                <a:ea typeface="+mn-ea"/>
                <a:cs typeface="+mn-cs"/>
              </a:rPr>
              <a:t>Lecturer, Nigerian Army University Biu.</a:t>
            </a:r>
          </a:p>
        </p:txBody>
      </p:sp>
      <p:sp>
        <p:nvSpPr>
          <p:cNvPr id="8" name="TextBox 7">
            <a:extLst>
              <a:ext uri="{FF2B5EF4-FFF2-40B4-BE49-F238E27FC236}">
                <a16:creationId xmlns:a16="http://schemas.microsoft.com/office/drawing/2014/main" id="{B2E8AB42-78E4-4061-BEF2-BC2A0011C0F7}"/>
              </a:ext>
            </a:extLst>
          </p:cNvPr>
          <p:cNvSpPr txBox="1"/>
          <p:nvPr/>
        </p:nvSpPr>
        <p:spPr>
          <a:xfrm>
            <a:off x="3594652" y="260970"/>
            <a:ext cx="3879574"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RESOURCE PERSON</a:t>
            </a:r>
          </a:p>
        </p:txBody>
      </p:sp>
      <p:sp>
        <p:nvSpPr>
          <p:cNvPr id="10" name="TextBox 9">
            <a:extLst>
              <a:ext uri="{FF2B5EF4-FFF2-40B4-BE49-F238E27FC236}">
                <a16:creationId xmlns:a16="http://schemas.microsoft.com/office/drawing/2014/main" id="{9456DDA7-A824-4BB9-B06C-E988A230D0A2}"/>
              </a:ext>
            </a:extLst>
          </p:cNvPr>
          <p:cNvSpPr txBox="1"/>
          <p:nvPr/>
        </p:nvSpPr>
        <p:spPr>
          <a:xfrm>
            <a:off x="4717774" y="1545133"/>
            <a:ext cx="7050157" cy="2462213"/>
          </a:xfrm>
          <a:prstGeom prst="rect">
            <a:avLst/>
          </a:prstGeom>
          <a:noFill/>
        </p:spPr>
        <p:txBody>
          <a:bodyPr wrap="square">
            <a:spAutoFit/>
          </a:bodyPr>
          <a:lstStyle/>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Arial" panose="020B0604020202020204" pitchFamily="34" charset="0"/>
              </a:rPr>
              <a:t>Ph.D, Security and Strategic Studies</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Arial" panose="020B0604020202020204" pitchFamily="34" charset="0"/>
              </a:rPr>
              <a:t>Fellow, Nigerian Army Resource Centre (NARC)</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Arial" panose="020B0604020202020204" pitchFamily="34" charset="0"/>
              </a:rPr>
              <a:t>Fellow, Emergency, Crisis, and Disaster Risk Management</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Arial" panose="020B0604020202020204" pitchFamily="34" charset="0"/>
              </a:rPr>
              <a:t>Fellow, Occupational Safety and Health Association UK.</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Arial" panose="020B0604020202020204" pitchFamily="34" charset="0"/>
              </a:rPr>
              <a:t>Fellow, International Institute of Professional Security.</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mn-ea"/>
                <a:cs typeface="Arial" panose="020B0604020202020204" pitchFamily="34" charset="0"/>
              </a:rPr>
              <a:t>Certified Gold member, International Security Association of Switzerland</a:t>
            </a:r>
          </a:p>
        </p:txBody>
      </p:sp>
    </p:spTree>
    <p:extLst>
      <p:ext uri="{BB962C8B-B14F-4D97-AF65-F5344CB8AC3E}">
        <p14:creationId xmlns:p14="http://schemas.microsoft.com/office/powerpoint/2010/main" val="3214467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40F3CB-092A-4DD5-AE4E-F592EA39C0A4}"/>
              </a:ext>
            </a:extLst>
          </p:cNvPr>
          <p:cNvSpPr txBox="1"/>
          <p:nvPr/>
        </p:nvSpPr>
        <p:spPr>
          <a:xfrm>
            <a:off x="3044687" y="961505"/>
            <a:ext cx="6102626" cy="4339650"/>
          </a:xfrm>
          <a:prstGeom prst="rect">
            <a:avLst/>
          </a:prstGeom>
          <a:noFill/>
        </p:spPr>
        <p:txBody>
          <a:bodyPr wrap="square">
            <a:spAutoFit/>
          </a:bodyPr>
          <a:lstStyle/>
          <a:p>
            <a:r>
              <a:rPr lang="en-US" sz="2400" b="1" dirty="0">
                <a:solidFill>
                  <a:srgbClr val="C00000"/>
                </a:solidFill>
                <a:latin typeface="Tw Cen MT" panose="020B0602020104020603" pitchFamily="34" charset="0"/>
              </a:rPr>
              <a:t>Nigerian Public Security Perspective</a:t>
            </a:r>
          </a:p>
          <a:p>
            <a:endParaRPr lang="en-US" sz="2300" b="1"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Defence institutions </a:t>
            </a:r>
          </a:p>
          <a:p>
            <a:pPr marL="742950" lvl="1" indent="-285750">
              <a:buFont typeface="Arial" panose="020B0604020202020204" pitchFamily="34" charset="0"/>
              <a:buChar char="•"/>
            </a:pPr>
            <a:r>
              <a:rPr lang="en-US" sz="2300" i="1" dirty="0">
                <a:latin typeface="Tw Cen MT" panose="020B0602020104020603" pitchFamily="34" charset="0"/>
              </a:rPr>
              <a:t>Protect national sovereignty.</a:t>
            </a:r>
            <a:r>
              <a:rPr lang="en-US" sz="2300" dirty="0">
                <a:latin typeface="Tw Cen MT" panose="020B0602020104020603" pitchFamily="34" charset="0"/>
              </a:rPr>
              <a:t> </a:t>
            </a:r>
          </a:p>
          <a:p>
            <a:pPr marL="342900" indent="-342900">
              <a:buFont typeface="Wingdings" panose="05000000000000000000" pitchFamily="2" charset="2"/>
              <a:buChar char="ü"/>
            </a:pPr>
            <a:r>
              <a:rPr lang="en-US" sz="2300" dirty="0">
                <a:latin typeface="Tw Cen MT" panose="020B0602020104020603" pitchFamily="34" charset="0"/>
              </a:rPr>
              <a:t>Law enforcement </a:t>
            </a:r>
          </a:p>
          <a:p>
            <a:pPr marL="742950" lvl="1" indent="-285750">
              <a:buFont typeface="Arial" panose="020B0604020202020204" pitchFamily="34" charset="0"/>
              <a:buChar char="•"/>
            </a:pPr>
            <a:r>
              <a:rPr lang="en-US" sz="2300" i="1" dirty="0">
                <a:latin typeface="Tw Cen MT" panose="020B0602020104020603" pitchFamily="34" charset="0"/>
              </a:rPr>
              <a:t>Maintain law and order.</a:t>
            </a:r>
            <a:r>
              <a:rPr lang="en-US" sz="2300" dirty="0">
                <a:latin typeface="Tw Cen MT" panose="020B0602020104020603" pitchFamily="34" charset="0"/>
              </a:rPr>
              <a:t> </a:t>
            </a:r>
          </a:p>
          <a:p>
            <a:pPr marL="342900" indent="-342900">
              <a:buFont typeface="Wingdings" panose="05000000000000000000" pitchFamily="2" charset="2"/>
              <a:buChar char="ü"/>
            </a:pPr>
            <a:r>
              <a:rPr lang="en-US" sz="2300" dirty="0">
                <a:latin typeface="Tw Cen MT" panose="020B0602020104020603" pitchFamily="34" charset="0"/>
              </a:rPr>
              <a:t>Intelligence agencies </a:t>
            </a:r>
          </a:p>
          <a:p>
            <a:pPr marL="742950" lvl="1" indent="-285750">
              <a:buFont typeface="Arial" panose="020B0604020202020204" pitchFamily="34" charset="0"/>
              <a:buChar char="•"/>
            </a:pPr>
            <a:r>
              <a:rPr lang="en-US" sz="2300" i="1" dirty="0">
                <a:latin typeface="Tw Cen MT" panose="020B0602020104020603" pitchFamily="34" charset="0"/>
              </a:rPr>
              <a:t>Provide strategic warning.</a:t>
            </a:r>
            <a:r>
              <a:rPr lang="en-US" sz="2300" dirty="0">
                <a:latin typeface="Tw Cen MT" panose="020B0602020104020603" pitchFamily="34" charset="0"/>
              </a:rPr>
              <a:t> </a:t>
            </a:r>
          </a:p>
          <a:p>
            <a:pPr marL="342900" indent="-342900">
              <a:buFont typeface="Wingdings" panose="05000000000000000000" pitchFamily="2" charset="2"/>
              <a:buChar char="ü"/>
            </a:pPr>
            <a:r>
              <a:rPr lang="en-US" sz="2300" dirty="0">
                <a:latin typeface="Tw Cen MT" panose="020B0602020104020603" pitchFamily="34" charset="0"/>
              </a:rPr>
              <a:t>Civil defence </a:t>
            </a:r>
          </a:p>
          <a:p>
            <a:pPr marL="742950" lvl="1" indent="-285750">
              <a:buFont typeface="Arial" panose="020B0604020202020204" pitchFamily="34" charset="0"/>
              <a:buChar char="•"/>
            </a:pPr>
            <a:r>
              <a:rPr lang="en-US" sz="2300" i="1" dirty="0">
                <a:latin typeface="Tw Cen MT" panose="020B0602020104020603" pitchFamily="34" charset="0"/>
              </a:rPr>
              <a:t>Protect critical infrastructure.</a:t>
            </a:r>
            <a:r>
              <a:rPr lang="en-US" sz="2300" dirty="0">
                <a:latin typeface="Tw Cen MT" panose="020B0602020104020603" pitchFamily="34" charset="0"/>
              </a:rPr>
              <a:t> </a:t>
            </a:r>
          </a:p>
          <a:p>
            <a:pPr marL="342900" indent="-342900">
              <a:buFont typeface="Wingdings" panose="05000000000000000000" pitchFamily="2" charset="2"/>
              <a:buChar char="ü"/>
            </a:pPr>
            <a:r>
              <a:rPr lang="en-US" sz="2300" dirty="0">
                <a:latin typeface="Tw Cen MT" panose="020B0602020104020603" pitchFamily="34" charset="0"/>
              </a:rPr>
              <a:t>Emergency management </a:t>
            </a:r>
          </a:p>
          <a:p>
            <a:pPr marL="742950" lvl="1" indent="-285750">
              <a:buFont typeface="Arial" panose="020B0604020202020204" pitchFamily="34" charset="0"/>
              <a:buChar char="•"/>
            </a:pPr>
            <a:r>
              <a:rPr lang="en-US" sz="2300" i="1" dirty="0">
                <a:latin typeface="Tw Cen MT" panose="020B0602020104020603" pitchFamily="34" charset="0"/>
              </a:rPr>
              <a:t>Coordinate disaster response.</a:t>
            </a:r>
            <a:endParaRPr lang="en-US" sz="2300" dirty="0">
              <a:latin typeface="Tw Cen MT" panose="020B0602020104020603" pitchFamily="34" charset="0"/>
            </a:endParaRPr>
          </a:p>
        </p:txBody>
      </p:sp>
    </p:spTree>
    <p:extLst>
      <p:ext uri="{BB962C8B-B14F-4D97-AF65-F5344CB8AC3E}">
        <p14:creationId xmlns:p14="http://schemas.microsoft.com/office/powerpoint/2010/main" val="2791666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804959-71D1-4DEF-B9C6-7899F0D04DDA}"/>
              </a:ext>
            </a:extLst>
          </p:cNvPr>
          <p:cNvSpPr txBox="1"/>
          <p:nvPr/>
        </p:nvSpPr>
        <p:spPr>
          <a:xfrm>
            <a:off x="3322983" y="509635"/>
            <a:ext cx="6102626" cy="4893647"/>
          </a:xfrm>
          <a:prstGeom prst="rect">
            <a:avLst/>
          </a:prstGeom>
          <a:noFill/>
        </p:spPr>
        <p:txBody>
          <a:bodyPr wrap="square">
            <a:spAutoFit/>
          </a:bodyPr>
          <a:lstStyle/>
          <a:p>
            <a:r>
              <a:rPr lang="en-US" sz="2400" b="1" dirty="0">
                <a:solidFill>
                  <a:srgbClr val="C00000"/>
                </a:solidFill>
                <a:latin typeface="Tw Cen MT" panose="020B0602020104020603" pitchFamily="34" charset="0"/>
              </a:rPr>
              <a:t>Multi-Agency Collaboration</a:t>
            </a:r>
          </a:p>
          <a:p>
            <a:endParaRPr lang="en-US" sz="2400" b="1" dirty="0">
              <a:latin typeface="Tw Cen MT" panose="020B0602020104020603" pitchFamily="34" charset="0"/>
            </a:endParaRPr>
          </a:p>
          <a:p>
            <a:pPr>
              <a:buFont typeface="Arial" panose="020B0604020202020204" pitchFamily="34" charset="0"/>
              <a:buChar char="•"/>
            </a:pPr>
            <a:r>
              <a:rPr lang="en-US" sz="2300" dirty="0">
                <a:solidFill>
                  <a:srgbClr val="FF0000"/>
                </a:solidFill>
                <a:latin typeface="Tw Cen MT" panose="020B0602020104020603" pitchFamily="34" charset="0"/>
              </a:rPr>
              <a:t>Information sharing </a:t>
            </a:r>
          </a:p>
          <a:p>
            <a:pPr marL="742950" lvl="1" indent="-285750">
              <a:buFont typeface="Arial" panose="020B0604020202020204" pitchFamily="34" charset="0"/>
              <a:buChar char="•"/>
            </a:pPr>
            <a:r>
              <a:rPr lang="en-US" sz="2300" i="1" dirty="0">
                <a:latin typeface="Tw Cen MT" panose="020B0602020104020603" pitchFamily="34" charset="0"/>
              </a:rPr>
              <a:t>Improve situational awareness.</a:t>
            </a:r>
            <a:r>
              <a:rPr lang="en-US" sz="2300" dirty="0">
                <a:latin typeface="Tw Cen MT" panose="020B0602020104020603" pitchFamily="34" charset="0"/>
              </a:rPr>
              <a:t> </a:t>
            </a:r>
          </a:p>
          <a:p>
            <a:pPr lvl="1"/>
            <a:endParaRPr lang="en-US" sz="2300" dirty="0">
              <a:latin typeface="Tw Cen MT" panose="020B0602020104020603" pitchFamily="34" charset="0"/>
            </a:endParaRPr>
          </a:p>
          <a:p>
            <a:pPr>
              <a:buFont typeface="Arial" panose="020B0604020202020204" pitchFamily="34" charset="0"/>
              <a:buChar char="•"/>
            </a:pPr>
            <a:r>
              <a:rPr lang="en-US" sz="2300" dirty="0">
                <a:solidFill>
                  <a:srgbClr val="FF0000"/>
                </a:solidFill>
                <a:latin typeface="Tw Cen MT" panose="020B0602020104020603" pitchFamily="34" charset="0"/>
              </a:rPr>
              <a:t>Joint operations </a:t>
            </a:r>
          </a:p>
          <a:p>
            <a:pPr marL="742950" lvl="1" indent="-285750">
              <a:buFont typeface="Arial" panose="020B0604020202020204" pitchFamily="34" charset="0"/>
              <a:buChar char="•"/>
            </a:pPr>
            <a:r>
              <a:rPr lang="en-US" sz="2300" i="1" dirty="0">
                <a:latin typeface="Tw Cen MT" panose="020B0602020104020603" pitchFamily="34" charset="0"/>
              </a:rPr>
              <a:t>Enhance operational effectiveness.</a:t>
            </a:r>
          </a:p>
          <a:p>
            <a:pPr lvl="1"/>
            <a:r>
              <a:rPr lang="en-US" sz="2300" dirty="0">
                <a:latin typeface="Tw Cen MT" panose="020B0602020104020603" pitchFamily="34" charset="0"/>
              </a:rPr>
              <a:t> </a:t>
            </a:r>
          </a:p>
          <a:p>
            <a:pPr>
              <a:buFont typeface="Arial" panose="020B0604020202020204" pitchFamily="34" charset="0"/>
              <a:buChar char="•"/>
            </a:pPr>
            <a:r>
              <a:rPr lang="en-US" sz="2300" dirty="0">
                <a:solidFill>
                  <a:srgbClr val="FF0000"/>
                </a:solidFill>
                <a:latin typeface="Tw Cen MT" panose="020B0602020104020603" pitchFamily="34" charset="0"/>
              </a:rPr>
              <a:t>Unified command </a:t>
            </a:r>
          </a:p>
          <a:p>
            <a:pPr marL="742950" lvl="1" indent="-285750">
              <a:buFont typeface="Arial" panose="020B0604020202020204" pitchFamily="34" charset="0"/>
              <a:buChar char="•"/>
            </a:pPr>
            <a:r>
              <a:rPr lang="en-US" sz="2300" i="1" dirty="0">
                <a:latin typeface="Tw Cen MT" panose="020B0602020104020603" pitchFamily="34" charset="0"/>
              </a:rPr>
              <a:t>Reduce duplication.</a:t>
            </a:r>
            <a:r>
              <a:rPr lang="en-US" sz="2300" dirty="0">
                <a:latin typeface="Tw Cen MT" panose="020B0602020104020603" pitchFamily="34" charset="0"/>
              </a:rPr>
              <a:t> </a:t>
            </a:r>
          </a:p>
          <a:p>
            <a:pPr lvl="1"/>
            <a:endParaRPr lang="en-US" sz="2300" dirty="0">
              <a:latin typeface="Tw Cen MT" panose="020B0602020104020603" pitchFamily="34" charset="0"/>
            </a:endParaRPr>
          </a:p>
          <a:p>
            <a:pPr>
              <a:buFont typeface="Arial" panose="020B0604020202020204" pitchFamily="34" charset="0"/>
              <a:buChar char="•"/>
            </a:pPr>
            <a:r>
              <a:rPr lang="en-US" sz="2300" dirty="0">
                <a:solidFill>
                  <a:srgbClr val="FF0000"/>
                </a:solidFill>
                <a:latin typeface="Tw Cen MT" panose="020B0602020104020603" pitchFamily="34" charset="0"/>
              </a:rPr>
              <a:t>Strategic partnerships </a:t>
            </a:r>
          </a:p>
          <a:p>
            <a:pPr marL="742950" lvl="1" indent="-285750">
              <a:buFont typeface="Arial" panose="020B0604020202020204" pitchFamily="34" charset="0"/>
              <a:buChar char="•"/>
            </a:pPr>
            <a:r>
              <a:rPr lang="en-US" sz="2300" i="1" dirty="0">
                <a:latin typeface="Tw Cen MT" panose="020B0602020104020603" pitchFamily="34" charset="0"/>
              </a:rPr>
              <a:t>Strengthen national resilience</a:t>
            </a:r>
            <a:endParaRPr lang="en-US" sz="2300" dirty="0">
              <a:latin typeface="Tw Cen MT" panose="020B0602020104020603" pitchFamily="34" charset="0"/>
            </a:endParaRPr>
          </a:p>
        </p:txBody>
      </p:sp>
    </p:spTree>
    <p:extLst>
      <p:ext uri="{BB962C8B-B14F-4D97-AF65-F5344CB8AC3E}">
        <p14:creationId xmlns:p14="http://schemas.microsoft.com/office/powerpoint/2010/main" val="19825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FB385A-9FB4-41BF-B1DF-A97DD44A9ADF}"/>
              </a:ext>
            </a:extLst>
          </p:cNvPr>
          <p:cNvSpPr txBox="1"/>
          <p:nvPr/>
        </p:nvSpPr>
        <p:spPr>
          <a:xfrm>
            <a:off x="2968488" y="708417"/>
            <a:ext cx="6993834" cy="4708981"/>
          </a:xfrm>
          <a:prstGeom prst="rect">
            <a:avLst/>
          </a:prstGeom>
          <a:noFill/>
        </p:spPr>
        <p:txBody>
          <a:bodyPr wrap="square">
            <a:spAutoFit/>
          </a:bodyPr>
          <a:lstStyle/>
          <a:p>
            <a:r>
              <a:rPr lang="en-US" sz="2400" b="1" dirty="0">
                <a:solidFill>
                  <a:srgbClr val="C00000"/>
                </a:solidFill>
                <a:latin typeface="Tw Cen MT" panose="020B0602020104020603" pitchFamily="34" charset="0"/>
              </a:rPr>
              <a:t>Security Leadership</a:t>
            </a:r>
          </a:p>
          <a:p>
            <a:endParaRPr lang="en-US" sz="2300" b="1"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Strategic vision </a:t>
            </a:r>
          </a:p>
          <a:p>
            <a:pPr marL="742950" lvl="1" indent="-285750">
              <a:buFont typeface="Arial" panose="020B0604020202020204" pitchFamily="34" charset="0"/>
              <a:buChar char="•"/>
            </a:pPr>
            <a:r>
              <a:rPr lang="en-US" sz="2300" i="1" dirty="0">
                <a:latin typeface="Tw Cen MT" panose="020B0602020104020603" pitchFamily="34" charset="0"/>
              </a:rPr>
              <a:t>Provide long-term direction.</a:t>
            </a:r>
          </a:p>
          <a:p>
            <a:pPr lvl="1"/>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Decision superiority </a:t>
            </a:r>
          </a:p>
          <a:p>
            <a:pPr marL="742950" lvl="1" indent="-285750">
              <a:buFont typeface="Arial" panose="020B0604020202020204" pitchFamily="34" charset="0"/>
              <a:buChar char="•"/>
            </a:pPr>
            <a:r>
              <a:rPr lang="en-US" sz="2300" i="1" dirty="0">
                <a:latin typeface="Tw Cen MT" panose="020B0602020104020603" pitchFamily="34" charset="0"/>
              </a:rPr>
              <a:t>Make timely informed decisions.</a:t>
            </a:r>
          </a:p>
          <a:p>
            <a:pPr lvl="1"/>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Adaptive leadership </a:t>
            </a:r>
          </a:p>
          <a:p>
            <a:pPr marL="742950" lvl="1" indent="-285750">
              <a:buFont typeface="Arial" panose="020B0604020202020204" pitchFamily="34" charset="0"/>
              <a:buChar char="•"/>
            </a:pPr>
            <a:r>
              <a:rPr lang="en-US" sz="2300" i="1" dirty="0">
                <a:latin typeface="Tw Cen MT" panose="020B0602020104020603" pitchFamily="34" charset="0"/>
              </a:rPr>
              <a:t>Respond to uncertainty.</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Ethical governance </a:t>
            </a:r>
          </a:p>
          <a:p>
            <a:pPr marL="742950" lvl="1" indent="-285750">
              <a:buFont typeface="Arial" panose="020B0604020202020204" pitchFamily="34" charset="0"/>
              <a:buChar char="•"/>
            </a:pPr>
            <a:r>
              <a:rPr lang="en-US" sz="2300" i="1" dirty="0">
                <a:latin typeface="Tw Cen MT" panose="020B0602020104020603" pitchFamily="34" charset="0"/>
              </a:rPr>
              <a:t>Build institutional trust.</a:t>
            </a:r>
            <a:endParaRPr lang="en-US" sz="2300" dirty="0">
              <a:latin typeface="Tw Cen MT" panose="020B0602020104020603" pitchFamily="34" charset="0"/>
            </a:endParaRPr>
          </a:p>
        </p:txBody>
      </p:sp>
    </p:spTree>
    <p:extLst>
      <p:ext uri="{BB962C8B-B14F-4D97-AF65-F5344CB8AC3E}">
        <p14:creationId xmlns:p14="http://schemas.microsoft.com/office/powerpoint/2010/main" val="355157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0D7A38-F49A-4FC2-8FF9-179B2D8595E0}"/>
              </a:ext>
            </a:extLst>
          </p:cNvPr>
          <p:cNvSpPr txBox="1"/>
          <p:nvPr/>
        </p:nvSpPr>
        <p:spPr>
          <a:xfrm>
            <a:off x="3316357" y="655408"/>
            <a:ext cx="6102626" cy="4693593"/>
          </a:xfrm>
          <a:prstGeom prst="rect">
            <a:avLst/>
          </a:prstGeom>
          <a:noFill/>
        </p:spPr>
        <p:txBody>
          <a:bodyPr wrap="square">
            <a:spAutoFit/>
          </a:bodyPr>
          <a:lstStyle/>
          <a:p>
            <a:r>
              <a:rPr lang="en-US" sz="2400" b="1" dirty="0">
                <a:solidFill>
                  <a:srgbClr val="C00000"/>
                </a:solidFill>
                <a:latin typeface="Tw Cen MT" panose="020B0602020104020603" pitchFamily="34" charset="0"/>
              </a:rPr>
              <a:t>Organizational Resilience</a:t>
            </a:r>
          </a:p>
          <a:p>
            <a:endParaRPr lang="en-US" sz="2300" b="1"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Preparedness </a:t>
            </a:r>
          </a:p>
          <a:p>
            <a:pPr marL="742950" lvl="1" indent="-285750">
              <a:buFont typeface="Arial" panose="020B0604020202020204" pitchFamily="34" charset="0"/>
              <a:buChar char="•"/>
            </a:pPr>
            <a:r>
              <a:rPr lang="en-US" sz="2300" i="1" dirty="0">
                <a:latin typeface="Tw Cen MT" panose="020B0602020104020603" pitchFamily="34" charset="0"/>
              </a:rPr>
              <a:t>Plan before disruption.</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Response </a:t>
            </a:r>
          </a:p>
          <a:p>
            <a:pPr marL="742950" lvl="1" indent="-285750">
              <a:buFont typeface="Arial" panose="020B0604020202020204" pitchFamily="34" charset="0"/>
              <a:buChar char="•"/>
            </a:pPr>
            <a:r>
              <a:rPr lang="en-US" sz="2300" i="1" dirty="0">
                <a:latin typeface="Tw Cen MT" panose="020B0602020104020603" pitchFamily="34" charset="0"/>
              </a:rPr>
              <a:t>Manage incidents effectively.</a:t>
            </a:r>
          </a:p>
          <a:p>
            <a:pPr lvl="1"/>
            <a:r>
              <a:rPr lang="en-US" sz="2300" dirty="0">
                <a:latin typeface="Tw Cen MT" panose="020B0602020104020603" pitchFamily="34" charset="0"/>
              </a:rPr>
              <a:t> </a:t>
            </a:r>
          </a:p>
          <a:p>
            <a:pPr marL="342900" indent="-342900">
              <a:buFont typeface="Wingdings" panose="05000000000000000000" pitchFamily="2" charset="2"/>
              <a:buChar char="ü"/>
            </a:pPr>
            <a:r>
              <a:rPr lang="en-US" sz="2300" dirty="0">
                <a:latin typeface="Tw Cen MT" panose="020B0602020104020603" pitchFamily="34" charset="0"/>
              </a:rPr>
              <a:t>Recovery </a:t>
            </a:r>
          </a:p>
          <a:p>
            <a:pPr marL="742950" lvl="1" indent="-285750">
              <a:buFont typeface="Arial" panose="020B0604020202020204" pitchFamily="34" charset="0"/>
              <a:buChar char="•"/>
            </a:pPr>
            <a:r>
              <a:rPr lang="en-US" sz="2300" i="1" dirty="0">
                <a:latin typeface="Tw Cen MT" panose="020B0602020104020603" pitchFamily="34" charset="0"/>
              </a:rPr>
              <a:t>Restore operations quickly.</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Adaptation </a:t>
            </a:r>
          </a:p>
          <a:p>
            <a:pPr marL="742950" lvl="1" indent="-285750">
              <a:buFont typeface="Arial" panose="020B0604020202020204" pitchFamily="34" charset="0"/>
              <a:buChar char="•"/>
            </a:pPr>
            <a:r>
              <a:rPr lang="en-US" sz="2300" i="1" dirty="0">
                <a:latin typeface="Tw Cen MT" panose="020B0602020104020603" pitchFamily="34" charset="0"/>
              </a:rPr>
              <a:t>Improve after every crisis.</a:t>
            </a:r>
            <a:endParaRPr lang="en-US" sz="2300" dirty="0">
              <a:latin typeface="Tw Cen MT" panose="020B0602020104020603" pitchFamily="34" charset="0"/>
            </a:endParaRPr>
          </a:p>
        </p:txBody>
      </p:sp>
    </p:spTree>
    <p:extLst>
      <p:ext uri="{BB962C8B-B14F-4D97-AF65-F5344CB8AC3E}">
        <p14:creationId xmlns:p14="http://schemas.microsoft.com/office/powerpoint/2010/main" val="353111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2EBC5E-BFED-46DC-9DEC-653E786FF55D}"/>
              </a:ext>
            </a:extLst>
          </p:cNvPr>
          <p:cNvSpPr txBox="1"/>
          <p:nvPr/>
        </p:nvSpPr>
        <p:spPr>
          <a:xfrm>
            <a:off x="2652091" y="206131"/>
            <a:ext cx="6887817" cy="5770811"/>
          </a:xfrm>
          <a:prstGeom prst="rect">
            <a:avLst/>
          </a:prstGeom>
          <a:noFill/>
        </p:spPr>
        <p:txBody>
          <a:bodyPr wrap="square">
            <a:spAutoFit/>
          </a:bodyPr>
          <a:lstStyle/>
          <a:p>
            <a:r>
              <a:rPr lang="en-US" sz="2400" b="1" dirty="0">
                <a:solidFill>
                  <a:srgbClr val="C00000"/>
                </a:solidFill>
                <a:latin typeface="Tw Cen MT" panose="020B0602020104020603" pitchFamily="34" charset="0"/>
              </a:rPr>
              <a:t>Technology in Strategic Security</a:t>
            </a:r>
          </a:p>
          <a:p>
            <a:endParaRPr lang="en-US" sz="2300" b="1"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Artificial Intelligence </a:t>
            </a:r>
          </a:p>
          <a:p>
            <a:pPr marL="742950" lvl="1" indent="-285750">
              <a:buFont typeface="Arial" panose="020B0604020202020204" pitchFamily="34" charset="0"/>
              <a:buChar char="•"/>
            </a:pPr>
            <a:r>
              <a:rPr lang="en-US" sz="2300" i="1" dirty="0">
                <a:latin typeface="Tw Cen MT" panose="020B0602020104020603" pitchFamily="34" charset="0"/>
              </a:rPr>
              <a:t>Enhances predictive capability.</a:t>
            </a:r>
          </a:p>
          <a:p>
            <a:pPr lvl="1"/>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Big Data Analytics </a:t>
            </a:r>
          </a:p>
          <a:p>
            <a:pPr marL="742950" lvl="1" indent="-285750">
              <a:buFont typeface="Arial" panose="020B0604020202020204" pitchFamily="34" charset="0"/>
              <a:buChar char="•"/>
            </a:pPr>
            <a:r>
              <a:rPr lang="en-US" sz="2300" i="1" dirty="0">
                <a:latin typeface="Tw Cen MT" panose="020B0602020104020603" pitchFamily="34" charset="0"/>
              </a:rPr>
              <a:t>Supports informed decisions.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Geographic Information Systems </a:t>
            </a:r>
          </a:p>
          <a:p>
            <a:pPr marL="742950" lvl="1" indent="-285750">
              <a:buFont typeface="Arial" panose="020B0604020202020204" pitchFamily="34" charset="0"/>
              <a:buChar char="•"/>
            </a:pPr>
            <a:r>
              <a:rPr lang="en-US" sz="2300" i="1" dirty="0">
                <a:latin typeface="Tw Cen MT" panose="020B0602020104020603" pitchFamily="34" charset="0"/>
              </a:rPr>
              <a:t>Improve situational awareness.</a:t>
            </a:r>
          </a:p>
          <a:p>
            <a:pPr lvl="1"/>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Drones and surveillance </a:t>
            </a:r>
          </a:p>
          <a:p>
            <a:pPr marL="742950" lvl="1" indent="-285750">
              <a:buFont typeface="Arial" panose="020B0604020202020204" pitchFamily="34" charset="0"/>
              <a:buChar char="•"/>
            </a:pPr>
            <a:r>
              <a:rPr lang="en-US" sz="2300" i="1" dirty="0">
                <a:latin typeface="Tw Cen MT" panose="020B0602020104020603" pitchFamily="34" charset="0"/>
              </a:rPr>
              <a:t>Strengthen monitoring.</a:t>
            </a:r>
            <a:r>
              <a:rPr lang="en-US" sz="2300" dirty="0">
                <a:latin typeface="Tw Cen MT" panose="020B0602020104020603" pitchFamily="34" charset="0"/>
              </a:rPr>
              <a:t> </a:t>
            </a:r>
          </a:p>
          <a:p>
            <a:pPr marL="742950" lvl="1" indent="-285750">
              <a:buFont typeface="Arial" panose="020B0604020202020204" pitchFamily="34" charset="0"/>
              <a:buChar char="•"/>
            </a:pPr>
            <a:endParaRPr lang="en-US" sz="2300"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Cybersecurity systems </a:t>
            </a:r>
          </a:p>
          <a:p>
            <a:pPr marL="742950" lvl="1" indent="-285750">
              <a:buFont typeface="Arial" panose="020B0604020202020204" pitchFamily="34" charset="0"/>
              <a:buChar char="•"/>
            </a:pPr>
            <a:r>
              <a:rPr lang="en-US" sz="2300" i="1" dirty="0">
                <a:latin typeface="Tw Cen MT" panose="020B0602020104020603" pitchFamily="34" charset="0"/>
              </a:rPr>
              <a:t>Protect digital infrastructure.</a:t>
            </a:r>
            <a:endParaRPr lang="en-US" sz="2300" dirty="0">
              <a:latin typeface="Tw Cen MT" panose="020B0602020104020603" pitchFamily="34" charset="0"/>
            </a:endParaRPr>
          </a:p>
        </p:txBody>
      </p:sp>
    </p:spTree>
    <p:extLst>
      <p:ext uri="{BB962C8B-B14F-4D97-AF65-F5344CB8AC3E}">
        <p14:creationId xmlns:p14="http://schemas.microsoft.com/office/powerpoint/2010/main" val="719503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18E96D-9397-4254-B9BB-DA0294577646}"/>
              </a:ext>
            </a:extLst>
          </p:cNvPr>
          <p:cNvSpPr txBox="1"/>
          <p:nvPr/>
        </p:nvSpPr>
        <p:spPr>
          <a:xfrm>
            <a:off x="3369366" y="589148"/>
            <a:ext cx="6102626" cy="4693593"/>
          </a:xfrm>
          <a:prstGeom prst="rect">
            <a:avLst/>
          </a:prstGeom>
          <a:noFill/>
        </p:spPr>
        <p:txBody>
          <a:bodyPr wrap="square">
            <a:spAutoFit/>
          </a:bodyPr>
          <a:lstStyle/>
          <a:p>
            <a:r>
              <a:rPr lang="en-US" sz="2400" b="1" dirty="0">
                <a:solidFill>
                  <a:srgbClr val="C00000"/>
                </a:solidFill>
                <a:latin typeface="Tw Cen MT" panose="020B0602020104020603" pitchFamily="34" charset="0"/>
              </a:rPr>
              <a:t>Strategic Security Planning</a:t>
            </a:r>
          </a:p>
          <a:p>
            <a:endParaRPr lang="en-US" sz="2400" b="1" dirty="0">
              <a:solidFill>
                <a:srgbClr val="C00000"/>
              </a:solidFill>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Environmental scanning </a:t>
            </a:r>
          </a:p>
          <a:p>
            <a:pPr marL="742950" lvl="1" indent="-285750">
              <a:buFont typeface="Arial" panose="020B0604020202020204" pitchFamily="34" charset="0"/>
              <a:buChar char="•"/>
            </a:pPr>
            <a:r>
              <a:rPr lang="en-US" sz="2300" i="1" dirty="0">
                <a:latin typeface="Tw Cen MT" panose="020B0602020104020603" pitchFamily="34" charset="0"/>
              </a:rPr>
              <a:t>Identify emerging threats.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Risk forecasting </a:t>
            </a:r>
          </a:p>
          <a:p>
            <a:pPr marL="742950" lvl="1" indent="-285750">
              <a:buFont typeface="Arial" panose="020B0604020202020204" pitchFamily="34" charset="0"/>
              <a:buChar char="•"/>
            </a:pPr>
            <a:r>
              <a:rPr lang="en-US" sz="2300" i="1" dirty="0">
                <a:latin typeface="Tw Cen MT" panose="020B0602020104020603" pitchFamily="34" charset="0"/>
              </a:rPr>
              <a:t>Predict future risks.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
            </a:pPr>
            <a:r>
              <a:rPr lang="en-US" sz="2300" dirty="0">
                <a:latin typeface="Tw Cen MT" panose="020B0602020104020603" pitchFamily="34" charset="0"/>
              </a:rPr>
              <a:t>Strategic objectives </a:t>
            </a:r>
          </a:p>
          <a:p>
            <a:pPr marL="742950" lvl="1" indent="-285750">
              <a:buFont typeface="Arial" panose="020B0604020202020204" pitchFamily="34" charset="0"/>
              <a:buChar char="•"/>
            </a:pPr>
            <a:r>
              <a:rPr lang="en-US" sz="2300" i="1" dirty="0">
                <a:latin typeface="Tw Cen MT" panose="020B0602020104020603" pitchFamily="34" charset="0"/>
              </a:rPr>
              <a:t>Guide security investments.</a:t>
            </a:r>
          </a:p>
          <a:p>
            <a:pPr lvl="1"/>
            <a:r>
              <a:rPr lang="en-US" sz="2300" dirty="0">
                <a:latin typeface="Tw Cen MT" panose="020B0602020104020603" pitchFamily="34" charset="0"/>
              </a:rPr>
              <a:t> </a:t>
            </a:r>
          </a:p>
          <a:p>
            <a:pPr marL="342900" indent="-342900">
              <a:buFont typeface="Wingdings" panose="05000000000000000000" pitchFamily="2" charset="2"/>
              <a:buChar char="§"/>
            </a:pPr>
            <a:r>
              <a:rPr lang="en-US" sz="2300" dirty="0">
                <a:latin typeface="Tw Cen MT" panose="020B0602020104020603" pitchFamily="34" charset="0"/>
              </a:rPr>
              <a:t>Performance indicators </a:t>
            </a:r>
          </a:p>
          <a:p>
            <a:pPr marL="742950" lvl="1" indent="-285750">
              <a:buFont typeface="Arial" panose="020B0604020202020204" pitchFamily="34" charset="0"/>
              <a:buChar char="•"/>
            </a:pPr>
            <a:r>
              <a:rPr lang="en-US" sz="2300" i="1" dirty="0">
                <a:latin typeface="Tw Cen MT" panose="020B0602020104020603" pitchFamily="34" charset="0"/>
              </a:rPr>
              <a:t>Measure success.</a:t>
            </a:r>
            <a:endParaRPr lang="en-US" sz="2300" dirty="0">
              <a:latin typeface="Tw Cen MT" panose="020B0602020104020603" pitchFamily="34" charset="0"/>
            </a:endParaRPr>
          </a:p>
        </p:txBody>
      </p:sp>
    </p:spTree>
    <p:extLst>
      <p:ext uri="{BB962C8B-B14F-4D97-AF65-F5344CB8AC3E}">
        <p14:creationId xmlns:p14="http://schemas.microsoft.com/office/powerpoint/2010/main" val="1083850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7D45F4-7289-4E58-96B8-5676DF46A9DD}"/>
              </a:ext>
            </a:extLst>
          </p:cNvPr>
          <p:cNvSpPr txBox="1"/>
          <p:nvPr/>
        </p:nvSpPr>
        <p:spPr>
          <a:xfrm>
            <a:off x="3515139" y="536138"/>
            <a:ext cx="6102626" cy="4708981"/>
          </a:xfrm>
          <a:prstGeom prst="rect">
            <a:avLst/>
          </a:prstGeom>
          <a:noFill/>
        </p:spPr>
        <p:txBody>
          <a:bodyPr wrap="square">
            <a:spAutoFit/>
          </a:bodyPr>
          <a:lstStyle/>
          <a:p>
            <a:r>
              <a:rPr lang="en-US" sz="2400" b="1" dirty="0">
                <a:solidFill>
                  <a:srgbClr val="C00000"/>
                </a:solidFill>
                <a:latin typeface="Tw Cen MT" panose="020B0602020104020603" pitchFamily="34" charset="0"/>
              </a:rPr>
              <a:t>Decision-Making Models</a:t>
            </a:r>
          </a:p>
          <a:p>
            <a:endParaRPr lang="en-US" sz="2300" b="1"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Intelligence-led decisions </a:t>
            </a:r>
          </a:p>
          <a:p>
            <a:pPr marL="742950" lvl="1" indent="-285750">
              <a:buFont typeface="Arial" panose="020B0604020202020204" pitchFamily="34" charset="0"/>
              <a:buChar char="•"/>
            </a:pPr>
            <a:r>
              <a:rPr lang="en-US" sz="2300" i="1" dirty="0">
                <a:latin typeface="Tw Cen MT" panose="020B0602020104020603" pitchFamily="34" charset="0"/>
              </a:rPr>
              <a:t>Use verified information.</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Scenario planning </a:t>
            </a:r>
          </a:p>
          <a:p>
            <a:pPr marL="742950" lvl="1" indent="-285750">
              <a:buFont typeface="Arial" panose="020B0604020202020204" pitchFamily="34" charset="0"/>
              <a:buChar char="•"/>
            </a:pPr>
            <a:r>
              <a:rPr lang="en-US" sz="2300" i="1" dirty="0">
                <a:latin typeface="Tw Cen MT" panose="020B0602020104020603" pitchFamily="34" charset="0"/>
              </a:rPr>
              <a:t>Prepare for multiple futures.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Red-team analysis </a:t>
            </a:r>
          </a:p>
          <a:p>
            <a:pPr marL="742950" lvl="1" indent="-285750">
              <a:buFont typeface="Arial" panose="020B0604020202020204" pitchFamily="34" charset="0"/>
              <a:buChar char="•"/>
            </a:pPr>
            <a:r>
              <a:rPr lang="en-US" sz="2300" i="1" dirty="0">
                <a:latin typeface="Tw Cen MT" panose="020B0602020104020603" pitchFamily="34" charset="0"/>
              </a:rPr>
              <a:t>Challenge assumptions.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Risk-based prioritization </a:t>
            </a:r>
          </a:p>
          <a:p>
            <a:pPr marL="742950" lvl="1" indent="-285750">
              <a:buFont typeface="Arial" panose="020B0604020202020204" pitchFamily="34" charset="0"/>
              <a:buChar char="•"/>
            </a:pPr>
            <a:r>
              <a:rPr lang="en-US" sz="2300" i="1" dirty="0">
                <a:latin typeface="Tw Cen MT" panose="020B0602020104020603" pitchFamily="34" charset="0"/>
              </a:rPr>
              <a:t>Allocate resources effectively.</a:t>
            </a:r>
            <a:endParaRPr lang="en-US" sz="2300" dirty="0">
              <a:latin typeface="Tw Cen MT" panose="020B0602020104020603" pitchFamily="34" charset="0"/>
            </a:endParaRPr>
          </a:p>
        </p:txBody>
      </p:sp>
    </p:spTree>
    <p:extLst>
      <p:ext uri="{BB962C8B-B14F-4D97-AF65-F5344CB8AC3E}">
        <p14:creationId xmlns:p14="http://schemas.microsoft.com/office/powerpoint/2010/main" val="3227004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A603A5-6409-40CE-A898-D5BD76575098}"/>
              </a:ext>
            </a:extLst>
          </p:cNvPr>
          <p:cNvSpPr txBox="1"/>
          <p:nvPr/>
        </p:nvSpPr>
        <p:spPr>
          <a:xfrm>
            <a:off x="3263347" y="628905"/>
            <a:ext cx="6102626" cy="4708981"/>
          </a:xfrm>
          <a:prstGeom prst="rect">
            <a:avLst/>
          </a:prstGeom>
          <a:noFill/>
        </p:spPr>
        <p:txBody>
          <a:bodyPr wrap="square">
            <a:spAutoFit/>
          </a:bodyPr>
          <a:lstStyle/>
          <a:p>
            <a:r>
              <a:rPr lang="en-US" sz="2400" b="1" dirty="0">
                <a:solidFill>
                  <a:srgbClr val="C00000"/>
                </a:solidFill>
                <a:latin typeface="Tw Cen MT" panose="020B0602020104020603" pitchFamily="34" charset="0"/>
              </a:rPr>
              <a:t>Measuring Security Performance</a:t>
            </a:r>
          </a:p>
          <a:p>
            <a:endParaRPr lang="en-US" sz="2300" b="1"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Key Risk Indicators (KRIs) </a:t>
            </a:r>
          </a:p>
          <a:p>
            <a:pPr marL="742950" lvl="1" indent="-285750">
              <a:buFont typeface="Arial" panose="020B0604020202020204" pitchFamily="34" charset="0"/>
              <a:buChar char="•"/>
            </a:pPr>
            <a:r>
              <a:rPr lang="en-US" sz="2300" i="1" dirty="0">
                <a:latin typeface="Tw Cen MT" panose="020B0602020104020603" pitchFamily="34" charset="0"/>
              </a:rPr>
              <a:t>Track emerging risks.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Key Performance Indicators (KPIs) </a:t>
            </a:r>
          </a:p>
          <a:p>
            <a:pPr marL="742950" lvl="1" indent="-285750">
              <a:buFont typeface="Arial" panose="020B0604020202020204" pitchFamily="34" charset="0"/>
              <a:buChar char="•"/>
            </a:pPr>
            <a:r>
              <a:rPr lang="en-US" sz="2300" i="1" dirty="0">
                <a:latin typeface="Tw Cen MT" panose="020B0602020104020603" pitchFamily="34" charset="0"/>
              </a:rPr>
              <a:t>Measure security effectiveness.</a:t>
            </a:r>
          </a:p>
          <a:p>
            <a:pPr lvl="1"/>
            <a:r>
              <a:rPr lang="en-US" sz="2300" dirty="0">
                <a:latin typeface="Tw Cen MT" panose="020B0602020104020603" pitchFamily="34" charset="0"/>
              </a:rPr>
              <a:t> </a:t>
            </a:r>
          </a:p>
          <a:p>
            <a:pPr marL="342900" indent="-342900">
              <a:buFont typeface="Wingdings" panose="05000000000000000000" pitchFamily="2" charset="2"/>
              <a:buChar char="ü"/>
            </a:pPr>
            <a:r>
              <a:rPr lang="en-US" sz="2300" dirty="0">
                <a:latin typeface="Tw Cen MT" panose="020B0602020104020603" pitchFamily="34" charset="0"/>
              </a:rPr>
              <a:t>Security audits </a:t>
            </a:r>
          </a:p>
          <a:p>
            <a:pPr marL="742950" lvl="1" indent="-285750">
              <a:buFont typeface="Arial" panose="020B0604020202020204" pitchFamily="34" charset="0"/>
              <a:buChar char="•"/>
            </a:pPr>
            <a:r>
              <a:rPr lang="en-US" sz="2300" i="1" dirty="0">
                <a:latin typeface="Tw Cen MT" panose="020B0602020104020603" pitchFamily="34" charset="0"/>
              </a:rPr>
              <a:t>Assess compliance.</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Lessons learned </a:t>
            </a:r>
          </a:p>
          <a:p>
            <a:pPr marL="742950" lvl="1" indent="-285750">
              <a:buFont typeface="Arial" panose="020B0604020202020204" pitchFamily="34" charset="0"/>
              <a:buChar char="•"/>
            </a:pPr>
            <a:r>
              <a:rPr lang="en-US" sz="2300" i="1" dirty="0">
                <a:latin typeface="Tw Cen MT" panose="020B0602020104020603" pitchFamily="34" charset="0"/>
              </a:rPr>
              <a:t>Improve future performance</a:t>
            </a:r>
            <a:endParaRPr lang="en-US" sz="2300" dirty="0">
              <a:latin typeface="Tw Cen MT" panose="020B0602020104020603" pitchFamily="34" charset="0"/>
            </a:endParaRPr>
          </a:p>
        </p:txBody>
      </p:sp>
    </p:spTree>
    <p:extLst>
      <p:ext uri="{BB962C8B-B14F-4D97-AF65-F5344CB8AC3E}">
        <p14:creationId xmlns:p14="http://schemas.microsoft.com/office/powerpoint/2010/main" val="3936803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DFE469-4B15-408C-8233-2F9ABE8E712C}"/>
              </a:ext>
            </a:extLst>
          </p:cNvPr>
          <p:cNvSpPr txBox="1"/>
          <p:nvPr/>
        </p:nvSpPr>
        <p:spPr>
          <a:xfrm>
            <a:off x="3061252" y="219383"/>
            <a:ext cx="7444408" cy="5770811"/>
          </a:xfrm>
          <a:prstGeom prst="rect">
            <a:avLst/>
          </a:prstGeom>
          <a:noFill/>
        </p:spPr>
        <p:txBody>
          <a:bodyPr wrap="square">
            <a:spAutoFit/>
          </a:bodyPr>
          <a:lstStyle/>
          <a:p>
            <a:r>
              <a:rPr lang="en-US" sz="2400" b="1" dirty="0">
                <a:solidFill>
                  <a:srgbClr val="C00000"/>
                </a:solidFill>
                <a:latin typeface="Tw Cen MT" panose="020B0602020104020603" pitchFamily="34" charset="0"/>
              </a:rPr>
              <a:t>Strategic Security Challenges</a:t>
            </a:r>
          </a:p>
          <a:p>
            <a:endParaRPr lang="en-US" sz="2300" b="1"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Political interference </a:t>
            </a:r>
          </a:p>
          <a:p>
            <a:pPr marL="742950" lvl="1" indent="-285750">
              <a:buFont typeface="Arial" panose="020B0604020202020204" pitchFamily="34" charset="0"/>
              <a:buChar char="•"/>
            </a:pPr>
            <a:r>
              <a:rPr lang="en-US" sz="2300" i="1" dirty="0">
                <a:latin typeface="Tw Cen MT" panose="020B0602020104020603" pitchFamily="34" charset="0"/>
              </a:rPr>
              <a:t>Weakens professional judgment</a:t>
            </a:r>
          </a:p>
          <a:p>
            <a:pPr lvl="1"/>
            <a:r>
              <a:rPr lang="en-US" sz="2300" dirty="0">
                <a:latin typeface="Tw Cen MT" panose="020B0602020104020603" pitchFamily="34" charset="0"/>
              </a:rPr>
              <a:t> </a:t>
            </a:r>
          </a:p>
          <a:p>
            <a:pPr marL="342900" indent="-342900">
              <a:buFont typeface="Wingdings" panose="05000000000000000000" pitchFamily="2" charset="2"/>
              <a:buChar char="ü"/>
            </a:pPr>
            <a:r>
              <a:rPr lang="en-US" sz="2300" dirty="0">
                <a:latin typeface="Tw Cen MT" panose="020B0602020104020603" pitchFamily="34" charset="0"/>
              </a:rPr>
              <a:t>Limited resources </a:t>
            </a:r>
          </a:p>
          <a:p>
            <a:pPr marL="742950" lvl="1" indent="-285750">
              <a:buFont typeface="Arial" panose="020B0604020202020204" pitchFamily="34" charset="0"/>
              <a:buChar char="•"/>
            </a:pPr>
            <a:r>
              <a:rPr lang="en-US" sz="2300" i="1" dirty="0">
                <a:latin typeface="Tw Cen MT" panose="020B0602020104020603" pitchFamily="34" charset="0"/>
              </a:rPr>
              <a:t>Restricts capability.</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Emerging technology </a:t>
            </a:r>
          </a:p>
          <a:p>
            <a:pPr marL="742950" lvl="1" indent="-285750">
              <a:buFont typeface="Arial" panose="020B0604020202020204" pitchFamily="34" charset="0"/>
              <a:buChar char="•"/>
            </a:pPr>
            <a:r>
              <a:rPr lang="en-US" sz="2300" i="1" dirty="0">
                <a:latin typeface="Tw Cen MT" panose="020B0602020104020603" pitchFamily="34" charset="0"/>
              </a:rPr>
              <a:t>Creates new risks.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Insider compromise </a:t>
            </a:r>
          </a:p>
          <a:p>
            <a:pPr marL="742950" lvl="1" indent="-285750">
              <a:buFont typeface="Arial" panose="020B0604020202020204" pitchFamily="34" charset="0"/>
              <a:buChar char="•"/>
            </a:pPr>
            <a:r>
              <a:rPr lang="en-US" sz="2300" i="1" dirty="0">
                <a:latin typeface="Tw Cen MT" panose="020B0602020104020603" pitchFamily="34" charset="0"/>
              </a:rPr>
              <a:t>Threats may originate internally.</a:t>
            </a:r>
          </a:p>
          <a:p>
            <a:pPr lvl="1"/>
            <a:r>
              <a:rPr lang="en-US" sz="2300" dirty="0">
                <a:latin typeface="Tw Cen MT" panose="020B0602020104020603" pitchFamily="34" charset="0"/>
              </a:rPr>
              <a:t> </a:t>
            </a:r>
          </a:p>
          <a:p>
            <a:pPr marL="342900" indent="-342900">
              <a:buFont typeface="Wingdings" panose="05000000000000000000" pitchFamily="2" charset="2"/>
              <a:buChar char="ü"/>
            </a:pPr>
            <a:r>
              <a:rPr lang="en-US" sz="2300" dirty="0">
                <a:latin typeface="Tw Cen MT" panose="020B0602020104020603" pitchFamily="34" charset="0"/>
              </a:rPr>
              <a:t>Information overload </a:t>
            </a:r>
          </a:p>
          <a:p>
            <a:pPr marL="742950" lvl="1" indent="-285750">
              <a:buFont typeface="Arial" panose="020B0604020202020204" pitchFamily="34" charset="0"/>
              <a:buChar char="•"/>
            </a:pPr>
            <a:r>
              <a:rPr lang="en-US" sz="2300" i="1" dirty="0">
                <a:latin typeface="Tw Cen MT" panose="020B0602020104020603" pitchFamily="34" charset="0"/>
              </a:rPr>
              <a:t>Complicates decision-making.</a:t>
            </a:r>
            <a:r>
              <a:rPr lang="en-US" sz="2300" dirty="0">
                <a:latin typeface="Tw Cen MT" panose="020B0602020104020603" pitchFamily="34" charset="0"/>
              </a:rPr>
              <a:t> </a:t>
            </a:r>
          </a:p>
        </p:txBody>
      </p:sp>
    </p:spTree>
    <p:extLst>
      <p:ext uri="{BB962C8B-B14F-4D97-AF65-F5344CB8AC3E}">
        <p14:creationId xmlns:p14="http://schemas.microsoft.com/office/powerpoint/2010/main" val="389951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FE20D3-B036-4C98-8460-075ABFE8CACA}"/>
              </a:ext>
            </a:extLst>
          </p:cNvPr>
          <p:cNvSpPr txBox="1"/>
          <p:nvPr/>
        </p:nvSpPr>
        <p:spPr>
          <a:xfrm>
            <a:off x="728870" y="0"/>
            <a:ext cx="10217426" cy="6309420"/>
          </a:xfrm>
          <a:prstGeom prst="rect">
            <a:avLst/>
          </a:prstGeom>
          <a:noFill/>
        </p:spPr>
        <p:txBody>
          <a:bodyPr wrap="square">
            <a:spAutoFit/>
          </a:bodyPr>
          <a:lstStyle/>
          <a:p>
            <a:r>
              <a:rPr lang="en-US" sz="2400" b="1" dirty="0">
                <a:solidFill>
                  <a:srgbClr val="C00000"/>
                </a:solidFill>
                <a:latin typeface="Tw Cen MT" panose="020B0602020104020603" pitchFamily="34" charset="0"/>
              </a:rPr>
              <a:t>                          </a:t>
            </a:r>
            <a:r>
              <a:rPr lang="en-US" sz="2200" b="1" dirty="0">
                <a:solidFill>
                  <a:srgbClr val="C00000"/>
                </a:solidFill>
                <a:latin typeface="Tw Cen MT" panose="020B0602020104020603" pitchFamily="34" charset="0"/>
              </a:rPr>
              <a:t>Enterprise Security Risk Management (ESRM)</a:t>
            </a:r>
          </a:p>
          <a:p>
            <a:endParaRPr lang="en-US" sz="2400" b="1" dirty="0">
              <a:solidFill>
                <a:srgbClr val="C00000"/>
              </a:solidFill>
              <a:latin typeface="Tw Cen MT" panose="020B0602020104020603" pitchFamily="34" charset="0"/>
            </a:endParaRPr>
          </a:p>
          <a:p>
            <a:pPr algn="just"/>
            <a:r>
              <a:rPr lang="en-US" sz="2000" b="1" dirty="0">
                <a:latin typeface="Tw Cen MT" panose="020B0602020104020603" pitchFamily="34" charset="0"/>
              </a:rPr>
              <a:t>ESRM</a:t>
            </a:r>
            <a:r>
              <a:rPr lang="en-US" sz="2000" dirty="0">
                <a:latin typeface="Tw Cen MT" panose="020B0602020104020603" pitchFamily="34" charset="0"/>
              </a:rPr>
              <a:t> is a modern management approach that integrates security into an organization's overall business strategy. Unlike the traditional approach, where security operates in isolation, ESRM ensures that security supports the organization's mission, objectives, and long-term sustainability</a:t>
            </a:r>
            <a:r>
              <a:rPr lang="en-US" sz="2000" dirty="0"/>
              <a:t>.</a:t>
            </a:r>
          </a:p>
          <a:p>
            <a:pPr algn="just"/>
            <a:endParaRPr lang="en-US" sz="2200" dirty="0"/>
          </a:p>
          <a:p>
            <a:r>
              <a:rPr lang="en-US" b="1" dirty="0">
                <a:solidFill>
                  <a:srgbClr val="FF0000"/>
                </a:solidFill>
                <a:latin typeface="Tw Cen MT" panose="020B0602020104020603" pitchFamily="34" charset="0"/>
              </a:rPr>
              <a:t>Key Principles of ESRM</a:t>
            </a:r>
          </a:p>
          <a:p>
            <a:endParaRPr lang="en-US" b="1" dirty="0">
              <a:latin typeface="Tw Cen MT" panose="020B0602020104020603" pitchFamily="34" charset="0"/>
            </a:endParaRPr>
          </a:p>
          <a:p>
            <a:pPr marL="285750" indent="-285750">
              <a:buFont typeface="Wingdings" panose="05000000000000000000" pitchFamily="2" charset="2"/>
              <a:buChar char="ü"/>
            </a:pPr>
            <a:r>
              <a:rPr lang="en-US" b="1" dirty="0">
                <a:latin typeface="Tw Cen MT" panose="020B0602020104020603" pitchFamily="34" charset="0"/>
              </a:rPr>
              <a:t>Security supports business objectives</a:t>
            </a:r>
            <a:r>
              <a:rPr lang="en-US" dirty="0">
                <a:latin typeface="Tw Cen MT" panose="020B0602020104020603" pitchFamily="34" charset="0"/>
              </a:rPr>
              <a:t> </a:t>
            </a:r>
          </a:p>
          <a:p>
            <a:pPr marL="742950" lvl="1" indent="-285750">
              <a:buFont typeface="Wingdings" panose="05000000000000000000" pitchFamily="2" charset="2"/>
              <a:buChar char="§"/>
            </a:pPr>
            <a:r>
              <a:rPr lang="en-US" dirty="0">
                <a:latin typeface="Tw Cen MT" panose="020B0602020104020603" pitchFamily="34" charset="0"/>
              </a:rPr>
              <a:t>Security is not an end in itself; it enables the organization to achieve its mission safely and efficiently. </a:t>
            </a:r>
          </a:p>
          <a:p>
            <a:pPr marL="285750" indent="-285750">
              <a:buFont typeface="Wingdings" panose="05000000000000000000" pitchFamily="2" charset="2"/>
              <a:buChar char="ü"/>
            </a:pPr>
            <a:r>
              <a:rPr lang="en-US" b="1" dirty="0">
                <a:latin typeface="Tw Cen MT" panose="020B0602020104020603" pitchFamily="34" charset="0"/>
              </a:rPr>
              <a:t>Risk-based decision making</a:t>
            </a:r>
            <a:r>
              <a:rPr lang="en-US" dirty="0">
                <a:latin typeface="Tw Cen MT" panose="020B0602020104020603" pitchFamily="34" charset="0"/>
              </a:rPr>
              <a:t> </a:t>
            </a:r>
          </a:p>
          <a:p>
            <a:pPr marL="742950" lvl="1" indent="-285750">
              <a:buFont typeface="Wingdings" panose="05000000000000000000" pitchFamily="2" charset="2"/>
              <a:buChar char="§"/>
            </a:pPr>
            <a:r>
              <a:rPr lang="en-US" dirty="0">
                <a:latin typeface="Tw Cen MT" panose="020B0602020104020603" pitchFamily="34" charset="0"/>
              </a:rPr>
              <a:t>Decisions are based on the likelihood and impact of risks, rather than assumptions or emotions. </a:t>
            </a:r>
          </a:p>
          <a:p>
            <a:pPr marL="285750" indent="-285750">
              <a:buFont typeface="Wingdings" panose="05000000000000000000" pitchFamily="2" charset="2"/>
              <a:buChar char="ü"/>
            </a:pPr>
            <a:r>
              <a:rPr lang="en-US" b="1" dirty="0">
                <a:latin typeface="Tw Cen MT" panose="020B0602020104020603" pitchFamily="34" charset="0"/>
              </a:rPr>
              <a:t>Asset-focused protection</a:t>
            </a:r>
            <a:r>
              <a:rPr lang="en-US" dirty="0">
                <a:latin typeface="Tw Cen MT" panose="020B0602020104020603" pitchFamily="34" charset="0"/>
              </a:rPr>
              <a:t> </a:t>
            </a:r>
          </a:p>
          <a:p>
            <a:pPr marL="742950" lvl="1" indent="-285750">
              <a:buFont typeface="Wingdings" panose="05000000000000000000" pitchFamily="2" charset="2"/>
              <a:buChar char="§"/>
            </a:pPr>
            <a:r>
              <a:rPr lang="en-US" dirty="0">
                <a:latin typeface="Tw Cen MT" panose="020B0602020104020603" pitchFamily="34" charset="0"/>
              </a:rPr>
              <a:t>Organizations identify what is most valuable, people, information, infrastructure, finances, reputation, and operations, and prioritize their protection. </a:t>
            </a:r>
          </a:p>
          <a:p>
            <a:pPr marL="285750" indent="-285750">
              <a:buFont typeface="Wingdings" panose="05000000000000000000" pitchFamily="2" charset="2"/>
              <a:buChar char="ü"/>
            </a:pPr>
            <a:r>
              <a:rPr lang="en-US" b="1" dirty="0">
                <a:latin typeface="Tw Cen MT" panose="020B0602020104020603" pitchFamily="34" charset="0"/>
              </a:rPr>
              <a:t>Shared responsibility</a:t>
            </a:r>
            <a:r>
              <a:rPr lang="en-US" dirty="0">
                <a:latin typeface="Tw Cen MT" panose="020B0602020104020603" pitchFamily="34" charset="0"/>
              </a:rPr>
              <a:t> </a:t>
            </a:r>
          </a:p>
          <a:p>
            <a:pPr marL="742950" lvl="1" indent="-285750">
              <a:buFont typeface="Wingdings" panose="05000000000000000000" pitchFamily="2" charset="2"/>
              <a:buChar char="§"/>
            </a:pPr>
            <a:r>
              <a:rPr lang="en-US" dirty="0">
                <a:latin typeface="Tw Cen MT" panose="020B0602020104020603" pitchFamily="34" charset="0"/>
              </a:rPr>
              <a:t>Security is everyone's responsibility. Executives, department heads, IT, HR, Legal, Operations, and Security all have roles to play. </a:t>
            </a:r>
          </a:p>
          <a:p>
            <a:pPr marL="285750" indent="-285750">
              <a:buFont typeface="Wingdings" panose="05000000000000000000" pitchFamily="2" charset="2"/>
              <a:buChar char="ü"/>
            </a:pPr>
            <a:r>
              <a:rPr lang="en-US" b="1" dirty="0">
                <a:latin typeface="Tw Cen MT" panose="020B0602020104020603" pitchFamily="34" charset="0"/>
              </a:rPr>
              <a:t>Continuous improvement</a:t>
            </a:r>
            <a:r>
              <a:rPr lang="en-US" dirty="0">
                <a:latin typeface="Tw Cen MT" panose="020B0602020104020603" pitchFamily="34" charset="0"/>
              </a:rPr>
              <a:t> </a:t>
            </a:r>
          </a:p>
          <a:p>
            <a:pPr marL="742950" lvl="1" indent="-285750">
              <a:buFont typeface="Wingdings" panose="05000000000000000000" pitchFamily="2" charset="2"/>
              <a:buChar char="§"/>
            </a:pPr>
            <a:r>
              <a:rPr lang="en-US" dirty="0">
                <a:latin typeface="Tw Cen MT" panose="020B0602020104020603" pitchFamily="34" charset="0"/>
              </a:rPr>
              <a:t>Risks evolve, so security strategies must be reviewed and updated regularly.</a:t>
            </a:r>
          </a:p>
          <a:p>
            <a:pPr algn="just"/>
            <a:endParaRPr lang="en-US" sz="2200" dirty="0"/>
          </a:p>
        </p:txBody>
      </p:sp>
    </p:spTree>
    <p:extLst>
      <p:ext uri="{BB962C8B-B14F-4D97-AF65-F5344CB8AC3E}">
        <p14:creationId xmlns:p14="http://schemas.microsoft.com/office/powerpoint/2010/main" val="3299380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12AA7D-7DB5-49F9-832F-B0D470D18E53}"/>
              </a:ext>
            </a:extLst>
          </p:cNvPr>
          <p:cNvSpPr txBox="1"/>
          <p:nvPr/>
        </p:nvSpPr>
        <p:spPr>
          <a:xfrm>
            <a:off x="1896717" y="1612158"/>
            <a:ext cx="8398565" cy="4154984"/>
          </a:xfrm>
          <a:prstGeom prst="rect">
            <a:avLst/>
          </a:prstGeom>
          <a:noFill/>
        </p:spPr>
        <p:txBody>
          <a:bodyPr wrap="square">
            <a:spAutoFit/>
          </a:bodyPr>
          <a:lstStyle/>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The contemporary security environment is characterized by increasingly complex and interconnected threats capable of disrupting organizational operations, damaging assets, endangering personnel, and undermining strategic objectives.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In Nigeria, organizations face diverse security challenges including terrorism, kidnapping-for-ransom, banditry, cybercrime, insider threats, civil unrest, protest, organized criminality, and supply chain disruptions.</a:t>
            </a:r>
          </a:p>
          <a:p>
            <a:pPr marR="0" lvl="0" algn="just" defTabSz="457200" rtl="0" eaLnBrk="1" fontAlgn="auto" latinLnBrk="0" hangingPunct="1">
              <a:lnSpc>
                <a:spcPct val="100000"/>
              </a:lnSpc>
              <a:spcBef>
                <a:spcPts val="0"/>
              </a:spcBef>
              <a:spcAft>
                <a:spcPts val="0"/>
              </a:spcAft>
              <a:buClrTx/>
              <a:buSzTx/>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 </a:t>
            </a: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These realities underscore the necessity for a systematic and proactive approach to security risk management, and the reason for advanced level strategic security risk management.</a:t>
            </a:r>
          </a:p>
        </p:txBody>
      </p:sp>
      <p:pic>
        <p:nvPicPr>
          <p:cNvPr id="4" name="Picture 3">
            <a:extLst>
              <a:ext uri="{FF2B5EF4-FFF2-40B4-BE49-F238E27FC236}">
                <a16:creationId xmlns:a16="http://schemas.microsoft.com/office/drawing/2014/main" id="{0E803E87-73D8-44EF-9CC5-8C6156C4616D}"/>
              </a:ext>
            </a:extLst>
          </p:cNvPr>
          <p:cNvPicPr>
            <a:picLocks noChangeAspect="1"/>
          </p:cNvPicPr>
          <p:nvPr/>
        </p:nvPicPr>
        <p:blipFill>
          <a:blip r:embed="rId2"/>
          <a:stretch>
            <a:fillRect/>
          </a:stretch>
        </p:blipFill>
        <p:spPr>
          <a:xfrm>
            <a:off x="2051818" y="204297"/>
            <a:ext cx="7879645" cy="1137018"/>
          </a:xfrm>
          <a:prstGeom prst="rect">
            <a:avLst/>
          </a:prstGeom>
        </p:spPr>
      </p:pic>
    </p:spTree>
    <p:extLst>
      <p:ext uri="{BB962C8B-B14F-4D97-AF65-F5344CB8AC3E}">
        <p14:creationId xmlns:p14="http://schemas.microsoft.com/office/powerpoint/2010/main" val="17245202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EC1F24-BBF2-42A9-85AA-92A123E8F296}"/>
              </a:ext>
            </a:extLst>
          </p:cNvPr>
          <p:cNvSpPr txBox="1"/>
          <p:nvPr/>
        </p:nvSpPr>
        <p:spPr>
          <a:xfrm>
            <a:off x="1590262" y="633104"/>
            <a:ext cx="9197008" cy="5541902"/>
          </a:xfrm>
          <a:prstGeom prst="rect">
            <a:avLst/>
          </a:prstGeom>
          <a:noFill/>
        </p:spPr>
        <p:txBody>
          <a:bodyPr wrap="square">
            <a:spAutoFit/>
          </a:bodyPr>
          <a:lstStyle/>
          <a:p>
            <a:pPr algn="just"/>
            <a:r>
              <a:rPr lang="en-US" sz="2200" b="1" dirty="0">
                <a:solidFill>
                  <a:srgbClr val="FF0000"/>
                </a:solidFill>
                <a:latin typeface="Tw Cen MT" panose="020B0602020104020603" pitchFamily="34" charset="0"/>
              </a:rPr>
              <a:t>International Standards Supporting Advanced SSRM</a:t>
            </a:r>
          </a:p>
          <a:p>
            <a:pPr algn="just"/>
            <a:endParaRPr lang="en-US" sz="2200" b="1" dirty="0">
              <a:solidFill>
                <a:srgbClr val="FF0000"/>
              </a:solidFill>
              <a:latin typeface="Tw Cen MT" panose="020B0602020104020603" pitchFamily="34" charset="0"/>
            </a:endParaRPr>
          </a:p>
          <a:p>
            <a:pPr marL="342900" marR="0" indent="-342900" algn="just">
              <a:lnSpc>
                <a:spcPct val="107000"/>
              </a:lnSpc>
              <a:spcBef>
                <a:spcPts val="0"/>
              </a:spcBef>
              <a:spcAft>
                <a:spcPts val="800"/>
              </a:spcAft>
              <a:buFont typeface="Wingdings" panose="05000000000000000000" pitchFamily="2" charset="2"/>
              <a:buChar char="§"/>
            </a:pPr>
            <a:r>
              <a:rPr lang="en-US" sz="2200" dirty="0">
                <a:effectLst/>
                <a:latin typeface="Tw Cen MT" panose="020B0602020104020603" pitchFamily="34" charset="0"/>
                <a:ea typeface="Times New Roman" panose="02020603050405020304" pitchFamily="18" charset="0"/>
                <a:cs typeface="Times New Roman" panose="02020603050405020304" pitchFamily="18" charset="0"/>
              </a:rPr>
              <a:t>One of the defining characteristics of advanced security professionals is their commitment to internationally accepted standards.</a:t>
            </a:r>
            <a:r>
              <a:rPr lang="en-US" sz="2200" dirty="0">
                <a:latin typeface="Tw Cen MT" panose="020B0602020104020603" pitchFamily="34" charset="0"/>
                <a:ea typeface="Times New Roman" panose="02020603050405020304" pitchFamily="18" charset="0"/>
                <a:cs typeface="Times New Roman" panose="02020603050405020304" pitchFamily="18" charset="0"/>
              </a:rPr>
              <a:t> </a:t>
            </a:r>
            <a:r>
              <a:rPr lang="en-US" sz="2200" dirty="0">
                <a:effectLst/>
                <a:latin typeface="Tw Cen MT" panose="020B0602020104020603" pitchFamily="34" charset="0"/>
                <a:ea typeface="Times New Roman" panose="02020603050405020304" pitchFamily="18" charset="0"/>
                <a:cs typeface="Times New Roman" panose="02020603050405020304" pitchFamily="18" charset="0"/>
              </a:rPr>
              <a:t>These standards provide:</a:t>
            </a:r>
            <a:r>
              <a:rPr lang="en-US" sz="2200" dirty="0">
                <a:latin typeface="Tw Cen MT" panose="020B0602020104020603" pitchFamily="34" charset="0"/>
                <a:ea typeface="Times New Roman" panose="02020603050405020304" pitchFamily="18" charset="0"/>
                <a:cs typeface="Times New Roman" panose="02020603050405020304" pitchFamily="18" charset="0"/>
              </a:rPr>
              <a:t>, </a:t>
            </a:r>
            <a:r>
              <a:rPr lang="en-US" sz="2200" dirty="0">
                <a:effectLst/>
                <a:latin typeface="Tw Cen MT" panose="020B0602020104020603" pitchFamily="34" charset="0"/>
                <a:ea typeface="Times New Roman" panose="02020603050405020304" pitchFamily="18" charset="0"/>
                <a:cs typeface="Times New Roman" panose="02020603050405020304" pitchFamily="18" charset="0"/>
              </a:rPr>
              <a:t>consistency, accountability, credibility, continual improvement, global best practices. </a:t>
            </a:r>
            <a:endParaRPr lang="en-US" sz="2200" dirty="0">
              <a:effectLst/>
              <a:latin typeface="Tw Cen MT" panose="020B0602020104020603" pitchFamily="34" charset="0"/>
              <a:ea typeface="Calibri" panose="020F0502020204030204" pitchFamily="34" charset="0"/>
              <a:cs typeface="Times New Roman" panose="02020603050405020304" pitchFamily="18" charset="0"/>
            </a:endParaRPr>
          </a:p>
          <a:p>
            <a:pPr marL="342900" marR="0" indent="-342900" algn="just">
              <a:lnSpc>
                <a:spcPct val="107000"/>
              </a:lnSpc>
              <a:spcBef>
                <a:spcPts val="0"/>
              </a:spcBef>
              <a:spcAft>
                <a:spcPts val="800"/>
              </a:spcAft>
              <a:buFont typeface="Wingdings" panose="05000000000000000000" pitchFamily="2" charset="2"/>
              <a:buChar char="§"/>
            </a:pPr>
            <a:r>
              <a:rPr lang="en-US" sz="2200" dirty="0">
                <a:effectLst/>
                <a:latin typeface="Tw Cen MT" panose="020B0602020104020603" pitchFamily="34" charset="0"/>
                <a:ea typeface="Times New Roman" panose="02020603050405020304" pitchFamily="18" charset="0"/>
                <a:cs typeface="Times New Roman" panose="02020603050405020304" pitchFamily="18" charset="0"/>
              </a:rPr>
              <a:t>Organizations that align with international standards are generally better prepared to manage risks, demonstrate compliance, improve resilience, and strengthen stakeholder confidence.</a:t>
            </a:r>
            <a:endParaRPr lang="en-US" sz="2200" dirty="0">
              <a:latin typeface="Tw Cen MT" panose="020B0602020104020603" pitchFamily="34" charset="0"/>
            </a:endParaRPr>
          </a:p>
          <a:p>
            <a:pPr algn="just"/>
            <a:r>
              <a:rPr lang="en-US" sz="2200" dirty="0">
                <a:latin typeface="Tw Cen MT" panose="020B0602020104020603" pitchFamily="34" charset="0"/>
              </a:rPr>
              <a:t>Relevant frameworks include:</a:t>
            </a:r>
          </a:p>
          <a:p>
            <a:pPr algn="just"/>
            <a:endParaRPr lang="en-US" sz="2200" dirty="0">
              <a:latin typeface="Tw Cen MT" panose="020B0602020104020603" pitchFamily="34" charset="0"/>
            </a:endParaRPr>
          </a:p>
          <a:p>
            <a:pPr marL="342900" indent="-342900" algn="just">
              <a:buFont typeface="Wingdings" panose="05000000000000000000" pitchFamily="2" charset="2"/>
              <a:buChar char="ü"/>
            </a:pPr>
            <a:r>
              <a:rPr lang="en-US" sz="2200" b="1" dirty="0">
                <a:latin typeface="Tw Cen MT" panose="020B0602020104020603" pitchFamily="34" charset="0"/>
              </a:rPr>
              <a:t>ISO 31000</a:t>
            </a:r>
            <a:r>
              <a:rPr lang="en-US" sz="2200" dirty="0">
                <a:latin typeface="Tw Cen MT" panose="020B0602020104020603" pitchFamily="34" charset="0"/>
              </a:rPr>
              <a:t> – Risk Management. </a:t>
            </a:r>
          </a:p>
          <a:p>
            <a:pPr marL="342900" indent="-342900" algn="just">
              <a:buFont typeface="Wingdings" panose="05000000000000000000" pitchFamily="2" charset="2"/>
              <a:buChar char="ü"/>
            </a:pPr>
            <a:r>
              <a:rPr lang="en-US" sz="2200" b="1" dirty="0">
                <a:latin typeface="Tw Cen MT" panose="020B0602020104020603" pitchFamily="34" charset="0"/>
              </a:rPr>
              <a:t>ISO 22301</a:t>
            </a:r>
            <a:r>
              <a:rPr lang="en-US" sz="2200" dirty="0">
                <a:latin typeface="Tw Cen MT" panose="020B0602020104020603" pitchFamily="34" charset="0"/>
              </a:rPr>
              <a:t> – Business Continuity Management. </a:t>
            </a:r>
          </a:p>
          <a:p>
            <a:pPr marL="342900" indent="-342900" algn="just">
              <a:buFont typeface="Wingdings" panose="05000000000000000000" pitchFamily="2" charset="2"/>
              <a:buChar char="ü"/>
            </a:pPr>
            <a:r>
              <a:rPr lang="en-US" sz="2200" b="1" dirty="0">
                <a:latin typeface="Tw Cen MT" panose="020B0602020104020603" pitchFamily="34" charset="0"/>
              </a:rPr>
              <a:t>ISO 27001</a:t>
            </a:r>
            <a:r>
              <a:rPr lang="en-US" sz="2200" dirty="0">
                <a:latin typeface="Tw Cen MT" panose="020B0602020104020603" pitchFamily="34" charset="0"/>
              </a:rPr>
              <a:t> – Information Security Management. </a:t>
            </a:r>
          </a:p>
          <a:p>
            <a:pPr marL="342900" indent="-342900" algn="just">
              <a:buFont typeface="Wingdings" panose="05000000000000000000" pitchFamily="2" charset="2"/>
              <a:buChar char="ü"/>
            </a:pPr>
            <a:r>
              <a:rPr lang="en-US" sz="2200" b="1" dirty="0">
                <a:latin typeface="Tw Cen MT" panose="020B0602020104020603" pitchFamily="34" charset="0"/>
              </a:rPr>
              <a:t>ISO 18788</a:t>
            </a:r>
            <a:r>
              <a:rPr lang="en-US" sz="2200" dirty="0">
                <a:latin typeface="Tw Cen MT" panose="020B0602020104020603" pitchFamily="34" charset="0"/>
              </a:rPr>
              <a:t> – </a:t>
            </a:r>
            <a:r>
              <a:rPr kumimoji="0" lang="en-US" sz="2200" i="0" u="none" strike="noStrike" kern="1200" cap="none" spc="0" normalizeH="0" baseline="0" noProof="0" dirty="0">
                <a:ln>
                  <a:noFill/>
                </a:ln>
                <a:effectLst/>
                <a:uLnTx/>
                <a:uFillTx/>
                <a:latin typeface="Tw Cen MT" panose="020B0602020104020603" pitchFamily="34" charset="0"/>
              </a:rPr>
              <a:t>Management System for Private Security Operations</a:t>
            </a:r>
            <a:r>
              <a:rPr lang="en-US" sz="2200" dirty="0">
                <a:latin typeface="Tw Cen MT" panose="020B0602020104020603" pitchFamily="34" charset="0"/>
              </a:rPr>
              <a:t> </a:t>
            </a:r>
          </a:p>
        </p:txBody>
      </p:sp>
      <p:sp>
        <p:nvSpPr>
          <p:cNvPr id="5" name="TextBox 4">
            <a:extLst>
              <a:ext uri="{FF2B5EF4-FFF2-40B4-BE49-F238E27FC236}">
                <a16:creationId xmlns:a16="http://schemas.microsoft.com/office/drawing/2014/main" id="{2259D8D5-058D-4152-A575-6FBDE740EFA0}"/>
              </a:ext>
            </a:extLst>
          </p:cNvPr>
          <p:cNvSpPr txBox="1"/>
          <p:nvPr/>
        </p:nvSpPr>
        <p:spPr>
          <a:xfrm>
            <a:off x="344557" y="171439"/>
            <a:ext cx="3230218"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w Cen MT" panose="020B0602020104020603" pitchFamily="34" charset="0"/>
                <a:ea typeface="+mn-ea"/>
                <a:cs typeface="+mn-cs"/>
              </a:rPr>
              <a:t>Standardization is key</a:t>
            </a:r>
          </a:p>
        </p:txBody>
      </p:sp>
    </p:spTree>
    <p:extLst>
      <p:ext uri="{BB962C8B-B14F-4D97-AF65-F5344CB8AC3E}">
        <p14:creationId xmlns:p14="http://schemas.microsoft.com/office/powerpoint/2010/main" val="1924916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6418F7-6036-426A-AE40-767F4210AB66}"/>
              </a:ext>
            </a:extLst>
          </p:cNvPr>
          <p:cNvSpPr txBox="1"/>
          <p:nvPr/>
        </p:nvSpPr>
        <p:spPr>
          <a:xfrm>
            <a:off x="1683026" y="410100"/>
            <a:ext cx="8375374" cy="550920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C00000"/>
                </a:solidFill>
                <a:effectLst/>
                <a:uLnTx/>
                <a:uFillTx/>
                <a:latin typeface="Tw Cen MT" panose="020B0602020104020603" pitchFamily="34" charset="0"/>
                <a:cs typeface="Arial" panose="020B0604020202020204" pitchFamily="34" charset="0"/>
              </a:rPr>
              <a:t>International Framework for Security Risk Management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200" b="1" i="0" u="none" strike="noStrike" kern="1200" cap="none" spc="0" normalizeH="0" baseline="0" noProof="0" dirty="0">
                <a:ln>
                  <a:noFill/>
                </a:ln>
                <a:solidFill>
                  <a:srgbClr val="C00000"/>
                </a:solidFill>
                <a:effectLst/>
                <a:uLnTx/>
                <a:uFillTx/>
                <a:latin typeface="Tw Cen MT" panose="020B0602020104020603" pitchFamily="34" charset="0"/>
                <a:cs typeface="Arial" panose="020B0604020202020204" pitchFamily="34" charset="0"/>
              </a:rPr>
              <a:t>ISO 31000 </a:t>
            </a:r>
            <a:r>
              <a:rPr kumimoji="0" lang="en-US" sz="2200" b="1"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 </a:t>
            </a:r>
            <a:r>
              <a:rPr kumimoji="0" lang="en-US" sz="2200" b="1" i="0" u="none" strike="noStrike" kern="1200" cap="none" spc="0" normalizeH="0" baseline="0" noProof="0" dirty="0">
                <a:ln>
                  <a:noFill/>
                </a:ln>
                <a:solidFill>
                  <a:srgbClr val="C00000"/>
                </a:solidFill>
                <a:effectLst/>
                <a:uLnTx/>
                <a:uFillTx/>
                <a:latin typeface="Tw Cen MT" panose="020B0602020104020603" pitchFamily="34" charset="0"/>
                <a:cs typeface="Arial" panose="020B0604020202020204" pitchFamily="34" charset="0"/>
              </a:rPr>
              <a:t>Risk Management Framework</a:t>
            </a:r>
            <a:r>
              <a:rPr kumimoji="0" lang="en-US" sz="2200" b="1"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a:t>
            </a: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 Offers a systematic model and the framework that emphasizes risk identification, analysis, evaluation, treatment, monitoring and review of organizational risks</a:t>
            </a:r>
            <a:endParaRPr kumimoji="0" lang="en-US" sz="2200" b="1"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ISO 31000 provides principles and guidelines for managing risk across organizations.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Core principles include:</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Integration into organizational processes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Structured and systematic application</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Evidence-based decision-making</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Continuous improvement</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Stakeholder engagement</a:t>
            </a:r>
            <a:endParaRPr lang="en-US" sz="2200" dirty="0">
              <a:latin typeface="Tw Cen MT" panose="020B0602020104020603" pitchFamily="34" charset="0"/>
            </a:endParaRPr>
          </a:p>
        </p:txBody>
      </p:sp>
    </p:spTree>
    <p:extLst>
      <p:ext uri="{BB962C8B-B14F-4D97-AF65-F5344CB8AC3E}">
        <p14:creationId xmlns:p14="http://schemas.microsoft.com/office/powerpoint/2010/main" val="8583696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74139A-A9F5-479A-A1D8-55A6ED6FFD0F}"/>
              </a:ext>
            </a:extLst>
          </p:cNvPr>
          <p:cNvSpPr txBox="1"/>
          <p:nvPr/>
        </p:nvSpPr>
        <p:spPr>
          <a:xfrm>
            <a:off x="1408043" y="723061"/>
            <a:ext cx="9375913" cy="4235134"/>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2200" b="1" i="0" u="none" strike="noStrike" kern="1200" cap="none" spc="0" normalizeH="0" baseline="0" noProof="0" dirty="0">
                <a:ln>
                  <a:noFill/>
                </a:ln>
                <a:solidFill>
                  <a:srgbClr val="C00000"/>
                </a:solidFill>
                <a:effectLst/>
                <a:uLnTx/>
                <a:uFillTx/>
                <a:latin typeface="Tw Cen MT" panose="020B0602020104020603" pitchFamily="34" charset="0"/>
                <a:ea typeface="Calibri" panose="020F0502020204030204" pitchFamily="34" charset="0"/>
                <a:cs typeface="Arial" panose="020B0604020202020204" pitchFamily="34" charset="0"/>
              </a:rPr>
              <a:t>ISO 22301 - Business Continuity Management System (BCMS) </a:t>
            </a:r>
            <a:b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Calibri" panose="020F0502020204030204" pitchFamily="34" charset="0"/>
                <a:cs typeface="Arial" panose="020B0604020202020204" pitchFamily="34" charset="0"/>
              </a:rPr>
            </a:b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Calibri" panose="020F0502020204030204" pitchFamily="34" charset="0"/>
              <a:cs typeface="Arial" panose="020B0604020202020204" pitchFamily="34" charset="0"/>
            </a:endParaRPr>
          </a:p>
          <a:p>
            <a:pPr marL="342900" marR="0" lvl="0" indent="-342900" algn="just" defTabSz="4572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Calibri" panose="020F0502020204030204" pitchFamily="34" charset="0"/>
                <a:cs typeface="Arial" panose="020B0604020202020204" pitchFamily="34" charset="0"/>
              </a:rPr>
              <a:t>ISO 22301 focuses on building organizational resilience and ensuring the continuity of critical operations during disruptive incidents such as cyberattacks, natural disasters, or supply chain disruptions.</a:t>
            </a:r>
          </a:p>
          <a:p>
            <a:pPr marL="0" marR="0" lvl="0" indent="0" algn="just" defTabSz="457200" rtl="0" eaLnBrk="1" fontAlgn="auto" latinLnBrk="0" hangingPunct="1">
              <a:lnSpc>
                <a:spcPct val="107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Calibri" panose="020F0502020204030204" pitchFamily="34" charset="0"/>
              <a:cs typeface="Arial" panose="020B0604020202020204" pitchFamily="34" charset="0"/>
            </a:endParaRPr>
          </a:p>
          <a:p>
            <a:pPr marL="342900" marR="0" lvl="0" indent="-342900" algn="just" defTabSz="4572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Calibri" panose="020F0502020204030204" pitchFamily="34" charset="0"/>
                <a:cs typeface="Arial" panose="020B0604020202020204" pitchFamily="34" charset="0"/>
              </a:rPr>
              <a:t>It requires organizations to identify critical functions, conduct business impact analysis (BIA), </a:t>
            </a: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establish incident response mechanisms, </a:t>
            </a: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Calibri" panose="020F0502020204030204" pitchFamily="34" charset="0"/>
                <a:cs typeface="Arial" panose="020B0604020202020204" pitchFamily="34" charset="0"/>
              </a:rPr>
              <a:t>and design continuity strategies that enable rapid recovery and stakeholder confidence</a:t>
            </a: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ea typeface="Calibri" panose="020F0502020204030204" pitchFamily="34" charset="0"/>
                <a:cs typeface="Times New Roman" panose="02020603050405020304" pitchFamily="18" charset="0"/>
              </a:rPr>
              <a:t>.</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Organizations implementing ISO 22301 experience measurable improvement in operational resilience, stakeholder trust, and post-crisis recovery times.</a:t>
            </a:r>
          </a:p>
        </p:txBody>
      </p:sp>
    </p:spTree>
    <p:extLst>
      <p:ext uri="{BB962C8B-B14F-4D97-AF65-F5344CB8AC3E}">
        <p14:creationId xmlns:p14="http://schemas.microsoft.com/office/powerpoint/2010/main" val="1410638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93F806-8718-4425-9DAD-D7AB1370C1DE}"/>
              </a:ext>
            </a:extLst>
          </p:cNvPr>
          <p:cNvSpPr txBox="1"/>
          <p:nvPr/>
        </p:nvSpPr>
        <p:spPr>
          <a:xfrm>
            <a:off x="1822173" y="293856"/>
            <a:ext cx="8547653" cy="58477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0000"/>
                </a:solidFill>
                <a:effectLst/>
                <a:uLnTx/>
                <a:uFillTx/>
                <a:latin typeface="Tw Cen MT" panose="020B0602020104020603" pitchFamily="34" charset="0"/>
                <a:cs typeface="Arial" panose="020B0604020202020204" pitchFamily="34" charset="0"/>
              </a:rPr>
              <a:t>ISO 27001 – Information Security Management System (ISMS):</a:t>
            </a:r>
            <a:b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b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ISO 27001 is the globally recognized framework that provides a structure for establishing, implementing, and continuously improving an Information Security Management System. It mandates risk assessment, control selection, monitoring, and continual improvement (</a:t>
            </a:r>
            <a:r>
              <a:rPr kumimoji="0" lang="en-US" sz="2200" b="0" i="1"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Humphreys, 2017</a:t>
            </a: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C00000"/>
                </a:solidFill>
                <a:effectLst/>
                <a:uLnTx/>
                <a:uFillTx/>
                <a:latin typeface="Tw Cen MT" panose="020B0602020104020603" pitchFamily="34" charset="0"/>
                <a:cs typeface="Arial" panose="020B0604020202020204" pitchFamily="34" charset="0"/>
              </a:rPr>
              <a:t>Core principles</a:t>
            </a: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a:t>
            </a:r>
            <a:endParaRPr kumimoji="0" lang="en-US" sz="2200" b="1" i="0" u="none" strike="noStrike" kern="1200" cap="none" spc="0" normalizeH="0" baseline="0" noProof="0" dirty="0">
              <a:ln>
                <a:noFill/>
              </a:ln>
              <a:solidFill>
                <a:prstClr val="black"/>
              </a:solidFill>
              <a:effectLst/>
              <a:uLnTx/>
              <a:uFillTx/>
              <a:latin typeface="Tw Cen MT" panose="020B0602020104020603"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1" i="1" u="none" strike="noStrike" kern="1200" cap="none" spc="0" normalizeH="0" baseline="0" noProof="0" dirty="0">
                <a:ln>
                  <a:noFill/>
                </a:ln>
                <a:solidFill>
                  <a:srgbClr val="C00000"/>
                </a:solidFill>
                <a:effectLst/>
                <a:uLnTx/>
                <a:uFillTx/>
                <a:latin typeface="Tw Cen MT" panose="020B0602020104020603" pitchFamily="34" charset="0"/>
              </a:rPr>
              <a:t>Confidentiality:</a:t>
            </a:r>
            <a:r>
              <a:rPr kumimoji="0" lang="en-US" sz="2200" b="0" i="1" u="none" strike="noStrike" kern="1200" cap="none" spc="0" normalizeH="0" baseline="0" noProof="0" dirty="0">
                <a:ln>
                  <a:noFill/>
                </a:ln>
                <a:solidFill>
                  <a:srgbClr val="C00000"/>
                </a:solidFill>
                <a:effectLst/>
                <a:uLnTx/>
                <a:uFillTx/>
                <a:latin typeface="Tw Cen MT" panose="020B0602020104020603" pitchFamily="34" charset="0"/>
              </a:rPr>
              <a:t> Restricting information access to authorized users.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1" i="1" u="none" strike="noStrike" kern="1200" cap="none" spc="0" normalizeH="0" baseline="0" noProof="0" dirty="0">
                <a:ln>
                  <a:noFill/>
                </a:ln>
                <a:solidFill>
                  <a:srgbClr val="C00000"/>
                </a:solidFill>
                <a:effectLst/>
                <a:uLnTx/>
                <a:uFillTx/>
                <a:latin typeface="Tw Cen MT" panose="020B0602020104020603" pitchFamily="34" charset="0"/>
              </a:rPr>
              <a:t>Integrity:</a:t>
            </a:r>
            <a:r>
              <a:rPr kumimoji="0" lang="en-US" sz="2200" b="0" i="1" u="none" strike="noStrike" kern="1200" cap="none" spc="0" normalizeH="0" baseline="0" noProof="0" dirty="0">
                <a:ln>
                  <a:noFill/>
                </a:ln>
                <a:solidFill>
                  <a:srgbClr val="C00000"/>
                </a:solidFill>
                <a:effectLst/>
                <a:uLnTx/>
                <a:uFillTx/>
                <a:latin typeface="Tw Cen MT" panose="020B0602020104020603" pitchFamily="34" charset="0"/>
              </a:rPr>
              <a:t> Ensuring accuracy and reliability of data.</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1" i="1" u="none" strike="noStrike" kern="1200" cap="none" spc="0" normalizeH="0" baseline="0" noProof="0" dirty="0">
                <a:ln>
                  <a:noFill/>
                </a:ln>
                <a:solidFill>
                  <a:srgbClr val="C00000"/>
                </a:solidFill>
                <a:effectLst/>
                <a:uLnTx/>
                <a:uFillTx/>
                <a:latin typeface="Tw Cen MT" panose="020B0602020104020603" pitchFamily="34" charset="0"/>
              </a:rPr>
              <a:t>Availability:</a:t>
            </a:r>
            <a:r>
              <a:rPr kumimoji="0" lang="en-US" sz="2200" b="0" i="1" u="none" strike="noStrike" kern="1200" cap="none" spc="0" normalizeH="0" baseline="0" noProof="0" dirty="0">
                <a:ln>
                  <a:noFill/>
                </a:ln>
                <a:solidFill>
                  <a:srgbClr val="C00000"/>
                </a:solidFill>
                <a:effectLst/>
                <a:uLnTx/>
                <a:uFillTx/>
                <a:latin typeface="Tw Cen MT" panose="020B0602020104020603" pitchFamily="34" charset="0"/>
              </a:rPr>
              <a:t> Guaranteeing timely and reliable access to information.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200" b="0" i="1" u="none" strike="noStrike" kern="1200" cap="none" spc="0" normalizeH="0" baseline="0" noProof="0" dirty="0">
              <a:ln>
                <a:noFill/>
              </a:ln>
              <a:solidFill>
                <a:srgbClr val="C00000"/>
              </a:solidFill>
              <a:effectLst/>
              <a:uLnTx/>
              <a:uFillTx/>
              <a:latin typeface="Tw Cen MT" panose="020B0602020104020603"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Adoption of ISO 27001 demonstrates </a:t>
            </a:r>
            <a:r>
              <a:rPr kumimoji="0" lang="en-US" sz="2200" b="1"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due diligence</a:t>
            </a: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 and compliance with data protection regulations such as the </a:t>
            </a:r>
            <a:r>
              <a:rPr kumimoji="0" lang="en-US" sz="2200" b="1"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General Data Protection Regulation (EU, 2018)</a:t>
            </a: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 promoting trust and cyber maturity across corporate ecosystems</a:t>
            </a:r>
            <a:endParaRPr lang="en-US" sz="2200" dirty="0">
              <a:latin typeface="Tw Cen MT" panose="020B0602020104020603" pitchFamily="34" charset="0"/>
            </a:endParaRPr>
          </a:p>
        </p:txBody>
      </p:sp>
    </p:spTree>
    <p:extLst>
      <p:ext uri="{BB962C8B-B14F-4D97-AF65-F5344CB8AC3E}">
        <p14:creationId xmlns:p14="http://schemas.microsoft.com/office/powerpoint/2010/main" val="2222700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2A2A93-0909-46B4-AE67-5E0413CE35D5}"/>
              </a:ext>
            </a:extLst>
          </p:cNvPr>
          <p:cNvSpPr txBox="1"/>
          <p:nvPr/>
        </p:nvSpPr>
        <p:spPr>
          <a:xfrm>
            <a:off x="1881809" y="243801"/>
            <a:ext cx="8163339" cy="58477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C00000"/>
                </a:solidFill>
                <a:effectLst/>
                <a:uLnTx/>
                <a:uFillTx/>
                <a:latin typeface="Tw Cen MT" panose="020B0602020104020603" pitchFamily="34" charset="0"/>
              </a:rPr>
              <a:t>ISO 18788: Management System for Private Security Operations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ISO 18788 establishes requirements for organizations providing security services while ensuring compliance with legal obligations and respect for human rights. </a:t>
            </a:r>
          </a:p>
          <a:p>
            <a:pPr marR="0" lvl="0" algn="just" defTabSz="457200" rtl="0" eaLnBrk="1" fontAlgn="auto" latinLnBrk="0" hangingPunct="1">
              <a:lnSpc>
                <a:spcPct val="100000"/>
              </a:lnSpc>
              <a:spcBef>
                <a:spcPts val="0"/>
              </a:spcBef>
              <a:spcAft>
                <a:spcPts val="0"/>
              </a:spcAft>
              <a:buClrTx/>
              <a:buSzTx/>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In otherwords, it provides ethical and professional guidelines for managing private security organizations and ensuring operational accountability.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Key areas include: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Operational control</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Incident management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Risk assessment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Accountability mechanisms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Continual improvement</a:t>
            </a:r>
            <a:endParaRPr lang="en-US" sz="2200" dirty="0">
              <a:latin typeface="Tw Cen MT" panose="020B0602020104020603" pitchFamily="34" charset="0"/>
            </a:endParaRPr>
          </a:p>
        </p:txBody>
      </p:sp>
    </p:spTree>
    <p:extLst>
      <p:ext uri="{BB962C8B-B14F-4D97-AF65-F5344CB8AC3E}">
        <p14:creationId xmlns:p14="http://schemas.microsoft.com/office/powerpoint/2010/main" val="3499962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9F2C0D-0E04-4344-AC8D-477F3FBEDD05}"/>
              </a:ext>
            </a:extLst>
          </p:cNvPr>
          <p:cNvSpPr txBox="1"/>
          <p:nvPr/>
        </p:nvSpPr>
        <p:spPr>
          <a:xfrm>
            <a:off x="3316356" y="1331270"/>
            <a:ext cx="6102626" cy="3477875"/>
          </a:xfrm>
          <a:prstGeom prst="rect">
            <a:avLst/>
          </a:prstGeom>
          <a:noFill/>
        </p:spPr>
        <p:txBody>
          <a:bodyPr wrap="square">
            <a:spAutoFit/>
          </a:bodyPr>
          <a:lstStyle/>
          <a:p>
            <a:r>
              <a:rPr lang="en-US" sz="2400" b="1" dirty="0">
                <a:solidFill>
                  <a:srgbClr val="C00000"/>
                </a:solidFill>
                <a:latin typeface="Tw Cen MT" panose="020B0602020104020603" pitchFamily="34" charset="0"/>
              </a:rPr>
              <a:t>Best Practices</a:t>
            </a:r>
          </a:p>
          <a:p>
            <a:endParaRPr lang="en-US" sz="2200" b="1" dirty="0">
              <a:latin typeface="Tw Cen MT" panose="020B0602020104020603" pitchFamily="34" charset="0"/>
            </a:endParaRPr>
          </a:p>
          <a:p>
            <a:pPr marL="285750" indent="-285750">
              <a:buFont typeface="Wingdings" panose="05000000000000000000" pitchFamily="2" charset="2"/>
              <a:buChar char="§"/>
            </a:pPr>
            <a:r>
              <a:rPr lang="en-US" sz="2200" dirty="0">
                <a:latin typeface="Tw Cen MT" panose="020B0602020104020603" pitchFamily="34" charset="0"/>
              </a:rPr>
              <a:t>Embed security into corporate strategy. </a:t>
            </a:r>
          </a:p>
          <a:p>
            <a:pPr marL="285750" indent="-285750">
              <a:buFont typeface="Wingdings" panose="05000000000000000000" pitchFamily="2" charset="2"/>
              <a:buChar char="§"/>
            </a:pPr>
            <a:r>
              <a:rPr lang="en-US" sz="2200" dirty="0">
                <a:latin typeface="Tw Cen MT" panose="020B0602020104020603" pitchFamily="34" charset="0"/>
              </a:rPr>
              <a:t>Adopt enterprise-wide risk management. </a:t>
            </a:r>
          </a:p>
          <a:p>
            <a:pPr marL="285750" indent="-285750">
              <a:buFont typeface="Wingdings" panose="05000000000000000000" pitchFamily="2" charset="2"/>
              <a:buChar char="§"/>
            </a:pPr>
            <a:r>
              <a:rPr lang="en-US" sz="2200" dirty="0">
                <a:latin typeface="Tw Cen MT" panose="020B0602020104020603" pitchFamily="34" charset="0"/>
              </a:rPr>
              <a:t>Build resilient organizations. </a:t>
            </a:r>
          </a:p>
          <a:p>
            <a:pPr marL="285750" indent="-285750">
              <a:buFont typeface="Wingdings" panose="05000000000000000000" pitchFamily="2" charset="2"/>
              <a:buChar char="§"/>
            </a:pPr>
            <a:r>
              <a:rPr lang="en-US" sz="2200" dirty="0">
                <a:latin typeface="Tw Cen MT" panose="020B0602020104020603" pitchFamily="34" charset="0"/>
              </a:rPr>
              <a:t>Promote intelligence-led decision-making. </a:t>
            </a:r>
          </a:p>
          <a:p>
            <a:pPr marL="285750" indent="-285750">
              <a:buFont typeface="Wingdings" panose="05000000000000000000" pitchFamily="2" charset="2"/>
              <a:buChar char="§"/>
            </a:pPr>
            <a:r>
              <a:rPr lang="en-US" sz="2200" dirty="0">
                <a:latin typeface="Tw Cen MT" panose="020B0602020104020603" pitchFamily="34" charset="0"/>
              </a:rPr>
              <a:t>Strengthen executive oversight. </a:t>
            </a:r>
          </a:p>
          <a:p>
            <a:pPr marL="285750" indent="-285750">
              <a:buFont typeface="Wingdings" panose="05000000000000000000" pitchFamily="2" charset="2"/>
              <a:buChar char="§"/>
            </a:pPr>
            <a:r>
              <a:rPr lang="en-US" sz="2200" dirty="0">
                <a:latin typeface="Tw Cen MT" panose="020B0602020104020603" pitchFamily="34" charset="0"/>
              </a:rPr>
              <a:t>Invest in continuous capability development. </a:t>
            </a:r>
          </a:p>
          <a:p>
            <a:pPr marL="285750" indent="-285750">
              <a:buFont typeface="Wingdings" panose="05000000000000000000" pitchFamily="2" charset="2"/>
              <a:buChar char="§"/>
            </a:pPr>
            <a:r>
              <a:rPr lang="en-US" sz="2200" dirty="0">
                <a:latin typeface="Tw Cen MT" panose="020B0602020104020603" pitchFamily="34" charset="0"/>
              </a:rPr>
              <a:t>Foster strategic partnerships. </a:t>
            </a:r>
          </a:p>
          <a:p>
            <a:pPr marL="285750" indent="-285750">
              <a:buFont typeface="Wingdings" panose="05000000000000000000" pitchFamily="2" charset="2"/>
              <a:buChar char="§"/>
            </a:pPr>
            <a:r>
              <a:rPr lang="en-US" sz="2200" dirty="0">
                <a:latin typeface="Tw Cen MT" panose="020B0602020104020603" pitchFamily="34" charset="0"/>
              </a:rPr>
              <a:t>Review risks continuously.</a:t>
            </a:r>
          </a:p>
        </p:txBody>
      </p:sp>
    </p:spTree>
    <p:extLst>
      <p:ext uri="{BB962C8B-B14F-4D97-AF65-F5344CB8AC3E}">
        <p14:creationId xmlns:p14="http://schemas.microsoft.com/office/powerpoint/2010/main" val="18678861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CB1C87-626B-44C9-9060-3DD43A5C8FD1}"/>
              </a:ext>
            </a:extLst>
          </p:cNvPr>
          <p:cNvSpPr txBox="1"/>
          <p:nvPr/>
        </p:nvSpPr>
        <p:spPr>
          <a:xfrm>
            <a:off x="2981739" y="642156"/>
            <a:ext cx="7272130" cy="4693593"/>
          </a:xfrm>
          <a:prstGeom prst="rect">
            <a:avLst/>
          </a:prstGeom>
          <a:noFill/>
        </p:spPr>
        <p:txBody>
          <a:bodyPr wrap="square">
            <a:spAutoFit/>
          </a:bodyPr>
          <a:lstStyle/>
          <a:p>
            <a:r>
              <a:rPr lang="en-US" sz="2400" b="1" dirty="0">
                <a:solidFill>
                  <a:srgbClr val="C00000"/>
                </a:solidFill>
                <a:latin typeface="Tw Cen MT" panose="020B0602020104020603" pitchFamily="34" charset="0"/>
              </a:rPr>
              <a:t>Key Takeaways</a:t>
            </a:r>
          </a:p>
          <a:p>
            <a:endParaRPr lang="en-US" sz="2300" b="1"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Security is now strategic. </a:t>
            </a:r>
          </a:p>
          <a:p>
            <a:pPr marL="742950" lvl="1" indent="-285750">
              <a:buFont typeface="Arial" panose="020B0604020202020204" pitchFamily="34" charset="0"/>
              <a:buChar char="•"/>
            </a:pPr>
            <a:r>
              <a:rPr lang="en-US" sz="2300" i="1" dirty="0">
                <a:latin typeface="Tw Cen MT" panose="020B0602020104020603" pitchFamily="34" charset="0"/>
              </a:rPr>
              <a:t>It enables organizational success.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Intelligence drives leadership. </a:t>
            </a:r>
          </a:p>
          <a:p>
            <a:pPr marL="742950" lvl="1" indent="-285750">
              <a:buFont typeface="Arial" panose="020B0604020202020204" pitchFamily="34" charset="0"/>
              <a:buChar char="•"/>
            </a:pPr>
            <a:r>
              <a:rPr lang="en-US" sz="2300" i="1" dirty="0">
                <a:latin typeface="Tw Cen MT" panose="020B0602020104020603" pitchFamily="34" charset="0"/>
              </a:rPr>
              <a:t>Information supports better decisions.</a:t>
            </a:r>
          </a:p>
          <a:p>
            <a:pPr lvl="1"/>
            <a:r>
              <a:rPr lang="en-US" sz="2300" dirty="0">
                <a:latin typeface="Tw Cen MT" panose="020B0602020104020603" pitchFamily="34" charset="0"/>
              </a:rPr>
              <a:t> </a:t>
            </a:r>
          </a:p>
          <a:p>
            <a:pPr marL="342900" indent="-342900">
              <a:buFont typeface="Wingdings" panose="05000000000000000000" pitchFamily="2" charset="2"/>
              <a:buChar char="ü"/>
            </a:pPr>
            <a:r>
              <a:rPr lang="en-US" sz="2300" dirty="0">
                <a:latin typeface="Tw Cen MT" panose="020B0602020104020603" pitchFamily="34" charset="0"/>
              </a:rPr>
              <a:t>Governance improves resilience. </a:t>
            </a:r>
          </a:p>
          <a:p>
            <a:pPr marL="742950" lvl="1" indent="-285750">
              <a:buFont typeface="Arial" panose="020B0604020202020204" pitchFamily="34" charset="0"/>
              <a:buChar char="•"/>
            </a:pPr>
            <a:r>
              <a:rPr lang="en-US" sz="2300" i="1" dirty="0">
                <a:latin typeface="Tw Cen MT" panose="020B0602020104020603" pitchFamily="34" charset="0"/>
              </a:rPr>
              <a:t>Leadership strengthens institutions.</a:t>
            </a:r>
            <a:r>
              <a:rPr lang="en-US" sz="2300" dirty="0">
                <a:latin typeface="Tw Cen MT" panose="020B0602020104020603" pitchFamily="34" charset="0"/>
              </a:rPr>
              <a:t> </a:t>
            </a:r>
          </a:p>
          <a:p>
            <a:pPr lvl="1"/>
            <a:endParaRPr lang="en-US" sz="2300" dirty="0">
              <a:latin typeface="Tw Cen MT" panose="020B0602020104020603" pitchFamily="34" charset="0"/>
            </a:endParaRPr>
          </a:p>
          <a:p>
            <a:pPr marL="342900" indent="-342900">
              <a:buFont typeface="Wingdings" panose="05000000000000000000" pitchFamily="2" charset="2"/>
              <a:buChar char="ü"/>
            </a:pPr>
            <a:r>
              <a:rPr lang="en-US" sz="2300" dirty="0">
                <a:latin typeface="Tw Cen MT" panose="020B0602020104020603" pitchFamily="34" charset="0"/>
              </a:rPr>
              <a:t>Collaboration multiplies capability. </a:t>
            </a:r>
          </a:p>
          <a:p>
            <a:pPr marL="742950" lvl="1" indent="-285750">
              <a:buFont typeface="Arial" panose="020B0604020202020204" pitchFamily="34" charset="0"/>
              <a:buChar char="•"/>
            </a:pPr>
            <a:r>
              <a:rPr lang="en-US" sz="2300" i="1" dirty="0">
                <a:latin typeface="Tw Cen MT" panose="020B0602020104020603" pitchFamily="34" charset="0"/>
              </a:rPr>
              <a:t>No organization succeeds alone.</a:t>
            </a:r>
            <a:endParaRPr lang="en-US" sz="2300" dirty="0">
              <a:latin typeface="Tw Cen MT" panose="020B0602020104020603" pitchFamily="34" charset="0"/>
            </a:endParaRPr>
          </a:p>
        </p:txBody>
      </p:sp>
    </p:spTree>
    <p:extLst>
      <p:ext uri="{BB962C8B-B14F-4D97-AF65-F5344CB8AC3E}">
        <p14:creationId xmlns:p14="http://schemas.microsoft.com/office/powerpoint/2010/main" val="34860410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03B773-834A-4B3F-AD2F-44AE525989C2}"/>
              </a:ext>
            </a:extLst>
          </p:cNvPr>
          <p:cNvSpPr txBox="1"/>
          <p:nvPr/>
        </p:nvSpPr>
        <p:spPr>
          <a:xfrm>
            <a:off x="2001078" y="1074509"/>
            <a:ext cx="8534400" cy="4708981"/>
          </a:xfrm>
          <a:prstGeom prst="rect">
            <a:avLst/>
          </a:prstGeom>
          <a:noFill/>
        </p:spPr>
        <p:txBody>
          <a:bodyPr wrap="square">
            <a:spAutoFit/>
          </a:bodyPr>
          <a:lstStyle/>
          <a:p>
            <a:pPr algn="just"/>
            <a:r>
              <a:rPr lang="en-US" sz="2000" dirty="0">
                <a:latin typeface="Tw Cen MT" panose="020B0602020104020603" pitchFamily="34" charset="0"/>
              </a:rPr>
              <a:t>Advanced Strategic Security Risk Management positions security as a strategic leadership and governance function rather than merely an operational activity. It equips leaders to anticipate emerging threats, make intelligence-driven decisions, strengthen organizational resilience, and align security with strategic objectives.</a:t>
            </a:r>
          </a:p>
          <a:p>
            <a:pPr algn="just"/>
            <a:endParaRPr lang="en-US" sz="2000" dirty="0">
              <a:latin typeface="Tw Cen MT" panose="020B0602020104020603" pitchFamily="34" charset="0"/>
            </a:endParaRPr>
          </a:p>
          <a:p>
            <a:pPr algn="just"/>
            <a:r>
              <a:rPr lang="en-US" sz="2000" dirty="0">
                <a:latin typeface="Tw Cen MT" panose="020B0602020104020603" pitchFamily="34" charset="0"/>
              </a:rPr>
              <a:t>In today's complex and rapidly evolving security environment, success is measured not only by preventing incidents but by an organization's ability to adapt, recover, and sustain its mission under uncertainty. Achieving this requires the integration of sound governance, strategic intelligence, internationally recognized risk management frameworks, technology, and continuous improvement.</a:t>
            </a:r>
          </a:p>
          <a:p>
            <a:pPr algn="just"/>
            <a:endParaRPr lang="en-US" sz="2000" dirty="0">
              <a:latin typeface="Tw Cen MT" panose="020B0602020104020603" pitchFamily="34" charset="0"/>
            </a:endParaRPr>
          </a:p>
          <a:p>
            <a:pPr algn="just"/>
            <a:r>
              <a:rPr lang="en-US" sz="2000" dirty="0">
                <a:latin typeface="Tw Cen MT" panose="020B0602020104020603" pitchFamily="34" charset="0"/>
              </a:rPr>
              <a:t>Ultimately, Advanced Strategic Security Risk Management empowers leaders in both the corporate sector and public security institutions to transform security into a strategic enabler of organizational excellence, national security, and sustainable development.</a:t>
            </a:r>
          </a:p>
        </p:txBody>
      </p:sp>
      <p:sp>
        <p:nvSpPr>
          <p:cNvPr id="2" name="TextBox 1">
            <a:extLst>
              <a:ext uri="{FF2B5EF4-FFF2-40B4-BE49-F238E27FC236}">
                <a16:creationId xmlns:a16="http://schemas.microsoft.com/office/drawing/2014/main" id="{1217204E-512C-4663-9B12-65532A060049}"/>
              </a:ext>
            </a:extLst>
          </p:cNvPr>
          <p:cNvSpPr txBox="1"/>
          <p:nvPr/>
        </p:nvSpPr>
        <p:spPr>
          <a:xfrm>
            <a:off x="1802297" y="384313"/>
            <a:ext cx="2186608" cy="461665"/>
          </a:xfrm>
          <a:prstGeom prst="rect">
            <a:avLst/>
          </a:prstGeom>
          <a:noFill/>
        </p:spPr>
        <p:txBody>
          <a:bodyPr wrap="square" rtlCol="0">
            <a:spAutoFit/>
          </a:bodyPr>
          <a:lstStyle/>
          <a:p>
            <a:r>
              <a:rPr lang="en-US" sz="2400" dirty="0">
                <a:solidFill>
                  <a:srgbClr val="C00000"/>
                </a:solidFill>
                <a:latin typeface="Arial Black" panose="020B0A04020102020204" pitchFamily="34" charset="0"/>
              </a:rPr>
              <a:t>Conclusion</a:t>
            </a:r>
          </a:p>
        </p:txBody>
      </p:sp>
    </p:spTree>
    <p:extLst>
      <p:ext uri="{BB962C8B-B14F-4D97-AF65-F5344CB8AC3E}">
        <p14:creationId xmlns:p14="http://schemas.microsoft.com/office/powerpoint/2010/main" val="1871307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AFA363-9FC7-4599-BD8B-293139A10DEB}"/>
              </a:ext>
            </a:extLst>
          </p:cNvPr>
          <p:cNvPicPr>
            <a:picLocks noChangeAspect="1"/>
          </p:cNvPicPr>
          <p:nvPr/>
        </p:nvPicPr>
        <p:blipFill>
          <a:blip r:embed="rId2"/>
          <a:stretch>
            <a:fillRect/>
          </a:stretch>
        </p:blipFill>
        <p:spPr>
          <a:xfrm>
            <a:off x="1517374" y="596347"/>
            <a:ext cx="9157252" cy="4744279"/>
          </a:xfrm>
          <a:prstGeom prst="rect">
            <a:avLst/>
          </a:prstGeom>
        </p:spPr>
      </p:pic>
      <p:sp>
        <p:nvSpPr>
          <p:cNvPr id="4" name="TextBox 3">
            <a:extLst>
              <a:ext uri="{FF2B5EF4-FFF2-40B4-BE49-F238E27FC236}">
                <a16:creationId xmlns:a16="http://schemas.microsoft.com/office/drawing/2014/main" id="{43F769CD-A487-422A-A893-5D26A082C5F5}"/>
              </a:ext>
            </a:extLst>
          </p:cNvPr>
          <p:cNvSpPr txBox="1"/>
          <p:nvPr/>
        </p:nvSpPr>
        <p:spPr>
          <a:xfrm>
            <a:off x="1517374" y="5487264"/>
            <a:ext cx="418106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C00000"/>
                </a:solidFill>
                <a:latin typeface="Arial Black" panose="020B0A04020102020204" pitchFamily="34" charset="0"/>
              </a:rPr>
              <a:t>0</a:t>
            </a:r>
            <a:r>
              <a:rPr kumimoji="0" lang="en-US" sz="18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8055999152  &amp; 08036684343</a:t>
            </a:r>
          </a:p>
        </p:txBody>
      </p:sp>
      <p:sp>
        <p:nvSpPr>
          <p:cNvPr id="6" name="TextBox 5">
            <a:extLst>
              <a:ext uri="{FF2B5EF4-FFF2-40B4-BE49-F238E27FC236}">
                <a16:creationId xmlns:a16="http://schemas.microsoft.com/office/drawing/2014/main" id="{54A4D80B-5C0F-4D02-9F58-3A8CFAEFF176}"/>
              </a:ext>
            </a:extLst>
          </p:cNvPr>
          <p:cNvSpPr txBox="1"/>
          <p:nvPr/>
        </p:nvSpPr>
        <p:spPr>
          <a:xfrm>
            <a:off x="7633254" y="5486399"/>
            <a:ext cx="345881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obochiok442@gmail.com</a:t>
            </a:r>
          </a:p>
        </p:txBody>
      </p:sp>
    </p:spTree>
    <p:extLst>
      <p:ext uri="{BB962C8B-B14F-4D97-AF65-F5344CB8AC3E}">
        <p14:creationId xmlns:p14="http://schemas.microsoft.com/office/powerpoint/2010/main" val="467290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E50BE1-78C4-47B1-9E4B-D5FFA86AC63A}"/>
              </a:ext>
            </a:extLst>
          </p:cNvPr>
          <p:cNvSpPr txBox="1"/>
          <p:nvPr/>
        </p:nvSpPr>
        <p:spPr>
          <a:xfrm>
            <a:off x="2387048" y="1430012"/>
            <a:ext cx="7417904" cy="3477875"/>
          </a:xfrm>
          <a:prstGeom prst="rect">
            <a:avLst/>
          </a:prstGeom>
          <a:noFill/>
        </p:spPr>
        <p:txBody>
          <a:bodyPr wrap="square">
            <a:spAutoFit/>
          </a:bodyPr>
          <a:lstStyle/>
          <a:p>
            <a:pPr algn="just"/>
            <a:r>
              <a:rPr lang="en-US" sz="2200" dirty="0">
                <a:latin typeface="Tw Cen MT" panose="020B0602020104020603" pitchFamily="34" charset="0"/>
              </a:rPr>
              <a:t>Strategic Security Risk Management (SSRM) at the Advanced Level represents the highest stage of professional competence in security leadership. </a:t>
            </a:r>
          </a:p>
          <a:p>
            <a:pPr algn="just"/>
            <a:endParaRPr lang="en-US" sz="2200" dirty="0">
              <a:latin typeface="Tw Cen MT" panose="020B0602020104020603" pitchFamily="34" charset="0"/>
            </a:endParaRPr>
          </a:p>
          <a:p>
            <a:pPr algn="just"/>
            <a:r>
              <a:rPr lang="en-US" sz="2200" dirty="0">
                <a:latin typeface="Tw Cen MT" panose="020B0602020104020603" pitchFamily="34" charset="0"/>
              </a:rPr>
              <a:t>It is designed to equip senior security professionals, executives, military officers, intelligence practitioners, law enforcement leaders, regulators and corporate decision-makers with the knowledge required to anticipate, govern and strategically manage security risks within highly complex and uncertain environments.</a:t>
            </a:r>
          </a:p>
        </p:txBody>
      </p:sp>
      <p:sp>
        <p:nvSpPr>
          <p:cNvPr id="4" name="TextBox 3">
            <a:extLst>
              <a:ext uri="{FF2B5EF4-FFF2-40B4-BE49-F238E27FC236}">
                <a16:creationId xmlns:a16="http://schemas.microsoft.com/office/drawing/2014/main" id="{E6E18C50-BC7F-4A15-8DA4-32BA2ABF07E2}"/>
              </a:ext>
            </a:extLst>
          </p:cNvPr>
          <p:cNvSpPr txBox="1"/>
          <p:nvPr/>
        </p:nvSpPr>
        <p:spPr>
          <a:xfrm>
            <a:off x="718931" y="577551"/>
            <a:ext cx="443616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INTRODUCTION CONT’D</a:t>
            </a:r>
          </a:p>
        </p:txBody>
      </p:sp>
    </p:spTree>
    <p:extLst>
      <p:ext uri="{BB962C8B-B14F-4D97-AF65-F5344CB8AC3E}">
        <p14:creationId xmlns:p14="http://schemas.microsoft.com/office/powerpoint/2010/main" val="2302650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C74D33-3FEE-45D2-8696-13BDF613E748}"/>
              </a:ext>
            </a:extLst>
          </p:cNvPr>
          <p:cNvSpPr txBox="1"/>
          <p:nvPr/>
        </p:nvSpPr>
        <p:spPr>
          <a:xfrm>
            <a:off x="1616765" y="1326587"/>
            <a:ext cx="8269356" cy="3477875"/>
          </a:xfrm>
          <a:prstGeom prst="rect">
            <a:avLst/>
          </a:prstGeom>
          <a:noFill/>
        </p:spPr>
        <p:txBody>
          <a:bodyPr wrap="square">
            <a:spAutoFit/>
          </a:bodyPr>
          <a:lstStyle/>
          <a:p>
            <a:pPr algn="just"/>
            <a:endParaRPr lang="en-US" sz="2200" dirty="0">
              <a:latin typeface="Tw Cen MT" panose="020B0602020104020603" pitchFamily="34" charset="0"/>
            </a:endParaRPr>
          </a:p>
          <a:p>
            <a:pPr marL="342900" indent="-342900" algn="just">
              <a:buFont typeface="Wingdings" panose="05000000000000000000" pitchFamily="2" charset="2"/>
              <a:buChar char="§"/>
            </a:pPr>
            <a:r>
              <a:rPr lang="en-US" sz="2200" dirty="0">
                <a:latin typeface="Tw Cen MT" panose="020B0602020104020603" pitchFamily="34" charset="0"/>
              </a:rPr>
              <a:t>Unlike the Foundation Level, which introduces core concepts, and the Practitioner Level, which focuses on applying established methods, the Advanced Level develops the capacity to manage uncertainty across complex operating environments.</a:t>
            </a:r>
          </a:p>
          <a:p>
            <a:pPr algn="just"/>
            <a:endParaRPr lang="en-US" sz="2200" dirty="0">
              <a:latin typeface="Tw Cen MT" panose="020B0602020104020603" pitchFamily="34" charset="0"/>
            </a:endParaRPr>
          </a:p>
          <a:p>
            <a:pPr marL="342900" indent="-342900" algn="just">
              <a:buFont typeface="Wingdings" panose="05000000000000000000" pitchFamily="2" charset="2"/>
              <a:buChar char="§"/>
            </a:pPr>
            <a:r>
              <a:rPr lang="en-US" sz="2200" dirty="0">
                <a:latin typeface="Tw Cen MT" panose="020B0602020104020603" pitchFamily="34" charset="0"/>
              </a:rPr>
              <a:t>Participants are expected to evaluate interconnected risks, advise executive leadership, integrate security into organizational strategy, and coordinate responses to evolving threats with national and international implications.</a:t>
            </a:r>
          </a:p>
        </p:txBody>
      </p:sp>
      <p:sp>
        <p:nvSpPr>
          <p:cNvPr id="4" name="TextBox 3">
            <a:extLst>
              <a:ext uri="{FF2B5EF4-FFF2-40B4-BE49-F238E27FC236}">
                <a16:creationId xmlns:a16="http://schemas.microsoft.com/office/drawing/2014/main" id="{31A72635-1EB2-4DB4-B992-C2F901D3EBAE}"/>
              </a:ext>
            </a:extLst>
          </p:cNvPr>
          <p:cNvSpPr txBox="1"/>
          <p:nvPr/>
        </p:nvSpPr>
        <p:spPr>
          <a:xfrm>
            <a:off x="679175" y="630559"/>
            <a:ext cx="440966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INTRODUCTION CONT’D</a:t>
            </a:r>
          </a:p>
        </p:txBody>
      </p:sp>
    </p:spTree>
    <p:extLst>
      <p:ext uri="{BB962C8B-B14F-4D97-AF65-F5344CB8AC3E}">
        <p14:creationId xmlns:p14="http://schemas.microsoft.com/office/powerpoint/2010/main" val="2056243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D0B9AC-8325-461C-909C-5B1A3A0663CC}"/>
              </a:ext>
            </a:extLst>
          </p:cNvPr>
          <p:cNvSpPr txBox="1"/>
          <p:nvPr/>
        </p:nvSpPr>
        <p:spPr>
          <a:xfrm>
            <a:off x="2507972" y="419463"/>
            <a:ext cx="7417905" cy="5232202"/>
          </a:xfrm>
          <a:prstGeom prst="rect">
            <a:avLst/>
          </a:prstGeom>
          <a:noFill/>
        </p:spPr>
        <p:txBody>
          <a:bodyPr wrap="square">
            <a:spAutoFit/>
          </a:bodyPr>
          <a:lstStyle/>
          <a:p>
            <a:r>
              <a:rPr lang="en-US" sz="2400" b="1" dirty="0">
                <a:solidFill>
                  <a:srgbClr val="C00000"/>
                </a:solidFill>
                <a:latin typeface="Tw Cen MT" panose="020B0602020104020603" pitchFamily="34" charset="0"/>
              </a:rPr>
              <a:t>Understanding Security Threats</a:t>
            </a:r>
          </a:p>
          <a:p>
            <a:endParaRPr lang="en-US" sz="2400" b="1" dirty="0">
              <a:solidFill>
                <a:srgbClr val="C00000"/>
              </a:solidFill>
            </a:endParaRPr>
          </a:p>
          <a:p>
            <a:r>
              <a:rPr lang="en-US" sz="2200" dirty="0">
                <a:latin typeface="Tw Cen MT" panose="020B0602020104020603" pitchFamily="34" charset="0"/>
              </a:rPr>
              <a:t>Common threats include:</a:t>
            </a:r>
          </a:p>
          <a:p>
            <a:endParaRPr lang="en-US" sz="2200" dirty="0">
              <a:latin typeface="Tw Cen MT" panose="020B0602020104020603" pitchFamily="34" charset="0"/>
            </a:endParaRPr>
          </a:p>
          <a:p>
            <a:pPr marL="342900" indent="-342900">
              <a:buFont typeface="Wingdings" panose="05000000000000000000" pitchFamily="2" charset="2"/>
              <a:buChar char="§"/>
            </a:pPr>
            <a:r>
              <a:rPr lang="en-US" sz="2200" dirty="0">
                <a:latin typeface="Tw Cen MT" panose="020B0602020104020603" pitchFamily="34" charset="0"/>
              </a:rPr>
              <a:t>Terrorism – politically or ideologically motivated violence. </a:t>
            </a:r>
          </a:p>
          <a:p>
            <a:pPr marL="342900" indent="-342900">
              <a:buFont typeface="Wingdings" panose="05000000000000000000" pitchFamily="2" charset="2"/>
              <a:buChar char="§"/>
            </a:pPr>
            <a:r>
              <a:rPr lang="en-US" sz="2200" dirty="0">
                <a:latin typeface="Tw Cen MT" panose="020B0602020104020603" pitchFamily="34" charset="0"/>
              </a:rPr>
              <a:t>Kidnapping – unlawful seizure of persons for ransom or leverage. </a:t>
            </a:r>
          </a:p>
          <a:p>
            <a:pPr marL="342900" indent="-342900">
              <a:buFont typeface="Wingdings" panose="05000000000000000000" pitchFamily="2" charset="2"/>
              <a:buChar char="§"/>
            </a:pPr>
            <a:r>
              <a:rPr lang="en-US" sz="2200" dirty="0">
                <a:latin typeface="Tw Cen MT" panose="020B0602020104020603" pitchFamily="34" charset="0"/>
              </a:rPr>
              <a:t>Armed robbery – violent theft targeting people or assets. </a:t>
            </a:r>
          </a:p>
          <a:p>
            <a:pPr marL="342900" indent="-342900">
              <a:buFont typeface="Wingdings" panose="05000000000000000000" pitchFamily="2" charset="2"/>
              <a:buChar char="§"/>
            </a:pPr>
            <a:r>
              <a:rPr lang="en-US" sz="2200" dirty="0">
                <a:latin typeface="Tw Cen MT" panose="020B0602020104020603" pitchFamily="34" charset="0"/>
              </a:rPr>
              <a:t>Cyber attacks – attacks on information systems and networks. </a:t>
            </a:r>
          </a:p>
          <a:p>
            <a:pPr marL="342900" indent="-342900">
              <a:buFont typeface="Wingdings" panose="05000000000000000000" pitchFamily="2" charset="2"/>
              <a:buChar char="§"/>
            </a:pPr>
            <a:r>
              <a:rPr lang="en-US" sz="2200" dirty="0">
                <a:latin typeface="Tw Cen MT" panose="020B0602020104020603" pitchFamily="34" charset="0"/>
              </a:rPr>
              <a:t>Sabotage – deliberate destruction of property or operations.</a:t>
            </a:r>
          </a:p>
          <a:p>
            <a:pPr marL="342900" indent="-342900">
              <a:buFont typeface="Wingdings" panose="05000000000000000000" pitchFamily="2" charset="2"/>
              <a:buChar char="§"/>
            </a:pPr>
            <a:r>
              <a:rPr lang="en-US" sz="2200" dirty="0">
                <a:latin typeface="Tw Cen MT" panose="020B0602020104020603" pitchFamily="34" charset="0"/>
              </a:rPr>
              <a:t>Insider threats – harmful acts by trusted employees or contractors. </a:t>
            </a:r>
          </a:p>
          <a:p>
            <a:pPr marL="342900" indent="-342900">
              <a:buFont typeface="Wingdings" panose="05000000000000000000" pitchFamily="2" charset="2"/>
              <a:buChar char="§"/>
            </a:pPr>
            <a:r>
              <a:rPr lang="en-US" sz="2200" dirty="0">
                <a:latin typeface="Tw Cen MT" panose="020B0602020104020603" pitchFamily="34" charset="0"/>
              </a:rPr>
              <a:t>Civil unrest – protests, riots or communal violence. </a:t>
            </a:r>
          </a:p>
          <a:p>
            <a:pPr marL="342900" indent="-342900">
              <a:buFont typeface="Wingdings" panose="05000000000000000000" pitchFamily="2" charset="2"/>
              <a:buChar char="§"/>
            </a:pPr>
            <a:r>
              <a:rPr lang="en-US" sz="2200" dirty="0">
                <a:latin typeface="Tw Cen MT" panose="020B0602020104020603" pitchFamily="34" charset="0"/>
              </a:rPr>
              <a:t>Natural disasters – floods, fires and other hazards affecting operations.</a:t>
            </a:r>
          </a:p>
        </p:txBody>
      </p:sp>
    </p:spTree>
    <p:extLst>
      <p:ext uri="{BB962C8B-B14F-4D97-AF65-F5344CB8AC3E}">
        <p14:creationId xmlns:p14="http://schemas.microsoft.com/office/powerpoint/2010/main" val="1861431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C64F5C-A63D-4BEB-A192-3455EA44900B}"/>
              </a:ext>
            </a:extLst>
          </p:cNvPr>
          <p:cNvSpPr txBox="1"/>
          <p:nvPr/>
        </p:nvSpPr>
        <p:spPr>
          <a:xfrm>
            <a:off x="2130286" y="528864"/>
            <a:ext cx="7504043" cy="4985980"/>
          </a:xfrm>
          <a:prstGeom prst="rect">
            <a:avLst/>
          </a:prstGeom>
          <a:noFill/>
        </p:spPr>
        <p:txBody>
          <a:bodyPr wrap="square">
            <a:spAutoFit/>
          </a:bodyPr>
          <a:lstStyle/>
          <a:p>
            <a:pPr algn="just"/>
            <a:r>
              <a:rPr lang="en-US" sz="2400" b="1" dirty="0">
                <a:solidFill>
                  <a:srgbClr val="C00000"/>
                </a:solidFill>
                <a:latin typeface="Tw Cen MT" panose="020B0602020104020603" pitchFamily="34" charset="0"/>
              </a:rPr>
              <a:t>Threat Actor Profiling</a:t>
            </a:r>
          </a:p>
          <a:p>
            <a:pPr algn="just"/>
            <a:endParaRPr lang="en-US" sz="2200" b="1" dirty="0">
              <a:latin typeface="Tw Cen MT" panose="020B0602020104020603" pitchFamily="34" charset="0"/>
            </a:endParaRPr>
          </a:p>
          <a:p>
            <a:pPr algn="just"/>
            <a:r>
              <a:rPr lang="en-US" sz="2200" dirty="0">
                <a:latin typeface="Tw Cen MT" panose="020B0602020104020603" pitchFamily="34" charset="0"/>
              </a:rPr>
              <a:t>Threat actor profiling involves analyzing who the adversaries are, what motivates them, what capabilities they possess, and how they operate. Security strategies should be based on evidence rather than assumptions.</a:t>
            </a:r>
          </a:p>
          <a:p>
            <a:pPr algn="just"/>
            <a:endParaRPr lang="en-US" sz="2200" b="1" dirty="0">
              <a:latin typeface="Tw Cen MT" panose="020B0602020104020603" pitchFamily="34" charset="0"/>
            </a:endParaRPr>
          </a:p>
          <a:p>
            <a:pPr algn="just"/>
            <a:r>
              <a:rPr lang="en-US" sz="2200" dirty="0">
                <a:latin typeface="Tw Cen MT" panose="020B0602020104020603" pitchFamily="34" charset="0"/>
              </a:rPr>
              <a:t>Common threat actors include:</a:t>
            </a:r>
          </a:p>
          <a:p>
            <a:pPr algn="just"/>
            <a:endParaRPr lang="en-US" sz="2200" dirty="0">
              <a:latin typeface="Tw Cen MT" panose="020B0602020104020603" pitchFamily="34" charset="0"/>
            </a:endParaRPr>
          </a:p>
          <a:p>
            <a:pPr marL="342900" indent="-342900" algn="just">
              <a:buFont typeface="Wingdings" panose="05000000000000000000" pitchFamily="2" charset="2"/>
              <a:buChar char="§"/>
            </a:pPr>
            <a:r>
              <a:rPr lang="en-US" sz="2200" dirty="0">
                <a:latin typeface="Tw Cen MT" panose="020B0602020104020603" pitchFamily="34" charset="0"/>
              </a:rPr>
              <a:t>Criminal gangs – motivated by financial gain. </a:t>
            </a:r>
          </a:p>
          <a:p>
            <a:pPr marL="342900" indent="-342900" algn="just">
              <a:buFont typeface="Wingdings" panose="05000000000000000000" pitchFamily="2" charset="2"/>
              <a:buChar char="§"/>
            </a:pPr>
            <a:r>
              <a:rPr lang="en-US" sz="2200" dirty="0">
                <a:latin typeface="Tw Cen MT" panose="020B0602020104020603" pitchFamily="34" charset="0"/>
              </a:rPr>
              <a:t>Terrorist groups – driven by ideological or political objectives. </a:t>
            </a:r>
          </a:p>
          <a:p>
            <a:pPr marL="342900" indent="-342900" algn="just">
              <a:buFont typeface="Wingdings" panose="05000000000000000000" pitchFamily="2" charset="2"/>
              <a:buChar char="§"/>
            </a:pPr>
            <a:r>
              <a:rPr lang="en-US" sz="2200" dirty="0">
                <a:latin typeface="Tw Cen MT" panose="020B0602020104020603" pitchFamily="34" charset="0"/>
              </a:rPr>
              <a:t>Insider employees – misuse legitimate access. </a:t>
            </a:r>
          </a:p>
          <a:p>
            <a:pPr marL="342900" indent="-342900" algn="just">
              <a:buFont typeface="Wingdings" panose="05000000000000000000" pitchFamily="2" charset="2"/>
              <a:buChar char="§"/>
            </a:pPr>
            <a:r>
              <a:rPr lang="en-US" sz="2200" dirty="0">
                <a:latin typeface="Tw Cen MT" panose="020B0602020104020603" pitchFamily="34" charset="0"/>
              </a:rPr>
              <a:t>Cyber criminals – exploit digital vulnerabilities.  </a:t>
            </a:r>
          </a:p>
          <a:p>
            <a:pPr marL="342900" indent="-342900" algn="just">
              <a:buFont typeface="Wingdings" panose="05000000000000000000" pitchFamily="2" charset="2"/>
              <a:buChar char="§"/>
            </a:pPr>
            <a:r>
              <a:rPr lang="en-US" sz="2200" dirty="0">
                <a:latin typeface="Tw Cen MT" panose="020B0602020104020603" pitchFamily="34" charset="0"/>
              </a:rPr>
              <a:t>Violent extremists – use violence to achieve ideological goals.</a:t>
            </a:r>
          </a:p>
        </p:txBody>
      </p:sp>
    </p:spTree>
    <p:extLst>
      <p:ext uri="{BB962C8B-B14F-4D97-AF65-F5344CB8AC3E}">
        <p14:creationId xmlns:p14="http://schemas.microsoft.com/office/powerpoint/2010/main" val="3517259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9E1AA3-C993-4C39-92A3-6952A9AA391B}"/>
              </a:ext>
            </a:extLst>
          </p:cNvPr>
          <p:cNvSpPr txBox="1"/>
          <p:nvPr/>
        </p:nvSpPr>
        <p:spPr>
          <a:xfrm>
            <a:off x="2425148" y="714395"/>
            <a:ext cx="7673008" cy="4862870"/>
          </a:xfrm>
          <a:prstGeom prst="rect">
            <a:avLst/>
          </a:prstGeom>
          <a:noFill/>
        </p:spPr>
        <p:txBody>
          <a:bodyPr wrap="square">
            <a:spAutoFit/>
          </a:bodyPr>
          <a:lstStyle/>
          <a:p>
            <a:pPr algn="just"/>
            <a:r>
              <a:rPr lang="en-US" sz="2400" b="1" dirty="0">
                <a:solidFill>
                  <a:srgbClr val="C00000"/>
                </a:solidFill>
                <a:latin typeface="Tw Cen MT" panose="020B0602020104020603" pitchFamily="34" charset="0"/>
              </a:rPr>
              <a:t>Threat Motivation Analysis</a:t>
            </a:r>
          </a:p>
          <a:p>
            <a:pPr algn="just"/>
            <a:endParaRPr lang="en-US" sz="2200" b="1" dirty="0">
              <a:latin typeface="Tw Cen MT" panose="020B0602020104020603" pitchFamily="34" charset="0"/>
            </a:endParaRPr>
          </a:p>
          <a:p>
            <a:pPr algn="just"/>
            <a:r>
              <a:rPr lang="en-US" sz="2200" dirty="0">
                <a:latin typeface="Tw Cen MT" panose="020B0602020104020603" pitchFamily="34" charset="0"/>
              </a:rPr>
              <a:t>Advanced security professionals must look beyond the immediate incident and examine why individuals or groups engage in harmful activities.</a:t>
            </a:r>
          </a:p>
          <a:p>
            <a:pPr algn="just"/>
            <a:endParaRPr lang="en-US" sz="2200" dirty="0">
              <a:latin typeface="Tw Cen MT" panose="020B0602020104020603" pitchFamily="34" charset="0"/>
            </a:endParaRPr>
          </a:p>
          <a:p>
            <a:pPr algn="just"/>
            <a:r>
              <a:rPr lang="en-US" sz="2200" dirty="0">
                <a:latin typeface="Tw Cen MT" panose="020B0602020104020603" pitchFamily="34" charset="0"/>
              </a:rPr>
              <a:t>Key motivations include:</a:t>
            </a:r>
          </a:p>
          <a:p>
            <a:pPr algn="just"/>
            <a:endParaRPr lang="en-US" sz="2200" dirty="0">
              <a:latin typeface="Tw Cen MT" panose="020B0602020104020603" pitchFamily="34" charset="0"/>
            </a:endParaRPr>
          </a:p>
          <a:p>
            <a:pPr marL="342900" indent="-342900" algn="just">
              <a:buFont typeface="Wingdings" panose="05000000000000000000" pitchFamily="2" charset="2"/>
              <a:buChar char="ü"/>
            </a:pPr>
            <a:r>
              <a:rPr lang="en-US" sz="2200" dirty="0">
                <a:latin typeface="Tw Cen MT" panose="020B0602020104020603" pitchFamily="34" charset="0"/>
              </a:rPr>
              <a:t>Financial gain </a:t>
            </a:r>
          </a:p>
          <a:p>
            <a:pPr marL="342900" indent="-342900" algn="just">
              <a:buFont typeface="Wingdings" panose="05000000000000000000" pitchFamily="2" charset="2"/>
              <a:buChar char="ü"/>
            </a:pPr>
            <a:r>
              <a:rPr lang="en-US" sz="2200" dirty="0">
                <a:latin typeface="Tw Cen MT" panose="020B0602020104020603" pitchFamily="34" charset="0"/>
              </a:rPr>
              <a:t>Political objectives </a:t>
            </a:r>
          </a:p>
          <a:p>
            <a:pPr marL="342900" indent="-342900" algn="just">
              <a:buFont typeface="Wingdings" panose="05000000000000000000" pitchFamily="2" charset="2"/>
              <a:buChar char="ü"/>
            </a:pPr>
            <a:r>
              <a:rPr lang="en-US" sz="2200" dirty="0">
                <a:latin typeface="Tw Cen MT" panose="020B0602020104020603" pitchFamily="34" charset="0"/>
              </a:rPr>
              <a:t>Religious or ideological beliefs </a:t>
            </a:r>
          </a:p>
          <a:p>
            <a:pPr marL="342900" indent="-342900" algn="just">
              <a:buFont typeface="Wingdings" panose="05000000000000000000" pitchFamily="2" charset="2"/>
              <a:buChar char="ü"/>
            </a:pPr>
            <a:r>
              <a:rPr lang="en-US" sz="2200" dirty="0">
                <a:latin typeface="Tw Cen MT" panose="020B0602020104020603" pitchFamily="34" charset="0"/>
              </a:rPr>
              <a:t>Revenge </a:t>
            </a:r>
          </a:p>
          <a:p>
            <a:pPr marL="342900" indent="-342900" algn="just">
              <a:buFont typeface="Wingdings" panose="05000000000000000000" pitchFamily="2" charset="2"/>
              <a:buChar char="ü"/>
            </a:pPr>
            <a:r>
              <a:rPr lang="en-US" sz="2200" dirty="0">
                <a:latin typeface="Tw Cen MT" panose="020B0602020104020603" pitchFamily="34" charset="0"/>
              </a:rPr>
              <a:t>Personal grievances </a:t>
            </a:r>
          </a:p>
          <a:p>
            <a:pPr marL="342900" indent="-342900" algn="just">
              <a:buFont typeface="Wingdings" panose="05000000000000000000" pitchFamily="2" charset="2"/>
              <a:buChar char="ü"/>
            </a:pPr>
            <a:r>
              <a:rPr lang="en-US" sz="2200" dirty="0">
                <a:latin typeface="Tw Cen MT" panose="020B0602020104020603" pitchFamily="34" charset="0"/>
              </a:rPr>
              <a:t>Power and influence</a:t>
            </a:r>
          </a:p>
        </p:txBody>
      </p:sp>
    </p:spTree>
    <p:extLst>
      <p:ext uri="{BB962C8B-B14F-4D97-AF65-F5344CB8AC3E}">
        <p14:creationId xmlns:p14="http://schemas.microsoft.com/office/powerpoint/2010/main" val="1116516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E486AF-4F9B-45E6-BEBC-6EF135F26354}"/>
              </a:ext>
            </a:extLst>
          </p:cNvPr>
          <p:cNvSpPr txBox="1"/>
          <p:nvPr/>
        </p:nvSpPr>
        <p:spPr>
          <a:xfrm>
            <a:off x="3044687" y="522887"/>
            <a:ext cx="6102626" cy="5232202"/>
          </a:xfrm>
          <a:prstGeom prst="rect">
            <a:avLst/>
          </a:prstGeom>
          <a:noFill/>
        </p:spPr>
        <p:txBody>
          <a:bodyPr wrap="square">
            <a:spAutoFit/>
          </a:bodyPr>
          <a:lstStyle/>
          <a:p>
            <a:r>
              <a:rPr lang="en-US" sz="2400" b="1" dirty="0">
                <a:solidFill>
                  <a:srgbClr val="C00000"/>
                </a:solidFill>
                <a:latin typeface="Tw Cen MT" panose="020B0602020104020603" pitchFamily="34" charset="0"/>
              </a:rPr>
              <a:t>Why the Advanced Level?</a:t>
            </a:r>
          </a:p>
          <a:p>
            <a:endParaRPr lang="en-US" sz="2400" b="1" dirty="0">
              <a:solidFill>
                <a:srgbClr val="C00000"/>
              </a:solidFill>
              <a:latin typeface="Tw Cen MT" panose="020B0602020104020603" pitchFamily="34" charset="0"/>
            </a:endParaRPr>
          </a:p>
          <a:p>
            <a:pPr marL="342900" indent="-342900">
              <a:buFont typeface="Wingdings" panose="05000000000000000000" pitchFamily="2" charset="2"/>
              <a:buChar char="§"/>
            </a:pPr>
            <a:r>
              <a:rPr lang="en-US" sz="2200" dirty="0">
                <a:latin typeface="Tw Cen MT" panose="020B0602020104020603" pitchFamily="34" charset="0"/>
              </a:rPr>
              <a:t>Builds upon Foundation principles </a:t>
            </a:r>
          </a:p>
          <a:p>
            <a:pPr marL="800100" lvl="1" indent="-342900">
              <a:buFont typeface="Wingdings" panose="05000000000000000000" pitchFamily="2" charset="2"/>
              <a:buChar char="ü"/>
            </a:pPr>
            <a:r>
              <a:rPr lang="en-US" sz="2200" i="1" dirty="0">
                <a:latin typeface="Tw Cen MT" panose="020B0602020104020603" pitchFamily="34" charset="0"/>
              </a:rPr>
              <a:t>Participants already understand basic concepts.</a:t>
            </a:r>
          </a:p>
          <a:p>
            <a:pPr lvl="1"/>
            <a:r>
              <a:rPr lang="en-US" sz="2200" dirty="0">
                <a:latin typeface="Tw Cen MT" panose="020B0602020104020603" pitchFamily="34" charset="0"/>
              </a:rPr>
              <a:t> </a:t>
            </a:r>
          </a:p>
          <a:p>
            <a:pPr marL="342900" indent="-342900">
              <a:buFont typeface="Wingdings" panose="05000000000000000000" pitchFamily="2" charset="2"/>
              <a:buChar char="§"/>
            </a:pPr>
            <a:r>
              <a:rPr lang="en-US" sz="2200" dirty="0">
                <a:latin typeface="Tw Cen MT" panose="020B0602020104020603" pitchFamily="34" charset="0"/>
              </a:rPr>
              <a:t>Expands Practitioner competencies </a:t>
            </a:r>
          </a:p>
          <a:p>
            <a:pPr marL="800100" lvl="1" indent="-342900">
              <a:buFont typeface="Wingdings" panose="05000000000000000000" pitchFamily="2" charset="2"/>
              <a:buChar char="ü"/>
            </a:pPr>
            <a:r>
              <a:rPr lang="en-US" sz="2200" i="1" dirty="0">
                <a:latin typeface="Tw Cen MT" panose="020B0602020104020603" pitchFamily="34" charset="0"/>
              </a:rPr>
              <a:t>Focus shifts from implementation to leadership.</a:t>
            </a:r>
          </a:p>
          <a:p>
            <a:pPr lvl="1"/>
            <a:r>
              <a:rPr lang="en-US" sz="2200" dirty="0">
                <a:latin typeface="Tw Cen MT" panose="020B0602020104020603" pitchFamily="34" charset="0"/>
              </a:rPr>
              <a:t> </a:t>
            </a:r>
          </a:p>
          <a:p>
            <a:pPr marL="342900" indent="-342900">
              <a:buFont typeface="Wingdings" panose="05000000000000000000" pitchFamily="2" charset="2"/>
              <a:buChar char="§"/>
            </a:pPr>
            <a:r>
              <a:rPr lang="en-US" sz="2200" dirty="0">
                <a:latin typeface="Tw Cen MT" panose="020B0602020104020603" pitchFamily="34" charset="0"/>
              </a:rPr>
              <a:t>Develops strategic decision-makers </a:t>
            </a:r>
          </a:p>
          <a:p>
            <a:pPr marL="800100" lvl="1" indent="-342900">
              <a:buFont typeface="Wingdings" panose="05000000000000000000" pitchFamily="2" charset="2"/>
              <a:buChar char="ü"/>
            </a:pPr>
            <a:r>
              <a:rPr lang="en-US" sz="2200" i="1" dirty="0">
                <a:latin typeface="Tw Cen MT" panose="020B0602020104020603" pitchFamily="34" charset="0"/>
              </a:rPr>
              <a:t>Participants become policy and strategy developers.</a:t>
            </a:r>
          </a:p>
          <a:p>
            <a:pPr lvl="1"/>
            <a:endParaRPr lang="en-US" sz="2200" dirty="0">
              <a:latin typeface="Tw Cen MT" panose="020B0602020104020603" pitchFamily="34" charset="0"/>
            </a:endParaRPr>
          </a:p>
          <a:p>
            <a:pPr marL="342900" indent="-342900">
              <a:buFont typeface="Wingdings" panose="05000000000000000000" pitchFamily="2" charset="2"/>
              <a:buChar char="§"/>
            </a:pPr>
            <a:r>
              <a:rPr lang="en-US" sz="2200" dirty="0">
                <a:latin typeface="Tw Cen MT" panose="020B0602020104020603" pitchFamily="34" charset="0"/>
              </a:rPr>
              <a:t>Supports executive leadership </a:t>
            </a:r>
          </a:p>
          <a:p>
            <a:pPr marL="800100" lvl="1" indent="-342900">
              <a:buFont typeface="Wingdings" panose="05000000000000000000" pitchFamily="2" charset="2"/>
              <a:buChar char="ü"/>
            </a:pPr>
            <a:r>
              <a:rPr lang="en-US" sz="2200" i="1" dirty="0">
                <a:latin typeface="Tw Cen MT" panose="020B0602020104020603" pitchFamily="34" charset="0"/>
              </a:rPr>
              <a:t>Security becomes part of corporate governance.</a:t>
            </a:r>
            <a:endParaRPr lang="en-US" sz="2200" dirty="0">
              <a:latin typeface="Tw Cen MT" panose="020B0602020104020603" pitchFamily="34" charset="0"/>
            </a:endParaRPr>
          </a:p>
        </p:txBody>
      </p:sp>
    </p:spTree>
    <p:extLst>
      <p:ext uri="{BB962C8B-B14F-4D97-AF65-F5344CB8AC3E}">
        <p14:creationId xmlns:p14="http://schemas.microsoft.com/office/powerpoint/2010/main" val="328714428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1351</TotalTime>
  <Words>2080</Words>
  <Application>Microsoft Office PowerPoint</Application>
  <PresentationFormat>Widescreen</PresentationFormat>
  <Paragraphs>417</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Gallery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Stephen</dc:creator>
  <cp:lastModifiedBy>steveokwori@sticmirac.com.ng</cp:lastModifiedBy>
  <cp:revision>120</cp:revision>
  <dcterms:created xsi:type="dcterms:W3CDTF">2026-07-07T01:05:12Z</dcterms:created>
  <dcterms:modified xsi:type="dcterms:W3CDTF">2026-07-21T15:50:30Z</dcterms:modified>
</cp:coreProperties>
</file>