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sldIdLst>
    <p:sldId id="8359" r:id="rId5"/>
    <p:sldId id="8347" r:id="rId6"/>
    <p:sldId id="8348" r:id="rId7"/>
    <p:sldId id="8356" r:id="rId8"/>
    <p:sldId id="256" r:id="rId9"/>
    <p:sldId id="8349" r:id="rId10"/>
    <p:sldId id="83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BF"/>
    <a:srgbClr val="C00000"/>
    <a:srgbClr val="822065"/>
    <a:srgbClr val="00A989"/>
    <a:srgbClr val="632173"/>
    <a:srgbClr val="9B1F48"/>
    <a:srgbClr val="A31D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48"/>
  </p:normalViewPr>
  <p:slideViewPr>
    <p:cSldViewPr snapToGrid="0">
      <p:cViewPr varScale="1">
        <p:scale>
          <a:sx n="82" d="100"/>
          <a:sy n="82" d="100"/>
        </p:scale>
        <p:origin x="9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3F278-0923-411E-9717-94FE7809F4FB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461AB-398B-4AA1-9EEE-673599419A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D40D9-786A-46E0-B3D3-FE2A4B3A2DC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7B1C-7659-44E5-86EB-ED48157BE14F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35BA-6766-49DA-946F-F8648A592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7B1C-7659-44E5-86EB-ED48157BE14F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35BA-6766-49DA-946F-F8648A592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7B1C-7659-44E5-86EB-ED48157BE14F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35BA-6766-49DA-946F-F8648A592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7B1C-7659-44E5-86EB-ED48157BE14F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35BA-6766-49DA-946F-F8648A592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7B1C-7659-44E5-86EB-ED48157BE14F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35BA-6766-49DA-946F-F8648A592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7B1C-7659-44E5-86EB-ED48157BE14F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35BA-6766-49DA-946F-F8648A592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7B1C-7659-44E5-86EB-ED48157BE14F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35BA-6766-49DA-946F-F8648A592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7B1C-7659-44E5-86EB-ED48157BE14F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35BA-6766-49DA-946F-F8648A592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7B1C-7659-44E5-86EB-ED48157BE14F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35BA-6766-49DA-946F-F8648A592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7B1C-7659-44E5-86EB-ED48157BE14F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35BA-6766-49DA-946F-F8648A592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7B1C-7659-44E5-86EB-ED48157BE14F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35BA-6766-49DA-946F-F8648A592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1F7B1C-7659-44E5-86EB-ED48157BE14F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6F35BA-6766-49DA-946F-F8648A5926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05" r="52894"/>
          <a:stretch>
            <a:fillRect/>
          </a:stretch>
        </p:blipFill>
        <p:spPr>
          <a:xfrm>
            <a:off x="6324600" y="-1"/>
            <a:ext cx="5054600" cy="6857999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324600" y="0"/>
            <a:ext cx="5054600" cy="6858003"/>
          </a:xfrm>
          <a:prstGeom prst="rect">
            <a:avLst/>
          </a:prstGeom>
          <a:gradFill>
            <a:gsLst>
              <a:gs pos="0">
                <a:srgbClr val="263240"/>
              </a:gs>
              <a:gs pos="100000">
                <a:srgbClr val="263240">
                  <a:alpha val="69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49076" y="2255149"/>
            <a:ext cx="5511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lang="en-US" sz="2400" b="1" dirty="0"/>
              <a:t>BAGAKHANGAI–KHUSHIG VALLEY BRANCH RAILWAY PROJECT</a:t>
            </a:r>
            <a:endParaRPr kumimoji="0" lang="" altLang="en-US" sz="2400" b="1" i="0" u="none" strike="noStrike" cap="none" normalizeH="0" baseline="0" dirty="0">
              <a:ln>
                <a:noFill/>
              </a:ln>
              <a:solidFill>
                <a:srgbClr val="263240"/>
              </a:solidFill>
              <a:effectLst/>
              <a:ea typeface="Roboto Condensed" panose="02000000000000000000" pitchFamily="2" charset="0"/>
              <a:cs typeface="Mongolian Baiti" panose="03000500000000000000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812800" y="5583476"/>
            <a:ext cx="1749425" cy="412750"/>
          </a:xfrm>
          <a:prstGeom prst="roundRect">
            <a:avLst>
              <a:gd name="adj" fmla="val 50000"/>
            </a:avLst>
          </a:prstGeom>
          <a:solidFill>
            <a:srgbClr val="F76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37955" y="5789851"/>
            <a:ext cx="3086645" cy="0"/>
          </a:xfrm>
          <a:prstGeom prst="line">
            <a:avLst/>
          </a:prstGeom>
          <a:ln>
            <a:solidFill>
              <a:srgbClr val="263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24600" y="5789851"/>
            <a:ext cx="5054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827040" y="5605505"/>
            <a:ext cx="17351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charset="0"/>
                <a:cs typeface="Arial" panose="020B0604020202020204" pitchFamily="34" charset="0"/>
              </a:rPr>
              <a:t>www.mtz.mn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587282" y="3013425"/>
            <a:ext cx="110100" cy="110100"/>
          </a:xfrm>
          <a:prstGeom prst="ellipse">
            <a:avLst/>
          </a:prstGeom>
          <a:solidFill>
            <a:srgbClr val="F76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15359" y="324230"/>
            <a:ext cx="1509403" cy="6536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379200" y="0"/>
            <a:ext cx="812800" cy="6858000"/>
          </a:xfrm>
          <a:prstGeom prst="rect">
            <a:avLst/>
          </a:prstGeom>
          <a:solidFill>
            <a:srgbClr val="F76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онголын төмөр зам ТӨХ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292" y="250524"/>
            <a:ext cx="1351204" cy="6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900" y="302148"/>
            <a:ext cx="6734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Rationale for Establishing KHUNNU City</a:t>
            </a:r>
            <a:endParaRPr lang="en-US" sz="2800" b="1" dirty="0">
              <a:solidFill>
                <a:srgbClr val="002060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143" y="6340852"/>
            <a:ext cx="67341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Mongolian railway company | 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BAGAKHANGAI–KHUSHIG VALLEY BRANCH RAILWAY PROJECT</a:t>
            </a:r>
            <a:endParaRPr kumimoji="0" lang="" altLang="en-US" sz="110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68605" y="6356930"/>
            <a:ext cx="268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349" y="1047364"/>
            <a:ext cx="5979255" cy="5141770"/>
          </a:xfrm>
          <a:prstGeom prst="rect">
            <a:avLst/>
          </a:prstGeom>
        </p:spPr>
      </p:pic>
      <p:sp>
        <p:nvSpPr>
          <p:cNvPr id="60" name="Rectangle: Rounded Corners 59"/>
          <p:cNvSpPr/>
          <p:nvPr/>
        </p:nvSpPr>
        <p:spPr>
          <a:xfrm>
            <a:off x="1528323" y="1225156"/>
            <a:ext cx="2919984" cy="1839615"/>
          </a:xfrm>
          <a:prstGeom prst="round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ontent Placeholder 2"/>
          <p:cNvSpPr>
            <a:spLocks noGrp="1"/>
          </p:cNvSpPr>
          <p:nvPr>
            <p:ph idx="1"/>
          </p:nvPr>
        </p:nvSpPr>
        <p:spPr>
          <a:xfrm>
            <a:off x="1860851" y="1318099"/>
            <a:ext cx="2259556" cy="27808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Captial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city</a:t>
            </a:r>
          </a:p>
        </p:txBody>
      </p:sp>
      <p:sp>
        <p:nvSpPr>
          <p:cNvPr id="62" name="Content Placeholder 2"/>
          <p:cNvSpPr txBox="1"/>
          <p:nvPr/>
        </p:nvSpPr>
        <p:spPr>
          <a:xfrm>
            <a:off x="1860851" y="1601523"/>
            <a:ext cx="2259556" cy="2659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</a:p>
        </p:txBody>
      </p:sp>
      <p:grpSp>
        <p:nvGrpSpPr>
          <p:cNvPr id="1044" name="Group 1043"/>
          <p:cNvGrpSpPr/>
          <p:nvPr/>
        </p:nvGrpSpPr>
        <p:grpSpPr>
          <a:xfrm>
            <a:off x="1670997" y="1892974"/>
            <a:ext cx="2460264" cy="917899"/>
            <a:chOff x="485744" y="1365060"/>
            <a:chExt cx="2460264" cy="950568"/>
          </a:xfrm>
        </p:grpSpPr>
        <p:sp>
          <p:nvSpPr>
            <p:cNvPr id="1028" name="Content Placeholder 2"/>
            <p:cNvSpPr txBox="1"/>
            <p:nvPr/>
          </p:nvSpPr>
          <p:spPr>
            <a:xfrm>
              <a:off x="753909" y="1365060"/>
              <a:ext cx="661001" cy="2659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2023</a:t>
              </a:r>
            </a:p>
          </p:txBody>
        </p:sp>
        <p:sp>
          <p:nvSpPr>
            <p:cNvPr id="1029" name="Content Placeholder 2"/>
            <p:cNvSpPr txBox="1"/>
            <p:nvPr/>
          </p:nvSpPr>
          <p:spPr>
            <a:xfrm>
              <a:off x="1991511" y="1398644"/>
              <a:ext cx="661001" cy="2659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2040</a:t>
              </a:r>
            </a:p>
          </p:txBody>
        </p:sp>
        <p:sp>
          <p:nvSpPr>
            <p:cNvPr id="1030" name="Content Placeholder 2"/>
            <p:cNvSpPr txBox="1"/>
            <p:nvPr/>
          </p:nvSpPr>
          <p:spPr>
            <a:xfrm>
              <a:off x="485744" y="1609019"/>
              <a:ext cx="1197329" cy="45390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1,725,000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2" name="Content Placeholder 2"/>
            <p:cNvSpPr txBox="1"/>
            <p:nvPr/>
          </p:nvSpPr>
          <p:spPr>
            <a:xfrm>
              <a:off x="1822347" y="1603639"/>
              <a:ext cx="1067210" cy="3428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2,086,000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" name="Content Placeholder 2"/>
            <p:cNvSpPr txBox="1"/>
            <p:nvPr/>
          </p:nvSpPr>
          <p:spPr>
            <a:xfrm>
              <a:off x="686452" y="1972827"/>
              <a:ext cx="2259556" cy="3428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Satellite city Population: 450,000</a:t>
              </a:r>
            </a:p>
          </p:txBody>
        </p:sp>
      </p:grpSp>
      <p:sp>
        <p:nvSpPr>
          <p:cNvPr id="1036" name="Content Placeholder 2"/>
          <p:cNvSpPr txBox="1"/>
          <p:nvPr/>
        </p:nvSpPr>
        <p:spPr>
          <a:xfrm>
            <a:off x="906779" y="3320629"/>
            <a:ext cx="2581487" cy="293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KHUSHIG VALLEY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37" name="Content Placeholder 2"/>
          <p:cNvSpPr txBox="1"/>
          <p:nvPr/>
        </p:nvSpPr>
        <p:spPr>
          <a:xfrm>
            <a:off x="914400" y="3626181"/>
            <a:ext cx="4665305" cy="2557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population: 150,000 residents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land area: 31,501.3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hectares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capacity: 80,000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Government administrative complex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Free economic zone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University campus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Integrated logistics center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International airport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Ulaanbaatar –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Khunnu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city expressway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62.0 km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Bagakhangai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Khushig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valley branch railway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 km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Light Rail Transit (LRT)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8" name="Content Placeholder 2"/>
          <p:cNvSpPr txBox="1"/>
          <p:nvPr/>
        </p:nvSpPr>
        <p:spPr>
          <a:xfrm>
            <a:off x="595512" y="5448188"/>
            <a:ext cx="2911753" cy="10945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557" t="-1" r="273" b="503"/>
          <a:stretch>
            <a:fillRect/>
          </a:stretch>
        </p:blipFill>
        <p:spPr>
          <a:xfrm>
            <a:off x="5551714" y="1066531"/>
            <a:ext cx="5939406" cy="5150237"/>
          </a:xfrm>
          <a:prstGeom prst="rect">
            <a:avLst/>
          </a:prstGeom>
        </p:spPr>
      </p:pic>
      <p:pic>
        <p:nvPicPr>
          <p:cNvPr id="1026" name="Picture 2" descr="Монголын төмөр зам ТӨХ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292" y="250524"/>
            <a:ext cx="1351204" cy="6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900" y="302148"/>
            <a:ext cx="6734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KHUNNU CITY MASTER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143" y="6340852"/>
            <a:ext cx="67341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Mongolian railway company | 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BAGAKHANGAI–KHUSHIG VALLEY BRANCH RAILWAY PROJECT</a:t>
            </a:r>
            <a:endParaRPr kumimoji="0" lang="" altLang="en-US" sz="110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68605" y="6356930"/>
            <a:ext cx="268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Content Placeholder 2"/>
          <p:cNvSpPr txBox="1"/>
          <p:nvPr/>
        </p:nvSpPr>
        <p:spPr>
          <a:xfrm>
            <a:off x="955772" y="1342426"/>
            <a:ext cx="3978396" cy="1192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Mixed-Use zone: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Free economic zone, Logistics hub, Business district,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Residental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area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infrastructure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Green energy, Smart city system, Integrated transportation network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5772" y="2847019"/>
            <a:ext cx="38971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Free economic zone– 1,000 hectares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" name="TextBox 1026"/>
          <p:cNvSpPr txBox="1"/>
          <p:nvPr/>
        </p:nvSpPr>
        <p:spPr>
          <a:xfrm>
            <a:off x="955772" y="3333873"/>
            <a:ext cx="38971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Business district– 700 hectares</a:t>
            </a:r>
          </a:p>
        </p:txBody>
      </p:sp>
      <p:sp>
        <p:nvSpPr>
          <p:cNvPr id="1028" name="TextBox 1027"/>
          <p:cNvSpPr txBox="1"/>
          <p:nvPr/>
        </p:nvSpPr>
        <p:spPr>
          <a:xfrm>
            <a:off x="955772" y="3795831"/>
            <a:ext cx="46094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Government administrative complex– 3,000 hectares</a:t>
            </a:r>
          </a:p>
        </p:txBody>
      </p:sp>
      <p:sp>
        <p:nvSpPr>
          <p:cNvPr id="1029" name="TextBox 1028"/>
          <p:cNvSpPr txBox="1"/>
          <p:nvPr/>
        </p:nvSpPr>
        <p:spPr>
          <a:xfrm>
            <a:off x="955772" y="4254645"/>
            <a:ext cx="38971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 University campus– 506.7 hectares</a:t>
            </a:r>
          </a:p>
        </p:txBody>
      </p:sp>
      <p:sp>
        <p:nvSpPr>
          <p:cNvPr id="1030" name="TextBox 1029"/>
          <p:cNvSpPr txBox="1"/>
          <p:nvPr/>
        </p:nvSpPr>
        <p:spPr>
          <a:xfrm>
            <a:off x="955772" y="4684816"/>
            <a:ext cx="38971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 Commercial zone – 500 hectares</a:t>
            </a:r>
          </a:p>
        </p:txBody>
      </p:sp>
      <p:sp>
        <p:nvSpPr>
          <p:cNvPr id="1031" name="TextBox 1030"/>
          <p:cNvSpPr txBox="1"/>
          <p:nvPr/>
        </p:nvSpPr>
        <p:spPr>
          <a:xfrm>
            <a:off x="955772" y="5124662"/>
            <a:ext cx="38971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6. Industrial zone – 1,019 hectares</a:t>
            </a:r>
          </a:p>
        </p:txBody>
      </p:sp>
      <p:sp>
        <p:nvSpPr>
          <p:cNvPr id="1032" name="TextBox 1031"/>
          <p:cNvSpPr txBox="1"/>
          <p:nvPr/>
        </p:nvSpPr>
        <p:spPr>
          <a:xfrm>
            <a:off x="942256" y="5578868"/>
            <a:ext cx="38971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7. Logistics zone – 1,019 hectares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онголын төмөр зам ТӨХ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292" y="250524"/>
            <a:ext cx="1351204" cy="6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3484" y="353772"/>
            <a:ext cx="8491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State of Logistics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143" y="6340852"/>
            <a:ext cx="67341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Mongolian railway company | 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BAGAKHANGAI–KHUSHIG VALLEY BRANCH RAILWAY PROJECT</a:t>
            </a:r>
            <a:endParaRPr kumimoji="0" lang="" altLang="en-US" sz="110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68605" y="6356930"/>
            <a:ext cx="268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489" y="1047363"/>
            <a:ext cx="5916603" cy="5150237"/>
          </a:xfrm>
          <a:prstGeom prst="rect">
            <a:avLst/>
          </a:prstGeom>
        </p:spPr>
      </p:pic>
      <p:sp>
        <p:nvSpPr>
          <p:cNvPr id="10" name="Content Placeholder 2"/>
          <p:cNvSpPr txBox="1"/>
          <p:nvPr/>
        </p:nvSpPr>
        <p:spPr>
          <a:xfrm>
            <a:off x="453484" y="1283939"/>
            <a:ext cx="4880516" cy="2617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Freight Forwarding Market: Over 300 freight forwarding companies registered, with 60 companies actively operating.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Rail Infrastructure: The Ulaanbaatar station /UBTZ/ network comprises a total of 59 different side railway lines.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Operations: 9 enterprises operate across 10 types of loading and unloading terminals at 2 main stations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mn-M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latin typeface="Arial" panose="020B0604020202020204" pitchFamily="34" charset="0"/>
                <a:ea typeface="MingLiU" panose="020B0604030504040204" pitchFamily="49" charset="-120"/>
                <a:cs typeface="Arial" panose="020B0604020202020204" pitchFamily="34" charset="0"/>
              </a:rPr>
              <a:t>Total Railway Area	</a:t>
            </a:r>
            <a:r>
              <a:rPr lang="mn-MN" sz="1400" dirty="0">
                <a:latin typeface="Arial" panose="020B0604020202020204" pitchFamily="34" charset="0"/>
                <a:ea typeface="MingLiU" panose="020B0604030504040204" pitchFamily="49" charset="-120"/>
                <a:cs typeface="Arial" panose="020B0604020202020204" pitchFamily="34" charset="0"/>
              </a:rPr>
              <a:t>	</a:t>
            </a:r>
            <a:r>
              <a:rPr lang="en-US" sz="1400" dirty="0">
                <a:latin typeface="Arial" panose="020B0604020202020204" pitchFamily="34" charset="0"/>
                <a:ea typeface="MingLiU" panose="020B0604030504040204" pitchFamily="49" charset="-120"/>
                <a:cs typeface="Arial" panose="020B0604020202020204" pitchFamily="34" charset="0"/>
              </a:rPr>
              <a:t>27.2 hectares (ha)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Arial" panose="020B0604020202020204" pitchFamily="34" charset="0"/>
                <a:ea typeface="MingLiU" panose="020B0604030504040204" pitchFamily="49" charset="-120"/>
                <a:cs typeface="Arial" panose="020B0604020202020204" pitchFamily="34" charset="0"/>
              </a:rPr>
              <a:t>Total Railway Line Length</a:t>
            </a:r>
            <a:r>
              <a:rPr lang="mn-MN" sz="1400" dirty="0">
                <a:latin typeface="Arial" panose="020B0604020202020204" pitchFamily="34" charset="0"/>
                <a:ea typeface="MingLiU" panose="020B0604030504040204" pitchFamily="49" charset="-120"/>
                <a:cs typeface="Arial" panose="020B0604020202020204" pitchFamily="34" charset="0"/>
              </a:rPr>
              <a:t>  	</a:t>
            </a:r>
            <a:r>
              <a:rPr lang="en-US" sz="1400" dirty="0">
                <a:latin typeface="Arial" panose="020B0604020202020204" pitchFamily="34" charset="0"/>
                <a:ea typeface="MingLiU" panose="020B0604030504040204" pitchFamily="49" charset="-120"/>
                <a:cs typeface="Arial" panose="020B0604020202020204" pitchFamily="34" charset="0"/>
              </a:rPr>
              <a:t>10.1 km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Arial" panose="020B0604020202020204" pitchFamily="34" charset="0"/>
                <a:ea typeface="MingLiU" panose="020B0604030504040204" pitchFamily="49" charset="-120"/>
                <a:cs typeface="Arial" panose="020B0604020202020204" pitchFamily="34" charset="0"/>
              </a:rPr>
              <a:t>Total Terminal Area	</a:t>
            </a:r>
            <a:r>
              <a:rPr lang="mn-MN" sz="1400" dirty="0">
                <a:latin typeface="Arial" panose="020B0604020202020204" pitchFamily="34" charset="0"/>
                <a:ea typeface="MingLiU" panose="020B0604030504040204" pitchFamily="49" charset="-120"/>
                <a:cs typeface="Arial" panose="020B0604020202020204" pitchFamily="34" charset="0"/>
              </a:rPr>
              <a:t>	</a:t>
            </a:r>
            <a:r>
              <a:rPr lang="en-US" sz="1400" dirty="0">
                <a:latin typeface="Arial" panose="020B0604020202020204" pitchFamily="34" charset="0"/>
                <a:ea typeface="MingLiU" panose="020B0604030504040204" pitchFamily="49" charset="-120"/>
                <a:cs typeface="Arial" panose="020B0604020202020204" pitchFamily="34" charset="0"/>
              </a:rPr>
              <a:t>132 hectares (ha)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Arial" panose="020B0604020202020204" pitchFamily="34" charset="0"/>
                <a:ea typeface="MingLiU" panose="020B0604030504040204" pitchFamily="49" charset="-120"/>
                <a:cs typeface="Arial" panose="020B0604020202020204" pitchFamily="34" charset="0"/>
              </a:rPr>
              <a:t>Annual handling capacity	2.4 million tons per year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Arial" panose="020B0604020202020204" pitchFamily="34" charset="0"/>
                <a:ea typeface="MingLiU" panose="020B0604030504040204" pitchFamily="49" charset="-120"/>
                <a:cs typeface="Arial" panose="020B0604020202020204" pitchFamily="34" charset="0"/>
              </a:rPr>
              <a:t>Wagon Capacity	</a:t>
            </a:r>
            <a:r>
              <a:rPr lang="mn-MN" sz="1400" dirty="0">
                <a:latin typeface="Arial" panose="020B0604020202020204" pitchFamily="34" charset="0"/>
                <a:ea typeface="MingLiU" panose="020B0604030504040204" pitchFamily="49" charset="-120"/>
                <a:cs typeface="Arial" panose="020B0604020202020204" pitchFamily="34" charset="0"/>
              </a:rPr>
              <a:t>	</a:t>
            </a:r>
            <a:r>
              <a:rPr lang="en-US" sz="1400" dirty="0">
                <a:latin typeface="Arial" panose="020B0604020202020204" pitchFamily="34" charset="0"/>
                <a:ea typeface="MingLiU" panose="020B0604030504040204" pitchFamily="49" charset="-120"/>
                <a:cs typeface="Arial" panose="020B0604020202020204" pitchFamily="34" charset="0"/>
              </a:rPr>
              <a:t>186 wagons</a:t>
            </a:r>
            <a:endParaRPr lang="mn-MN" sz="1400" dirty="0">
              <a:latin typeface="Arial" panose="020B0604020202020204" pitchFamily="34" charset="0"/>
              <a:ea typeface="MingLiU" panose="020B0604030504040204" pitchFamily="49" charset="-12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453484" y="4621918"/>
            <a:ext cx="4880516" cy="1849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Low efficiency and high operational costs.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Manual container sorting and limited wagon distribution lead to high unit costs.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Incomplete implementation of equipment at loading and unloading terminals.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40% of unloaded cargo is redistributed back to regional areas.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Монголын төмөр зам ТӨХК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1693930" y="0"/>
            <a:ext cx="104980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6205728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 w="31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 sz="140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382" y="355516"/>
            <a:ext cx="5668964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BAGAKHANGAI-KHUSHIG VALLEY BRANCH RAILWAY PROJECT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382" y="1159642"/>
            <a:ext cx="55543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RATIONALE</a:t>
            </a:r>
          </a:p>
          <a:p>
            <a:pPr algn="just"/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the framework of the goals and directions for developing the national railway transport and logistics system as outlined in the "Vision-2050" Long-term Development Policy of Mongolia and the Action Program of the Government of Mongolia for 2024-2028, the following Government Resolutions were issued: Resolution No. 229 dated December 25, 2024; Resolution No. 21 dated January 14, 2025; and Resolution No. 86 dated February 12, 2025. These resolutions mandated "Mongolian Railway" SOSC to be responsible for the construction and operational management of the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Bagakhangai-Khushig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Valley branch railway.</a:t>
            </a:r>
          </a:p>
          <a:p>
            <a:pPr algn="just"/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SIGNIFICANCE</a:t>
            </a:r>
          </a:p>
          <a:p>
            <a:pPr algn="just"/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implementation of the project, a cumulative volume of 3.5 to 20.0 million tons of freight per year will be transported to the newly built Transport and Logistics Center in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Khushig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Valley. This will reduce the average daily road closure time of 144 minutes at railway and road intersections in Ulaanbaatar by 21 to 120 minutes.</a:t>
            </a:r>
          </a:p>
          <a:p>
            <a:pPr algn="just"/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OVERVIEW </a:t>
            </a:r>
          </a:p>
          <a:p>
            <a:pPr algn="just"/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project branches off from the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Bagakhangai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station and extends 102 km to the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Khushig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Valley. According to the MNS 6229:2021 standard for general technical requirements of railway superstructure, a 1520 mm gauge track with 25-meter jointed rails will be constructed.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81529" y="6356350"/>
            <a:ext cx="2743200" cy="36512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онголын төмөр зам ТӨХ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292" y="250524"/>
            <a:ext cx="1351204" cy="6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900" y="302148"/>
            <a:ext cx="847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Bagakhangai-Khushig</a:t>
            </a:r>
            <a:r>
              <a:rPr lang="en-US" sz="2800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 Valley branch railway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143" y="6340852"/>
            <a:ext cx="67341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Mongolian railway company | 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BAGAKHANGAI–KHUSHIG VALLEY BRANCH RAILWAY PROJECT</a:t>
            </a:r>
            <a:endParaRPr kumimoji="0" lang="" altLang="en-US" sz="110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68605" y="6356930"/>
            <a:ext cx="268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987" y="1047363"/>
            <a:ext cx="5943908" cy="51502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2282" y="1228754"/>
            <a:ext cx="25986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Project Phase 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59461" y="1593179"/>
            <a:ext cx="29850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Bagakhangai</a:t>
            </a:r>
            <a:r>
              <a:rPr lang="en-US" sz="140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station and extends for a total of 87.54 km to the </a:t>
            </a:r>
            <a:r>
              <a:rPr lang="en-US" sz="140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Khushig</a:t>
            </a:r>
            <a:r>
              <a:rPr lang="en-US" sz="140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Valley. </a:t>
            </a:r>
          </a:p>
        </p:txBody>
      </p:sp>
      <p:sp>
        <p:nvSpPr>
          <p:cNvPr id="12" name="Freeform: Shape 11"/>
          <p:cNvSpPr/>
          <p:nvPr/>
        </p:nvSpPr>
        <p:spPr>
          <a:xfrm>
            <a:off x="1182282" y="1751378"/>
            <a:ext cx="671160" cy="670664"/>
          </a:xfrm>
          <a:custGeom>
            <a:avLst/>
            <a:gdLst>
              <a:gd name="connsiteX0" fmla="*/ 0 w 1314449"/>
              <a:gd name="connsiteY0" fmla="*/ 657225 h 1314449"/>
              <a:gd name="connsiteX1" fmla="*/ 657225 w 1314449"/>
              <a:gd name="connsiteY1" fmla="*/ 0 h 1314449"/>
              <a:gd name="connsiteX2" fmla="*/ 1314450 w 1314449"/>
              <a:gd name="connsiteY2" fmla="*/ 657225 h 1314449"/>
              <a:gd name="connsiteX3" fmla="*/ 657225 w 1314449"/>
              <a:gd name="connsiteY3" fmla="*/ 1314450 h 1314449"/>
              <a:gd name="connsiteX4" fmla="*/ 0 w 1314449"/>
              <a:gd name="connsiteY4" fmla="*/ 657225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49" h="1314449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noFill/>
          <a:ln>
            <a:solidFill>
              <a:srgbClr val="2F5597"/>
            </a:solidFill>
            <a:prstDash val="sysDash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marL="0" lvl="0" indent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 descr="Train outlin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3242" y="1817850"/>
            <a:ext cx="537719" cy="537719"/>
          </a:xfrm>
          <a:prstGeom prst="rect">
            <a:avLst/>
          </a:prstGeom>
        </p:spPr>
      </p:pic>
      <p:sp>
        <p:nvSpPr>
          <p:cNvPr id="15" name="Freeform: Shape 14"/>
          <p:cNvSpPr/>
          <p:nvPr/>
        </p:nvSpPr>
        <p:spPr>
          <a:xfrm>
            <a:off x="1182282" y="3475358"/>
            <a:ext cx="649938" cy="617745"/>
          </a:xfrm>
          <a:custGeom>
            <a:avLst/>
            <a:gdLst>
              <a:gd name="connsiteX0" fmla="*/ 0 w 1314449"/>
              <a:gd name="connsiteY0" fmla="*/ 657225 h 1314449"/>
              <a:gd name="connsiteX1" fmla="*/ 657225 w 1314449"/>
              <a:gd name="connsiteY1" fmla="*/ 0 h 1314449"/>
              <a:gd name="connsiteX2" fmla="*/ 1314450 w 1314449"/>
              <a:gd name="connsiteY2" fmla="*/ 657225 h 1314449"/>
              <a:gd name="connsiteX3" fmla="*/ 657225 w 1314449"/>
              <a:gd name="connsiteY3" fmla="*/ 1314450 h 1314449"/>
              <a:gd name="connsiteX4" fmla="*/ 0 w 1314449"/>
              <a:gd name="connsiteY4" fmla="*/ 657225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49" h="1314449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noFill/>
          <a:ln>
            <a:solidFill>
              <a:srgbClr val="2F5597"/>
            </a:solidFill>
            <a:prstDash val="sysDash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marL="0" lvl="0" indent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2282" y="2937578"/>
            <a:ext cx="25986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Project Phase II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59461" y="3447315"/>
            <a:ext cx="28519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It extends for a total of 15.0 km from the </a:t>
            </a:r>
            <a:r>
              <a:rPr lang="en-US" sz="140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Khushig</a:t>
            </a:r>
            <a:r>
              <a:rPr lang="en-US" sz="140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Valley to </a:t>
            </a:r>
            <a:r>
              <a:rPr lang="en-US" sz="140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Shuvuun</a:t>
            </a:r>
            <a:r>
              <a:rPr lang="en-US" sz="140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Fabric.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59461" y="5277116"/>
            <a:ext cx="31459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Total length of the railway: 102.5 km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2282" y="4643442"/>
            <a:ext cx="25986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Project plan</a:t>
            </a:r>
          </a:p>
        </p:txBody>
      </p:sp>
      <p:pic>
        <p:nvPicPr>
          <p:cNvPr id="21" name="Graphic 20" descr="Train outlin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3082" y="3525114"/>
            <a:ext cx="537719" cy="537719"/>
          </a:xfrm>
          <a:prstGeom prst="rect">
            <a:avLst/>
          </a:prstGeom>
        </p:spPr>
      </p:pic>
      <p:sp>
        <p:nvSpPr>
          <p:cNvPr id="24" name="Freeform: Shape 23"/>
          <p:cNvSpPr/>
          <p:nvPr/>
        </p:nvSpPr>
        <p:spPr>
          <a:xfrm>
            <a:off x="1182282" y="5064083"/>
            <a:ext cx="649938" cy="649536"/>
          </a:xfrm>
          <a:custGeom>
            <a:avLst/>
            <a:gdLst>
              <a:gd name="connsiteX0" fmla="*/ 0 w 1314449"/>
              <a:gd name="connsiteY0" fmla="*/ 657225 h 1314449"/>
              <a:gd name="connsiteX1" fmla="*/ 657225 w 1314449"/>
              <a:gd name="connsiteY1" fmla="*/ 0 h 1314449"/>
              <a:gd name="connsiteX2" fmla="*/ 1314450 w 1314449"/>
              <a:gd name="connsiteY2" fmla="*/ 657225 h 1314449"/>
              <a:gd name="connsiteX3" fmla="*/ 657225 w 1314449"/>
              <a:gd name="connsiteY3" fmla="*/ 1314450 h 1314449"/>
              <a:gd name="connsiteX4" fmla="*/ 0 w 1314449"/>
              <a:gd name="connsiteY4" fmla="*/ 657225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49" h="1314449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noFill/>
          <a:ln>
            <a:solidFill>
              <a:srgbClr val="2F5597"/>
            </a:solidFill>
            <a:prstDash val="sysDash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marL="0" lvl="0" indent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Graphic 24" descr="Train outlin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3241" y="5123704"/>
            <a:ext cx="537719" cy="5377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Монголын төмөр зам ТӨХ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292" y="250524"/>
            <a:ext cx="1351204" cy="6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900" y="302148"/>
            <a:ext cx="847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206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 dirty="0"/>
              <a:t>PROJECT PHASE I: WORK PROGRESS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143" y="6340852"/>
            <a:ext cx="67341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Mongolian railway company | 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BAGAKHANGAI–KHUSHIG VALLEY BRANCH RAILWAY PROJECT</a:t>
            </a:r>
            <a:endParaRPr kumimoji="0" lang="" altLang="en-US" sz="110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77601" y="6356930"/>
            <a:ext cx="359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58963" y="1291033"/>
            <a:ext cx="16084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PK 0 – 87.8 KM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40901" y="1743618"/>
            <a:ext cx="735363" cy="760714"/>
            <a:chOff x="371550" y="1772657"/>
            <a:chExt cx="2044295" cy="1980563"/>
          </a:xfrm>
        </p:grpSpPr>
        <p:sp>
          <p:nvSpPr>
            <p:cNvPr id="23" name="Freeform: Shape 22"/>
            <p:cNvSpPr/>
            <p:nvPr/>
          </p:nvSpPr>
          <p:spPr>
            <a:xfrm>
              <a:off x="371550" y="1772657"/>
              <a:ext cx="2044295" cy="1980563"/>
            </a:xfrm>
            <a:custGeom>
              <a:avLst/>
              <a:gdLst>
                <a:gd name="connsiteX0" fmla="*/ 0 w 1314449"/>
                <a:gd name="connsiteY0" fmla="*/ 657225 h 1314449"/>
                <a:gd name="connsiteX1" fmla="*/ 657225 w 1314449"/>
                <a:gd name="connsiteY1" fmla="*/ 0 h 1314449"/>
                <a:gd name="connsiteX2" fmla="*/ 1314450 w 1314449"/>
                <a:gd name="connsiteY2" fmla="*/ 657225 h 1314449"/>
                <a:gd name="connsiteX3" fmla="*/ 657225 w 1314449"/>
                <a:gd name="connsiteY3" fmla="*/ 1314450 h 1314449"/>
                <a:gd name="connsiteX4" fmla="*/ 0 w 1314449"/>
                <a:gd name="connsiteY4" fmla="*/ 657225 h 131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4449" h="1314449">
                  <a:moveTo>
                    <a:pt x="0" y="657225"/>
                  </a:moveTo>
                  <a:cubicBezTo>
                    <a:pt x="0" y="294250"/>
                    <a:pt x="294250" y="0"/>
                    <a:pt x="657225" y="0"/>
                  </a:cubicBezTo>
                  <a:cubicBezTo>
                    <a:pt x="1020200" y="0"/>
                    <a:pt x="1314450" y="294250"/>
                    <a:pt x="1314450" y="657225"/>
                  </a:cubicBezTo>
                  <a:cubicBezTo>
                    <a:pt x="1314450" y="1020200"/>
                    <a:pt x="1020200" y="1314450"/>
                    <a:pt x="657225" y="1314450"/>
                  </a:cubicBezTo>
                  <a:cubicBezTo>
                    <a:pt x="294250" y="1314450"/>
                    <a:pt x="0" y="1020200"/>
                    <a:pt x="0" y="657225"/>
                  </a:cubicBezTo>
                  <a:close/>
                </a:path>
              </a:pathLst>
            </a:custGeom>
            <a:noFill/>
            <a:ln>
              <a:solidFill>
                <a:srgbClr val="2F5597"/>
              </a:solidFill>
              <a:prstDash val="sysDash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617" tIns="263617" rIns="263617" bIns="263617" numCol="1" spcCol="1270" anchor="ctr" anchorCtr="0">
              <a:noAutofit/>
            </a:bodyPr>
            <a:lstStyle/>
            <a:p>
              <a:pPr marL="0" lvl="0" indent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466" y="2012761"/>
              <a:ext cx="1668462" cy="1376887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5199047" y="1725831"/>
            <a:ext cx="28446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EARTHWORK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99047" y="1985350"/>
            <a:ext cx="3233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Contractors: 39 companies</a:t>
            </a:r>
          </a:p>
          <a:p>
            <a:pPr algn="just"/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Total Work Volume: 16.4 million </a:t>
            </a:r>
            <a:r>
              <a:rPr lang="en-U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200" baseline="30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just"/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Current Progress: 96.23% /15.7 M3 /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8355609" y="3447124"/>
            <a:ext cx="734400" cy="759600"/>
            <a:chOff x="481024" y="4191957"/>
            <a:chExt cx="2022368" cy="204498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875" y="4257426"/>
              <a:ext cx="1979517" cy="1979517"/>
            </a:xfrm>
            <a:prstGeom prst="rect">
              <a:avLst/>
            </a:prstGeom>
          </p:spPr>
        </p:pic>
        <p:sp>
          <p:nvSpPr>
            <p:cNvPr id="29" name="Freeform: Shape 28"/>
            <p:cNvSpPr/>
            <p:nvPr/>
          </p:nvSpPr>
          <p:spPr>
            <a:xfrm>
              <a:off x="481024" y="4191957"/>
              <a:ext cx="1981790" cy="1980563"/>
            </a:xfrm>
            <a:custGeom>
              <a:avLst/>
              <a:gdLst>
                <a:gd name="connsiteX0" fmla="*/ 0 w 1314449"/>
                <a:gd name="connsiteY0" fmla="*/ 657225 h 1314449"/>
                <a:gd name="connsiteX1" fmla="*/ 657225 w 1314449"/>
                <a:gd name="connsiteY1" fmla="*/ 0 h 1314449"/>
                <a:gd name="connsiteX2" fmla="*/ 1314450 w 1314449"/>
                <a:gd name="connsiteY2" fmla="*/ 657225 h 1314449"/>
                <a:gd name="connsiteX3" fmla="*/ 657225 w 1314449"/>
                <a:gd name="connsiteY3" fmla="*/ 1314450 h 1314449"/>
                <a:gd name="connsiteX4" fmla="*/ 0 w 1314449"/>
                <a:gd name="connsiteY4" fmla="*/ 657225 h 131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4449" h="1314449">
                  <a:moveTo>
                    <a:pt x="0" y="657225"/>
                  </a:moveTo>
                  <a:cubicBezTo>
                    <a:pt x="0" y="294250"/>
                    <a:pt x="294250" y="0"/>
                    <a:pt x="657225" y="0"/>
                  </a:cubicBezTo>
                  <a:cubicBezTo>
                    <a:pt x="1020200" y="0"/>
                    <a:pt x="1314450" y="294250"/>
                    <a:pt x="1314450" y="657225"/>
                  </a:cubicBezTo>
                  <a:cubicBezTo>
                    <a:pt x="1314450" y="1020200"/>
                    <a:pt x="1020200" y="1314450"/>
                    <a:pt x="657225" y="1314450"/>
                  </a:cubicBezTo>
                  <a:cubicBezTo>
                    <a:pt x="294250" y="1314450"/>
                    <a:pt x="0" y="1020200"/>
                    <a:pt x="0" y="657225"/>
                  </a:cubicBezTo>
                  <a:close/>
                </a:path>
              </a:pathLst>
            </a:custGeom>
            <a:noFill/>
            <a:ln>
              <a:solidFill>
                <a:srgbClr val="2F5597"/>
              </a:solidFill>
              <a:prstDash val="sysDash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617" tIns="263617" rIns="263617" bIns="263617" numCol="1" spcCol="1270" anchor="ctr" anchorCtr="0">
              <a:noAutofit/>
            </a:bodyPr>
            <a:lstStyle/>
            <a:p>
              <a:pPr marL="0" lvl="0" indent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177245" y="3262144"/>
            <a:ext cx="28446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BRIDGE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177245" y="3587508"/>
            <a:ext cx="3233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Contractors: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10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companies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5 locations, 652 meters</a:t>
            </a: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Work Progress: </a:t>
            </a:r>
            <a:r>
              <a:rPr lang="en-US" sz="1200" b="1" dirty="0">
                <a:solidFill>
                  <a:srgbClr val="002060"/>
                </a:solidFill>
                <a:highlight>
                  <a:srgbClr val="FFC000"/>
                </a:highligh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91.6%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8294486" y="1802290"/>
            <a:ext cx="734400" cy="759600"/>
            <a:chOff x="6370752" y="1716316"/>
            <a:chExt cx="2044295" cy="1980563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3725" y="2033181"/>
              <a:ext cx="1299047" cy="1288900"/>
            </a:xfrm>
            <a:prstGeom prst="rect">
              <a:avLst/>
            </a:prstGeom>
          </p:spPr>
        </p:pic>
        <p:sp>
          <p:nvSpPr>
            <p:cNvPr id="58" name="Freeform: Shape 57"/>
            <p:cNvSpPr/>
            <p:nvPr/>
          </p:nvSpPr>
          <p:spPr>
            <a:xfrm>
              <a:off x="6370752" y="1716316"/>
              <a:ext cx="2044295" cy="1980563"/>
            </a:xfrm>
            <a:custGeom>
              <a:avLst/>
              <a:gdLst>
                <a:gd name="connsiteX0" fmla="*/ 0 w 1314449"/>
                <a:gd name="connsiteY0" fmla="*/ 657225 h 1314449"/>
                <a:gd name="connsiteX1" fmla="*/ 657225 w 1314449"/>
                <a:gd name="connsiteY1" fmla="*/ 0 h 1314449"/>
                <a:gd name="connsiteX2" fmla="*/ 1314450 w 1314449"/>
                <a:gd name="connsiteY2" fmla="*/ 657225 h 1314449"/>
                <a:gd name="connsiteX3" fmla="*/ 657225 w 1314449"/>
                <a:gd name="connsiteY3" fmla="*/ 1314450 h 1314449"/>
                <a:gd name="connsiteX4" fmla="*/ 0 w 1314449"/>
                <a:gd name="connsiteY4" fmla="*/ 657225 h 131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4449" h="1314449">
                  <a:moveTo>
                    <a:pt x="0" y="657225"/>
                  </a:moveTo>
                  <a:cubicBezTo>
                    <a:pt x="0" y="294250"/>
                    <a:pt x="294250" y="0"/>
                    <a:pt x="657225" y="0"/>
                  </a:cubicBezTo>
                  <a:cubicBezTo>
                    <a:pt x="1020200" y="0"/>
                    <a:pt x="1314450" y="294250"/>
                    <a:pt x="1314450" y="657225"/>
                  </a:cubicBezTo>
                  <a:cubicBezTo>
                    <a:pt x="1314450" y="1020200"/>
                    <a:pt x="1020200" y="1314450"/>
                    <a:pt x="657225" y="1314450"/>
                  </a:cubicBezTo>
                  <a:cubicBezTo>
                    <a:pt x="294250" y="1314450"/>
                    <a:pt x="0" y="1020200"/>
                    <a:pt x="0" y="657225"/>
                  </a:cubicBezTo>
                  <a:close/>
                </a:path>
              </a:pathLst>
            </a:custGeom>
            <a:noFill/>
            <a:ln>
              <a:solidFill>
                <a:srgbClr val="2F5597"/>
              </a:solidFill>
              <a:prstDash val="sysDash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617" tIns="263617" rIns="263617" bIns="263617" numCol="1" spcCol="1270" anchor="ctr" anchorCtr="0">
              <a:noAutofit/>
            </a:bodyPr>
            <a:lstStyle/>
            <a:p>
              <a:pPr marL="0" lvl="0" indent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9177244" y="1733744"/>
            <a:ext cx="33830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REINFORCED CONCRETE PIPE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177245" y="2041521"/>
            <a:ext cx="3233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Contractors: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33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companies</a:t>
            </a: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Pipe culverts –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61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units</a:t>
            </a: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Work progress: </a:t>
            </a:r>
            <a:r>
              <a:rPr lang="en-US" sz="1200" b="1" dirty="0">
                <a:solidFill>
                  <a:srgbClr val="002060"/>
                </a:solidFill>
                <a:highlight>
                  <a:srgbClr val="FFC000"/>
                </a:highligh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88.30%</a:t>
            </a:r>
            <a:r>
              <a:rPr lang="en-US" sz="1200" dirty="0">
                <a:solidFill>
                  <a:srgbClr val="002060"/>
                </a:solidFill>
                <a:highlight>
                  <a:srgbClr val="FFC000"/>
                </a:highligh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431764" y="3474239"/>
            <a:ext cx="734400" cy="759600"/>
            <a:chOff x="6356988" y="4096159"/>
            <a:chExt cx="2044295" cy="1980563"/>
          </a:xfrm>
        </p:grpSpPr>
        <p:pic>
          <p:nvPicPr>
            <p:cNvPr id="6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4789" y="4304685"/>
              <a:ext cx="1500778" cy="1500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Freeform: Shape 62"/>
            <p:cNvSpPr/>
            <p:nvPr/>
          </p:nvSpPr>
          <p:spPr>
            <a:xfrm>
              <a:off x="6356988" y="4096159"/>
              <a:ext cx="2044295" cy="1980563"/>
            </a:xfrm>
            <a:custGeom>
              <a:avLst/>
              <a:gdLst>
                <a:gd name="connsiteX0" fmla="*/ 0 w 1314449"/>
                <a:gd name="connsiteY0" fmla="*/ 657225 h 1314449"/>
                <a:gd name="connsiteX1" fmla="*/ 657225 w 1314449"/>
                <a:gd name="connsiteY1" fmla="*/ 0 h 1314449"/>
                <a:gd name="connsiteX2" fmla="*/ 1314450 w 1314449"/>
                <a:gd name="connsiteY2" fmla="*/ 657225 h 1314449"/>
                <a:gd name="connsiteX3" fmla="*/ 657225 w 1314449"/>
                <a:gd name="connsiteY3" fmla="*/ 1314450 h 1314449"/>
                <a:gd name="connsiteX4" fmla="*/ 0 w 1314449"/>
                <a:gd name="connsiteY4" fmla="*/ 657225 h 131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4449" h="1314449">
                  <a:moveTo>
                    <a:pt x="0" y="657225"/>
                  </a:moveTo>
                  <a:cubicBezTo>
                    <a:pt x="0" y="294250"/>
                    <a:pt x="294250" y="0"/>
                    <a:pt x="657225" y="0"/>
                  </a:cubicBezTo>
                  <a:cubicBezTo>
                    <a:pt x="1020200" y="0"/>
                    <a:pt x="1314450" y="294250"/>
                    <a:pt x="1314450" y="657225"/>
                  </a:cubicBezTo>
                  <a:cubicBezTo>
                    <a:pt x="1314450" y="1020200"/>
                    <a:pt x="1020200" y="1314450"/>
                    <a:pt x="657225" y="1314450"/>
                  </a:cubicBezTo>
                  <a:cubicBezTo>
                    <a:pt x="294250" y="1314450"/>
                    <a:pt x="0" y="1020200"/>
                    <a:pt x="0" y="657225"/>
                  </a:cubicBezTo>
                  <a:close/>
                </a:path>
              </a:pathLst>
            </a:custGeom>
            <a:noFill/>
            <a:ln>
              <a:solidFill>
                <a:srgbClr val="2F5597"/>
              </a:solidFill>
              <a:prstDash val="sysDash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617" tIns="263617" rIns="263617" bIns="263617" numCol="1" spcCol="1270" anchor="ctr" anchorCtr="0">
              <a:noAutofit/>
            </a:bodyPr>
            <a:lstStyle/>
            <a:p>
              <a:pPr marL="0" lvl="0" indent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5166164" y="3265793"/>
            <a:ext cx="38633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REINFORCED CONCRETE BOX CULVERTS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260170" y="3608570"/>
            <a:ext cx="3233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Contractors: 15 companies</a:t>
            </a: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Box Culverts: 22 units</a:t>
            </a: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Work Progress: </a:t>
            </a:r>
            <a:r>
              <a:rPr lang="mn-MN" sz="1200" b="1" dirty="0">
                <a:solidFill>
                  <a:srgbClr val="002060"/>
                </a:solidFill>
                <a:highlight>
                  <a:srgbClr val="FFC000"/>
                </a:highligh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75</a:t>
            </a:r>
            <a:r>
              <a:rPr lang="en-US" sz="1200" b="1" dirty="0">
                <a:solidFill>
                  <a:srgbClr val="002060"/>
                </a:solidFill>
                <a:highlight>
                  <a:srgbClr val="FFC000"/>
                </a:highligh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.</a:t>
            </a:r>
            <a:r>
              <a:rPr lang="mn-MN" sz="1200" b="1" dirty="0">
                <a:solidFill>
                  <a:srgbClr val="002060"/>
                </a:solidFill>
                <a:highlight>
                  <a:srgbClr val="FFC000"/>
                </a:highligh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77</a:t>
            </a:r>
            <a:r>
              <a:rPr lang="en-US" sz="1200" b="1" dirty="0">
                <a:solidFill>
                  <a:srgbClr val="002060"/>
                </a:solidFill>
                <a:highlight>
                  <a:srgbClr val="FFC000"/>
                </a:highligh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%</a:t>
            </a:r>
            <a:r>
              <a:rPr lang="en-US" sz="1200" dirty="0">
                <a:solidFill>
                  <a:srgbClr val="002060"/>
                </a:solidFill>
                <a:highlight>
                  <a:srgbClr val="FFC000"/>
                </a:highligh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endParaRPr lang="en-US" sz="1200" b="1" dirty="0">
              <a:solidFill>
                <a:srgbClr val="002060"/>
              </a:solidFill>
              <a:highlight>
                <a:srgbClr val="FF0000"/>
              </a:highlight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743222" y="4686163"/>
            <a:ext cx="6657733" cy="584775"/>
          </a:xfrm>
          <a:prstGeom prst="rect">
            <a:avLst/>
          </a:prstGeom>
          <a:solidFill>
            <a:srgbClr val="12488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r">
              <a:defRPr sz="1600" b="1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600" dirty="0">
                <a:solidFill>
                  <a:schemeClr val="bg2"/>
                </a:solidFill>
              </a:rPr>
              <a:t>A total of </a:t>
            </a:r>
            <a:r>
              <a:rPr lang="en-US" sz="1600" dirty="0">
                <a:solidFill>
                  <a:srgbClr val="FFFF00"/>
                </a:solidFill>
              </a:rPr>
              <a:t>63</a:t>
            </a:r>
            <a:r>
              <a:rPr lang="en-US" sz="1600" dirty="0">
                <a:solidFill>
                  <a:schemeClr val="bg2"/>
                </a:solidFill>
              </a:rPr>
              <a:t> domestic enterprises, </a:t>
            </a:r>
            <a:r>
              <a:rPr lang="en-US" sz="1600" dirty="0">
                <a:solidFill>
                  <a:srgbClr val="FFFF00"/>
                </a:solidFill>
              </a:rPr>
              <a:t>2,748</a:t>
            </a:r>
            <a:r>
              <a:rPr lang="en-US" sz="1600" dirty="0">
                <a:solidFill>
                  <a:schemeClr val="bg2"/>
                </a:solidFill>
              </a:rPr>
              <a:t> engineering and technical personnel, and </a:t>
            </a:r>
            <a:r>
              <a:rPr lang="en-US" sz="1600" dirty="0">
                <a:solidFill>
                  <a:srgbClr val="FFFF00"/>
                </a:solidFill>
              </a:rPr>
              <a:t>1,453</a:t>
            </a:r>
            <a:r>
              <a:rPr lang="en-US" sz="1600" dirty="0">
                <a:solidFill>
                  <a:schemeClr val="bg2"/>
                </a:solidFill>
              </a:rPr>
              <a:t> units of machinery and equipment are engaged in the project.</a:t>
            </a:r>
            <a:endParaRPr lang="en-US" sz="14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028886" y="5519180"/>
            <a:ext cx="1099628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r">
              <a:defRPr sz="1600" b="1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800" dirty="0">
                <a:latin typeface="Arial" panose="020B0604020202020204" pitchFamily="34" charset="0"/>
              </a:rPr>
              <a:t>89.39%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550408" y="5519180"/>
            <a:ext cx="3288839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r">
              <a:defRPr sz="1600" b="1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000" dirty="0"/>
              <a:t>Overall Project Progress</a:t>
            </a:r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82" name="object 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4556" y="1414005"/>
            <a:ext cx="1301495" cy="1386839"/>
          </a:xfrm>
          <a:prstGeom prst="rect">
            <a:avLst/>
          </a:prstGeom>
        </p:spPr>
      </p:pic>
      <p:grpSp>
        <p:nvGrpSpPr>
          <p:cNvPr id="83" name="object 4"/>
          <p:cNvGrpSpPr/>
          <p:nvPr/>
        </p:nvGrpSpPr>
        <p:grpSpPr>
          <a:xfrm>
            <a:off x="2353963" y="1414005"/>
            <a:ext cx="1905000" cy="1868423"/>
            <a:chOff x="2834639" y="1770888"/>
            <a:chExt cx="1905000" cy="1868423"/>
          </a:xfrm>
        </p:grpSpPr>
        <p:pic>
          <p:nvPicPr>
            <p:cNvPr id="84" name="object 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34639" y="1770888"/>
              <a:ext cx="1301496" cy="1386839"/>
            </a:xfrm>
            <a:prstGeom prst="rect">
              <a:avLst/>
            </a:prstGeom>
          </p:spPr>
        </p:pic>
        <p:pic>
          <p:nvPicPr>
            <p:cNvPr id="85" name="object 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49751" y="2712720"/>
              <a:ext cx="1389888" cy="926591"/>
            </a:xfrm>
            <a:prstGeom prst="rect">
              <a:avLst/>
            </a:prstGeom>
          </p:spPr>
        </p:pic>
        <p:pic>
          <p:nvPicPr>
            <p:cNvPr id="86" name="object 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03903" y="2340864"/>
              <a:ext cx="664463" cy="381000"/>
            </a:xfrm>
            <a:prstGeom prst="rect">
              <a:avLst/>
            </a:prstGeom>
          </p:spPr>
        </p:pic>
      </p:grpSp>
      <p:grpSp>
        <p:nvGrpSpPr>
          <p:cNvPr id="87" name="object 8"/>
          <p:cNvGrpSpPr/>
          <p:nvPr/>
        </p:nvGrpSpPr>
        <p:grpSpPr>
          <a:xfrm>
            <a:off x="2353963" y="3349484"/>
            <a:ext cx="1905000" cy="1889760"/>
            <a:chOff x="2834639" y="3706367"/>
            <a:chExt cx="1905000" cy="1889760"/>
          </a:xfrm>
        </p:grpSpPr>
        <p:pic>
          <p:nvPicPr>
            <p:cNvPr id="88" name="object 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49751" y="3706367"/>
              <a:ext cx="1389888" cy="1301496"/>
            </a:xfrm>
            <a:prstGeom prst="rect">
              <a:avLst/>
            </a:prstGeom>
          </p:spPr>
        </p:pic>
        <p:pic>
          <p:nvPicPr>
            <p:cNvPr id="89" name="object 1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34639" y="4206239"/>
              <a:ext cx="1301496" cy="1389888"/>
            </a:xfrm>
            <a:prstGeom prst="rect">
              <a:avLst/>
            </a:prstGeom>
          </p:spPr>
        </p:pic>
      </p:grpSp>
      <p:grpSp>
        <p:nvGrpSpPr>
          <p:cNvPr id="90" name="object 11"/>
          <p:cNvGrpSpPr/>
          <p:nvPr/>
        </p:nvGrpSpPr>
        <p:grpSpPr>
          <a:xfrm>
            <a:off x="424579" y="3349484"/>
            <a:ext cx="1865376" cy="1889760"/>
            <a:chOff x="905255" y="3706367"/>
            <a:chExt cx="1865376" cy="1889760"/>
          </a:xfrm>
        </p:grpSpPr>
        <p:pic>
          <p:nvPicPr>
            <p:cNvPr id="91" name="object 1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66087" y="4206239"/>
              <a:ext cx="1304544" cy="1389888"/>
            </a:xfrm>
            <a:prstGeom prst="rect">
              <a:avLst/>
            </a:prstGeom>
          </p:spPr>
        </p:pic>
        <p:pic>
          <p:nvPicPr>
            <p:cNvPr id="92" name="object 1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5255" y="3706367"/>
              <a:ext cx="1389888" cy="1301496"/>
            </a:xfrm>
            <a:prstGeom prst="rect">
              <a:avLst/>
            </a:prstGeom>
          </p:spPr>
        </p:pic>
      </p:grpSp>
      <p:pic>
        <p:nvPicPr>
          <p:cNvPr id="93" name="object 1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24579" y="1980933"/>
            <a:ext cx="1389888" cy="1301496"/>
          </a:xfrm>
          <a:prstGeom prst="rect">
            <a:avLst/>
          </a:prstGeom>
        </p:spPr>
      </p:pic>
      <p:sp>
        <p:nvSpPr>
          <p:cNvPr id="94" name="object 37"/>
          <p:cNvSpPr txBox="1"/>
          <p:nvPr/>
        </p:nvSpPr>
        <p:spPr>
          <a:xfrm>
            <a:off x="1698816" y="3082066"/>
            <a:ext cx="1232509" cy="43729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>
            <a:defPPr>
              <a:defRPr kern="0"/>
            </a:defPPr>
          </a:lstStyle>
          <a:p>
            <a:pPr marL="12700" marR="5080" indent="170180" algn="ctr">
              <a:lnSpc>
                <a:spcPts val="1610"/>
              </a:lnSpc>
              <a:spcBef>
                <a:spcPts val="210"/>
              </a:spcBef>
            </a:pPr>
            <a:r>
              <a:rPr lang="en-US" sz="1400" b="1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PROGRESS</a:t>
            </a:r>
            <a:endParaRPr lang="mn-M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FB4E7CB12C73468D91B1F41CEC033C" ma:contentTypeVersion="10" ma:contentTypeDescription="Create a new document." ma:contentTypeScope="" ma:versionID="d10de1a50f1ba016fdc5c29129875a12">
  <xsd:schema xmlns:xsd="http://www.w3.org/2001/XMLSchema" xmlns:xs="http://www.w3.org/2001/XMLSchema" xmlns:p="http://schemas.microsoft.com/office/2006/metadata/properties" xmlns:ns2="7904855c-96fd-4f8c-abec-942b45135c3d" xmlns:ns3="0a557f64-f490-4635-82fd-0b4d8c1c2b6e" targetNamespace="http://schemas.microsoft.com/office/2006/metadata/properties" ma:root="true" ma:fieldsID="35ac7575198bed5fa677386e0aa1d152" ns2:_="" ns3:_="">
    <xsd:import namespace="7904855c-96fd-4f8c-abec-942b45135c3d"/>
    <xsd:import namespace="0a557f64-f490-4635-82fd-0b4d8c1c2b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4855c-96fd-4f8c-abec-942b45135c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c635e2c-bcc7-44d2-b25b-0782fc959a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57f64-f490-4635-82fd-0b4d8c1c2b6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0c50d23-ee3e-44c4-a796-eb1c87ef17c6}" ma:internalName="TaxCatchAll" ma:showField="CatchAllData" ma:web="0a557f64-f490-4635-82fd-0b4d8c1c2b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904855c-96fd-4f8c-abec-942b45135c3d">
      <Terms xmlns="http://schemas.microsoft.com/office/infopath/2007/PartnerControls"/>
    </lcf76f155ced4ddcb4097134ff3c332f>
    <TaxCatchAll xmlns="0a557f64-f490-4635-82fd-0b4d8c1c2b6e" xsi:nil="true"/>
  </documentManagement>
</p:properties>
</file>

<file path=customXml/itemProps1.xml><?xml version="1.0" encoding="utf-8"?>
<ds:datastoreItem xmlns:ds="http://schemas.openxmlformats.org/officeDocument/2006/customXml" ds:itemID="{F1B45E74-5D40-430D-A6CE-65F99556344D}">
  <ds:schemaRefs/>
</ds:datastoreItem>
</file>

<file path=customXml/itemProps2.xml><?xml version="1.0" encoding="utf-8"?>
<ds:datastoreItem xmlns:ds="http://schemas.openxmlformats.org/officeDocument/2006/customXml" ds:itemID="{97256CEE-0892-41EA-BF1B-FAF3FFA1E200}">
  <ds:schemaRefs/>
</ds:datastoreItem>
</file>

<file path=customXml/itemProps3.xml><?xml version="1.0" encoding="utf-8"?>
<ds:datastoreItem xmlns:ds="http://schemas.openxmlformats.org/officeDocument/2006/customXml" ds:itemID="{D30837F5-5F36-422A-BE4C-828231BC975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760</Words>
  <Application>Microsoft Office PowerPoint</Application>
  <PresentationFormat>Widescreen</PresentationFormat>
  <Paragraphs>98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Roboto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Oyunbileg Gantulga</dc:creator>
  <cp:lastModifiedBy>User</cp:lastModifiedBy>
  <cp:revision>13</cp:revision>
  <dcterms:created xsi:type="dcterms:W3CDTF">2025-09-16T05:18:00Z</dcterms:created>
  <dcterms:modified xsi:type="dcterms:W3CDTF">2026-01-19T00:18:14Z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0x0101000DFB4E7CB12C73468D91B1F41CEC033C</vt:lpwstr>
  </property>
  <property fmtid="{D5CDD505-2E9C-101B-9397-08002B2CF9AE}" pid="3" name="MediaServiceImageTags">
    <vt:lpwstr/>
  </property>
  <property fmtid="{D5CDD505-2E9C-101B-9397-08002B2CF9AE}" pid="4" name="ICV">
    <vt:lpwstr>324B6DEA4FB84AD7BED4C6DE588931A4_13</vt:lpwstr>
  </property>
  <property fmtid="{D5CDD505-2E9C-101B-9397-08002B2CF9AE}" pid="5" name="KSOProductBuildVer">
    <vt:lpwstr>1033-12.2.0.23196</vt:lpwstr>
  </property>
</Properties>
</file>