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2" r:id="rId1"/>
  </p:sldMasterIdLst>
  <p:sldIdLst>
    <p:sldId id="260" r:id="rId2"/>
    <p:sldId id="261" r:id="rId3"/>
    <p:sldId id="263" r:id="rId4"/>
    <p:sldId id="267" r:id="rId5"/>
    <p:sldId id="262" r:id="rId6"/>
    <p:sldId id="258" r:id="rId7"/>
    <p:sldId id="259" r:id="rId8"/>
    <p:sldId id="268" r:id="rId9"/>
    <p:sldId id="269" r:id="rId10"/>
    <p:sldId id="271" r:id="rId11"/>
    <p:sldId id="270" r:id="rId12"/>
    <p:sldId id="272" r:id="rId13"/>
    <p:sldId id="266" r:id="rId14"/>
    <p:sldId id="256" r:id="rId15"/>
    <p:sldId id="257" r:id="rId16"/>
    <p:sldId id="264" r:id="rId17"/>
    <p:sldId id="26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20"/>
    <p:restoredTop sz="94286"/>
  </p:normalViewPr>
  <p:slideViewPr>
    <p:cSldViewPr snapToGrid="0" snapToObjects="1">
      <p:cViewPr varScale="1">
        <p:scale>
          <a:sx n="95" d="100"/>
          <a:sy n="95" d="100"/>
        </p:scale>
        <p:origin x="216" y="7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79662A-15A8-2342-97BC-42074D342E29}" type="datetimeFigureOut">
              <a:rPr lang="en-US" smtClean="0"/>
              <a:t>7/23/20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203648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9662A-15A8-2342-97BC-42074D342E29}" type="datetimeFigureOut">
              <a:rPr lang="en-US" smtClean="0"/>
              <a:t>7/23/20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3218176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79662A-15A8-2342-97BC-42074D342E29}" type="datetimeFigureOut">
              <a:rPr lang="en-US" smtClean="0"/>
              <a:t>7/23/20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4251849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79662A-15A8-2342-97BC-42074D342E29}" type="datetimeFigureOut">
              <a:rPr lang="en-US" smtClean="0"/>
              <a:t>7/23/20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108207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79662A-15A8-2342-97BC-42074D342E29}" type="datetimeFigureOut">
              <a:rPr lang="en-US" smtClean="0"/>
              <a:t>7/23/20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955997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79662A-15A8-2342-97BC-42074D342E29}" type="datetimeFigureOut">
              <a:rPr lang="en-US" smtClean="0"/>
              <a:t>7/23/20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3074317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9662A-15A8-2342-97BC-42074D342E29}" type="datetimeFigureOut">
              <a:rPr lang="en-US" smtClean="0"/>
              <a:t>7/23/20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192223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79662A-15A8-2342-97BC-42074D342E29}" type="datetimeFigureOut">
              <a:rPr lang="en-US" smtClean="0"/>
              <a:t>7/23/20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704802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C379662A-15A8-2342-97BC-42074D342E29}" type="datetimeFigureOut">
              <a:rPr lang="en-US" smtClean="0"/>
              <a:t>7/23/20</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1165865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79662A-15A8-2342-97BC-42074D342E29}" type="datetimeFigureOut">
              <a:rPr lang="en-US" smtClean="0"/>
              <a:t>7/23/20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752224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C379662A-15A8-2342-97BC-42074D342E29}" type="datetimeFigureOut">
              <a:rPr lang="en-US" smtClean="0"/>
              <a:t>7/23/20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51164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C379662A-15A8-2342-97BC-42074D342E29}" type="datetimeFigureOut">
              <a:rPr lang="en-US" smtClean="0"/>
              <a:t>7/23/20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1866075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9662A-15A8-2342-97BC-42074D342E29}" type="datetimeFigureOut">
              <a:rPr lang="en-US" smtClean="0"/>
              <a:t>7/23/20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1634183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9662A-15A8-2342-97BC-42074D342E29}" type="datetimeFigureOut">
              <a:rPr lang="en-US" smtClean="0"/>
              <a:t>7/23/20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821ABE-547D-324E-B29C-E4EFE9D4748F}" type="slidenum">
              <a:rPr lang="en-US" smtClean="0"/>
              <a:t>‹#›</a:t>
            </a:fld>
            <a:endParaRPr lang="en-US"/>
          </a:p>
        </p:txBody>
      </p:sp>
    </p:spTree>
    <p:extLst>
      <p:ext uri="{BB962C8B-B14F-4D97-AF65-F5344CB8AC3E}">
        <p14:creationId xmlns:p14="http://schemas.microsoft.com/office/powerpoint/2010/main" val="1430654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C379662A-15A8-2342-97BC-42074D342E29}" type="datetimeFigureOut">
              <a:rPr lang="en-US" smtClean="0"/>
              <a:t>7/23/20</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C4821ABE-547D-324E-B29C-E4EFE9D4748F}" type="slidenum">
              <a:rPr lang="en-US" smtClean="0"/>
              <a:t>‹#›</a:t>
            </a:fld>
            <a:endParaRPr lang="en-US"/>
          </a:p>
        </p:txBody>
      </p:sp>
    </p:spTree>
    <p:extLst>
      <p:ext uri="{BB962C8B-B14F-4D97-AF65-F5344CB8AC3E}">
        <p14:creationId xmlns:p14="http://schemas.microsoft.com/office/powerpoint/2010/main" val="4053397539"/>
      </p:ext>
    </p:extLst>
  </p:cSld>
  <p:clrMap bg1="dk1" tx1="lt1" bg2="dk2" tx2="lt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mcgilltribune.com/climate-justice-is-racial-justice/" TargetMode="External"/><Relationship Id="rId2" Type="http://schemas.openxmlformats.org/officeDocument/2006/relationships/hyperlink" Target="https://grist.org/article/what-the-queer-community-brings-to-the-fight-for-climate-justice/"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climate.gov/maps-data/primer/climate-model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hyperlink" Target="https://www.ncdc.noaa.gov/cag/national/time-serie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nature.org/en-us/" TargetMode="External"/><Relationship Id="rId2" Type="http://schemas.openxmlformats.org/officeDocument/2006/relationships/hyperlink" Target="http://www.climate-lab-book.ac.uk/" TargetMode="External"/><Relationship Id="rId1" Type="http://schemas.openxmlformats.org/officeDocument/2006/relationships/slideLayout" Target="../slideLayouts/slideLayout2.xml"/><Relationship Id="rId4" Type="http://schemas.openxmlformats.org/officeDocument/2006/relationships/hyperlink" Target="https://www.inlandnwland.or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991D0-7BC8-344F-A6CE-D9FD6F8B05D9}"/>
              </a:ext>
            </a:extLst>
          </p:cNvPr>
          <p:cNvSpPr>
            <a:spLocks noGrp="1"/>
          </p:cNvSpPr>
          <p:nvPr>
            <p:ph type="ctrTitle"/>
          </p:nvPr>
        </p:nvSpPr>
        <p:spPr/>
        <p:txBody>
          <a:bodyPr/>
          <a:lstStyle/>
          <a:p>
            <a:r>
              <a:rPr lang="en-US" dirty="0"/>
              <a:t>Global Climate Models</a:t>
            </a:r>
          </a:p>
        </p:txBody>
      </p:sp>
      <p:sp>
        <p:nvSpPr>
          <p:cNvPr id="3" name="Content Placeholder 2">
            <a:extLst>
              <a:ext uri="{FF2B5EF4-FFF2-40B4-BE49-F238E27FC236}">
                <a16:creationId xmlns:a16="http://schemas.microsoft.com/office/drawing/2014/main" id="{B239D9C4-63FF-CD48-B32D-1C8F72209B51}"/>
              </a:ext>
            </a:extLst>
          </p:cNvPr>
          <p:cNvSpPr>
            <a:spLocks noGrp="1"/>
          </p:cNvSpPr>
          <p:nvPr>
            <p:ph type="subTitle" idx="1"/>
          </p:nvPr>
        </p:nvSpPr>
        <p:spPr/>
        <p:txBody>
          <a:bodyPr>
            <a:normAutofit fontScale="92500" lnSpcReduction="10000"/>
          </a:bodyPr>
          <a:lstStyle/>
          <a:p>
            <a:r>
              <a:rPr lang="en-US" sz="2600" dirty="0"/>
              <a:t>Week 6 – July 27</a:t>
            </a:r>
            <a:r>
              <a:rPr lang="en-US" sz="2600" baseline="30000" dirty="0"/>
              <a:t>th</a:t>
            </a:r>
            <a:r>
              <a:rPr lang="en-US" sz="2600" dirty="0"/>
              <a:t>, 2020</a:t>
            </a:r>
          </a:p>
        </p:txBody>
      </p:sp>
    </p:spTree>
    <p:extLst>
      <p:ext uri="{BB962C8B-B14F-4D97-AF65-F5344CB8AC3E}">
        <p14:creationId xmlns:p14="http://schemas.microsoft.com/office/powerpoint/2010/main" val="1949778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5F515A6-0930-FF40-9DC9-722ECE8F3221}"/>
              </a:ext>
            </a:extLst>
          </p:cNvPr>
          <p:cNvSpPr>
            <a:spLocks noGrp="1"/>
          </p:cNvSpPr>
          <p:nvPr>
            <p:ph type="title"/>
          </p:nvPr>
        </p:nvSpPr>
        <p:spPr/>
        <p:txBody>
          <a:bodyPr/>
          <a:lstStyle/>
          <a:p>
            <a:r>
              <a:rPr lang="en-US" dirty="0"/>
              <a:t>Announcements</a:t>
            </a:r>
          </a:p>
        </p:txBody>
      </p:sp>
      <p:sp>
        <p:nvSpPr>
          <p:cNvPr id="5" name="Content Placeholder 4">
            <a:extLst>
              <a:ext uri="{FF2B5EF4-FFF2-40B4-BE49-F238E27FC236}">
                <a16:creationId xmlns:a16="http://schemas.microsoft.com/office/drawing/2014/main" id="{D103FC0F-9AD5-C54D-AF73-15CDD156A26B}"/>
              </a:ext>
            </a:extLst>
          </p:cNvPr>
          <p:cNvSpPr>
            <a:spLocks noGrp="1"/>
          </p:cNvSpPr>
          <p:nvPr>
            <p:ph idx="1"/>
          </p:nvPr>
        </p:nvSpPr>
        <p:spPr/>
        <p:txBody>
          <a:bodyPr>
            <a:normAutofit/>
          </a:bodyPr>
          <a:lstStyle/>
          <a:p>
            <a:r>
              <a:rPr lang="en-US" sz="2600" dirty="0"/>
              <a:t>Lab #4 Due Sunday, August 2</a:t>
            </a:r>
            <a:r>
              <a:rPr lang="en-US" sz="2600" baseline="30000" dirty="0"/>
              <a:t>nd</a:t>
            </a:r>
            <a:r>
              <a:rPr lang="en-US" sz="2600" dirty="0"/>
              <a:t> to Canvas</a:t>
            </a:r>
          </a:p>
          <a:p>
            <a:pPr lvl="1"/>
            <a:r>
              <a:rPr lang="en-US" sz="2400" dirty="0"/>
              <a:t>Due date is always flexible, just let me know if you need more time and I’ll happily grant any extensions! </a:t>
            </a:r>
            <a:r>
              <a:rPr lang="en-US" sz="2400" dirty="0">
                <a:sym typeface="Wingdings" pitchFamily="2" charset="2"/>
              </a:rPr>
              <a:t> </a:t>
            </a:r>
            <a:endParaRPr lang="en-US" sz="2400" dirty="0"/>
          </a:p>
        </p:txBody>
      </p:sp>
    </p:spTree>
    <p:extLst>
      <p:ext uri="{BB962C8B-B14F-4D97-AF65-F5344CB8AC3E}">
        <p14:creationId xmlns:p14="http://schemas.microsoft.com/office/powerpoint/2010/main" val="3004394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30FED-35E1-DB4D-977C-E999A59DA8B5}"/>
              </a:ext>
            </a:extLst>
          </p:cNvPr>
          <p:cNvSpPr>
            <a:spLocks noGrp="1"/>
          </p:cNvSpPr>
          <p:nvPr>
            <p:ph type="title"/>
          </p:nvPr>
        </p:nvSpPr>
        <p:spPr/>
        <p:txBody>
          <a:bodyPr/>
          <a:lstStyle/>
          <a:p>
            <a:r>
              <a:rPr lang="en-US" dirty="0"/>
              <a:t>Lecture Readings</a:t>
            </a:r>
          </a:p>
        </p:txBody>
      </p:sp>
      <p:sp>
        <p:nvSpPr>
          <p:cNvPr id="3" name="Content Placeholder 2">
            <a:extLst>
              <a:ext uri="{FF2B5EF4-FFF2-40B4-BE49-F238E27FC236}">
                <a16:creationId xmlns:a16="http://schemas.microsoft.com/office/drawing/2014/main" id="{D1CE9946-E96D-4F48-8B05-E11963A99188}"/>
              </a:ext>
            </a:extLst>
          </p:cNvPr>
          <p:cNvSpPr>
            <a:spLocks noGrp="1"/>
          </p:cNvSpPr>
          <p:nvPr>
            <p:ph idx="1"/>
          </p:nvPr>
        </p:nvSpPr>
        <p:spPr>
          <a:xfrm>
            <a:off x="818712" y="2222287"/>
            <a:ext cx="10554574" cy="4501242"/>
          </a:xfrm>
        </p:spPr>
        <p:txBody>
          <a:bodyPr>
            <a:normAutofit/>
          </a:bodyPr>
          <a:lstStyle/>
          <a:p>
            <a:pPr lvl="0"/>
            <a:r>
              <a:rPr lang="en-US" dirty="0" err="1"/>
              <a:t>Chp</a:t>
            </a:r>
            <a:r>
              <a:rPr lang="en-US" dirty="0"/>
              <a:t>. 7 in textbook – dense; check out the note on the next slide about readings for this Chapter in your textbook!</a:t>
            </a:r>
          </a:p>
          <a:p>
            <a:pPr lvl="0"/>
            <a:r>
              <a:rPr lang="en-US" i="1" dirty="0"/>
              <a:t>Climate Rage </a:t>
            </a:r>
            <a:r>
              <a:rPr lang="en-US" dirty="0"/>
              <a:t>Naomi Klein (2009) – PDF on Canvas</a:t>
            </a:r>
          </a:p>
          <a:p>
            <a:pPr lvl="0"/>
            <a:r>
              <a:rPr lang="en-US" i="1" dirty="0"/>
              <a:t>What the Queer Community Brings to the Fight for Climate Justice </a:t>
            </a:r>
            <a:r>
              <a:rPr lang="en-US" dirty="0"/>
              <a:t>Aletta Brady, Anthony Torres, and Phillip Brown (2019) (</a:t>
            </a:r>
            <a:r>
              <a:rPr lang="en-US" u="sng" dirty="0">
                <a:hlinkClick r:id="rId2"/>
              </a:rPr>
              <a:t>https://grist.org/article/what-the-queer-community-brings-to-the-fight-for-climate-justice/</a:t>
            </a:r>
            <a:r>
              <a:rPr lang="en-US" dirty="0"/>
              <a:t>) </a:t>
            </a:r>
          </a:p>
          <a:p>
            <a:pPr lvl="0"/>
            <a:r>
              <a:rPr lang="en-US" i="1" dirty="0"/>
              <a:t>Climate Justice is Racial Justice </a:t>
            </a:r>
            <a:r>
              <a:rPr lang="en-US" dirty="0" err="1"/>
              <a:t>Abeer</a:t>
            </a:r>
            <a:r>
              <a:rPr lang="en-US" dirty="0"/>
              <a:t> </a:t>
            </a:r>
            <a:r>
              <a:rPr lang="en-US" dirty="0" err="1"/>
              <a:t>Almahdi</a:t>
            </a:r>
            <a:r>
              <a:rPr lang="en-US" dirty="0"/>
              <a:t> (2019) (</a:t>
            </a:r>
            <a:r>
              <a:rPr lang="en-US" u="sng" dirty="0">
                <a:hlinkClick r:id="rId3"/>
              </a:rPr>
              <a:t>http://www.mcgilltribune.com/climate-justice-is-racial-justice/</a:t>
            </a:r>
            <a:r>
              <a:rPr lang="en-US" dirty="0"/>
              <a:t>) </a:t>
            </a:r>
          </a:p>
          <a:p>
            <a:pPr lvl="0"/>
            <a:endParaRPr lang="en-US" dirty="0"/>
          </a:p>
          <a:p>
            <a:pPr lvl="0"/>
            <a:r>
              <a:rPr lang="en-US" b="1" u="sng" dirty="0"/>
              <a:t>The non-textbook readings for this week are meant to give you head start on the topics of next week. Please complete them this week, but we will engage with them fully in the discussion for Week #7</a:t>
            </a:r>
          </a:p>
          <a:p>
            <a:endParaRPr lang="en-US" dirty="0"/>
          </a:p>
        </p:txBody>
      </p:sp>
    </p:spTree>
    <p:extLst>
      <p:ext uri="{BB962C8B-B14F-4D97-AF65-F5344CB8AC3E}">
        <p14:creationId xmlns:p14="http://schemas.microsoft.com/office/powerpoint/2010/main" val="2246592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36F1D-2571-B548-8832-CF77474B01E7}"/>
              </a:ext>
            </a:extLst>
          </p:cNvPr>
          <p:cNvSpPr>
            <a:spLocks noGrp="1"/>
          </p:cNvSpPr>
          <p:nvPr>
            <p:ph type="title"/>
          </p:nvPr>
        </p:nvSpPr>
        <p:spPr/>
        <p:txBody>
          <a:bodyPr/>
          <a:lstStyle/>
          <a:p>
            <a:r>
              <a:rPr lang="en-US" dirty="0"/>
              <a:t>A quick word about </a:t>
            </a:r>
            <a:r>
              <a:rPr lang="en-US" dirty="0" err="1"/>
              <a:t>Chp</a:t>
            </a:r>
            <a:r>
              <a:rPr lang="en-US" dirty="0"/>
              <a:t>. 7</a:t>
            </a:r>
          </a:p>
        </p:txBody>
      </p:sp>
      <p:sp>
        <p:nvSpPr>
          <p:cNvPr id="3" name="Content Placeholder 2">
            <a:extLst>
              <a:ext uri="{FF2B5EF4-FFF2-40B4-BE49-F238E27FC236}">
                <a16:creationId xmlns:a16="http://schemas.microsoft.com/office/drawing/2014/main" id="{B720385D-7FA7-C54A-B86E-2BB0EC6F1AE6}"/>
              </a:ext>
            </a:extLst>
          </p:cNvPr>
          <p:cNvSpPr>
            <a:spLocks noGrp="1"/>
          </p:cNvSpPr>
          <p:nvPr>
            <p:ph idx="1"/>
          </p:nvPr>
        </p:nvSpPr>
        <p:spPr>
          <a:xfrm>
            <a:off x="818712" y="2222287"/>
            <a:ext cx="10554574" cy="4188525"/>
          </a:xfrm>
        </p:spPr>
        <p:txBody>
          <a:bodyPr>
            <a:normAutofit/>
          </a:bodyPr>
          <a:lstStyle/>
          <a:p>
            <a:r>
              <a:rPr lang="en-US" dirty="0"/>
              <a:t>This is a dense chapter and we do not cover all materials presented in the textbook here in lecture. I will go over the main points discussed in </a:t>
            </a:r>
            <a:r>
              <a:rPr lang="en-US" dirty="0" err="1"/>
              <a:t>Chp</a:t>
            </a:r>
            <a:r>
              <a:rPr lang="en-US" dirty="0"/>
              <a:t>. 7 as listed in the Lecture Outline in the next slide.</a:t>
            </a:r>
          </a:p>
          <a:p>
            <a:endParaRPr lang="en-US" dirty="0"/>
          </a:p>
          <a:p>
            <a:r>
              <a:rPr lang="en-US" b="1" u="sng" dirty="0"/>
              <a:t>This week focus heavily on the readings assigned to you, and read over the parts in the textbook that I also go over here – but don’t spend too much time on the nitty gritty details in </a:t>
            </a:r>
            <a:r>
              <a:rPr lang="en-US" b="1" u="sng" dirty="0" err="1"/>
              <a:t>Chp</a:t>
            </a:r>
            <a:r>
              <a:rPr lang="en-US" b="1" u="sng" dirty="0"/>
              <a:t>. 7. These sets of slides will be light given the increase in reading and the amount of different activities you need to complete for Lab #4. </a:t>
            </a:r>
          </a:p>
          <a:p>
            <a:pPr marL="0" indent="0">
              <a:buNone/>
            </a:pPr>
            <a:endParaRPr lang="en-US" dirty="0">
              <a:sym typeface="Wingdings" pitchFamily="2" charset="2"/>
            </a:endParaRPr>
          </a:p>
          <a:p>
            <a:r>
              <a:rPr lang="en-US" dirty="0">
                <a:sym typeface="Wingdings" pitchFamily="2" charset="2"/>
              </a:rPr>
              <a:t>Alright….let’s go! </a:t>
            </a:r>
            <a:endParaRPr lang="en-US" dirty="0"/>
          </a:p>
        </p:txBody>
      </p:sp>
    </p:spTree>
    <p:extLst>
      <p:ext uri="{BB962C8B-B14F-4D97-AF65-F5344CB8AC3E}">
        <p14:creationId xmlns:p14="http://schemas.microsoft.com/office/powerpoint/2010/main" val="792401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25AA6-C933-DF46-84D0-476F26981B6A}"/>
              </a:ext>
            </a:extLst>
          </p:cNvPr>
          <p:cNvSpPr>
            <a:spLocks noGrp="1"/>
          </p:cNvSpPr>
          <p:nvPr>
            <p:ph type="title"/>
          </p:nvPr>
        </p:nvSpPr>
        <p:spPr/>
        <p:txBody>
          <a:bodyPr/>
          <a:lstStyle/>
          <a:p>
            <a:r>
              <a:rPr lang="en-US" dirty="0"/>
              <a:t>Lecture Outline</a:t>
            </a:r>
          </a:p>
        </p:txBody>
      </p:sp>
      <p:sp>
        <p:nvSpPr>
          <p:cNvPr id="3" name="Content Placeholder 2">
            <a:extLst>
              <a:ext uri="{FF2B5EF4-FFF2-40B4-BE49-F238E27FC236}">
                <a16:creationId xmlns:a16="http://schemas.microsoft.com/office/drawing/2014/main" id="{5BCBFBDE-97D9-5242-B779-78CF9A068E49}"/>
              </a:ext>
            </a:extLst>
          </p:cNvPr>
          <p:cNvSpPr>
            <a:spLocks noGrp="1"/>
          </p:cNvSpPr>
          <p:nvPr>
            <p:ph idx="1"/>
          </p:nvPr>
        </p:nvSpPr>
        <p:spPr>
          <a:xfrm>
            <a:off x="818712" y="2222287"/>
            <a:ext cx="10554574" cy="4188525"/>
          </a:xfrm>
        </p:spPr>
        <p:txBody>
          <a:bodyPr/>
          <a:lstStyle/>
          <a:p>
            <a:r>
              <a:rPr lang="en-US" dirty="0"/>
              <a:t>Intro to Global Climate Models (the basics)</a:t>
            </a:r>
          </a:p>
          <a:p>
            <a:pPr lvl="1"/>
            <a:r>
              <a:rPr lang="en-US" dirty="0"/>
              <a:t>Momentums and prognostic variables</a:t>
            </a:r>
          </a:p>
          <a:p>
            <a:pPr lvl="1"/>
            <a:r>
              <a:rPr lang="en-US" dirty="0"/>
              <a:t>Time steps and forward modelling</a:t>
            </a:r>
          </a:p>
          <a:p>
            <a:pPr lvl="1"/>
            <a:r>
              <a:rPr lang="en-US" dirty="0"/>
              <a:t>Errors and temporal scale</a:t>
            </a:r>
          </a:p>
          <a:p>
            <a:pPr lvl="1"/>
            <a:r>
              <a:rPr lang="en-US" dirty="0"/>
              <a:t>Construction and Evaluation – we will skip these sections from the textbook (these are the details referred to on the previous slide)</a:t>
            </a:r>
          </a:p>
          <a:p>
            <a:r>
              <a:rPr lang="en-US" dirty="0"/>
              <a:t>Applications </a:t>
            </a:r>
          </a:p>
          <a:p>
            <a:pPr lvl="1"/>
            <a:r>
              <a:rPr lang="en-US" dirty="0"/>
              <a:t>Paleoclimate studies – you’re experts on those now! </a:t>
            </a:r>
            <a:r>
              <a:rPr lang="en-US" dirty="0">
                <a:sym typeface="Wingdings" pitchFamily="2" charset="2"/>
              </a:rPr>
              <a:t> </a:t>
            </a:r>
          </a:p>
          <a:p>
            <a:pPr lvl="1"/>
            <a:r>
              <a:rPr lang="en-US" dirty="0">
                <a:sym typeface="Wingdings" pitchFamily="2" charset="2"/>
              </a:rPr>
              <a:t>Detection and attribution – HUGE when it comes to anthropogenic climate change</a:t>
            </a:r>
            <a:endParaRPr lang="en-US" dirty="0"/>
          </a:p>
        </p:txBody>
      </p:sp>
    </p:spTree>
    <p:extLst>
      <p:ext uri="{BB962C8B-B14F-4D97-AF65-F5344CB8AC3E}">
        <p14:creationId xmlns:p14="http://schemas.microsoft.com/office/powerpoint/2010/main" val="621109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2264E67-6F59-4D8D-8E5F-8245B0FEA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158E1C6E-D299-4F5D-B15B-155EBF7F62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2253C6D-1926-9544-A185-20ECFEF6F4FC}"/>
              </a:ext>
            </a:extLst>
          </p:cNvPr>
          <p:cNvSpPr>
            <a:spLocks noGrp="1"/>
          </p:cNvSpPr>
          <p:nvPr>
            <p:ph type="title"/>
          </p:nvPr>
        </p:nvSpPr>
        <p:spPr>
          <a:xfrm>
            <a:off x="451514" y="457201"/>
            <a:ext cx="3575737" cy="1332688"/>
          </a:xfrm>
        </p:spPr>
        <p:txBody>
          <a:bodyPr anchor="b">
            <a:normAutofit/>
          </a:bodyPr>
          <a:lstStyle/>
          <a:p>
            <a:pPr algn="ctr"/>
            <a:r>
              <a:rPr lang="en-US" sz="3200">
                <a:solidFill>
                  <a:srgbClr val="FFFFFF"/>
                </a:solidFill>
              </a:rPr>
              <a:t>Global Climate Models</a:t>
            </a:r>
          </a:p>
        </p:txBody>
      </p:sp>
      <p:sp>
        <p:nvSpPr>
          <p:cNvPr id="3" name="Content Placeholder 2">
            <a:extLst>
              <a:ext uri="{FF2B5EF4-FFF2-40B4-BE49-F238E27FC236}">
                <a16:creationId xmlns:a16="http://schemas.microsoft.com/office/drawing/2014/main" id="{FFC2E0DF-8716-4A4E-9BE0-4359CCD99FC2}"/>
              </a:ext>
            </a:extLst>
          </p:cNvPr>
          <p:cNvSpPr>
            <a:spLocks noGrp="1"/>
          </p:cNvSpPr>
          <p:nvPr>
            <p:ph idx="1"/>
          </p:nvPr>
        </p:nvSpPr>
        <p:spPr>
          <a:xfrm>
            <a:off x="451514" y="2046513"/>
            <a:ext cx="3959121" cy="4542545"/>
          </a:xfrm>
        </p:spPr>
        <p:txBody>
          <a:bodyPr>
            <a:normAutofit fontScale="85000" lnSpcReduction="20000"/>
          </a:bodyPr>
          <a:lstStyle/>
          <a:p>
            <a:r>
              <a:rPr lang="en-US" sz="1600" dirty="0">
                <a:solidFill>
                  <a:srgbClr val="FFFFFF"/>
                </a:solidFill>
              </a:rPr>
              <a:t>So what is a GCM? They’re models that track the exchange of energy momentum and matter between boxes</a:t>
            </a:r>
          </a:p>
          <a:p>
            <a:endParaRPr lang="en-US" sz="1600" dirty="0">
              <a:solidFill>
                <a:srgbClr val="FFFFFF"/>
              </a:solidFill>
            </a:endParaRPr>
          </a:p>
          <a:p>
            <a:r>
              <a:rPr lang="en-US" sz="1600" dirty="0">
                <a:solidFill>
                  <a:srgbClr val="FFFFFF"/>
                </a:solidFill>
              </a:rPr>
              <a:t>You need a few things in the model – specifically, prognostic variables (e.g. temp), and 3 momentums are calculated per box (zonal, meridional, and vertical)</a:t>
            </a:r>
          </a:p>
          <a:p>
            <a:pPr lvl="1"/>
            <a:r>
              <a:rPr lang="en-US" sz="1400" dirty="0">
                <a:solidFill>
                  <a:srgbClr val="FFFFFF"/>
                </a:solidFill>
              </a:rPr>
              <a:t>Think of these momentums as the rate of change from those three different axes (zonal is latitude, meridional is longitude, and vertical would be the Z axis)</a:t>
            </a:r>
          </a:p>
          <a:p>
            <a:endParaRPr lang="en-US" sz="1600" dirty="0">
              <a:solidFill>
                <a:srgbClr val="FFFFFF"/>
              </a:solidFill>
            </a:endParaRPr>
          </a:p>
          <a:p>
            <a:r>
              <a:rPr lang="en-US" sz="1600" dirty="0">
                <a:solidFill>
                  <a:srgbClr val="FFFFFF"/>
                </a:solidFill>
              </a:rPr>
              <a:t>Flux between the boxes at each time step updates the prognostic variables (</a:t>
            </a:r>
            <a:r>
              <a:rPr lang="en-US" sz="1600" b="1" i="1" dirty="0">
                <a:solidFill>
                  <a:srgbClr val="FFFFFF"/>
                </a:solidFill>
              </a:rPr>
              <a:t>forward modelling</a:t>
            </a:r>
            <a:r>
              <a:rPr lang="en-US" sz="1600" dirty="0">
                <a:solidFill>
                  <a:srgbClr val="FFFFFF"/>
                </a:solidFill>
              </a:rPr>
              <a:t>) without observations – i.e. temperature is modeled across the boxes based on the momentums and the starting condition</a:t>
            </a:r>
          </a:p>
        </p:txBody>
      </p:sp>
      <p:pic>
        <p:nvPicPr>
          <p:cNvPr id="4" name="Picture 2" descr="Schematic for a Climate Model">
            <a:extLst>
              <a:ext uri="{FF2B5EF4-FFF2-40B4-BE49-F238E27FC236}">
                <a16:creationId xmlns:a16="http://schemas.microsoft.com/office/drawing/2014/main" id="{B3EBE606-E200-C840-B9E5-61D89693F390}"/>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r="-2"/>
          <a:stretch/>
        </p:blipFill>
        <p:spPr bwMode="auto">
          <a:xfrm>
            <a:off x="5511314" y="643467"/>
            <a:ext cx="5806695" cy="5272421"/>
          </a:xfrm>
          <a:prstGeom prst="roundRect">
            <a:avLst>
              <a:gd name="adj" fmla="val 3876"/>
            </a:avLst>
          </a:prstGeom>
          <a:noFill/>
          <a:ln>
            <a:solidFill>
              <a:schemeClr val="accent1"/>
            </a:solidFill>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221366"/>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2264E67-6F59-4D8D-8E5F-8245B0FEA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158E1C6E-D299-4F5D-B15B-155EBF7F62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2253C6D-1926-9544-A185-20ECFEF6F4FC}"/>
              </a:ext>
            </a:extLst>
          </p:cNvPr>
          <p:cNvSpPr>
            <a:spLocks noGrp="1"/>
          </p:cNvSpPr>
          <p:nvPr>
            <p:ph type="title"/>
          </p:nvPr>
        </p:nvSpPr>
        <p:spPr>
          <a:xfrm>
            <a:off x="451514" y="457201"/>
            <a:ext cx="3575737" cy="1332688"/>
          </a:xfrm>
        </p:spPr>
        <p:txBody>
          <a:bodyPr anchor="b">
            <a:normAutofit/>
          </a:bodyPr>
          <a:lstStyle/>
          <a:p>
            <a:pPr algn="ctr"/>
            <a:r>
              <a:rPr lang="en-US" sz="3200">
                <a:solidFill>
                  <a:srgbClr val="FFFFFF"/>
                </a:solidFill>
              </a:rPr>
              <a:t>Global Climate Models</a:t>
            </a:r>
          </a:p>
        </p:txBody>
      </p:sp>
      <p:sp>
        <p:nvSpPr>
          <p:cNvPr id="3" name="Content Placeholder 2">
            <a:extLst>
              <a:ext uri="{FF2B5EF4-FFF2-40B4-BE49-F238E27FC236}">
                <a16:creationId xmlns:a16="http://schemas.microsoft.com/office/drawing/2014/main" id="{FFC2E0DF-8716-4A4E-9BE0-4359CCD99FC2}"/>
              </a:ext>
            </a:extLst>
          </p:cNvPr>
          <p:cNvSpPr>
            <a:spLocks noGrp="1"/>
          </p:cNvSpPr>
          <p:nvPr>
            <p:ph idx="1"/>
          </p:nvPr>
        </p:nvSpPr>
        <p:spPr>
          <a:xfrm>
            <a:off x="451514" y="2046514"/>
            <a:ext cx="3905333" cy="4502204"/>
          </a:xfrm>
        </p:spPr>
        <p:txBody>
          <a:bodyPr>
            <a:normAutofit/>
          </a:bodyPr>
          <a:lstStyle/>
          <a:p>
            <a:r>
              <a:rPr lang="en-US" sz="1600" dirty="0">
                <a:solidFill>
                  <a:srgbClr val="FFFFFF"/>
                </a:solidFill>
              </a:rPr>
              <a:t>Top and bottom boundary conditions are important when modeling (you need to know what’s going on at the surface and what’s going on in the atmosphere aloft)</a:t>
            </a:r>
          </a:p>
          <a:p>
            <a:r>
              <a:rPr lang="en-US" sz="1600" dirty="0">
                <a:solidFill>
                  <a:srgbClr val="FFFFFF"/>
                </a:solidFill>
              </a:rPr>
              <a:t>Bias and error lead to discrepancies in model predictions and observations</a:t>
            </a:r>
          </a:p>
          <a:p>
            <a:r>
              <a:rPr lang="en-US" sz="1600" dirty="0">
                <a:solidFill>
                  <a:srgbClr val="FFFFFF"/>
                </a:solidFill>
              </a:rPr>
              <a:t>Model variables must be of similar/compatible scales (both spatially and temporally)</a:t>
            </a:r>
          </a:p>
          <a:p>
            <a:r>
              <a:rPr lang="en-US" sz="1600" dirty="0">
                <a:solidFill>
                  <a:srgbClr val="FFFFFF"/>
                </a:solidFill>
              </a:rPr>
              <a:t>Hyper-fine time series data often leads to model errors, but hard to exclude (e.g. clouds)</a:t>
            </a:r>
          </a:p>
        </p:txBody>
      </p:sp>
      <p:pic>
        <p:nvPicPr>
          <p:cNvPr id="4" name="Picture 2" descr="Schematic for a Climate Model">
            <a:extLst>
              <a:ext uri="{FF2B5EF4-FFF2-40B4-BE49-F238E27FC236}">
                <a16:creationId xmlns:a16="http://schemas.microsoft.com/office/drawing/2014/main" id="{B3EBE606-E200-C840-B9E5-61D89693F390}"/>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r="-2"/>
          <a:stretch/>
        </p:blipFill>
        <p:spPr bwMode="auto">
          <a:xfrm>
            <a:off x="5511314" y="643467"/>
            <a:ext cx="5806695" cy="5272421"/>
          </a:xfrm>
          <a:prstGeom prst="roundRect">
            <a:avLst>
              <a:gd name="adj" fmla="val 3876"/>
            </a:avLst>
          </a:prstGeom>
          <a:noFill/>
          <a:ln>
            <a:solidFill>
              <a:schemeClr val="accent1"/>
            </a:solidFill>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651829"/>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FE07-D845-B540-9819-B26AA18EE2F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D7DEEB6-06B6-CE44-B3DF-E1863BB4A49F}"/>
              </a:ext>
            </a:extLst>
          </p:cNvPr>
          <p:cNvSpPr>
            <a:spLocks noGrp="1"/>
          </p:cNvSpPr>
          <p:nvPr>
            <p:ph idx="1"/>
          </p:nvPr>
        </p:nvSpPr>
        <p:spPr/>
        <p:txBody>
          <a:bodyPr/>
          <a:lstStyle/>
          <a:p>
            <a:r>
              <a:rPr lang="en-US" dirty="0"/>
              <a:t>And that is literally as deep as I can go for this class in fine detail about GCMs – I would love to spend more time in exactly how the calculations are constructed and which variables matter most, and when/where, etc. However, we just don’t have time in 10 weeks to go that deep. If you’re interested in learning more about specifically how climate models are used or how they vary (e.g. how does one model differ from the next?), I encourage you to check out the upper level course on weather and climate that I teach (GEOG 314 – alternating winter terms, may increase in frequency based on enrollments). </a:t>
            </a:r>
          </a:p>
        </p:txBody>
      </p:sp>
    </p:spTree>
    <p:extLst>
      <p:ext uri="{BB962C8B-B14F-4D97-AF65-F5344CB8AC3E}">
        <p14:creationId xmlns:p14="http://schemas.microsoft.com/office/powerpoint/2010/main" val="3368378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4CF15-1B82-6A40-83F1-FB2A4395BB19}"/>
              </a:ext>
            </a:extLst>
          </p:cNvPr>
          <p:cNvSpPr>
            <a:spLocks noGrp="1"/>
          </p:cNvSpPr>
          <p:nvPr>
            <p:ph type="title"/>
          </p:nvPr>
        </p:nvSpPr>
        <p:spPr/>
        <p:txBody>
          <a:bodyPr/>
          <a:lstStyle/>
          <a:p>
            <a:r>
              <a:rPr lang="en-US" dirty="0"/>
              <a:t>Applications</a:t>
            </a:r>
          </a:p>
        </p:txBody>
      </p:sp>
      <p:sp>
        <p:nvSpPr>
          <p:cNvPr id="3" name="Content Placeholder 2">
            <a:extLst>
              <a:ext uri="{FF2B5EF4-FFF2-40B4-BE49-F238E27FC236}">
                <a16:creationId xmlns:a16="http://schemas.microsoft.com/office/drawing/2014/main" id="{06127B4E-C198-C845-B85F-644F75A625DA}"/>
              </a:ext>
            </a:extLst>
          </p:cNvPr>
          <p:cNvSpPr>
            <a:spLocks noGrp="1"/>
          </p:cNvSpPr>
          <p:nvPr>
            <p:ph idx="1"/>
          </p:nvPr>
        </p:nvSpPr>
        <p:spPr/>
        <p:txBody>
          <a:bodyPr/>
          <a:lstStyle/>
          <a:p>
            <a:r>
              <a:rPr lang="en-US" dirty="0"/>
              <a:t>Paleoclimate studies are often a big part of global climate modeling</a:t>
            </a:r>
          </a:p>
          <a:p>
            <a:r>
              <a:rPr lang="en-US" dirty="0"/>
              <a:t>Reconstructed climates are great ways to evaluate (don’t worry this is as deep as we’ll go!) the skill with which the GCMs are predicting unknown climates. </a:t>
            </a:r>
          </a:p>
          <a:p>
            <a:r>
              <a:rPr lang="en-US" dirty="0"/>
              <a:t>IF the GCMs recreate similar climate models as those created via paleoclimate reconstructions, then climate scientists can have confidence their GCMs have been constructed well</a:t>
            </a:r>
          </a:p>
          <a:p>
            <a:r>
              <a:rPr lang="en-US" dirty="0"/>
              <a:t>Additionally, when combined with GCMs, these two types of climate modeling can provide information both into the past and forward into the future</a:t>
            </a:r>
          </a:p>
        </p:txBody>
      </p:sp>
    </p:spTree>
    <p:extLst>
      <p:ext uri="{BB962C8B-B14F-4D97-AF65-F5344CB8AC3E}">
        <p14:creationId xmlns:p14="http://schemas.microsoft.com/office/powerpoint/2010/main" val="3332187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50D0B-041A-FB4B-9FC9-E25E99B826BB}"/>
              </a:ext>
            </a:extLst>
          </p:cNvPr>
          <p:cNvSpPr>
            <a:spLocks noGrp="1"/>
          </p:cNvSpPr>
          <p:nvPr>
            <p:ph type="title"/>
          </p:nvPr>
        </p:nvSpPr>
        <p:spPr/>
        <p:txBody>
          <a:bodyPr/>
          <a:lstStyle/>
          <a:p>
            <a:r>
              <a:rPr lang="en-US" dirty="0"/>
              <a:t>Applications – Paleoclimate Studies</a:t>
            </a:r>
          </a:p>
        </p:txBody>
      </p:sp>
      <p:sp>
        <p:nvSpPr>
          <p:cNvPr id="3" name="Content Placeholder 2">
            <a:extLst>
              <a:ext uri="{FF2B5EF4-FFF2-40B4-BE49-F238E27FC236}">
                <a16:creationId xmlns:a16="http://schemas.microsoft.com/office/drawing/2014/main" id="{4AA38BB2-86AA-714C-88F7-E0BB170C12AB}"/>
              </a:ext>
            </a:extLst>
          </p:cNvPr>
          <p:cNvSpPr>
            <a:spLocks noGrp="1"/>
          </p:cNvSpPr>
          <p:nvPr>
            <p:ph idx="1"/>
          </p:nvPr>
        </p:nvSpPr>
        <p:spPr/>
        <p:txBody>
          <a:bodyPr/>
          <a:lstStyle/>
          <a:p>
            <a:r>
              <a:rPr lang="en-US" dirty="0"/>
              <a:t>Comprehension Check!</a:t>
            </a:r>
          </a:p>
          <a:p>
            <a:r>
              <a:rPr lang="en-US" dirty="0"/>
              <a:t>Go back over Week 3 lecture slides and find a paleoclimate proxy we learned about. If I was a climate modeler interested in comparing my GCM with reconstructed climate of the past 10K years, which kinds of proxies would I hope to have in that reconstruction? What type of radiometric dating might I be expected to use given that time frame? </a:t>
            </a:r>
          </a:p>
        </p:txBody>
      </p:sp>
    </p:spTree>
    <p:extLst>
      <p:ext uri="{BB962C8B-B14F-4D97-AF65-F5344CB8AC3E}">
        <p14:creationId xmlns:p14="http://schemas.microsoft.com/office/powerpoint/2010/main" val="1012751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39DDC-362A-8847-B581-F8BE4D2E020F}"/>
              </a:ext>
            </a:extLst>
          </p:cNvPr>
          <p:cNvSpPr>
            <a:spLocks noGrp="1"/>
          </p:cNvSpPr>
          <p:nvPr>
            <p:ph type="title"/>
          </p:nvPr>
        </p:nvSpPr>
        <p:spPr/>
        <p:txBody>
          <a:bodyPr/>
          <a:lstStyle/>
          <a:p>
            <a:r>
              <a:rPr lang="en-US" dirty="0"/>
              <a:t>Detection and Attribution</a:t>
            </a:r>
          </a:p>
        </p:txBody>
      </p:sp>
      <p:sp>
        <p:nvSpPr>
          <p:cNvPr id="3" name="Content Placeholder 2">
            <a:extLst>
              <a:ext uri="{FF2B5EF4-FFF2-40B4-BE49-F238E27FC236}">
                <a16:creationId xmlns:a16="http://schemas.microsoft.com/office/drawing/2014/main" id="{368E8C3A-FCA1-264F-8C1F-89A7DC1DB3E6}"/>
              </a:ext>
            </a:extLst>
          </p:cNvPr>
          <p:cNvSpPr>
            <a:spLocks noGrp="1"/>
          </p:cNvSpPr>
          <p:nvPr>
            <p:ph idx="1"/>
          </p:nvPr>
        </p:nvSpPr>
        <p:spPr>
          <a:xfrm>
            <a:off x="818712" y="2222287"/>
            <a:ext cx="10554574" cy="4188525"/>
          </a:xfrm>
        </p:spPr>
        <p:txBody>
          <a:bodyPr>
            <a:normAutofit lnSpcReduction="10000"/>
          </a:bodyPr>
          <a:lstStyle/>
          <a:p>
            <a:r>
              <a:rPr lang="en-US" dirty="0"/>
              <a:t>This approach to research global climates first looks for something unusual in the system (the detection)</a:t>
            </a:r>
          </a:p>
          <a:p>
            <a:pPr lvl="1"/>
            <a:r>
              <a:rPr lang="en-US" dirty="0"/>
              <a:t>This can be anything – anomalously high global temps, for example</a:t>
            </a:r>
          </a:p>
          <a:p>
            <a:r>
              <a:rPr lang="en-US" dirty="0"/>
              <a:t>The second step in the process is to determine which </a:t>
            </a:r>
            <a:r>
              <a:rPr lang="en-US" b="1" i="1" dirty="0"/>
              <a:t>climate forcing agents</a:t>
            </a:r>
            <a:r>
              <a:rPr lang="en-US" b="1" dirty="0"/>
              <a:t> </a:t>
            </a:r>
            <a:r>
              <a:rPr lang="en-US" dirty="0"/>
              <a:t>are responsible for that detection. </a:t>
            </a:r>
          </a:p>
          <a:p>
            <a:pPr lvl="1"/>
            <a:r>
              <a:rPr lang="en-US" dirty="0"/>
              <a:t>Solar radiation spikes? </a:t>
            </a:r>
          </a:p>
          <a:p>
            <a:pPr lvl="1"/>
            <a:r>
              <a:rPr lang="en-US" dirty="0"/>
              <a:t>Increased greenhouse gas concentrations?</a:t>
            </a:r>
          </a:p>
          <a:p>
            <a:pPr lvl="1"/>
            <a:r>
              <a:rPr lang="en-US" dirty="0"/>
              <a:t>Aerosol release? </a:t>
            </a:r>
          </a:p>
          <a:p>
            <a:pPr lvl="1"/>
            <a:r>
              <a:rPr lang="en-US" dirty="0" err="1"/>
              <a:t>Etc</a:t>
            </a:r>
            <a:r>
              <a:rPr lang="en-US" dirty="0"/>
              <a:t>….</a:t>
            </a:r>
          </a:p>
          <a:p>
            <a:r>
              <a:rPr lang="en-US" dirty="0"/>
              <a:t>It’s not hard to see why these types of studies are hot right now – it’s harder and harder to ignore or deny the existence of the detections nowadays (e.g. each year we break a top 10 global temp record). Now, we’re all extremely interested in determining </a:t>
            </a:r>
            <a:r>
              <a:rPr lang="en-US" i="1" dirty="0"/>
              <a:t>why</a:t>
            </a:r>
            <a:r>
              <a:rPr lang="en-US" dirty="0"/>
              <a:t> we see the changes we’re seeing. </a:t>
            </a:r>
          </a:p>
          <a:p>
            <a:pPr lvl="1"/>
            <a:endParaRPr lang="en-US" dirty="0"/>
          </a:p>
        </p:txBody>
      </p:sp>
    </p:spTree>
    <p:extLst>
      <p:ext uri="{BB962C8B-B14F-4D97-AF65-F5344CB8AC3E}">
        <p14:creationId xmlns:p14="http://schemas.microsoft.com/office/powerpoint/2010/main" val="1261099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2264E67-6F59-4D8D-8E5F-8245B0FEA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23">
            <a:extLst>
              <a:ext uri="{FF2B5EF4-FFF2-40B4-BE49-F238E27FC236}">
                <a16:creationId xmlns:a16="http://schemas.microsoft.com/office/drawing/2014/main" id="{158E1C6E-D299-4F5D-B15B-155EBF7F62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B540AFB-A1AE-D64B-82B5-E522867775D6}"/>
              </a:ext>
            </a:extLst>
          </p:cNvPr>
          <p:cNvSpPr>
            <a:spLocks noGrp="1"/>
          </p:cNvSpPr>
          <p:nvPr>
            <p:ph type="title"/>
          </p:nvPr>
        </p:nvSpPr>
        <p:spPr>
          <a:xfrm>
            <a:off x="451514" y="457201"/>
            <a:ext cx="3575737" cy="1332688"/>
          </a:xfrm>
        </p:spPr>
        <p:txBody>
          <a:bodyPr anchor="b">
            <a:normAutofit/>
          </a:bodyPr>
          <a:lstStyle/>
          <a:p>
            <a:pPr algn="ctr"/>
            <a:r>
              <a:rPr lang="en-US" sz="3200">
                <a:solidFill>
                  <a:srgbClr val="FFFFFF"/>
                </a:solidFill>
              </a:rPr>
              <a:t>Detection and Attribution</a:t>
            </a:r>
          </a:p>
        </p:txBody>
      </p:sp>
      <p:sp>
        <p:nvSpPr>
          <p:cNvPr id="3" name="Content Placeholder 2">
            <a:extLst>
              <a:ext uri="{FF2B5EF4-FFF2-40B4-BE49-F238E27FC236}">
                <a16:creationId xmlns:a16="http://schemas.microsoft.com/office/drawing/2014/main" id="{FB03BA0C-70A7-0249-967B-7AB34F965704}"/>
              </a:ext>
            </a:extLst>
          </p:cNvPr>
          <p:cNvSpPr>
            <a:spLocks noGrp="1"/>
          </p:cNvSpPr>
          <p:nvPr>
            <p:ph idx="1"/>
          </p:nvPr>
        </p:nvSpPr>
        <p:spPr>
          <a:xfrm>
            <a:off x="451514" y="2046514"/>
            <a:ext cx="3575737" cy="3994848"/>
          </a:xfrm>
        </p:spPr>
        <p:txBody>
          <a:bodyPr>
            <a:normAutofit fontScale="92500"/>
          </a:bodyPr>
          <a:lstStyle/>
          <a:p>
            <a:r>
              <a:rPr lang="en-US" sz="1600" dirty="0">
                <a:solidFill>
                  <a:srgbClr val="FFFFFF"/>
                </a:solidFill>
              </a:rPr>
              <a:t>Check out this study, which produced these key figures in the most recent IPCC report</a:t>
            </a:r>
          </a:p>
          <a:p>
            <a:r>
              <a:rPr lang="en-US" sz="1600" dirty="0">
                <a:solidFill>
                  <a:srgbClr val="FFFFFF"/>
                </a:solidFill>
              </a:rPr>
              <a:t>The primary thing to focus on are the series of three global maps stack on the right hand side. </a:t>
            </a:r>
          </a:p>
          <a:p>
            <a:pPr lvl="1"/>
            <a:r>
              <a:rPr lang="en-US" sz="1400" dirty="0">
                <a:solidFill>
                  <a:srgbClr val="FFFFFF"/>
                </a:solidFill>
              </a:rPr>
              <a:t>Notice how much warming you would expect under natural (non-human caused) forcing, versus what we’re seeing from the observed trend. </a:t>
            </a:r>
          </a:p>
          <a:p>
            <a:pPr lvl="1"/>
            <a:r>
              <a:rPr lang="en-US" sz="1400" dirty="0">
                <a:solidFill>
                  <a:srgbClr val="FFFFFF"/>
                </a:solidFill>
              </a:rPr>
              <a:t>It’s quite clear the forcing agents involved are anthropogenic and we can attribute the detections to human origins. </a:t>
            </a:r>
          </a:p>
        </p:txBody>
      </p:sp>
      <p:pic>
        <p:nvPicPr>
          <p:cNvPr id="5" name="Picture 4">
            <a:extLst>
              <a:ext uri="{FF2B5EF4-FFF2-40B4-BE49-F238E27FC236}">
                <a16:creationId xmlns:a16="http://schemas.microsoft.com/office/drawing/2014/main" id="{6C7AD1CD-599E-FC42-89FC-939E8F308DF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04089" y="643467"/>
            <a:ext cx="6221145" cy="5272421"/>
          </a:xfrm>
          <a:prstGeom prst="roundRect">
            <a:avLst>
              <a:gd name="adj" fmla="val 3876"/>
            </a:avLst>
          </a:prstGeom>
          <a:ln>
            <a:solidFill>
              <a:schemeClr val="accent1"/>
            </a:solidFill>
          </a:ln>
          <a:effectLst/>
        </p:spPr>
      </p:pic>
    </p:spTree>
    <p:extLst>
      <p:ext uri="{BB962C8B-B14F-4D97-AF65-F5344CB8AC3E}">
        <p14:creationId xmlns:p14="http://schemas.microsoft.com/office/powerpoint/2010/main" val="990855329"/>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85EF9-FEAE-5048-BB4C-009A06FC9B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3B9E6FD-B020-8341-9228-B1D82E1F6C41}"/>
              </a:ext>
            </a:extLst>
          </p:cNvPr>
          <p:cNvSpPr>
            <a:spLocks noGrp="1"/>
          </p:cNvSpPr>
          <p:nvPr>
            <p:ph idx="1"/>
          </p:nvPr>
        </p:nvSpPr>
        <p:spPr/>
        <p:txBody>
          <a:bodyPr/>
          <a:lstStyle/>
          <a:p>
            <a:r>
              <a:rPr lang="en-US" dirty="0"/>
              <a:t>Ok! That’s all for now! Interest piqued on GCMs? Email me with more questions if you have them! </a:t>
            </a:r>
          </a:p>
          <a:p>
            <a:endParaRPr lang="en-US" dirty="0"/>
          </a:p>
          <a:p>
            <a:r>
              <a:rPr lang="en-US" dirty="0"/>
              <a:t>Check out the next few slides for more info and an exercise on plotting climate data from NOAA/NCEI if you’d like to explore more!</a:t>
            </a:r>
          </a:p>
        </p:txBody>
      </p:sp>
    </p:spTree>
    <p:extLst>
      <p:ext uri="{BB962C8B-B14F-4D97-AF65-F5344CB8AC3E}">
        <p14:creationId xmlns:p14="http://schemas.microsoft.com/office/powerpoint/2010/main" val="3723096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2264E67-6F59-4D8D-8E5F-8245B0FEA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23">
            <a:extLst>
              <a:ext uri="{FF2B5EF4-FFF2-40B4-BE49-F238E27FC236}">
                <a16:creationId xmlns:a16="http://schemas.microsoft.com/office/drawing/2014/main" id="{158E1C6E-D299-4F5D-B15B-155EBF7F62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1EE440C4-AEC6-2F4B-A116-A757D09657E4}"/>
              </a:ext>
            </a:extLst>
          </p:cNvPr>
          <p:cNvSpPr>
            <a:spLocks noGrp="1"/>
          </p:cNvSpPr>
          <p:nvPr>
            <p:ph type="title"/>
          </p:nvPr>
        </p:nvSpPr>
        <p:spPr>
          <a:xfrm>
            <a:off x="451514" y="457201"/>
            <a:ext cx="3575737" cy="1332688"/>
          </a:xfrm>
        </p:spPr>
        <p:txBody>
          <a:bodyPr anchor="b">
            <a:normAutofit/>
          </a:bodyPr>
          <a:lstStyle/>
          <a:p>
            <a:pPr algn="ctr"/>
            <a:r>
              <a:rPr lang="en-US" sz="3200">
                <a:solidFill>
                  <a:srgbClr val="FFFFFF"/>
                </a:solidFill>
              </a:rPr>
              <a:t>NOAA Climate Models</a:t>
            </a:r>
          </a:p>
        </p:txBody>
      </p:sp>
      <p:sp>
        <p:nvSpPr>
          <p:cNvPr id="5" name="Content Placeholder 4">
            <a:extLst>
              <a:ext uri="{FF2B5EF4-FFF2-40B4-BE49-F238E27FC236}">
                <a16:creationId xmlns:a16="http://schemas.microsoft.com/office/drawing/2014/main" id="{C655BFB5-0C85-2549-BC8C-9127174A425B}"/>
              </a:ext>
            </a:extLst>
          </p:cNvPr>
          <p:cNvSpPr>
            <a:spLocks noGrp="1"/>
          </p:cNvSpPr>
          <p:nvPr>
            <p:ph idx="1"/>
          </p:nvPr>
        </p:nvSpPr>
        <p:spPr>
          <a:xfrm>
            <a:off x="0" y="1789889"/>
            <a:ext cx="4518837" cy="4866091"/>
          </a:xfrm>
        </p:spPr>
        <p:txBody>
          <a:bodyPr>
            <a:normAutofit fontScale="92500" lnSpcReduction="20000"/>
          </a:bodyPr>
          <a:lstStyle/>
          <a:p>
            <a:endParaRPr lang="en-US" sz="1600" dirty="0">
              <a:solidFill>
                <a:srgbClr val="FFFFFF"/>
              </a:solidFill>
              <a:hlinkClick r:id="rId2"/>
            </a:endParaRPr>
          </a:p>
          <a:p>
            <a:r>
              <a:rPr lang="en-US" sz="1600" dirty="0">
                <a:solidFill>
                  <a:srgbClr val="FFFFFF"/>
                </a:solidFill>
                <a:hlinkClick r:id="rId2"/>
              </a:rPr>
              <a:t>https://www.climate.gov/maps-data/primer/climate-models</a:t>
            </a:r>
            <a:endParaRPr lang="en-US" sz="1600" dirty="0">
              <a:solidFill>
                <a:srgbClr val="FFFFFF"/>
              </a:solidFill>
            </a:endParaRPr>
          </a:p>
          <a:p>
            <a:endParaRPr lang="en-US" sz="1600" dirty="0">
              <a:solidFill>
                <a:srgbClr val="FFFFFF"/>
              </a:solidFill>
            </a:endParaRPr>
          </a:p>
          <a:p>
            <a:r>
              <a:rPr lang="en-US" sz="1600" dirty="0">
                <a:solidFill>
                  <a:srgbClr val="FFFFFF"/>
                </a:solidFill>
              </a:rPr>
              <a:t>Check this link out and the data plotting exercise on the next slide for deeper learning! </a:t>
            </a:r>
          </a:p>
          <a:p>
            <a:endParaRPr lang="en-US" sz="1600" dirty="0">
              <a:solidFill>
                <a:srgbClr val="FFFFFF"/>
              </a:solidFill>
            </a:endParaRPr>
          </a:p>
          <a:p>
            <a:r>
              <a:rPr lang="en-US" sz="1600" dirty="0">
                <a:solidFill>
                  <a:srgbClr val="FFFFFF"/>
                </a:solidFill>
              </a:rPr>
              <a:t>Most importantly read up on what GCMs are and refresh what you’ve read in </a:t>
            </a:r>
            <a:r>
              <a:rPr lang="en-US" sz="1600" dirty="0" err="1">
                <a:solidFill>
                  <a:srgbClr val="FFFFFF"/>
                </a:solidFill>
              </a:rPr>
              <a:t>Chp</a:t>
            </a:r>
            <a:r>
              <a:rPr lang="en-US" sz="1600" dirty="0">
                <a:solidFill>
                  <a:srgbClr val="FFFFFF"/>
                </a:solidFill>
              </a:rPr>
              <a:t>. 7 of your textbook. BUT, don’t worry about grasping all of this in fine detail – it’s complicated and you can get entire PhDs in this material! It’s most important you get the basics, which is what I’ve covered here in this set of lecture slides. If you want to dig deeper, I encourage you to explore the links I provide here and from the textbook. Or…reach out via email, I’m always ready to talk climate change!</a:t>
            </a:r>
          </a:p>
          <a:p>
            <a:endParaRPr lang="en-US" sz="1600" dirty="0">
              <a:solidFill>
                <a:srgbClr val="FFFFFF"/>
              </a:solidFill>
            </a:endParaRPr>
          </a:p>
        </p:txBody>
      </p:sp>
      <p:pic>
        <p:nvPicPr>
          <p:cNvPr id="1026" name="Picture 2" descr="Schematic for a Climate Model">
            <a:extLst>
              <a:ext uri="{FF2B5EF4-FFF2-40B4-BE49-F238E27FC236}">
                <a16:creationId xmlns:a16="http://schemas.microsoft.com/office/drawing/2014/main" id="{8B72E8BE-11CA-BC41-B61C-B898103A4DEE}"/>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r="-2"/>
          <a:stretch/>
        </p:blipFill>
        <p:spPr bwMode="auto">
          <a:xfrm>
            <a:off x="5511314" y="643467"/>
            <a:ext cx="5806695" cy="5272421"/>
          </a:xfrm>
          <a:prstGeom prst="roundRect">
            <a:avLst>
              <a:gd name="adj" fmla="val 3876"/>
            </a:avLst>
          </a:prstGeom>
          <a:noFill/>
          <a:ln>
            <a:solidFill>
              <a:schemeClr val="accent1"/>
            </a:solidFill>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575124"/>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2264E67-6F59-4D8D-8E5F-8245B0FEA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158E1C6E-D299-4F5D-B15B-155EBF7F62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E66D1D5-A1B5-E143-9A56-0D6C07702ED3}"/>
              </a:ext>
            </a:extLst>
          </p:cNvPr>
          <p:cNvSpPr>
            <a:spLocks noGrp="1"/>
          </p:cNvSpPr>
          <p:nvPr>
            <p:ph type="title"/>
          </p:nvPr>
        </p:nvSpPr>
        <p:spPr>
          <a:xfrm>
            <a:off x="451514" y="457201"/>
            <a:ext cx="3575737" cy="1332688"/>
          </a:xfrm>
        </p:spPr>
        <p:txBody>
          <a:bodyPr anchor="b">
            <a:normAutofit fontScale="90000"/>
          </a:bodyPr>
          <a:lstStyle/>
          <a:p>
            <a:pPr algn="ctr"/>
            <a:r>
              <a:rPr lang="en-US" sz="3200" dirty="0">
                <a:solidFill>
                  <a:srgbClr val="FFFFFF"/>
                </a:solidFill>
              </a:rPr>
              <a:t>NCEI (remember, this is the “new” NCDC)</a:t>
            </a:r>
          </a:p>
        </p:txBody>
      </p:sp>
      <p:sp>
        <p:nvSpPr>
          <p:cNvPr id="3" name="Content Placeholder 2">
            <a:extLst>
              <a:ext uri="{FF2B5EF4-FFF2-40B4-BE49-F238E27FC236}">
                <a16:creationId xmlns:a16="http://schemas.microsoft.com/office/drawing/2014/main" id="{9DB5DD9A-1F3A-D448-AF61-F53BD048B1BD}"/>
              </a:ext>
            </a:extLst>
          </p:cNvPr>
          <p:cNvSpPr>
            <a:spLocks noGrp="1"/>
          </p:cNvSpPr>
          <p:nvPr>
            <p:ph idx="1"/>
          </p:nvPr>
        </p:nvSpPr>
        <p:spPr>
          <a:xfrm>
            <a:off x="451514" y="2046514"/>
            <a:ext cx="3575737" cy="3994848"/>
          </a:xfrm>
        </p:spPr>
        <p:txBody>
          <a:bodyPr>
            <a:normAutofit/>
          </a:bodyPr>
          <a:lstStyle/>
          <a:p>
            <a:pPr>
              <a:lnSpc>
                <a:spcPct val="90000"/>
              </a:lnSpc>
            </a:pPr>
            <a:r>
              <a:rPr lang="en-US" sz="1500">
                <a:solidFill>
                  <a:srgbClr val="FFFFFF"/>
                </a:solidFill>
                <a:hlinkClick r:id="rId2"/>
              </a:rPr>
              <a:t>https://www.ncdc.noaa.gov/cag/national/time-series</a:t>
            </a:r>
            <a:endParaRPr lang="en-US" sz="1500">
              <a:solidFill>
                <a:srgbClr val="FFFFFF"/>
              </a:solidFill>
            </a:endParaRPr>
          </a:p>
          <a:p>
            <a:pPr>
              <a:lnSpc>
                <a:spcPct val="90000"/>
              </a:lnSpc>
            </a:pPr>
            <a:endParaRPr lang="en-US" sz="1500">
              <a:solidFill>
                <a:srgbClr val="FFFFFF"/>
              </a:solidFill>
            </a:endParaRPr>
          </a:p>
          <a:p>
            <a:pPr>
              <a:lnSpc>
                <a:spcPct val="90000"/>
              </a:lnSpc>
            </a:pPr>
            <a:r>
              <a:rPr lang="en-US" sz="1500">
                <a:solidFill>
                  <a:srgbClr val="FFFFFF"/>
                </a:solidFill>
              </a:rPr>
              <a:t>Plot avg temperature, precipitation, and PDSI for July in the US for the entirety of NOAAs available record (for each parameter) using trend lines. Notice patterns for each parameter on a national scale. Pick the one with the strongest climate change signal, and report on it in detail.</a:t>
            </a:r>
          </a:p>
          <a:p>
            <a:pPr marL="0" indent="0">
              <a:lnSpc>
                <a:spcPct val="90000"/>
              </a:lnSpc>
              <a:buNone/>
            </a:pPr>
            <a:endParaRPr lang="en-US" sz="1500">
              <a:solidFill>
                <a:srgbClr val="FFFFFF"/>
              </a:solidFill>
            </a:endParaRPr>
          </a:p>
          <a:p>
            <a:pPr>
              <a:lnSpc>
                <a:spcPct val="90000"/>
              </a:lnSpc>
            </a:pPr>
            <a:r>
              <a:rPr lang="en-US" sz="1500">
                <a:solidFill>
                  <a:srgbClr val="FFFFFF"/>
                </a:solidFill>
              </a:rPr>
              <a:t>Here’s an example plot for Sept temp…</a:t>
            </a:r>
          </a:p>
        </p:txBody>
      </p:sp>
      <p:pic>
        <p:nvPicPr>
          <p:cNvPr id="4" name="Picture 3">
            <a:extLst>
              <a:ext uri="{FF2B5EF4-FFF2-40B4-BE49-F238E27FC236}">
                <a16:creationId xmlns:a16="http://schemas.microsoft.com/office/drawing/2014/main" id="{8A4765B2-207F-124D-94C5-54B9DD5A43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2"/>
          <a:stretch/>
        </p:blipFill>
        <p:spPr>
          <a:xfrm>
            <a:off x="5280790" y="1131472"/>
            <a:ext cx="6267743" cy="4296410"/>
          </a:xfrm>
          <a:prstGeom prst="roundRect">
            <a:avLst>
              <a:gd name="adj" fmla="val 3876"/>
            </a:avLst>
          </a:prstGeom>
          <a:ln>
            <a:solidFill>
              <a:schemeClr val="accent1"/>
            </a:solidFill>
          </a:ln>
          <a:effectLst/>
        </p:spPr>
      </p:pic>
    </p:spTree>
    <p:extLst>
      <p:ext uri="{BB962C8B-B14F-4D97-AF65-F5344CB8AC3E}">
        <p14:creationId xmlns:p14="http://schemas.microsoft.com/office/powerpoint/2010/main" val="2978343077"/>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AD927-F391-AD4D-8380-3CDB33BFEDCF}"/>
              </a:ext>
            </a:extLst>
          </p:cNvPr>
          <p:cNvSpPr>
            <a:spLocks noGrp="1"/>
          </p:cNvSpPr>
          <p:nvPr>
            <p:ph type="title"/>
          </p:nvPr>
        </p:nvSpPr>
        <p:spPr/>
        <p:txBody>
          <a:bodyPr/>
          <a:lstStyle/>
          <a:p>
            <a:r>
              <a:rPr lang="en-US" dirty="0"/>
              <a:t>Links to Check Out!</a:t>
            </a:r>
          </a:p>
        </p:txBody>
      </p:sp>
      <p:sp>
        <p:nvSpPr>
          <p:cNvPr id="3" name="Content Placeholder 2">
            <a:extLst>
              <a:ext uri="{FF2B5EF4-FFF2-40B4-BE49-F238E27FC236}">
                <a16:creationId xmlns:a16="http://schemas.microsoft.com/office/drawing/2014/main" id="{5C799A46-B5D0-054E-A5DB-131BEF3D8E33}"/>
              </a:ext>
            </a:extLst>
          </p:cNvPr>
          <p:cNvSpPr>
            <a:spLocks noGrp="1"/>
          </p:cNvSpPr>
          <p:nvPr>
            <p:ph idx="1"/>
          </p:nvPr>
        </p:nvSpPr>
        <p:spPr>
          <a:xfrm>
            <a:off x="818712" y="2222287"/>
            <a:ext cx="10554574" cy="4420560"/>
          </a:xfrm>
        </p:spPr>
        <p:txBody>
          <a:bodyPr anchor="t">
            <a:normAutofit/>
          </a:bodyPr>
          <a:lstStyle/>
          <a:p>
            <a:r>
              <a:rPr lang="en-US" dirty="0"/>
              <a:t>The Open Science Climate Lab Book by Ed Hawkins</a:t>
            </a:r>
          </a:p>
          <a:p>
            <a:pPr lvl="1"/>
            <a:r>
              <a:rPr lang="en-US" dirty="0">
                <a:hlinkClick r:id="rId2"/>
              </a:rPr>
              <a:t>http://www.climate-lab-book.ac.uk/</a:t>
            </a:r>
            <a:endParaRPr lang="en-US" dirty="0"/>
          </a:p>
          <a:p>
            <a:endParaRPr lang="en-US" dirty="0"/>
          </a:p>
          <a:p>
            <a:r>
              <a:rPr lang="en-US" dirty="0"/>
              <a:t>The Nature Conservancy – all around awesome organization. I’ve been lucky enough to work with some folks from the Florida branch while working on my PhD. This is a great bookmark for your browser on all things environmental!</a:t>
            </a:r>
          </a:p>
          <a:p>
            <a:pPr lvl="1"/>
            <a:r>
              <a:rPr lang="en-US" dirty="0">
                <a:hlinkClick r:id="rId3"/>
              </a:rPr>
              <a:t>https://www.nature.org/en-us/</a:t>
            </a:r>
            <a:endParaRPr lang="en-US" dirty="0"/>
          </a:p>
          <a:p>
            <a:endParaRPr lang="en-US" dirty="0"/>
          </a:p>
          <a:p>
            <a:r>
              <a:rPr lang="en-US" dirty="0"/>
              <a:t>Inland Northwest Land Conservancy – a new group for me! I’m not from this area and I’ve recently discovered this organization. It’s orgs like these that facilitate the connection between the research on the front lines and the community that experiences it all.</a:t>
            </a:r>
          </a:p>
          <a:p>
            <a:pPr lvl="1"/>
            <a:r>
              <a:rPr lang="en-US" dirty="0">
                <a:hlinkClick r:id="rId4"/>
              </a:rPr>
              <a:t>https://www.inlandnwland.org/</a:t>
            </a:r>
            <a:r>
              <a:rPr lang="en-US" dirty="0"/>
              <a:t> </a:t>
            </a:r>
          </a:p>
        </p:txBody>
      </p:sp>
    </p:spTree>
    <p:extLst>
      <p:ext uri="{BB962C8B-B14F-4D97-AF65-F5344CB8AC3E}">
        <p14:creationId xmlns:p14="http://schemas.microsoft.com/office/powerpoint/2010/main" val="699683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88BC3-DED2-0D4F-870F-6748898E6BFE}"/>
              </a:ext>
            </a:extLst>
          </p:cNvPr>
          <p:cNvSpPr>
            <a:spLocks noGrp="1"/>
          </p:cNvSpPr>
          <p:nvPr>
            <p:ph type="title"/>
          </p:nvPr>
        </p:nvSpPr>
        <p:spPr/>
        <p:txBody>
          <a:bodyPr/>
          <a:lstStyle/>
          <a:p>
            <a:r>
              <a:rPr lang="en-US" dirty="0"/>
              <a:t>Looking Ahead…</a:t>
            </a:r>
          </a:p>
        </p:txBody>
      </p:sp>
      <p:sp>
        <p:nvSpPr>
          <p:cNvPr id="3" name="Content Placeholder 2">
            <a:extLst>
              <a:ext uri="{FF2B5EF4-FFF2-40B4-BE49-F238E27FC236}">
                <a16:creationId xmlns:a16="http://schemas.microsoft.com/office/drawing/2014/main" id="{62286C2E-B0AF-364E-9DAB-1A7CFA2B01CE}"/>
              </a:ext>
            </a:extLst>
          </p:cNvPr>
          <p:cNvSpPr>
            <a:spLocks noGrp="1"/>
          </p:cNvSpPr>
          <p:nvPr>
            <p:ph idx="1"/>
          </p:nvPr>
        </p:nvSpPr>
        <p:spPr/>
        <p:txBody>
          <a:bodyPr/>
          <a:lstStyle/>
          <a:p>
            <a:r>
              <a:rPr lang="en-US" dirty="0"/>
              <a:t>Next week we delve into the specific impacts of climate change we have already experienced across the Earth</a:t>
            </a:r>
          </a:p>
          <a:p>
            <a:r>
              <a:rPr lang="en-US" dirty="0"/>
              <a:t>We’ll begin to explore </a:t>
            </a:r>
            <a:r>
              <a:rPr lang="en-US" dirty="0" err="1"/>
              <a:t>Chp</a:t>
            </a:r>
            <a:r>
              <a:rPr lang="en-US" dirty="0"/>
              <a:t>. 8 in our textbook and circle back to the readings you are completing for this week </a:t>
            </a:r>
          </a:p>
          <a:p>
            <a:endParaRPr lang="en-US" dirty="0"/>
          </a:p>
        </p:txBody>
      </p:sp>
    </p:spTree>
    <p:extLst>
      <p:ext uri="{BB962C8B-B14F-4D97-AF65-F5344CB8AC3E}">
        <p14:creationId xmlns:p14="http://schemas.microsoft.com/office/powerpoint/2010/main" val="35192846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otalTime>5</TotalTime>
  <Words>1523</Words>
  <Application>Microsoft Macintosh PowerPoint</Application>
  <PresentationFormat>Widescreen</PresentationFormat>
  <Paragraphs>90</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Century Gothic</vt:lpstr>
      <vt:lpstr>Wingdings 2</vt:lpstr>
      <vt:lpstr>Quotable</vt:lpstr>
      <vt:lpstr>Global Climate Models</vt:lpstr>
      <vt:lpstr>Announcements</vt:lpstr>
      <vt:lpstr>Lecture Readings</vt:lpstr>
      <vt:lpstr>A quick word about Chp. 7</vt:lpstr>
      <vt:lpstr>Lecture Outline</vt:lpstr>
      <vt:lpstr>Global Climate Models</vt:lpstr>
      <vt:lpstr>Global Climate Models</vt:lpstr>
      <vt:lpstr>PowerPoint Presentation</vt:lpstr>
      <vt:lpstr>Applications</vt:lpstr>
      <vt:lpstr>Applications – Paleoclimate Studies</vt:lpstr>
      <vt:lpstr>Detection and Attribution</vt:lpstr>
      <vt:lpstr>Detection and Attribution</vt:lpstr>
      <vt:lpstr>PowerPoint Presentation</vt:lpstr>
      <vt:lpstr>NOAA Climate Models</vt:lpstr>
      <vt:lpstr>NCEI (remember, this is the “new” NCDC)</vt:lpstr>
      <vt:lpstr>Links to Check Out!</vt:lpstr>
      <vt:lpstr>Looking Ahead…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Climate Models</dc:title>
  <dc:creator>Stachowiak, Lauren</dc:creator>
  <cp:lastModifiedBy>Stachowiak, Lauren</cp:lastModifiedBy>
  <cp:revision>7</cp:revision>
  <dcterms:created xsi:type="dcterms:W3CDTF">2020-07-27T15:59:15Z</dcterms:created>
  <dcterms:modified xsi:type="dcterms:W3CDTF">2020-07-27T16:05:00Z</dcterms:modified>
</cp:coreProperties>
</file>