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64"/>
  </p:notesMasterIdLst>
  <p:sldIdLst>
    <p:sldId id="256" r:id="rId2"/>
    <p:sldId id="290" r:id="rId3"/>
    <p:sldId id="356" r:id="rId4"/>
    <p:sldId id="357" r:id="rId5"/>
    <p:sldId id="322" r:id="rId6"/>
    <p:sldId id="324" r:id="rId7"/>
    <p:sldId id="328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301" r:id="rId17"/>
    <p:sldId id="300" r:id="rId18"/>
    <p:sldId id="339" r:id="rId19"/>
    <p:sldId id="305" r:id="rId20"/>
    <p:sldId id="302" r:id="rId21"/>
    <p:sldId id="308" r:id="rId22"/>
    <p:sldId id="341" r:id="rId23"/>
    <p:sldId id="307" r:id="rId24"/>
    <p:sldId id="342" r:id="rId25"/>
    <p:sldId id="309" r:id="rId26"/>
    <p:sldId id="343" r:id="rId27"/>
    <p:sldId id="311" r:id="rId28"/>
    <p:sldId id="312" r:id="rId29"/>
    <p:sldId id="313" r:id="rId30"/>
    <p:sldId id="315" r:id="rId31"/>
    <p:sldId id="316" r:id="rId32"/>
    <p:sldId id="319" r:id="rId33"/>
    <p:sldId id="320" r:id="rId34"/>
    <p:sldId id="361" r:id="rId35"/>
    <p:sldId id="258" r:id="rId36"/>
    <p:sldId id="259" r:id="rId37"/>
    <p:sldId id="260" r:id="rId38"/>
    <p:sldId id="261" r:id="rId39"/>
    <p:sldId id="262" r:id="rId40"/>
    <p:sldId id="263" r:id="rId41"/>
    <p:sldId id="265" r:id="rId42"/>
    <p:sldId id="266" r:id="rId43"/>
    <p:sldId id="274" r:id="rId44"/>
    <p:sldId id="278" r:id="rId45"/>
    <p:sldId id="280" r:id="rId46"/>
    <p:sldId id="326" r:id="rId47"/>
    <p:sldId id="327" r:id="rId48"/>
    <p:sldId id="344" r:id="rId49"/>
    <p:sldId id="329" r:id="rId50"/>
    <p:sldId id="331" r:id="rId51"/>
    <p:sldId id="335" r:id="rId52"/>
    <p:sldId id="337" r:id="rId53"/>
    <p:sldId id="346" r:id="rId54"/>
    <p:sldId id="348" r:id="rId55"/>
    <p:sldId id="349" r:id="rId56"/>
    <p:sldId id="350" r:id="rId57"/>
    <p:sldId id="351" r:id="rId58"/>
    <p:sldId id="353" r:id="rId59"/>
    <p:sldId id="355" r:id="rId60"/>
    <p:sldId id="354" r:id="rId61"/>
    <p:sldId id="360" r:id="rId62"/>
    <p:sldId id="359" r:id="rId6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63"/>
    <p:restoredTop sz="92653"/>
  </p:normalViewPr>
  <p:slideViewPr>
    <p:cSldViewPr>
      <p:cViewPr varScale="1">
        <p:scale>
          <a:sx n="114" d="100"/>
          <a:sy n="114" d="100"/>
        </p:scale>
        <p:origin x="168" y="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F8A92B-1398-4617-B307-25739215498B}" type="datetimeFigureOut">
              <a:rPr lang="en-US" smtClean="0"/>
              <a:t>7/19/20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74D7CE-E475-4837-BFAE-C92A5B078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269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FB928DE-886A-4E19-BA8D-2140B3FAA94F}" type="datetimeFigureOut">
              <a:rPr lang="en-US" smtClean="0"/>
              <a:t>7/19/20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5B9C4D8-AC94-46AE-A15B-FE2B82525D22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6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1450" y="1143000"/>
            <a:ext cx="8801100" cy="2133600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PROCESSES</a:t>
            </a:r>
            <a:endParaRPr lang="en-US" sz="5400" b="1" i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Baskerville Old Face" pitchFamily="18" charset="0"/>
              </a:rPr>
              <a:t>Week 5 – July 20</a:t>
            </a:r>
            <a:r>
              <a:rPr lang="en-US" sz="3200" baseline="30000" dirty="0">
                <a:latin typeface="Baskerville Old Face" pitchFamily="18" charset="0"/>
              </a:rPr>
              <a:t>th</a:t>
            </a:r>
            <a:r>
              <a:rPr lang="en-US" sz="3200" dirty="0">
                <a:latin typeface="Baskerville Old Face" pitchFamily="18" charset="0"/>
              </a:rPr>
              <a:t>, 2020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90600" y="2667000"/>
            <a:ext cx="7315200" cy="12192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000" i="1" dirty="0">
              <a:latin typeface="Baskerville Old Face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90600" y="2514600"/>
            <a:ext cx="7315200" cy="12192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000" i="1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624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Announcements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53000"/>
          </a:xfrm>
        </p:spPr>
        <p:txBody>
          <a:bodyPr>
            <a:normAutofit/>
          </a:bodyPr>
          <a:lstStyle/>
          <a:p>
            <a:r>
              <a:rPr lang="en-US" dirty="0"/>
              <a:t>Lab #3 is due Sunday, July 26</a:t>
            </a:r>
            <a:r>
              <a:rPr lang="en-US" baseline="30000" dirty="0"/>
              <a:t>th</a:t>
            </a:r>
            <a:r>
              <a:rPr lang="en-US" dirty="0"/>
              <a:t> by midnight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09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42D18-B23D-5549-9ED1-5D695D6B1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Lecture 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8F26C-167A-DA4C-BCCB-26990597E59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292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Introduction to the atmosphere (atm)</a:t>
            </a:r>
          </a:p>
          <a:p>
            <a:r>
              <a:rPr lang="en-US" dirty="0"/>
              <a:t>Basics of energy</a:t>
            </a:r>
          </a:p>
          <a:p>
            <a:r>
              <a:rPr lang="en-US" dirty="0"/>
              <a:t>Heat and Controls on Temps</a:t>
            </a:r>
          </a:p>
          <a:p>
            <a:r>
              <a:rPr lang="en-US" dirty="0"/>
              <a:t>Atmospheric (atm) pressure</a:t>
            </a:r>
          </a:p>
          <a:p>
            <a:r>
              <a:rPr lang="en-US" dirty="0"/>
              <a:t>Forces Controlling Global Winds</a:t>
            </a:r>
          </a:p>
          <a:p>
            <a:r>
              <a:rPr lang="en-US" dirty="0"/>
              <a:t>Atmospheric Circulation</a:t>
            </a:r>
          </a:p>
          <a:p>
            <a:endParaRPr lang="en-US" dirty="0"/>
          </a:p>
          <a:p>
            <a:r>
              <a:rPr lang="en-US" dirty="0"/>
              <a:t>This lecture slide is dense. It’s best to review these slides in tandem with </a:t>
            </a:r>
            <a:r>
              <a:rPr lang="en-US" dirty="0" err="1"/>
              <a:t>Chp</a:t>
            </a:r>
            <a:r>
              <a:rPr lang="en-US" dirty="0"/>
              <a:t>. 6 in your textbook.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700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D0B90-CA46-784B-82A8-6D43A5C61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 With Lecture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E353C1-55B8-7C45-9F26-0EEE79415F4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Week 5 Readings Include:</a:t>
            </a:r>
          </a:p>
          <a:p>
            <a:pPr lvl="1"/>
            <a:r>
              <a:rPr lang="en-US" dirty="0" err="1"/>
              <a:t>Chp</a:t>
            </a:r>
            <a:r>
              <a:rPr lang="en-US" dirty="0"/>
              <a:t>. 6 in textbook</a:t>
            </a:r>
          </a:p>
        </p:txBody>
      </p:sp>
    </p:spTree>
    <p:extLst>
      <p:ext uri="{BB962C8B-B14F-4D97-AF65-F5344CB8AC3E}">
        <p14:creationId xmlns:p14="http://schemas.microsoft.com/office/powerpoint/2010/main" val="3661359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Atmospheric Profile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61" y="1724289"/>
            <a:ext cx="3733800" cy="5105400"/>
          </a:xfrm>
        </p:spPr>
        <p:txBody>
          <a:bodyPr>
            <a:normAutofit/>
          </a:bodyPr>
          <a:lstStyle/>
          <a:p>
            <a:r>
              <a:rPr lang="en-US" dirty="0"/>
              <a:t>Earth’s atmosphere is composed of “shells” held to the planet by gravity.</a:t>
            </a:r>
          </a:p>
          <a:p>
            <a:endParaRPr lang="en-US" dirty="0"/>
          </a:p>
          <a:p>
            <a:r>
              <a:rPr lang="en-US" dirty="0"/>
              <a:t>Classified by:</a:t>
            </a:r>
          </a:p>
          <a:p>
            <a:pPr lvl="1"/>
            <a:r>
              <a:rPr lang="en-US" b="1" dirty="0"/>
              <a:t>Composition</a:t>
            </a:r>
          </a:p>
          <a:p>
            <a:pPr lvl="1"/>
            <a:r>
              <a:rPr lang="en-US" b="1" dirty="0"/>
              <a:t>Temperature</a:t>
            </a:r>
          </a:p>
          <a:p>
            <a:pPr lvl="1"/>
            <a:r>
              <a:rPr lang="en-US" b="1" dirty="0"/>
              <a:t>Function</a:t>
            </a:r>
          </a:p>
          <a:p>
            <a:pPr marL="365760" lvl="1" indent="0">
              <a:buNone/>
            </a:pP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2670976"/>
            <a:ext cx="5105400" cy="319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979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03_03a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403" y="1752599"/>
            <a:ext cx="4572403" cy="373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03_03b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14456" y="-1"/>
            <a:ext cx="4629543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2741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Atmospheric </a:t>
            </a:r>
            <a:r>
              <a:rPr lang="en-US" sz="3600" b="1" i="1" u="sng" dirty="0"/>
              <a:t>Temperature</a:t>
            </a:r>
            <a:r>
              <a:rPr lang="en-US" sz="3600" dirty="0"/>
              <a:t> Criterion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" y="1943100"/>
            <a:ext cx="4270168" cy="4495800"/>
          </a:xfrm>
        </p:spPr>
        <p:txBody>
          <a:bodyPr/>
          <a:lstStyle/>
          <a:p>
            <a:r>
              <a:rPr lang="en-US" dirty="0"/>
              <a:t>Four distinct temperature zones</a:t>
            </a:r>
          </a:p>
          <a:p>
            <a:pPr lvl="1"/>
            <a:r>
              <a:rPr lang="en-US" dirty="0"/>
              <a:t>Thermosphere</a:t>
            </a:r>
          </a:p>
          <a:p>
            <a:pPr lvl="1"/>
            <a:r>
              <a:rPr lang="en-US" dirty="0"/>
              <a:t>Mesosphere</a:t>
            </a:r>
          </a:p>
          <a:p>
            <a:pPr lvl="1"/>
            <a:r>
              <a:rPr lang="en-US" dirty="0"/>
              <a:t>Stratosphere</a:t>
            </a:r>
          </a:p>
          <a:p>
            <a:pPr lvl="2"/>
            <a:r>
              <a:rPr lang="en-US" dirty="0"/>
              <a:t>Ozone here!</a:t>
            </a:r>
          </a:p>
          <a:p>
            <a:pPr lvl="1"/>
            <a:r>
              <a:rPr lang="en-US" dirty="0"/>
              <a:t>Troposphere</a:t>
            </a:r>
          </a:p>
          <a:p>
            <a:pPr lvl="2"/>
            <a:r>
              <a:rPr lang="en-US" dirty="0"/>
              <a:t>Weather here!</a:t>
            </a:r>
          </a:p>
          <a:p>
            <a:pPr lvl="2"/>
            <a:r>
              <a:rPr lang="en-US" dirty="0"/>
              <a:t>Most mass in </a:t>
            </a:r>
            <a:r>
              <a:rPr lang="en-US" dirty="0" err="1"/>
              <a:t>atm</a:t>
            </a:r>
            <a:r>
              <a:rPr lang="en-US" dirty="0"/>
              <a:t> here!</a:t>
            </a:r>
          </a:p>
        </p:txBody>
      </p:sp>
      <p:pic>
        <p:nvPicPr>
          <p:cNvPr id="4" name="Picture 3" descr="03_02a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08267" y="1524000"/>
            <a:ext cx="4797634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5323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Energy Pathways and Insolation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Passage of shortwave and </a:t>
            </a:r>
            <a:r>
              <a:rPr lang="en-US" dirty="0" err="1"/>
              <a:t>longwave</a:t>
            </a:r>
            <a:r>
              <a:rPr lang="en-US" dirty="0"/>
              <a:t> energy through either the atmosphere or water is </a:t>
            </a:r>
            <a:r>
              <a:rPr lang="en-US" i="1" dirty="0"/>
              <a:t>transmission</a:t>
            </a:r>
            <a:endParaRPr lang="en-US" b="1" u="sng" dirty="0"/>
          </a:p>
        </p:txBody>
      </p:sp>
      <p:pic>
        <p:nvPicPr>
          <p:cNvPr id="4" name="Picture 4" descr="04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00" y="3044601"/>
            <a:ext cx="5357813" cy="3737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8409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04_0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1066800"/>
            <a:ext cx="7708669" cy="472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Insolation at Earth’s Surface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8199" y="5913199"/>
            <a:ext cx="77086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Notice the highest locations are  about 30°N and S. These are often also places of intense aridity. </a:t>
            </a:r>
          </a:p>
        </p:txBody>
      </p:sp>
    </p:spTree>
    <p:extLst>
      <p:ext uri="{BB962C8B-B14F-4D97-AF65-F5344CB8AC3E}">
        <p14:creationId xmlns:p14="http://schemas.microsoft.com/office/powerpoint/2010/main" val="1677181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Insolation Input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676400"/>
            <a:ext cx="8153400" cy="4495800"/>
          </a:xfrm>
        </p:spPr>
        <p:txBody>
          <a:bodyPr/>
          <a:lstStyle/>
          <a:p>
            <a:r>
              <a:rPr lang="en-US" dirty="0"/>
              <a:t>Four ways incoming energy is transmitted:</a:t>
            </a:r>
          </a:p>
          <a:p>
            <a:pPr lvl="1"/>
            <a:r>
              <a:rPr lang="en-US" dirty="0"/>
              <a:t>Scattering</a:t>
            </a:r>
          </a:p>
          <a:p>
            <a:pPr lvl="1"/>
            <a:r>
              <a:rPr lang="en-US" dirty="0"/>
              <a:t>Refraction</a:t>
            </a:r>
          </a:p>
          <a:p>
            <a:pPr lvl="1"/>
            <a:r>
              <a:rPr lang="en-US" dirty="0"/>
              <a:t>Reflection</a:t>
            </a:r>
          </a:p>
          <a:p>
            <a:pPr lvl="1"/>
            <a:r>
              <a:rPr lang="en-US" dirty="0"/>
              <a:t>Absorption</a:t>
            </a:r>
          </a:p>
        </p:txBody>
      </p:sp>
      <p:pic>
        <p:nvPicPr>
          <p:cNvPr id="4" name="Picture 4" descr="04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5471" y="2419350"/>
            <a:ext cx="6122197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8703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Scattering (Diffuse Radiation)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u="sng" dirty="0"/>
              <a:t>Scattering </a:t>
            </a:r>
            <a:r>
              <a:rPr lang="en-US" dirty="0"/>
              <a:t>- The molecules change the direction of the insolation without changing the wavelength.</a:t>
            </a:r>
          </a:p>
          <a:p>
            <a:endParaRPr lang="en-US" b="1" u="sng" dirty="0"/>
          </a:p>
          <a:p>
            <a:r>
              <a:rPr lang="en-US" i="1" dirty="0"/>
              <a:t>Diffuse radiation </a:t>
            </a:r>
            <a:r>
              <a:rPr lang="en-US" dirty="0"/>
              <a:t>is the downward component of scattered light</a:t>
            </a:r>
          </a:p>
        </p:txBody>
      </p:sp>
    </p:spTree>
    <p:extLst>
      <p:ext uri="{BB962C8B-B14F-4D97-AF65-F5344CB8AC3E}">
        <p14:creationId xmlns:p14="http://schemas.microsoft.com/office/powerpoint/2010/main" val="199086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Rayleigh Scattering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i="1" dirty="0"/>
              <a:t>The shorter the wavelength, the greater the scattering</a:t>
            </a:r>
          </a:p>
          <a:p>
            <a:r>
              <a:rPr lang="en-US" dirty="0"/>
              <a:t>On the visible light spectrum, which color is the shortest wavelength? The longest?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2525" y="3581400"/>
            <a:ext cx="4000500" cy="3200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" y="3810000"/>
            <a:ext cx="438912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555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828800"/>
            <a:ext cx="3543300" cy="5343525"/>
          </a:xfrm>
        </p:spPr>
        <p:txBody>
          <a:bodyPr>
            <a:normAutofit/>
          </a:bodyPr>
          <a:lstStyle/>
          <a:p>
            <a:r>
              <a:rPr lang="en-US" sz="2600" dirty="0"/>
              <a:t>Changes in density through which insolation passes causes a change in its direction and speed</a:t>
            </a:r>
          </a:p>
          <a:p>
            <a:pPr lvl="1"/>
            <a:r>
              <a:rPr lang="en-US" dirty="0"/>
              <a:t>Light is bent</a:t>
            </a:r>
          </a:p>
          <a:p>
            <a:pPr lvl="1"/>
            <a:r>
              <a:rPr lang="en-US" dirty="0"/>
              <a:t>(</a:t>
            </a:r>
            <a:r>
              <a:rPr lang="en-US" b="1" u="sng" dirty="0"/>
              <a:t>refraction</a:t>
            </a:r>
            <a:r>
              <a:rPr lang="en-US" dirty="0"/>
              <a:t>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4392" y="1238250"/>
            <a:ext cx="5639608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724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u="sng" dirty="0"/>
              <a:t>Reflection</a:t>
            </a:r>
            <a:r>
              <a:rPr lang="en-US" dirty="0"/>
              <a:t> – energy hitting Earth and bouncing back into space, </a:t>
            </a:r>
            <a:r>
              <a:rPr lang="en-US" i="1" dirty="0"/>
              <a:t>without being absorbed or performing work</a:t>
            </a:r>
            <a:endParaRPr lang="en-US" dirty="0"/>
          </a:p>
          <a:p>
            <a:endParaRPr lang="en-US" dirty="0"/>
          </a:p>
          <a:p>
            <a:r>
              <a:rPr lang="en-US" b="1" u="sng" dirty="0"/>
              <a:t>Albedo</a:t>
            </a:r>
            <a:r>
              <a:rPr lang="en-US" i="1" u="sng" dirty="0"/>
              <a:t> </a:t>
            </a:r>
            <a:r>
              <a:rPr lang="en-US" dirty="0"/>
              <a:t>– the reflective quality of a surface measured in percent</a:t>
            </a:r>
          </a:p>
          <a:p>
            <a:pPr lvl="1"/>
            <a:r>
              <a:rPr lang="en-US" dirty="0"/>
              <a:t>Controls the amount of absorption for a surface</a:t>
            </a:r>
          </a:p>
        </p:txBody>
      </p:sp>
    </p:spTree>
    <p:extLst>
      <p:ext uri="{BB962C8B-B14F-4D97-AF65-F5344CB8AC3E}">
        <p14:creationId xmlns:p14="http://schemas.microsoft.com/office/powerpoint/2010/main" val="9027548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Albedo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066800"/>
            <a:ext cx="7375368" cy="5183831"/>
          </a:xfrm>
        </p:spPr>
      </p:pic>
      <p:sp>
        <p:nvSpPr>
          <p:cNvPr id="5" name="TextBox 4"/>
          <p:cNvSpPr txBox="1"/>
          <p:nvPr/>
        </p:nvSpPr>
        <p:spPr>
          <a:xfrm>
            <a:off x="228600" y="6250631"/>
            <a:ext cx="9124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What do you think would happen if Earth’s albedo increased</a:t>
            </a:r>
            <a:r>
              <a:rPr lang="en-US" sz="2400" dirty="0"/>
              <a:t>?</a:t>
            </a:r>
          </a:p>
        </p:txBody>
      </p:sp>
      <p:sp>
        <p:nvSpPr>
          <p:cNvPr id="6" name="Rectangle 5"/>
          <p:cNvSpPr/>
          <p:nvPr/>
        </p:nvSpPr>
        <p:spPr>
          <a:xfrm>
            <a:off x="5105400" y="3581400"/>
            <a:ext cx="1295400" cy="6096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6540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Absorption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u="sng" dirty="0"/>
              <a:t>Absorption</a:t>
            </a:r>
            <a:r>
              <a:rPr lang="en-US" dirty="0"/>
              <a:t> – assimilation (take in) of radiation by molecules of matter and its conversion from one form of energy to another</a:t>
            </a:r>
          </a:p>
          <a:p>
            <a:pPr lvl="1"/>
            <a:r>
              <a:rPr lang="en-US" dirty="0"/>
              <a:t>Plants absorb energy for photosynthesis</a:t>
            </a:r>
          </a:p>
          <a:p>
            <a:pPr lvl="1"/>
            <a:r>
              <a:rPr lang="en-US" dirty="0"/>
              <a:t>Converted to </a:t>
            </a:r>
            <a:r>
              <a:rPr lang="en-US" dirty="0" err="1"/>
              <a:t>longwave</a:t>
            </a:r>
            <a:r>
              <a:rPr lang="en-US" dirty="0"/>
              <a:t> radiation</a:t>
            </a:r>
          </a:p>
        </p:txBody>
      </p:sp>
    </p:spTree>
    <p:extLst>
      <p:ext uri="{BB962C8B-B14F-4D97-AF65-F5344CB8AC3E}">
        <p14:creationId xmlns:p14="http://schemas.microsoft.com/office/powerpoint/2010/main" val="138828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Atmospheric Disruption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Mt. Pinatubo eruption in 1991</a:t>
            </a:r>
          </a:p>
          <a:p>
            <a:pPr lvl="1"/>
            <a:r>
              <a:rPr lang="en-US" dirty="0"/>
              <a:t>Massive amounts of sulfur dioxide droplets were shot into the stratosphere</a:t>
            </a:r>
          </a:p>
          <a:p>
            <a:pPr lvl="1"/>
            <a:r>
              <a:rPr lang="en-US" dirty="0"/>
              <a:t>The </a:t>
            </a:r>
            <a:r>
              <a:rPr lang="en-US" i="1" dirty="0"/>
              <a:t>globe</a:t>
            </a:r>
            <a:r>
              <a:rPr lang="en-US" dirty="0"/>
              <a:t> experienced a temporary cooling of 0.5°C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" y="4050525"/>
            <a:ext cx="4381500" cy="2628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4918" y="3482439"/>
            <a:ext cx="4318736" cy="319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6540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Atmospheric Disruption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0980" y="1905000"/>
            <a:ext cx="4035552" cy="4495800"/>
          </a:xfrm>
        </p:spPr>
        <p:txBody>
          <a:bodyPr/>
          <a:lstStyle/>
          <a:p>
            <a:r>
              <a:rPr lang="en-US" dirty="0"/>
              <a:t>Mt. </a:t>
            </a:r>
            <a:r>
              <a:rPr lang="en-US" dirty="0" err="1"/>
              <a:t>Tambora</a:t>
            </a:r>
            <a:r>
              <a:rPr lang="en-US" dirty="0"/>
              <a:t> eruption in 1815</a:t>
            </a:r>
          </a:p>
          <a:p>
            <a:pPr lvl="1"/>
            <a:r>
              <a:rPr lang="en-US" dirty="0"/>
              <a:t>Stratovolcano eruption shot ash and aerosol ejecta into the stratosphere</a:t>
            </a:r>
          </a:p>
          <a:p>
            <a:pPr lvl="1"/>
            <a:r>
              <a:rPr lang="en-US" dirty="0"/>
              <a:t>Created the Year Without A Summer in 1816</a:t>
            </a:r>
          </a:p>
        </p:txBody>
      </p:sp>
      <p:pic>
        <p:nvPicPr>
          <p:cNvPr id="1026" name="Picture 2" descr="mage result for mt tambora satelli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66532" y="2362200"/>
            <a:ext cx="4977468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6674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0750" y="0"/>
            <a:ext cx="568325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2400" y="2514600"/>
            <a:ext cx="307975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600" dirty="0"/>
          </a:p>
          <a:p>
            <a:r>
              <a:rPr lang="en-US" sz="2600" dirty="0"/>
              <a:t>Tropical surpluses and polar deficits drive global circulation!</a:t>
            </a:r>
          </a:p>
          <a:p>
            <a:endParaRPr lang="en-US" sz="2600" dirty="0"/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7510448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Heat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Four modes of heat transfer on Earth:</a:t>
            </a:r>
          </a:p>
          <a:p>
            <a:pPr lvl="1"/>
            <a:r>
              <a:rPr lang="en-US" b="1" u="sng" dirty="0"/>
              <a:t>Conduction</a:t>
            </a:r>
            <a:r>
              <a:rPr lang="en-US" dirty="0"/>
              <a:t> – molecule-to-molecule </a:t>
            </a:r>
          </a:p>
          <a:p>
            <a:pPr lvl="1"/>
            <a:r>
              <a:rPr lang="en-US" b="1" u="sng" dirty="0"/>
              <a:t>Convection</a:t>
            </a:r>
            <a:r>
              <a:rPr lang="en-US" dirty="0"/>
              <a:t> – physical mixing of gas or liquid in a vertical motion </a:t>
            </a:r>
          </a:p>
          <a:p>
            <a:pPr lvl="1"/>
            <a:r>
              <a:rPr lang="en-US" b="1" u="sng" dirty="0"/>
              <a:t>Advection</a:t>
            </a:r>
            <a:r>
              <a:rPr lang="en-US" dirty="0"/>
              <a:t> – physical mixing of gas or liquid in a horizontal motion </a:t>
            </a:r>
          </a:p>
          <a:p>
            <a:pPr lvl="1"/>
            <a:r>
              <a:rPr lang="en-US" b="1" u="sng" dirty="0"/>
              <a:t>Radiation</a:t>
            </a:r>
            <a:r>
              <a:rPr lang="en-US" dirty="0"/>
              <a:t> – transfer using electromagnetic waves</a:t>
            </a:r>
          </a:p>
        </p:txBody>
      </p:sp>
    </p:spTree>
    <p:extLst>
      <p:ext uri="{BB962C8B-B14F-4D97-AF65-F5344CB8AC3E}">
        <p14:creationId xmlns:p14="http://schemas.microsoft.com/office/powerpoint/2010/main" val="19348215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Heat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u="sng" dirty="0"/>
              <a:t>Latent heat of evaporation</a:t>
            </a:r>
            <a:r>
              <a:rPr lang="en-US" dirty="0"/>
              <a:t> – the energy stored in water vapor as water evaporates</a:t>
            </a:r>
          </a:p>
          <a:p>
            <a:pPr lvl="1"/>
            <a:r>
              <a:rPr lang="en-US" dirty="0"/>
              <a:t>Water absorbs energy to change from liquid to gas</a:t>
            </a:r>
          </a:p>
          <a:p>
            <a:pPr marL="365760" lvl="1" indent="0">
              <a:buNone/>
            </a:pPr>
            <a:endParaRPr lang="en-US" dirty="0"/>
          </a:p>
          <a:p>
            <a:r>
              <a:rPr lang="en-US" b="1" u="sng" dirty="0"/>
              <a:t>Sensible Heat</a:t>
            </a:r>
            <a:r>
              <a:rPr lang="en-US" dirty="0"/>
              <a:t> – back-and-forth transfer through convection and conduction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10933122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Principal Temperature Controls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Temperature is not uniform across the globe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Influences upon temperature include:</a:t>
            </a:r>
          </a:p>
          <a:p>
            <a:pPr lvl="1"/>
            <a:r>
              <a:rPr lang="en-US" dirty="0"/>
              <a:t>Latitude</a:t>
            </a:r>
          </a:p>
          <a:p>
            <a:pPr lvl="1"/>
            <a:r>
              <a:rPr lang="en-US" dirty="0"/>
              <a:t>Altitude/Elevation</a:t>
            </a:r>
          </a:p>
          <a:p>
            <a:pPr lvl="1"/>
            <a:r>
              <a:rPr lang="en-US" dirty="0"/>
              <a:t>Cloud Cover</a:t>
            </a:r>
          </a:p>
          <a:p>
            <a:pPr lvl="1"/>
            <a:r>
              <a:rPr lang="en-US" dirty="0"/>
              <a:t>Land-Water Heating Differences</a:t>
            </a:r>
          </a:p>
        </p:txBody>
      </p:sp>
    </p:spTree>
    <p:extLst>
      <p:ext uri="{BB962C8B-B14F-4D97-AF65-F5344CB8AC3E}">
        <p14:creationId xmlns:p14="http://schemas.microsoft.com/office/powerpoint/2010/main" val="1992858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Latitude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828800"/>
            <a:ext cx="2999127" cy="4495800"/>
          </a:xfrm>
        </p:spPr>
        <p:txBody>
          <a:bodyPr/>
          <a:lstStyle/>
          <a:p>
            <a:r>
              <a:rPr lang="en-US" dirty="0"/>
              <a:t>Remember, latitude affects insolation, sun angles, and </a:t>
            </a:r>
            <a:r>
              <a:rPr lang="en-US" dirty="0" err="1"/>
              <a:t>daylength</a:t>
            </a:r>
            <a:endParaRPr lang="en-US" dirty="0"/>
          </a:p>
        </p:txBody>
      </p:sp>
      <p:pic>
        <p:nvPicPr>
          <p:cNvPr id="4" name="Picture 7" descr="05_04"/>
          <p:cNvPicPr>
            <a:picLocks noChangeAspect="1" noChangeArrowheads="1"/>
          </p:cNvPicPr>
          <p:nvPr/>
        </p:nvPicPr>
        <p:blipFill>
          <a:blip r:embed="rId2">
            <a:lum bright="-12000" contras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28071" y="609600"/>
            <a:ext cx="5815929" cy="6248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30126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Altitude/Elevation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76400"/>
            <a:ext cx="3730752" cy="5143500"/>
          </a:xfrm>
        </p:spPr>
        <p:txBody>
          <a:bodyPr>
            <a:normAutofit/>
          </a:bodyPr>
          <a:lstStyle/>
          <a:p>
            <a:r>
              <a:rPr lang="en-US" sz="2500" dirty="0"/>
              <a:t>Temperatures decreases higher up</a:t>
            </a:r>
          </a:p>
          <a:p>
            <a:pPr marL="0" indent="0">
              <a:buNone/>
            </a:pPr>
            <a:endParaRPr lang="en-US" sz="2500" dirty="0"/>
          </a:p>
          <a:p>
            <a:r>
              <a:rPr lang="en-US" sz="2500" dirty="0"/>
              <a:t>Thin atmosphere means less sensible heat</a:t>
            </a:r>
          </a:p>
          <a:p>
            <a:endParaRPr lang="en-US" sz="2500" dirty="0"/>
          </a:p>
          <a:p>
            <a:r>
              <a:rPr lang="en-US" sz="2500" dirty="0"/>
              <a:t>Check out this graph which tracks the normal lapse rate with elevation</a:t>
            </a:r>
          </a:p>
        </p:txBody>
      </p:sp>
      <p:pic>
        <p:nvPicPr>
          <p:cNvPr id="7" name="Picture 4" descr="FG03_05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54761" y="1428750"/>
            <a:ext cx="4889240" cy="539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69897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High Elevation</a:t>
            </a:r>
          </a:p>
        </p:txBody>
      </p:sp>
      <p:pic>
        <p:nvPicPr>
          <p:cNvPr id="4" name="Picture 4" descr="05_05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676400"/>
            <a:ext cx="9144000" cy="496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68020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Cloud Cover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9" descr="cloudeffect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200" y="11430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14084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Land-Water Heating Differences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524000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Continents and oceans are physically different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3400" y="2133601"/>
            <a:ext cx="7848600" cy="4724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6566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Land-Water Differences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Evaporation</a:t>
            </a:r>
          </a:p>
          <a:p>
            <a:pPr lvl="1"/>
            <a:r>
              <a:rPr lang="en-US" dirty="0"/>
              <a:t>Energy is stored as latent heat, resulting in lower temperatures </a:t>
            </a:r>
          </a:p>
          <a:p>
            <a:pPr lvl="1"/>
            <a:r>
              <a:rPr lang="en-US" dirty="0"/>
              <a:t>Happens more in marine locations than over land</a:t>
            </a:r>
          </a:p>
          <a:p>
            <a:pPr marL="365760" lvl="1" indent="0">
              <a:buNone/>
            </a:pPr>
            <a:endParaRPr lang="en-US" dirty="0"/>
          </a:p>
          <a:p>
            <a:r>
              <a:rPr lang="en-US" dirty="0"/>
              <a:t>Transparency</a:t>
            </a:r>
          </a:p>
          <a:p>
            <a:pPr lvl="1"/>
            <a:r>
              <a:rPr lang="en-US" dirty="0"/>
              <a:t>Land is opaque, water is transparent</a:t>
            </a:r>
          </a:p>
          <a:p>
            <a:pPr lvl="1"/>
            <a:r>
              <a:rPr lang="en-US" dirty="0"/>
              <a:t>Energy can penetrate deeper into water than soil, creating a larger heat reservoir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9039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Land-Water Differences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b="1" u="sng" dirty="0"/>
              <a:t>Specific Heat</a:t>
            </a:r>
            <a:r>
              <a:rPr lang="en-US" dirty="0"/>
              <a:t> – the heat capacity of a substance</a:t>
            </a:r>
          </a:p>
          <a:p>
            <a:pPr lvl="1"/>
            <a:r>
              <a:rPr lang="en-US" dirty="0"/>
              <a:t>Water heats slower, but retains heat longer</a:t>
            </a:r>
          </a:p>
          <a:p>
            <a:pPr marL="365760" lvl="1" indent="0">
              <a:buNone/>
            </a:pPr>
            <a:endParaRPr lang="en-US" dirty="0"/>
          </a:p>
          <a:p>
            <a:r>
              <a:rPr lang="en-US" dirty="0"/>
              <a:t>Movement</a:t>
            </a:r>
          </a:p>
          <a:p>
            <a:pPr lvl="1"/>
            <a:r>
              <a:rPr lang="en-US" dirty="0"/>
              <a:t>Oceans flow and mix/redistribute heat energy over a greater volume than land</a:t>
            </a:r>
          </a:p>
          <a:p>
            <a:pPr lvl="1"/>
            <a:r>
              <a:rPr lang="en-US" dirty="0"/>
              <a:t>Horizontal and vertical mixing</a:t>
            </a:r>
          </a:p>
        </p:txBody>
      </p:sp>
    </p:spTree>
    <p:extLst>
      <p:ext uri="{BB962C8B-B14F-4D97-AF65-F5344CB8AC3E}">
        <p14:creationId xmlns:p14="http://schemas.microsoft.com/office/powerpoint/2010/main" val="9728411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/>
              <a:t>Marine Effect</a:t>
            </a:r>
            <a:r>
              <a:rPr lang="en-US" dirty="0"/>
              <a:t> vs. </a:t>
            </a:r>
            <a:r>
              <a:rPr lang="en-US" b="1" u="sng" dirty="0" err="1"/>
              <a:t>Continentality</a:t>
            </a:r>
            <a:endParaRPr lang="en-US" b="1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6474" y="1752600"/>
            <a:ext cx="6950599" cy="4575811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899D48-66E8-4D48-8652-FCFA634E8E59}"/>
              </a:ext>
            </a:extLst>
          </p:cNvPr>
          <p:cNvSpPr txBox="1"/>
          <p:nvPr/>
        </p:nvSpPr>
        <p:spPr>
          <a:xfrm>
            <a:off x="152400" y="2057400"/>
            <a:ext cx="19578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only difference between these two locations is the left is closer to water. This demonstrates the marine effect, or essentially the buffering impact of water on local climate. </a:t>
            </a:r>
          </a:p>
        </p:txBody>
      </p:sp>
    </p:spTree>
    <p:extLst>
      <p:ext uri="{BB962C8B-B14F-4D97-AF65-F5344CB8AC3E}">
        <p14:creationId xmlns:p14="http://schemas.microsoft.com/office/powerpoint/2010/main" val="757704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Earth’s Temperature Patterns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982" y="1600200"/>
            <a:ext cx="3855218" cy="5105400"/>
          </a:xfrm>
        </p:spPr>
        <p:txBody>
          <a:bodyPr>
            <a:normAutofit/>
          </a:bodyPr>
          <a:lstStyle/>
          <a:p>
            <a:r>
              <a:rPr lang="en-US" sz="2500" b="1" u="sng" dirty="0"/>
              <a:t>Isotherm</a:t>
            </a:r>
            <a:r>
              <a:rPr lang="en-US" sz="2500" dirty="0"/>
              <a:t> – a line on a temperature map that connects points of equal temperature</a:t>
            </a:r>
          </a:p>
          <a:p>
            <a:pPr marL="0" indent="0">
              <a:buNone/>
            </a:pPr>
            <a:endParaRPr lang="en-US" sz="2500" dirty="0"/>
          </a:p>
          <a:p>
            <a:r>
              <a:rPr lang="en-US" sz="2500" b="1" u="sng" dirty="0"/>
              <a:t>Thermal equator</a:t>
            </a:r>
            <a:r>
              <a:rPr lang="en-US" sz="2500" dirty="0"/>
              <a:t> – isotherm connecting all points of highest mean temperature</a:t>
            </a:r>
          </a:p>
          <a:p>
            <a:pPr lvl="1"/>
            <a:r>
              <a:rPr lang="en-US" sz="2200" dirty="0"/>
              <a:t>Shifts with seasons</a:t>
            </a:r>
          </a:p>
          <a:p>
            <a:pPr marL="0" indent="0">
              <a:buNone/>
            </a:pPr>
            <a:endParaRPr lang="en-US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1" t="16667" r="4925" b="3611"/>
          <a:stretch/>
        </p:blipFill>
        <p:spPr>
          <a:xfrm>
            <a:off x="3881511" y="2362200"/>
            <a:ext cx="5262489" cy="353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7056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North Pole vs. South Pole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736" y="2286000"/>
            <a:ext cx="4241064" cy="426720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286000"/>
            <a:ext cx="4166133" cy="4267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14400" y="1766850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North Pole Winter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45366" y="1766849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South Pole Winter</a:t>
            </a:r>
          </a:p>
        </p:txBody>
      </p:sp>
    </p:spTree>
    <p:extLst>
      <p:ext uri="{BB962C8B-B14F-4D97-AF65-F5344CB8AC3E}">
        <p14:creationId xmlns:p14="http://schemas.microsoft.com/office/powerpoint/2010/main" val="33683125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Annual Temp Range Maps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1600200"/>
            <a:ext cx="8531352" cy="4495800"/>
          </a:xfrm>
        </p:spPr>
        <p:txBody>
          <a:bodyPr/>
          <a:lstStyle/>
          <a:p>
            <a:r>
              <a:rPr lang="en-US" sz="2400" dirty="0"/>
              <a:t>Highlights areas of high to low temp </a:t>
            </a:r>
            <a:r>
              <a:rPr lang="en-US" sz="2400" i="1" dirty="0"/>
              <a:t>range </a:t>
            </a:r>
            <a:r>
              <a:rPr lang="en-US" sz="2400" dirty="0"/>
              <a:t>(difference between hottest summer temp and coldest winter temp)</a:t>
            </a:r>
            <a:r>
              <a:rPr lang="en-US" sz="2400" i="1" dirty="0"/>
              <a:t>.</a:t>
            </a:r>
          </a:p>
          <a:p>
            <a:r>
              <a:rPr lang="en-US" sz="2400" dirty="0"/>
              <a:t>Why are areas of greatest difference mainly in the North?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6800" y="2940288"/>
            <a:ext cx="7176078" cy="368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1531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E9E05-1C00-5B44-9958-51BCABE73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F8B0E-8A81-4A4A-BF42-4CFDC53FE4A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Ok, break! This first part of the lecture was focused primarily on energy and temperature.</a:t>
            </a:r>
          </a:p>
          <a:p>
            <a:endParaRPr lang="en-US" dirty="0"/>
          </a:p>
          <a:p>
            <a:r>
              <a:rPr lang="en-US" dirty="0"/>
              <a:t>The next half of lecture focuses on pressure and wind. Go back and review core topics on principal controls on temperature before </a:t>
            </a:r>
            <a:r>
              <a:rPr lang="en-US"/>
              <a:t>moving on! </a:t>
            </a:r>
          </a:p>
        </p:txBody>
      </p:sp>
    </p:spTree>
    <p:extLst>
      <p:ext uri="{BB962C8B-B14F-4D97-AF65-F5344CB8AC3E}">
        <p14:creationId xmlns:p14="http://schemas.microsoft.com/office/powerpoint/2010/main" val="7954411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Essentials of </a:t>
            </a:r>
            <a:r>
              <a:rPr lang="en-US" b="1" u="sng" dirty="0"/>
              <a:t>High</a:t>
            </a:r>
            <a:r>
              <a:rPr lang="en-US" dirty="0"/>
              <a:t> Pressure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676400"/>
            <a:ext cx="4800600" cy="50292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Descending air from above, OR</a:t>
            </a:r>
          </a:p>
          <a:p>
            <a:r>
              <a:rPr lang="en-US" dirty="0"/>
              <a:t>Air that is colder, and heavier that stays at the surface</a:t>
            </a:r>
          </a:p>
          <a:p>
            <a:r>
              <a:rPr lang="en-US" dirty="0"/>
              <a:t>Prevents convection because air can’t rise and mix</a:t>
            </a:r>
          </a:p>
          <a:p>
            <a:r>
              <a:rPr lang="en-US" dirty="0"/>
              <a:t>Air is </a:t>
            </a:r>
            <a:r>
              <a:rPr lang="en-US" b="1" u="sng" dirty="0"/>
              <a:t>diverging</a:t>
            </a:r>
            <a:r>
              <a:rPr lang="en-US" dirty="0"/>
              <a:t> at the surface</a:t>
            </a:r>
          </a:p>
          <a:p>
            <a:r>
              <a:rPr lang="en-US" dirty="0"/>
              <a:t>Stable weather</a:t>
            </a:r>
          </a:p>
        </p:txBody>
      </p:sp>
      <p:pic>
        <p:nvPicPr>
          <p:cNvPr id="4" name="Picture 2064" descr="E:\Chapter06\A_Figures\A_Figures_Labeled\GIPG_8e_Figure_06_07c_L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81600" y="1600200"/>
            <a:ext cx="3733799" cy="522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01035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Essentials of </a:t>
            </a:r>
            <a:r>
              <a:rPr lang="en-US" b="1" u="sng" dirty="0"/>
              <a:t>Low</a:t>
            </a:r>
            <a:r>
              <a:rPr lang="en-US" dirty="0"/>
              <a:t> Pressure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752599"/>
            <a:ext cx="4873752" cy="4894729"/>
          </a:xfrm>
        </p:spPr>
        <p:txBody>
          <a:bodyPr>
            <a:normAutofit/>
          </a:bodyPr>
          <a:lstStyle/>
          <a:p>
            <a:r>
              <a:rPr lang="en-US" dirty="0"/>
              <a:t>Ascending/Rising air from below, OR</a:t>
            </a:r>
          </a:p>
          <a:p>
            <a:r>
              <a:rPr lang="en-US" dirty="0"/>
              <a:t>Air that is warmer and rising above the surface</a:t>
            </a:r>
          </a:p>
          <a:p>
            <a:r>
              <a:rPr lang="en-US" dirty="0"/>
              <a:t>Promotes convection because air can rise and mix</a:t>
            </a:r>
          </a:p>
          <a:p>
            <a:r>
              <a:rPr lang="en-US" dirty="0"/>
              <a:t>Air </a:t>
            </a:r>
            <a:r>
              <a:rPr lang="en-US" b="1" u="sng" dirty="0"/>
              <a:t>converging</a:t>
            </a:r>
            <a:r>
              <a:rPr lang="en-US" dirty="0"/>
              <a:t> at the surface</a:t>
            </a:r>
          </a:p>
          <a:p>
            <a:r>
              <a:rPr lang="en-US" dirty="0"/>
              <a:t>Weather events</a:t>
            </a:r>
          </a:p>
          <a:p>
            <a:endParaRPr lang="en-US" dirty="0"/>
          </a:p>
        </p:txBody>
      </p:sp>
      <p:pic>
        <p:nvPicPr>
          <p:cNvPr id="4" name="Picture 2064" descr="E:\Chapter06\A_Figures\A_Figures_Labeled\GIPG_8e_Figure_06_07c_L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86400" y="1752600"/>
            <a:ext cx="3467100" cy="4894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38127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 Basics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600200"/>
            <a:ext cx="4568952" cy="5029200"/>
          </a:xfrm>
        </p:spPr>
        <p:txBody>
          <a:bodyPr/>
          <a:lstStyle/>
          <a:p>
            <a:r>
              <a:rPr lang="en-US" b="1" u="sng" dirty="0"/>
              <a:t>Wind</a:t>
            </a:r>
            <a:r>
              <a:rPr lang="en-US" dirty="0"/>
              <a:t> – Horizontal movement of air across Earth’s surface</a:t>
            </a:r>
          </a:p>
          <a:p>
            <a:endParaRPr lang="en-US" b="1" u="sng" dirty="0"/>
          </a:p>
          <a:p>
            <a:pPr marL="0" indent="0">
              <a:buNone/>
            </a:pPr>
            <a:endParaRPr lang="en-US" b="1" u="sng" dirty="0"/>
          </a:p>
          <a:p>
            <a:r>
              <a:rPr lang="en-US" dirty="0"/>
              <a:t>Produced by differences in pressure between one location and another</a:t>
            </a:r>
          </a:p>
        </p:txBody>
      </p:sp>
      <p:pic>
        <p:nvPicPr>
          <p:cNvPr id="5" name="Picture 2" descr="06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69913" y="1295400"/>
            <a:ext cx="4097887" cy="546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81600" y="1981200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Anemometer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59657" y="3059668"/>
            <a:ext cx="955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Vane</a:t>
            </a:r>
          </a:p>
        </p:txBody>
      </p:sp>
    </p:spTree>
    <p:extLst>
      <p:ext uri="{BB962C8B-B14F-4D97-AF65-F5344CB8AC3E}">
        <p14:creationId xmlns:p14="http://schemas.microsoft.com/office/powerpoint/2010/main" val="17344077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 Maps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600200"/>
            <a:ext cx="8077200" cy="2590800"/>
          </a:xfrm>
        </p:spPr>
        <p:txBody>
          <a:bodyPr/>
          <a:lstStyle/>
          <a:p>
            <a:r>
              <a:rPr lang="en-US" b="1" u="sng" dirty="0"/>
              <a:t>Isobar</a:t>
            </a:r>
            <a:r>
              <a:rPr lang="en-US" dirty="0"/>
              <a:t>- line connecting points of equal air pressure</a:t>
            </a:r>
          </a:p>
          <a:p>
            <a:r>
              <a:rPr lang="en-US" dirty="0"/>
              <a:t>Contour intervals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0" y="3077309"/>
            <a:ext cx="5943600" cy="3780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9111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 Direction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828800"/>
            <a:ext cx="4264152" cy="4495800"/>
          </a:xfrm>
        </p:spPr>
        <p:txBody>
          <a:bodyPr/>
          <a:lstStyle/>
          <a:p>
            <a:r>
              <a:rPr lang="en-US" dirty="0"/>
              <a:t>Winds are always named after the direction </a:t>
            </a:r>
            <a:r>
              <a:rPr lang="en-US" b="1" i="1" dirty="0"/>
              <a:t>from which they are blowing</a:t>
            </a:r>
            <a:r>
              <a:rPr lang="en-US" dirty="0"/>
              <a:t>.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81000" y="3886200"/>
          <a:ext cx="3658447" cy="274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Photo Editor Photo" r:id="rId3" imgW="7621064" imgH="5714286" progId="MSPhotoEd.3">
                  <p:embed/>
                </p:oleObj>
              </mc:Choice>
              <mc:Fallback>
                <p:oleObj name="Photo Editor Photo" r:id="rId3" imgW="7621064" imgH="5714286" progId="MSPhotoEd.3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12000" contrast="18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3886200"/>
                        <a:ext cx="3658447" cy="274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 descr="westerlie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3400" y="1676400"/>
            <a:ext cx="4672642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8234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Driving Forces of Global Wind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Several Factors influence the patterns of wind on a global scale:</a:t>
            </a:r>
          </a:p>
          <a:p>
            <a:pPr lvl="1"/>
            <a:r>
              <a:rPr lang="en-US" dirty="0"/>
              <a:t>Gravity</a:t>
            </a:r>
          </a:p>
          <a:p>
            <a:pPr lvl="1"/>
            <a:r>
              <a:rPr lang="en-US" b="1" u="sng" dirty="0"/>
              <a:t>Pressure Gradient Force</a:t>
            </a:r>
          </a:p>
          <a:p>
            <a:pPr lvl="1"/>
            <a:r>
              <a:rPr lang="en-US" dirty="0"/>
              <a:t>Friction Force</a:t>
            </a:r>
          </a:p>
          <a:p>
            <a:pPr lvl="1"/>
            <a:r>
              <a:rPr lang="en-US" dirty="0" err="1"/>
              <a:t>Coriolis</a:t>
            </a:r>
            <a:r>
              <a:rPr lang="en-US" dirty="0"/>
              <a:t> Force</a:t>
            </a:r>
          </a:p>
        </p:txBody>
      </p:sp>
    </p:spTree>
    <p:extLst>
      <p:ext uri="{BB962C8B-B14F-4D97-AF65-F5344CB8AC3E}">
        <p14:creationId xmlns:p14="http://schemas.microsoft.com/office/powerpoint/2010/main" val="11696672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Pressure Gradient Force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Differences in pressure across Earth’s surface encourages air flow</a:t>
            </a:r>
          </a:p>
          <a:p>
            <a:endParaRPr lang="en-US" dirty="0"/>
          </a:p>
          <a:p>
            <a:r>
              <a:rPr lang="en-US" dirty="0"/>
              <a:t>The stronger the difference, the stronger the wind</a:t>
            </a:r>
          </a:p>
          <a:p>
            <a:endParaRPr lang="en-US" dirty="0"/>
          </a:p>
          <a:p>
            <a:r>
              <a:rPr lang="en-US" dirty="0"/>
              <a:t>Closeness of isobars determines the strength of the difference or gradient between high and low.</a:t>
            </a:r>
          </a:p>
        </p:txBody>
      </p:sp>
    </p:spTree>
    <p:extLst>
      <p:ext uri="{BB962C8B-B14F-4D97-AF65-F5344CB8AC3E}">
        <p14:creationId xmlns:p14="http://schemas.microsoft.com/office/powerpoint/2010/main" val="2134041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Pressure Gradient and Isobars</a:t>
            </a:r>
          </a:p>
        </p:txBody>
      </p:sp>
      <p:pic>
        <p:nvPicPr>
          <p:cNvPr id="4" name="Picture 4" descr="06_07a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2057400"/>
            <a:ext cx="8832318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17915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Pressure + </a:t>
            </a:r>
            <a:r>
              <a:rPr lang="en-US" dirty="0" err="1"/>
              <a:t>Coriolis</a:t>
            </a:r>
            <a:r>
              <a:rPr lang="en-US" dirty="0"/>
              <a:t> + Friction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" y="2209800"/>
            <a:ext cx="8828768" cy="3810000"/>
          </a:xfrm>
        </p:spPr>
      </p:pic>
    </p:spTree>
    <p:extLst>
      <p:ext uri="{BB962C8B-B14F-4D97-AF65-F5344CB8AC3E}">
        <p14:creationId xmlns:p14="http://schemas.microsoft.com/office/powerpoint/2010/main" val="39785103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Circulation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u="sng" dirty="0"/>
              <a:t>Dynamic Pressure Area</a:t>
            </a:r>
            <a:r>
              <a:rPr lang="en-US" dirty="0"/>
              <a:t> –pressure area stimulated primarily by </a:t>
            </a:r>
            <a:r>
              <a:rPr lang="en-US" i="1" dirty="0"/>
              <a:t>movement</a:t>
            </a:r>
            <a:r>
              <a:rPr lang="en-US" dirty="0"/>
              <a:t> or mechanical factors</a:t>
            </a:r>
          </a:p>
          <a:p>
            <a:endParaRPr lang="en-US" dirty="0"/>
          </a:p>
          <a:p>
            <a:r>
              <a:rPr lang="en-US" b="1" u="sng" dirty="0"/>
              <a:t>Thermal Pressure Area</a:t>
            </a:r>
            <a:r>
              <a:rPr lang="en-US" dirty="0"/>
              <a:t>– pressure area stimulated primarily by </a:t>
            </a:r>
            <a:r>
              <a:rPr lang="en-US" i="1" dirty="0"/>
              <a:t>temperature</a:t>
            </a:r>
            <a:r>
              <a:rPr lang="en-US" dirty="0"/>
              <a:t> or thermal factors 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11789284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mage result for Atmospheric circulation cel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0" y="76200"/>
            <a:ext cx="7782568" cy="659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17842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Equatorial Low Pressure trough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i="1" dirty="0"/>
              <a:t>Thermal</a:t>
            </a:r>
            <a:r>
              <a:rPr lang="en-US" dirty="0"/>
              <a:t> low pressure area</a:t>
            </a:r>
          </a:p>
          <a:p>
            <a:pPr lvl="1"/>
            <a:r>
              <a:rPr lang="en-US" dirty="0"/>
              <a:t>High sun angles, consistent </a:t>
            </a:r>
            <a:r>
              <a:rPr lang="en-US" dirty="0" err="1"/>
              <a:t>daylength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Warm, less dense air, rises consistently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76400" y="3055257"/>
            <a:ext cx="6019800" cy="372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46446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Equatorial Low Pressure Trough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u="sng" dirty="0" err="1"/>
              <a:t>Intertropical</a:t>
            </a:r>
            <a:r>
              <a:rPr lang="en-US" b="1" u="sng" dirty="0"/>
              <a:t> Convergence Zone (ITCZ)</a:t>
            </a:r>
          </a:p>
          <a:p>
            <a:r>
              <a:rPr lang="en-US" dirty="0"/>
              <a:t>Area of extreme low pressure</a:t>
            </a:r>
          </a:p>
          <a:p>
            <a:r>
              <a:rPr lang="en-US" dirty="0"/>
              <a:t>Calm winds under the ITCZ because of low pressure gradient and vertically rising air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00" y="3810000"/>
            <a:ext cx="8974667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90641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Equatorial Low Pressure Trough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Zone of convergence by rising air being replaced by air moving in from the north and south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300" y="3124200"/>
            <a:ext cx="8254472" cy="344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9846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Equatorial Low Pressure Trough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u="sng" dirty="0"/>
              <a:t>Hadley Cells</a:t>
            </a:r>
            <a:r>
              <a:rPr lang="en-US" dirty="0"/>
              <a:t> – the circuit completed by winds rising along the ITCZ</a:t>
            </a:r>
          </a:p>
          <a:p>
            <a:pPr marL="0" indent="0">
              <a:buNone/>
            </a:pPr>
            <a:endParaRPr lang="en-US" b="1" u="sng" dirty="0"/>
          </a:p>
          <a:p>
            <a:r>
              <a:rPr lang="en-US" b="1" u="sng" dirty="0"/>
              <a:t>Trade winds</a:t>
            </a:r>
            <a:r>
              <a:rPr lang="en-US" dirty="0"/>
              <a:t> – prevailing winds caused by Hadley circulation cell</a:t>
            </a:r>
          </a:p>
          <a:p>
            <a:pPr lvl="1"/>
            <a:r>
              <a:rPr lang="en-US" dirty="0"/>
              <a:t>N.H. = northeast</a:t>
            </a:r>
          </a:p>
          <a:p>
            <a:pPr lvl="1"/>
            <a:r>
              <a:rPr lang="en-US" dirty="0"/>
              <a:t>S.H. = southeast</a:t>
            </a:r>
          </a:p>
        </p:txBody>
      </p:sp>
    </p:spTree>
    <p:extLst>
      <p:ext uri="{BB962C8B-B14F-4D97-AF65-F5344CB8AC3E}">
        <p14:creationId xmlns:p14="http://schemas.microsoft.com/office/powerpoint/2010/main" val="248854348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Sub-Tropical High Pressure Cell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i="1" dirty="0"/>
              <a:t>Dynamic</a:t>
            </a:r>
            <a:r>
              <a:rPr lang="en-US" dirty="0"/>
              <a:t> descending air from the Hadley cell creates areas of high pressure (about 20-35° N and S)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Air is heated by compression as it is forced downward creating hot/dry conditions</a:t>
            </a:r>
          </a:p>
        </p:txBody>
      </p:sp>
    </p:spTree>
    <p:extLst>
      <p:ext uri="{BB962C8B-B14F-4D97-AF65-F5344CB8AC3E}">
        <p14:creationId xmlns:p14="http://schemas.microsoft.com/office/powerpoint/2010/main" val="39015974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Sub-Tropical High Pressure Cell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u="sng" dirty="0"/>
              <a:t>Westerlies</a:t>
            </a:r>
            <a:r>
              <a:rPr lang="en-US" dirty="0"/>
              <a:t> – dominant surface winds from the subtropics to high latitudes resulting from divergence at the Hadley cell</a:t>
            </a:r>
          </a:p>
        </p:txBody>
      </p:sp>
    </p:spTree>
    <p:extLst>
      <p:ext uri="{BB962C8B-B14F-4D97-AF65-F5344CB8AC3E}">
        <p14:creationId xmlns:p14="http://schemas.microsoft.com/office/powerpoint/2010/main" val="34611865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Sub-Polar Low Pressure Cell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i="1" dirty="0"/>
              <a:t>Dynamic</a:t>
            </a:r>
            <a:r>
              <a:rPr lang="en-US" dirty="0"/>
              <a:t> low pressure area from ascending air at about 60° N and S </a:t>
            </a:r>
          </a:p>
          <a:p>
            <a:endParaRPr lang="en-US" dirty="0"/>
          </a:p>
          <a:p>
            <a:r>
              <a:rPr lang="en-US" dirty="0"/>
              <a:t>Cold air from higher latitudes and warm air from lower latitudes converge causing rising air </a:t>
            </a:r>
          </a:p>
          <a:p>
            <a:endParaRPr lang="en-US" dirty="0"/>
          </a:p>
          <a:p>
            <a:r>
              <a:rPr lang="en-US" dirty="0"/>
              <a:t>Spreading air masses from the poles form the </a:t>
            </a:r>
            <a:r>
              <a:rPr lang="en-US" b="1" u="sng" dirty="0"/>
              <a:t>polar front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13799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Polar High Pressure Cells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i="1" dirty="0"/>
              <a:t>Thermal</a:t>
            </a:r>
            <a:r>
              <a:rPr lang="en-US" dirty="0"/>
              <a:t> high pressure area from frigid descending air at the poles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Descending air diverges at the surface and form the weak, variable </a:t>
            </a:r>
            <a:r>
              <a:rPr lang="en-US" b="1" u="sng" dirty="0"/>
              <a:t>polar easterlies</a:t>
            </a:r>
            <a:endParaRPr lang="en-US" dirty="0"/>
          </a:p>
          <a:p>
            <a:pPr lvl="1"/>
            <a:r>
              <a:rPr lang="en-US" dirty="0" err="1"/>
              <a:t>Coriolis</a:t>
            </a:r>
            <a:r>
              <a:rPr lang="en-US" dirty="0"/>
              <a:t> deflects wind from a straight southward path</a:t>
            </a:r>
          </a:p>
        </p:txBody>
      </p:sp>
    </p:spTree>
    <p:extLst>
      <p:ext uri="{BB962C8B-B14F-4D97-AF65-F5344CB8AC3E}">
        <p14:creationId xmlns:p14="http://schemas.microsoft.com/office/powerpoint/2010/main" val="54420596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Rossby</a:t>
            </a:r>
            <a:r>
              <a:rPr lang="en-US" dirty="0"/>
              <a:t> Waves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u="sng" dirty="0"/>
              <a:t>Polar front</a:t>
            </a:r>
            <a:r>
              <a:rPr lang="en-US" dirty="0"/>
              <a:t> – the line of conflict between colder air from the north and warmer air from the south</a:t>
            </a:r>
          </a:p>
          <a:p>
            <a:endParaRPr lang="en-US" dirty="0"/>
          </a:p>
          <a:p>
            <a:r>
              <a:rPr lang="en-US" dirty="0"/>
              <a:t>Dynamically active area creates disturbances in the upper air circulation and jet stream</a:t>
            </a:r>
          </a:p>
        </p:txBody>
      </p:sp>
    </p:spTree>
    <p:extLst>
      <p:ext uri="{BB962C8B-B14F-4D97-AF65-F5344CB8AC3E}">
        <p14:creationId xmlns:p14="http://schemas.microsoft.com/office/powerpoint/2010/main" val="219606625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Rossby</a:t>
            </a:r>
            <a:r>
              <a:rPr lang="en-US" dirty="0"/>
              <a:t> Waves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743200"/>
            <a:ext cx="9144000" cy="3964661"/>
          </a:xfrm>
        </p:spPr>
      </p:pic>
      <p:sp>
        <p:nvSpPr>
          <p:cNvPr id="3" name="Rectangle 2"/>
          <p:cNvSpPr/>
          <p:nvPr/>
        </p:nvSpPr>
        <p:spPr>
          <a:xfrm>
            <a:off x="381000" y="1683603"/>
            <a:ext cx="8763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Wave-and-eddy formations occur and create lobes of cold air that flow away from poles.</a:t>
            </a:r>
          </a:p>
        </p:txBody>
      </p:sp>
    </p:spTree>
    <p:extLst>
      <p:ext uri="{BB962C8B-B14F-4D97-AF65-F5344CB8AC3E}">
        <p14:creationId xmlns:p14="http://schemas.microsoft.com/office/powerpoint/2010/main" val="250466024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Jet Streams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" y="2686595"/>
            <a:ext cx="9124950" cy="4171405"/>
          </a:xfrm>
        </p:spPr>
      </p:pic>
      <p:sp>
        <p:nvSpPr>
          <p:cNvPr id="5" name="Rectangle 4"/>
          <p:cNvSpPr/>
          <p:nvPr/>
        </p:nvSpPr>
        <p:spPr>
          <a:xfrm>
            <a:off x="228600" y="1600200"/>
            <a:ext cx="8915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/>
              <a:t>Jet streams</a:t>
            </a:r>
            <a:r>
              <a:rPr lang="en-US" sz="2800" dirty="0"/>
              <a:t> – irregular and concentrated upper level westerly winds (2 per hemisphere)</a:t>
            </a:r>
          </a:p>
        </p:txBody>
      </p:sp>
    </p:spTree>
    <p:extLst>
      <p:ext uri="{BB962C8B-B14F-4D97-AF65-F5344CB8AC3E}">
        <p14:creationId xmlns:p14="http://schemas.microsoft.com/office/powerpoint/2010/main" val="261039241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Jet Streams</a:t>
            </a:r>
          </a:p>
        </p:txBody>
      </p:sp>
      <p:pic>
        <p:nvPicPr>
          <p:cNvPr id="4" name="Picture 9" descr="http://apollo.lsc.vsc.edu/classes/met130/notes/chapter10/graphics/xsect_jets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399" y="1600200"/>
            <a:ext cx="8021053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057364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Ocean Currents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Surface Currents AND Deep Currents form the Thermohaline Circulation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" y="2667000"/>
            <a:ext cx="8115826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22005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Thermohaline</a:t>
            </a:r>
            <a:r>
              <a:rPr lang="en-US" dirty="0"/>
              <a:t> Circulation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1981200"/>
            <a:ext cx="9144000" cy="413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53266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Ocean Currents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Driving force for ocean currents is the wind!</a:t>
            </a:r>
          </a:p>
          <a:p>
            <a:pPr lvl="1"/>
            <a:r>
              <a:rPr lang="en-US" dirty="0"/>
              <a:t>Frictional drag along the surface</a:t>
            </a:r>
          </a:p>
          <a:p>
            <a:pPr lvl="1"/>
            <a:r>
              <a:rPr lang="en-US" dirty="0"/>
              <a:t>Creates vital link between atmospheric and oceanic circulation systems</a:t>
            </a:r>
          </a:p>
          <a:p>
            <a:endParaRPr lang="en-US" dirty="0"/>
          </a:p>
          <a:p>
            <a:r>
              <a:rPr lang="en-US" dirty="0" err="1"/>
              <a:t>Coriolis</a:t>
            </a:r>
            <a:r>
              <a:rPr lang="en-US" dirty="0"/>
              <a:t> force, density differences (temperature and salinity), placement of the continents, tides…</a:t>
            </a:r>
          </a:p>
        </p:txBody>
      </p:sp>
    </p:spTree>
    <p:extLst>
      <p:ext uri="{BB962C8B-B14F-4D97-AF65-F5344CB8AC3E}">
        <p14:creationId xmlns:p14="http://schemas.microsoft.com/office/powerpoint/2010/main" val="142602468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48AC5-484A-1F4A-9811-4A2C28E6E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500B4-6BDA-CD40-9EA4-476EE22A5C3E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95300" y="1981200"/>
            <a:ext cx="8153400" cy="4495800"/>
          </a:xfrm>
        </p:spPr>
        <p:txBody>
          <a:bodyPr/>
          <a:lstStyle/>
          <a:p>
            <a:r>
              <a:rPr lang="en-US" dirty="0"/>
              <a:t>Whew! I think that’s enough for now. </a:t>
            </a:r>
          </a:p>
          <a:p>
            <a:endParaRPr lang="en-US" dirty="0"/>
          </a:p>
          <a:p>
            <a:r>
              <a:rPr lang="en-US" dirty="0"/>
              <a:t>There’s always more to learn about earth surface and atmospheric processes, so if you’re interested in these materials, reach out! I teach upper level courses in weather and climate and biogeography! </a:t>
            </a:r>
            <a:r>
              <a:rPr lang="en-US" dirty="0">
                <a:sym typeface="Wingdings" pitchFamily="2" charset="2"/>
              </a:rPr>
              <a:t>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43035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F0533-5EAC-F74C-AB0E-798AC62C5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Looking Ahead…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471D0-5807-7045-B4BA-367F815C6D4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Next week we delve into climate modeling!</a:t>
            </a:r>
          </a:p>
          <a:p>
            <a:endParaRPr lang="en-US" dirty="0"/>
          </a:p>
          <a:p>
            <a:r>
              <a:rPr lang="en-US" dirty="0"/>
              <a:t>Please be sure that you’re confident with this week’s course materials before we move on to Week 6!</a:t>
            </a:r>
          </a:p>
          <a:p>
            <a:endParaRPr lang="en-US" dirty="0"/>
          </a:p>
          <a:p>
            <a:r>
              <a:rPr lang="en-US" dirty="0"/>
              <a:t>As always, don’t hesitate to reach out with questions!</a:t>
            </a:r>
          </a:p>
        </p:txBody>
      </p:sp>
    </p:spTree>
    <p:extLst>
      <p:ext uri="{BB962C8B-B14F-4D97-AF65-F5344CB8AC3E}">
        <p14:creationId xmlns:p14="http://schemas.microsoft.com/office/powerpoint/2010/main" val="29566359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TC101859862[[fn=Urban Pop]]</Template>
  <TotalTime>1344</TotalTime>
  <Words>1488</Words>
  <Application>Microsoft Macintosh PowerPoint</Application>
  <PresentationFormat>On-screen Show (4:3)</PresentationFormat>
  <Paragraphs>238</Paragraphs>
  <Slides>62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9" baseType="lpstr">
      <vt:lpstr>Baskerville Old Face</vt:lpstr>
      <vt:lpstr>Calibri</vt:lpstr>
      <vt:lpstr>Palatino Linotype</vt:lpstr>
      <vt:lpstr>Wingdings</vt:lpstr>
      <vt:lpstr>Wingdings 2</vt:lpstr>
      <vt:lpstr>Median</vt:lpstr>
      <vt:lpstr>Photo Editor Photo</vt:lpstr>
      <vt:lpstr>PROCESSES</vt:lpstr>
      <vt:lpstr>Announcements</vt:lpstr>
      <vt:lpstr>Lecture Outline</vt:lpstr>
      <vt:lpstr>Readings With Lecture</vt:lpstr>
      <vt:lpstr>Atmospheric Profile</vt:lpstr>
      <vt:lpstr>PowerPoint Presentation</vt:lpstr>
      <vt:lpstr>Atmospheric Temperature Criterion</vt:lpstr>
      <vt:lpstr>Energy Pathways and Insolation</vt:lpstr>
      <vt:lpstr>Insolation at Earth’s Surface</vt:lpstr>
      <vt:lpstr>Insolation Input</vt:lpstr>
      <vt:lpstr>Scattering (Diffuse Radiation)</vt:lpstr>
      <vt:lpstr>Rayleigh Scattering</vt:lpstr>
      <vt:lpstr>Refraction</vt:lpstr>
      <vt:lpstr>Reflection</vt:lpstr>
      <vt:lpstr>Albedo</vt:lpstr>
      <vt:lpstr>Absorption</vt:lpstr>
      <vt:lpstr>Atmospheric Disruption</vt:lpstr>
      <vt:lpstr>Atmospheric Disruption</vt:lpstr>
      <vt:lpstr>PowerPoint Presentation</vt:lpstr>
      <vt:lpstr>Introduction to Heat</vt:lpstr>
      <vt:lpstr>Introduction to Heat</vt:lpstr>
      <vt:lpstr>Principal Temperature Controls</vt:lpstr>
      <vt:lpstr>Latitude</vt:lpstr>
      <vt:lpstr>Altitude/Elevation</vt:lpstr>
      <vt:lpstr>High Elevation</vt:lpstr>
      <vt:lpstr>Cloud Cover</vt:lpstr>
      <vt:lpstr>Land-Water Heating Differences</vt:lpstr>
      <vt:lpstr>Land-Water Differences</vt:lpstr>
      <vt:lpstr>Land-Water Differences</vt:lpstr>
      <vt:lpstr>Marine Effect vs. Continentality</vt:lpstr>
      <vt:lpstr>Earth’s Temperature Patterns</vt:lpstr>
      <vt:lpstr>North Pole vs. South Pole</vt:lpstr>
      <vt:lpstr>Annual Temp Range Maps</vt:lpstr>
      <vt:lpstr>PowerPoint Presentation</vt:lpstr>
      <vt:lpstr>Essentials of High Pressure</vt:lpstr>
      <vt:lpstr>Essentials of Low Pressure</vt:lpstr>
      <vt:lpstr>Wind Basics</vt:lpstr>
      <vt:lpstr>Wind Maps</vt:lpstr>
      <vt:lpstr>Wind Direction</vt:lpstr>
      <vt:lpstr>Driving Forces of Global Wind</vt:lpstr>
      <vt:lpstr>Pressure Gradient Force</vt:lpstr>
      <vt:lpstr>Pressure Gradient and Isobars</vt:lpstr>
      <vt:lpstr>Pressure + Coriolis + Friction</vt:lpstr>
      <vt:lpstr>Global Circulation System</vt:lpstr>
      <vt:lpstr>PowerPoint Presentation</vt:lpstr>
      <vt:lpstr>Equatorial Low Pressure trough</vt:lpstr>
      <vt:lpstr>Equatorial Low Pressure Trough</vt:lpstr>
      <vt:lpstr>Equatorial Low Pressure Trough</vt:lpstr>
      <vt:lpstr>Equatorial Low Pressure Trough</vt:lpstr>
      <vt:lpstr>Sub-Tropical High Pressure Cell</vt:lpstr>
      <vt:lpstr>Sub-Tropical High Pressure Cell</vt:lpstr>
      <vt:lpstr>Sub-Polar Low Pressure Cell</vt:lpstr>
      <vt:lpstr>Polar High Pressure Cells</vt:lpstr>
      <vt:lpstr>Rossby Waves</vt:lpstr>
      <vt:lpstr>Rossby Waves</vt:lpstr>
      <vt:lpstr>Jet Streams</vt:lpstr>
      <vt:lpstr>Jet Streams</vt:lpstr>
      <vt:lpstr>Ocean Currents</vt:lpstr>
      <vt:lpstr>Thermohaline Circulation</vt:lpstr>
      <vt:lpstr>Ocean Currents</vt:lpstr>
      <vt:lpstr>PowerPoint Presentation</vt:lpstr>
      <vt:lpstr>Looking Ahead…</vt:lpstr>
    </vt:vector>
  </TitlesOfParts>
  <Company>University of Tennessee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geography 131</dc:title>
  <dc:creator>User</dc:creator>
  <cp:lastModifiedBy>Stachowiak, Lauren</cp:lastModifiedBy>
  <cp:revision>97</cp:revision>
  <dcterms:created xsi:type="dcterms:W3CDTF">2013-08-10T17:05:12Z</dcterms:created>
  <dcterms:modified xsi:type="dcterms:W3CDTF">2020-07-20T06:40:02Z</dcterms:modified>
</cp:coreProperties>
</file>