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3"/>
  </p:handoutMasterIdLst>
  <p:sldIdLst>
    <p:sldId id="256" r:id="rId2"/>
    <p:sldId id="285" r:id="rId3"/>
    <p:sldId id="348" r:id="rId4"/>
    <p:sldId id="298" r:id="rId5"/>
    <p:sldId id="289" r:id="rId6"/>
    <p:sldId id="261" r:id="rId7"/>
    <p:sldId id="305" r:id="rId8"/>
    <p:sldId id="352" r:id="rId9"/>
    <p:sldId id="354" r:id="rId10"/>
    <p:sldId id="355" r:id="rId11"/>
    <p:sldId id="356" r:id="rId12"/>
    <p:sldId id="357" r:id="rId13"/>
    <p:sldId id="358" r:id="rId14"/>
    <p:sldId id="359" r:id="rId15"/>
    <p:sldId id="362" r:id="rId16"/>
    <p:sldId id="363" r:id="rId17"/>
    <p:sldId id="364" r:id="rId18"/>
    <p:sldId id="365" r:id="rId19"/>
    <p:sldId id="377" r:id="rId20"/>
    <p:sldId id="366" r:id="rId21"/>
    <p:sldId id="367" r:id="rId22"/>
    <p:sldId id="378" r:id="rId23"/>
    <p:sldId id="368" r:id="rId24"/>
    <p:sldId id="369" r:id="rId25"/>
    <p:sldId id="370" r:id="rId26"/>
    <p:sldId id="371" r:id="rId27"/>
    <p:sldId id="372" r:id="rId28"/>
    <p:sldId id="373" r:id="rId29"/>
    <p:sldId id="374" r:id="rId30"/>
    <p:sldId id="375" r:id="rId31"/>
    <p:sldId id="376" r:id="rId3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30" autoAdjust="0"/>
    <p:restoredTop sz="94799" autoAdjust="0"/>
  </p:normalViewPr>
  <p:slideViewPr>
    <p:cSldViewPr>
      <p:cViewPr varScale="1">
        <p:scale>
          <a:sx n="72" d="100"/>
          <a:sy n="72" d="100"/>
        </p:scale>
        <p:origin x="1428"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939" y="0"/>
            <a:ext cx="3037840" cy="464820"/>
          </a:xfrm>
          <a:prstGeom prst="rect">
            <a:avLst/>
          </a:prstGeom>
        </p:spPr>
        <p:txBody>
          <a:bodyPr vert="horz" lIns="91440" tIns="45720" rIns="91440" bIns="45720" rtlCol="0"/>
          <a:lstStyle>
            <a:lvl1pPr algn="r">
              <a:defRPr sz="1200"/>
            </a:lvl1pPr>
          </a:lstStyle>
          <a:p>
            <a:fld id="{6C556392-9E4D-4EA3-A956-BA0FFB033BBB}" type="datetimeFigureOut">
              <a:rPr lang="en-US" smtClean="0"/>
              <a:t>10/26/2019</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939" y="8829967"/>
            <a:ext cx="3037840" cy="464820"/>
          </a:xfrm>
          <a:prstGeom prst="rect">
            <a:avLst/>
          </a:prstGeom>
        </p:spPr>
        <p:txBody>
          <a:bodyPr vert="horz" lIns="91440" tIns="45720" rIns="91440" bIns="45720" rtlCol="0" anchor="b"/>
          <a:lstStyle>
            <a:lvl1pPr algn="r">
              <a:defRPr sz="1200"/>
            </a:lvl1pPr>
          </a:lstStyle>
          <a:p>
            <a:fld id="{DE39CAC9-6429-42F1-8B1A-D56032FD19F6}" type="slidenum">
              <a:rPr lang="en-US" smtClean="0"/>
              <a:t>‹#›</a:t>
            </a:fld>
            <a:endParaRPr lang="en-US"/>
          </a:p>
        </p:txBody>
      </p:sp>
    </p:spTree>
    <p:extLst>
      <p:ext uri="{BB962C8B-B14F-4D97-AF65-F5344CB8AC3E}">
        <p14:creationId xmlns:p14="http://schemas.microsoft.com/office/powerpoint/2010/main" val="189326849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EBA4DF6-C6CF-4DFB-A363-37B835034FD3}" type="datetimeFigureOut">
              <a:rPr lang="en-US" smtClean="0"/>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3188200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BA4DF6-C6CF-4DFB-A363-37B835034FD3}" type="datetimeFigureOut">
              <a:rPr lang="en-US" smtClean="0"/>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305012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BA4DF6-C6CF-4DFB-A363-37B835034FD3}" type="datetimeFigureOut">
              <a:rPr lang="en-US" smtClean="0"/>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2129506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EBA4DF6-C6CF-4DFB-A363-37B835034FD3}" type="datetimeFigureOut">
              <a:rPr lang="en-US" smtClean="0"/>
              <a:t>10/26/2019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3744308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EBA4DF6-C6CF-4DFB-A363-37B835034FD3}" type="datetimeFigureOut">
              <a:rPr lang="en-US" smtClean="0"/>
              <a:t>10/26/2019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2163489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EBA4DF6-C6CF-4DFB-A363-37B835034FD3}" type="datetimeFigureOut">
              <a:rPr lang="en-US" smtClean="0"/>
              <a:t>10/26/2019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2800996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BA4DF6-C6CF-4DFB-A363-37B835034FD3}" type="datetimeFigureOut">
              <a:rPr lang="en-US" smtClean="0"/>
              <a:t>10/26/2019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1934927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EBA4DF6-C6CF-4DFB-A363-37B835034FD3}" type="datetimeFigureOut">
              <a:rPr lang="en-US" smtClean="0"/>
              <a:t>10/26/2019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2658371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EBA4DF6-C6CF-4DFB-A363-37B835034FD3}" type="datetimeFigureOut">
              <a:rPr lang="en-US" smtClean="0"/>
              <a:t>10/26/2019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2650173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BA4DF6-C6CF-4DFB-A363-37B835034FD3}" type="datetimeFigureOut">
              <a:rPr lang="en-US" smtClean="0"/>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4206568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BA4DF6-C6CF-4DFB-A363-37B835034FD3}" type="datetimeFigureOut">
              <a:rPr lang="en-US" smtClean="0"/>
              <a:t>10/26/2019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C665B-E81D-4D57-A2BD-599EF8FB1676}" type="slidenum">
              <a:rPr lang="en-US" smtClean="0"/>
              <a:t>‹#›</a:t>
            </a:fld>
            <a:endParaRPr lang="en-US"/>
          </a:p>
        </p:txBody>
      </p:sp>
    </p:spTree>
    <p:extLst>
      <p:ext uri="{BB962C8B-B14F-4D97-AF65-F5344CB8AC3E}">
        <p14:creationId xmlns:p14="http://schemas.microsoft.com/office/powerpoint/2010/main" val="57672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BA4DF6-C6CF-4DFB-A363-37B835034FD3}" type="datetimeFigureOut">
              <a:rPr lang="en-US" smtClean="0"/>
              <a:t>10/26/2019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C665B-E81D-4D57-A2BD-599EF8FB1676}" type="slidenum">
              <a:rPr lang="en-US" smtClean="0"/>
              <a:t>‹#›</a:t>
            </a:fld>
            <a:endParaRPr lang="en-US"/>
          </a:p>
        </p:txBody>
      </p:sp>
    </p:spTree>
    <p:extLst>
      <p:ext uri="{BB962C8B-B14F-4D97-AF65-F5344CB8AC3E}">
        <p14:creationId xmlns:p14="http://schemas.microsoft.com/office/powerpoint/2010/main" val="10837318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1"/>
            <a:ext cx="7772400" cy="1142999"/>
          </a:xfrm>
        </p:spPr>
        <p:txBody>
          <a:bodyPr>
            <a:normAutofit fontScale="90000"/>
          </a:bodyPr>
          <a:lstStyle/>
          <a:p>
            <a:r>
              <a:rPr lang="en-US" b="1" dirty="0">
                <a:latin typeface="Maiandra GD" panose="020E0502030308020204" pitchFamily="34" charset="0"/>
              </a:rPr>
              <a:t>BUS 2003: BUSINESS LAW</a:t>
            </a:r>
            <a:br>
              <a:rPr lang="en-US" b="1" dirty="0"/>
            </a:br>
            <a:endParaRPr lang="en-US" b="1" dirty="0"/>
          </a:p>
        </p:txBody>
      </p:sp>
      <p:sp>
        <p:nvSpPr>
          <p:cNvPr id="3" name="Subtitle 2"/>
          <p:cNvSpPr>
            <a:spLocks noGrp="1"/>
          </p:cNvSpPr>
          <p:nvPr>
            <p:ph type="subTitle" idx="1"/>
          </p:nvPr>
        </p:nvSpPr>
        <p:spPr>
          <a:xfrm>
            <a:off x="457200" y="2667000"/>
            <a:ext cx="8001000" cy="4038600"/>
          </a:xfrm>
        </p:spPr>
        <p:txBody>
          <a:bodyPr>
            <a:normAutofit/>
          </a:bodyPr>
          <a:lstStyle/>
          <a:p>
            <a:pPr lvl="1" algn="l"/>
            <a:r>
              <a:rPr lang="en-US" sz="3600" b="1" dirty="0">
                <a:solidFill>
                  <a:schemeClr val="tx1"/>
                </a:solidFill>
              </a:rPr>
              <a:t>           </a:t>
            </a:r>
            <a:r>
              <a:rPr lang="en-US" sz="3600" b="1" dirty="0">
                <a:solidFill>
                  <a:schemeClr val="tx1"/>
                </a:solidFill>
                <a:latin typeface="Maiandra GD" panose="020E0502030308020204" pitchFamily="34" charset="0"/>
              </a:rPr>
              <a:t>       Weeks 5 &amp; 6</a:t>
            </a:r>
          </a:p>
          <a:p>
            <a:pPr lvl="1" algn="l"/>
            <a:r>
              <a:rPr lang="en-US" sz="3600" b="1" dirty="0">
                <a:solidFill>
                  <a:schemeClr val="tx1"/>
                </a:solidFill>
                <a:latin typeface="Maiandra GD" panose="020E0502030308020204" pitchFamily="34" charset="0"/>
              </a:rPr>
              <a:t>	        UAE Contract Law</a:t>
            </a:r>
          </a:p>
          <a:p>
            <a:pPr lvl="1" algn="l"/>
            <a:endParaRPr lang="en-US" sz="3600" b="1" dirty="0">
              <a:solidFill>
                <a:schemeClr val="tx1"/>
              </a:solidFill>
              <a:latin typeface="Maiandra GD" panose="020E0502030308020204" pitchFamily="34" charset="0"/>
            </a:endParaRPr>
          </a:p>
          <a:p>
            <a:pPr lvl="1" algn="l"/>
            <a:r>
              <a:rPr lang="en-US" sz="2200" b="1" dirty="0">
                <a:solidFill>
                  <a:schemeClr val="tx1"/>
                </a:solidFill>
                <a:latin typeface="Maiandra GD" panose="020E0502030308020204" pitchFamily="34" charset="0"/>
              </a:rPr>
              <a:t>SLO2: Apply basic principles of UAE contract and tort law, to business and commercial transactions in the UAE </a:t>
            </a:r>
          </a:p>
          <a:p>
            <a:pPr lvl="1" algn="l"/>
            <a:r>
              <a:rPr lang="en-US" sz="2200" b="1" dirty="0">
                <a:solidFill>
                  <a:schemeClr val="tx1"/>
                </a:solidFill>
              </a:rPr>
              <a:t>     </a:t>
            </a:r>
          </a:p>
          <a:p>
            <a:pPr lvl="1"/>
            <a:endParaRPr lang="en-US" sz="3600" b="1" dirty="0">
              <a:solidFill>
                <a:schemeClr val="tx1"/>
              </a:solidFill>
            </a:endParaRPr>
          </a:p>
          <a:p>
            <a:pPr lvl="1"/>
            <a:endParaRPr lang="en-US" sz="5400" b="1" dirty="0">
              <a:solidFill>
                <a:schemeClr val="tx1"/>
              </a:solidFill>
            </a:endParaRPr>
          </a:p>
        </p:txBody>
      </p:sp>
      <p:pic>
        <p:nvPicPr>
          <p:cNvPr id="5" name="Picture 4" descr="C:\Users\jbourne\AppData\Local\Microsoft\Windows\Temporary Internet Files\Content.IE5\QV56HQ1A\MC900022409[1].wm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33800" y="1107658"/>
            <a:ext cx="1078865" cy="1219200"/>
          </a:xfrm>
          <a:prstGeom prst="rect">
            <a:avLst/>
          </a:prstGeom>
          <a:noFill/>
          <a:ln>
            <a:noFill/>
          </a:ln>
        </p:spPr>
      </p:pic>
    </p:spTree>
    <p:extLst>
      <p:ext uri="{BB962C8B-B14F-4D97-AF65-F5344CB8AC3E}">
        <p14:creationId xmlns:p14="http://schemas.microsoft.com/office/powerpoint/2010/main" val="274700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a:bodyPr>
          <a:lstStyle/>
          <a:p>
            <a:r>
              <a:rPr lang="en-US" sz="4000" b="1" u="sng" dirty="0">
                <a:latin typeface="Maiandra GD" panose="020E0502030308020204" pitchFamily="34" charset="0"/>
              </a:rPr>
              <a:t>UAE CONTRACT LAW</a:t>
            </a:r>
          </a:p>
        </p:txBody>
      </p:sp>
      <p:sp>
        <p:nvSpPr>
          <p:cNvPr id="3" name="Content Placeholder 2"/>
          <p:cNvSpPr>
            <a:spLocks noGrp="1"/>
          </p:cNvSpPr>
          <p:nvPr>
            <p:ph idx="1"/>
          </p:nvPr>
        </p:nvSpPr>
        <p:spPr>
          <a:xfrm>
            <a:off x="152400" y="762000"/>
            <a:ext cx="8534400" cy="6096000"/>
          </a:xfrm>
        </p:spPr>
        <p:txBody>
          <a:bodyPr>
            <a:normAutofit/>
          </a:bodyPr>
          <a:lstStyle/>
          <a:p>
            <a:pPr lvl="0">
              <a:buFont typeface="Wingdings" panose="05000000000000000000" pitchFamily="2" charset="2"/>
              <a:buChar char="v"/>
            </a:pPr>
            <a:endParaRPr lang="en-GB" sz="1800" b="1" dirty="0">
              <a:solidFill>
                <a:prstClr val="black"/>
              </a:solidFill>
              <a:latin typeface="Maiandra GD" panose="020E0502030308020204" pitchFamily="34" charset="0"/>
            </a:endParaRPr>
          </a:p>
          <a:p>
            <a:pPr lvl="0">
              <a:buFont typeface="Wingdings" panose="05000000000000000000" pitchFamily="2" charset="2"/>
              <a:buChar char="v"/>
            </a:pPr>
            <a:r>
              <a:rPr lang="en-GB" sz="2400" b="1" dirty="0">
                <a:solidFill>
                  <a:prstClr val="black"/>
                </a:solidFill>
                <a:latin typeface="Maiandra GD" panose="020E0502030308020204" pitchFamily="34" charset="0"/>
              </a:rPr>
              <a:t>Agenda:</a:t>
            </a:r>
          </a:p>
          <a:p>
            <a:pPr lvl="0">
              <a:buFont typeface="Wingdings" panose="05000000000000000000" pitchFamily="2" charset="2"/>
              <a:buChar char="Ø"/>
            </a:pPr>
            <a:r>
              <a:rPr lang="en-GB" sz="2400" b="1" dirty="0">
                <a:solidFill>
                  <a:prstClr val="black"/>
                </a:solidFill>
                <a:latin typeface="Maiandra GD" panose="020E0502030308020204" pitchFamily="34" charset="0"/>
              </a:rPr>
              <a:t>The </a:t>
            </a:r>
            <a:r>
              <a:rPr lang="en-GB" sz="2400" b="1" u="sng" dirty="0">
                <a:solidFill>
                  <a:prstClr val="black"/>
                </a:solidFill>
                <a:latin typeface="Maiandra GD" panose="020E0502030308020204" pitchFamily="34" charset="0"/>
              </a:rPr>
              <a:t>basic requirements</a:t>
            </a:r>
            <a:r>
              <a:rPr lang="en-GB" sz="2400" b="1" dirty="0">
                <a:solidFill>
                  <a:prstClr val="black"/>
                </a:solidFill>
                <a:latin typeface="Maiandra GD" panose="020E0502030308020204" pitchFamily="34" charset="0"/>
              </a:rPr>
              <a:t> for a contract:</a:t>
            </a:r>
          </a:p>
          <a:p>
            <a:pPr lvl="1">
              <a:buFont typeface="Wingdings" panose="05000000000000000000" pitchFamily="2" charset="2"/>
              <a:buChar char="v"/>
            </a:pPr>
            <a:r>
              <a:rPr lang="en-GB" sz="2400" b="1" dirty="0">
                <a:solidFill>
                  <a:prstClr val="black"/>
                </a:solidFill>
                <a:latin typeface="Maiandra GD" panose="020E0502030308020204" pitchFamily="34" charset="0"/>
              </a:rPr>
              <a:t>Offer</a:t>
            </a:r>
          </a:p>
          <a:p>
            <a:pPr lvl="1">
              <a:buFont typeface="Wingdings" panose="05000000000000000000" pitchFamily="2" charset="2"/>
              <a:buChar char="v"/>
            </a:pPr>
            <a:r>
              <a:rPr lang="en-GB" sz="2400" b="1" dirty="0">
                <a:solidFill>
                  <a:prstClr val="black"/>
                </a:solidFill>
                <a:latin typeface="Maiandra GD" panose="020E0502030308020204" pitchFamily="34" charset="0"/>
              </a:rPr>
              <a:t>Acceptance</a:t>
            </a:r>
          </a:p>
          <a:p>
            <a:pPr lvl="1">
              <a:buFont typeface="Wingdings" panose="05000000000000000000" pitchFamily="2" charset="2"/>
              <a:buChar char="v"/>
            </a:pPr>
            <a:r>
              <a:rPr lang="en-GB" sz="2400" b="1" dirty="0">
                <a:solidFill>
                  <a:prstClr val="black"/>
                </a:solidFill>
                <a:latin typeface="Maiandra GD" panose="020E0502030308020204" pitchFamily="34" charset="0"/>
              </a:rPr>
              <a:t>Consideration</a:t>
            </a:r>
          </a:p>
          <a:p>
            <a:pPr>
              <a:buFont typeface="Wingdings" panose="05000000000000000000" pitchFamily="2" charset="2"/>
              <a:buChar char="Ø"/>
            </a:pPr>
            <a:r>
              <a:rPr lang="en-US" sz="2400" b="1" dirty="0">
                <a:solidFill>
                  <a:prstClr val="black"/>
                </a:solidFill>
                <a:latin typeface="Maiandra GD" panose="020E0502030308020204" pitchFamily="34" charset="0"/>
              </a:rPr>
              <a:t>The </a:t>
            </a:r>
            <a:r>
              <a:rPr lang="en-US" sz="2400" b="1" u="sng" dirty="0">
                <a:solidFill>
                  <a:prstClr val="black"/>
                </a:solidFill>
                <a:latin typeface="Maiandra GD" panose="020E0502030308020204" pitchFamily="34" charset="0"/>
              </a:rPr>
              <a:t>necessary requirements </a:t>
            </a:r>
            <a:r>
              <a:rPr lang="en-US" sz="2400" b="1" dirty="0">
                <a:solidFill>
                  <a:prstClr val="black"/>
                </a:solidFill>
                <a:latin typeface="Maiandra GD" panose="020E0502030308020204" pitchFamily="34" charset="0"/>
              </a:rPr>
              <a:t>for a VALID contract:</a:t>
            </a:r>
          </a:p>
          <a:p>
            <a:pPr lvl="1">
              <a:buFont typeface="Wingdings" panose="05000000000000000000" pitchFamily="2" charset="2"/>
              <a:buChar char="v"/>
            </a:pPr>
            <a:r>
              <a:rPr lang="en-US" sz="2400" b="1" dirty="0">
                <a:solidFill>
                  <a:prstClr val="black"/>
                </a:solidFill>
                <a:latin typeface="Maiandra GD" panose="020E0502030308020204" pitchFamily="34" charset="0"/>
              </a:rPr>
              <a:t>Intention (duress and misrepresentation)</a:t>
            </a:r>
          </a:p>
          <a:p>
            <a:pPr lvl="1">
              <a:buFont typeface="Wingdings" panose="05000000000000000000" pitchFamily="2" charset="2"/>
              <a:buChar char="v"/>
            </a:pPr>
            <a:r>
              <a:rPr lang="en-US" sz="2400" b="1" dirty="0">
                <a:solidFill>
                  <a:prstClr val="black"/>
                </a:solidFill>
                <a:latin typeface="Maiandra GD" panose="020E0502030308020204" pitchFamily="34" charset="0"/>
              </a:rPr>
              <a:t>Capacity (age and mental disability)</a:t>
            </a:r>
          </a:p>
          <a:p>
            <a:pPr lvl="1">
              <a:buFont typeface="Wingdings" panose="05000000000000000000" pitchFamily="2" charset="2"/>
              <a:buChar char="v"/>
            </a:pPr>
            <a:r>
              <a:rPr lang="en-US" sz="2400" b="1" dirty="0">
                <a:solidFill>
                  <a:prstClr val="black"/>
                </a:solidFill>
                <a:latin typeface="Maiandra GD" panose="020E0502030308020204" pitchFamily="34" charset="0"/>
              </a:rPr>
              <a:t>Legality</a:t>
            </a:r>
          </a:p>
          <a:p>
            <a:pPr lvl="1">
              <a:buFont typeface="Wingdings" panose="05000000000000000000" pitchFamily="2" charset="2"/>
              <a:buChar char="v"/>
            </a:pPr>
            <a:r>
              <a:rPr lang="en-US" sz="2400" b="1" dirty="0">
                <a:solidFill>
                  <a:prstClr val="black"/>
                </a:solidFill>
                <a:latin typeface="Maiandra GD" panose="020E0502030308020204" pitchFamily="34" charset="0"/>
              </a:rPr>
              <a:t>Possibility of performance</a:t>
            </a:r>
          </a:p>
          <a:p>
            <a:pPr>
              <a:buFont typeface="Wingdings" panose="05000000000000000000" pitchFamily="2" charset="2"/>
              <a:buChar char="Ø"/>
            </a:pPr>
            <a:r>
              <a:rPr lang="en-GB" sz="2400" b="1" u="sng" dirty="0">
                <a:solidFill>
                  <a:prstClr val="black"/>
                </a:solidFill>
                <a:latin typeface="Maiandra GD" panose="020E0502030308020204" pitchFamily="34" charset="0"/>
              </a:rPr>
              <a:t>Breach of Contract</a:t>
            </a:r>
          </a:p>
          <a:p>
            <a:pPr lvl="1">
              <a:buFont typeface="Wingdings" panose="05000000000000000000" pitchFamily="2" charset="2"/>
              <a:buChar char="Ø"/>
            </a:pPr>
            <a:r>
              <a:rPr lang="en-GB" sz="2400" b="1" dirty="0">
                <a:solidFill>
                  <a:prstClr val="black"/>
                </a:solidFill>
                <a:latin typeface="Maiandra GD" panose="020E0502030308020204" pitchFamily="34" charset="0"/>
              </a:rPr>
              <a:t>Remedies for Breach of Contract</a:t>
            </a:r>
            <a:endParaRPr lang="en-US" sz="2400" b="1" dirty="0">
              <a:solidFill>
                <a:prstClr val="black"/>
              </a:solidFill>
              <a:latin typeface="Maiandra GD" panose="020E0502030308020204" pitchFamily="34" charset="0"/>
            </a:endParaRPr>
          </a:p>
          <a:p>
            <a:pPr marL="0" indent="0">
              <a:buNone/>
            </a:pPr>
            <a:endParaRPr lang="en-GB" b="1" dirty="0"/>
          </a:p>
        </p:txBody>
      </p:sp>
      <p:pic>
        <p:nvPicPr>
          <p:cNvPr id="4" name="Picture 3"/>
          <p:cNvPicPr>
            <a:picLocks noChangeAspect="1"/>
          </p:cNvPicPr>
          <p:nvPr/>
        </p:nvPicPr>
        <p:blipFill>
          <a:blip r:embed="rId2"/>
          <a:stretch>
            <a:fillRect/>
          </a:stretch>
        </p:blipFill>
        <p:spPr>
          <a:xfrm>
            <a:off x="5562600" y="1684421"/>
            <a:ext cx="3200400" cy="2209800"/>
          </a:xfrm>
          <a:prstGeom prst="rect">
            <a:avLst/>
          </a:prstGeom>
        </p:spPr>
      </p:pic>
    </p:spTree>
    <p:extLst>
      <p:ext uri="{BB962C8B-B14F-4D97-AF65-F5344CB8AC3E}">
        <p14:creationId xmlns:p14="http://schemas.microsoft.com/office/powerpoint/2010/main" val="1026309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a:latin typeface="Maiandra GD" panose="020E0502030308020204" pitchFamily="34" charset="0"/>
              </a:rPr>
              <a:t>UAE CONTRACT LAW</a:t>
            </a:r>
          </a:p>
        </p:txBody>
      </p:sp>
      <p:sp>
        <p:nvSpPr>
          <p:cNvPr id="3" name="Content Placeholder 2"/>
          <p:cNvSpPr>
            <a:spLocks noGrp="1"/>
          </p:cNvSpPr>
          <p:nvPr>
            <p:ph idx="1"/>
          </p:nvPr>
        </p:nvSpPr>
        <p:spPr>
          <a:xfrm>
            <a:off x="457200" y="1600200"/>
            <a:ext cx="8229600" cy="5257800"/>
          </a:xfrm>
        </p:spPr>
        <p:txBody>
          <a:bodyPr/>
          <a:lstStyle/>
          <a:p>
            <a:r>
              <a:rPr lang="en-US" sz="2800" b="1" dirty="0">
                <a:latin typeface="Maiandra GD" panose="020E0502030308020204" pitchFamily="34" charset="0"/>
              </a:rPr>
              <a:t>UAE Contract Law can be found in FEDERAL GOVERNMENT LEGISLATION (CODE) called the UAE Civil Code Federal Law No.(5) of 1985  (the “UAE Civil Code”)</a:t>
            </a:r>
          </a:p>
          <a:p>
            <a:pPr marL="0" indent="0">
              <a:buNone/>
            </a:pPr>
            <a:endParaRPr lang="en-US" b="1" dirty="0"/>
          </a:p>
          <a:p>
            <a:pPr marL="0" indent="0">
              <a:buNone/>
            </a:pPr>
            <a:endParaRPr lang="en-US" b="1" dirty="0"/>
          </a:p>
        </p:txBody>
      </p:sp>
      <p:pic>
        <p:nvPicPr>
          <p:cNvPr id="4" name="Picture 3" descr="C:\Users\jbourne\AppData\Local\Microsoft\Windows\Temporary Internet Files\Content.IE5\QCR6F47K\MC900351700[1].wm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20440" y="4648200"/>
            <a:ext cx="2103120" cy="1920240"/>
          </a:xfrm>
          <a:prstGeom prst="rect">
            <a:avLst/>
          </a:prstGeom>
          <a:noFill/>
          <a:ln>
            <a:noFill/>
          </a:ln>
        </p:spPr>
      </p:pic>
    </p:spTree>
    <p:extLst>
      <p:ext uri="{BB962C8B-B14F-4D97-AF65-F5344CB8AC3E}">
        <p14:creationId xmlns:p14="http://schemas.microsoft.com/office/powerpoint/2010/main" val="1771610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685800"/>
          </a:xfrm>
        </p:spPr>
        <p:txBody>
          <a:bodyPr>
            <a:noAutofit/>
          </a:bodyPr>
          <a:lstStyle/>
          <a:p>
            <a:pPr lvl="1" algn="ctr" rtl="0">
              <a:spcBef>
                <a:spcPct val="0"/>
              </a:spcBef>
            </a:pPr>
            <a:r>
              <a:rPr lang="en-US" sz="3200" u="sng" dirty="0">
                <a:solidFill>
                  <a:schemeClr val="tx1"/>
                </a:solidFill>
                <a:latin typeface="Maiandra GD" panose="020E0502030308020204" pitchFamily="34" charset="0"/>
              </a:rPr>
              <a:t>DEFINITION OF A CONTRACT</a:t>
            </a:r>
            <a:br>
              <a:rPr lang="en-US" sz="4400" dirty="0">
                <a:solidFill>
                  <a:srgbClr val="00B050"/>
                </a:solidFill>
                <a:latin typeface="Arial Rounded MT Bold" pitchFamily="34" charset="0"/>
              </a:rPr>
            </a:br>
            <a:endParaRPr lang="en-US" sz="4400" dirty="0">
              <a:solidFill>
                <a:srgbClr val="00B050"/>
              </a:solidFill>
              <a:latin typeface="Arial Rounded MT Bold" pitchFamily="34" charset="0"/>
            </a:endParaRPr>
          </a:p>
        </p:txBody>
      </p:sp>
      <p:sp>
        <p:nvSpPr>
          <p:cNvPr id="3" name="Content Placeholder 2"/>
          <p:cNvSpPr>
            <a:spLocks noGrp="1"/>
          </p:cNvSpPr>
          <p:nvPr>
            <p:ph idx="1"/>
          </p:nvPr>
        </p:nvSpPr>
        <p:spPr>
          <a:xfrm>
            <a:off x="76200" y="762000"/>
            <a:ext cx="8610600" cy="5867400"/>
          </a:xfrm>
        </p:spPr>
        <p:txBody>
          <a:bodyPr>
            <a:normAutofit/>
          </a:bodyPr>
          <a:lstStyle/>
          <a:p>
            <a:r>
              <a:rPr lang="en-US" sz="2400" b="1" dirty="0">
                <a:latin typeface="Maiandra GD" panose="020E0502030308020204" pitchFamily="34" charset="0"/>
              </a:rPr>
              <a:t>A contract is:</a:t>
            </a:r>
          </a:p>
          <a:p>
            <a:pPr lvl="1"/>
            <a:r>
              <a:rPr lang="en-US" sz="2400" b="1" dirty="0">
                <a:latin typeface="Maiandra GD" panose="020E0502030308020204" pitchFamily="34" charset="0"/>
              </a:rPr>
              <a:t> an agreement </a:t>
            </a:r>
          </a:p>
          <a:p>
            <a:pPr lvl="1"/>
            <a:r>
              <a:rPr lang="en-US" sz="2400" b="1" dirty="0">
                <a:latin typeface="Maiandra GD" panose="020E0502030308020204" pitchFamily="34" charset="0"/>
              </a:rPr>
              <a:t>between two (or more) persons </a:t>
            </a:r>
          </a:p>
          <a:p>
            <a:pPr lvl="1"/>
            <a:r>
              <a:rPr lang="en-US" sz="2400" b="1" dirty="0">
                <a:latin typeface="Maiandra GD" panose="020E0502030308020204" pitchFamily="34" charset="0"/>
              </a:rPr>
              <a:t>that results in </a:t>
            </a:r>
            <a:r>
              <a:rPr lang="en-US" sz="2400" b="1" i="1" dirty="0">
                <a:latin typeface="Maiandra GD" panose="020E0502030308020204" pitchFamily="34" charset="0"/>
              </a:rPr>
              <a:t>obligations or duties</a:t>
            </a:r>
            <a:r>
              <a:rPr lang="en-US" sz="2400" b="1" dirty="0">
                <a:latin typeface="Maiandra GD" panose="020E0502030308020204" pitchFamily="34" charset="0"/>
              </a:rPr>
              <a:t> (things that both parties must do)</a:t>
            </a:r>
          </a:p>
          <a:p>
            <a:r>
              <a:rPr lang="en-US" sz="2400" b="1" dirty="0">
                <a:latin typeface="Maiandra GD" panose="020E0502030308020204" pitchFamily="34" charset="0"/>
              </a:rPr>
              <a:t>The parties to a contract may be:</a:t>
            </a:r>
          </a:p>
          <a:p>
            <a:pPr lvl="1"/>
            <a:r>
              <a:rPr lang="en-US" sz="2400" b="1" dirty="0">
                <a:latin typeface="Maiandra GD" panose="020E0502030308020204" pitchFamily="34" charset="0"/>
              </a:rPr>
              <a:t> natural persons (people) or </a:t>
            </a:r>
          </a:p>
          <a:p>
            <a:pPr lvl="1"/>
            <a:r>
              <a:rPr lang="en-US" sz="2400" b="1" dirty="0">
                <a:latin typeface="Maiandra GD" panose="020E0502030308020204" pitchFamily="34" charset="0"/>
              </a:rPr>
              <a:t> artificial persons (companies) (</a:t>
            </a:r>
            <a:r>
              <a:rPr lang="en-US" sz="2400" b="1" dirty="0" err="1">
                <a:latin typeface="Maiandra GD" panose="020E0502030308020204" pitchFamily="34" charset="0"/>
              </a:rPr>
              <a:t>eg</a:t>
            </a:r>
            <a:r>
              <a:rPr lang="en-US" sz="2400" b="1" dirty="0">
                <a:latin typeface="Maiandra GD" panose="020E0502030308020204" pitchFamily="34" charset="0"/>
              </a:rPr>
              <a:t>: an employment contract is between a company and an employee)</a:t>
            </a:r>
          </a:p>
          <a:p>
            <a:pPr marL="0" indent="0">
              <a:buNone/>
            </a:pPr>
            <a:endParaRPr lang="en-US" b="1" dirty="0"/>
          </a:p>
          <a:p>
            <a:pPr marL="0" indent="0">
              <a:buNone/>
            </a:pPr>
            <a:endParaRPr lang="en-US" b="1" dirty="0"/>
          </a:p>
        </p:txBody>
      </p:sp>
      <p:pic>
        <p:nvPicPr>
          <p:cNvPr id="4" name="Picture 3"/>
          <p:cNvPicPr>
            <a:picLocks noChangeAspect="1"/>
          </p:cNvPicPr>
          <p:nvPr/>
        </p:nvPicPr>
        <p:blipFill>
          <a:blip r:embed="rId2"/>
          <a:stretch>
            <a:fillRect/>
          </a:stretch>
        </p:blipFill>
        <p:spPr>
          <a:xfrm>
            <a:off x="7218947" y="4495800"/>
            <a:ext cx="1905000" cy="2209800"/>
          </a:xfrm>
          <a:prstGeom prst="rect">
            <a:avLst/>
          </a:prstGeom>
        </p:spPr>
      </p:pic>
    </p:spTree>
    <p:extLst>
      <p:ext uri="{BB962C8B-B14F-4D97-AF65-F5344CB8AC3E}">
        <p14:creationId xmlns:p14="http://schemas.microsoft.com/office/powerpoint/2010/main" val="1815307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a:bodyPr>
          <a:lstStyle/>
          <a:p>
            <a:r>
              <a:rPr lang="en-US" sz="3600" b="1" u="sng" dirty="0">
                <a:latin typeface="Maiandra GD" panose="020E0502030308020204" pitchFamily="34" charset="0"/>
              </a:rPr>
              <a:t>VERBAL / WRITTEN CONTRACTS</a:t>
            </a:r>
          </a:p>
        </p:txBody>
      </p:sp>
      <p:sp>
        <p:nvSpPr>
          <p:cNvPr id="3" name="Content Placeholder 2"/>
          <p:cNvSpPr>
            <a:spLocks noGrp="1"/>
          </p:cNvSpPr>
          <p:nvPr>
            <p:ph idx="1"/>
          </p:nvPr>
        </p:nvSpPr>
        <p:spPr>
          <a:xfrm>
            <a:off x="457200" y="990600"/>
            <a:ext cx="8610600" cy="5638800"/>
          </a:xfrm>
        </p:spPr>
        <p:txBody>
          <a:bodyPr>
            <a:normAutofit/>
          </a:bodyPr>
          <a:lstStyle/>
          <a:p>
            <a:r>
              <a:rPr lang="en-US" sz="2400" b="1" dirty="0">
                <a:latin typeface="Maiandra GD" panose="020E0502030308020204" pitchFamily="34" charset="0"/>
              </a:rPr>
              <a:t>A contract may be verbal OR written</a:t>
            </a:r>
          </a:p>
          <a:p>
            <a:r>
              <a:rPr lang="en-GB" sz="2400" b="1" dirty="0">
                <a:latin typeface="Maiandra GD" panose="020E0502030308020204" pitchFamily="34" charset="0"/>
              </a:rPr>
              <a:t>However, the </a:t>
            </a:r>
            <a:r>
              <a:rPr lang="en-US" sz="2400" b="1" dirty="0">
                <a:latin typeface="Maiandra GD" panose="020E0502030308020204" pitchFamily="34" charset="0"/>
              </a:rPr>
              <a:t>UAE law requires that certain types of contracts </a:t>
            </a:r>
            <a:r>
              <a:rPr lang="en-US" sz="2400" b="1" u="sng" dirty="0">
                <a:latin typeface="Maiandra GD" panose="020E0502030308020204" pitchFamily="34" charset="0"/>
              </a:rPr>
              <a:t>must</a:t>
            </a:r>
            <a:r>
              <a:rPr lang="en-US" sz="2400" b="1" dirty="0">
                <a:latin typeface="Maiandra GD" panose="020E0502030308020204" pitchFamily="34" charset="0"/>
              </a:rPr>
              <a:t> be </a:t>
            </a:r>
            <a:r>
              <a:rPr lang="en-US" sz="2400" b="1" u="sng" dirty="0">
                <a:latin typeface="Maiandra GD" panose="020E0502030308020204" pitchFamily="34" charset="0"/>
              </a:rPr>
              <a:t>written</a:t>
            </a:r>
          </a:p>
          <a:p>
            <a:r>
              <a:rPr lang="en-US" sz="2400" b="1" dirty="0">
                <a:latin typeface="Maiandra GD" panose="020E0502030308020204" pitchFamily="34" charset="0"/>
              </a:rPr>
              <a:t> These include: </a:t>
            </a:r>
          </a:p>
          <a:p>
            <a:pPr lvl="1">
              <a:buFont typeface="Courier New" panose="02070309020205020404" pitchFamily="49" charset="0"/>
              <a:buChar char="o"/>
            </a:pPr>
            <a:r>
              <a:rPr lang="en-US" sz="2400" b="1" dirty="0">
                <a:latin typeface="Maiandra GD" panose="020E0502030308020204" pitchFamily="34" charset="0"/>
              </a:rPr>
              <a:t>contracts of marriage </a:t>
            </a:r>
          </a:p>
          <a:p>
            <a:pPr lvl="1">
              <a:buFont typeface="Courier New" panose="02070309020205020404" pitchFamily="49" charset="0"/>
              <a:buChar char="o"/>
            </a:pPr>
            <a:r>
              <a:rPr lang="en-US" sz="2400" b="1" dirty="0">
                <a:latin typeface="Maiandra GD" panose="020E0502030308020204" pitchFamily="34" charset="0"/>
              </a:rPr>
              <a:t>contracts for the sale of fixed / immovable property (such as a house or apartment or land)</a:t>
            </a:r>
          </a:p>
          <a:p>
            <a:pPr lvl="1">
              <a:buFont typeface="Courier New" panose="02070309020205020404" pitchFamily="49" charset="0"/>
              <a:buChar char="o"/>
            </a:pPr>
            <a:r>
              <a:rPr lang="en-GB" sz="2400" b="1" dirty="0">
                <a:latin typeface="Maiandra GD" panose="020E0502030308020204" pitchFamily="34" charset="0"/>
              </a:rPr>
              <a:t>an employment contract between a UAE employer and a foreign national</a:t>
            </a:r>
            <a:endParaRPr lang="en-US" sz="2400" b="1" dirty="0">
              <a:latin typeface="Maiandra GD" panose="020E0502030308020204" pitchFamily="34" charset="0"/>
            </a:endParaRPr>
          </a:p>
          <a:p>
            <a:pPr marL="457200" lvl="1" indent="0">
              <a:buNone/>
            </a:pPr>
            <a:endParaRPr lang="en-US" sz="2400" b="1" dirty="0">
              <a:latin typeface="Maiandra GD" panose="020E0502030308020204" pitchFamily="34" charset="0"/>
            </a:endParaRPr>
          </a:p>
          <a:p>
            <a:r>
              <a:rPr lang="en-US" sz="2400" b="1" dirty="0">
                <a:latin typeface="Maiandra GD" panose="020E0502030308020204" pitchFamily="34" charset="0"/>
              </a:rPr>
              <a:t>ALL other contracts may be verbal: although it may sometimes be difficult to prove the terms of the contract if it is verbal, so it is preferable to have a written contract   </a:t>
            </a:r>
          </a:p>
        </p:txBody>
      </p:sp>
    </p:spTree>
    <p:extLst>
      <p:ext uri="{BB962C8B-B14F-4D97-AF65-F5344CB8AC3E}">
        <p14:creationId xmlns:p14="http://schemas.microsoft.com/office/powerpoint/2010/main" val="3046892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457200"/>
          </a:xfrm>
        </p:spPr>
        <p:txBody>
          <a:bodyPr>
            <a:noAutofit/>
          </a:bodyPr>
          <a:lstStyle/>
          <a:p>
            <a:r>
              <a:rPr lang="en-US" sz="2800" b="1" u="sng" dirty="0">
                <a:latin typeface="Maiandra GD" panose="020E0502030308020204" pitchFamily="34" charset="0"/>
              </a:rPr>
              <a:t>3 BASIC REQUIREMENTS OF A CONTRACT</a:t>
            </a:r>
          </a:p>
        </p:txBody>
      </p:sp>
      <p:sp>
        <p:nvSpPr>
          <p:cNvPr id="3" name="Content Placeholder 2"/>
          <p:cNvSpPr>
            <a:spLocks noGrp="1"/>
          </p:cNvSpPr>
          <p:nvPr>
            <p:ph idx="1"/>
          </p:nvPr>
        </p:nvSpPr>
        <p:spPr>
          <a:xfrm>
            <a:off x="152400" y="469900"/>
            <a:ext cx="8839200" cy="6248400"/>
          </a:xfrm>
        </p:spPr>
        <p:txBody>
          <a:bodyPr>
            <a:normAutofit fontScale="25000" lnSpcReduction="20000"/>
          </a:bodyPr>
          <a:lstStyle/>
          <a:p>
            <a:pPr marL="57150" indent="0">
              <a:buNone/>
            </a:pPr>
            <a:endParaRPr lang="en-US" sz="5500" b="1" dirty="0">
              <a:solidFill>
                <a:prstClr val="black"/>
              </a:solidFill>
              <a:latin typeface="Maiandra GD" panose="020E0502030308020204" pitchFamily="34" charset="0"/>
            </a:endParaRPr>
          </a:p>
          <a:p>
            <a:pPr marL="57150" indent="0">
              <a:buNone/>
            </a:pPr>
            <a:endParaRPr lang="en-US" sz="4400" b="1" dirty="0">
              <a:solidFill>
                <a:prstClr val="black"/>
              </a:solidFill>
              <a:latin typeface="Maiandra GD" panose="020E0502030308020204" pitchFamily="34" charset="0"/>
            </a:endParaRPr>
          </a:p>
          <a:p>
            <a:pPr marL="57150" indent="0">
              <a:buNone/>
            </a:pPr>
            <a:r>
              <a:rPr lang="en-US" sz="9600" b="1" dirty="0">
                <a:solidFill>
                  <a:prstClr val="black"/>
                </a:solidFill>
                <a:latin typeface="Maiandra GD" panose="020E0502030308020204" pitchFamily="34" charset="0"/>
              </a:rPr>
              <a:t>The  3 </a:t>
            </a:r>
            <a:r>
              <a:rPr lang="en-US" sz="9600" b="1" u="sng" dirty="0">
                <a:solidFill>
                  <a:prstClr val="black"/>
                </a:solidFill>
                <a:latin typeface="Maiandra GD" panose="020E0502030308020204" pitchFamily="34" charset="0"/>
              </a:rPr>
              <a:t>basic requirements </a:t>
            </a:r>
            <a:r>
              <a:rPr lang="en-US" sz="9600" b="1" dirty="0">
                <a:solidFill>
                  <a:prstClr val="black"/>
                </a:solidFill>
                <a:latin typeface="Maiandra GD" panose="020E0502030308020204" pitchFamily="34" charset="0"/>
              </a:rPr>
              <a:t>for a contract are:</a:t>
            </a:r>
          </a:p>
          <a:p>
            <a:pPr marL="57150" indent="0">
              <a:buNone/>
            </a:pPr>
            <a:endParaRPr lang="en-US" sz="9600" b="1" dirty="0">
              <a:solidFill>
                <a:prstClr val="black"/>
              </a:solidFill>
              <a:latin typeface="Maiandra GD" panose="020E0502030308020204" pitchFamily="34" charset="0"/>
            </a:endParaRPr>
          </a:p>
          <a:p>
            <a:r>
              <a:rPr lang="en-US" sz="9600" b="1" dirty="0">
                <a:solidFill>
                  <a:prstClr val="black"/>
                </a:solidFill>
                <a:latin typeface="Maiandra GD" panose="020E0502030308020204" pitchFamily="34" charset="0"/>
              </a:rPr>
              <a:t>An </a:t>
            </a:r>
            <a:r>
              <a:rPr lang="en-US" sz="9600" b="1" u="sng" dirty="0">
                <a:solidFill>
                  <a:prstClr val="black"/>
                </a:solidFill>
                <a:latin typeface="Maiandra GD" panose="020E0502030308020204" pitchFamily="34" charset="0"/>
              </a:rPr>
              <a:t>OFFER  :</a:t>
            </a:r>
            <a:r>
              <a:rPr lang="en-US" sz="9600" b="1" dirty="0">
                <a:solidFill>
                  <a:prstClr val="black"/>
                </a:solidFill>
                <a:latin typeface="Maiandra GD" panose="020E0502030308020204" pitchFamily="34" charset="0"/>
              </a:rPr>
              <a:t>  </a:t>
            </a:r>
            <a:r>
              <a:rPr lang="en-US" sz="9600" dirty="0">
                <a:solidFill>
                  <a:prstClr val="black"/>
                </a:solidFill>
                <a:latin typeface="Maiandra GD" panose="020E0502030308020204" pitchFamily="34" charset="0"/>
              </a:rPr>
              <a:t>one party must make an offer</a:t>
            </a:r>
            <a:endParaRPr lang="en-US" sz="9600" b="1" dirty="0">
              <a:solidFill>
                <a:prstClr val="black"/>
              </a:solidFill>
              <a:latin typeface="Maiandra GD" panose="020E0502030308020204" pitchFamily="34" charset="0"/>
            </a:endParaRPr>
          </a:p>
          <a:p>
            <a:r>
              <a:rPr lang="en-US" sz="9600" b="1" u="sng" dirty="0">
                <a:solidFill>
                  <a:prstClr val="black"/>
                </a:solidFill>
                <a:latin typeface="Maiandra GD" panose="020E0502030308020204" pitchFamily="34" charset="0"/>
              </a:rPr>
              <a:t>ACCEPTANCE</a:t>
            </a:r>
            <a:r>
              <a:rPr lang="en-US" sz="9600" b="1" dirty="0">
                <a:solidFill>
                  <a:prstClr val="black"/>
                </a:solidFill>
                <a:latin typeface="Maiandra GD" panose="020E0502030308020204" pitchFamily="34" charset="0"/>
              </a:rPr>
              <a:t> :   </a:t>
            </a:r>
            <a:r>
              <a:rPr lang="en-US" sz="9600" dirty="0">
                <a:solidFill>
                  <a:prstClr val="black"/>
                </a:solidFill>
                <a:latin typeface="Maiandra GD" panose="020E0502030308020204" pitchFamily="34" charset="0"/>
              </a:rPr>
              <a:t>the other party must accept the offer</a:t>
            </a:r>
          </a:p>
          <a:p>
            <a:r>
              <a:rPr lang="en-US" sz="9600" b="1" u="sng" dirty="0">
                <a:solidFill>
                  <a:prstClr val="black"/>
                </a:solidFill>
                <a:latin typeface="Maiandra GD" panose="020E0502030308020204" pitchFamily="34" charset="0"/>
              </a:rPr>
              <a:t>CONSIDERATION</a:t>
            </a:r>
            <a:r>
              <a:rPr lang="en-US" sz="9600" b="1" dirty="0">
                <a:solidFill>
                  <a:prstClr val="black"/>
                </a:solidFill>
                <a:latin typeface="Maiandra GD" panose="020E0502030308020204" pitchFamily="34" charset="0"/>
              </a:rPr>
              <a:t> :  </a:t>
            </a:r>
            <a:r>
              <a:rPr lang="en-US" sz="9600" dirty="0">
                <a:solidFill>
                  <a:prstClr val="black"/>
                </a:solidFill>
                <a:latin typeface="Maiandra GD" panose="020E0502030308020204" pitchFamily="34" charset="0"/>
              </a:rPr>
              <a:t>BOTH parties must receive something of value from the contract </a:t>
            </a:r>
            <a:r>
              <a:rPr lang="en-US" sz="9600" dirty="0" err="1">
                <a:solidFill>
                  <a:prstClr val="black"/>
                </a:solidFill>
                <a:latin typeface="Maiandra GD" panose="020E0502030308020204" pitchFamily="34" charset="0"/>
              </a:rPr>
              <a:t>ie</a:t>
            </a:r>
            <a:r>
              <a:rPr lang="en-US" sz="9600" dirty="0">
                <a:solidFill>
                  <a:prstClr val="black"/>
                </a:solidFill>
                <a:latin typeface="Maiandra GD" panose="020E0502030308020204" pitchFamily="34" charset="0"/>
              </a:rPr>
              <a:t>: there must be a mutual promise to exchange something of value in the future (value includes money, services or property)</a:t>
            </a:r>
            <a:endParaRPr lang="en-US" sz="9600" b="1" dirty="0">
              <a:solidFill>
                <a:prstClr val="black"/>
              </a:solidFill>
              <a:latin typeface="Maiandra GD" panose="020E0502030308020204" pitchFamily="34" charset="0"/>
            </a:endParaRPr>
          </a:p>
          <a:p>
            <a:pPr marL="0" indent="0">
              <a:buNone/>
            </a:pPr>
            <a:endParaRPr lang="en-US" sz="9600" b="1" dirty="0">
              <a:solidFill>
                <a:prstClr val="black"/>
              </a:solidFill>
              <a:latin typeface="Maiandra GD" panose="020E0502030308020204" pitchFamily="34" charset="0"/>
            </a:endParaRPr>
          </a:p>
          <a:p>
            <a:pPr>
              <a:buFont typeface="Wingdings" panose="05000000000000000000" pitchFamily="2" charset="2"/>
              <a:buChar char="v"/>
            </a:pPr>
            <a:r>
              <a:rPr lang="en-GB" sz="9600" b="1" dirty="0">
                <a:solidFill>
                  <a:prstClr val="black"/>
                </a:solidFill>
                <a:latin typeface="Maiandra GD" panose="020E0502030308020204" pitchFamily="34" charset="0"/>
              </a:rPr>
              <a:t>If the 3 basic requirements are present, then there is </a:t>
            </a:r>
            <a:r>
              <a:rPr lang="en-GB" sz="9600" b="1" u="sng" dirty="0">
                <a:solidFill>
                  <a:prstClr val="black"/>
                </a:solidFill>
                <a:latin typeface="Maiandra GD" panose="020E0502030308020204" pitchFamily="34" charset="0"/>
              </a:rPr>
              <a:t>a contract </a:t>
            </a:r>
            <a:r>
              <a:rPr lang="en-GB" sz="9600" b="1" dirty="0">
                <a:solidFill>
                  <a:prstClr val="black"/>
                </a:solidFill>
                <a:latin typeface="Maiandra GD" panose="020E0502030308020204" pitchFamily="34" charset="0"/>
              </a:rPr>
              <a:t>between the parties</a:t>
            </a:r>
          </a:p>
          <a:p>
            <a:pPr>
              <a:buFont typeface="Wingdings" panose="05000000000000000000" pitchFamily="2" charset="2"/>
              <a:buChar char="v"/>
            </a:pPr>
            <a:r>
              <a:rPr lang="en-US" sz="9600" b="1" dirty="0">
                <a:solidFill>
                  <a:prstClr val="black"/>
                </a:solidFill>
                <a:latin typeface="Maiandra GD" panose="020E0502030308020204" pitchFamily="34" charset="0"/>
              </a:rPr>
              <a:t>When there is a contract between two parties then this means that both parties must do what they promised to do in the contract (provided that it’s a *valid contract)</a:t>
            </a:r>
          </a:p>
          <a:p>
            <a:pPr marL="0" indent="0">
              <a:buNone/>
            </a:pPr>
            <a:endParaRPr lang="en-GB" sz="2400" b="1" dirty="0">
              <a:solidFill>
                <a:prstClr val="black"/>
              </a:solidFill>
              <a:latin typeface="Maiandra GD" panose="020E0502030308020204" pitchFamily="34" charset="0"/>
            </a:endParaRPr>
          </a:p>
          <a:p>
            <a:pPr marL="0" indent="0">
              <a:buNone/>
            </a:pPr>
            <a:endParaRPr lang="en-GB" sz="2400" b="1" dirty="0">
              <a:solidFill>
                <a:prstClr val="black"/>
              </a:solidFill>
            </a:endParaRPr>
          </a:p>
          <a:p>
            <a:pPr>
              <a:buFont typeface="Wingdings" panose="05000000000000000000" pitchFamily="2" charset="2"/>
              <a:buChar char="v"/>
            </a:pPr>
            <a:r>
              <a:rPr lang="en-GB" sz="6400" b="1" dirty="0">
                <a:solidFill>
                  <a:prstClr val="black"/>
                </a:solidFill>
              </a:rPr>
              <a:t>*NOTE: </a:t>
            </a:r>
            <a:r>
              <a:rPr lang="en-US" sz="6400" b="1" dirty="0">
                <a:solidFill>
                  <a:prstClr val="black"/>
                </a:solidFill>
              </a:rPr>
              <a:t>for a contract to be VALID: that is, a contract that the Court will recognize and enforce, certain </a:t>
            </a:r>
            <a:r>
              <a:rPr lang="en-US" sz="6400" b="1" u="sng" dirty="0">
                <a:solidFill>
                  <a:prstClr val="black"/>
                </a:solidFill>
              </a:rPr>
              <a:t>necessary</a:t>
            </a:r>
            <a:r>
              <a:rPr lang="en-US" sz="6400" b="1" dirty="0">
                <a:solidFill>
                  <a:prstClr val="black"/>
                </a:solidFill>
              </a:rPr>
              <a:t> elements must be present If any of these necessary elements is missing then the contract is not valid and will not be enforced by the courts (necessary elements will be discussed in 2</a:t>
            </a:r>
            <a:r>
              <a:rPr lang="en-US" sz="6400" b="1" baseline="30000" dirty="0">
                <a:solidFill>
                  <a:prstClr val="black"/>
                </a:solidFill>
              </a:rPr>
              <a:t>nd</a:t>
            </a:r>
            <a:r>
              <a:rPr lang="en-US" sz="6400" b="1" dirty="0">
                <a:solidFill>
                  <a:prstClr val="black"/>
                </a:solidFill>
              </a:rPr>
              <a:t> class on contract</a:t>
            </a:r>
            <a:r>
              <a:rPr lang="en-US" sz="5600" b="1" dirty="0">
                <a:solidFill>
                  <a:prstClr val="black"/>
                </a:solidFill>
              </a:rPr>
              <a:t>)</a:t>
            </a:r>
          </a:p>
          <a:p>
            <a:pPr marL="457200" lvl="1" indent="0">
              <a:buNone/>
            </a:pPr>
            <a:endParaRPr lang="en-US" sz="5600" b="1" dirty="0"/>
          </a:p>
          <a:p>
            <a:pPr lvl="1"/>
            <a:endParaRPr lang="en-US" sz="5600" b="1" dirty="0">
              <a:solidFill>
                <a:srgbClr val="FF0000"/>
              </a:solidFill>
            </a:endParaRPr>
          </a:p>
          <a:p>
            <a:pPr marL="0" indent="0">
              <a:buNone/>
            </a:pPr>
            <a:endParaRPr lang="en-US" dirty="0"/>
          </a:p>
        </p:txBody>
      </p:sp>
    </p:spTree>
    <p:extLst>
      <p:ext uri="{BB962C8B-B14F-4D97-AF65-F5344CB8AC3E}">
        <p14:creationId xmlns:p14="http://schemas.microsoft.com/office/powerpoint/2010/main" val="9259371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914400"/>
          </a:xfrm>
        </p:spPr>
        <p:txBody>
          <a:bodyPr>
            <a:normAutofit fontScale="90000"/>
          </a:bodyPr>
          <a:lstStyle/>
          <a:p>
            <a:br>
              <a:rPr lang="en-US" sz="3600" b="1" dirty="0"/>
            </a:br>
            <a:br>
              <a:rPr lang="en-US" sz="3600" b="1" dirty="0"/>
            </a:br>
            <a:r>
              <a:rPr lang="en-US" sz="3600" b="1" u="sng" dirty="0">
                <a:latin typeface="Maiandra GD" panose="020E0502030308020204" pitchFamily="34" charset="0"/>
              </a:rPr>
              <a:t>OFFER AND ACCEPTANCE</a:t>
            </a:r>
            <a:br>
              <a:rPr lang="en-US" sz="3600" b="1" dirty="0"/>
            </a:br>
            <a:r>
              <a:rPr lang="en-US" sz="3600" b="1" dirty="0"/>
              <a:t> </a:t>
            </a:r>
          </a:p>
        </p:txBody>
      </p:sp>
      <p:sp>
        <p:nvSpPr>
          <p:cNvPr id="3" name="Content Placeholder 2"/>
          <p:cNvSpPr>
            <a:spLocks noGrp="1"/>
          </p:cNvSpPr>
          <p:nvPr>
            <p:ph idx="1"/>
          </p:nvPr>
        </p:nvSpPr>
        <p:spPr>
          <a:xfrm>
            <a:off x="228600" y="609600"/>
            <a:ext cx="8686800" cy="6248400"/>
          </a:xfrm>
        </p:spPr>
        <p:txBody>
          <a:bodyPr>
            <a:normAutofit lnSpcReduction="10000"/>
          </a:bodyPr>
          <a:lstStyle/>
          <a:p>
            <a:pPr>
              <a:buFont typeface="Wingdings" panose="05000000000000000000" pitchFamily="2" charset="2"/>
              <a:buChar char="v"/>
            </a:pPr>
            <a:r>
              <a:rPr lang="en-GB" sz="2400" b="1" u="sng" dirty="0">
                <a:latin typeface="Maiandra GD" panose="020E0502030308020204" pitchFamily="34" charset="0"/>
              </a:rPr>
              <a:t>EXAMPLE: </a:t>
            </a:r>
            <a:r>
              <a:rPr lang="en-GB" sz="2400" b="1" dirty="0">
                <a:latin typeface="Maiandra GD" panose="020E0502030308020204" pitchFamily="34" charset="0"/>
              </a:rPr>
              <a:t>Ali offers to sell his car to </a:t>
            </a:r>
            <a:r>
              <a:rPr lang="en-GB" sz="2400" b="1" dirty="0" err="1">
                <a:latin typeface="Maiandra GD" panose="020E0502030308020204" pitchFamily="34" charset="0"/>
              </a:rPr>
              <a:t>Budour</a:t>
            </a:r>
            <a:r>
              <a:rPr lang="en-GB" sz="2400" b="1" dirty="0">
                <a:latin typeface="Maiandra GD" panose="020E0502030308020204" pitchFamily="34" charset="0"/>
              </a:rPr>
              <a:t> for AED 70 000. </a:t>
            </a:r>
            <a:r>
              <a:rPr lang="en-GB" sz="2400" b="1" dirty="0" err="1">
                <a:latin typeface="Maiandra GD" panose="020E0502030308020204" pitchFamily="34" charset="0"/>
              </a:rPr>
              <a:t>Budour</a:t>
            </a:r>
            <a:r>
              <a:rPr lang="en-GB" sz="2400" b="1" dirty="0">
                <a:latin typeface="Maiandra GD" panose="020E0502030308020204" pitchFamily="34" charset="0"/>
              </a:rPr>
              <a:t> accepts the offer. </a:t>
            </a:r>
          </a:p>
          <a:p>
            <a:pPr marL="0" indent="0">
              <a:buNone/>
            </a:pPr>
            <a:endParaRPr lang="en-GB" sz="2400" b="1" dirty="0">
              <a:latin typeface="Maiandra GD" panose="020E0502030308020204" pitchFamily="34" charset="0"/>
            </a:endParaRPr>
          </a:p>
          <a:p>
            <a:pPr>
              <a:buFont typeface="Wingdings" panose="05000000000000000000" pitchFamily="2" charset="2"/>
              <a:buChar char="q"/>
            </a:pPr>
            <a:r>
              <a:rPr lang="en-GB" sz="2400" b="1" dirty="0">
                <a:latin typeface="Maiandra GD" panose="020E0502030308020204" pitchFamily="34" charset="0"/>
              </a:rPr>
              <a:t>Are the 3 basic requirements of a contract present?</a:t>
            </a:r>
          </a:p>
          <a:p>
            <a:pPr>
              <a:buFont typeface="Wingdings" panose="05000000000000000000" pitchFamily="2" charset="2"/>
              <a:buChar char="q"/>
            </a:pPr>
            <a:r>
              <a:rPr lang="en-GB" sz="2400" b="1" dirty="0">
                <a:latin typeface="Maiandra GD" panose="020E0502030308020204" pitchFamily="34" charset="0"/>
              </a:rPr>
              <a:t>The 3 basic requirements of a contract are:</a:t>
            </a:r>
          </a:p>
          <a:p>
            <a:pPr lvl="1">
              <a:buFont typeface="Wingdings" panose="05000000000000000000" pitchFamily="2" charset="2"/>
              <a:buChar char="q"/>
            </a:pPr>
            <a:r>
              <a:rPr lang="en-GB" sz="2000" b="1" u="sng" dirty="0">
                <a:latin typeface="Maiandra GD" panose="020E0502030308020204" pitchFamily="34" charset="0"/>
              </a:rPr>
              <a:t>Offer</a:t>
            </a:r>
            <a:r>
              <a:rPr lang="en-GB" sz="2000" b="1" dirty="0">
                <a:latin typeface="Maiandra GD" panose="020E0502030308020204" pitchFamily="34" charset="0"/>
              </a:rPr>
              <a:t>: one party must make an offer</a:t>
            </a:r>
          </a:p>
          <a:p>
            <a:pPr lvl="1">
              <a:buFont typeface="Wingdings" panose="05000000000000000000" pitchFamily="2" charset="2"/>
              <a:buChar char="q"/>
            </a:pPr>
            <a:r>
              <a:rPr lang="en-GB" sz="2000" b="1" u="sng" dirty="0">
                <a:latin typeface="Maiandra GD" panose="020E0502030308020204" pitchFamily="34" charset="0"/>
              </a:rPr>
              <a:t>Acceptance</a:t>
            </a:r>
            <a:r>
              <a:rPr lang="en-GB" sz="2000" b="1" dirty="0">
                <a:latin typeface="Maiandra GD" panose="020E0502030308020204" pitchFamily="34" charset="0"/>
              </a:rPr>
              <a:t>: the other party must accept the offer</a:t>
            </a:r>
          </a:p>
          <a:p>
            <a:pPr lvl="1">
              <a:buFont typeface="Wingdings" panose="05000000000000000000" pitchFamily="2" charset="2"/>
              <a:buChar char="q"/>
            </a:pPr>
            <a:r>
              <a:rPr lang="en-GB" sz="2000" b="1" u="sng" dirty="0">
                <a:latin typeface="Maiandra GD" panose="020E0502030308020204" pitchFamily="34" charset="0"/>
              </a:rPr>
              <a:t>Consideration</a:t>
            </a:r>
            <a:r>
              <a:rPr lang="en-GB" sz="2000" b="1" dirty="0">
                <a:latin typeface="Maiandra GD" panose="020E0502030308020204" pitchFamily="34" charset="0"/>
              </a:rPr>
              <a:t>: both parties must receive something of value</a:t>
            </a:r>
            <a:endParaRPr lang="en-US" sz="2000" b="1" dirty="0">
              <a:latin typeface="Maiandra GD" panose="020E0502030308020204" pitchFamily="34" charset="0"/>
            </a:endParaRPr>
          </a:p>
          <a:p>
            <a:pPr>
              <a:buFont typeface="Wingdings" panose="05000000000000000000" pitchFamily="2" charset="2"/>
              <a:buChar char="v"/>
            </a:pPr>
            <a:r>
              <a:rPr lang="en-GB" sz="2400" b="1" dirty="0">
                <a:latin typeface="Maiandra GD" panose="020E0502030308020204" pitchFamily="34" charset="0"/>
              </a:rPr>
              <a:t>So the </a:t>
            </a:r>
            <a:r>
              <a:rPr lang="en-GB" sz="2400" b="1" u="sng" dirty="0">
                <a:latin typeface="Maiandra GD" panose="020E0502030308020204" pitchFamily="34" charset="0"/>
              </a:rPr>
              <a:t>3 basic requirements </a:t>
            </a:r>
            <a:r>
              <a:rPr lang="en-GB" sz="2400" b="1" dirty="0">
                <a:latin typeface="Maiandra GD" panose="020E0502030308020204" pitchFamily="34" charset="0"/>
              </a:rPr>
              <a:t>of a contract are present:</a:t>
            </a:r>
          </a:p>
          <a:p>
            <a:pPr marL="0" indent="0">
              <a:buNone/>
            </a:pPr>
            <a:endParaRPr lang="en-GB" sz="2400" b="1" dirty="0">
              <a:latin typeface="Maiandra GD" panose="020E0502030308020204" pitchFamily="34" charset="0"/>
            </a:endParaRPr>
          </a:p>
          <a:p>
            <a:pPr lvl="1">
              <a:buFont typeface="Wingdings" panose="05000000000000000000" pitchFamily="2" charset="2"/>
              <a:buChar char="v"/>
            </a:pPr>
            <a:r>
              <a:rPr lang="en-GB" sz="2400" b="1" dirty="0">
                <a:latin typeface="Maiandra GD" panose="020E0502030308020204" pitchFamily="34" charset="0"/>
              </a:rPr>
              <a:t>O</a:t>
            </a:r>
            <a:r>
              <a:rPr lang="en-GB" sz="2400" b="1" u="sng" dirty="0">
                <a:latin typeface="Maiandra GD" panose="020E0502030308020204" pitchFamily="34" charset="0"/>
              </a:rPr>
              <a:t>ffer</a:t>
            </a:r>
            <a:r>
              <a:rPr lang="en-GB" sz="2400" b="1" dirty="0">
                <a:latin typeface="Maiandra GD" panose="020E0502030308020204" pitchFamily="34" charset="0"/>
              </a:rPr>
              <a:t>: Ali makes an offer to sell his car to </a:t>
            </a:r>
            <a:r>
              <a:rPr lang="en-GB" sz="2400" b="1" dirty="0" err="1">
                <a:latin typeface="Maiandra GD" panose="020E0502030308020204" pitchFamily="34" charset="0"/>
              </a:rPr>
              <a:t>Budour</a:t>
            </a:r>
            <a:endParaRPr lang="en-GB" sz="2400" b="1" dirty="0">
              <a:latin typeface="Maiandra GD" panose="020E0502030308020204" pitchFamily="34" charset="0"/>
            </a:endParaRPr>
          </a:p>
          <a:p>
            <a:pPr lvl="1">
              <a:buFont typeface="Wingdings" panose="05000000000000000000" pitchFamily="2" charset="2"/>
              <a:buChar char="v"/>
            </a:pPr>
            <a:r>
              <a:rPr lang="en-GB" sz="2400" b="1" u="sng" dirty="0">
                <a:latin typeface="Maiandra GD" panose="020E0502030308020204" pitchFamily="34" charset="0"/>
              </a:rPr>
              <a:t>Acceptance</a:t>
            </a:r>
            <a:r>
              <a:rPr lang="en-GB" sz="2400" b="1" dirty="0">
                <a:latin typeface="Maiandra GD" panose="020E0502030308020204" pitchFamily="34" charset="0"/>
              </a:rPr>
              <a:t>: </a:t>
            </a:r>
            <a:r>
              <a:rPr lang="en-GB" sz="2400" b="1" dirty="0" err="1">
                <a:latin typeface="Maiandra GD" panose="020E0502030308020204" pitchFamily="34" charset="0"/>
              </a:rPr>
              <a:t>Budour</a:t>
            </a:r>
            <a:r>
              <a:rPr lang="en-GB" sz="2400" b="1" dirty="0">
                <a:latin typeface="Maiandra GD" panose="020E0502030308020204" pitchFamily="34" charset="0"/>
              </a:rPr>
              <a:t> accepts Ali’s offer</a:t>
            </a:r>
          </a:p>
          <a:p>
            <a:pPr lvl="1">
              <a:buFont typeface="Wingdings" panose="05000000000000000000" pitchFamily="2" charset="2"/>
              <a:buChar char="v"/>
            </a:pPr>
            <a:r>
              <a:rPr lang="en-GB" sz="2400" b="1" u="sng" dirty="0">
                <a:latin typeface="Maiandra GD" panose="020E0502030308020204" pitchFamily="34" charset="0"/>
              </a:rPr>
              <a:t>Consideration: </a:t>
            </a:r>
            <a:r>
              <a:rPr lang="en-GB" sz="2400" b="1" dirty="0">
                <a:latin typeface="Maiandra GD" panose="020E0502030308020204" pitchFamily="34" charset="0"/>
              </a:rPr>
              <a:t> both </a:t>
            </a:r>
            <a:r>
              <a:rPr lang="en-GB" sz="2400" b="1" dirty="0" err="1">
                <a:latin typeface="Maiandra GD" panose="020E0502030308020204" pitchFamily="34" charset="0"/>
              </a:rPr>
              <a:t>Budour</a:t>
            </a:r>
            <a:r>
              <a:rPr lang="en-GB" sz="2400" b="1" dirty="0">
                <a:latin typeface="Maiandra GD" panose="020E0502030308020204" pitchFamily="34" charset="0"/>
              </a:rPr>
              <a:t> and Ali will receive something of value: Ali will receive AED 70 000 and </a:t>
            </a:r>
            <a:r>
              <a:rPr lang="en-GB" sz="2400" b="1" dirty="0" err="1">
                <a:latin typeface="Maiandra GD" panose="020E0502030308020204" pitchFamily="34" charset="0"/>
              </a:rPr>
              <a:t>Budour</a:t>
            </a:r>
            <a:r>
              <a:rPr lang="en-GB" sz="2400" b="1" dirty="0">
                <a:latin typeface="Maiandra GD" panose="020E0502030308020204" pitchFamily="34" charset="0"/>
              </a:rPr>
              <a:t> will receive a car (there is a mutual exchange of value)</a:t>
            </a:r>
            <a:endParaRPr lang="en-US" sz="2400" b="1" dirty="0">
              <a:latin typeface="Maiandra GD" panose="020E0502030308020204" pitchFamily="34" charset="0"/>
            </a:endParaRPr>
          </a:p>
          <a:p>
            <a:pPr>
              <a:buFont typeface="Wingdings" panose="05000000000000000000" pitchFamily="2" charset="2"/>
              <a:buChar char="v"/>
            </a:pPr>
            <a:endParaRPr lang="en-US" b="1" dirty="0"/>
          </a:p>
          <a:p>
            <a:pPr marL="0" indent="0">
              <a:buNone/>
            </a:pPr>
            <a:endParaRPr lang="en-US" b="1" dirty="0"/>
          </a:p>
        </p:txBody>
      </p:sp>
    </p:spTree>
    <p:extLst>
      <p:ext uri="{BB962C8B-B14F-4D97-AF65-F5344CB8AC3E}">
        <p14:creationId xmlns:p14="http://schemas.microsoft.com/office/powerpoint/2010/main" val="1637256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1341438"/>
          </a:xfrm>
        </p:spPr>
        <p:txBody>
          <a:bodyPr>
            <a:normAutofit/>
          </a:bodyPr>
          <a:lstStyle/>
          <a:p>
            <a:r>
              <a:rPr lang="en-US" sz="3600" b="1" u="sng" dirty="0">
                <a:latin typeface="Maiandra GD" panose="020E0502030308020204" pitchFamily="34" charset="0"/>
              </a:rPr>
              <a:t>OFFER AND ACCEPTANCE </a:t>
            </a:r>
          </a:p>
        </p:txBody>
      </p:sp>
      <p:sp>
        <p:nvSpPr>
          <p:cNvPr id="3" name="Content Placeholder 2"/>
          <p:cNvSpPr>
            <a:spLocks noGrp="1"/>
          </p:cNvSpPr>
          <p:nvPr>
            <p:ph idx="1"/>
          </p:nvPr>
        </p:nvSpPr>
        <p:spPr>
          <a:xfrm>
            <a:off x="228600" y="457200"/>
            <a:ext cx="8686800" cy="6400800"/>
          </a:xfrm>
        </p:spPr>
        <p:txBody>
          <a:bodyPr>
            <a:normAutofit/>
          </a:bodyPr>
          <a:lstStyle/>
          <a:p>
            <a:pPr marL="0" indent="0">
              <a:buNone/>
            </a:pPr>
            <a:endParaRPr lang="en-CA" sz="2800" b="1" dirty="0"/>
          </a:p>
          <a:p>
            <a:pPr marL="457200" lvl="1" indent="0">
              <a:buNone/>
            </a:pPr>
            <a:r>
              <a:rPr lang="en-US" b="1" u="sng" dirty="0">
                <a:latin typeface="Maiandra GD" panose="020E0502030308020204" pitchFamily="34" charset="0"/>
              </a:rPr>
              <a:t>Offeror</a:t>
            </a:r>
            <a:r>
              <a:rPr lang="en-US" b="1" dirty="0">
                <a:latin typeface="Maiandra GD" panose="020E0502030308020204" pitchFamily="34" charset="0"/>
              </a:rPr>
              <a:t>: the person who makes the offer is the offeror -  Ali is the offeror because he offers to sell his car to </a:t>
            </a:r>
            <a:r>
              <a:rPr lang="en-US" b="1" dirty="0" err="1">
                <a:latin typeface="Maiandra GD" panose="020E0502030308020204" pitchFamily="34" charset="0"/>
              </a:rPr>
              <a:t>Budour</a:t>
            </a:r>
            <a:r>
              <a:rPr lang="en-US" b="1" dirty="0">
                <a:latin typeface="Maiandra GD" panose="020E0502030308020204" pitchFamily="34" charset="0"/>
              </a:rPr>
              <a:t> </a:t>
            </a:r>
          </a:p>
          <a:p>
            <a:pPr marL="457200" lvl="1" indent="0">
              <a:buNone/>
            </a:pPr>
            <a:r>
              <a:rPr lang="en-US" b="1" u="sng" dirty="0">
                <a:latin typeface="Maiandra GD" panose="020E0502030308020204" pitchFamily="34" charset="0"/>
              </a:rPr>
              <a:t>Offeree</a:t>
            </a:r>
            <a:r>
              <a:rPr lang="en-US" b="1" dirty="0">
                <a:latin typeface="Maiandra GD" panose="020E0502030308020204" pitchFamily="34" charset="0"/>
              </a:rPr>
              <a:t>: the person who receives the offer is the offeree - </a:t>
            </a:r>
            <a:r>
              <a:rPr lang="en-US" b="1" dirty="0" err="1">
                <a:latin typeface="Maiandra GD" panose="020E0502030308020204" pitchFamily="34" charset="0"/>
              </a:rPr>
              <a:t>Budour</a:t>
            </a:r>
            <a:r>
              <a:rPr lang="en-US" b="1" dirty="0">
                <a:latin typeface="Maiandra GD" panose="020E0502030308020204" pitchFamily="34" charset="0"/>
              </a:rPr>
              <a:t> is the offeree because she receives Ali’s offer (Ali makes the offer to her)</a:t>
            </a:r>
          </a:p>
          <a:p>
            <a:pPr marL="457200" lvl="1" indent="0">
              <a:buNone/>
            </a:pPr>
            <a:endParaRPr lang="en-CA" b="1" dirty="0"/>
          </a:p>
          <a:p>
            <a:pPr marL="0" indent="0">
              <a:buNone/>
            </a:pP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3324225" y="4038600"/>
            <a:ext cx="2343150" cy="1943100"/>
          </a:xfrm>
          <a:prstGeom prst="rect">
            <a:avLst/>
          </a:prstGeom>
        </p:spPr>
      </p:pic>
    </p:spTree>
    <p:extLst>
      <p:ext uri="{BB962C8B-B14F-4D97-AF65-F5344CB8AC3E}">
        <p14:creationId xmlns:p14="http://schemas.microsoft.com/office/powerpoint/2010/main" val="235185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Autofit/>
          </a:bodyPr>
          <a:lstStyle/>
          <a:p>
            <a:r>
              <a:rPr lang="en-US" sz="3600" b="1" u="sng" dirty="0">
                <a:solidFill>
                  <a:prstClr val="black"/>
                </a:solidFill>
                <a:latin typeface="Maiandra GD" panose="020E0502030308020204" pitchFamily="34" charset="0"/>
              </a:rPr>
              <a:t>NECESSARY REQUIREMENTS</a:t>
            </a:r>
            <a:endParaRPr lang="en-US" sz="3600" b="1" u="sng" dirty="0">
              <a:latin typeface="Maiandra GD" panose="020E0502030308020204" pitchFamily="34" charset="0"/>
            </a:endParaRPr>
          </a:p>
        </p:txBody>
      </p:sp>
      <p:sp>
        <p:nvSpPr>
          <p:cNvPr id="3" name="Content Placeholder 2"/>
          <p:cNvSpPr>
            <a:spLocks noGrp="1"/>
          </p:cNvSpPr>
          <p:nvPr>
            <p:ph idx="1"/>
          </p:nvPr>
        </p:nvSpPr>
        <p:spPr>
          <a:xfrm>
            <a:off x="76200" y="609600"/>
            <a:ext cx="9067800" cy="6248400"/>
          </a:xfrm>
        </p:spPr>
        <p:txBody>
          <a:bodyPr>
            <a:noAutofit/>
          </a:bodyPr>
          <a:lstStyle/>
          <a:p>
            <a:pPr lvl="0"/>
            <a:r>
              <a:rPr lang="en-US" sz="2400" b="1" dirty="0">
                <a:solidFill>
                  <a:prstClr val="black"/>
                </a:solidFill>
                <a:latin typeface="Maiandra GD" panose="020E0502030308020204" pitchFamily="34" charset="0"/>
              </a:rPr>
              <a:t>There are 3 basic requirements for a contract: offer, acceptance and consideration </a:t>
            </a:r>
          </a:p>
          <a:p>
            <a:pPr lvl="0"/>
            <a:r>
              <a:rPr lang="en-US" sz="2400" b="1" dirty="0">
                <a:solidFill>
                  <a:prstClr val="black"/>
                </a:solidFill>
                <a:latin typeface="Maiandra GD" panose="020E0502030308020204" pitchFamily="34" charset="0"/>
              </a:rPr>
              <a:t>However the contract will only be </a:t>
            </a:r>
            <a:r>
              <a:rPr lang="en-US" sz="2400" b="1" u="sng" dirty="0">
                <a:solidFill>
                  <a:prstClr val="black"/>
                </a:solidFill>
                <a:latin typeface="Maiandra GD" panose="020E0502030308020204" pitchFamily="34" charset="0"/>
              </a:rPr>
              <a:t>VALID</a:t>
            </a:r>
            <a:r>
              <a:rPr lang="en-US" sz="2400" b="1" dirty="0">
                <a:solidFill>
                  <a:prstClr val="black"/>
                </a:solidFill>
                <a:latin typeface="Maiandra GD" panose="020E0502030308020204" pitchFamily="34" charset="0"/>
              </a:rPr>
              <a:t> if the following </a:t>
            </a:r>
            <a:r>
              <a:rPr lang="en-US" sz="2400" b="1" u="sng" dirty="0">
                <a:solidFill>
                  <a:prstClr val="black"/>
                </a:solidFill>
                <a:latin typeface="Maiandra GD" panose="020E0502030308020204" pitchFamily="34" charset="0"/>
              </a:rPr>
              <a:t>necessary requirements</a:t>
            </a:r>
            <a:r>
              <a:rPr lang="en-US" sz="2400" b="1" dirty="0">
                <a:solidFill>
                  <a:prstClr val="black"/>
                </a:solidFill>
                <a:latin typeface="Maiandra GD" panose="020E0502030308020204" pitchFamily="34" charset="0"/>
              </a:rPr>
              <a:t> are present</a:t>
            </a:r>
          </a:p>
          <a:p>
            <a:pPr lvl="0"/>
            <a:r>
              <a:rPr lang="en-GB" sz="2400" b="1" dirty="0">
                <a:solidFill>
                  <a:prstClr val="black"/>
                </a:solidFill>
                <a:latin typeface="Maiandra GD" panose="020E0502030308020204" pitchFamily="34" charset="0"/>
              </a:rPr>
              <a:t>A contract is valid if the court will recognize and enforce it</a:t>
            </a:r>
          </a:p>
          <a:p>
            <a:pPr marL="0" lvl="0" indent="0">
              <a:buNone/>
            </a:pPr>
            <a:r>
              <a:rPr lang="en-GB" sz="2400" b="1" u="sng" dirty="0">
                <a:solidFill>
                  <a:prstClr val="black"/>
                </a:solidFill>
                <a:latin typeface="Maiandra GD" panose="020E0502030308020204" pitchFamily="34" charset="0"/>
              </a:rPr>
              <a:t>Necessary requirements</a:t>
            </a:r>
            <a:r>
              <a:rPr lang="en-GB" sz="2400" b="1" dirty="0">
                <a:solidFill>
                  <a:prstClr val="black"/>
                </a:solidFill>
                <a:latin typeface="Maiandra GD" panose="020E0502030308020204" pitchFamily="34" charset="0"/>
              </a:rPr>
              <a:t> of a contract are: </a:t>
            </a:r>
            <a:endParaRPr lang="en-US" sz="2400" b="1" dirty="0">
              <a:solidFill>
                <a:prstClr val="black"/>
              </a:solidFill>
              <a:latin typeface="Maiandra GD" panose="020E0502030308020204" pitchFamily="34" charset="0"/>
            </a:endParaRPr>
          </a:p>
          <a:p>
            <a:pPr lvl="0">
              <a:buFont typeface="Wingdings" panose="05000000000000000000" pitchFamily="2" charset="2"/>
              <a:buChar char="v"/>
            </a:pPr>
            <a:r>
              <a:rPr lang="en-CA" sz="2400" b="1" u="sng" dirty="0">
                <a:solidFill>
                  <a:prstClr val="black"/>
                </a:solidFill>
                <a:latin typeface="Maiandra GD" panose="020E0502030308020204" pitchFamily="34" charset="0"/>
              </a:rPr>
              <a:t>Intention</a:t>
            </a:r>
            <a:r>
              <a:rPr lang="en-CA" sz="2400" b="1" dirty="0">
                <a:solidFill>
                  <a:prstClr val="black"/>
                </a:solidFill>
                <a:latin typeface="Maiandra GD" panose="020E0502030308020204" pitchFamily="34" charset="0"/>
              </a:rPr>
              <a:t> : both parties must have the intention to enter into the contract </a:t>
            </a:r>
          </a:p>
          <a:p>
            <a:pPr lvl="0">
              <a:buFont typeface="Wingdings" panose="05000000000000000000" pitchFamily="2" charset="2"/>
              <a:buChar char="v"/>
            </a:pPr>
            <a:r>
              <a:rPr lang="en-CA" sz="2400" b="1" u="sng" dirty="0">
                <a:solidFill>
                  <a:prstClr val="black"/>
                </a:solidFill>
                <a:latin typeface="Maiandra GD" panose="020E0502030308020204" pitchFamily="34" charset="0"/>
              </a:rPr>
              <a:t>Capacity</a:t>
            </a:r>
            <a:r>
              <a:rPr lang="en-CA" sz="2400" b="1" dirty="0">
                <a:solidFill>
                  <a:prstClr val="black"/>
                </a:solidFill>
                <a:latin typeface="Maiandra GD" panose="020E0502030308020204" pitchFamily="34" charset="0"/>
              </a:rPr>
              <a:t>: both parties must have the capacity to enter into the contract</a:t>
            </a:r>
          </a:p>
          <a:p>
            <a:pPr lvl="0">
              <a:buFont typeface="Wingdings" panose="05000000000000000000" pitchFamily="2" charset="2"/>
              <a:buChar char="v"/>
            </a:pPr>
            <a:r>
              <a:rPr lang="en-CA" sz="2400" b="1" u="sng" dirty="0">
                <a:solidFill>
                  <a:prstClr val="black"/>
                </a:solidFill>
                <a:latin typeface="Maiandra GD" panose="020E0502030308020204" pitchFamily="34" charset="0"/>
              </a:rPr>
              <a:t>Legality:</a:t>
            </a:r>
            <a:r>
              <a:rPr lang="en-CA" sz="2400" b="1" dirty="0">
                <a:solidFill>
                  <a:prstClr val="black"/>
                </a:solidFill>
                <a:latin typeface="Maiandra GD" panose="020E0502030308020204" pitchFamily="34" charset="0"/>
              </a:rPr>
              <a:t> the  contract must be lawful </a:t>
            </a:r>
          </a:p>
          <a:p>
            <a:pPr lvl="0">
              <a:buFont typeface="Wingdings" panose="05000000000000000000" pitchFamily="2" charset="2"/>
              <a:buChar char="v"/>
            </a:pPr>
            <a:r>
              <a:rPr lang="en-CA" sz="2400" b="1" u="sng" dirty="0">
                <a:solidFill>
                  <a:prstClr val="black"/>
                </a:solidFill>
                <a:latin typeface="Maiandra GD" panose="020E0502030308020204" pitchFamily="34" charset="0"/>
              </a:rPr>
              <a:t>Possibility of performance</a:t>
            </a:r>
            <a:r>
              <a:rPr lang="en-CA" sz="2400" b="1" dirty="0">
                <a:solidFill>
                  <a:prstClr val="black"/>
                </a:solidFill>
                <a:latin typeface="Maiandra GD" panose="020E0502030308020204" pitchFamily="34" charset="0"/>
              </a:rPr>
              <a:t>: it must be possible to perform under the contract </a:t>
            </a:r>
            <a:r>
              <a:rPr lang="en-CA" sz="2400" b="1" dirty="0" err="1">
                <a:solidFill>
                  <a:prstClr val="black"/>
                </a:solidFill>
                <a:latin typeface="Maiandra GD" panose="020E0502030308020204" pitchFamily="34" charset="0"/>
              </a:rPr>
              <a:t>ie</a:t>
            </a:r>
            <a:r>
              <a:rPr lang="en-CA" sz="2400" b="1" dirty="0">
                <a:solidFill>
                  <a:prstClr val="black"/>
                </a:solidFill>
                <a:latin typeface="Maiandra GD" panose="020E0502030308020204" pitchFamily="34" charset="0"/>
              </a:rPr>
              <a:t>: both parties must agree to do something that is possible </a:t>
            </a:r>
          </a:p>
          <a:p>
            <a:pPr marL="0" indent="0">
              <a:buNone/>
            </a:pPr>
            <a:endParaRPr lang="en-GB" sz="2400" dirty="0">
              <a:latin typeface="Maiandra GD" panose="020E0502030308020204" pitchFamily="34" charset="0"/>
            </a:endParaRPr>
          </a:p>
          <a:p>
            <a:endParaRPr lang="en-US" sz="2800" dirty="0">
              <a:latin typeface="+mj-lt"/>
            </a:endParaRPr>
          </a:p>
          <a:p>
            <a:endParaRPr lang="en-US" sz="1800" dirty="0">
              <a:latin typeface="Arial Rounded MT Bold" pitchFamily="34" charset="0"/>
            </a:endParaRPr>
          </a:p>
        </p:txBody>
      </p:sp>
    </p:spTree>
    <p:extLst>
      <p:ext uri="{BB962C8B-B14F-4D97-AF65-F5344CB8AC3E}">
        <p14:creationId xmlns:p14="http://schemas.microsoft.com/office/powerpoint/2010/main" val="2565516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Autofit/>
          </a:bodyPr>
          <a:lstStyle/>
          <a:p>
            <a:r>
              <a:rPr lang="en-US" sz="3600" b="1" u="sng" dirty="0">
                <a:latin typeface="Maiandra GD" panose="020E0502030308020204" pitchFamily="34" charset="0"/>
              </a:rPr>
              <a:t>INTENTION</a:t>
            </a:r>
          </a:p>
        </p:txBody>
      </p:sp>
      <p:sp>
        <p:nvSpPr>
          <p:cNvPr id="3" name="Content Placeholder 2"/>
          <p:cNvSpPr>
            <a:spLocks noGrp="1"/>
          </p:cNvSpPr>
          <p:nvPr>
            <p:ph idx="1"/>
          </p:nvPr>
        </p:nvSpPr>
        <p:spPr>
          <a:xfrm>
            <a:off x="0" y="533400"/>
            <a:ext cx="8458200" cy="6019800"/>
          </a:xfrm>
        </p:spPr>
        <p:txBody>
          <a:bodyPr>
            <a:normAutofit/>
          </a:bodyPr>
          <a:lstStyle/>
          <a:p>
            <a:pPr>
              <a:buFont typeface="Wingdings" panose="05000000000000000000" pitchFamily="2" charset="2"/>
              <a:buChar char="v"/>
            </a:pPr>
            <a:endParaRPr lang="en-US" sz="2400" b="1" dirty="0">
              <a:latin typeface="Tahoma" panose="020B0604030504040204" pitchFamily="34" charset="0"/>
              <a:ea typeface="Tahoma" panose="020B0604030504040204" pitchFamily="34" charset="0"/>
              <a:cs typeface="Tahoma" panose="020B0604030504040204" pitchFamily="34" charset="0"/>
            </a:endParaRPr>
          </a:p>
          <a:p>
            <a:pPr>
              <a:buFont typeface="Wingdings" panose="05000000000000000000" pitchFamily="2" charset="2"/>
              <a:buChar char="v"/>
            </a:pPr>
            <a:r>
              <a:rPr lang="en-US" sz="2400" b="1" dirty="0">
                <a:latin typeface="Maiandra GD" panose="020E0502030308020204" pitchFamily="34" charset="0"/>
                <a:ea typeface="Tahoma" panose="020B0604030504040204" pitchFamily="34" charset="0"/>
                <a:cs typeface="Tahoma" panose="020B0604030504040204" pitchFamily="34" charset="0"/>
              </a:rPr>
              <a:t>BOTH parties to the contract must have the intention to enter into (to make) the contract </a:t>
            </a:r>
          </a:p>
          <a:p>
            <a:pPr>
              <a:buFont typeface="Wingdings" panose="05000000000000000000" pitchFamily="2" charset="2"/>
              <a:buChar char="v"/>
            </a:pPr>
            <a:r>
              <a:rPr lang="en-US" sz="2400" b="1" dirty="0">
                <a:latin typeface="Maiandra GD" panose="020E0502030308020204" pitchFamily="34" charset="0"/>
                <a:ea typeface="Tahoma" panose="020B0604030504040204" pitchFamily="34" charset="0"/>
                <a:cs typeface="Tahoma" panose="020B0604030504040204" pitchFamily="34" charset="0"/>
              </a:rPr>
              <a:t>If one of the parties entered into the contract as a result of:</a:t>
            </a:r>
          </a:p>
          <a:p>
            <a:pPr lvl="1"/>
            <a:r>
              <a:rPr lang="en-US" sz="2000" b="1" dirty="0">
                <a:latin typeface="Maiandra GD" panose="020E0502030308020204" pitchFamily="34" charset="0"/>
                <a:ea typeface="Tahoma" panose="020B0604030504040204" pitchFamily="34" charset="0"/>
                <a:cs typeface="Tahoma" panose="020B0604030504040204" pitchFamily="34" charset="0"/>
              </a:rPr>
              <a:t>Duress </a:t>
            </a:r>
          </a:p>
          <a:p>
            <a:pPr marL="457200" lvl="1" indent="0">
              <a:buNone/>
            </a:pPr>
            <a:r>
              <a:rPr lang="en-GB" sz="2000" b="1" dirty="0">
                <a:latin typeface="Maiandra GD" panose="020E0502030308020204" pitchFamily="34" charset="0"/>
                <a:ea typeface="Tahoma" panose="020B0604030504040204" pitchFamily="34" charset="0"/>
                <a:cs typeface="Tahoma" panose="020B0604030504040204" pitchFamily="34" charset="0"/>
              </a:rPr>
              <a:t>OR</a:t>
            </a:r>
            <a:endParaRPr lang="en-US" sz="2000" b="1" dirty="0">
              <a:latin typeface="Maiandra GD" panose="020E0502030308020204" pitchFamily="34" charset="0"/>
              <a:ea typeface="Tahoma" panose="020B0604030504040204" pitchFamily="34" charset="0"/>
              <a:cs typeface="Tahoma" panose="020B0604030504040204" pitchFamily="34" charset="0"/>
            </a:endParaRPr>
          </a:p>
          <a:p>
            <a:pPr lvl="1"/>
            <a:r>
              <a:rPr lang="en-US" sz="2000" b="1" dirty="0">
                <a:latin typeface="Maiandra GD" panose="020E0502030308020204" pitchFamily="34" charset="0"/>
                <a:ea typeface="Tahoma" panose="020B0604030504040204" pitchFamily="34" charset="0"/>
                <a:cs typeface="Tahoma" panose="020B0604030504040204" pitchFamily="34" charset="0"/>
              </a:rPr>
              <a:t>Misrepresentation</a:t>
            </a:r>
          </a:p>
          <a:p>
            <a:pPr marL="457200" lvl="1" indent="0">
              <a:buNone/>
            </a:pPr>
            <a:endParaRPr lang="en-GB" sz="2000" b="1" dirty="0">
              <a:latin typeface="Maiandra GD" panose="020E0502030308020204" pitchFamily="34" charset="0"/>
              <a:ea typeface="Tahoma" panose="020B0604030504040204" pitchFamily="34" charset="0"/>
              <a:cs typeface="Tahoma" panose="020B0604030504040204" pitchFamily="34" charset="0"/>
            </a:endParaRPr>
          </a:p>
          <a:p>
            <a:pPr marL="457200" lvl="1" indent="0">
              <a:buNone/>
            </a:pPr>
            <a:endParaRPr lang="en-US" sz="2000" b="1" dirty="0">
              <a:latin typeface="Maiandra GD" panose="020E0502030308020204" pitchFamily="34" charset="0"/>
              <a:ea typeface="Tahoma" panose="020B0604030504040204" pitchFamily="34" charset="0"/>
              <a:cs typeface="Tahoma" panose="020B0604030504040204" pitchFamily="34" charset="0"/>
            </a:endParaRPr>
          </a:p>
          <a:p>
            <a:pPr>
              <a:buFont typeface="Wingdings" panose="05000000000000000000" pitchFamily="2" charset="2"/>
              <a:buChar char="v"/>
            </a:pPr>
            <a:r>
              <a:rPr lang="en-US" sz="2400" b="1" dirty="0">
                <a:latin typeface="Maiandra GD" panose="020E0502030308020204" pitchFamily="34" charset="0"/>
                <a:ea typeface="Tahoma" panose="020B0604030504040204" pitchFamily="34" charset="0"/>
                <a:cs typeface="Tahoma" panose="020B0604030504040204" pitchFamily="34" charset="0"/>
              </a:rPr>
              <a:t>THEN that party DOES NOT HAVE INTENTION and the contract is either void or voidable</a:t>
            </a:r>
          </a:p>
          <a:p>
            <a:endParaRPr lang="en-US" b="1" dirty="0">
              <a:latin typeface="Maiandra GD" panose="020E050203030802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534627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457200"/>
          </a:xfrm>
        </p:spPr>
        <p:txBody>
          <a:bodyPr>
            <a:noAutofit/>
          </a:bodyPr>
          <a:lstStyle/>
          <a:p>
            <a:r>
              <a:rPr lang="en-US" sz="3200" b="1" u="sng" dirty="0">
                <a:latin typeface="Maiandra GD" panose="020E0502030308020204" pitchFamily="34" charset="0"/>
              </a:rPr>
              <a:t>DURESS</a:t>
            </a:r>
          </a:p>
        </p:txBody>
      </p:sp>
      <p:sp>
        <p:nvSpPr>
          <p:cNvPr id="3" name="Content Placeholder 2"/>
          <p:cNvSpPr>
            <a:spLocks noGrp="1"/>
          </p:cNvSpPr>
          <p:nvPr>
            <p:ph idx="1"/>
          </p:nvPr>
        </p:nvSpPr>
        <p:spPr>
          <a:xfrm>
            <a:off x="76200" y="457200"/>
            <a:ext cx="8915400" cy="6400800"/>
          </a:xfrm>
        </p:spPr>
        <p:txBody>
          <a:bodyPr>
            <a:noAutofit/>
          </a:bodyPr>
          <a:lstStyle/>
          <a:p>
            <a:pPr marL="0" lvl="0" indent="0">
              <a:buNone/>
            </a:pPr>
            <a:endPar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r>
              <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Duress</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is forcing or threatening a person to do something against his or her will</a:t>
            </a:r>
          </a:p>
          <a:p>
            <a:pPr lvl="0"/>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Duress can be:</a:t>
            </a:r>
          </a:p>
          <a:p>
            <a:pPr lvl="1"/>
            <a:r>
              <a:rPr lang="en-CA"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Forcible</a:t>
            </a:r>
          </a:p>
          <a:p>
            <a:pPr lvl="1"/>
            <a:r>
              <a:rPr lang="en-CA"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Non-forcible</a:t>
            </a:r>
          </a:p>
          <a:p>
            <a:pPr marL="457200" lvl="1" indent="0">
              <a:buNone/>
            </a:pPr>
            <a:endParaRPr lang="en-CA" sz="20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r>
              <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Forcible duress</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if is it an </a:t>
            </a:r>
            <a:r>
              <a:rPr lang="en-CA" sz="2400" u="sng" dirty="0">
                <a:solidFill>
                  <a:prstClr val="black"/>
                </a:solidFill>
                <a:latin typeface="Maiandra GD" panose="020E0502030308020204" pitchFamily="34" charset="0"/>
                <a:ea typeface="Tahoma" panose="020B0604030504040204" pitchFamily="34" charset="0"/>
                <a:cs typeface="Tahoma" panose="020B0604030504040204" pitchFamily="34" charset="0"/>
              </a:rPr>
              <a:t>immediate</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threat of serious physical harm</a:t>
            </a:r>
          </a:p>
          <a:p>
            <a:pPr lvl="0"/>
            <a:r>
              <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Non-forcible duress:</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if it is a lesser threat (not immediate or serious physical harm)</a:t>
            </a:r>
          </a:p>
          <a:p>
            <a:pPr lvl="0"/>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If the duress is </a:t>
            </a:r>
            <a:r>
              <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forcible</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the contract is </a:t>
            </a:r>
            <a:r>
              <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void (completely invalid)</a:t>
            </a:r>
          </a:p>
          <a:p>
            <a:pPr lvl="0"/>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If the duress is </a:t>
            </a:r>
            <a:r>
              <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non-forcible</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the contract is </a:t>
            </a:r>
            <a:r>
              <a:rPr lang="en-CA"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voidable</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a:t>
            </a:r>
            <a:r>
              <a:rPr lang="en-CA" sz="2400" dirty="0" err="1">
                <a:solidFill>
                  <a:prstClr val="black"/>
                </a:solidFill>
                <a:latin typeface="Maiandra GD" panose="020E0502030308020204" pitchFamily="34" charset="0"/>
                <a:ea typeface="Tahoma" panose="020B0604030504040204" pitchFamily="34" charset="0"/>
                <a:cs typeface="Tahoma" panose="020B0604030504040204" pitchFamily="34" charset="0"/>
              </a:rPr>
              <a:t>ie</a:t>
            </a:r>
            <a:r>
              <a:rPr lang="en-CA" sz="2400" dirty="0">
                <a:solidFill>
                  <a:prstClr val="black"/>
                </a:solidFill>
                <a:latin typeface="Maiandra GD" panose="020E0502030308020204" pitchFamily="34" charset="0"/>
                <a:ea typeface="Tahoma" panose="020B0604030504040204" pitchFamily="34" charset="0"/>
                <a:cs typeface="Tahoma" panose="020B0604030504040204" pitchFamily="34" charset="0"/>
              </a:rPr>
              <a:t>: the party who was threatened can choose whether or not to continue with the contract)</a:t>
            </a:r>
            <a:endParaRPr lang="en-US" sz="24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marL="0" lvl="0" indent="0">
              <a:buNone/>
            </a:pPr>
            <a:r>
              <a:rPr lang="en-CA" sz="2400" dirty="0">
                <a:solidFill>
                  <a:prstClr val="black"/>
                </a:solidFill>
                <a:latin typeface="Arial Rounded MT Bold" pitchFamily="34" charset="0"/>
              </a:rPr>
              <a:t> </a:t>
            </a:r>
            <a:endParaRPr lang="en-US" sz="2400" dirty="0">
              <a:solidFill>
                <a:prstClr val="black"/>
              </a:solidFill>
              <a:latin typeface="Arial Rounded MT Bold" pitchFamily="34" charset="0"/>
            </a:endParaRPr>
          </a:p>
          <a:p>
            <a:endParaRPr lang="en-US" sz="2400" b="1" u="sng" dirty="0">
              <a:latin typeface="Arial Rounded MT Bold" pitchFamily="34" charset="0"/>
            </a:endParaRPr>
          </a:p>
        </p:txBody>
      </p:sp>
    </p:spTree>
    <p:extLst>
      <p:ext uri="{BB962C8B-B14F-4D97-AF65-F5344CB8AC3E}">
        <p14:creationId xmlns:p14="http://schemas.microsoft.com/office/powerpoint/2010/main" val="22364996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0"/>
            <a:ext cx="8229600" cy="685801"/>
          </a:xfrm>
        </p:spPr>
        <p:txBody>
          <a:bodyPr/>
          <a:lstStyle/>
          <a:p>
            <a:pPr lvl="0"/>
            <a:r>
              <a:rPr lang="en-US" sz="3200" b="1" u="sng" dirty="0">
                <a:latin typeface="Maiandra GD" panose="020E0502030308020204" pitchFamily="34" charset="0"/>
              </a:rPr>
              <a:t>Duress</a:t>
            </a:r>
            <a:endParaRPr lang="en-US" sz="6600" b="1" u="sng" dirty="0"/>
          </a:p>
        </p:txBody>
      </p:sp>
      <p:sp>
        <p:nvSpPr>
          <p:cNvPr id="3" name="Content Placeholder 2"/>
          <p:cNvSpPr txBox="1">
            <a:spLocks noGrp="1"/>
          </p:cNvSpPr>
          <p:nvPr>
            <p:ph idx="1"/>
          </p:nvPr>
        </p:nvSpPr>
        <p:spPr>
          <a:xfrm>
            <a:off x="152400" y="685801"/>
            <a:ext cx="8534400" cy="6096002"/>
          </a:xfrm>
        </p:spPr>
        <p:txBody>
          <a:bodyPr/>
          <a:lstStyle/>
          <a:p>
            <a:pPr marL="0" lvl="0" indent="0">
              <a:lnSpc>
                <a:spcPct val="90000"/>
              </a:lnSpc>
              <a:spcBef>
                <a:spcPts val="700"/>
              </a:spcBef>
              <a:buNone/>
            </a:pPr>
            <a:r>
              <a:rPr lang="en-US" sz="2400" b="1" u="sng" dirty="0">
                <a:latin typeface="Maiandra GD" panose="020E0502030308020204" pitchFamily="34" charset="0"/>
              </a:rPr>
              <a:t>EXAMPLES</a:t>
            </a:r>
            <a:r>
              <a:rPr lang="en-US" sz="2400" b="1" dirty="0">
                <a:latin typeface="Maiandra GD" panose="020E0502030308020204" pitchFamily="34" charset="0"/>
              </a:rPr>
              <a:t>:</a:t>
            </a:r>
          </a:p>
          <a:p>
            <a:pPr lvl="0">
              <a:lnSpc>
                <a:spcPct val="90000"/>
              </a:lnSpc>
              <a:spcBef>
                <a:spcPts val="700"/>
              </a:spcBef>
              <a:buFont typeface="Wingdings" pitchFamily="2"/>
              <a:buChar char="v"/>
            </a:pPr>
            <a:r>
              <a:rPr lang="en-US" sz="2400" dirty="0">
                <a:latin typeface="Maiandra GD" panose="020E0502030308020204" pitchFamily="34" charset="0"/>
              </a:rPr>
              <a:t> </a:t>
            </a:r>
            <a:r>
              <a:rPr lang="en-US" sz="2400" b="1" dirty="0">
                <a:latin typeface="Maiandra GD" panose="020E0502030308020204" pitchFamily="34" charset="0"/>
              </a:rPr>
              <a:t>Forcible duress</a:t>
            </a:r>
            <a:r>
              <a:rPr lang="en-US" sz="2400" dirty="0">
                <a:latin typeface="Maiandra GD" panose="020E0502030308020204" pitchFamily="34" charset="0"/>
              </a:rPr>
              <a:t>: Tariq threatens Ali with a knife and says that Ali must sign a contract agreeing to sell Tariq his house in RAK for AED 1000 000. Ali signs the contract. This contract is </a:t>
            </a:r>
            <a:r>
              <a:rPr lang="en-US" sz="2400" b="1" dirty="0">
                <a:latin typeface="Maiandra GD" panose="020E0502030308020204" pitchFamily="34" charset="0"/>
              </a:rPr>
              <a:t>VOID</a:t>
            </a:r>
            <a:r>
              <a:rPr lang="en-US" sz="2400" dirty="0">
                <a:latin typeface="Maiandra GD" panose="020E0502030308020204" pitchFamily="34" charset="0"/>
              </a:rPr>
              <a:t> because Tariq used forcible duress </a:t>
            </a:r>
            <a:r>
              <a:rPr lang="en-US" sz="2400" dirty="0" err="1">
                <a:latin typeface="Maiandra GD" panose="020E0502030308020204" pitchFamily="34" charset="0"/>
              </a:rPr>
              <a:t>ie</a:t>
            </a:r>
            <a:r>
              <a:rPr lang="en-US" sz="2400" dirty="0">
                <a:latin typeface="Maiandra GD" panose="020E0502030308020204" pitchFamily="34" charset="0"/>
              </a:rPr>
              <a:t>: he threatened Ali with a knife – to get Ali to sign the contract</a:t>
            </a:r>
          </a:p>
          <a:p>
            <a:pPr marL="0" lvl="0" indent="0">
              <a:lnSpc>
                <a:spcPct val="90000"/>
              </a:lnSpc>
              <a:spcBef>
                <a:spcPts val="700"/>
              </a:spcBef>
              <a:buNone/>
            </a:pPr>
            <a:endParaRPr lang="en-US" sz="2400" dirty="0">
              <a:latin typeface="Maiandra GD" panose="020E0502030308020204" pitchFamily="34" charset="0"/>
            </a:endParaRPr>
          </a:p>
          <a:p>
            <a:pPr lvl="0">
              <a:lnSpc>
                <a:spcPct val="90000"/>
              </a:lnSpc>
              <a:spcBef>
                <a:spcPts val="700"/>
              </a:spcBef>
              <a:buFont typeface="Wingdings" pitchFamily="2"/>
              <a:buChar char="v"/>
            </a:pPr>
            <a:r>
              <a:rPr lang="en-US" sz="2400" b="1" dirty="0">
                <a:latin typeface="Maiandra GD" panose="020E0502030308020204" pitchFamily="34" charset="0"/>
              </a:rPr>
              <a:t>Non-forcible duress</a:t>
            </a:r>
            <a:r>
              <a:rPr lang="en-US" sz="2400" dirty="0">
                <a:latin typeface="Maiandra GD" panose="020E0502030308020204" pitchFamily="34" charset="0"/>
              </a:rPr>
              <a:t>: Tariq, who is Ali’s boss, threatens Ali that it “will not be good for his job” if Ali doesn’t sign a contract agreeing to sell Tariq his house. This is non-forcible duress as it is a lesser threat. The contract is </a:t>
            </a:r>
            <a:r>
              <a:rPr lang="en-US" sz="2400" b="1" dirty="0">
                <a:latin typeface="Maiandra GD" panose="020E0502030308020204" pitchFamily="34" charset="0"/>
              </a:rPr>
              <a:t>VOIDABLE</a:t>
            </a:r>
            <a:r>
              <a:rPr lang="en-US" sz="2400" dirty="0">
                <a:latin typeface="Maiandra GD" panose="020E0502030308020204" pitchFamily="34" charset="0"/>
              </a:rPr>
              <a:t> </a:t>
            </a:r>
            <a:r>
              <a:rPr lang="en-US" sz="2400" dirty="0" err="1">
                <a:latin typeface="Maiandra GD" panose="020E0502030308020204" pitchFamily="34" charset="0"/>
              </a:rPr>
              <a:t>ie</a:t>
            </a:r>
            <a:r>
              <a:rPr lang="en-US" sz="2400" dirty="0">
                <a:latin typeface="Maiandra GD" panose="020E0502030308020204" pitchFamily="34" charset="0"/>
              </a:rPr>
              <a:t>: Ali can choose whether or not to continue with the contract of sale</a:t>
            </a:r>
          </a:p>
          <a:p>
            <a:pPr lvl="0">
              <a:lnSpc>
                <a:spcPct val="90000"/>
              </a:lnSpc>
              <a:spcBef>
                <a:spcPts val="700"/>
              </a:spcBef>
              <a:buFont typeface="Wingdings" pitchFamily="2"/>
              <a:buChar char="v"/>
            </a:pPr>
            <a:endParaRPr lang="en-US" sz="2400" dirty="0">
              <a:latin typeface="Maiandra GD" panose="020E0502030308020204" pitchFamily="34" charset="0"/>
            </a:endParaRPr>
          </a:p>
        </p:txBody>
      </p:sp>
    </p:spTree>
    <p:extLst>
      <p:ext uri="{BB962C8B-B14F-4D97-AF65-F5344CB8AC3E}">
        <p14:creationId xmlns:p14="http://schemas.microsoft.com/office/powerpoint/2010/main" val="272932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457200"/>
          </a:xfrm>
        </p:spPr>
        <p:txBody>
          <a:bodyPr>
            <a:noAutofit/>
          </a:bodyPr>
          <a:lstStyle/>
          <a:p>
            <a:r>
              <a:rPr lang="en-US" sz="2800" b="1" u="sng" dirty="0">
                <a:latin typeface="Maiandra GD" panose="020E0502030308020204" pitchFamily="34" charset="0"/>
              </a:rPr>
              <a:t>MISREPRESENTATION</a:t>
            </a:r>
          </a:p>
        </p:txBody>
      </p:sp>
      <p:sp>
        <p:nvSpPr>
          <p:cNvPr id="3" name="Content Placeholder 2"/>
          <p:cNvSpPr>
            <a:spLocks noGrp="1"/>
          </p:cNvSpPr>
          <p:nvPr>
            <p:ph idx="1"/>
          </p:nvPr>
        </p:nvSpPr>
        <p:spPr>
          <a:xfrm>
            <a:off x="152400" y="457200"/>
            <a:ext cx="8915400" cy="6324600"/>
          </a:xfrm>
        </p:spPr>
        <p:txBody>
          <a:bodyPr>
            <a:noAutofit/>
          </a:bodyPr>
          <a:lstStyle/>
          <a:p>
            <a:pPr marL="0" lvl="0" indent="0">
              <a:buNone/>
            </a:pPr>
            <a:endParaRPr lang="en-US" sz="1600" b="1" u="sng"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marL="0" lvl="0" indent="0">
              <a:buNone/>
            </a:pPr>
            <a:endParaRPr lang="en-US" sz="1600" b="1" u="sng"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rPr>
              <a:t>A </a:t>
            </a:r>
            <a:r>
              <a:rPr lang="en-US" sz="20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misrepresentation</a:t>
            </a:r>
            <a:r>
              <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rPr>
              <a:t> is when one of the parties to the contract deceives the other party which leads the deceived party to make a contract that he may not have made if he’d known the truth</a:t>
            </a:r>
          </a:p>
          <a:p>
            <a:pPr marL="0" lvl="0" indent="0">
              <a:buNone/>
            </a:pPr>
            <a:endPar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The misrepresentation may be made by:</a:t>
            </a:r>
          </a:p>
          <a:p>
            <a:pPr lvl="1">
              <a:buFont typeface="Wingdings" panose="05000000000000000000" pitchFamily="2" charset="2"/>
              <a:buChar char="q"/>
            </a:pP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Word</a:t>
            </a:r>
          </a:p>
          <a:p>
            <a:pPr lvl="1">
              <a:buFont typeface="Wingdings" panose="05000000000000000000" pitchFamily="2" charset="2"/>
              <a:buChar char="q"/>
            </a:pP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Deliberate silence</a:t>
            </a:r>
          </a:p>
          <a:p>
            <a:pPr marL="457200" lvl="1" indent="0">
              <a:buNone/>
            </a:pPr>
            <a:endPar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The law requires that the parties to a contract:</a:t>
            </a:r>
          </a:p>
          <a:p>
            <a:pPr lvl="1">
              <a:buFont typeface="Wingdings" panose="05000000000000000000" pitchFamily="2" charset="2"/>
              <a:buChar char="q"/>
            </a:pP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 must act </a:t>
            </a: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honestly</a:t>
            </a: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 (in “good faith”) and </a:t>
            </a:r>
          </a:p>
          <a:p>
            <a:pPr lvl="1">
              <a:buFont typeface="Wingdings" panose="05000000000000000000" pitchFamily="2" charset="2"/>
              <a:buChar char="q"/>
            </a:pP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have a </a:t>
            </a: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duty to disclose </a:t>
            </a: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any known defect in a thing being sold</a:t>
            </a:r>
          </a:p>
          <a:p>
            <a:pPr marL="0" lvl="0" indent="0">
              <a:buNone/>
            </a:pP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 </a:t>
            </a:r>
            <a:endPar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a:buFont typeface="Wingdings" panose="05000000000000000000" pitchFamily="2" charset="2"/>
              <a:buChar char="q"/>
            </a:pPr>
            <a:r>
              <a:rPr lang="en-GB" sz="2000" dirty="0">
                <a:latin typeface="Maiandra GD" panose="020E0502030308020204" pitchFamily="34" charset="0"/>
                <a:ea typeface="Tahoma" panose="020B0604030504040204" pitchFamily="34" charset="0"/>
                <a:cs typeface="Tahoma" panose="020B0604030504040204" pitchFamily="34" charset="0"/>
              </a:rPr>
              <a:t>If a party enters into a contract as a result of a misrepresentation, then the contract is </a:t>
            </a:r>
            <a:r>
              <a:rPr lang="en-GB" sz="2000" b="1" dirty="0">
                <a:latin typeface="Maiandra GD" panose="020E0502030308020204" pitchFamily="34" charset="0"/>
                <a:ea typeface="Tahoma" panose="020B0604030504040204" pitchFamily="34" charset="0"/>
                <a:cs typeface="Tahoma" panose="020B0604030504040204" pitchFamily="34" charset="0"/>
              </a:rPr>
              <a:t>voidable </a:t>
            </a:r>
            <a:r>
              <a:rPr lang="en-GB" sz="2000" dirty="0">
                <a:latin typeface="Maiandra GD" panose="020E0502030308020204" pitchFamily="34" charset="0"/>
                <a:ea typeface="Tahoma" panose="020B0604030504040204" pitchFamily="34" charset="0"/>
                <a:cs typeface="Tahoma" panose="020B0604030504040204" pitchFamily="34" charset="0"/>
              </a:rPr>
              <a:t>(</a:t>
            </a:r>
            <a:r>
              <a:rPr lang="en-GB" sz="2000" dirty="0" err="1">
                <a:latin typeface="Maiandra GD" panose="020E0502030308020204" pitchFamily="34" charset="0"/>
                <a:ea typeface="Tahoma" panose="020B0604030504040204" pitchFamily="34" charset="0"/>
                <a:cs typeface="Tahoma" panose="020B0604030504040204" pitchFamily="34" charset="0"/>
              </a:rPr>
              <a:t>ie</a:t>
            </a:r>
            <a:r>
              <a:rPr lang="en-GB" sz="2000" dirty="0">
                <a:latin typeface="Maiandra GD" panose="020E0502030308020204" pitchFamily="34" charset="0"/>
                <a:ea typeface="Tahoma" panose="020B0604030504040204" pitchFamily="34" charset="0"/>
                <a:cs typeface="Tahoma" panose="020B0604030504040204" pitchFamily="34" charset="0"/>
              </a:rPr>
              <a:t>: deceived party can </a:t>
            </a:r>
            <a:r>
              <a:rPr lang="en-US" sz="2000" dirty="0">
                <a:latin typeface="Maiandra GD" panose="020E0502030308020204" pitchFamily="34" charset="0"/>
                <a:ea typeface="Tahoma" panose="020B0604030504040204" pitchFamily="34" charset="0"/>
                <a:cs typeface="Tahoma" panose="020B0604030504040204" pitchFamily="34" charset="0"/>
              </a:rPr>
              <a:t>choose whether or not to continue with the contract) </a:t>
            </a:r>
          </a:p>
        </p:txBody>
      </p:sp>
    </p:spTree>
    <p:extLst>
      <p:ext uri="{BB962C8B-B14F-4D97-AF65-F5344CB8AC3E}">
        <p14:creationId xmlns:p14="http://schemas.microsoft.com/office/powerpoint/2010/main" val="1964421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457200"/>
          </a:xfrm>
        </p:spPr>
        <p:txBody>
          <a:bodyPr>
            <a:noAutofit/>
          </a:bodyPr>
          <a:lstStyle/>
          <a:p>
            <a:r>
              <a:rPr lang="en-US" sz="2800" b="1" u="sng" dirty="0">
                <a:latin typeface="Maiandra GD" panose="020E0502030308020204" pitchFamily="34" charset="0"/>
              </a:rPr>
              <a:t>MISREPRESENTATION</a:t>
            </a:r>
          </a:p>
        </p:txBody>
      </p:sp>
      <p:sp>
        <p:nvSpPr>
          <p:cNvPr id="3" name="Content Placeholder 2"/>
          <p:cNvSpPr>
            <a:spLocks noGrp="1"/>
          </p:cNvSpPr>
          <p:nvPr>
            <p:ph idx="1"/>
          </p:nvPr>
        </p:nvSpPr>
        <p:spPr>
          <a:xfrm>
            <a:off x="152400" y="457200"/>
            <a:ext cx="8915400" cy="6324600"/>
          </a:xfrm>
        </p:spPr>
        <p:txBody>
          <a:bodyPr>
            <a:noAutofit/>
          </a:bodyPr>
          <a:lstStyle/>
          <a:p>
            <a:pPr marL="0" lvl="0" indent="0">
              <a:buNone/>
            </a:pP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Examples</a:t>
            </a: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 </a:t>
            </a:r>
          </a:p>
          <a:p>
            <a:pPr marL="0" lvl="0" indent="0">
              <a:buNone/>
            </a:pPr>
            <a:endPar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Misrepresentation by </a:t>
            </a: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word</a:t>
            </a: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a:t>
            </a:r>
          </a:p>
          <a:p>
            <a:pPr marL="0" indent="0">
              <a:buNone/>
            </a:pPr>
            <a:r>
              <a:rPr lang="en-US" sz="2000" dirty="0" err="1">
                <a:latin typeface="Maiandra GD" panose="020E0502030308020204" pitchFamily="34" charset="0"/>
                <a:ea typeface="Tahoma" panose="020B0604030504040204" pitchFamily="34" charset="0"/>
                <a:cs typeface="Tahoma" panose="020B0604030504040204" pitchFamily="34" charset="0"/>
              </a:rPr>
              <a:t>Salama</a:t>
            </a:r>
            <a:r>
              <a:rPr lang="en-US" sz="2000" dirty="0">
                <a:latin typeface="Maiandra GD" panose="020E0502030308020204" pitchFamily="34" charset="0"/>
                <a:ea typeface="Tahoma" panose="020B0604030504040204" pitchFamily="34" charset="0"/>
                <a:cs typeface="Tahoma" panose="020B0604030504040204" pitchFamily="34" charset="0"/>
              </a:rPr>
              <a:t> offers to sell her car to </a:t>
            </a:r>
            <a:r>
              <a:rPr lang="en-US" sz="2000" dirty="0" err="1">
                <a:latin typeface="Maiandra GD" panose="020E0502030308020204" pitchFamily="34" charset="0"/>
                <a:ea typeface="Tahoma" panose="020B0604030504040204" pitchFamily="34" charset="0"/>
                <a:cs typeface="Tahoma" panose="020B0604030504040204" pitchFamily="34" charset="0"/>
              </a:rPr>
              <a:t>Maha</a:t>
            </a:r>
            <a:r>
              <a:rPr lang="en-US" sz="2000" dirty="0">
                <a:latin typeface="Maiandra GD" panose="020E0502030308020204" pitchFamily="34" charset="0"/>
                <a:ea typeface="Tahoma" panose="020B0604030504040204" pitchFamily="34" charset="0"/>
                <a:cs typeface="Tahoma" panose="020B0604030504040204" pitchFamily="34" charset="0"/>
              </a:rPr>
              <a:t> for AED 50 000. </a:t>
            </a:r>
            <a:r>
              <a:rPr lang="en-US" sz="2000" dirty="0" err="1">
                <a:latin typeface="Maiandra GD" panose="020E0502030308020204" pitchFamily="34" charset="0"/>
                <a:ea typeface="Tahoma" panose="020B0604030504040204" pitchFamily="34" charset="0"/>
                <a:cs typeface="Tahoma" panose="020B0604030504040204" pitchFamily="34" charset="0"/>
              </a:rPr>
              <a:t>Maha</a:t>
            </a:r>
            <a:r>
              <a:rPr lang="en-US" sz="2000" dirty="0">
                <a:latin typeface="Maiandra GD" panose="020E0502030308020204" pitchFamily="34" charset="0"/>
                <a:ea typeface="Tahoma" panose="020B0604030504040204" pitchFamily="34" charset="0"/>
                <a:cs typeface="Tahoma" panose="020B0604030504040204" pitchFamily="34" charset="0"/>
              </a:rPr>
              <a:t> accepts the offer. </a:t>
            </a:r>
            <a:r>
              <a:rPr lang="en-US" sz="2000" dirty="0" err="1">
                <a:latin typeface="Maiandra GD" panose="020E0502030308020204" pitchFamily="34" charset="0"/>
                <a:ea typeface="Tahoma" panose="020B0604030504040204" pitchFamily="34" charset="0"/>
                <a:cs typeface="Tahoma" panose="020B0604030504040204" pitchFamily="34" charset="0"/>
              </a:rPr>
              <a:t>Salama</a:t>
            </a:r>
            <a:r>
              <a:rPr lang="en-US" sz="2000" dirty="0">
                <a:latin typeface="Maiandra GD" panose="020E0502030308020204" pitchFamily="34" charset="0"/>
                <a:ea typeface="Tahoma" panose="020B0604030504040204" pitchFamily="34" charset="0"/>
                <a:cs typeface="Tahoma" panose="020B0604030504040204" pitchFamily="34" charset="0"/>
              </a:rPr>
              <a:t> knows that the car has faulty brakes but tells </a:t>
            </a:r>
            <a:r>
              <a:rPr lang="en-US" sz="2000" dirty="0" err="1">
                <a:latin typeface="Maiandra GD" panose="020E0502030308020204" pitchFamily="34" charset="0"/>
                <a:ea typeface="Tahoma" panose="020B0604030504040204" pitchFamily="34" charset="0"/>
                <a:cs typeface="Tahoma" panose="020B0604030504040204" pitchFamily="34" charset="0"/>
              </a:rPr>
              <a:t>Maha</a:t>
            </a:r>
            <a:r>
              <a:rPr lang="en-US" sz="2000" dirty="0">
                <a:latin typeface="Maiandra GD" panose="020E0502030308020204" pitchFamily="34" charset="0"/>
                <a:ea typeface="Tahoma" panose="020B0604030504040204" pitchFamily="34" charset="0"/>
                <a:cs typeface="Tahoma" panose="020B0604030504040204" pitchFamily="34" charset="0"/>
              </a:rPr>
              <a:t> that the car is in excellent condition. </a:t>
            </a:r>
            <a:r>
              <a:rPr lang="en-US" sz="2000" dirty="0" err="1">
                <a:latin typeface="Maiandra GD" panose="020E0502030308020204" pitchFamily="34" charset="0"/>
                <a:ea typeface="Tahoma" panose="020B0604030504040204" pitchFamily="34" charset="0"/>
                <a:cs typeface="Tahoma" panose="020B0604030504040204" pitchFamily="34" charset="0"/>
              </a:rPr>
              <a:t>Salama</a:t>
            </a:r>
            <a:r>
              <a:rPr lang="en-US" sz="2000" dirty="0">
                <a:latin typeface="Maiandra GD" panose="020E0502030308020204" pitchFamily="34" charset="0"/>
                <a:ea typeface="Tahoma" panose="020B0604030504040204" pitchFamily="34" charset="0"/>
                <a:cs typeface="Tahoma" panose="020B0604030504040204" pitchFamily="34" charset="0"/>
              </a:rPr>
              <a:t> has made a misrepresentation by </a:t>
            </a:r>
            <a:r>
              <a:rPr lang="en-US" sz="2000" b="1" u="sng" dirty="0">
                <a:solidFill>
                  <a:srgbClr val="FF0000"/>
                </a:solidFill>
                <a:latin typeface="Maiandra GD" panose="020E0502030308020204" pitchFamily="34" charset="0"/>
                <a:ea typeface="Tahoma" panose="020B0604030504040204" pitchFamily="34" charset="0"/>
                <a:cs typeface="Tahoma" panose="020B0604030504040204" pitchFamily="34" charset="0"/>
              </a:rPr>
              <a:t>word</a:t>
            </a:r>
            <a:r>
              <a:rPr lang="en-US" sz="2000" dirty="0">
                <a:latin typeface="Maiandra GD" panose="020E0502030308020204" pitchFamily="34" charset="0"/>
                <a:ea typeface="Tahoma" panose="020B0604030504040204" pitchFamily="34" charset="0"/>
                <a:cs typeface="Tahoma" panose="020B0604030504040204" pitchFamily="34" charset="0"/>
              </a:rPr>
              <a:t>. </a:t>
            </a:r>
            <a:r>
              <a:rPr lang="en-US" sz="2000" dirty="0" err="1">
                <a:latin typeface="Maiandra GD" panose="020E0502030308020204" pitchFamily="34" charset="0"/>
                <a:ea typeface="Tahoma" panose="020B0604030504040204" pitchFamily="34" charset="0"/>
                <a:cs typeface="Tahoma" panose="020B0604030504040204" pitchFamily="34" charset="0"/>
              </a:rPr>
              <a:t>Salama</a:t>
            </a:r>
            <a:r>
              <a:rPr lang="en-US" sz="2000" dirty="0">
                <a:latin typeface="Maiandra GD" panose="020E0502030308020204" pitchFamily="34" charset="0"/>
                <a:ea typeface="Tahoma" panose="020B0604030504040204" pitchFamily="34" charset="0"/>
                <a:cs typeface="Tahoma" panose="020B0604030504040204" pitchFamily="34" charset="0"/>
              </a:rPr>
              <a:t> has a duty to act honestly (in “good faith”) and to disclose the fact that the car has faulty brakes to </a:t>
            </a:r>
            <a:r>
              <a:rPr lang="en-US" sz="2000" dirty="0" err="1">
                <a:latin typeface="Maiandra GD" panose="020E0502030308020204" pitchFamily="34" charset="0"/>
                <a:ea typeface="Tahoma" panose="020B0604030504040204" pitchFamily="34" charset="0"/>
                <a:cs typeface="Tahoma" panose="020B0604030504040204" pitchFamily="34" charset="0"/>
              </a:rPr>
              <a:t>Maha</a:t>
            </a:r>
            <a:endParaRPr lang="en-US" sz="2000" dirty="0">
              <a:latin typeface="Maiandra GD" panose="020E0502030308020204" pitchFamily="34" charset="0"/>
              <a:ea typeface="Tahoma" panose="020B0604030504040204" pitchFamily="34" charset="0"/>
              <a:cs typeface="Tahoma" panose="020B0604030504040204" pitchFamily="34" charset="0"/>
            </a:endParaRPr>
          </a:p>
          <a:p>
            <a:pPr marL="0" indent="0">
              <a:buNone/>
            </a:pPr>
            <a:endParaRPr lang="en-GB" sz="2000" dirty="0">
              <a:latin typeface="Maiandra GD" panose="020E0502030308020204" pitchFamily="34" charset="0"/>
              <a:ea typeface="Tahoma" panose="020B0604030504040204" pitchFamily="34" charset="0"/>
              <a:cs typeface="Tahoma" panose="020B0604030504040204" pitchFamily="34" charset="0"/>
            </a:endParaRPr>
          </a:p>
          <a:p>
            <a:pPr>
              <a:buFont typeface="Wingdings" panose="05000000000000000000" pitchFamily="2" charset="2"/>
              <a:buChar char="q"/>
            </a:pPr>
            <a:r>
              <a:rPr lang="en-US" sz="2000" dirty="0">
                <a:latin typeface="Maiandra GD" panose="020E0502030308020204" pitchFamily="34" charset="0"/>
                <a:ea typeface="Tahoma" panose="020B0604030504040204" pitchFamily="34" charset="0"/>
                <a:cs typeface="Tahoma" panose="020B0604030504040204" pitchFamily="34" charset="0"/>
              </a:rPr>
              <a:t>Misrepresentation by </a:t>
            </a:r>
            <a:r>
              <a:rPr lang="en-US" sz="2000" b="1" dirty="0">
                <a:latin typeface="Maiandra GD" panose="020E0502030308020204" pitchFamily="34" charset="0"/>
                <a:ea typeface="Tahoma" panose="020B0604030504040204" pitchFamily="34" charset="0"/>
                <a:cs typeface="Tahoma" panose="020B0604030504040204" pitchFamily="34" charset="0"/>
              </a:rPr>
              <a:t>deliberate silence</a:t>
            </a:r>
            <a:r>
              <a:rPr lang="en-US" sz="2000" dirty="0">
                <a:latin typeface="Maiandra GD" panose="020E0502030308020204" pitchFamily="34" charset="0"/>
                <a:ea typeface="Tahoma" panose="020B0604030504040204" pitchFamily="34" charset="0"/>
                <a:cs typeface="Tahoma" panose="020B0604030504040204" pitchFamily="34" charset="0"/>
              </a:rPr>
              <a:t>:</a:t>
            </a:r>
          </a:p>
          <a:p>
            <a:pPr marL="0" indent="0">
              <a:buNone/>
            </a:pPr>
            <a:r>
              <a:rPr lang="en-US" sz="2000" dirty="0" err="1">
                <a:solidFill>
                  <a:prstClr val="black"/>
                </a:solidFill>
                <a:latin typeface="Maiandra GD" panose="020E0502030308020204" pitchFamily="34" charset="0"/>
                <a:ea typeface="Tahoma" panose="020B0604030504040204" pitchFamily="34" charset="0"/>
                <a:cs typeface="Tahoma" panose="020B0604030504040204" pitchFamily="34" charset="0"/>
              </a:rPr>
              <a:t>Salama</a:t>
            </a:r>
            <a:r>
              <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rPr>
              <a:t> offers to sell her car to </a:t>
            </a:r>
            <a:r>
              <a:rPr lang="en-US" sz="2000" dirty="0" err="1">
                <a:solidFill>
                  <a:prstClr val="black"/>
                </a:solidFill>
                <a:latin typeface="Maiandra GD" panose="020E0502030308020204" pitchFamily="34" charset="0"/>
                <a:ea typeface="Tahoma" panose="020B0604030504040204" pitchFamily="34" charset="0"/>
                <a:cs typeface="Tahoma" panose="020B0604030504040204" pitchFamily="34" charset="0"/>
              </a:rPr>
              <a:t>Maha</a:t>
            </a:r>
            <a:r>
              <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rPr>
              <a:t> for AED 50 000. </a:t>
            </a:r>
            <a:r>
              <a:rPr lang="en-US" sz="2000" dirty="0" err="1">
                <a:solidFill>
                  <a:prstClr val="black"/>
                </a:solidFill>
                <a:latin typeface="Maiandra GD" panose="020E0502030308020204" pitchFamily="34" charset="0"/>
                <a:ea typeface="Tahoma" panose="020B0604030504040204" pitchFamily="34" charset="0"/>
                <a:cs typeface="Tahoma" panose="020B0604030504040204" pitchFamily="34" charset="0"/>
              </a:rPr>
              <a:t>Maha</a:t>
            </a:r>
            <a:r>
              <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rPr>
              <a:t> accepts the offer. </a:t>
            </a:r>
            <a:r>
              <a:rPr lang="en-US" sz="2000" dirty="0" err="1">
                <a:latin typeface="Maiandra GD" panose="020E0502030308020204" pitchFamily="34" charset="0"/>
                <a:ea typeface="Tahoma" panose="020B0604030504040204" pitchFamily="34" charset="0"/>
                <a:cs typeface="Tahoma" panose="020B0604030504040204" pitchFamily="34" charset="0"/>
              </a:rPr>
              <a:t>Salama</a:t>
            </a:r>
            <a:r>
              <a:rPr lang="en-US" sz="2000" dirty="0">
                <a:latin typeface="Maiandra GD" panose="020E0502030308020204" pitchFamily="34" charset="0"/>
                <a:ea typeface="Tahoma" panose="020B0604030504040204" pitchFamily="34" charset="0"/>
                <a:cs typeface="Tahoma" panose="020B0604030504040204" pitchFamily="34" charset="0"/>
              </a:rPr>
              <a:t> knows that the brakes are faulty but says nothing to </a:t>
            </a:r>
            <a:r>
              <a:rPr lang="en-US" sz="2000" dirty="0" err="1">
                <a:latin typeface="Maiandra GD" panose="020E0502030308020204" pitchFamily="34" charset="0"/>
                <a:ea typeface="Tahoma" panose="020B0604030504040204" pitchFamily="34" charset="0"/>
                <a:cs typeface="Tahoma" panose="020B0604030504040204" pitchFamily="34" charset="0"/>
              </a:rPr>
              <a:t>Maha</a:t>
            </a:r>
            <a:r>
              <a:rPr lang="en-US" sz="2000" dirty="0">
                <a:latin typeface="Maiandra GD" panose="020E0502030308020204" pitchFamily="34" charset="0"/>
                <a:ea typeface="Tahoma" panose="020B0604030504040204" pitchFamily="34" charset="0"/>
                <a:cs typeface="Tahoma" panose="020B0604030504040204" pitchFamily="34" charset="0"/>
              </a:rPr>
              <a:t>. </a:t>
            </a:r>
            <a:r>
              <a:rPr lang="en-US" sz="2000" dirty="0" err="1">
                <a:latin typeface="Maiandra GD" panose="020E0502030308020204" pitchFamily="34" charset="0"/>
                <a:ea typeface="Tahoma" panose="020B0604030504040204" pitchFamily="34" charset="0"/>
                <a:cs typeface="Tahoma" panose="020B0604030504040204" pitchFamily="34" charset="0"/>
              </a:rPr>
              <a:t>Salama</a:t>
            </a:r>
            <a:r>
              <a:rPr lang="en-US" sz="2000" dirty="0">
                <a:latin typeface="Maiandra GD" panose="020E0502030308020204" pitchFamily="34" charset="0"/>
                <a:ea typeface="Tahoma" panose="020B0604030504040204" pitchFamily="34" charset="0"/>
                <a:cs typeface="Tahoma" panose="020B0604030504040204" pitchFamily="34" charset="0"/>
              </a:rPr>
              <a:t> has made a misrepresentation by </a:t>
            </a:r>
            <a:r>
              <a:rPr lang="en-US" sz="2000" b="1" u="sng" dirty="0">
                <a:solidFill>
                  <a:srgbClr val="FF0000"/>
                </a:solidFill>
                <a:latin typeface="Maiandra GD" panose="020E0502030308020204" pitchFamily="34" charset="0"/>
                <a:ea typeface="Tahoma" panose="020B0604030504040204" pitchFamily="34" charset="0"/>
                <a:cs typeface="Tahoma" panose="020B0604030504040204" pitchFamily="34" charset="0"/>
              </a:rPr>
              <a:t>deliberate silence</a:t>
            </a:r>
            <a:r>
              <a:rPr lang="en-US" sz="2000" dirty="0">
                <a:latin typeface="Maiandra GD" panose="020E0502030308020204" pitchFamily="34" charset="0"/>
                <a:ea typeface="Tahoma" panose="020B0604030504040204" pitchFamily="34" charset="0"/>
                <a:cs typeface="Tahoma" panose="020B0604030504040204" pitchFamily="34" charset="0"/>
              </a:rPr>
              <a:t>. </a:t>
            </a:r>
            <a:r>
              <a:rPr lang="en-US" sz="2000" dirty="0" err="1">
                <a:solidFill>
                  <a:prstClr val="black"/>
                </a:solidFill>
                <a:latin typeface="Maiandra GD" panose="020E0502030308020204" pitchFamily="34" charset="0"/>
                <a:ea typeface="Tahoma" panose="020B0604030504040204" pitchFamily="34" charset="0"/>
                <a:cs typeface="Tahoma" panose="020B0604030504040204" pitchFamily="34" charset="0"/>
              </a:rPr>
              <a:t>Salama</a:t>
            </a:r>
            <a:r>
              <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rPr>
              <a:t> has a duty to act honestly (in “good faith”) and to disclose the fact that the car has faulty brakes to </a:t>
            </a:r>
            <a:r>
              <a:rPr lang="en-US" sz="2000" dirty="0" err="1">
                <a:solidFill>
                  <a:prstClr val="black"/>
                </a:solidFill>
                <a:latin typeface="Maiandra GD" panose="020E0502030308020204" pitchFamily="34" charset="0"/>
                <a:ea typeface="Tahoma" panose="020B0604030504040204" pitchFamily="34" charset="0"/>
                <a:cs typeface="Tahoma" panose="020B0604030504040204" pitchFamily="34" charset="0"/>
              </a:rPr>
              <a:t>Maha</a:t>
            </a:r>
            <a:endPar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marL="0" indent="0">
              <a:buNone/>
            </a:pPr>
            <a:endPar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In both cases, there is a misrepresentation and so the contract is </a:t>
            </a: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voidable</a:t>
            </a: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 (</a:t>
            </a:r>
            <a:r>
              <a:rPr lang="en-GB" sz="2000" dirty="0" err="1">
                <a:solidFill>
                  <a:prstClr val="black"/>
                </a:solidFill>
                <a:latin typeface="Maiandra GD" panose="020E0502030308020204" pitchFamily="34" charset="0"/>
                <a:ea typeface="Tahoma" panose="020B0604030504040204" pitchFamily="34" charset="0"/>
                <a:cs typeface="Tahoma" panose="020B0604030504040204" pitchFamily="34" charset="0"/>
              </a:rPr>
              <a:t>Maha</a:t>
            </a:r>
            <a:r>
              <a:rPr lang="en-GB" sz="2000" dirty="0">
                <a:solidFill>
                  <a:prstClr val="black"/>
                </a:solidFill>
                <a:latin typeface="Maiandra GD" panose="020E0502030308020204" pitchFamily="34" charset="0"/>
                <a:ea typeface="Tahoma" panose="020B0604030504040204" pitchFamily="34" charset="0"/>
                <a:cs typeface="Tahoma" panose="020B0604030504040204" pitchFamily="34" charset="0"/>
              </a:rPr>
              <a:t> can choose  </a:t>
            </a:r>
            <a:r>
              <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rPr>
              <a:t>whether or not to continue with the contract) </a:t>
            </a:r>
          </a:p>
          <a:p>
            <a:pPr marL="0" indent="0">
              <a:buNone/>
            </a:pPr>
            <a:endParaRPr lang="en-US" sz="2000"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28812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Autofit/>
          </a:bodyPr>
          <a:lstStyle/>
          <a:p>
            <a:r>
              <a:rPr lang="en-US" sz="3200" b="1" u="sng" dirty="0">
                <a:latin typeface="Maiandra GD" panose="020E0502030308020204" pitchFamily="34" charset="0"/>
              </a:rPr>
              <a:t>CAPACITY</a:t>
            </a:r>
          </a:p>
        </p:txBody>
      </p:sp>
      <p:sp>
        <p:nvSpPr>
          <p:cNvPr id="3" name="Content Placeholder 2"/>
          <p:cNvSpPr>
            <a:spLocks noGrp="1"/>
          </p:cNvSpPr>
          <p:nvPr>
            <p:ph idx="1"/>
          </p:nvPr>
        </p:nvSpPr>
        <p:spPr>
          <a:xfrm>
            <a:off x="228600" y="609600"/>
            <a:ext cx="8763000" cy="5867400"/>
          </a:xfrm>
        </p:spPr>
        <p:txBody>
          <a:bodyPr>
            <a:normAutofit/>
          </a:bodyPr>
          <a:lstStyle/>
          <a:p>
            <a:r>
              <a:rPr lang="en-US" sz="2400" b="1" dirty="0">
                <a:latin typeface="Maiandra GD" panose="020E0502030308020204" pitchFamily="34" charset="0"/>
              </a:rPr>
              <a:t>One of the necessary element of a contract is that both of the parties to the contract must have </a:t>
            </a:r>
            <a:r>
              <a:rPr lang="en-US" sz="2400" b="1" u="sng" dirty="0">
                <a:latin typeface="Maiandra GD" panose="020E0502030308020204" pitchFamily="34" charset="0"/>
              </a:rPr>
              <a:t>capacity</a:t>
            </a:r>
          </a:p>
          <a:p>
            <a:r>
              <a:rPr lang="en-US" sz="2400" b="1" dirty="0">
                <a:latin typeface="Maiandra GD" panose="020E0502030308020204" pitchFamily="34" charset="0"/>
              </a:rPr>
              <a:t>This means that they must be capable of understanding the terms of the contract </a:t>
            </a:r>
          </a:p>
          <a:p>
            <a:r>
              <a:rPr lang="en-GB" sz="2400" b="1" dirty="0">
                <a:latin typeface="Maiandra GD" panose="020E0502030308020204" pitchFamily="34" charset="0"/>
              </a:rPr>
              <a:t>The following persons do NOT have FULL capacity to enter into a contract:</a:t>
            </a:r>
          </a:p>
          <a:p>
            <a:pPr lvl="1"/>
            <a:r>
              <a:rPr lang="en-GB" sz="2400" b="1" dirty="0">
                <a:latin typeface="Maiandra GD" panose="020E0502030308020204" pitchFamily="34" charset="0"/>
              </a:rPr>
              <a:t>A </a:t>
            </a:r>
            <a:r>
              <a:rPr lang="en-GB" sz="2400" b="1" u="sng" dirty="0">
                <a:latin typeface="Maiandra GD" panose="020E0502030308020204" pitchFamily="34" charset="0"/>
              </a:rPr>
              <a:t>minor </a:t>
            </a:r>
            <a:r>
              <a:rPr lang="en-GB" sz="2400" b="1" dirty="0">
                <a:latin typeface="Maiandra GD" panose="020E0502030308020204" pitchFamily="34" charset="0"/>
              </a:rPr>
              <a:t>(person under the age of 21)</a:t>
            </a:r>
          </a:p>
          <a:p>
            <a:pPr lvl="1"/>
            <a:r>
              <a:rPr lang="en-GB" sz="2400" b="1" dirty="0">
                <a:latin typeface="Maiandra GD" panose="020E0502030308020204" pitchFamily="34" charset="0"/>
              </a:rPr>
              <a:t>A </a:t>
            </a:r>
            <a:r>
              <a:rPr lang="en-GB" sz="2400" b="1" u="sng" dirty="0">
                <a:latin typeface="Maiandra GD" panose="020E0502030308020204" pitchFamily="34" charset="0"/>
              </a:rPr>
              <a:t>mentally disabled person</a:t>
            </a:r>
            <a:endParaRPr lang="en-US" sz="2400" b="1" u="sng" dirty="0">
              <a:latin typeface="Maiandra GD" panose="020E0502030308020204" pitchFamily="34" charset="0"/>
            </a:endParaRP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38836509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81000"/>
          </a:xfrm>
        </p:spPr>
        <p:txBody>
          <a:bodyPr>
            <a:noAutofit/>
          </a:bodyPr>
          <a:lstStyle/>
          <a:p>
            <a:r>
              <a:rPr lang="en-US" sz="3200" b="1" u="sng" dirty="0">
                <a:latin typeface="Maiandra GD" panose="020E0502030308020204" pitchFamily="34" charset="0"/>
              </a:rPr>
              <a:t>CAPACITY: AGE</a:t>
            </a:r>
          </a:p>
        </p:txBody>
      </p:sp>
      <p:sp>
        <p:nvSpPr>
          <p:cNvPr id="3" name="Content Placeholder 2"/>
          <p:cNvSpPr>
            <a:spLocks noGrp="1"/>
          </p:cNvSpPr>
          <p:nvPr>
            <p:ph idx="1"/>
          </p:nvPr>
        </p:nvSpPr>
        <p:spPr>
          <a:xfrm>
            <a:off x="228600" y="685800"/>
            <a:ext cx="8458200" cy="6019800"/>
          </a:xfrm>
        </p:spPr>
        <p:txBody>
          <a:bodyPr>
            <a:normAutofit/>
          </a:bodyPr>
          <a:lstStyle/>
          <a:p>
            <a:pPr marL="0" lvl="0" indent="0" algn="just">
              <a:lnSpc>
                <a:spcPct val="115000"/>
              </a:lnSpc>
              <a:buNone/>
            </a:pPr>
            <a:endParaRPr lang="en-US" sz="2000" dirty="0">
              <a:solidFill>
                <a:prstClr val="black"/>
              </a:solidFill>
              <a:latin typeface="Maiandra GD" panose="020E0502030308020204" pitchFamily="34" charset="0"/>
              <a:ea typeface="Calibri" panose="020F0502020204030204" pitchFamily="34" charset="0"/>
              <a:cs typeface="Times New Roman" panose="02020603050405020304" pitchFamily="18" charset="0"/>
            </a:endParaRPr>
          </a:p>
          <a:p>
            <a:r>
              <a:rPr lang="en-GB" sz="2400" b="1" dirty="0">
                <a:latin typeface="Maiandra GD" panose="020E0502030308020204" pitchFamily="34" charset="0"/>
              </a:rPr>
              <a:t>According to the UAE law on capacity:</a:t>
            </a:r>
          </a:p>
          <a:p>
            <a:pPr marL="0" indent="0">
              <a:buNone/>
            </a:pPr>
            <a:endParaRPr lang="en-GB" sz="2400" b="1" dirty="0">
              <a:latin typeface="Maiandra GD" panose="020E0502030308020204" pitchFamily="34" charset="0"/>
            </a:endParaRPr>
          </a:p>
          <a:p>
            <a:pPr lvl="1"/>
            <a:r>
              <a:rPr lang="en-GB" sz="2400" b="1" dirty="0">
                <a:latin typeface="Maiandra GD" panose="020E0502030308020204" pitchFamily="34" charset="0"/>
              </a:rPr>
              <a:t>A person aged 21 and above with full mental capacity has full capacity to enter into a contract </a:t>
            </a:r>
          </a:p>
          <a:p>
            <a:pPr lvl="1"/>
            <a:r>
              <a:rPr lang="en-US" sz="2400" b="1" dirty="0">
                <a:latin typeface="Maiandra GD" panose="020E0502030308020204" pitchFamily="34" charset="0"/>
              </a:rPr>
              <a:t>A person under the age of 21 years (age 20 and below), is a </a:t>
            </a:r>
            <a:r>
              <a:rPr lang="en-US" sz="2400" b="1" u="sng" dirty="0">
                <a:latin typeface="Maiandra GD" panose="020E0502030308020204" pitchFamily="34" charset="0"/>
              </a:rPr>
              <a:t>minor</a:t>
            </a:r>
            <a:r>
              <a:rPr lang="en-US" sz="2400" b="1" dirty="0">
                <a:latin typeface="Maiandra GD" panose="020E0502030308020204" pitchFamily="34" charset="0"/>
              </a:rPr>
              <a:t> and </a:t>
            </a:r>
            <a:r>
              <a:rPr lang="en-GB" sz="2400" b="1" dirty="0">
                <a:latin typeface="Maiandra GD" panose="020E0502030308020204" pitchFamily="34" charset="0"/>
              </a:rPr>
              <a:t>does NOT have full capacity to enter into a contract</a:t>
            </a:r>
          </a:p>
          <a:p>
            <a:pPr marL="457200" lvl="1" indent="0">
              <a:buNone/>
            </a:pPr>
            <a:endParaRPr lang="en-GB" sz="2400" b="1" dirty="0">
              <a:latin typeface="Maiandra GD" panose="020E0502030308020204" pitchFamily="34" charset="0"/>
            </a:endParaRPr>
          </a:p>
          <a:p>
            <a:r>
              <a:rPr lang="en-GB" sz="2400" b="1" dirty="0">
                <a:latin typeface="Maiandra GD" panose="020E0502030308020204" pitchFamily="34" charset="0"/>
              </a:rPr>
              <a:t>The law distinguishes between a minor:</a:t>
            </a:r>
          </a:p>
          <a:p>
            <a:pPr lvl="1"/>
            <a:r>
              <a:rPr lang="en-GB" sz="2400" b="1" dirty="0">
                <a:latin typeface="Maiandra GD" panose="020E0502030308020204" pitchFamily="34" charset="0"/>
              </a:rPr>
              <a:t>Aged 0 – 6 years (no capacity)</a:t>
            </a:r>
          </a:p>
          <a:p>
            <a:pPr lvl="1"/>
            <a:r>
              <a:rPr lang="en-GB" sz="2400" b="1" dirty="0">
                <a:latin typeface="Maiandra GD" panose="020E0502030308020204" pitchFamily="34" charset="0"/>
              </a:rPr>
              <a:t>Aged 7 – 20 years (limited or restricted capacity)</a:t>
            </a:r>
            <a:endParaRPr lang="en-US" sz="2400" b="1" dirty="0">
              <a:latin typeface="Maiandra GD" panose="020E0502030308020204" pitchFamily="34" charset="0"/>
            </a:endParaRPr>
          </a:p>
          <a:p>
            <a:endParaRPr lang="en-US" sz="2400" dirty="0">
              <a:latin typeface="Maiandra GD" panose="020E0502030308020204" pitchFamily="34" charset="0"/>
            </a:endParaRPr>
          </a:p>
        </p:txBody>
      </p:sp>
    </p:spTree>
    <p:extLst>
      <p:ext uri="{BB962C8B-B14F-4D97-AF65-F5344CB8AC3E}">
        <p14:creationId xmlns:p14="http://schemas.microsoft.com/office/powerpoint/2010/main" val="1493660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610600" cy="381000"/>
          </a:xfrm>
        </p:spPr>
        <p:txBody>
          <a:bodyPr>
            <a:noAutofit/>
          </a:bodyPr>
          <a:lstStyle/>
          <a:p>
            <a:r>
              <a:rPr lang="en-US" sz="2800" b="1" u="sng" dirty="0">
                <a:latin typeface="Maiandra GD" panose="020E0502030308020204" pitchFamily="34" charset="0"/>
              </a:rPr>
              <a:t>MINORS: 0 – 6 years (no capacity)</a:t>
            </a:r>
          </a:p>
        </p:txBody>
      </p:sp>
      <p:sp>
        <p:nvSpPr>
          <p:cNvPr id="3" name="Content Placeholder 2"/>
          <p:cNvSpPr>
            <a:spLocks noGrp="1"/>
          </p:cNvSpPr>
          <p:nvPr>
            <p:ph idx="1"/>
          </p:nvPr>
        </p:nvSpPr>
        <p:spPr>
          <a:xfrm>
            <a:off x="304800" y="685800"/>
            <a:ext cx="8382000" cy="5791200"/>
          </a:xfrm>
        </p:spPr>
        <p:txBody>
          <a:bodyPr>
            <a:normAutofit/>
          </a:bodyPr>
          <a:lstStyle/>
          <a:p>
            <a:pPr marL="0" indent="0">
              <a:buNone/>
            </a:pPr>
            <a:endParaRPr lang="en-US" sz="2400" b="1" dirty="0">
              <a:latin typeface="Maiandra GD" panose="020E0502030308020204" pitchFamily="34" charset="0"/>
            </a:endParaRPr>
          </a:p>
          <a:p>
            <a:pPr>
              <a:buFont typeface="Wingdings" panose="05000000000000000000" pitchFamily="2" charset="2"/>
              <a:buChar char="q"/>
            </a:pPr>
            <a:r>
              <a:rPr lang="en-GB" sz="3000" b="1" dirty="0">
                <a:latin typeface="Maiandra GD" panose="020E0502030308020204" pitchFamily="34" charset="0"/>
              </a:rPr>
              <a:t>According to UAE law</a:t>
            </a:r>
          </a:p>
          <a:p>
            <a:pPr lvl="1">
              <a:buFont typeface="Wingdings" panose="05000000000000000000" pitchFamily="2" charset="2"/>
              <a:buChar char="q"/>
            </a:pPr>
            <a:r>
              <a:rPr lang="en-US" sz="3000" b="1" dirty="0">
                <a:latin typeface="Maiandra GD" panose="020E0502030308020204" pitchFamily="34" charset="0"/>
              </a:rPr>
              <a:t>a minor </a:t>
            </a:r>
            <a:r>
              <a:rPr lang="en-US" sz="3000" b="1" u="sng" dirty="0">
                <a:latin typeface="Maiandra GD" panose="020E0502030308020204" pitchFamily="34" charset="0"/>
              </a:rPr>
              <a:t>under</a:t>
            </a:r>
            <a:r>
              <a:rPr lang="en-US" sz="3000" b="1" dirty="0">
                <a:latin typeface="Maiandra GD" panose="020E0502030308020204" pitchFamily="34" charset="0"/>
              </a:rPr>
              <a:t> the age of 7 years old (under the “age of discretion”) has </a:t>
            </a:r>
            <a:r>
              <a:rPr lang="en-US" sz="3000" b="1" u="sng" dirty="0">
                <a:latin typeface="Maiandra GD" panose="020E0502030308020204" pitchFamily="34" charset="0"/>
              </a:rPr>
              <a:t>no capacity </a:t>
            </a:r>
            <a:r>
              <a:rPr lang="en-US" sz="3000" b="1" dirty="0">
                <a:latin typeface="Maiandra GD" panose="020E0502030308020204" pitchFamily="34" charset="0"/>
              </a:rPr>
              <a:t>to enter into a contract </a:t>
            </a:r>
          </a:p>
          <a:p>
            <a:pPr>
              <a:buFont typeface="Wingdings" panose="05000000000000000000" pitchFamily="2" charset="2"/>
              <a:buChar char="v"/>
            </a:pPr>
            <a:r>
              <a:rPr lang="en-GB" sz="3000" b="1" dirty="0">
                <a:latin typeface="Maiandra GD" panose="020E0502030308020204" pitchFamily="34" charset="0"/>
              </a:rPr>
              <a:t>Therefore a</a:t>
            </a:r>
            <a:r>
              <a:rPr lang="en-US" sz="3000" b="1" dirty="0">
                <a:latin typeface="Maiandra GD" panose="020E0502030308020204" pitchFamily="34" charset="0"/>
              </a:rPr>
              <a:t> contract entered into by a minor who is under 7 years old) will only be valid if </a:t>
            </a:r>
            <a:r>
              <a:rPr lang="en-US" sz="3000" b="1" u="sng" dirty="0">
                <a:latin typeface="Maiandra GD" panose="020E0502030308020204" pitchFamily="34" charset="0"/>
              </a:rPr>
              <a:t>the guardian consents </a:t>
            </a:r>
            <a:r>
              <a:rPr lang="en-US" sz="3000" b="1" dirty="0">
                <a:latin typeface="Maiandra GD" panose="020E0502030308020204" pitchFamily="34" charset="0"/>
              </a:rPr>
              <a:t>to the contract</a:t>
            </a:r>
          </a:p>
          <a:p>
            <a:pPr>
              <a:buFont typeface="Wingdings" panose="05000000000000000000" pitchFamily="2" charset="2"/>
              <a:buChar char="v"/>
            </a:pPr>
            <a:r>
              <a:rPr lang="en-GB" sz="3000" b="1" dirty="0">
                <a:latin typeface="Maiandra GD" panose="020E0502030308020204" pitchFamily="34" charset="0"/>
              </a:rPr>
              <a:t>If the guardian does not consent then  the contract is </a:t>
            </a:r>
            <a:r>
              <a:rPr lang="en-GB" sz="3000" b="1" u="sng" dirty="0">
                <a:latin typeface="Maiandra GD" panose="020E0502030308020204" pitchFamily="34" charset="0"/>
              </a:rPr>
              <a:t>void</a:t>
            </a:r>
            <a:r>
              <a:rPr lang="en-GB" sz="3000" b="1" dirty="0">
                <a:latin typeface="Maiandra GD" panose="020E0502030308020204" pitchFamily="34" charset="0"/>
              </a:rPr>
              <a:t> (invalid)</a:t>
            </a:r>
            <a:endParaRPr lang="en-US" sz="3000" b="1" dirty="0">
              <a:latin typeface="Maiandra GD" panose="020E0502030308020204" pitchFamily="34" charset="0"/>
            </a:endParaRPr>
          </a:p>
          <a:p>
            <a:pPr marL="0" indent="0">
              <a:buNone/>
            </a:pPr>
            <a:endParaRPr lang="en-US" sz="11200" b="1" dirty="0"/>
          </a:p>
          <a:p>
            <a:pPr marL="0" indent="0">
              <a:buNone/>
            </a:pPr>
            <a:endParaRPr lang="en-US" sz="5900" b="1" dirty="0"/>
          </a:p>
          <a:p>
            <a:pPr marL="0" indent="0">
              <a:buNone/>
            </a:pPr>
            <a:endParaRPr lang="en-US" sz="5900" b="1" dirty="0"/>
          </a:p>
          <a:p>
            <a:endParaRPr lang="en-US" sz="5900" b="1" dirty="0"/>
          </a:p>
          <a:p>
            <a:endParaRPr lang="en-US" dirty="0"/>
          </a:p>
        </p:txBody>
      </p:sp>
    </p:spTree>
    <p:extLst>
      <p:ext uri="{BB962C8B-B14F-4D97-AF65-F5344CB8AC3E}">
        <p14:creationId xmlns:p14="http://schemas.microsoft.com/office/powerpoint/2010/main" val="2811315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610600" cy="381000"/>
          </a:xfrm>
        </p:spPr>
        <p:txBody>
          <a:bodyPr>
            <a:noAutofit/>
          </a:bodyPr>
          <a:lstStyle/>
          <a:p>
            <a:r>
              <a:rPr lang="en-US" sz="2800" b="1" u="sng" dirty="0">
                <a:latin typeface="Maiandra GD" panose="020E0502030308020204" pitchFamily="34" charset="0"/>
              </a:rPr>
              <a:t>MINORS: 7-20 years (limited / restricted capacity)</a:t>
            </a:r>
          </a:p>
        </p:txBody>
      </p:sp>
      <p:sp>
        <p:nvSpPr>
          <p:cNvPr id="3" name="Content Placeholder 2"/>
          <p:cNvSpPr>
            <a:spLocks noGrp="1"/>
          </p:cNvSpPr>
          <p:nvPr>
            <p:ph idx="1"/>
          </p:nvPr>
        </p:nvSpPr>
        <p:spPr>
          <a:xfrm>
            <a:off x="76200" y="381000"/>
            <a:ext cx="8915400" cy="6324600"/>
          </a:xfrm>
        </p:spPr>
        <p:txBody>
          <a:bodyPr>
            <a:normAutofit lnSpcReduction="10000"/>
          </a:bodyPr>
          <a:lstStyle/>
          <a:p>
            <a:pPr marL="0" indent="0">
              <a:buNone/>
            </a:pPr>
            <a:endParaRPr lang="en-US" sz="2800" b="1" dirty="0">
              <a:latin typeface="Maiandra GD" panose="020E0502030308020204" pitchFamily="34" charset="0"/>
            </a:endParaRPr>
          </a:p>
          <a:p>
            <a:pPr>
              <a:buFont typeface="Wingdings" panose="05000000000000000000" pitchFamily="2" charset="2"/>
              <a:buChar char="§"/>
            </a:pPr>
            <a:r>
              <a:rPr lang="en-US" sz="2800" b="1" dirty="0">
                <a:latin typeface="Maiandra GD" panose="020E0502030308020204" pitchFamily="34" charset="0"/>
              </a:rPr>
              <a:t>According to UAE law:</a:t>
            </a:r>
          </a:p>
          <a:p>
            <a:pPr>
              <a:buFont typeface="Wingdings" panose="05000000000000000000" pitchFamily="2" charset="2"/>
              <a:buChar char="§"/>
            </a:pPr>
            <a:r>
              <a:rPr lang="en-US" sz="2400" b="1" dirty="0">
                <a:latin typeface="Maiandra GD" panose="020E0502030308020204" pitchFamily="34" charset="0"/>
              </a:rPr>
              <a:t> a minor between the age of 7 and 20 has limited (restricted) capacity</a:t>
            </a:r>
          </a:p>
          <a:p>
            <a:pPr>
              <a:buFont typeface="Wingdings" panose="05000000000000000000" pitchFamily="2" charset="2"/>
              <a:buChar char="§"/>
            </a:pPr>
            <a:r>
              <a:rPr lang="en-US" sz="2600" b="1" dirty="0">
                <a:latin typeface="Maiandra GD" panose="020E0502030308020204" pitchFamily="34" charset="0"/>
              </a:rPr>
              <a:t>The following rules apply to a contract entered into by a minor of </a:t>
            </a:r>
            <a:r>
              <a:rPr lang="en-US" sz="2600" b="1" u="sng" dirty="0">
                <a:latin typeface="Maiandra GD" panose="020E0502030308020204" pitchFamily="34" charset="0"/>
              </a:rPr>
              <a:t>limited (restricted) capacity</a:t>
            </a:r>
            <a:r>
              <a:rPr lang="en-US" sz="2600" b="1" dirty="0">
                <a:latin typeface="Maiandra GD" panose="020E0502030308020204" pitchFamily="34" charset="0"/>
              </a:rPr>
              <a:t>:</a:t>
            </a:r>
          </a:p>
          <a:p>
            <a:pPr lvl="1">
              <a:buFont typeface="Wingdings" panose="05000000000000000000" pitchFamily="2" charset="2"/>
              <a:buChar char="§"/>
            </a:pPr>
            <a:r>
              <a:rPr lang="en-US" sz="2600" b="1" dirty="0">
                <a:latin typeface="Maiandra GD" panose="020E0502030308020204" pitchFamily="34" charset="0"/>
              </a:rPr>
              <a:t>if the contract is purely for the </a:t>
            </a:r>
            <a:r>
              <a:rPr lang="en-US" sz="2600" b="1" u="sng" dirty="0">
                <a:latin typeface="Maiandra GD" panose="020E0502030308020204" pitchFamily="34" charset="0"/>
              </a:rPr>
              <a:t>benefit</a:t>
            </a:r>
            <a:r>
              <a:rPr lang="en-US" sz="2600" b="1" dirty="0">
                <a:latin typeface="Maiandra GD" panose="020E0502030308020204" pitchFamily="34" charset="0"/>
              </a:rPr>
              <a:t> of the minor then it will be </a:t>
            </a:r>
            <a:r>
              <a:rPr lang="en-US" sz="2600" b="1" u="sng" dirty="0">
                <a:latin typeface="Maiandra GD" panose="020E0502030308020204" pitchFamily="34" charset="0"/>
              </a:rPr>
              <a:t>valid</a:t>
            </a:r>
          </a:p>
          <a:p>
            <a:pPr lvl="1">
              <a:buFont typeface="Wingdings" panose="05000000000000000000" pitchFamily="2" charset="2"/>
              <a:buChar char="§"/>
            </a:pPr>
            <a:r>
              <a:rPr lang="en-US" sz="2600" b="1" dirty="0">
                <a:latin typeface="Maiandra GD" panose="020E0502030308020204" pitchFamily="34" charset="0"/>
              </a:rPr>
              <a:t>If the contract is only to the </a:t>
            </a:r>
            <a:r>
              <a:rPr lang="en-US" sz="2600" b="1" u="sng" dirty="0">
                <a:latin typeface="Maiandra GD" panose="020E0502030308020204" pitchFamily="34" charset="0"/>
              </a:rPr>
              <a:t>detriment</a:t>
            </a:r>
            <a:r>
              <a:rPr lang="en-US" sz="2600" b="1" dirty="0">
                <a:latin typeface="Maiandra GD" panose="020E0502030308020204" pitchFamily="34" charset="0"/>
              </a:rPr>
              <a:t> of the minor (has NO benefit), then it is </a:t>
            </a:r>
            <a:r>
              <a:rPr lang="en-US" sz="2600" b="1" u="sng" dirty="0">
                <a:latin typeface="Maiandra GD" panose="020E0502030308020204" pitchFamily="34" charset="0"/>
              </a:rPr>
              <a:t>void</a:t>
            </a:r>
            <a:r>
              <a:rPr lang="en-US" sz="2600" b="1" dirty="0">
                <a:latin typeface="Maiandra GD" panose="020E0502030308020204" pitchFamily="34" charset="0"/>
              </a:rPr>
              <a:t> (invalid)</a:t>
            </a:r>
          </a:p>
          <a:p>
            <a:pPr lvl="1">
              <a:buFont typeface="Wingdings" panose="05000000000000000000" pitchFamily="2" charset="2"/>
              <a:buChar char="§"/>
            </a:pPr>
            <a:r>
              <a:rPr lang="en-US" sz="2600" b="1" dirty="0">
                <a:latin typeface="Maiandra GD" panose="020E0502030308020204" pitchFamily="34" charset="0"/>
              </a:rPr>
              <a:t>If the contract has </a:t>
            </a:r>
            <a:r>
              <a:rPr lang="en-US" sz="2600" b="1" u="sng" dirty="0">
                <a:latin typeface="Maiandra GD" panose="020E0502030308020204" pitchFamily="34" charset="0"/>
              </a:rPr>
              <a:t>both benefits and detriments</a:t>
            </a:r>
            <a:r>
              <a:rPr lang="en-US" sz="2600" b="1" dirty="0">
                <a:latin typeface="Maiandra GD" panose="020E0502030308020204" pitchFamily="34" charset="0"/>
              </a:rPr>
              <a:t>, then the contract will only be valid if the </a:t>
            </a:r>
            <a:r>
              <a:rPr lang="en-US" sz="2600" b="1" u="sng" dirty="0">
                <a:latin typeface="Maiandra GD" panose="020E0502030308020204" pitchFamily="34" charset="0"/>
              </a:rPr>
              <a:t>guardian of the minor </a:t>
            </a:r>
            <a:r>
              <a:rPr lang="en-US" sz="2600" b="1" dirty="0">
                <a:latin typeface="Maiandra GD" panose="020E0502030308020204" pitchFamily="34" charset="0"/>
              </a:rPr>
              <a:t>(usually the father) consents to the contract OR if the </a:t>
            </a:r>
            <a:r>
              <a:rPr lang="en-US" sz="2600" b="1" u="sng" dirty="0">
                <a:latin typeface="Maiandra GD" panose="020E0502030308020204" pitchFamily="34" charset="0"/>
              </a:rPr>
              <a:t>minor ratifies </a:t>
            </a:r>
            <a:r>
              <a:rPr lang="en-US" sz="2600" b="1" dirty="0">
                <a:latin typeface="Maiandra GD" panose="020E0502030308020204" pitchFamily="34" charset="0"/>
              </a:rPr>
              <a:t>(confirms) the contract after he or she reaches the age of 21 years</a:t>
            </a:r>
          </a:p>
          <a:p>
            <a:pPr marL="457200" lvl="1" indent="0">
              <a:buNone/>
            </a:pPr>
            <a:endParaRPr lang="en-US" sz="2600" b="1" dirty="0">
              <a:latin typeface="Maiandra GD" panose="020E0502030308020204" pitchFamily="34" charset="0"/>
            </a:endParaRPr>
          </a:p>
          <a:p>
            <a:pPr marL="0" indent="0">
              <a:buNone/>
            </a:pPr>
            <a:endParaRPr lang="en-US" sz="2400" b="1" dirty="0"/>
          </a:p>
          <a:p>
            <a:pPr marL="0" indent="0">
              <a:buNone/>
            </a:pPr>
            <a:endParaRPr lang="en-US" sz="5900" b="1" dirty="0"/>
          </a:p>
          <a:p>
            <a:pPr marL="0" indent="0">
              <a:buNone/>
            </a:pPr>
            <a:endParaRPr lang="en-US" sz="5900" b="1" dirty="0"/>
          </a:p>
          <a:p>
            <a:endParaRPr lang="en-US" sz="5900" b="1" dirty="0"/>
          </a:p>
          <a:p>
            <a:endParaRPr lang="en-US" dirty="0"/>
          </a:p>
        </p:txBody>
      </p:sp>
    </p:spTree>
    <p:extLst>
      <p:ext uri="{BB962C8B-B14F-4D97-AF65-F5344CB8AC3E}">
        <p14:creationId xmlns:p14="http://schemas.microsoft.com/office/powerpoint/2010/main" val="7055718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Autofit/>
          </a:bodyPr>
          <a:lstStyle/>
          <a:p>
            <a:r>
              <a:rPr lang="en-US" sz="3200" b="1" u="sng" dirty="0">
                <a:latin typeface="Maiandra GD" panose="020E0502030308020204" pitchFamily="34" charset="0"/>
              </a:rPr>
              <a:t>CAPACITY</a:t>
            </a:r>
          </a:p>
        </p:txBody>
      </p:sp>
      <p:sp>
        <p:nvSpPr>
          <p:cNvPr id="3" name="Content Placeholder 2"/>
          <p:cNvSpPr>
            <a:spLocks noGrp="1"/>
          </p:cNvSpPr>
          <p:nvPr>
            <p:ph idx="1"/>
          </p:nvPr>
        </p:nvSpPr>
        <p:spPr>
          <a:xfrm>
            <a:off x="228600" y="609600"/>
            <a:ext cx="8763000" cy="5867400"/>
          </a:xfrm>
        </p:spPr>
        <p:txBody>
          <a:bodyPr>
            <a:normAutofit/>
          </a:bodyPr>
          <a:lstStyle/>
          <a:p>
            <a:pPr marL="0" indent="0">
              <a:buNone/>
            </a:pPr>
            <a:r>
              <a:rPr lang="en-GB" sz="2800" b="1" dirty="0">
                <a:latin typeface="Maiandra GD" panose="020E0502030308020204" pitchFamily="34" charset="0"/>
              </a:rPr>
              <a:t>Summary below:</a:t>
            </a:r>
            <a:endParaRPr lang="en-US" sz="2800" b="1" dirty="0">
              <a:latin typeface="Maiandra GD" panose="020E0502030308020204" pitchFamily="34" charset="0"/>
            </a:endParaRPr>
          </a:p>
          <a:p>
            <a:endParaRPr lang="en-US" dirty="0"/>
          </a:p>
          <a:p>
            <a:endParaRPr lang="en-US" dirty="0"/>
          </a:p>
        </p:txBody>
      </p:sp>
      <p:pic>
        <p:nvPicPr>
          <p:cNvPr id="4" name="Picture 3"/>
          <p:cNvPicPr>
            <a:picLocks noChangeAspect="1"/>
          </p:cNvPicPr>
          <p:nvPr/>
        </p:nvPicPr>
        <p:blipFill>
          <a:blip r:embed="rId2"/>
          <a:stretch>
            <a:fillRect/>
          </a:stretch>
        </p:blipFill>
        <p:spPr>
          <a:xfrm>
            <a:off x="990600" y="1143000"/>
            <a:ext cx="7238999" cy="4495800"/>
          </a:xfrm>
          <a:prstGeom prst="rect">
            <a:avLst/>
          </a:prstGeom>
        </p:spPr>
      </p:pic>
    </p:spTree>
    <p:extLst>
      <p:ext uri="{BB962C8B-B14F-4D97-AF65-F5344CB8AC3E}">
        <p14:creationId xmlns:p14="http://schemas.microsoft.com/office/powerpoint/2010/main" val="15585845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915400" cy="381000"/>
          </a:xfrm>
        </p:spPr>
        <p:txBody>
          <a:bodyPr>
            <a:noAutofit/>
          </a:bodyPr>
          <a:lstStyle/>
          <a:p>
            <a:pPr lvl="0">
              <a:spcBef>
                <a:spcPct val="20000"/>
              </a:spcBef>
            </a:pPr>
            <a:r>
              <a:rPr lang="en-GB" sz="2400" b="1" dirty="0">
                <a:latin typeface="Maiandra GD" panose="020E0502030308020204" pitchFamily="34" charset="0"/>
              </a:rPr>
              <a:t>CAPACITY: MENTAL DISABILITY</a:t>
            </a:r>
            <a:br>
              <a:rPr lang="en-GB" sz="2400" b="1" dirty="0">
                <a:latin typeface="Maiandra GD" panose="020E0502030308020204" pitchFamily="34" charset="0"/>
              </a:rPr>
            </a:br>
            <a:endParaRPr lang="en-US" sz="2400" b="1" dirty="0">
              <a:latin typeface="Maiandra GD" panose="020E0502030308020204" pitchFamily="34" charset="0"/>
            </a:endParaRPr>
          </a:p>
        </p:txBody>
      </p:sp>
      <p:sp>
        <p:nvSpPr>
          <p:cNvPr id="3" name="Content Placeholder 2"/>
          <p:cNvSpPr>
            <a:spLocks noGrp="1"/>
          </p:cNvSpPr>
          <p:nvPr>
            <p:ph idx="1"/>
          </p:nvPr>
        </p:nvSpPr>
        <p:spPr>
          <a:xfrm>
            <a:off x="152400" y="762000"/>
            <a:ext cx="8991600" cy="5486400"/>
          </a:xfrm>
        </p:spPr>
        <p:txBody>
          <a:bodyPr>
            <a:normAutofit fontScale="92500" lnSpcReduction="10000"/>
          </a:bodyPr>
          <a:lstStyle/>
          <a:p>
            <a:r>
              <a:rPr lang="en-GB" sz="2400" b="1" dirty="0">
                <a:solidFill>
                  <a:prstClr val="black"/>
                </a:solidFill>
                <a:latin typeface="Maiandra GD" panose="020E0502030308020204" pitchFamily="34" charset="0"/>
                <a:ea typeface="+mj-ea"/>
                <a:cs typeface="+mj-cs"/>
              </a:rPr>
              <a:t>MENTALLY DISABLED PERSON: UNDER RESTRICTING ORDER</a:t>
            </a:r>
            <a:endParaRPr lang="en-US" sz="1800" b="1" u="sng" dirty="0">
              <a:latin typeface="Maiandra GD" panose="020E0502030308020204" pitchFamily="34" charset="0"/>
            </a:endParaRPr>
          </a:p>
          <a:p>
            <a:endParaRPr lang="en-US" sz="1800" b="1" u="sng" dirty="0">
              <a:latin typeface="Maiandra GD" panose="020E0502030308020204" pitchFamily="34" charset="0"/>
            </a:endParaRPr>
          </a:p>
          <a:p>
            <a:r>
              <a:rPr lang="en-US" sz="1800" b="1" dirty="0">
                <a:latin typeface="Maiandra GD" panose="020E0502030308020204" pitchFamily="34" charset="0"/>
              </a:rPr>
              <a:t>The family of the mentally disabled person may apply to court for a restricting order appointing a legal guardian to assist the mentally disabled person </a:t>
            </a:r>
          </a:p>
          <a:p>
            <a:endParaRPr lang="en-US" sz="1800" b="1" dirty="0">
              <a:latin typeface="Maiandra GD" panose="020E0502030308020204" pitchFamily="34" charset="0"/>
            </a:endParaRPr>
          </a:p>
          <a:p>
            <a:r>
              <a:rPr lang="en-US" sz="2800" b="1" dirty="0">
                <a:latin typeface="Maiandra GD" panose="020E0502030308020204" pitchFamily="34" charset="0"/>
              </a:rPr>
              <a:t>According to UAE law, if a mentally disabled person is under a restricting order and a guardian has been appointed, then:</a:t>
            </a:r>
          </a:p>
          <a:p>
            <a:pPr lvl="1"/>
            <a:r>
              <a:rPr lang="en-US" sz="2400" b="1" dirty="0">
                <a:latin typeface="Maiandra GD" panose="020E0502030308020204" pitchFamily="34" charset="0"/>
              </a:rPr>
              <a:t>The mentally disabled person has </a:t>
            </a:r>
            <a:r>
              <a:rPr lang="en-US" sz="2400" b="1" u="sng" dirty="0">
                <a:latin typeface="Maiandra GD" panose="020E0502030308020204" pitchFamily="34" charset="0"/>
              </a:rPr>
              <a:t>no capacity </a:t>
            </a:r>
            <a:r>
              <a:rPr lang="en-US" sz="2400" b="1" dirty="0">
                <a:latin typeface="Maiandra GD" panose="020E0502030308020204" pitchFamily="34" charset="0"/>
              </a:rPr>
              <a:t>to enter into a contract on his own a contract</a:t>
            </a:r>
          </a:p>
          <a:p>
            <a:r>
              <a:rPr lang="en-US" sz="2800" b="1" dirty="0">
                <a:latin typeface="Maiandra GD" panose="020E0502030308020204" pitchFamily="34" charset="0"/>
              </a:rPr>
              <a:t>And any contract entered into by the mentally disabled person is:</a:t>
            </a:r>
          </a:p>
          <a:p>
            <a:pPr lvl="1"/>
            <a:r>
              <a:rPr lang="en-US" sz="2400" b="1" dirty="0">
                <a:latin typeface="Maiandra GD" panose="020E0502030308020204" pitchFamily="34" charset="0"/>
              </a:rPr>
              <a:t> </a:t>
            </a:r>
            <a:r>
              <a:rPr lang="en-US" sz="2400" b="1" u="sng" dirty="0">
                <a:latin typeface="Maiandra GD" panose="020E0502030308020204" pitchFamily="34" charset="0"/>
              </a:rPr>
              <a:t>valid</a:t>
            </a:r>
            <a:r>
              <a:rPr lang="en-US" sz="2400" b="1" dirty="0">
                <a:latin typeface="Maiandra GD" panose="020E0502030308020204" pitchFamily="34" charset="0"/>
              </a:rPr>
              <a:t> if the legal guardian consents to the contract</a:t>
            </a:r>
          </a:p>
          <a:p>
            <a:pPr marL="457200" lvl="1" indent="0">
              <a:buNone/>
            </a:pPr>
            <a:r>
              <a:rPr lang="en-GB" sz="2400" b="1" dirty="0">
                <a:latin typeface="Maiandra GD" panose="020E0502030308020204" pitchFamily="34" charset="0"/>
              </a:rPr>
              <a:t>and</a:t>
            </a:r>
            <a:endParaRPr lang="en-US" sz="2400" b="1" dirty="0">
              <a:latin typeface="Maiandra GD" panose="020E0502030308020204" pitchFamily="34" charset="0"/>
            </a:endParaRPr>
          </a:p>
          <a:p>
            <a:pPr lvl="1"/>
            <a:r>
              <a:rPr lang="en-US" sz="2400" b="1" u="sng" dirty="0">
                <a:latin typeface="Maiandra GD" panose="020E0502030308020204" pitchFamily="34" charset="0"/>
              </a:rPr>
              <a:t>void</a:t>
            </a:r>
            <a:r>
              <a:rPr lang="en-US" sz="2400" b="1" dirty="0">
                <a:latin typeface="Maiandra GD" panose="020E0502030308020204" pitchFamily="34" charset="0"/>
              </a:rPr>
              <a:t> if the legal guardian does not consent to the contract</a:t>
            </a:r>
          </a:p>
        </p:txBody>
      </p:sp>
    </p:spTree>
    <p:extLst>
      <p:ext uri="{BB962C8B-B14F-4D97-AF65-F5344CB8AC3E}">
        <p14:creationId xmlns:p14="http://schemas.microsoft.com/office/powerpoint/2010/main" val="21820695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915400" cy="609600"/>
          </a:xfrm>
        </p:spPr>
        <p:txBody>
          <a:bodyPr>
            <a:noAutofit/>
          </a:bodyPr>
          <a:lstStyle/>
          <a:p>
            <a:pPr lvl="0">
              <a:spcBef>
                <a:spcPct val="20000"/>
              </a:spcBef>
            </a:pPr>
            <a:r>
              <a:rPr lang="en-GB" sz="2400" b="1" dirty="0">
                <a:latin typeface="Maiandra GD" panose="020E0502030308020204" pitchFamily="34" charset="0"/>
              </a:rPr>
              <a:t>MENTALLY DISABLED PERSON: NO RESTRICTING ORDER</a:t>
            </a:r>
            <a:endParaRPr lang="en-US" sz="2400" b="1" dirty="0">
              <a:latin typeface="Maiandra GD" panose="020E0502030308020204" pitchFamily="34" charset="0"/>
            </a:endParaRPr>
          </a:p>
        </p:txBody>
      </p:sp>
      <p:sp>
        <p:nvSpPr>
          <p:cNvPr id="3" name="Content Placeholder 2"/>
          <p:cNvSpPr>
            <a:spLocks noGrp="1"/>
          </p:cNvSpPr>
          <p:nvPr>
            <p:ph idx="1"/>
          </p:nvPr>
        </p:nvSpPr>
        <p:spPr>
          <a:xfrm>
            <a:off x="152400" y="762000"/>
            <a:ext cx="8763000" cy="5715000"/>
          </a:xfrm>
        </p:spPr>
        <p:txBody>
          <a:bodyPr>
            <a:normAutofit/>
          </a:bodyPr>
          <a:lstStyle/>
          <a:p>
            <a:r>
              <a:rPr lang="en-US" sz="2800" b="1" dirty="0">
                <a:latin typeface="Maiandra GD" panose="020E0502030308020204" pitchFamily="34" charset="0"/>
              </a:rPr>
              <a:t>According to UAE law, if a mentally disabled person is NOT under a restricting order and no legal guardian has been appointed, then:</a:t>
            </a:r>
          </a:p>
          <a:p>
            <a:pPr lvl="1"/>
            <a:r>
              <a:rPr lang="en-US" sz="2400" b="1" dirty="0">
                <a:latin typeface="Maiandra GD" panose="020E0502030308020204" pitchFamily="34" charset="0"/>
              </a:rPr>
              <a:t>The mentally disabled person has </a:t>
            </a:r>
            <a:r>
              <a:rPr lang="en-US" sz="2400" b="1" u="sng" dirty="0">
                <a:latin typeface="Maiandra GD" panose="020E0502030308020204" pitchFamily="34" charset="0"/>
              </a:rPr>
              <a:t>limited capacity </a:t>
            </a:r>
            <a:r>
              <a:rPr lang="en-US" sz="2400" b="1" dirty="0">
                <a:latin typeface="Maiandra GD" panose="020E0502030308020204" pitchFamily="34" charset="0"/>
              </a:rPr>
              <a:t>to enter into a contract on his own a contract</a:t>
            </a:r>
          </a:p>
          <a:p>
            <a:r>
              <a:rPr lang="en-US" sz="2800" b="1" dirty="0">
                <a:latin typeface="Maiandra GD" panose="020E0502030308020204" pitchFamily="34" charset="0"/>
              </a:rPr>
              <a:t>And any contract entered into by the mentally disabled person (no restricting order) is:</a:t>
            </a:r>
          </a:p>
          <a:p>
            <a:pPr lvl="1"/>
            <a:r>
              <a:rPr lang="en-US" sz="2400" b="1" dirty="0">
                <a:latin typeface="Maiandra GD" panose="020E0502030308020204" pitchFamily="34" charset="0"/>
              </a:rPr>
              <a:t> </a:t>
            </a:r>
            <a:r>
              <a:rPr lang="en-US" sz="2400" b="1" u="sng" dirty="0">
                <a:latin typeface="Maiandra GD" panose="020E0502030308020204" pitchFamily="34" charset="0"/>
              </a:rPr>
              <a:t>valid</a:t>
            </a:r>
            <a:r>
              <a:rPr lang="en-US" sz="2400" b="1" dirty="0">
                <a:latin typeface="Maiandra GD" panose="020E0502030308020204" pitchFamily="34" charset="0"/>
              </a:rPr>
              <a:t> if the contract benefits him (is not unfair to him)</a:t>
            </a:r>
          </a:p>
          <a:p>
            <a:pPr marL="457200" lvl="1" indent="0">
              <a:buNone/>
            </a:pPr>
            <a:r>
              <a:rPr lang="en-GB" sz="2400" b="1" dirty="0">
                <a:latin typeface="Maiandra GD" panose="020E0502030308020204" pitchFamily="34" charset="0"/>
              </a:rPr>
              <a:t>and</a:t>
            </a:r>
            <a:endParaRPr lang="en-US" sz="2400" b="1" dirty="0">
              <a:latin typeface="Maiandra GD" panose="020E0502030308020204" pitchFamily="34" charset="0"/>
            </a:endParaRPr>
          </a:p>
          <a:p>
            <a:pPr lvl="1"/>
            <a:r>
              <a:rPr lang="en-US" sz="2400" b="1" u="sng" dirty="0">
                <a:latin typeface="Maiandra GD" panose="020E0502030308020204" pitchFamily="34" charset="0"/>
              </a:rPr>
              <a:t>void</a:t>
            </a:r>
            <a:r>
              <a:rPr lang="en-US" sz="2400" b="1" dirty="0">
                <a:latin typeface="Maiandra GD" panose="020E0502030308020204" pitchFamily="34" charset="0"/>
              </a:rPr>
              <a:t> if the contract does NOT benefit him (is </a:t>
            </a:r>
            <a:r>
              <a:rPr lang="en-US" sz="2400" b="1" u="sng" dirty="0">
                <a:latin typeface="Maiandra GD" panose="020E0502030308020204" pitchFamily="34" charset="0"/>
              </a:rPr>
              <a:t>unfair</a:t>
            </a:r>
            <a:r>
              <a:rPr lang="en-US" sz="2400" b="1" dirty="0">
                <a:latin typeface="Maiandra GD" panose="020E0502030308020204" pitchFamily="34" charset="0"/>
              </a:rPr>
              <a:t> to him)</a:t>
            </a:r>
          </a:p>
          <a:p>
            <a:pPr lvl="1"/>
            <a:endParaRPr lang="en-GB" sz="2400" b="1" dirty="0">
              <a:latin typeface="Maiandra GD" panose="020E0502030308020204" pitchFamily="34" charset="0"/>
            </a:endParaRPr>
          </a:p>
          <a:p>
            <a:pPr marL="457200" lvl="1" indent="0">
              <a:buNone/>
            </a:pPr>
            <a:endParaRPr lang="en-US" sz="2400" b="1" dirty="0">
              <a:latin typeface="Maiandra GD" panose="020E0502030308020204" pitchFamily="34" charset="0"/>
            </a:endParaRPr>
          </a:p>
        </p:txBody>
      </p:sp>
    </p:spTree>
    <p:extLst>
      <p:ext uri="{BB962C8B-B14F-4D97-AF65-F5344CB8AC3E}">
        <p14:creationId xmlns:p14="http://schemas.microsoft.com/office/powerpoint/2010/main" val="8801121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Autofit/>
          </a:bodyPr>
          <a:lstStyle/>
          <a:p>
            <a:r>
              <a:rPr lang="en-US" sz="3200" b="1" u="sng" dirty="0">
                <a:latin typeface="Maiandra GD" panose="020E0502030308020204" pitchFamily="34" charset="0"/>
              </a:rPr>
              <a:t>CAPACITY</a:t>
            </a:r>
          </a:p>
        </p:txBody>
      </p:sp>
      <p:sp>
        <p:nvSpPr>
          <p:cNvPr id="3" name="Content Placeholder 2"/>
          <p:cNvSpPr>
            <a:spLocks noGrp="1"/>
          </p:cNvSpPr>
          <p:nvPr>
            <p:ph idx="1"/>
          </p:nvPr>
        </p:nvSpPr>
        <p:spPr>
          <a:xfrm>
            <a:off x="228600" y="609600"/>
            <a:ext cx="8763000" cy="5867400"/>
          </a:xfrm>
        </p:spPr>
        <p:txBody>
          <a:bodyPr>
            <a:normAutofit/>
          </a:bodyPr>
          <a:lstStyle/>
          <a:p>
            <a:pPr marL="0" lvl="0" indent="0">
              <a:buNone/>
            </a:pPr>
            <a:r>
              <a:rPr lang="en-GB" sz="2800" b="1" dirty="0">
                <a:solidFill>
                  <a:prstClr val="black"/>
                </a:solidFill>
                <a:latin typeface="Maiandra GD" panose="020E0502030308020204" pitchFamily="34" charset="0"/>
              </a:rPr>
              <a:t>Summary below:</a:t>
            </a:r>
            <a:endParaRPr lang="en-US" sz="2800" b="1" dirty="0">
              <a:solidFill>
                <a:prstClr val="black"/>
              </a:solidFill>
              <a:latin typeface="Maiandra GD" panose="020E0502030308020204" pitchFamily="34" charset="0"/>
            </a:endParaRPr>
          </a:p>
          <a:p>
            <a:pPr marL="0" indent="0">
              <a:buNone/>
            </a:pPr>
            <a:endParaRPr lang="en-US" dirty="0"/>
          </a:p>
          <a:p>
            <a:endParaRPr lang="en-US" dirty="0"/>
          </a:p>
          <a:p>
            <a:endParaRPr lang="en-US" dirty="0"/>
          </a:p>
        </p:txBody>
      </p:sp>
      <p:pic>
        <p:nvPicPr>
          <p:cNvPr id="5" name="Picture 4"/>
          <p:cNvPicPr>
            <a:picLocks noChangeAspect="1"/>
          </p:cNvPicPr>
          <p:nvPr/>
        </p:nvPicPr>
        <p:blipFill>
          <a:blip r:embed="rId2"/>
          <a:stretch>
            <a:fillRect/>
          </a:stretch>
        </p:blipFill>
        <p:spPr>
          <a:xfrm>
            <a:off x="914400" y="1371600"/>
            <a:ext cx="7391400" cy="4191000"/>
          </a:xfrm>
          <a:prstGeom prst="rect">
            <a:avLst/>
          </a:prstGeom>
        </p:spPr>
      </p:pic>
    </p:spTree>
    <p:extLst>
      <p:ext uri="{BB962C8B-B14F-4D97-AF65-F5344CB8AC3E}">
        <p14:creationId xmlns:p14="http://schemas.microsoft.com/office/powerpoint/2010/main" val="4174938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Autofit/>
          </a:bodyPr>
          <a:lstStyle/>
          <a:p>
            <a:r>
              <a:rPr lang="en-US" sz="3200" b="1" dirty="0">
                <a:latin typeface="Maiandra GD" panose="020E0502030308020204" pitchFamily="34" charset="0"/>
              </a:rPr>
              <a:t>LEGALITY</a:t>
            </a:r>
          </a:p>
        </p:txBody>
      </p:sp>
      <p:sp>
        <p:nvSpPr>
          <p:cNvPr id="3" name="Content Placeholder 2"/>
          <p:cNvSpPr>
            <a:spLocks noGrp="1"/>
          </p:cNvSpPr>
          <p:nvPr>
            <p:ph idx="1"/>
          </p:nvPr>
        </p:nvSpPr>
        <p:spPr>
          <a:xfrm>
            <a:off x="152400" y="533400"/>
            <a:ext cx="8839200" cy="6172200"/>
          </a:xfrm>
        </p:spPr>
        <p:txBody>
          <a:bodyPr>
            <a:noAutofit/>
          </a:bodyPr>
          <a:lstStyle/>
          <a:p>
            <a:pPr lvl="0">
              <a:lnSpc>
                <a:spcPct val="150000"/>
              </a:lnSpc>
              <a:spcBef>
                <a:spcPts val="0"/>
              </a:spcBef>
              <a:buFont typeface="Wingdings" panose="05000000000000000000" pitchFamily="2" charset="2"/>
              <a:buChar char="v"/>
              <a:tabLst>
                <a:tab pos="2743200" algn="ctr"/>
                <a:tab pos="5486400" algn="r"/>
                <a:tab pos="457200" algn="l"/>
              </a:tabLst>
            </a:pPr>
            <a:r>
              <a:rPr lang="en-GB" sz="2000" b="1" dirty="0">
                <a:solidFill>
                  <a:prstClr val="black"/>
                </a:solidFill>
                <a:latin typeface="Maiandra GD" panose="020E0502030308020204" pitchFamily="34" charset="0"/>
                <a:ea typeface="Times New Roman"/>
                <a:cs typeface="Arial" panose="020B0604020202020204" pitchFamily="34" charset="0"/>
              </a:rPr>
              <a:t>The 3</a:t>
            </a:r>
            <a:r>
              <a:rPr lang="en-GB" sz="2000" b="1" baseline="30000" dirty="0">
                <a:solidFill>
                  <a:prstClr val="black"/>
                </a:solidFill>
                <a:latin typeface="Maiandra GD" panose="020E0502030308020204" pitchFamily="34" charset="0"/>
                <a:ea typeface="Times New Roman"/>
                <a:cs typeface="Arial" panose="020B0604020202020204" pitchFamily="34" charset="0"/>
              </a:rPr>
              <a:t>rd</a:t>
            </a:r>
            <a:r>
              <a:rPr lang="en-GB" sz="2000" b="1" dirty="0">
                <a:solidFill>
                  <a:prstClr val="black"/>
                </a:solidFill>
                <a:latin typeface="Maiandra GD" panose="020E0502030308020204" pitchFamily="34" charset="0"/>
                <a:ea typeface="Times New Roman"/>
                <a:cs typeface="Arial" panose="020B0604020202020204" pitchFamily="34" charset="0"/>
              </a:rPr>
              <a:t> necessary requirement is </a:t>
            </a:r>
            <a:r>
              <a:rPr lang="en-GB" sz="2000" b="1" u="sng" dirty="0">
                <a:solidFill>
                  <a:prstClr val="black"/>
                </a:solidFill>
                <a:latin typeface="Maiandra GD" panose="020E0502030308020204" pitchFamily="34" charset="0"/>
                <a:ea typeface="Times New Roman"/>
                <a:cs typeface="Arial" panose="020B0604020202020204" pitchFamily="34" charset="0"/>
              </a:rPr>
              <a:t>legality</a:t>
            </a:r>
            <a:endParaRPr lang="en-US" sz="2000" b="1" u="sng" dirty="0">
              <a:solidFill>
                <a:prstClr val="black"/>
              </a:solidFill>
              <a:latin typeface="Maiandra GD" panose="020E0502030308020204" pitchFamily="34" charset="0"/>
              <a:ea typeface="Times New Roman"/>
              <a:cs typeface="Arial" panose="020B0604020202020204" pitchFamily="34" charset="0"/>
            </a:endParaRPr>
          </a:p>
          <a:p>
            <a:pPr lvl="0">
              <a:lnSpc>
                <a:spcPct val="150000"/>
              </a:lnSpc>
              <a:spcBef>
                <a:spcPts val="0"/>
              </a:spcBef>
              <a:buFont typeface="Wingdings" panose="05000000000000000000" pitchFamily="2" charset="2"/>
              <a:buChar char="q"/>
              <a:tabLst>
                <a:tab pos="2743200" algn="ctr"/>
                <a:tab pos="5486400" algn="r"/>
                <a:tab pos="457200" algn="l"/>
              </a:tabLst>
            </a:pPr>
            <a:r>
              <a:rPr lang="en-US" sz="2000" b="1" dirty="0">
                <a:solidFill>
                  <a:prstClr val="black"/>
                </a:solidFill>
                <a:latin typeface="Maiandra GD" panose="020E0502030308020204" pitchFamily="34" charset="0"/>
                <a:ea typeface="Times New Roman"/>
                <a:cs typeface="Arial" panose="020B0604020202020204" pitchFamily="34" charset="0"/>
              </a:rPr>
              <a:t>According to UAE law, a contract will only be </a:t>
            </a:r>
            <a:r>
              <a:rPr lang="en-US" sz="2000" b="1" u="sng" dirty="0">
                <a:solidFill>
                  <a:prstClr val="black"/>
                </a:solidFill>
                <a:latin typeface="Maiandra GD" panose="020E0502030308020204" pitchFamily="34" charset="0"/>
                <a:ea typeface="Times New Roman"/>
                <a:cs typeface="Arial" panose="020B0604020202020204" pitchFamily="34" charset="0"/>
              </a:rPr>
              <a:t>valid </a:t>
            </a:r>
            <a:r>
              <a:rPr lang="en-US" sz="2000" b="1" dirty="0">
                <a:solidFill>
                  <a:prstClr val="black"/>
                </a:solidFill>
                <a:latin typeface="Maiandra GD" panose="020E0502030308020204" pitchFamily="34" charset="0"/>
                <a:ea typeface="Times New Roman"/>
                <a:cs typeface="Arial" panose="020B0604020202020204" pitchFamily="34" charset="0"/>
              </a:rPr>
              <a:t>if  the purpose of the contract is </a:t>
            </a:r>
            <a:r>
              <a:rPr lang="en-US" sz="2000" b="1" u="sng" dirty="0">
                <a:solidFill>
                  <a:prstClr val="black"/>
                </a:solidFill>
                <a:latin typeface="Maiandra GD" panose="020E0502030308020204" pitchFamily="34" charset="0"/>
                <a:ea typeface="Times New Roman"/>
                <a:cs typeface="Arial" panose="020B0604020202020204" pitchFamily="34" charset="0"/>
              </a:rPr>
              <a:t>LEGAL</a:t>
            </a:r>
            <a:r>
              <a:rPr lang="en-US" sz="2000" b="1" dirty="0">
                <a:solidFill>
                  <a:prstClr val="black"/>
                </a:solidFill>
                <a:latin typeface="Maiandra GD" panose="020E0502030308020204" pitchFamily="34" charset="0"/>
                <a:ea typeface="Times New Roman"/>
                <a:cs typeface="Arial" panose="020B0604020202020204" pitchFamily="34" charset="0"/>
              </a:rPr>
              <a:t> </a:t>
            </a:r>
          </a:p>
          <a:p>
            <a:pPr lvl="0">
              <a:lnSpc>
                <a:spcPct val="150000"/>
              </a:lnSpc>
              <a:spcBef>
                <a:spcPts val="0"/>
              </a:spcBef>
              <a:buFont typeface="Wingdings" panose="05000000000000000000" pitchFamily="2" charset="2"/>
              <a:buChar char="q"/>
              <a:tabLst>
                <a:tab pos="2743200" algn="ctr"/>
                <a:tab pos="5486400" algn="r"/>
                <a:tab pos="457200" algn="l"/>
              </a:tabLst>
            </a:pPr>
            <a:r>
              <a:rPr lang="en-US" sz="2000" b="1" dirty="0">
                <a:solidFill>
                  <a:prstClr val="black"/>
                </a:solidFill>
                <a:latin typeface="Maiandra GD" panose="020E0502030308020204" pitchFamily="34" charset="0"/>
                <a:ea typeface="Times New Roman"/>
                <a:cs typeface="Arial" panose="020B0604020202020204" pitchFamily="34" charset="0"/>
              </a:rPr>
              <a:t>I</a:t>
            </a:r>
            <a:r>
              <a:rPr lang="en-CA" sz="2000" b="1" dirty="0">
                <a:solidFill>
                  <a:prstClr val="black"/>
                </a:solidFill>
                <a:latin typeface="Maiandra GD" panose="020E0502030308020204" pitchFamily="34" charset="0"/>
                <a:ea typeface="Times New Roman"/>
                <a:cs typeface="Arial" panose="020B0604020202020204" pitchFamily="34" charset="0"/>
              </a:rPr>
              <a:t>f the purpose of the contract is not legal, then the contract is </a:t>
            </a:r>
            <a:r>
              <a:rPr lang="en-CA" sz="2000" b="1" u="sng" dirty="0">
                <a:solidFill>
                  <a:prstClr val="black"/>
                </a:solidFill>
                <a:latin typeface="Maiandra GD" panose="020E0502030308020204" pitchFamily="34" charset="0"/>
                <a:ea typeface="Times New Roman"/>
                <a:cs typeface="Arial" panose="020B0604020202020204" pitchFamily="34" charset="0"/>
              </a:rPr>
              <a:t>void </a:t>
            </a:r>
          </a:p>
          <a:p>
            <a:pPr marL="0" lvl="0" indent="0">
              <a:lnSpc>
                <a:spcPct val="150000"/>
              </a:lnSpc>
              <a:spcBef>
                <a:spcPts val="0"/>
              </a:spcBef>
              <a:buNone/>
              <a:tabLst>
                <a:tab pos="2743200" algn="ctr"/>
                <a:tab pos="5486400" algn="r"/>
                <a:tab pos="457200" algn="l"/>
              </a:tabLst>
            </a:pPr>
            <a:endParaRPr lang="en-US" sz="2000" b="1" u="sng" dirty="0">
              <a:solidFill>
                <a:prstClr val="black"/>
              </a:solidFill>
              <a:latin typeface="Maiandra GD" panose="020E0502030308020204" pitchFamily="34" charset="0"/>
              <a:ea typeface="Times New Roman"/>
              <a:cs typeface="Arial" panose="020B0604020202020204" pitchFamily="34" charset="0"/>
            </a:endParaRPr>
          </a:p>
          <a:p>
            <a:pPr marL="114300" marR="0" indent="0">
              <a:lnSpc>
                <a:spcPct val="150000"/>
              </a:lnSpc>
              <a:spcBef>
                <a:spcPts val="0"/>
              </a:spcBef>
              <a:spcAft>
                <a:spcPts val="0"/>
              </a:spcAft>
              <a:buNone/>
              <a:tabLst>
                <a:tab pos="2743200" algn="ctr"/>
                <a:tab pos="5486400" algn="r"/>
              </a:tabLst>
            </a:pPr>
            <a:r>
              <a:rPr lang="en-CA" sz="2000" b="1" u="sng" dirty="0">
                <a:latin typeface="Maiandra GD" panose="020E0502030308020204" pitchFamily="34" charset="0"/>
                <a:ea typeface="Times New Roman"/>
                <a:cs typeface="Arial" panose="020B0604020202020204" pitchFamily="34" charset="0"/>
              </a:rPr>
              <a:t>Example</a:t>
            </a:r>
            <a:r>
              <a:rPr lang="en-CA" sz="2000" b="1" dirty="0">
                <a:latin typeface="Maiandra GD" panose="020E0502030308020204" pitchFamily="34" charset="0"/>
                <a:ea typeface="Times New Roman"/>
                <a:cs typeface="Arial" panose="020B0604020202020204" pitchFamily="34" charset="0"/>
              </a:rPr>
              <a:t>: </a:t>
            </a:r>
            <a:r>
              <a:rPr lang="en-CA" sz="2000" b="1" dirty="0" err="1">
                <a:latin typeface="Maiandra GD" panose="020E0502030308020204" pitchFamily="34" charset="0"/>
                <a:ea typeface="Times New Roman"/>
                <a:cs typeface="Arial" panose="020B0604020202020204" pitchFamily="34" charset="0"/>
              </a:rPr>
              <a:t>Moham</a:t>
            </a:r>
            <a:r>
              <a:rPr lang="en-CA" sz="2000" b="1" dirty="0">
                <a:latin typeface="Maiandra GD" panose="020E0502030308020204" pitchFamily="34" charset="0"/>
                <a:ea typeface="Times New Roman"/>
                <a:cs typeface="Arial" panose="020B0604020202020204" pitchFamily="34" charset="0"/>
              </a:rPr>
              <a:t> offers </a:t>
            </a:r>
            <a:r>
              <a:rPr lang="en-CA" sz="2000" b="1" dirty="0" err="1">
                <a:latin typeface="Maiandra GD" panose="020E0502030308020204" pitchFamily="34" charset="0"/>
                <a:ea typeface="Times New Roman"/>
                <a:cs typeface="Arial" panose="020B0604020202020204" pitchFamily="34" charset="0"/>
              </a:rPr>
              <a:t>Khalifa</a:t>
            </a:r>
            <a:r>
              <a:rPr lang="en-CA" sz="2000" b="1" dirty="0">
                <a:latin typeface="Maiandra GD" panose="020E0502030308020204" pitchFamily="34" charset="0"/>
                <a:ea typeface="Times New Roman"/>
                <a:cs typeface="Arial" panose="020B0604020202020204" pitchFamily="34" charset="0"/>
              </a:rPr>
              <a:t> AED 5000 to break into </a:t>
            </a:r>
            <a:r>
              <a:rPr lang="en-CA" sz="2000" b="1" dirty="0" err="1">
                <a:latin typeface="Maiandra GD" panose="020E0502030308020204" pitchFamily="34" charset="0"/>
                <a:ea typeface="Times New Roman"/>
                <a:cs typeface="Arial" panose="020B0604020202020204" pitchFamily="34" charset="0"/>
              </a:rPr>
              <a:t>Noura’s</a:t>
            </a:r>
            <a:r>
              <a:rPr lang="en-CA" sz="2000" b="1" dirty="0">
                <a:latin typeface="Maiandra GD" panose="020E0502030308020204" pitchFamily="34" charset="0"/>
                <a:ea typeface="Times New Roman"/>
                <a:cs typeface="Arial" panose="020B0604020202020204" pitchFamily="34" charset="0"/>
              </a:rPr>
              <a:t> house and to steal her laptop. </a:t>
            </a:r>
            <a:r>
              <a:rPr lang="en-CA" sz="2000" b="1" dirty="0" err="1">
                <a:latin typeface="Maiandra GD" panose="020E0502030308020204" pitchFamily="34" charset="0"/>
                <a:ea typeface="Times New Roman"/>
                <a:cs typeface="Arial" panose="020B0604020202020204" pitchFamily="34" charset="0"/>
              </a:rPr>
              <a:t>Khalifa</a:t>
            </a:r>
            <a:r>
              <a:rPr lang="en-CA" sz="2000" b="1" dirty="0">
                <a:latin typeface="Maiandra GD" panose="020E0502030308020204" pitchFamily="34" charset="0"/>
                <a:ea typeface="Times New Roman"/>
                <a:cs typeface="Arial" panose="020B0604020202020204" pitchFamily="34" charset="0"/>
              </a:rPr>
              <a:t> accepts the offer. </a:t>
            </a:r>
            <a:r>
              <a:rPr lang="en-CA" sz="2000" b="1" dirty="0" err="1">
                <a:latin typeface="Maiandra GD" panose="020E0502030308020204" pitchFamily="34" charset="0"/>
                <a:ea typeface="Times New Roman"/>
                <a:cs typeface="Arial" panose="020B0604020202020204" pitchFamily="34" charset="0"/>
              </a:rPr>
              <a:t>Khalifa</a:t>
            </a:r>
            <a:r>
              <a:rPr lang="en-CA" sz="2000" b="1" dirty="0">
                <a:latin typeface="Maiandra GD" panose="020E0502030308020204" pitchFamily="34" charset="0"/>
                <a:ea typeface="Times New Roman"/>
                <a:cs typeface="Arial" panose="020B0604020202020204" pitchFamily="34" charset="0"/>
              </a:rPr>
              <a:t> breaks into </a:t>
            </a:r>
            <a:r>
              <a:rPr lang="en-CA" sz="2000" b="1" dirty="0" err="1">
                <a:latin typeface="Maiandra GD" panose="020E0502030308020204" pitchFamily="34" charset="0"/>
                <a:ea typeface="Times New Roman"/>
                <a:cs typeface="Arial" panose="020B0604020202020204" pitchFamily="34" charset="0"/>
              </a:rPr>
              <a:t>Noura’s</a:t>
            </a:r>
            <a:r>
              <a:rPr lang="en-CA" sz="2000" b="1" dirty="0">
                <a:latin typeface="Maiandra GD" panose="020E0502030308020204" pitchFamily="34" charset="0"/>
                <a:ea typeface="Times New Roman"/>
                <a:cs typeface="Arial" panose="020B0604020202020204" pitchFamily="34" charset="0"/>
              </a:rPr>
              <a:t> house, steals her laptop and gives it to </a:t>
            </a:r>
            <a:r>
              <a:rPr lang="en-CA" sz="2000" b="1" dirty="0" err="1">
                <a:latin typeface="Maiandra GD" panose="020E0502030308020204" pitchFamily="34" charset="0"/>
                <a:ea typeface="Times New Roman"/>
                <a:cs typeface="Arial" panose="020B0604020202020204" pitchFamily="34" charset="0"/>
              </a:rPr>
              <a:t>Moham</a:t>
            </a:r>
            <a:r>
              <a:rPr lang="en-CA" sz="2000" b="1" dirty="0">
                <a:latin typeface="Maiandra GD" panose="020E0502030308020204" pitchFamily="34" charset="0"/>
                <a:ea typeface="Times New Roman"/>
                <a:cs typeface="Arial" panose="020B0604020202020204" pitchFamily="34" charset="0"/>
              </a:rPr>
              <a:t>. </a:t>
            </a:r>
            <a:r>
              <a:rPr lang="en-CA" sz="2000" b="1" dirty="0" err="1">
                <a:latin typeface="Maiandra GD" panose="020E0502030308020204" pitchFamily="34" charset="0"/>
                <a:ea typeface="Times New Roman"/>
                <a:cs typeface="Arial" panose="020B0604020202020204" pitchFamily="34" charset="0"/>
              </a:rPr>
              <a:t>Moham</a:t>
            </a:r>
            <a:r>
              <a:rPr lang="en-CA" sz="2000" b="1" dirty="0">
                <a:latin typeface="Maiandra GD" panose="020E0502030308020204" pitchFamily="34" charset="0"/>
                <a:ea typeface="Times New Roman"/>
                <a:cs typeface="Arial" panose="020B0604020202020204" pitchFamily="34" charset="0"/>
              </a:rPr>
              <a:t> refuses to pay </a:t>
            </a:r>
            <a:r>
              <a:rPr lang="en-CA" sz="2000" b="1" dirty="0" err="1">
                <a:latin typeface="Maiandra GD" panose="020E0502030308020204" pitchFamily="34" charset="0"/>
                <a:ea typeface="Times New Roman"/>
                <a:cs typeface="Arial" panose="020B0604020202020204" pitchFamily="34" charset="0"/>
              </a:rPr>
              <a:t>Khalifa</a:t>
            </a:r>
            <a:r>
              <a:rPr lang="en-CA" sz="2000" b="1" dirty="0">
                <a:latin typeface="Maiandra GD" panose="020E0502030308020204" pitchFamily="34" charset="0"/>
                <a:ea typeface="Times New Roman"/>
                <a:cs typeface="Arial" panose="020B0604020202020204" pitchFamily="34" charset="0"/>
              </a:rPr>
              <a:t> the AED 5000.  The contract between </a:t>
            </a:r>
            <a:r>
              <a:rPr lang="en-CA" sz="2000" b="1" dirty="0" err="1">
                <a:latin typeface="Maiandra GD" panose="020E0502030308020204" pitchFamily="34" charset="0"/>
                <a:ea typeface="Times New Roman"/>
                <a:cs typeface="Arial" panose="020B0604020202020204" pitchFamily="34" charset="0"/>
              </a:rPr>
              <a:t>Moham</a:t>
            </a:r>
            <a:r>
              <a:rPr lang="en-CA" sz="2000" b="1" dirty="0">
                <a:latin typeface="Maiandra GD" panose="020E0502030308020204" pitchFamily="34" charset="0"/>
                <a:ea typeface="Times New Roman"/>
                <a:cs typeface="Arial" panose="020B0604020202020204" pitchFamily="34" charset="0"/>
              </a:rPr>
              <a:t> and </a:t>
            </a:r>
            <a:r>
              <a:rPr lang="en-CA" sz="2000" b="1" dirty="0" err="1">
                <a:latin typeface="Maiandra GD" panose="020E0502030308020204" pitchFamily="34" charset="0"/>
                <a:ea typeface="Times New Roman"/>
                <a:cs typeface="Arial" panose="020B0604020202020204" pitchFamily="34" charset="0"/>
              </a:rPr>
              <a:t>Khalifa</a:t>
            </a:r>
            <a:r>
              <a:rPr lang="en-CA" sz="2000" b="1" dirty="0">
                <a:latin typeface="Maiandra GD" panose="020E0502030308020204" pitchFamily="34" charset="0"/>
                <a:ea typeface="Times New Roman"/>
                <a:cs typeface="Arial" panose="020B0604020202020204" pitchFamily="34" charset="0"/>
              </a:rPr>
              <a:t> is for an unlawful purpose and is therefore void. The court will not enforce the contract between </a:t>
            </a:r>
            <a:r>
              <a:rPr lang="en-CA" sz="2000" b="1" dirty="0" err="1">
                <a:latin typeface="Maiandra GD" panose="020E0502030308020204" pitchFamily="34" charset="0"/>
                <a:ea typeface="Times New Roman"/>
                <a:cs typeface="Arial" panose="020B0604020202020204" pitchFamily="34" charset="0"/>
              </a:rPr>
              <a:t>Khalifa</a:t>
            </a:r>
            <a:r>
              <a:rPr lang="en-CA" sz="2000" b="1" dirty="0">
                <a:latin typeface="Maiandra GD" panose="020E0502030308020204" pitchFamily="34" charset="0"/>
                <a:ea typeface="Times New Roman"/>
                <a:cs typeface="Arial" panose="020B0604020202020204" pitchFamily="34" charset="0"/>
              </a:rPr>
              <a:t> and </a:t>
            </a:r>
            <a:r>
              <a:rPr lang="en-CA" sz="2000" b="1" dirty="0" err="1">
                <a:latin typeface="Maiandra GD" panose="020E0502030308020204" pitchFamily="34" charset="0"/>
                <a:ea typeface="Times New Roman"/>
                <a:cs typeface="Arial" panose="020B0604020202020204" pitchFamily="34" charset="0"/>
              </a:rPr>
              <a:t>Moham</a:t>
            </a:r>
            <a:r>
              <a:rPr lang="en-CA" sz="2000" b="1" dirty="0">
                <a:latin typeface="Maiandra GD" panose="020E0502030308020204" pitchFamily="34" charset="0"/>
                <a:ea typeface="Times New Roman"/>
                <a:cs typeface="Arial" panose="020B0604020202020204" pitchFamily="34" charset="0"/>
              </a:rPr>
              <a:t> because the contract is void (invalid) </a:t>
            </a:r>
            <a:r>
              <a:rPr lang="en-CA" sz="2000" b="1" dirty="0">
                <a:latin typeface="Maiandra GD" panose="020E0502030308020204" pitchFamily="34" charset="0"/>
                <a:ea typeface="Times New Roman"/>
                <a:cs typeface="Arial"/>
              </a:rPr>
              <a:t> </a:t>
            </a:r>
            <a:endParaRPr lang="en-US" sz="2000" b="1" dirty="0">
              <a:latin typeface="Maiandra GD" panose="020E0502030308020204" pitchFamily="34" charset="0"/>
              <a:ea typeface="Times New Roman"/>
              <a:cs typeface="Times New Roman"/>
            </a:endParaRPr>
          </a:p>
          <a:p>
            <a:endParaRPr lang="en-US" sz="1800" b="1" dirty="0"/>
          </a:p>
        </p:txBody>
      </p:sp>
    </p:spTree>
    <p:extLst>
      <p:ext uri="{BB962C8B-B14F-4D97-AF65-F5344CB8AC3E}">
        <p14:creationId xmlns:p14="http://schemas.microsoft.com/office/powerpoint/2010/main" val="25182410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0"/>
            <a:ext cx="8229600" cy="761996"/>
          </a:xfrm>
        </p:spPr>
        <p:txBody>
          <a:bodyPr/>
          <a:lstStyle/>
          <a:p>
            <a:pPr lvl="0"/>
            <a:r>
              <a:rPr lang="en-US" sz="3200" b="1" dirty="0">
                <a:latin typeface="Maiandra GD" panose="020E0502030308020204" pitchFamily="34" charset="0"/>
              </a:rPr>
              <a:t>POSSIBILITY of PERFORMANCE</a:t>
            </a:r>
          </a:p>
        </p:txBody>
      </p:sp>
      <p:sp>
        <p:nvSpPr>
          <p:cNvPr id="3" name="Content Placeholder 2"/>
          <p:cNvSpPr txBox="1">
            <a:spLocks noGrp="1"/>
          </p:cNvSpPr>
          <p:nvPr>
            <p:ph idx="1"/>
          </p:nvPr>
        </p:nvSpPr>
        <p:spPr>
          <a:xfrm>
            <a:off x="152400" y="609600"/>
            <a:ext cx="8915400" cy="6172192"/>
          </a:xfrm>
        </p:spPr>
        <p:txBody>
          <a:bodyPr/>
          <a:lstStyle/>
          <a:p>
            <a:pPr lvl="0">
              <a:lnSpc>
                <a:spcPct val="80000"/>
              </a:lnSpc>
              <a:spcBef>
                <a:spcPts val="700"/>
              </a:spcBef>
              <a:buFont typeface="Wingdings" panose="05000000000000000000" pitchFamily="2" charset="2"/>
              <a:buChar char="q"/>
            </a:pPr>
            <a:endParaRPr lang="en-GB" sz="3000" b="1" dirty="0"/>
          </a:p>
          <a:p>
            <a:pPr marL="0" lvl="0" indent="0">
              <a:lnSpc>
                <a:spcPct val="80000"/>
              </a:lnSpc>
              <a:spcBef>
                <a:spcPts val="700"/>
              </a:spcBef>
              <a:buNone/>
            </a:pPr>
            <a:endParaRPr lang="en-US" sz="2400" b="1" dirty="0">
              <a:latin typeface="Maiandra GD" panose="020E0502030308020204" pitchFamily="34" charset="0"/>
            </a:endParaRPr>
          </a:p>
          <a:p>
            <a:pPr marL="0" lvl="0" indent="0">
              <a:lnSpc>
                <a:spcPct val="80000"/>
              </a:lnSpc>
              <a:spcBef>
                <a:spcPts val="700"/>
              </a:spcBef>
              <a:buNone/>
            </a:pPr>
            <a:r>
              <a:rPr lang="en-US" sz="2400" b="1" dirty="0">
                <a:latin typeface="Maiandra GD" panose="020E0502030308020204" pitchFamily="34" charset="0"/>
              </a:rPr>
              <a:t>The 4th necessary requirement is </a:t>
            </a:r>
            <a:r>
              <a:rPr lang="en-US" sz="2400" b="1" u="sng" dirty="0">
                <a:latin typeface="Maiandra GD" panose="020E0502030308020204" pitchFamily="34" charset="0"/>
              </a:rPr>
              <a:t>possibility of performance</a:t>
            </a:r>
          </a:p>
          <a:p>
            <a:pPr marL="0" lvl="0" indent="0">
              <a:lnSpc>
                <a:spcPct val="80000"/>
              </a:lnSpc>
              <a:spcBef>
                <a:spcPts val="700"/>
              </a:spcBef>
              <a:buNone/>
            </a:pPr>
            <a:r>
              <a:rPr lang="en-US" sz="2400" b="1" dirty="0">
                <a:latin typeface="Maiandra GD" panose="020E0502030308020204" pitchFamily="34" charset="0"/>
              </a:rPr>
              <a:t>According to UAE law, it must be possible to perform under the contract (</a:t>
            </a:r>
            <a:r>
              <a:rPr lang="en-US" sz="2400" b="1" dirty="0" err="1">
                <a:latin typeface="Maiandra GD" panose="020E0502030308020204" pitchFamily="34" charset="0"/>
              </a:rPr>
              <a:t>ie</a:t>
            </a:r>
            <a:r>
              <a:rPr lang="en-US" sz="2400" b="1" dirty="0">
                <a:latin typeface="Maiandra GD" panose="020E0502030308020204" pitchFamily="34" charset="0"/>
              </a:rPr>
              <a:t>: both parties must be able to do what they promised to do) otherwise the contract is void</a:t>
            </a:r>
          </a:p>
          <a:p>
            <a:pPr marL="0" lvl="0" indent="0">
              <a:lnSpc>
                <a:spcPct val="80000"/>
              </a:lnSpc>
              <a:spcBef>
                <a:spcPts val="700"/>
              </a:spcBef>
              <a:buNone/>
            </a:pPr>
            <a:endParaRPr lang="en-US" sz="2400" b="1" u="sng" dirty="0">
              <a:latin typeface="Maiandra GD" panose="020E0502030308020204" pitchFamily="34" charset="0"/>
            </a:endParaRPr>
          </a:p>
          <a:p>
            <a:pPr marL="0" lvl="0" indent="0">
              <a:lnSpc>
                <a:spcPct val="80000"/>
              </a:lnSpc>
              <a:spcBef>
                <a:spcPts val="700"/>
              </a:spcBef>
              <a:buNone/>
            </a:pPr>
            <a:r>
              <a:rPr lang="en-US" sz="2400" b="1" u="sng" dirty="0">
                <a:latin typeface="Maiandra GD" panose="020E0502030308020204" pitchFamily="34" charset="0"/>
              </a:rPr>
              <a:t>Example:</a:t>
            </a:r>
          </a:p>
          <a:p>
            <a:pPr marL="0" lvl="0" indent="0">
              <a:lnSpc>
                <a:spcPct val="80000"/>
              </a:lnSpc>
              <a:spcBef>
                <a:spcPts val="700"/>
              </a:spcBef>
              <a:buNone/>
            </a:pPr>
            <a:r>
              <a:rPr lang="en-US" sz="2400" b="1" dirty="0" err="1">
                <a:latin typeface="Maiandra GD" panose="020E0502030308020204" pitchFamily="34" charset="0"/>
              </a:rPr>
              <a:t>Saif</a:t>
            </a:r>
            <a:r>
              <a:rPr lang="en-US" sz="2400" b="1" dirty="0">
                <a:latin typeface="Maiandra GD" panose="020E0502030308020204" pitchFamily="34" charset="0"/>
              </a:rPr>
              <a:t> offers to build </a:t>
            </a:r>
            <a:r>
              <a:rPr lang="en-US" sz="2400" b="1" dirty="0" err="1">
                <a:latin typeface="Maiandra GD" panose="020E0502030308020204" pitchFamily="34" charset="0"/>
              </a:rPr>
              <a:t>Mouza</a:t>
            </a:r>
            <a:r>
              <a:rPr lang="en-US" sz="2400" b="1" dirty="0">
                <a:latin typeface="Maiandra GD" panose="020E0502030308020204" pitchFamily="34" charset="0"/>
              </a:rPr>
              <a:t> a house on her land in the desert for AED 2 000 000. </a:t>
            </a:r>
            <a:r>
              <a:rPr lang="en-US" sz="2400" b="1" dirty="0" err="1">
                <a:latin typeface="Maiandra GD" panose="020E0502030308020204" pitchFamily="34" charset="0"/>
              </a:rPr>
              <a:t>Mouza</a:t>
            </a:r>
            <a:r>
              <a:rPr lang="en-US" sz="2400" b="1" dirty="0">
                <a:latin typeface="Maiandra GD" panose="020E0502030308020204" pitchFamily="34" charset="0"/>
              </a:rPr>
              <a:t> accepts the offer. A land surveyor then assesses the land and says that it is not possible to build the house as the land has too much sand. The contract between </a:t>
            </a:r>
            <a:r>
              <a:rPr lang="en-US" sz="2400" b="1" dirty="0" err="1">
                <a:latin typeface="Maiandra GD" panose="020E0502030308020204" pitchFamily="34" charset="0"/>
              </a:rPr>
              <a:t>Saif</a:t>
            </a:r>
            <a:r>
              <a:rPr lang="en-US" sz="2400" b="1" dirty="0">
                <a:latin typeface="Maiandra GD" panose="020E0502030308020204" pitchFamily="34" charset="0"/>
              </a:rPr>
              <a:t> and </a:t>
            </a:r>
            <a:r>
              <a:rPr lang="en-US" sz="2400" b="1" dirty="0" err="1">
                <a:latin typeface="Maiandra GD" panose="020E0502030308020204" pitchFamily="34" charset="0"/>
              </a:rPr>
              <a:t>Mouza</a:t>
            </a:r>
            <a:r>
              <a:rPr lang="en-US" sz="2400" b="1" dirty="0">
                <a:latin typeface="Maiandra GD" panose="020E0502030308020204" pitchFamily="34" charset="0"/>
              </a:rPr>
              <a:t> would therefore be VOID because of impossibility of performance (it is not possible for </a:t>
            </a:r>
            <a:r>
              <a:rPr lang="en-US" sz="2400" b="1" dirty="0" err="1">
                <a:latin typeface="Maiandra GD" panose="020E0502030308020204" pitchFamily="34" charset="0"/>
              </a:rPr>
              <a:t>Saif</a:t>
            </a:r>
            <a:r>
              <a:rPr lang="en-US" sz="2400" b="1" dirty="0">
                <a:latin typeface="Maiandra GD" panose="020E0502030308020204" pitchFamily="34" charset="0"/>
              </a:rPr>
              <a:t> to perform under the contract and to do what he promised to do)</a:t>
            </a:r>
          </a:p>
          <a:p>
            <a:pPr lvl="0">
              <a:lnSpc>
                <a:spcPct val="80000"/>
              </a:lnSpc>
              <a:spcBef>
                <a:spcPts val="700"/>
              </a:spcBef>
            </a:pPr>
            <a:endParaRPr lang="en-US" sz="2400" b="1" dirty="0">
              <a:latin typeface="Maiandra GD" panose="020E0502030308020204" pitchFamily="34" charset="0"/>
            </a:endParaRPr>
          </a:p>
        </p:txBody>
      </p:sp>
    </p:spTree>
    <p:extLst>
      <p:ext uri="{BB962C8B-B14F-4D97-AF65-F5344CB8AC3E}">
        <p14:creationId xmlns:p14="http://schemas.microsoft.com/office/powerpoint/2010/main" val="449004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520940" cy="381000"/>
          </a:xfrm>
        </p:spPr>
        <p:txBody>
          <a:bodyPr>
            <a:normAutofit fontScale="90000"/>
          </a:bodyPr>
          <a:lstStyle/>
          <a:p>
            <a:r>
              <a:rPr lang="en-US" sz="3100" b="1" u="sng" dirty="0">
                <a:latin typeface="Maiandra GD" panose="020E0502030308020204" pitchFamily="34" charset="0"/>
              </a:rPr>
              <a:t>BREACH OF CONTRACT </a:t>
            </a:r>
            <a:br>
              <a:rPr lang="en-US" sz="3600" b="1" dirty="0"/>
            </a:br>
            <a:br>
              <a:rPr lang="ar-AE" sz="4000" dirty="0"/>
            </a:br>
            <a:endParaRPr lang="en-US" sz="4000" dirty="0"/>
          </a:p>
        </p:txBody>
      </p:sp>
      <p:sp>
        <p:nvSpPr>
          <p:cNvPr id="3" name="Content Placeholder 2"/>
          <p:cNvSpPr>
            <a:spLocks noGrp="1"/>
          </p:cNvSpPr>
          <p:nvPr>
            <p:ph idx="1"/>
          </p:nvPr>
        </p:nvSpPr>
        <p:spPr>
          <a:xfrm>
            <a:off x="152400" y="457200"/>
            <a:ext cx="8991600" cy="6096000"/>
          </a:xfrm>
        </p:spPr>
        <p:txBody>
          <a:bodyPr>
            <a:normAutofit/>
          </a:bodyPr>
          <a:lstStyle/>
          <a:p>
            <a:pPr lvl="0">
              <a:buFont typeface="Wingdings" panose="05000000000000000000" pitchFamily="2" charset="2"/>
              <a:buChar char="v"/>
            </a:pPr>
            <a:r>
              <a:rPr lang="en-US" sz="2400" b="1" dirty="0">
                <a:solidFill>
                  <a:prstClr val="black"/>
                </a:solidFill>
                <a:latin typeface="Maiandra GD" panose="020E0502030308020204" pitchFamily="34" charset="0"/>
              </a:rPr>
              <a:t>If one of the parties fails or refuses to comply with his or her obligations (does not do what he/she promised to do in the contract), or does not perform them exactly as the contract states, then this is a breach of contract</a:t>
            </a:r>
          </a:p>
          <a:p>
            <a:pPr lvl="0">
              <a:buFont typeface="Wingdings" panose="05000000000000000000" pitchFamily="2" charset="2"/>
              <a:buChar char="v"/>
            </a:pPr>
            <a:r>
              <a:rPr lang="en-US" sz="2400" b="1" dirty="0">
                <a:solidFill>
                  <a:prstClr val="black"/>
                </a:solidFill>
                <a:latin typeface="Maiandra GD" panose="020E0502030308020204" pitchFamily="34" charset="0"/>
              </a:rPr>
              <a:t>To breach = to violate, not comply with</a:t>
            </a:r>
          </a:p>
          <a:p>
            <a:pPr>
              <a:buFont typeface="Wingdings" panose="05000000000000000000" pitchFamily="2" charset="2"/>
              <a:buChar char="v"/>
            </a:pPr>
            <a:r>
              <a:rPr lang="en-US" sz="2400" b="1" dirty="0">
                <a:latin typeface="Maiandra GD" panose="020E0502030308020204" pitchFamily="34" charset="0"/>
              </a:rPr>
              <a:t>If a contract is breached by one party then the other party (the non-breaching party) has certain legal remedies (remedies in law) against the party who is in breach of the contract</a:t>
            </a:r>
            <a:endParaRPr lang="en-US" sz="2800" b="1" dirty="0"/>
          </a:p>
          <a:p>
            <a:pPr marL="0" indent="0">
              <a:buNone/>
            </a:pPr>
            <a:endParaRPr lang="en-US" sz="2800" b="1" dirty="0"/>
          </a:p>
        </p:txBody>
      </p:sp>
      <p:pic>
        <p:nvPicPr>
          <p:cNvPr id="4" name="Picture 3"/>
          <p:cNvPicPr>
            <a:picLocks noChangeAspect="1"/>
          </p:cNvPicPr>
          <p:nvPr/>
        </p:nvPicPr>
        <p:blipFill>
          <a:blip r:embed="rId2"/>
          <a:stretch>
            <a:fillRect/>
          </a:stretch>
        </p:blipFill>
        <p:spPr>
          <a:xfrm>
            <a:off x="2733139" y="4602377"/>
            <a:ext cx="3578662" cy="2237426"/>
          </a:xfrm>
          <a:prstGeom prst="rect">
            <a:avLst/>
          </a:prstGeom>
        </p:spPr>
      </p:pic>
    </p:spTree>
    <p:extLst>
      <p:ext uri="{BB962C8B-B14F-4D97-AF65-F5344CB8AC3E}">
        <p14:creationId xmlns:p14="http://schemas.microsoft.com/office/powerpoint/2010/main" val="26186440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4800"/>
            <a:ext cx="7520940" cy="228600"/>
          </a:xfrm>
        </p:spPr>
        <p:txBody>
          <a:bodyPr>
            <a:normAutofit fontScale="90000"/>
          </a:bodyPr>
          <a:lstStyle/>
          <a:p>
            <a:r>
              <a:rPr lang="en-US" sz="3100" b="1" u="sng" dirty="0">
                <a:latin typeface="Maiandra GD" panose="020E0502030308020204" pitchFamily="34" charset="0"/>
              </a:rPr>
              <a:t>BREACH OF CONTRACT</a:t>
            </a:r>
            <a:br>
              <a:rPr lang="ar-AE" sz="4000" dirty="0"/>
            </a:br>
            <a:endParaRPr lang="en-US" sz="4000" dirty="0"/>
          </a:p>
        </p:txBody>
      </p:sp>
      <p:sp>
        <p:nvSpPr>
          <p:cNvPr id="3" name="Content Placeholder 2"/>
          <p:cNvSpPr>
            <a:spLocks noGrp="1"/>
          </p:cNvSpPr>
          <p:nvPr>
            <p:ph idx="1"/>
          </p:nvPr>
        </p:nvSpPr>
        <p:spPr>
          <a:xfrm>
            <a:off x="152400" y="457200"/>
            <a:ext cx="8610600" cy="6248400"/>
          </a:xfrm>
        </p:spPr>
        <p:txBody>
          <a:bodyPr>
            <a:noAutofit/>
          </a:bodyPr>
          <a:lstStyle/>
          <a:p>
            <a:pPr marL="0" lvl="0" indent="0">
              <a:buNone/>
            </a:pPr>
            <a:r>
              <a:rPr lang="en-CA" sz="2000" b="1" u="sng" dirty="0">
                <a:solidFill>
                  <a:prstClr val="black"/>
                </a:solidFill>
                <a:latin typeface="Maiandra GD" panose="020E0502030308020204" pitchFamily="34" charset="0"/>
                <a:ea typeface="Times New Roman"/>
                <a:cs typeface="Arial"/>
              </a:rPr>
              <a:t>EXAMPLE</a:t>
            </a:r>
            <a:r>
              <a:rPr lang="en-CA" sz="2000" b="1" dirty="0">
                <a:solidFill>
                  <a:prstClr val="black"/>
                </a:solidFill>
                <a:latin typeface="Maiandra GD" panose="020E0502030308020204" pitchFamily="34" charset="0"/>
                <a:ea typeface="Times New Roman"/>
                <a:cs typeface="Arial"/>
              </a:rPr>
              <a:t>: </a:t>
            </a:r>
            <a:r>
              <a:rPr lang="en-US" sz="2000" b="1" dirty="0">
                <a:solidFill>
                  <a:prstClr val="black"/>
                </a:solidFill>
                <a:latin typeface="Maiandra GD" panose="020E0502030308020204" pitchFamily="34" charset="0"/>
                <a:ea typeface="Times New Roman"/>
                <a:cs typeface="Arial"/>
              </a:rPr>
              <a:t>Ali and </a:t>
            </a:r>
            <a:r>
              <a:rPr lang="en-US" sz="2000" b="1" dirty="0" err="1">
                <a:solidFill>
                  <a:prstClr val="black"/>
                </a:solidFill>
                <a:latin typeface="Maiandra GD" panose="020E0502030308020204" pitchFamily="34" charset="0"/>
                <a:ea typeface="Times New Roman"/>
                <a:cs typeface="Arial"/>
              </a:rPr>
              <a:t>Salwa</a:t>
            </a:r>
            <a:r>
              <a:rPr lang="en-US" sz="2000" b="1" dirty="0">
                <a:solidFill>
                  <a:prstClr val="black"/>
                </a:solidFill>
                <a:latin typeface="Maiandra GD" panose="020E0502030308020204" pitchFamily="34" charset="0"/>
                <a:ea typeface="Times New Roman"/>
                <a:cs typeface="Arial"/>
              </a:rPr>
              <a:t> enter into a valid contract of sale in terms of which Ali will sell his car to </a:t>
            </a:r>
            <a:r>
              <a:rPr lang="en-US" sz="2000" b="1" dirty="0" err="1">
                <a:solidFill>
                  <a:prstClr val="black"/>
                </a:solidFill>
                <a:latin typeface="Maiandra GD" panose="020E0502030308020204" pitchFamily="34" charset="0"/>
                <a:ea typeface="Times New Roman"/>
                <a:cs typeface="Arial"/>
              </a:rPr>
              <a:t>Salwa</a:t>
            </a:r>
            <a:r>
              <a:rPr lang="en-US" sz="2000" b="1" dirty="0">
                <a:solidFill>
                  <a:prstClr val="black"/>
                </a:solidFill>
                <a:latin typeface="Maiandra GD" panose="020E0502030308020204" pitchFamily="34" charset="0"/>
                <a:ea typeface="Times New Roman"/>
                <a:cs typeface="Arial"/>
              </a:rPr>
              <a:t> and </a:t>
            </a:r>
            <a:r>
              <a:rPr lang="en-US" sz="2000" b="1" dirty="0" err="1">
                <a:solidFill>
                  <a:prstClr val="black"/>
                </a:solidFill>
                <a:latin typeface="Maiandra GD" panose="020E0502030308020204" pitchFamily="34" charset="0"/>
                <a:ea typeface="Times New Roman"/>
                <a:cs typeface="Arial"/>
              </a:rPr>
              <a:t>Salwa</a:t>
            </a:r>
            <a:r>
              <a:rPr lang="en-US" sz="2000" b="1" dirty="0">
                <a:solidFill>
                  <a:prstClr val="black"/>
                </a:solidFill>
                <a:latin typeface="Maiandra GD" panose="020E0502030308020204" pitchFamily="34" charset="0"/>
                <a:ea typeface="Times New Roman"/>
                <a:cs typeface="Arial"/>
              </a:rPr>
              <a:t> will pay  AED 40 000 for the car. As the contract is valid, both Ali and </a:t>
            </a:r>
            <a:r>
              <a:rPr lang="en-US" sz="2000" b="1" dirty="0" err="1">
                <a:solidFill>
                  <a:prstClr val="black"/>
                </a:solidFill>
                <a:latin typeface="Maiandra GD" panose="020E0502030308020204" pitchFamily="34" charset="0"/>
                <a:ea typeface="Times New Roman"/>
                <a:cs typeface="Arial"/>
              </a:rPr>
              <a:t>Salwa</a:t>
            </a:r>
            <a:r>
              <a:rPr lang="en-US" sz="2000" b="1" dirty="0">
                <a:solidFill>
                  <a:prstClr val="black"/>
                </a:solidFill>
                <a:latin typeface="Maiandra GD" panose="020E0502030308020204" pitchFamily="34" charset="0"/>
                <a:ea typeface="Times New Roman"/>
                <a:cs typeface="Arial"/>
              </a:rPr>
              <a:t> must do what they promised to do in the contract. Therefore:</a:t>
            </a:r>
          </a:p>
          <a:p>
            <a:pPr lvl="1"/>
            <a:r>
              <a:rPr lang="en-US" sz="1800" b="1" dirty="0">
                <a:solidFill>
                  <a:prstClr val="black"/>
                </a:solidFill>
                <a:latin typeface="Maiandra GD" panose="020E0502030308020204" pitchFamily="34" charset="0"/>
                <a:ea typeface="Times New Roman"/>
                <a:cs typeface="Arial"/>
              </a:rPr>
              <a:t>Ali must deliver the car to </a:t>
            </a:r>
            <a:r>
              <a:rPr lang="en-US" sz="1800" b="1" dirty="0" err="1">
                <a:solidFill>
                  <a:prstClr val="black"/>
                </a:solidFill>
                <a:latin typeface="Maiandra GD" panose="020E0502030308020204" pitchFamily="34" charset="0"/>
                <a:ea typeface="Times New Roman"/>
                <a:cs typeface="Arial"/>
              </a:rPr>
              <a:t>Salwa</a:t>
            </a:r>
            <a:r>
              <a:rPr lang="en-US" sz="1800" b="1" dirty="0">
                <a:solidFill>
                  <a:prstClr val="black"/>
                </a:solidFill>
                <a:latin typeface="Maiandra GD" panose="020E0502030308020204" pitchFamily="34" charset="0"/>
                <a:ea typeface="Times New Roman"/>
                <a:cs typeface="Arial"/>
              </a:rPr>
              <a:t> AND </a:t>
            </a:r>
          </a:p>
          <a:p>
            <a:pPr lvl="1"/>
            <a:r>
              <a:rPr lang="en-US" sz="1800" b="1" dirty="0" err="1">
                <a:solidFill>
                  <a:prstClr val="black"/>
                </a:solidFill>
                <a:latin typeface="Maiandra GD" panose="020E0502030308020204" pitchFamily="34" charset="0"/>
                <a:ea typeface="Times New Roman"/>
                <a:cs typeface="Arial"/>
              </a:rPr>
              <a:t>Salwa</a:t>
            </a:r>
            <a:r>
              <a:rPr lang="en-US" sz="1800" b="1" dirty="0">
                <a:solidFill>
                  <a:prstClr val="black"/>
                </a:solidFill>
                <a:latin typeface="Maiandra GD" panose="020E0502030308020204" pitchFamily="34" charset="0"/>
                <a:ea typeface="Times New Roman"/>
                <a:cs typeface="Arial"/>
              </a:rPr>
              <a:t> must pay Ali the AED 40 000</a:t>
            </a:r>
          </a:p>
          <a:p>
            <a:pPr marL="457200" lvl="1" indent="0">
              <a:buNone/>
            </a:pPr>
            <a:endParaRPr lang="en-US" sz="1800" b="1" dirty="0">
              <a:solidFill>
                <a:prstClr val="black"/>
              </a:solidFill>
              <a:latin typeface="Maiandra GD" panose="020E0502030308020204" pitchFamily="34" charset="0"/>
              <a:ea typeface="Times New Roman"/>
              <a:cs typeface="Arial"/>
            </a:endParaRPr>
          </a:p>
          <a:p>
            <a:pPr lvl="0">
              <a:buFont typeface="Wingdings" panose="05000000000000000000" pitchFamily="2" charset="2"/>
              <a:buChar char="v"/>
            </a:pPr>
            <a:r>
              <a:rPr lang="en-CA" sz="2400" b="1" dirty="0">
                <a:solidFill>
                  <a:prstClr val="black"/>
                </a:solidFill>
                <a:latin typeface="Maiandra GD" panose="020E0502030308020204" pitchFamily="34" charset="0"/>
                <a:ea typeface="Times New Roman"/>
                <a:cs typeface="Arial"/>
              </a:rPr>
              <a:t>if Ali complies with the contract and delivers the car to </a:t>
            </a:r>
            <a:r>
              <a:rPr lang="en-CA" sz="2400" b="1" dirty="0" err="1">
                <a:solidFill>
                  <a:prstClr val="black"/>
                </a:solidFill>
                <a:latin typeface="Maiandra GD" panose="020E0502030308020204" pitchFamily="34" charset="0"/>
                <a:ea typeface="Times New Roman"/>
                <a:cs typeface="Arial"/>
              </a:rPr>
              <a:t>Salwa</a:t>
            </a:r>
            <a:r>
              <a:rPr lang="en-CA" sz="2400" b="1" dirty="0">
                <a:solidFill>
                  <a:prstClr val="black"/>
                </a:solidFill>
                <a:latin typeface="Maiandra GD" panose="020E0502030308020204" pitchFamily="34" charset="0"/>
                <a:ea typeface="Times New Roman"/>
                <a:cs typeface="Arial"/>
              </a:rPr>
              <a:t> but </a:t>
            </a:r>
            <a:r>
              <a:rPr lang="en-CA" sz="2400" b="1" dirty="0" err="1">
                <a:solidFill>
                  <a:prstClr val="black"/>
                </a:solidFill>
                <a:latin typeface="Maiandra GD" panose="020E0502030308020204" pitchFamily="34" charset="0"/>
                <a:ea typeface="Times New Roman"/>
                <a:cs typeface="Arial"/>
              </a:rPr>
              <a:t>Salwa</a:t>
            </a:r>
            <a:r>
              <a:rPr lang="en-CA" sz="2400" b="1" dirty="0">
                <a:solidFill>
                  <a:prstClr val="black"/>
                </a:solidFill>
                <a:latin typeface="Maiandra GD" panose="020E0502030308020204" pitchFamily="34" charset="0"/>
                <a:ea typeface="Times New Roman"/>
                <a:cs typeface="Arial"/>
              </a:rPr>
              <a:t> does not pay Ali the AED 40 000, then </a:t>
            </a:r>
            <a:r>
              <a:rPr lang="en-CA" sz="2400" b="1" dirty="0" err="1">
                <a:solidFill>
                  <a:prstClr val="black"/>
                </a:solidFill>
                <a:latin typeface="Maiandra GD" panose="020E0502030308020204" pitchFamily="34" charset="0"/>
                <a:ea typeface="Times New Roman"/>
                <a:cs typeface="Arial"/>
              </a:rPr>
              <a:t>Salwa</a:t>
            </a:r>
            <a:r>
              <a:rPr lang="en-CA" sz="2400" b="1" dirty="0">
                <a:solidFill>
                  <a:prstClr val="black"/>
                </a:solidFill>
                <a:latin typeface="Maiandra GD" panose="020E0502030308020204" pitchFamily="34" charset="0"/>
                <a:ea typeface="Times New Roman"/>
                <a:cs typeface="Arial"/>
              </a:rPr>
              <a:t> is in breach of contract</a:t>
            </a:r>
          </a:p>
          <a:p>
            <a:pPr lvl="0">
              <a:buFont typeface="Wingdings" panose="05000000000000000000" pitchFamily="2" charset="2"/>
              <a:buChar char="v"/>
            </a:pPr>
            <a:r>
              <a:rPr lang="en-CA" sz="2400" b="1" dirty="0">
                <a:solidFill>
                  <a:prstClr val="black"/>
                </a:solidFill>
                <a:latin typeface="Maiandra GD" panose="020E0502030308020204" pitchFamily="34" charset="0"/>
                <a:ea typeface="Times New Roman"/>
                <a:cs typeface="Arial"/>
              </a:rPr>
              <a:t>OR if </a:t>
            </a:r>
            <a:r>
              <a:rPr lang="en-CA" sz="2400" b="1" dirty="0" err="1">
                <a:solidFill>
                  <a:prstClr val="black"/>
                </a:solidFill>
                <a:latin typeface="Maiandra GD" panose="020E0502030308020204" pitchFamily="34" charset="0"/>
                <a:ea typeface="Times New Roman"/>
                <a:cs typeface="Arial"/>
              </a:rPr>
              <a:t>Salwa</a:t>
            </a:r>
            <a:r>
              <a:rPr lang="en-CA" sz="2400" b="1" dirty="0">
                <a:solidFill>
                  <a:prstClr val="black"/>
                </a:solidFill>
                <a:latin typeface="Maiandra GD" panose="020E0502030308020204" pitchFamily="34" charset="0"/>
                <a:ea typeface="Times New Roman"/>
                <a:cs typeface="Arial"/>
              </a:rPr>
              <a:t> pays Ali the AED 40 000 but Ali does not deliver the car to </a:t>
            </a:r>
            <a:r>
              <a:rPr lang="en-CA" sz="2400" b="1" dirty="0" err="1">
                <a:solidFill>
                  <a:prstClr val="black"/>
                </a:solidFill>
                <a:latin typeface="Maiandra GD" panose="020E0502030308020204" pitchFamily="34" charset="0"/>
                <a:ea typeface="Times New Roman"/>
                <a:cs typeface="Arial"/>
              </a:rPr>
              <a:t>Salwa</a:t>
            </a:r>
            <a:r>
              <a:rPr lang="en-CA" sz="2400" b="1" dirty="0">
                <a:solidFill>
                  <a:prstClr val="black"/>
                </a:solidFill>
                <a:latin typeface="Maiandra GD" panose="020E0502030308020204" pitchFamily="34" charset="0"/>
                <a:ea typeface="Times New Roman"/>
                <a:cs typeface="Arial"/>
              </a:rPr>
              <a:t>, then Ali is in breach of contract</a:t>
            </a:r>
          </a:p>
          <a:p>
            <a:pPr marL="0" lvl="0" indent="0">
              <a:buNone/>
            </a:pPr>
            <a:endParaRPr lang="en-CA" sz="2400" b="1" dirty="0">
              <a:solidFill>
                <a:prstClr val="black"/>
              </a:solidFill>
              <a:latin typeface="Maiandra GD" panose="020E0502030308020204" pitchFamily="34" charset="0"/>
              <a:ea typeface="Times New Roman"/>
              <a:cs typeface="Arial"/>
            </a:endParaRPr>
          </a:p>
          <a:p>
            <a:pPr lvl="0"/>
            <a:r>
              <a:rPr lang="en-CA" sz="2000" b="1" dirty="0">
                <a:solidFill>
                  <a:prstClr val="black"/>
                </a:solidFill>
                <a:latin typeface="Maiandra GD" panose="020E0502030308020204" pitchFamily="34" charset="0"/>
                <a:ea typeface="Times New Roman"/>
                <a:cs typeface="Arial"/>
              </a:rPr>
              <a:t>the non-breaching party will then has certain LEGAL REMEDIES available against the party who breached the contract </a:t>
            </a:r>
            <a:endParaRPr lang="en-US" sz="1800" b="1" dirty="0">
              <a:solidFill>
                <a:prstClr val="black"/>
              </a:solidFill>
              <a:latin typeface="Maiandra GD" panose="020E0502030308020204" pitchFamily="34" charset="0"/>
              <a:ea typeface="Calibri"/>
              <a:cs typeface="Times New Roman"/>
            </a:endParaRPr>
          </a:p>
          <a:p>
            <a:pPr marL="0" indent="0">
              <a:buNone/>
            </a:pPr>
            <a:endParaRPr lang="en-US" sz="1800" b="1" dirty="0">
              <a:latin typeface="Calibri"/>
              <a:ea typeface="Calibri"/>
              <a:cs typeface="Times New Roman"/>
            </a:endParaRPr>
          </a:p>
        </p:txBody>
      </p:sp>
    </p:spTree>
    <p:extLst>
      <p:ext uri="{BB962C8B-B14F-4D97-AF65-F5344CB8AC3E}">
        <p14:creationId xmlns:p14="http://schemas.microsoft.com/office/powerpoint/2010/main" val="1597774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04800"/>
            <a:ext cx="7520940" cy="304800"/>
          </a:xfrm>
        </p:spPr>
        <p:txBody>
          <a:bodyPr>
            <a:noAutofit/>
          </a:bodyPr>
          <a:lstStyle/>
          <a:p>
            <a:r>
              <a:rPr lang="en-US" sz="2400" b="1" u="sng" dirty="0">
                <a:latin typeface="Maiandra GD" panose="020E0502030308020204" pitchFamily="34" charset="0"/>
              </a:rPr>
              <a:t>LEGAL REMEDIES FOR BREACH OF CONTRACT</a:t>
            </a:r>
            <a:br>
              <a:rPr lang="en-US" sz="2400" b="1" dirty="0">
                <a:latin typeface="Maiandra GD" panose="020E0502030308020204" pitchFamily="34" charset="0"/>
              </a:rPr>
            </a:br>
            <a:endParaRPr lang="en-US" sz="2400" b="1" dirty="0">
              <a:latin typeface="Maiandra GD" panose="020E0502030308020204" pitchFamily="34" charset="0"/>
            </a:endParaRPr>
          </a:p>
        </p:txBody>
      </p:sp>
      <p:sp>
        <p:nvSpPr>
          <p:cNvPr id="3" name="Content Placeholder 2"/>
          <p:cNvSpPr>
            <a:spLocks noGrp="1"/>
          </p:cNvSpPr>
          <p:nvPr>
            <p:ph idx="1"/>
          </p:nvPr>
        </p:nvSpPr>
        <p:spPr>
          <a:xfrm>
            <a:off x="152400" y="609600"/>
            <a:ext cx="8686800" cy="6019800"/>
          </a:xfrm>
        </p:spPr>
        <p:txBody>
          <a:bodyPr>
            <a:normAutofit fontScale="85000" lnSpcReduction="10000"/>
          </a:bodyPr>
          <a:lstStyle/>
          <a:p>
            <a:pPr marL="0" lvl="0" indent="0">
              <a:buNone/>
            </a:pPr>
            <a:endParaRPr lang="en-US" sz="2400" b="1" dirty="0">
              <a:solidFill>
                <a:prstClr val="black"/>
              </a:solidFill>
              <a:latin typeface="Maiandra GD" panose="020E0502030308020204" pitchFamily="34" charset="0"/>
            </a:endParaRPr>
          </a:p>
          <a:p>
            <a:pPr marL="0" lvl="0" indent="0">
              <a:buNone/>
            </a:pPr>
            <a:endParaRPr lang="en-US" sz="2400" dirty="0">
              <a:solidFill>
                <a:prstClr val="black"/>
              </a:solidFill>
              <a:latin typeface="Maiandra GD" panose="020E0502030308020204" pitchFamily="34" charset="0"/>
            </a:endParaRPr>
          </a:p>
          <a:p>
            <a:pPr lvl="0">
              <a:buFont typeface="Wingdings" panose="05000000000000000000" pitchFamily="2" charset="2"/>
              <a:buChar char="q"/>
            </a:pPr>
            <a:r>
              <a:rPr lang="en-US" sz="2400" dirty="0">
                <a:solidFill>
                  <a:prstClr val="black"/>
                </a:solidFill>
                <a:latin typeface="Maiandra GD" panose="020E0502030308020204" pitchFamily="34" charset="0"/>
              </a:rPr>
              <a:t>The </a:t>
            </a:r>
            <a:r>
              <a:rPr lang="en-US" sz="2400" b="1" u="sng" dirty="0">
                <a:solidFill>
                  <a:prstClr val="black"/>
                </a:solidFill>
                <a:latin typeface="Maiandra GD" panose="020E0502030308020204" pitchFamily="34" charset="0"/>
              </a:rPr>
              <a:t>legal remedies </a:t>
            </a:r>
            <a:r>
              <a:rPr lang="en-US" sz="2400" dirty="0">
                <a:solidFill>
                  <a:prstClr val="black"/>
                </a:solidFill>
                <a:latin typeface="Maiandra GD" panose="020E0502030308020204" pitchFamily="34" charset="0"/>
              </a:rPr>
              <a:t>for breach of contract are:</a:t>
            </a:r>
          </a:p>
          <a:p>
            <a:pPr marL="457200" lvl="0" indent="-457200"/>
            <a:r>
              <a:rPr lang="en-US" sz="2400" dirty="0">
                <a:solidFill>
                  <a:prstClr val="black"/>
                </a:solidFill>
                <a:latin typeface="Maiandra GD" panose="020E0502030308020204" pitchFamily="34" charset="0"/>
              </a:rPr>
              <a:t>The non- breaching party can send a written notice  (called a letter of demand) to the party in breach and claim / ask for: </a:t>
            </a:r>
          </a:p>
          <a:p>
            <a:pPr marL="0" lvl="0" indent="0">
              <a:buNone/>
            </a:pPr>
            <a:r>
              <a:rPr lang="en-US" sz="2400" dirty="0">
                <a:solidFill>
                  <a:prstClr val="black"/>
                </a:solidFill>
                <a:latin typeface="Maiandra GD" panose="020E0502030308020204" pitchFamily="34" charset="0"/>
              </a:rPr>
              <a:t>	•</a:t>
            </a:r>
            <a:r>
              <a:rPr lang="en-US" sz="2400" b="1" u="sng" dirty="0">
                <a:solidFill>
                  <a:prstClr val="black"/>
                </a:solidFill>
                <a:latin typeface="Maiandra GD" panose="020E0502030308020204" pitchFamily="34" charset="0"/>
              </a:rPr>
              <a:t>SPECIFIC PERFORMANCE</a:t>
            </a:r>
            <a:r>
              <a:rPr lang="en-US" sz="2400" dirty="0">
                <a:solidFill>
                  <a:prstClr val="black"/>
                </a:solidFill>
                <a:latin typeface="Maiandra GD" panose="020E0502030308020204" pitchFamily="34" charset="0"/>
              </a:rPr>
              <a:t>: </a:t>
            </a:r>
            <a:r>
              <a:rPr lang="en-US" sz="2400" dirty="0" err="1">
                <a:solidFill>
                  <a:prstClr val="black"/>
                </a:solidFill>
                <a:latin typeface="Maiandra GD" panose="020E0502030308020204" pitchFamily="34" charset="0"/>
              </a:rPr>
              <a:t>ie</a:t>
            </a:r>
            <a:r>
              <a:rPr lang="en-US" sz="2400" dirty="0">
                <a:solidFill>
                  <a:prstClr val="black"/>
                </a:solidFill>
                <a:latin typeface="Maiandra GD" panose="020E0502030308020204" pitchFamily="34" charset="0"/>
              </a:rPr>
              <a:t> ask the party in breach to perform under the contract  (to do what he promised to do)</a:t>
            </a:r>
            <a:endParaRPr lang="ar-AE" sz="2400" dirty="0">
              <a:solidFill>
                <a:prstClr val="black"/>
              </a:solidFill>
              <a:latin typeface="Maiandra GD" panose="020E0502030308020204" pitchFamily="34" charset="0"/>
            </a:endParaRPr>
          </a:p>
          <a:p>
            <a:pPr marL="0" lvl="0" indent="0">
              <a:buNone/>
            </a:pPr>
            <a:r>
              <a:rPr lang="en-US" sz="2400" b="1" u="sng" dirty="0">
                <a:solidFill>
                  <a:prstClr val="black"/>
                </a:solidFill>
                <a:latin typeface="Maiandra GD" panose="020E0502030308020204" pitchFamily="34" charset="0"/>
              </a:rPr>
              <a:t>OR</a:t>
            </a:r>
          </a:p>
          <a:p>
            <a:pPr marL="0" lvl="0" indent="0">
              <a:buNone/>
            </a:pPr>
            <a:r>
              <a:rPr lang="en-US" sz="2400" dirty="0">
                <a:solidFill>
                  <a:prstClr val="black"/>
                </a:solidFill>
                <a:latin typeface="Maiandra GD" panose="020E0502030308020204" pitchFamily="34" charset="0"/>
              </a:rPr>
              <a:t>	•</a:t>
            </a:r>
            <a:r>
              <a:rPr lang="en-US" sz="2400" b="1" u="sng" dirty="0">
                <a:solidFill>
                  <a:prstClr val="black"/>
                </a:solidFill>
                <a:latin typeface="Maiandra GD" panose="020E0502030308020204" pitchFamily="34" charset="0"/>
              </a:rPr>
              <a:t>CANCELLATION and RESTITUTION</a:t>
            </a:r>
            <a:r>
              <a:rPr lang="en-US" sz="2400" dirty="0">
                <a:solidFill>
                  <a:prstClr val="black"/>
                </a:solidFill>
                <a:latin typeface="Maiandra GD" panose="020E0502030308020204" pitchFamily="34" charset="0"/>
              </a:rPr>
              <a:t>: </a:t>
            </a:r>
            <a:r>
              <a:rPr lang="en-US" sz="2400" dirty="0" err="1">
                <a:solidFill>
                  <a:prstClr val="black"/>
                </a:solidFill>
                <a:latin typeface="Maiandra GD" panose="020E0502030308020204" pitchFamily="34" charset="0"/>
              </a:rPr>
              <a:t>ie</a:t>
            </a:r>
            <a:r>
              <a:rPr lang="en-US" sz="2400" dirty="0">
                <a:solidFill>
                  <a:prstClr val="black"/>
                </a:solidFill>
                <a:latin typeface="Maiandra GD" panose="020E0502030308020204" pitchFamily="34" charset="0"/>
              </a:rPr>
              <a:t>: cancel the contract  and claim back any monies paid or property given BEFORE the breach </a:t>
            </a:r>
          </a:p>
          <a:p>
            <a:pPr marL="0" lvl="0" indent="0">
              <a:buNone/>
            </a:pPr>
            <a:r>
              <a:rPr lang="en-US" sz="2400" b="1" u="sng" dirty="0">
                <a:solidFill>
                  <a:prstClr val="black"/>
                </a:solidFill>
                <a:latin typeface="Maiandra GD" panose="020E0502030308020204" pitchFamily="34" charset="0"/>
              </a:rPr>
              <a:t>PLUS</a:t>
            </a:r>
            <a:r>
              <a:rPr lang="en-US" sz="2400" u="sng" dirty="0">
                <a:solidFill>
                  <a:prstClr val="black"/>
                </a:solidFill>
                <a:latin typeface="Maiandra GD" panose="020E0502030308020204" pitchFamily="34" charset="0"/>
              </a:rPr>
              <a:t> </a:t>
            </a:r>
          </a:p>
          <a:p>
            <a:pPr lvl="1">
              <a:buFont typeface="Wingdings" panose="05000000000000000000" pitchFamily="2" charset="2"/>
              <a:buChar char="§"/>
            </a:pPr>
            <a:r>
              <a:rPr lang="en-US" sz="2400" dirty="0">
                <a:solidFill>
                  <a:prstClr val="black"/>
                </a:solidFill>
                <a:latin typeface="Maiandra GD" panose="020E0502030308020204" pitchFamily="34" charset="0"/>
              </a:rPr>
              <a:t>claim </a:t>
            </a:r>
            <a:r>
              <a:rPr lang="en-US" sz="2400" b="1" u="sng" dirty="0">
                <a:solidFill>
                  <a:prstClr val="black"/>
                </a:solidFill>
                <a:latin typeface="Maiandra GD" panose="020E0502030308020204" pitchFamily="34" charset="0"/>
              </a:rPr>
              <a:t>DAMAGES</a:t>
            </a:r>
            <a:r>
              <a:rPr lang="en-US" sz="2400" dirty="0">
                <a:solidFill>
                  <a:prstClr val="black"/>
                </a:solidFill>
                <a:latin typeface="Maiandra GD" panose="020E0502030308020204" pitchFamily="34" charset="0"/>
              </a:rPr>
              <a:t> (financial compensation) if the non- breaching party has suffered a financial loss as a result of (because of) the breach of contract</a:t>
            </a:r>
          </a:p>
          <a:p>
            <a:pPr marL="457200" lvl="1" indent="0">
              <a:buNone/>
            </a:pPr>
            <a:endParaRPr lang="en-US" sz="2400" dirty="0">
              <a:solidFill>
                <a:prstClr val="black"/>
              </a:solidFill>
              <a:latin typeface="Maiandra GD" panose="020E0502030308020204" pitchFamily="34" charset="0"/>
            </a:endParaRPr>
          </a:p>
          <a:p>
            <a:pPr lvl="0">
              <a:buFont typeface="Wingdings" panose="05000000000000000000" pitchFamily="2" charset="2"/>
              <a:buChar char="v"/>
            </a:pPr>
            <a:r>
              <a:rPr lang="en-GB" sz="2100" dirty="0">
                <a:solidFill>
                  <a:prstClr val="black"/>
                </a:solidFill>
                <a:latin typeface="Maiandra GD" panose="020E0502030308020204" pitchFamily="34" charset="0"/>
              </a:rPr>
              <a:t>(NOTE: If the party in breach does not comply with the letter of demand, then the non-breaching party can institute legal proceedings against the party in breach and the court can make an order for any of the above </a:t>
            </a:r>
            <a:r>
              <a:rPr lang="en-GB" sz="2100" dirty="0" err="1">
                <a:solidFill>
                  <a:prstClr val="black"/>
                </a:solidFill>
                <a:latin typeface="Maiandra GD" panose="020E0502030308020204" pitchFamily="34" charset="0"/>
              </a:rPr>
              <a:t>ie</a:t>
            </a:r>
            <a:r>
              <a:rPr lang="en-GB" sz="2100" dirty="0">
                <a:solidFill>
                  <a:prstClr val="black"/>
                </a:solidFill>
                <a:latin typeface="Maiandra GD" panose="020E0502030308020204" pitchFamily="34" charset="0"/>
              </a:rPr>
              <a:t>: can order: specific performance OR cancellation and restitution and/or damages if there are any)  </a:t>
            </a:r>
            <a:endParaRPr lang="en-US" sz="2100" dirty="0">
              <a:solidFill>
                <a:prstClr val="black"/>
              </a:solidFill>
              <a:latin typeface="Maiandra GD" panose="020E0502030308020204" pitchFamily="34" charset="0"/>
            </a:endParaRPr>
          </a:p>
          <a:p>
            <a:endParaRPr lang="en-US" sz="2100" dirty="0"/>
          </a:p>
          <a:p>
            <a:endParaRPr lang="en-US" dirty="0"/>
          </a:p>
        </p:txBody>
      </p:sp>
    </p:spTree>
    <p:extLst>
      <p:ext uri="{BB962C8B-B14F-4D97-AF65-F5344CB8AC3E}">
        <p14:creationId xmlns:p14="http://schemas.microsoft.com/office/powerpoint/2010/main" val="39992621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0"/>
            <a:ext cx="7520940" cy="304800"/>
          </a:xfrm>
        </p:spPr>
        <p:txBody>
          <a:bodyPr>
            <a:normAutofit fontScale="90000"/>
          </a:bodyPr>
          <a:lstStyle/>
          <a:p>
            <a:br>
              <a:rPr lang="en-US" sz="3600" b="1" dirty="0"/>
            </a:br>
            <a:r>
              <a:rPr lang="en-US" sz="2700" b="1" u="sng" dirty="0">
                <a:latin typeface="Maiandra GD" panose="020E0502030308020204" pitchFamily="34" charset="0"/>
              </a:rPr>
              <a:t>SPECIFIC PERFORMANCE</a:t>
            </a:r>
          </a:p>
        </p:txBody>
      </p:sp>
      <p:sp>
        <p:nvSpPr>
          <p:cNvPr id="3" name="Content Placeholder 2"/>
          <p:cNvSpPr>
            <a:spLocks noGrp="1"/>
          </p:cNvSpPr>
          <p:nvPr>
            <p:ph idx="1"/>
          </p:nvPr>
        </p:nvSpPr>
        <p:spPr>
          <a:xfrm>
            <a:off x="152400" y="762000"/>
            <a:ext cx="8839200" cy="5867400"/>
          </a:xfrm>
        </p:spPr>
        <p:txBody>
          <a:bodyPr>
            <a:normAutofit/>
          </a:bodyPr>
          <a:lstStyle/>
          <a:p>
            <a:pPr lvl="0">
              <a:buFont typeface="Wingdings" panose="05000000000000000000" pitchFamily="2" charset="2"/>
              <a:buChar char="Ø"/>
            </a:pP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If the non -breaching party wants the party in breach to fulfil his/her obligations under the contract </a:t>
            </a:r>
            <a:r>
              <a:rPr lang="en-US" sz="20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ie</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to do what he/she promised to do, then the non- breaching party may ask (or the court can order) the party in breach for </a:t>
            </a:r>
            <a:r>
              <a:rPr lang="en-US" sz="20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specific performance</a:t>
            </a:r>
          </a:p>
          <a:p>
            <a:pPr marL="0" lvl="0" indent="0">
              <a:buNone/>
            </a:pPr>
            <a:endParaRPr lang="en-US" sz="2000" b="1" u="sng"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Ø"/>
            </a:pP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The non breaching party will usually only ask for </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(or the court will only order) specific </a:t>
            </a: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performance if it is a </a:t>
            </a:r>
            <a:r>
              <a:rPr lang="en-GB" sz="20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suitable</a:t>
            </a: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remedy in the circumstances</a:t>
            </a:r>
          </a:p>
          <a:p>
            <a:pPr marL="0" lvl="0" indent="0">
              <a:buNone/>
            </a:pPr>
            <a:endPar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Ø"/>
            </a:pP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For example in the contract of sale between </a:t>
            </a:r>
            <a:r>
              <a:rPr lang="en-GB" sz="20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GB"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and Ali: </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if </a:t>
            </a:r>
            <a:r>
              <a:rPr lang="en-US" sz="20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pays Ali the AED 40 000 but Ali does not deliver the car to </a:t>
            </a:r>
            <a:r>
              <a:rPr lang="en-US" sz="20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then Ali is in breach of contract and </a:t>
            </a:r>
            <a:r>
              <a:rPr lang="en-US" sz="20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can ask for specific performance </a:t>
            </a:r>
            <a:r>
              <a:rPr lang="en-US" sz="20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ie</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ask Ali to deliver the car. Specific performance would be a suitable remedy in the circumstances.</a:t>
            </a:r>
          </a:p>
          <a:p>
            <a:pPr lvl="0">
              <a:buFont typeface="Wingdings" panose="05000000000000000000" pitchFamily="2" charset="2"/>
              <a:buChar char="Ø"/>
            </a:pPr>
            <a:endPar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a:buFont typeface="Wingdings" panose="05000000000000000000" pitchFamily="2" charset="2"/>
              <a:buChar char="Ø"/>
            </a:pP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540843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0"/>
            <a:ext cx="7520940" cy="381000"/>
          </a:xfrm>
        </p:spPr>
        <p:txBody>
          <a:bodyPr>
            <a:normAutofit fontScale="90000"/>
          </a:bodyPr>
          <a:lstStyle/>
          <a:p>
            <a:br>
              <a:rPr lang="en-US" sz="3600" b="1" dirty="0"/>
            </a:br>
            <a:r>
              <a:rPr lang="en-US" sz="3100" b="1" u="sng" dirty="0">
                <a:latin typeface="Maiandra GD" panose="020E0502030308020204" pitchFamily="34" charset="0"/>
              </a:rPr>
              <a:t>CANCELLATION AND RESTITUTION</a:t>
            </a:r>
          </a:p>
        </p:txBody>
      </p:sp>
      <p:sp>
        <p:nvSpPr>
          <p:cNvPr id="3" name="Content Placeholder 2"/>
          <p:cNvSpPr>
            <a:spLocks noGrp="1"/>
          </p:cNvSpPr>
          <p:nvPr>
            <p:ph idx="1"/>
          </p:nvPr>
        </p:nvSpPr>
        <p:spPr>
          <a:xfrm>
            <a:off x="152400" y="838200"/>
            <a:ext cx="8839200" cy="5791200"/>
          </a:xfrm>
        </p:spPr>
        <p:txBody>
          <a:bodyPr>
            <a:normAutofit fontScale="92500" lnSpcReduction="10000"/>
          </a:bodyPr>
          <a:lstStyle/>
          <a:p>
            <a:pPr lvl="0">
              <a:buFont typeface="Wingdings" panose="05000000000000000000" pitchFamily="2" charset="2"/>
              <a:buChar char="v"/>
            </a:pPr>
            <a:r>
              <a:rPr lang="en-GB"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Alternatively, the non- breaching party can ask for </a:t>
            </a:r>
            <a:r>
              <a:rPr lang="en-GB"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cancellation</a:t>
            </a:r>
            <a:r>
              <a:rPr lang="en-GB"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of the contract and </a:t>
            </a:r>
            <a:r>
              <a:rPr lang="en-GB"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restitution</a:t>
            </a:r>
          </a:p>
          <a:p>
            <a:pPr lvl="0">
              <a:buFont typeface="Wingdings" panose="05000000000000000000" pitchFamily="2" charset="2"/>
              <a:buChar char="v"/>
            </a:pPr>
            <a:r>
              <a:rPr lang="en-GB"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NOTE: </a:t>
            </a:r>
            <a:r>
              <a:rPr lang="en-GB"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the non- breaching party must ask for cancellation AND restitution (the contract MUST be cancelled in order for the non -breaching party to get restitution) </a:t>
            </a:r>
            <a:endParaRPr lang="en-GB" sz="2400" b="1" u="sng"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v"/>
            </a:pPr>
            <a:r>
              <a:rPr lang="en-US"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Cancellation</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of the contract: means that the contract will be void / there is no longer a contract between the parties </a:t>
            </a:r>
          </a:p>
          <a:p>
            <a:pPr lvl="0">
              <a:buFont typeface="Wingdings" panose="05000000000000000000" pitchFamily="2" charset="2"/>
              <a:buChar char="v"/>
            </a:pPr>
            <a:r>
              <a:rPr lang="en-US"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Restitution</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means:</a:t>
            </a:r>
          </a:p>
          <a:p>
            <a:pPr lvl="1">
              <a:buFont typeface="Wingdings" panose="05000000000000000000" pitchFamily="2" charset="2"/>
              <a:buChar char="v"/>
            </a:pP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that the non -breaching party is put back in the position he/she was in </a:t>
            </a:r>
            <a:r>
              <a:rPr lang="en-US" sz="20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before</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the breach. </a:t>
            </a:r>
          </a:p>
          <a:p>
            <a:pPr lvl="1">
              <a:buFont typeface="Wingdings" panose="05000000000000000000" pitchFamily="2" charset="2"/>
              <a:buChar char="v"/>
            </a:pP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So the non- breaching party can claim back any money paid or property  given </a:t>
            </a:r>
            <a:r>
              <a:rPr lang="en-US" sz="20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BEFORE</a:t>
            </a:r>
            <a:r>
              <a:rPr lang="en-US" sz="2000" b="1" dirty="0">
                <a:solidFill>
                  <a:prstClr val="black"/>
                </a:solidFill>
                <a:latin typeface="Maiandra GD" panose="020E0502030308020204" pitchFamily="34" charset="0"/>
                <a:ea typeface="Tahoma" panose="020B0604030504040204" pitchFamily="34" charset="0"/>
                <a:cs typeface="Tahoma" panose="020B0604030504040204" pitchFamily="34" charset="0"/>
              </a:rPr>
              <a:t> the breach </a:t>
            </a:r>
          </a:p>
          <a:p>
            <a:pPr lvl="0">
              <a:buFont typeface="Wingdings" panose="05000000000000000000" pitchFamily="2" charset="2"/>
              <a:buChar char="v"/>
            </a:pP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For example in the contract of sale between </a:t>
            </a:r>
            <a:r>
              <a:rPr lang="en-US" sz="24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and Ali: if </a:t>
            </a:r>
            <a:r>
              <a:rPr lang="en-US" sz="24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pays Ali the AED 40 000 but Ali does not deliver the car to </a:t>
            </a:r>
            <a:r>
              <a:rPr lang="en-US" sz="24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then Ali is in breach of contract and </a:t>
            </a:r>
            <a:r>
              <a:rPr lang="en-US" sz="24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can ask for cancellation and restitution which means that </a:t>
            </a:r>
            <a:r>
              <a:rPr lang="en-US" sz="2400" b="1" dirty="0" err="1">
                <a:solidFill>
                  <a:prstClr val="black"/>
                </a:solidFill>
                <a:latin typeface="Maiandra GD" panose="020E0502030308020204" pitchFamily="34" charset="0"/>
                <a:ea typeface="Tahoma" panose="020B0604030504040204" pitchFamily="34" charset="0"/>
                <a:cs typeface="Tahoma" panose="020B0604030504040204" pitchFamily="34" charset="0"/>
              </a:rPr>
              <a:t>Salwa</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can ask for the contract to be cancelled and for the AED 40 000 to be returned </a:t>
            </a:r>
          </a:p>
          <a:p>
            <a:pPr>
              <a:buFont typeface="Wingdings" panose="05000000000000000000" pitchFamily="2" charset="2"/>
              <a:buChar char="v"/>
            </a:pP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370205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0"/>
            <a:ext cx="7520940" cy="152400"/>
          </a:xfrm>
        </p:spPr>
        <p:txBody>
          <a:bodyPr>
            <a:normAutofit fontScale="90000"/>
          </a:bodyPr>
          <a:lstStyle/>
          <a:p>
            <a:br>
              <a:rPr lang="en-US" sz="3600" b="1" dirty="0"/>
            </a:br>
            <a:r>
              <a:rPr lang="en-US" sz="3100" b="1" u="sng" dirty="0">
                <a:latin typeface="Maiandra GD" panose="020E0502030308020204" pitchFamily="34" charset="0"/>
              </a:rPr>
              <a:t>DAMAGES </a:t>
            </a:r>
            <a:endParaRPr lang="en-US" sz="3100" b="1" dirty="0">
              <a:latin typeface="Maiandra GD" panose="020E0502030308020204" pitchFamily="34" charset="0"/>
            </a:endParaRPr>
          </a:p>
        </p:txBody>
      </p:sp>
      <p:sp>
        <p:nvSpPr>
          <p:cNvPr id="3" name="Content Placeholder 2"/>
          <p:cNvSpPr>
            <a:spLocks noGrp="1"/>
          </p:cNvSpPr>
          <p:nvPr>
            <p:ph idx="1"/>
          </p:nvPr>
        </p:nvSpPr>
        <p:spPr>
          <a:xfrm>
            <a:off x="0" y="533400"/>
            <a:ext cx="9144000" cy="6324600"/>
          </a:xfrm>
        </p:spPr>
        <p:txBody>
          <a:bodyPr>
            <a:normAutofit/>
          </a:bodyPr>
          <a:lstStyle/>
          <a:p>
            <a:pPr lvl="0">
              <a:buFont typeface="Wingdings" panose="05000000000000000000" pitchFamily="2" charset="2"/>
              <a:buChar char="q"/>
            </a:pP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Damages is </a:t>
            </a:r>
            <a:r>
              <a:rPr lang="en-US"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money </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paid by the party in breach to </a:t>
            </a:r>
            <a:r>
              <a:rPr lang="en-US"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compensate</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 the other party for any loss </a:t>
            </a:r>
            <a:r>
              <a:rPr lang="en-US"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caused by the breach of contract </a:t>
            </a:r>
            <a:r>
              <a:rPr lang="en-US" sz="2400" b="1" u="sng" dirty="0" err="1">
                <a:solidFill>
                  <a:prstClr val="black"/>
                </a:solidFill>
                <a:latin typeface="Maiandra GD" panose="020E0502030308020204" pitchFamily="34" charset="0"/>
                <a:ea typeface="Tahoma" panose="020B0604030504040204" pitchFamily="34" charset="0"/>
                <a:cs typeface="Tahoma" panose="020B0604030504040204" pitchFamily="34" charset="0"/>
              </a:rPr>
              <a:t>ie</a:t>
            </a:r>
            <a:r>
              <a:rPr lang="en-US"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 </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any loss which occurs (takes place) </a:t>
            </a:r>
            <a:r>
              <a:rPr lang="en-US"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as a result of </a:t>
            </a: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the breach</a:t>
            </a:r>
          </a:p>
          <a:p>
            <a:pPr marL="0" lvl="0" indent="0">
              <a:buNone/>
            </a:pPr>
            <a:endPar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GB"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Therefore if the party in breach had </a:t>
            </a:r>
            <a:r>
              <a:rPr lang="en-GB" sz="2400" b="1" u="sng" dirty="0">
                <a:solidFill>
                  <a:prstClr val="black"/>
                </a:solidFill>
                <a:latin typeface="Maiandra GD" panose="020E0502030308020204" pitchFamily="34" charset="0"/>
                <a:ea typeface="Tahoma" panose="020B0604030504040204" pitchFamily="34" charset="0"/>
                <a:cs typeface="Tahoma" panose="020B0604030504040204" pitchFamily="34" charset="0"/>
              </a:rPr>
              <a:t>not </a:t>
            </a:r>
            <a:r>
              <a:rPr lang="en-GB"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breached the contract then the loss would NOT have occurred </a:t>
            </a:r>
          </a:p>
          <a:p>
            <a:pPr marL="0" lvl="0" indent="0">
              <a:buNone/>
            </a:pPr>
            <a:endPar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The primary purpose of damages for breach of contract is to place the non- breaching party in the same position he/she would have been in had the party in breach complied with the contract (had not breached the contract/had done what he promised to do under the contract)</a:t>
            </a:r>
          </a:p>
          <a:p>
            <a:pPr marL="0" lvl="0" indent="0">
              <a:buNone/>
            </a:pPr>
            <a:endPar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lvl="0">
              <a:buFont typeface="Wingdings" panose="05000000000000000000" pitchFamily="2" charset="2"/>
              <a:buChar char="q"/>
            </a:pPr>
            <a:r>
              <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rPr>
              <a:t>Damages might include compensation for loss of </a:t>
            </a:r>
            <a:r>
              <a:rPr lang="en-US" sz="2400" b="1">
                <a:solidFill>
                  <a:prstClr val="black"/>
                </a:solidFill>
                <a:latin typeface="Maiandra GD" panose="020E0502030308020204" pitchFamily="34" charset="0"/>
                <a:ea typeface="Tahoma" panose="020B0604030504040204" pitchFamily="34" charset="0"/>
                <a:cs typeface="Tahoma" panose="020B0604030504040204" pitchFamily="34" charset="0"/>
              </a:rPr>
              <a:t>profits </a:t>
            </a:r>
            <a:endPar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marL="0" lvl="0" indent="0">
              <a:buNone/>
            </a:pPr>
            <a:endPar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marL="0" indent="0">
              <a:buNone/>
            </a:pPr>
            <a:endParaRPr lang="en-GB" sz="3200" b="1"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8987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0"/>
            <a:ext cx="7520940" cy="152400"/>
          </a:xfrm>
        </p:spPr>
        <p:txBody>
          <a:bodyPr>
            <a:normAutofit fontScale="90000"/>
          </a:bodyPr>
          <a:lstStyle/>
          <a:p>
            <a:br>
              <a:rPr lang="en-US" sz="3600" b="1" dirty="0"/>
            </a:br>
            <a:endParaRPr lang="en-US" sz="3100" b="1" dirty="0">
              <a:latin typeface="Maiandra GD" panose="020E0502030308020204" pitchFamily="34" charset="0"/>
            </a:endParaRPr>
          </a:p>
        </p:txBody>
      </p:sp>
      <p:sp>
        <p:nvSpPr>
          <p:cNvPr id="3" name="Content Placeholder 2"/>
          <p:cNvSpPr>
            <a:spLocks noGrp="1"/>
          </p:cNvSpPr>
          <p:nvPr>
            <p:ph idx="1"/>
          </p:nvPr>
        </p:nvSpPr>
        <p:spPr>
          <a:xfrm>
            <a:off x="0" y="533400"/>
            <a:ext cx="9144000" cy="6324600"/>
          </a:xfrm>
        </p:spPr>
        <p:txBody>
          <a:bodyPr>
            <a:normAutofit/>
          </a:bodyPr>
          <a:lstStyle/>
          <a:p>
            <a:pPr marL="0" lvl="0" indent="0">
              <a:buNone/>
            </a:pPr>
            <a:endParaRPr lang="en-US" sz="2400" b="1" dirty="0">
              <a:solidFill>
                <a:prstClr val="black"/>
              </a:solidFill>
              <a:latin typeface="Maiandra GD" panose="020E0502030308020204" pitchFamily="34" charset="0"/>
              <a:ea typeface="Tahoma" panose="020B0604030504040204" pitchFamily="34" charset="0"/>
              <a:cs typeface="Tahoma" panose="020B0604030504040204" pitchFamily="34" charset="0"/>
            </a:endParaRPr>
          </a:p>
          <a:p>
            <a:pPr marL="0" indent="0">
              <a:buNone/>
            </a:pPr>
            <a:endParaRPr lang="en-GB" sz="3200" b="1"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3200"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a:blip r:embed="rId2"/>
          <a:stretch>
            <a:fillRect/>
          </a:stretch>
        </p:blipFill>
        <p:spPr>
          <a:xfrm>
            <a:off x="2338387" y="1047750"/>
            <a:ext cx="4467225" cy="4762500"/>
          </a:xfrm>
          <a:prstGeom prst="rect">
            <a:avLst/>
          </a:prstGeom>
        </p:spPr>
      </p:pic>
    </p:spTree>
    <p:extLst>
      <p:ext uri="{BB962C8B-B14F-4D97-AF65-F5344CB8AC3E}">
        <p14:creationId xmlns:p14="http://schemas.microsoft.com/office/powerpoint/2010/main" val="2897285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3018</TotalTime>
  <Words>2863</Words>
  <PresentationFormat>On-screen Show (4:3)</PresentationFormat>
  <Paragraphs>257</Paragraphs>
  <Slides>31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Arial Rounded MT Bold</vt:lpstr>
      <vt:lpstr>Calibri</vt:lpstr>
      <vt:lpstr>Courier New</vt:lpstr>
      <vt:lpstr>Maiandra GD</vt:lpstr>
      <vt:lpstr>Tahoma</vt:lpstr>
      <vt:lpstr>Wingdings</vt:lpstr>
      <vt:lpstr>Office Theme</vt:lpstr>
      <vt:lpstr>BUS 2003: BUSINESS LAW </vt:lpstr>
      <vt:lpstr>UAE CONTRACT LAW</vt:lpstr>
      <vt:lpstr>UAE CONTRACT LAW</vt:lpstr>
      <vt:lpstr>DEFINITION OF A CONTRACT </vt:lpstr>
      <vt:lpstr>VERBAL / WRITTEN CONTRACTS</vt:lpstr>
      <vt:lpstr>3 BASIC REQUIREMENTS OF A CONTRACT</vt:lpstr>
      <vt:lpstr>  OFFER AND ACCEPTANCE  </vt:lpstr>
      <vt:lpstr>OFFER AND ACCEPTANCE </vt:lpstr>
      <vt:lpstr>NECESSARY REQUIREMENTS</vt:lpstr>
      <vt:lpstr>INTENTION</vt:lpstr>
      <vt:lpstr>DURESS</vt:lpstr>
      <vt:lpstr>Duress</vt:lpstr>
      <vt:lpstr>MISREPRESENTATION</vt:lpstr>
      <vt:lpstr>MISREPRESENTATION</vt:lpstr>
      <vt:lpstr>CAPACITY</vt:lpstr>
      <vt:lpstr>CAPACITY: AGE</vt:lpstr>
      <vt:lpstr>MINORS: 0 – 6 years (no capacity)</vt:lpstr>
      <vt:lpstr>MINORS: 7-20 years (limited / restricted capacity)</vt:lpstr>
      <vt:lpstr>CAPACITY</vt:lpstr>
      <vt:lpstr>CAPACITY: MENTAL DISABILITY </vt:lpstr>
      <vt:lpstr>MENTALLY DISABLED PERSON: NO RESTRICTING ORDER</vt:lpstr>
      <vt:lpstr>CAPACITY</vt:lpstr>
      <vt:lpstr>LEGALITY</vt:lpstr>
      <vt:lpstr>POSSIBILITY of PERFORMANCE</vt:lpstr>
      <vt:lpstr>BREACH OF CONTRACT   </vt:lpstr>
      <vt:lpstr>BREACH OF CONTRACT </vt:lpstr>
      <vt:lpstr>LEGAL REMEDIES FOR BREACH OF CONTRACT </vt:lpstr>
      <vt:lpstr> SPECIFIC PERFORMANCE</vt:lpstr>
      <vt:lpstr> CANCELLATION AND RESTITUTION</vt:lpstr>
      <vt:lpstr> DAMAGES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2016-05-27T13:14:17Z</cp:lastPrinted>
  <dcterms:created xsi:type="dcterms:W3CDTF">2012-09-22T12:13:03Z</dcterms:created>
  <dcterms:modified xsi:type="dcterms:W3CDTF">2019-10-26T16:50:15Z</dcterms:modified>
</cp:coreProperties>
</file>