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22"/>
  </p:handoutMasterIdLst>
  <p:sldIdLst>
    <p:sldId id="257" r:id="rId2"/>
    <p:sldId id="279" r:id="rId3"/>
    <p:sldId id="274" r:id="rId4"/>
    <p:sldId id="258" r:id="rId5"/>
    <p:sldId id="265" r:id="rId6"/>
    <p:sldId id="268" r:id="rId7"/>
    <p:sldId id="270" r:id="rId8"/>
    <p:sldId id="275" r:id="rId9"/>
    <p:sldId id="304" r:id="rId10"/>
    <p:sldId id="272" r:id="rId11"/>
    <p:sldId id="277" r:id="rId12"/>
    <p:sldId id="293" r:id="rId13"/>
    <p:sldId id="296" r:id="rId14"/>
    <p:sldId id="294" r:id="rId15"/>
    <p:sldId id="298" r:id="rId16"/>
    <p:sldId id="299" r:id="rId17"/>
    <p:sldId id="303" r:id="rId18"/>
    <p:sldId id="301" r:id="rId19"/>
    <p:sldId id="302" r:id="rId20"/>
    <p:sldId id="305" r:id="rId21"/>
  </p:sldIdLst>
  <p:sldSz cx="9144000" cy="6858000" type="screen4x3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7" autoAdjust="0"/>
    <p:restoredTop sz="94660"/>
  </p:normalViewPr>
  <p:slideViewPr>
    <p:cSldViewPr>
      <p:cViewPr varScale="1">
        <p:scale>
          <a:sx n="68" d="100"/>
          <a:sy n="68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4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303E6-435D-4AF6-8CCA-35689200A346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40" y="944517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887C73-6AD2-44DB-A6C9-C5B414E8A0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383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6307D59-519A-4014-9BF3-08430D3B348E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91FDF8D3-58D5-46F4-B00E-6605CD08A1C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yulawglobal.org/globalex/United_Arab_Emirates1.html" TargetMode="External"/><Relationship Id="rId2" Type="http://schemas.openxmlformats.org/officeDocument/2006/relationships/hyperlink" Target="https://www.youtube.com/watch?v=e8qTmN-w86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822960" y="1066800"/>
            <a:ext cx="7520940" cy="1143000"/>
          </a:xfrm>
        </p:spPr>
        <p:txBody>
          <a:bodyPr>
            <a:normAutofit fontScale="90000"/>
          </a:bodyPr>
          <a:lstStyle/>
          <a:p>
            <a:b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b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b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</a:b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130540" cy="5791200"/>
          </a:xfrm>
        </p:spPr>
        <p:txBody>
          <a:bodyPr/>
          <a:lstStyle/>
          <a:p>
            <a:pPr marL="0" indent="0">
              <a:buNone/>
            </a:pPr>
            <a:r>
              <a:rPr lang="en-US" sz="4000" b="1" dirty="0">
                <a:solidFill>
                  <a:srgbClr val="002060"/>
                </a:solidFill>
                <a:latin typeface="Maiandra GD" panose="020E0502030308020204" pitchFamily="34" charset="0"/>
              </a:rPr>
              <a:t>LAW 3103: BUSINESS LAW</a:t>
            </a:r>
          </a:p>
          <a:p>
            <a:pPr marL="0" indent="0">
              <a:buNone/>
            </a:pPr>
            <a:r>
              <a:rPr lang="en-US" sz="3200" b="1">
                <a:solidFill>
                  <a:srgbClr val="002060"/>
                </a:solidFill>
                <a:latin typeface="Maiandra GD" panose="020E0502030308020204" pitchFamily="34" charset="0"/>
              </a:rPr>
              <a:t>Introduction </a:t>
            </a:r>
            <a:r>
              <a:rPr lang="en-US" sz="3200" b="1" dirty="0">
                <a:solidFill>
                  <a:srgbClr val="002060"/>
                </a:solidFill>
                <a:latin typeface="Maiandra GD" panose="020E0502030308020204" pitchFamily="34" charset="0"/>
              </a:rPr>
              <a:t>to Law</a:t>
            </a:r>
          </a:p>
          <a:p>
            <a:pPr marL="0" indent="0">
              <a:buNone/>
            </a:pPr>
            <a:endParaRPr lang="en-US" sz="32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002060"/>
                </a:solidFill>
                <a:latin typeface="Maiandra GD" panose="020E0502030308020204" pitchFamily="34" charset="0"/>
              </a:rPr>
              <a:t>SLO1: Describe the UAE Judicial Structure, learn how to determine jurisdiction for civil and criminal cases, and learn the sources of law in the UAE.</a:t>
            </a:r>
          </a:p>
        </p:txBody>
      </p:sp>
      <p:pic>
        <p:nvPicPr>
          <p:cNvPr id="1028" name="Picture 4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038600"/>
            <a:ext cx="3886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807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Rounded MT Bold" pitchFamily="34" charset="0"/>
              </a:rPr>
              <a:t>   </a:t>
            </a:r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AGENDA: </a:t>
            </a:r>
            <a:endParaRPr lang="en-US" sz="31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534400" cy="541020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What is law?</a:t>
            </a:r>
          </a:p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Who makes the law?</a:t>
            </a:r>
          </a:p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To whom does the law apply?</a:t>
            </a:r>
          </a:p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Why does society need law?</a:t>
            </a:r>
          </a:p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What are the two types of legal systems in the world?</a:t>
            </a:r>
          </a:p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The Common Law system</a:t>
            </a:r>
          </a:p>
          <a:p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The Civil Law system</a:t>
            </a:r>
          </a:p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Main sources of UAE Law: </a:t>
            </a:r>
          </a:p>
          <a:p>
            <a:pPr lvl="1"/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Sharia Law</a:t>
            </a:r>
          </a:p>
          <a:p>
            <a:pPr lvl="1"/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Government Legislation</a:t>
            </a:r>
          </a:p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How are laws made in the UAE?</a:t>
            </a:r>
          </a:p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What are the two levels of government in the UAE?</a:t>
            </a:r>
          </a:p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What does each level do?</a:t>
            </a:r>
          </a:p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Federal Laws</a:t>
            </a:r>
          </a:p>
          <a:p>
            <a:r>
              <a:rPr lang="en-GB" b="1" dirty="0">
                <a:solidFill>
                  <a:srgbClr val="002060"/>
                </a:solidFill>
                <a:latin typeface="Maiandra GD" panose="020E0502030308020204" pitchFamily="34" charset="0"/>
              </a:rPr>
              <a:t>Local Laws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endParaRPr lang="en-US" b="1" dirty="0">
              <a:solidFill>
                <a:srgbClr val="002060"/>
              </a:solidFill>
            </a:endParaRPr>
          </a:p>
          <a:p>
            <a:endParaRPr lang="en-US" b="1" dirty="0">
              <a:solidFill>
                <a:srgbClr val="002060"/>
              </a:solidFill>
            </a:endParaRPr>
          </a:p>
          <a:p>
            <a:endParaRPr lang="en-US" b="1" dirty="0">
              <a:solidFill>
                <a:srgbClr val="002060"/>
              </a:solidFill>
            </a:endParaRPr>
          </a:p>
          <a:p>
            <a:endParaRPr lang="en-US" dirty="0"/>
          </a:p>
        </p:txBody>
      </p:sp>
      <p:pic>
        <p:nvPicPr>
          <p:cNvPr id="3074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89560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18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Rounded MT Bold" pitchFamily="34" charset="0"/>
              </a:rPr>
              <a:t>   What is Law?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10200"/>
          </a:xfrm>
        </p:spPr>
        <p:txBody>
          <a:bodyPr/>
          <a:lstStyle/>
          <a:p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  <a:latin typeface="Maiandra GD" panose="020E0502030308020204" pitchFamily="34" charset="0"/>
              </a:rPr>
              <a:t>Law is a </a:t>
            </a:r>
            <a:r>
              <a:rPr lang="en-US" b="1" dirty="0">
                <a:solidFill>
                  <a:srgbClr val="002060"/>
                </a:solidFill>
                <a:latin typeface="Maiandra GD" panose="020E0502030308020204" pitchFamily="34" charset="0"/>
              </a:rPr>
              <a:t>set of rules </a:t>
            </a:r>
            <a:r>
              <a:rPr lang="en-US" dirty="0">
                <a:solidFill>
                  <a:srgbClr val="002060"/>
                </a:solidFill>
                <a:latin typeface="Maiandra GD" panose="020E0502030308020204" pitchFamily="34" charset="0"/>
              </a:rPr>
              <a:t>that governs and controls the relationships: </a:t>
            </a:r>
          </a:p>
          <a:p>
            <a:pPr lvl="1"/>
            <a:r>
              <a:rPr lang="en-US" dirty="0">
                <a:solidFill>
                  <a:srgbClr val="002060"/>
                </a:solidFill>
                <a:latin typeface="Maiandra GD" panose="020E0502030308020204" pitchFamily="34" charset="0"/>
              </a:rPr>
              <a:t>between individuals and</a:t>
            </a:r>
          </a:p>
          <a:p>
            <a:pPr lvl="1"/>
            <a:r>
              <a:rPr lang="en-US" dirty="0">
                <a:solidFill>
                  <a:srgbClr val="002060"/>
                </a:solidFill>
                <a:latin typeface="Maiandra GD" panose="020E0502030308020204" pitchFamily="34" charset="0"/>
              </a:rPr>
              <a:t>between individuals and society</a:t>
            </a:r>
          </a:p>
          <a:p>
            <a:pPr marL="274320" lvl="1" indent="0">
              <a:buNone/>
            </a:pPr>
            <a:endParaRPr lang="en-US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  <a:latin typeface="Maiandra GD" panose="020E0502030308020204" pitchFamily="34" charset="0"/>
              </a:rPr>
              <a:t>Each country has its own set of laws which apply to everyone living in that country</a:t>
            </a:r>
          </a:p>
          <a:p>
            <a:endParaRPr lang="en-US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  <a:latin typeface="Maiandra GD" panose="020E0502030308020204" pitchFamily="34" charset="0"/>
              </a:rPr>
              <a:t>If the laws are not followed, then these laws are enforceable through the legal system (which includes the courts) 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endParaRPr lang="en-US" dirty="0"/>
          </a:p>
        </p:txBody>
      </p:sp>
      <p:pic>
        <p:nvPicPr>
          <p:cNvPr id="3074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36220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729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2"/>
                </a:solidFill>
                <a:latin typeface="Arial Rounded MT Bold" pitchFamily="34" charset="0"/>
              </a:rPr>
              <a:t>   </a:t>
            </a:r>
            <a:r>
              <a:rPr lang="en-US" b="1" dirty="0">
                <a:solidFill>
                  <a:srgbClr val="002060"/>
                </a:solidFill>
                <a:latin typeface="Arial Rounded MT Bold" pitchFamily="34" charset="0"/>
              </a:rPr>
              <a:t>To whom does law apply?</a:t>
            </a:r>
            <a:endParaRPr lang="en-US" sz="2200" b="1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715000"/>
          </a:xfrm>
        </p:spPr>
        <p:txBody>
          <a:bodyPr>
            <a:normAutofit fontScale="85000" lnSpcReduction="10000"/>
          </a:bodyPr>
          <a:lstStyle/>
          <a:p>
            <a:endParaRPr lang="en-US" sz="24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dirty="0">
                <a:solidFill>
                  <a:srgbClr val="002060"/>
                </a:solidFill>
                <a:latin typeface="Maiandra GD" panose="020E0502030308020204" pitchFamily="34" charset="0"/>
              </a:rPr>
              <a:t>The law of a country applies to all </a:t>
            </a:r>
            <a:r>
              <a:rPr lang="en-US" sz="3200" b="1" dirty="0">
                <a:solidFill>
                  <a:srgbClr val="002060"/>
                </a:solidFill>
                <a:latin typeface="Maiandra GD" panose="020E0502030308020204" pitchFamily="34" charset="0"/>
              </a:rPr>
              <a:t>legal persons</a:t>
            </a:r>
          </a:p>
          <a:p>
            <a:pPr marL="0" indent="0">
              <a:buNone/>
            </a:pPr>
            <a:endParaRPr lang="en-US" sz="32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3200" dirty="0">
                <a:solidFill>
                  <a:srgbClr val="002060"/>
                </a:solidFill>
                <a:latin typeface="Maiandra GD" panose="020E0502030308020204" pitchFamily="34" charset="0"/>
              </a:rPr>
              <a:t>There are </a:t>
            </a:r>
            <a:r>
              <a:rPr lang="en-US" sz="3200" b="1" dirty="0">
                <a:solidFill>
                  <a:srgbClr val="002060"/>
                </a:solidFill>
                <a:latin typeface="Maiandra GD" panose="020E0502030308020204" pitchFamily="34" charset="0"/>
              </a:rPr>
              <a:t>TWO types </a:t>
            </a:r>
            <a:r>
              <a:rPr lang="en-US" sz="3200" dirty="0">
                <a:solidFill>
                  <a:srgbClr val="002060"/>
                </a:solidFill>
                <a:latin typeface="Maiandra GD" panose="020E0502030308020204" pitchFamily="34" charset="0"/>
              </a:rPr>
              <a:t>of </a:t>
            </a:r>
            <a:r>
              <a:rPr lang="en-US" sz="3200" b="1" dirty="0">
                <a:solidFill>
                  <a:srgbClr val="002060"/>
                </a:solidFill>
                <a:latin typeface="Maiandra GD" panose="020E0502030308020204" pitchFamily="34" charset="0"/>
              </a:rPr>
              <a:t>legal persons: </a:t>
            </a:r>
          </a:p>
          <a:p>
            <a:pPr marL="0" indent="0">
              <a:buNone/>
            </a:pPr>
            <a:endParaRPr lang="en-US" sz="32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lvl="1"/>
            <a:r>
              <a:rPr lang="en-US" sz="3200" b="1" dirty="0">
                <a:solidFill>
                  <a:srgbClr val="002060"/>
                </a:solidFill>
                <a:latin typeface="Maiandra GD" panose="020E0502030308020204" pitchFamily="34" charset="0"/>
              </a:rPr>
              <a:t>Natural persons</a:t>
            </a:r>
            <a:r>
              <a:rPr lang="en-US" sz="3200" dirty="0">
                <a:solidFill>
                  <a:srgbClr val="002060"/>
                </a:solidFill>
                <a:latin typeface="Maiandra GD" panose="020E0502030308020204" pitchFamily="34" charset="0"/>
              </a:rPr>
              <a:t>: individuals /human beings</a:t>
            </a:r>
          </a:p>
          <a:p>
            <a:pPr marL="274320" lvl="1" indent="0">
              <a:buNone/>
            </a:pPr>
            <a:r>
              <a:rPr lang="en-US" sz="3200" dirty="0">
                <a:solidFill>
                  <a:srgbClr val="002060"/>
                </a:solidFill>
                <a:latin typeface="Maiandra GD" panose="020E0502030308020204" pitchFamily="34" charset="0"/>
              </a:rPr>
              <a:t>AND</a:t>
            </a:r>
          </a:p>
          <a:p>
            <a:pPr lvl="1"/>
            <a:r>
              <a:rPr lang="en-US" sz="3200" b="1" dirty="0">
                <a:solidFill>
                  <a:srgbClr val="002060"/>
                </a:solidFill>
                <a:latin typeface="Maiandra GD" panose="020E0502030308020204" pitchFamily="34" charset="0"/>
              </a:rPr>
              <a:t>Artificial persons</a:t>
            </a:r>
            <a:r>
              <a:rPr lang="en-US" sz="3200" dirty="0">
                <a:solidFill>
                  <a:srgbClr val="002060"/>
                </a:solidFill>
                <a:latin typeface="Maiandra GD" panose="020E0502030308020204" pitchFamily="34" charset="0"/>
              </a:rPr>
              <a:t>: companies</a:t>
            </a:r>
          </a:p>
          <a:p>
            <a:pPr lvl="1"/>
            <a:endParaRPr lang="en-US" dirty="0">
              <a:solidFill>
                <a:srgbClr val="002060"/>
              </a:solidFill>
            </a:endParaRPr>
          </a:p>
          <a:p>
            <a:pPr lvl="1"/>
            <a:endParaRPr lang="en-US" dirty="0">
              <a:solidFill>
                <a:srgbClr val="002060"/>
              </a:solidFill>
            </a:endParaRPr>
          </a:p>
          <a:p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258" y="510540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449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382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Rounded MT Bold" pitchFamily="34" charset="0"/>
              </a:rPr>
              <a:t>Why does society need law?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562600"/>
          </a:xfrm>
        </p:spPr>
        <p:txBody>
          <a:bodyPr>
            <a:normAutofit fontScale="32500" lnSpcReduction="20000"/>
          </a:bodyPr>
          <a:lstStyle/>
          <a:p>
            <a:endParaRPr lang="en-US" sz="24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7400" b="1" dirty="0">
                <a:solidFill>
                  <a:srgbClr val="002060"/>
                </a:solidFill>
                <a:latin typeface="Maiandra GD" panose="020E0502030308020204" pitchFamily="34" charset="0"/>
              </a:rPr>
              <a:t>Society needs law</a:t>
            </a:r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:</a:t>
            </a:r>
          </a:p>
          <a:p>
            <a:pPr lvl="2"/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 to maintain social order amongst the members of society</a:t>
            </a:r>
          </a:p>
          <a:p>
            <a:pPr marL="548640" lvl="2" indent="0">
              <a:buNone/>
            </a:pPr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and </a:t>
            </a:r>
          </a:p>
          <a:p>
            <a:pPr lvl="2"/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  to provide protection</a:t>
            </a:r>
          </a:p>
          <a:p>
            <a:pPr lvl="2"/>
            <a:endParaRPr lang="en-US" sz="74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lvl="2"/>
            <a:endParaRPr lang="en-US" sz="74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o	Every society needs social order </a:t>
            </a:r>
            <a:r>
              <a:rPr lang="en-US" sz="7400" dirty="0" err="1">
                <a:solidFill>
                  <a:srgbClr val="002060"/>
                </a:solidFill>
                <a:latin typeface="Maiandra GD" panose="020E0502030308020204" pitchFamily="34" charset="0"/>
              </a:rPr>
              <a:t>ie</a:t>
            </a:r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: co-operative,   predictable behavior by the members of that society </a:t>
            </a:r>
          </a:p>
          <a:p>
            <a:pPr marL="0" indent="0">
              <a:buNone/>
            </a:pPr>
            <a:endParaRPr lang="en-US" sz="74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7400" dirty="0">
                <a:solidFill>
                  <a:srgbClr val="002060"/>
                </a:solidFill>
                <a:latin typeface="Maiandra GD" panose="020E0502030308020204" pitchFamily="34" charset="0"/>
              </a:rPr>
              <a:t>o	Society also needs protection from criminals and other wrong deeds</a:t>
            </a:r>
          </a:p>
          <a:p>
            <a:pPr marL="0" indent="0">
              <a:buNone/>
            </a:pPr>
            <a:endParaRPr lang="en-US" sz="74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13360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211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Rounded MT Bold" pitchFamily="34" charset="0"/>
              </a:rPr>
              <a:t>Types of Legal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562600"/>
          </a:xfrm>
        </p:spPr>
        <p:txBody>
          <a:bodyPr>
            <a:normAutofit fontScale="47500" lnSpcReduction="20000"/>
          </a:bodyPr>
          <a:lstStyle/>
          <a:p>
            <a:endParaRPr lang="en-GB" sz="2400" b="1" dirty="0"/>
          </a:p>
          <a:p>
            <a:r>
              <a:rPr lang="en-GB" sz="5900" dirty="0">
                <a:solidFill>
                  <a:srgbClr val="002060"/>
                </a:solidFill>
                <a:latin typeface="Maiandra GD" panose="020E0502030308020204" pitchFamily="34" charset="0"/>
              </a:rPr>
              <a:t>There are many different legal systems in the world</a:t>
            </a:r>
          </a:p>
          <a:p>
            <a:endParaRPr lang="en-US" sz="59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5900" dirty="0">
                <a:solidFill>
                  <a:srgbClr val="002060"/>
                </a:solidFill>
                <a:latin typeface="Maiandra GD" panose="020E0502030308020204" pitchFamily="34" charset="0"/>
              </a:rPr>
              <a:t>The </a:t>
            </a:r>
            <a:r>
              <a:rPr lang="en-US" sz="5900" b="1" dirty="0">
                <a:solidFill>
                  <a:srgbClr val="002060"/>
                </a:solidFill>
                <a:latin typeface="Maiandra GD" panose="020E0502030308020204" pitchFamily="34" charset="0"/>
              </a:rPr>
              <a:t>two main types </a:t>
            </a:r>
            <a:r>
              <a:rPr lang="en-US" sz="5900" dirty="0">
                <a:solidFill>
                  <a:srgbClr val="002060"/>
                </a:solidFill>
                <a:latin typeface="Maiandra GD" panose="020E0502030308020204" pitchFamily="34" charset="0"/>
              </a:rPr>
              <a:t>of legal systems are:</a:t>
            </a:r>
          </a:p>
          <a:p>
            <a:pPr marL="0" indent="0">
              <a:buNone/>
            </a:pPr>
            <a:endParaRPr lang="en-US" sz="59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r>
              <a:rPr lang="en-US" sz="59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Common Law System </a:t>
            </a:r>
          </a:p>
          <a:p>
            <a:endParaRPr lang="en-US" sz="59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1554480" lvl="7" indent="0">
              <a:buNone/>
            </a:pPr>
            <a:r>
              <a:rPr lang="en-US" sz="5900" b="1" dirty="0">
                <a:solidFill>
                  <a:srgbClr val="002060"/>
                </a:solidFill>
                <a:latin typeface="Maiandra GD" panose="020E0502030308020204" pitchFamily="34" charset="0"/>
              </a:rPr>
              <a:t>&amp;</a:t>
            </a:r>
          </a:p>
          <a:p>
            <a:endParaRPr lang="en-US" sz="59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r>
              <a:rPr lang="en-US" sz="59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Civil Law System</a:t>
            </a:r>
          </a:p>
          <a:p>
            <a:endParaRPr lang="en-US" sz="2400" b="1" dirty="0"/>
          </a:p>
          <a:p>
            <a:endParaRPr lang="en-US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961831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710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The Common Law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9144000" cy="6248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34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following countries (there are others) follow the common law system:</a:t>
            </a:r>
          </a:p>
          <a:p>
            <a:pPr marL="0" indent="0">
              <a:buNone/>
            </a:pPr>
            <a:endParaRPr lang="en-US" sz="34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United Kingdom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Canada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Australia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New Zealand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South Africa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United States of America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India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Pakistan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Singapore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400" dirty="0">
                <a:solidFill>
                  <a:srgbClr val="002060"/>
                </a:solidFill>
                <a:latin typeface="Maiandra GD" panose="020E0502030308020204" pitchFamily="34" charset="0"/>
              </a:rPr>
              <a:t>Hong Kong</a:t>
            </a:r>
          </a:p>
          <a:p>
            <a:pPr marL="0" indent="0">
              <a:buNone/>
            </a:pPr>
            <a:endParaRPr lang="en-US" sz="34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3349685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96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The Common Law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991600" cy="5867400"/>
          </a:xfrm>
        </p:spPr>
        <p:txBody>
          <a:bodyPr>
            <a:normAutofit fontScale="25000" lnSpcReduction="20000"/>
          </a:bodyPr>
          <a:lstStyle/>
          <a:p>
            <a:endParaRPr lang="en-US" sz="2400" b="1" dirty="0"/>
          </a:p>
          <a:p>
            <a:pPr marL="0" indent="0">
              <a:buNone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In countries which follow the common law system, the law is made by:</a:t>
            </a: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1371600" indent="-1371600">
              <a:buAutoNum type="arabicPeriod"/>
            </a:pPr>
            <a:r>
              <a:rPr lang="en-GB" sz="96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The government</a:t>
            </a: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 </a:t>
            </a:r>
          </a:p>
          <a:p>
            <a:pPr marL="1371600" indent="-1371600">
              <a:buAutoNum type="arabicPeriod"/>
            </a:pPr>
            <a:r>
              <a:rPr lang="en-GB" sz="96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The courts </a:t>
            </a:r>
          </a:p>
          <a:p>
            <a:pPr marL="0" indent="0">
              <a:buNone/>
            </a:pPr>
            <a:endParaRPr lang="en-US" sz="9600" b="1" u="sng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Law made by the government is called 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government legislation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Government legislation (laws) can be found in a 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statute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9600" u="sng" dirty="0">
                <a:solidFill>
                  <a:srgbClr val="002060"/>
                </a:solidFill>
                <a:latin typeface="Maiandra GD" panose="020E0502030308020204" pitchFamily="34" charset="0"/>
              </a:rPr>
              <a:t>Example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: all the laws on marriage are found in the Marriage Statute and all laws on Employment Law are found in the Employment Law (or Labor Law) Statute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GB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80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2865" y="5029200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54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The Common Law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991600" cy="5867400"/>
          </a:xfrm>
        </p:spPr>
        <p:txBody>
          <a:bodyPr>
            <a:normAutofit fontScale="25000" lnSpcReduction="20000"/>
          </a:bodyPr>
          <a:lstStyle/>
          <a:p>
            <a:endParaRPr lang="en-US" sz="2400" b="1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The judges in the court can make law if there is no government legislation on a certain issue</a:t>
            </a:r>
          </a:p>
          <a:p>
            <a:pPr marL="0" indent="0">
              <a:buNone/>
            </a:pPr>
            <a:endParaRPr lang="en-US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Law made by judges (the court) can be found in </a:t>
            </a: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judgments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A judgment: a decision made by a judge</a:t>
            </a:r>
          </a:p>
          <a:p>
            <a:pPr marL="0" indent="0">
              <a:buNone/>
            </a:pPr>
            <a:endParaRPr lang="en-US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A decision (judgment) made by a judge in the highest court must be followed by all judges in the lower courts 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when deciding later cases with similar issues or facts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A decision by the highest court is called a </a:t>
            </a:r>
            <a:r>
              <a:rPr lang="en-GB" sz="96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precedent</a:t>
            </a:r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 and it is binding (must be followed)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GB" sz="96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Example</a:t>
            </a: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: 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Brown v. Board of Education of Topeka, 347 U.S. 483, was a landmark United States Supreme Court case in which the Judges (Court) declared state laws establishing separate public schools for black and white students to be unconstitutional.</a:t>
            </a: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endParaRPr lang="en-GB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80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983554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The Civil Law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5626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8600" b="1" dirty="0">
                <a:solidFill>
                  <a:srgbClr val="002060"/>
                </a:solidFill>
                <a:latin typeface="Maiandra GD" panose="020E0502030308020204" pitchFamily="34" charset="0"/>
              </a:rPr>
              <a:t>Most European and Middle Eastern countries follow the civil law system.</a:t>
            </a:r>
          </a:p>
          <a:p>
            <a:pPr marL="0" indent="0">
              <a:buNone/>
            </a:pPr>
            <a:r>
              <a:rPr lang="en-US" sz="86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Therefore countries that follow the civil law system are:</a:t>
            </a:r>
          </a:p>
          <a:p>
            <a:pPr marL="0" indent="0">
              <a:buNone/>
            </a:pPr>
            <a:r>
              <a:rPr lang="en-US" sz="8600" b="1" dirty="0">
                <a:solidFill>
                  <a:srgbClr val="002060"/>
                </a:solidFill>
                <a:latin typeface="Maiandra GD" panose="020E0502030308020204" pitchFamily="34" charset="0"/>
              </a:rPr>
              <a:t>	•	</a:t>
            </a: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The UAE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Other Gulf states such as Oman, Bahrain,      		Qatar, Kuwait, </a:t>
            </a:r>
            <a:r>
              <a:rPr lang="en-US" sz="8600" dirty="0" err="1">
                <a:solidFill>
                  <a:srgbClr val="002060"/>
                </a:solidFill>
                <a:latin typeface="Maiandra GD" panose="020E0502030308020204" pitchFamily="34" charset="0"/>
              </a:rPr>
              <a:t>Saudia</a:t>
            </a: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 Arabia (the GCC)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Jordan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Lebanon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Syria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And European countries such as: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Italy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Germany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France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Hungary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Spain</a:t>
            </a:r>
          </a:p>
          <a:p>
            <a:pPr marL="0" indent="0">
              <a:buNone/>
            </a:pPr>
            <a:r>
              <a:rPr lang="en-US" sz="8600" dirty="0">
                <a:solidFill>
                  <a:srgbClr val="002060"/>
                </a:solidFill>
                <a:latin typeface="Maiandra GD" panose="020E0502030308020204" pitchFamily="34" charset="0"/>
              </a:rPr>
              <a:t>	•	Portugal</a:t>
            </a:r>
          </a:p>
          <a:p>
            <a:endParaRPr lang="en-US" sz="8600" b="1" dirty="0">
              <a:solidFill>
                <a:srgbClr val="002060"/>
              </a:solidFill>
            </a:endParaRPr>
          </a:p>
          <a:p>
            <a:endParaRPr lang="en-US" sz="8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8600" b="1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961300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395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The Civil Law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943600"/>
          </a:xfrm>
        </p:spPr>
        <p:txBody>
          <a:bodyPr>
            <a:normAutofit fontScale="25000" lnSpcReduction="20000"/>
          </a:bodyPr>
          <a:lstStyle/>
          <a:p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In the civil law system all the laws are made by the government </a:t>
            </a:r>
          </a:p>
          <a:p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Law made by the government is also called government legislation </a:t>
            </a:r>
          </a:p>
          <a:p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Government legislation (laws) can be found in a 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code</a:t>
            </a:r>
          </a:p>
          <a:p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A code is similar to a statute (in the common law system)</a:t>
            </a:r>
          </a:p>
          <a:p>
            <a:r>
              <a:rPr lang="en-US" sz="9600" u="sng" dirty="0">
                <a:solidFill>
                  <a:srgbClr val="002060"/>
                </a:solidFill>
                <a:latin typeface="Maiandra GD" panose="020E0502030308020204" pitchFamily="34" charset="0"/>
              </a:rPr>
              <a:t>Example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: all the laws on marriage are found in the Marriage Code and all laws on Employment Law are found in the Employment Law (or Labor Law) Code</a:t>
            </a:r>
          </a:p>
          <a:p>
            <a:endParaRPr lang="en-US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The law in civil law countries is therefore said to be “codified”</a:t>
            </a:r>
          </a:p>
          <a:p>
            <a:endParaRPr lang="en-US" sz="9600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endParaRPr lang="en-US" sz="5100" dirty="0">
              <a:solidFill>
                <a:srgbClr val="002060"/>
              </a:solidFill>
            </a:endParaRPr>
          </a:p>
          <a:p>
            <a:endParaRPr lang="en-US" sz="51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4600" dirty="0">
              <a:solidFill>
                <a:srgbClr val="002060"/>
              </a:solidFill>
            </a:endParaRPr>
          </a:p>
          <a:p>
            <a:endParaRPr lang="en-US" sz="29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665" y="5029200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45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Introduction to UAE Law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5943600"/>
          </a:xfrm>
        </p:spPr>
        <p:txBody>
          <a:bodyPr>
            <a:normAutofit fontScale="32500" lnSpcReduction="20000"/>
          </a:bodyPr>
          <a:lstStyle/>
          <a:p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The UAE follows the civil law system</a:t>
            </a:r>
          </a:p>
          <a:p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Therefore all the laws in the UAE are:</a:t>
            </a:r>
          </a:p>
          <a:p>
            <a:pPr lvl="1"/>
            <a:r>
              <a:rPr lang="en-GB" sz="9200" dirty="0">
                <a:solidFill>
                  <a:srgbClr val="002060"/>
                </a:solidFill>
                <a:latin typeface="Maiandra GD" panose="020E0502030308020204" pitchFamily="34" charset="0"/>
              </a:rPr>
              <a:t> made by the government</a:t>
            </a:r>
          </a:p>
          <a:p>
            <a:pPr lvl="1"/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 found in a code</a:t>
            </a:r>
          </a:p>
          <a:p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The two main </a:t>
            </a:r>
            <a:r>
              <a:rPr lang="en-GB" sz="9600" u="sng" dirty="0">
                <a:solidFill>
                  <a:srgbClr val="002060"/>
                </a:solidFill>
                <a:latin typeface="Maiandra GD" panose="020E0502030308020204" pitchFamily="34" charset="0"/>
              </a:rPr>
              <a:t>sources</a:t>
            </a:r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</a:rPr>
              <a:t> of UAE Law are</a:t>
            </a: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Sharia law (mainly family / “personal status” law)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Government Legislation (laws made by the government)</a:t>
            </a:r>
          </a:p>
          <a:p>
            <a:pPr marL="0" indent="0">
              <a:buNone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200" y="5105400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109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304800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Arial Rounded MT Bold" pitchFamily="34" charset="0"/>
              </a:rPr>
              <a:t>SHARIA LAW</a:t>
            </a:r>
            <a:endParaRPr lang="en-US" sz="3600" b="1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09600"/>
            <a:ext cx="8458200" cy="62484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All UAE Government Legislation is also based on Islamic legal principals / Sharia Law</a:t>
            </a: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UAE constitution states: "Islam is the official religion of the UAE and ... Islamic Sharia is a main source of its legislation“</a:t>
            </a: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Sharia Law is derived from: </a:t>
            </a: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lvl="1"/>
            <a:r>
              <a:rPr lang="en-US" sz="92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</a:t>
            </a:r>
            <a:r>
              <a:rPr lang="en-US" sz="92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Holy Quran </a:t>
            </a:r>
            <a:r>
              <a:rPr lang="en-US" sz="9200" b="1" dirty="0">
                <a:solidFill>
                  <a:srgbClr val="002060"/>
                </a:solidFill>
                <a:latin typeface="Maiandra GD" panose="020E0502030308020204" pitchFamily="34" charset="0"/>
              </a:rPr>
              <a:t>– the primary source of Sharia law</a:t>
            </a:r>
          </a:p>
          <a:p>
            <a:pPr lvl="1"/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</a:t>
            </a:r>
            <a:r>
              <a:rPr lang="en-US" sz="96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Sunna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 (words and actions) of the Prophet Mohammed  &amp;</a:t>
            </a:r>
          </a:p>
          <a:p>
            <a:pPr lvl="1"/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</a:t>
            </a:r>
            <a:r>
              <a:rPr lang="en-US" sz="9600" b="1" u="sng" dirty="0">
                <a:solidFill>
                  <a:srgbClr val="002060"/>
                </a:solidFill>
                <a:latin typeface="Maiandra GD" panose="020E0502030308020204" pitchFamily="34" charset="0"/>
              </a:rPr>
              <a:t>Hadith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 (written statements) of the Prophet Mohammed </a:t>
            </a:r>
          </a:p>
          <a:p>
            <a:pPr marL="0" indent="0">
              <a:buNone/>
            </a:pPr>
            <a:endParaRPr lang="en-GB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5327771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427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SHARIA LAW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458200" cy="5867400"/>
          </a:xfrm>
        </p:spPr>
        <p:txBody>
          <a:bodyPr>
            <a:normAutofit fontScale="25000" lnSpcReduction="20000"/>
          </a:bodyPr>
          <a:lstStyle/>
          <a:p>
            <a:r>
              <a:rPr lang="en-US" sz="9600" u="sng" dirty="0">
                <a:solidFill>
                  <a:srgbClr val="002060"/>
                </a:solidFill>
                <a:latin typeface="Maiandra GD" panose="020E0502030308020204" pitchFamily="34" charset="0"/>
              </a:rPr>
              <a:t>Sharia Law 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is particularly important in the UAE in the area of 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PERSONAL STATUS  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or 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FAMILY LAW 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</a:rPr>
              <a:t>which includes:</a:t>
            </a:r>
          </a:p>
          <a:p>
            <a:pPr marL="0" indent="0">
              <a:buNone/>
            </a:pP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Marriage between two Muslims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rights of a child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The rights and duties of parents in respect of a child</a:t>
            </a: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Divorce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Custody of the children after a divorce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Maintenance (“</a:t>
            </a:r>
            <a:r>
              <a:rPr lang="en-GB" sz="9600" b="1" dirty="0" err="1">
                <a:solidFill>
                  <a:srgbClr val="002060"/>
                </a:solidFill>
                <a:latin typeface="Maiandra GD" panose="020E0502030308020204" pitchFamily="34" charset="0"/>
              </a:rPr>
              <a:t>nafaqa</a:t>
            </a: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”)</a:t>
            </a: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Inheritance (on death) </a:t>
            </a:r>
          </a:p>
          <a:p>
            <a:endParaRPr lang="en-US" sz="5100" b="1" dirty="0">
              <a:solidFill>
                <a:srgbClr val="002060"/>
              </a:solidFill>
            </a:endParaRPr>
          </a:p>
          <a:p>
            <a:endParaRPr lang="en-US" sz="5100" dirty="0">
              <a:solidFill>
                <a:srgbClr val="002060"/>
              </a:solidFill>
            </a:endParaRPr>
          </a:p>
          <a:p>
            <a:endParaRPr lang="en-US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9600" b="1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4648200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33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 Rounded MT Bold" pitchFamily="34" charset="0"/>
              </a:rPr>
              <a:t>GOVERNMENT LEGISLATION</a:t>
            </a:r>
            <a:endParaRPr lang="en-US" sz="2200" b="1" dirty="0"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5800"/>
            <a:ext cx="8763000" cy="6172201"/>
          </a:xfrm>
        </p:spPr>
        <p:txBody>
          <a:bodyPr>
            <a:normAutofit fontScale="25000" lnSpcReduction="20000"/>
          </a:bodyPr>
          <a:lstStyle/>
          <a:p>
            <a:endParaRPr lang="en-US" sz="2400" b="1" dirty="0"/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GB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second source of law in the UAE (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although it is usually the first source referred to by the Courts), is Government Legislation 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 is the law made by the Government of the UAE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Government Legislation is set out in a CODE (</a:t>
            </a:r>
            <a:r>
              <a:rPr lang="en-US" sz="9600" dirty="0" err="1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eg</a:t>
            </a: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The UAE Federal Company Law Code 8 of 1984, The UAE Federal Labor Law Code 8 of 1980)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 UAE Government Legislation must comply with Sharia law (it must not conflict with Sharia law principles) 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9600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government legislation conflicts with Sharia law principles, the Courts can ignore the legislation or set it aside (declare it to be invalid)</a:t>
            </a:r>
          </a:p>
          <a:p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5257800"/>
            <a:ext cx="1810669" cy="15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771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457200"/>
            <a:ext cx="8534400" cy="15240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rial Rounded MT Bold" pitchFamily="34" charset="0"/>
              </a:rPr>
              <a:t>How do the UAE Federal Government make Laws (Government Legislation) (“codes”)?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991600" cy="5791200"/>
          </a:xfrm>
        </p:spPr>
        <p:txBody>
          <a:bodyPr>
            <a:normAutofit fontScale="25000" lnSpcReduction="20000"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 UAE has 3 branches of government: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u="sng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EXECUTIVE: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includes the Prime Minister, the Cabinet of Ministers and the Supreme Council (made up of the 7 rulers of each Emirate). </a:t>
            </a:r>
            <a:r>
              <a:rPr lang="en-US" sz="9600" b="1" dirty="0">
                <a:solidFill>
                  <a:srgbClr val="FF000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 executive draft the laws; a draft law is called a BILL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u="sng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LEGISLATURE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: includes the Supreme Council, the Cabinet of Ministers and the Federal National Council (FNC). The Bill (draft law) is submitted (sent) to </a:t>
            </a:r>
            <a:r>
              <a:rPr lang="en-US" sz="9600" b="1" dirty="0">
                <a:solidFill>
                  <a:srgbClr val="FF000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 Legislature which approves the Bill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 Bill is then signed by the President Sheikh Khalifa and published in the Official UAE Government Gazette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Once Sheikh Khalifa has signed the Bill and it is published, then the Bill officially becomes Government Legislation three months after publication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u="sng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JUDICIARY</a:t>
            </a: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: includes judges and the courts which </a:t>
            </a:r>
            <a:r>
              <a:rPr lang="en-US" sz="9600" b="1" dirty="0">
                <a:solidFill>
                  <a:srgbClr val="FF000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apply the law</a:t>
            </a:r>
          </a:p>
          <a:p>
            <a:endParaRPr lang="en-US" sz="6000" b="1" dirty="0"/>
          </a:p>
          <a:p>
            <a:pPr marL="0" indent="0">
              <a:buNone/>
            </a:pPr>
            <a:endParaRPr lang="en-US" sz="6000" b="1" dirty="0"/>
          </a:p>
          <a:p>
            <a:endParaRPr lang="en-US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98639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534400" cy="5334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2060"/>
                </a:solidFill>
                <a:latin typeface="Arial Rounded MT Bold" pitchFamily="34" charset="0"/>
              </a:rPr>
              <a:t> </a:t>
            </a:r>
            <a:r>
              <a:rPr lang="en-US" sz="3100" b="1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Three branches of government IN UAE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43000"/>
            <a:ext cx="9067800" cy="5638800"/>
          </a:xfrm>
        </p:spPr>
        <p:txBody>
          <a:bodyPr>
            <a:normAutofit fontScale="85000" lnSpcReduction="1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2100" b="1" kern="1800" dirty="0">
                <a:solidFill>
                  <a:srgbClr val="330066"/>
                </a:solidFill>
                <a:latin typeface="Maiandra GD" panose="020E0502030308020204" pitchFamily="34" charset="0"/>
                <a:ea typeface="Times New Roman"/>
                <a:cs typeface="Arial"/>
              </a:rPr>
              <a:t>HEAD OF STATE (ruler of the country): Sheikh Khalifa bin Zayed Al </a:t>
            </a:r>
            <a:r>
              <a:rPr lang="en-US" sz="2100" b="1" kern="1800" dirty="0" err="1">
                <a:solidFill>
                  <a:srgbClr val="330066"/>
                </a:solidFill>
                <a:latin typeface="Maiandra GD" panose="020E0502030308020204" pitchFamily="34" charset="0"/>
                <a:ea typeface="Times New Roman"/>
                <a:cs typeface="Arial"/>
              </a:rPr>
              <a:t>Nahyan</a:t>
            </a:r>
            <a:endParaRPr lang="en-US" sz="2100" b="1" dirty="0">
              <a:latin typeface="Maiandra GD" panose="020E0502030308020204" pitchFamily="34" charset="0"/>
              <a:ea typeface="Calibri"/>
              <a:cs typeface="Times New Roman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kern="1800" dirty="0">
                <a:solidFill>
                  <a:srgbClr val="330066"/>
                </a:solidFill>
                <a:latin typeface="Maiandra GD" panose="020E0502030308020204" pitchFamily="34" charset="0"/>
                <a:ea typeface="Times New Roman"/>
                <a:cs typeface="Arial"/>
              </a:rPr>
              <a:t>			           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kern="1800" dirty="0">
                <a:solidFill>
                  <a:srgbClr val="330066"/>
                </a:solidFill>
                <a:latin typeface="Maiandra GD" panose="020E0502030308020204" pitchFamily="34" charset="0"/>
                <a:ea typeface="Times New Roman"/>
                <a:cs typeface="Arial"/>
              </a:rPr>
              <a:t>				GOVERNMENT     </a:t>
            </a: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kern="1800" dirty="0">
                <a:solidFill>
                  <a:srgbClr val="330066"/>
                </a:solidFill>
                <a:latin typeface="Maiandra GD" panose="020E0502030308020204" pitchFamily="34" charset="0"/>
                <a:ea typeface="Times New Roman"/>
                <a:cs typeface="Arial"/>
              </a:rPr>
              <a:t> </a:t>
            </a:r>
            <a:endParaRPr lang="en-US" sz="1700" b="1" dirty="0">
              <a:latin typeface="Maiandra GD" panose="020E0502030308020204" pitchFamily="34" charset="0"/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u="sng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Executive			Legislature			                     Judiciary</a:t>
            </a:r>
            <a:endParaRPr lang="en-US" sz="1700" b="1" dirty="0">
              <a:solidFill>
                <a:srgbClr val="002060"/>
              </a:solidFill>
              <a:latin typeface="Maiandra GD" panose="020E0502030308020204" pitchFamily="34" charset="0"/>
              <a:ea typeface="Calibri"/>
              <a:cs typeface="Times New Roman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Prime Minister			Federal National Council		Judges (in the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Cabinet Ministers 			Cabinet Ministers			Courts)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Supreme Council			Supreme Council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 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 DRAFTS THE LAW			APPROVES THE LAW			APPLIES THE LAW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     Draft law is called a “Bill” 		Examines and approves the “Bill”		 			                                    which becomes Law			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7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				(called a  “Code”)</a:t>
            </a:r>
          </a:p>
          <a:p>
            <a:endParaRPr lang="en-US" b="1" dirty="0">
              <a:solidFill>
                <a:srgbClr val="002060"/>
              </a:solidFill>
            </a:endParaRPr>
          </a:p>
          <a:p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542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457200"/>
            <a:ext cx="9067800" cy="533400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rial Rounded MT Bold" pitchFamily="34" charset="0"/>
              </a:rPr>
              <a:t>GOVERNMENT LEGISLATION: 2 levels of UAE Government</a:t>
            </a:r>
            <a:endParaRPr lang="en-US" sz="2400" b="1" dirty="0"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90600"/>
            <a:ext cx="8992277" cy="5867400"/>
          </a:xfrm>
        </p:spPr>
        <p:txBody>
          <a:bodyPr>
            <a:normAutofit fontScale="25000" lnSpcReduction="20000"/>
          </a:bodyPr>
          <a:lstStyle/>
          <a:p>
            <a:endParaRPr lang="en-US" sz="2400" b="1" dirty="0"/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 are two levels of government in the UAE: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Federal Government </a:t>
            </a: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Local Government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federal government makes laws which apply in the whole of the UAE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laws made by the federal government are called FEDERAL LAWS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local governments (governments of the individual emirates) make laws that only apply in that emirate (example: Abu Dhabi Road Code)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laws made by the individual emirates are called LOCAL LAWS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GB" sz="9600" b="1" dirty="0">
                <a:solidFill>
                  <a:srgbClr val="002060"/>
                </a:solidFill>
                <a:latin typeface="Maiandra GD" panose="020E0502030308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laws apply only to the emirate which made the local law</a:t>
            </a:r>
            <a:endParaRPr lang="en-US" sz="9600" b="1" dirty="0">
              <a:solidFill>
                <a:srgbClr val="002060"/>
              </a:solidFill>
              <a:latin typeface="Maiandra GD" panose="020E0502030308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9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9600" b="1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96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672372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Arial Rounded MT Bold" pitchFamily="34" charset="0"/>
              </a:rPr>
              <a:t>FEDERAL GOVERNMENT LAWS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915400" cy="5943600"/>
          </a:xfrm>
        </p:spPr>
        <p:txBody>
          <a:bodyPr>
            <a:normAutofit fontScale="25000" lnSpcReduction="20000"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 Federal Government has sole power to make laws in certain areas </a:t>
            </a:r>
            <a:r>
              <a:rPr lang="en-US" sz="8000" b="1" dirty="0" err="1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ie</a:t>
            </a:r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:  ONLY the Federal Government may make laws in these areas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 governments of the individual emirates may not make their own ‘Local Laws’ in these areas because they do NOT have the power to do so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  <a:ea typeface="Calibri"/>
                <a:cs typeface="Times New Roman"/>
              </a:rPr>
              <a:t>These areas include: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foreign affairs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security and defense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nationality and immigration issues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education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public health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currency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postal, telephone and other communications services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air traffic control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labor relations</a:t>
            </a:r>
          </a:p>
          <a:p>
            <a:r>
              <a:rPr lang="en-US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banking</a:t>
            </a:r>
          </a:p>
          <a:p>
            <a:r>
              <a:rPr lang="en-GB" sz="8000" b="1" dirty="0">
                <a:solidFill>
                  <a:srgbClr val="002060"/>
                </a:solidFill>
                <a:latin typeface="Maiandra GD" panose="020E0502030308020204" pitchFamily="34" charset="0"/>
              </a:rPr>
              <a:t>companies</a:t>
            </a:r>
            <a:endParaRPr lang="en-US" sz="8000" b="1" dirty="0">
              <a:solidFill>
                <a:srgbClr val="002060"/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r>
              <a:rPr lang="en-US" sz="8000" b="1" dirty="0">
                <a:solidFill>
                  <a:srgbClr val="002060"/>
                </a:solidFill>
              </a:rPr>
              <a:t>	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sz="2400" b="1" dirty="0"/>
              <a:t>	</a:t>
            </a:r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5181600"/>
            <a:ext cx="1415766" cy="119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7192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81000"/>
          </a:xfrm>
        </p:spPr>
        <p:txBody>
          <a:bodyPr>
            <a:normAutofit fontScale="90000"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Arial Rounded MT Bold" pitchFamily="34" charset="0"/>
              </a:rPr>
              <a:t>RESOURCES AND STUDY QUESTIONS</a:t>
            </a:r>
            <a:endParaRPr lang="en-US" sz="3200" b="1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8915400" cy="5943600"/>
          </a:xfrm>
        </p:spPr>
        <p:txBody>
          <a:bodyPr>
            <a:normAutofit fontScale="92500" lnSpcReduction="10000"/>
          </a:bodyPr>
          <a:lstStyle/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b="1" dirty="0"/>
              <a:t>Videos and/or online Resources</a:t>
            </a: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The differences between the Common Law and Civil Law Systems (video): </a:t>
            </a:r>
            <a:r>
              <a:rPr lang="en-US" dirty="0">
                <a:hlinkClick r:id="rId2"/>
              </a:rPr>
              <a:t>https://www.youtube.com/watch?v=e8qTmN-w86Q</a:t>
            </a:r>
            <a:endParaRPr lang="en-US" dirty="0"/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US" dirty="0"/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dirty="0"/>
              <a:t>An Overview of the UAE Legal System by </a:t>
            </a:r>
            <a:r>
              <a:rPr lang="en-US" dirty="0" err="1"/>
              <a:t>Dr</a:t>
            </a:r>
            <a:r>
              <a:rPr lang="en-US" dirty="0"/>
              <a:t> Ahmed Aly </a:t>
            </a:r>
            <a:r>
              <a:rPr lang="en-US" dirty="0" err="1"/>
              <a:t>Khedr</a:t>
            </a:r>
            <a:r>
              <a:rPr lang="en-US" dirty="0"/>
              <a:t>: </a:t>
            </a:r>
            <a:r>
              <a:rPr lang="en-US" dirty="0">
                <a:hlinkClick r:id="rId3"/>
              </a:rPr>
              <a:t>http://www.nyulawglobal.org/globalex/United_Arab_Emirates1.html</a:t>
            </a:r>
            <a:endParaRPr lang="en-US" dirty="0"/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b="1" dirty="0"/>
              <a:t>Study Questions</a:t>
            </a:r>
            <a:r>
              <a:rPr lang="en-US" dirty="0"/>
              <a:t>: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dirty="0"/>
              <a:t>What is law?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GB" dirty="0"/>
              <a:t>Why does society need law?</a:t>
            </a:r>
            <a:endParaRPr lang="en-US" dirty="0"/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dirty="0"/>
              <a:t>Who makes the laws in a country?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dirty="0"/>
              <a:t>What are the two main types of legal systems in the world?</a:t>
            </a:r>
          </a:p>
          <a:p>
            <a:pPr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dirty="0"/>
              <a:t>What are the sources of UAE Law?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n-US" sz="2400" dirty="0"/>
          </a:p>
        </p:txBody>
      </p:sp>
      <p:pic>
        <p:nvPicPr>
          <p:cNvPr id="2050" name="Picture 2" descr="C:\Program Files\Microsoft Office\MEDIA\CAGCAT10\j0300840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21100"/>
            <a:ext cx="1415766" cy="119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325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1162</TotalTime>
  <Words>1433</Words>
  <PresentationFormat>On-screen Show (4:3)</PresentationFormat>
  <Paragraphs>305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Aharoni</vt:lpstr>
      <vt:lpstr>Arial</vt:lpstr>
      <vt:lpstr>Arial Rounded MT Bold</vt:lpstr>
      <vt:lpstr>Calibri</vt:lpstr>
      <vt:lpstr>Maiandra GD</vt:lpstr>
      <vt:lpstr>Symbol</vt:lpstr>
      <vt:lpstr>Wingdings</vt:lpstr>
      <vt:lpstr>Clarity</vt:lpstr>
      <vt:lpstr>   </vt:lpstr>
      <vt:lpstr>   AGENDA: </vt:lpstr>
      <vt:lpstr>   What is Law?</vt:lpstr>
      <vt:lpstr>   To whom does law apply?</vt:lpstr>
      <vt:lpstr>Why does society need law?</vt:lpstr>
      <vt:lpstr>Types of Legal Systems</vt:lpstr>
      <vt:lpstr>The Common Law System</vt:lpstr>
      <vt:lpstr>The Common Law System</vt:lpstr>
      <vt:lpstr>The Common Law System</vt:lpstr>
      <vt:lpstr>The Civil Law System</vt:lpstr>
      <vt:lpstr>The Civil Law System</vt:lpstr>
      <vt:lpstr>Introduction to UAE Law </vt:lpstr>
      <vt:lpstr>SHARIA LAW</vt:lpstr>
      <vt:lpstr>SHARIA LAW  </vt:lpstr>
      <vt:lpstr>GOVERNMENT LEGISLATION</vt:lpstr>
      <vt:lpstr>How do the UAE Federal Government make Laws (Government Legislation) (“codes”)?</vt:lpstr>
      <vt:lpstr> Three branches of government IN UAE</vt:lpstr>
      <vt:lpstr>GOVERNMENT LEGISLATION: 2 levels of UAE Government</vt:lpstr>
      <vt:lpstr>FEDERAL GOVERNMENT LAWS</vt:lpstr>
      <vt:lpstr>RESOURCES AND STUDY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2017-05-23T06:36:48Z</cp:lastPrinted>
  <dcterms:created xsi:type="dcterms:W3CDTF">2012-10-06T08:31:39Z</dcterms:created>
  <dcterms:modified xsi:type="dcterms:W3CDTF">2019-10-26T16:57:41Z</dcterms:modified>
</cp:coreProperties>
</file>