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5"/>
  </p:notesMasterIdLst>
  <p:handoutMasterIdLst>
    <p:handoutMasterId r:id="rId26"/>
  </p:handoutMasterIdLst>
  <p:sldIdLst>
    <p:sldId id="257" r:id="rId2"/>
    <p:sldId id="264" r:id="rId3"/>
    <p:sldId id="293" r:id="rId4"/>
    <p:sldId id="258" r:id="rId5"/>
    <p:sldId id="265" r:id="rId6"/>
    <p:sldId id="279" r:id="rId7"/>
    <p:sldId id="276" r:id="rId8"/>
    <p:sldId id="277" r:id="rId9"/>
    <p:sldId id="278" r:id="rId10"/>
    <p:sldId id="280" r:id="rId11"/>
    <p:sldId id="281" r:id="rId12"/>
    <p:sldId id="283" r:id="rId13"/>
    <p:sldId id="266" r:id="rId14"/>
    <p:sldId id="284" r:id="rId15"/>
    <p:sldId id="285" r:id="rId16"/>
    <p:sldId id="287" r:id="rId17"/>
    <p:sldId id="288" r:id="rId18"/>
    <p:sldId id="289" r:id="rId19"/>
    <p:sldId id="291" r:id="rId20"/>
    <p:sldId id="292" r:id="rId21"/>
    <p:sldId id="295" r:id="rId22"/>
    <p:sldId id="296" r:id="rId23"/>
    <p:sldId id="297" r:id="rId2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57" autoAdjust="0"/>
    <p:restoredTop sz="94660"/>
  </p:normalViewPr>
  <p:slideViewPr>
    <p:cSldViewPr>
      <p:cViewPr varScale="1">
        <p:scale>
          <a:sx n="68" d="100"/>
          <a:sy n="68" d="100"/>
        </p:scale>
        <p:origin x="1410"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939" y="0"/>
            <a:ext cx="3037840" cy="464820"/>
          </a:xfrm>
          <a:prstGeom prst="rect">
            <a:avLst/>
          </a:prstGeom>
        </p:spPr>
        <p:txBody>
          <a:bodyPr vert="horz" lIns="91440" tIns="45720" rIns="91440" bIns="45720" rtlCol="0"/>
          <a:lstStyle>
            <a:lvl1pPr algn="r">
              <a:defRPr sz="1200"/>
            </a:lvl1pPr>
          </a:lstStyle>
          <a:p>
            <a:fld id="{656303E6-435D-4AF6-8CCA-35689200A346}" type="datetimeFigureOut">
              <a:rPr lang="en-US" smtClean="0"/>
              <a:pPr/>
              <a:t>10/26/2019</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939" y="8829967"/>
            <a:ext cx="3037840" cy="464820"/>
          </a:xfrm>
          <a:prstGeom prst="rect">
            <a:avLst/>
          </a:prstGeom>
        </p:spPr>
        <p:txBody>
          <a:bodyPr vert="horz" lIns="91440" tIns="45720" rIns="91440" bIns="45720" rtlCol="0" anchor="b"/>
          <a:lstStyle>
            <a:lvl1pPr algn="r">
              <a:defRPr sz="1200"/>
            </a:lvl1pPr>
          </a:lstStyle>
          <a:p>
            <a:fld id="{ED887C73-6AD2-44DB-A6C9-C5B414E8A05D}" type="slidenum">
              <a:rPr lang="en-US" smtClean="0"/>
              <a:pPr/>
              <a:t>‹#›</a:t>
            </a:fld>
            <a:endParaRPr lang="en-US"/>
          </a:p>
        </p:txBody>
      </p:sp>
    </p:spTree>
    <p:extLst>
      <p:ext uri="{BB962C8B-B14F-4D97-AF65-F5344CB8AC3E}">
        <p14:creationId xmlns:p14="http://schemas.microsoft.com/office/powerpoint/2010/main" val="35703839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8386"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77" y="0"/>
            <a:ext cx="3038386" cy="464820"/>
          </a:xfrm>
          <a:prstGeom prst="rect">
            <a:avLst/>
          </a:prstGeom>
        </p:spPr>
        <p:txBody>
          <a:bodyPr vert="horz" lIns="91440" tIns="45720" rIns="91440" bIns="45720" rtlCol="0"/>
          <a:lstStyle>
            <a:lvl1pPr algn="r">
              <a:defRPr sz="1200"/>
            </a:lvl1pPr>
          </a:lstStyle>
          <a:p>
            <a:fld id="{6EA420DE-8EDE-4EE3-BEC8-AB77760D4E87}" type="datetimeFigureOut">
              <a:rPr lang="en-US" smtClean="0"/>
              <a:pPr/>
              <a:t>10/26/2019</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8830091"/>
            <a:ext cx="3038386" cy="46482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77" y="8830091"/>
            <a:ext cx="3038386" cy="464820"/>
          </a:xfrm>
          <a:prstGeom prst="rect">
            <a:avLst/>
          </a:prstGeom>
        </p:spPr>
        <p:txBody>
          <a:bodyPr vert="horz" lIns="91440" tIns="45720" rIns="91440" bIns="45720" rtlCol="0" anchor="b"/>
          <a:lstStyle>
            <a:lvl1pPr algn="r">
              <a:defRPr sz="1200"/>
            </a:lvl1pPr>
          </a:lstStyle>
          <a:p>
            <a:fld id="{83908419-983A-4ED1-BEB4-188CB33B0FF7}" type="slidenum">
              <a:rPr lang="en-US" smtClean="0"/>
              <a:pPr/>
              <a:t>‹#›</a:t>
            </a:fld>
            <a:endParaRPr lang="en-US"/>
          </a:p>
        </p:txBody>
      </p:sp>
    </p:spTree>
    <p:extLst>
      <p:ext uri="{BB962C8B-B14F-4D97-AF65-F5344CB8AC3E}">
        <p14:creationId xmlns:p14="http://schemas.microsoft.com/office/powerpoint/2010/main" val="3932230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1</a:t>
            </a:fld>
            <a:endParaRPr lang="en-US"/>
          </a:p>
        </p:txBody>
      </p:sp>
    </p:spTree>
    <p:extLst>
      <p:ext uri="{BB962C8B-B14F-4D97-AF65-F5344CB8AC3E}">
        <p14:creationId xmlns:p14="http://schemas.microsoft.com/office/powerpoint/2010/main" val="14626911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2</a:t>
            </a:fld>
            <a:endParaRPr lang="en-US"/>
          </a:p>
        </p:txBody>
      </p:sp>
    </p:spTree>
    <p:extLst>
      <p:ext uri="{BB962C8B-B14F-4D97-AF65-F5344CB8AC3E}">
        <p14:creationId xmlns:p14="http://schemas.microsoft.com/office/powerpoint/2010/main" val="474229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3</a:t>
            </a:fld>
            <a:endParaRPr lang="en-US"/>
          </a:p>
        </p:txBody>
      </p:sp>
    </p:spTree>
    <p:extLst>
      <p:ext uri="{BB962C8B-B14F-4D97-AF65-F5344CB8AC3E}">
        <p14:creationId xmlns:p14="http://schemas.microsoft.com/office/powerpoint/2010/main" val="47422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4</a:t>
            </a:fld>
            <a:endParaRPr lang="en-US"/>
          </a:p>
        </p:txBody>
      </p:sp>
    </p:spTree>
    <p:extLst>
      <p:ext uri="{BB962C8B-B14F-4D97-AF65-F5344CB8AC3E}">
        <p14:creationId xmlns:p14="http://schemas.microsoft.com/office/powerpoint/2010/main" val="41896467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5</a:t>
            </a:fld>
            <a:endParaRPr lang="en-US"/>
          </a:p>
        </p:txBody>
      </p:sp>
    </p:spTree>
    <p:extLst>
      <p:ext uri="{BB962C8B-B14F-4D97-AF65-F5344CB8AC3E}">
        <p14:creationId xmlns:p14="http://schemas.microsoft.com/office/powerpoint/2010/main" val="29182586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6</a:t>
            </a:fld>
            <a:endParaRPr lang="en-US"/>
          </a:p>
        </p:txBody>
      </p:sp>
    </p:spTree>
    <p:extLst>
      <p:ext uri="{BB962C8B-B14F-4D97-AF65-F5344CB8AC3E}">
        <p14:creationId xmlns:p14="http://schemas.microsoft.com/office/powerpoint/2010/main" val="38486107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7</a:t>
            </a:fld>
            <a:endParaRPr lang="en-US"/>
          </a:p>
        </p:txBody>
      </p:sp>
    </p:spTree>
    <p:extLst>
      <p:ext uri="{BB962C8B-B14F-4D97-AF65-F5344CB8AC3E}">
        <p14:creationId xmlns:p14="http://schemas.microsoft.com/office/powerpoint/2010/main" val="33273249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8</a:t>
            </a:fld>
            <a:endParaRPr lang="en-US"/>
          </a:p>
        </p:txBody>
      </p:sp>
    </p:spTree>
    <p:extLst>
      <p:ext uri="{BB962C8B-B14F-4D97-AF65-F5344CB8AC3E}">
        <p14:creationId xmlns:p14="http://schemas.microsoft.com/office/powerpoint/2010/main" val="9843307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9</a:t>
            </a:fld>
            <a:endParaRPr lang="en-US"/>
          </a:p>
        </p:txBody>
      </p:sp>
    </p:spTree>
    <p:extLst>
      <p:ext uri="{BB962C8B-B14F-4D97-AF65-F5344CB8AC3E}">
        <p14:creationId xmlns:p14="http://schemas.microsoft.com/office/powerpoint/2010/main" val="27028688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10</a:t>
            </a:fld>
            <a:endParaRPr lang="en-US"/>
          </a:p>
        </p:txBody>
      </p:sp>
    </p:spTree>
    <p:extLst>
      <p:ext uri="{BB962C8B-B14F-4D97-AF65-F5344CB8AC3E}">
        <p14:creationId xmlns:p14="http://schemas.microsoft.com/office/powerpoint/2010/main" val="9023194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11</a:t>
            </a:fld>
            <a:endParaRPr lang="en-US"/>
          </a:p>
        </p:txBody>
      </p:sp>
    </p:spTree>
    <p:extLst>
      <p:ext uri="{BB962C8B-B14F-4D97-AF65-F5344CB8AC3E}">
        <p14:creationId xmlns:p14="http://schemas.microsoft.com/office/powerpoint/2010/main" val="25893160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12</a:t>
            </a:fld>
            <a:endParaRPr lang="en-US"/>
          </a:p>
        </p:txBody>
      </p:sp>
    </p:spTree>
    <p:extLst>
      <p:ext uri="{BB962C8B-B14F-4D97-AF65-F5344CB8AC3E}">
        <p14:creationId xmlns:p14="http://schemas.microsoft.com/office/powerpoint/2010/main" val="22619872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13</a:t>
            </a:fld>
            <a:endParaRPr lang="en-US"/>
          </a:p>
        </p:txBody>
      </p:sp>
    </p:spTree>
    <p:extLst>
      <p:ext uri="{BB962C8B-B14F-4D97-AF65-F5344CB8AC3E}">
        <p14:creationId xmlns:p14="http://schemas.microsoft.com/office/powerpoint/2010/main" val="30990431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14</a:t>
            </a:fld>
            <a:endParaRPr lang="en-US"/>
          </a:p>
        </p:txBody>
      </p:sp>
    </p:spTree>
    <p:extLst>
      <p:ext uri="{BB962C8B-B14F-4D97-AF65-F5344CB8AC3E}">
        <p14:creationId xmlns:p14="http://schemas.microsoft.com/office/powerpoint/2010/main" val="30751648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15</a:t>
            </a:fld>
            <a:endParaRPr lang="en-US"/>
          </a:p>
        </p:txBody>
      </p:sp>
    </p:spTree>
    <p:extLst>
      <p:ext uri="{BB962C8B-B14F-4D97-AF65-F5344CB8AC3E}">
        <p14:creationId xmlns:p14="http://schemas.microsoft.com/office/powerpoint/2010/main" val="40232763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16</a:t>
            </a:fld>
            <a:endParaRPr lang="en-US"/>
          </a:p>
        </p:txBody>
      </p:sp>
    </p:spTree>
    <p:extLst>
      <p:ext uri="{BB962C8B-B14F-4D97-AF65-F5344CB8AC3E}">
        <p14:creationId xmlns:p14="http://schemas.microsoft.com/office/powerpoint/2010/main" val="309965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17</a:t>
            </a:fld>
            <a:endParaRPr lang="en-US"/>
          </a:p>
        </p:txBody>
      </p:sp>
    </p:spTree>
    <p:extLst>
      <p:ext uri="{BB962C8B-B14F-4D97-AF65-F5344CB8AC3E}">
        <p14:creationId xmlns:p14="http://schemas.microsoft.com/office/powerpoint/2010/main" val="32567878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18</a:t>
            </a:fld>
            <a:endParaRPr lang="en-US"/>
          </a:p>
        </p:txBody>
      </p:sp>
    </p:spTree>
    <p:extLst>
      <p:ext uri="{BB962C8B-B14F-4D97-AF65-F5344CB8AC3E}">
        <p14:creationId xmlns:p14="http://schemas.microsoft.com/office/powerpoint/2010/main" val="33322068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19</a:t>
            </a:fld>
            <a:endParaRPr lang="en-US"/>
          </a:p>
        </p:txBody>
      </p:sp>
    </p:spTree>
    <p:extLst>
      <p:ext uri="{BB962C8B-B14F-4D97-AF65-F5344CB8AC3E}">
        <p14:creationId xmlns:p14="http://schemas.microsoft.com/office/powerpoint/2010/main" val="3870147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20</a:t>
            </a:fld>
            <a:endParaRPr lang="en-US"/>
          </a:p>
        </p:txBody>
      </p:sp>
    </p:spTree>
    <p:extLst>
      <p:ext uri="{BB962C8B-B14F-4D97-AF65-F5344CB8AC3E}">
        <p14:creationId xmlns:p14="http://schemas.microsoft.com/office/powerpoint/2010/main" val="3642056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21</a:t>
            </a:fld>
            <a:endParaRPr lang="en-US"/>
          </a:p>
        </p:txBody>
      </p:sp>
    </p:spTree>
    <p:extLst>
      <p:ext uri="{BB962C8B-B14F-4D97-AF65-F5344CB8AC3E}">
        <p14:creationId xmlns:p14="http://schemas.microsoft.com/office/powerpoint/2010/main" val="30257380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22</a:t>
            </a:fld>
            <a:endParaRPr lang="en-US"/>
          </a:p>
        </p:txBody>
      </p:sp>
    </p:spTree>
    <p:extLst>
      <p:ext uri="{BB962C8B-B14F-4D97-AF65-F5344CB8AC3E}">
        <p14:creationId xmlns:p14="http://schemas.microsoft.com/office/powerpoint/2010/main" val="30465989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908419-983A-4ED1-BEB4-188CB33B0FF7}" type="slidenum">
              <a:rPr lang="en-US" smtClean="0"/>
              <a:pPr/>
              <a:t>23</a:t>
            </a:fld>
            <a:endParaRPr lang="en-US"/>
          </a:p>
        </p:txBody>
      </p:sp>
    </p:spTree>
    <p:extLst>
      <p:ext uri="{BB962C8B-B14F-4D97-AF65-F5344CB8AC3E}">
        <p14:creationId xmlns:p14="http://schemas.microsoft.com/office/powerpoint/2010/main" val="366414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307D59-519A-4014-9BF3-08430D3B348E}" type="datetimeFigureOut">
              <a:rPr lang="en-US" smtClean="0"/>
              <a:pPr/>
              <a:t>10/26/2019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FDF8D3-58D5-46F4-B00E-6605CD08A1C3}" type="slidenum">
              <a:rPr lang="en-US" smtClean="0"/>
              <a:pPr/>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6307D59-519A-4014-9BF3-08430D3B348E}" type="datetimeFigureOut">
              <a:rPr lang="en-US" smtClean="0"/>
              <a:pPr/>
              <a:t>10/26/2019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FDF8D3-58D5-46F4-B00E-6605CD08A1C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6307D59-519A-4014-9BF3-08430D3B348E}" type="datetimeFigureOut">
              <a:rPr lang="en-US" smtClean="0"/>
              <a:pPr/>
              <a:t>10/26/2019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FDF8D3-58D5-46F4-B00E-6605CD08A1C3}" type="slidenum">
              <a:rPr lang="en-US" smtClean="0"/>
              <a:pPr/>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307D59-519A-4014-9BF3-08430D3B348E}" type="datetimeFigureOut">
              <a:rPr lang="en-US" smtClean="0"/>
              <a:pPr/>
              <a:t>10/26/2019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FDF8D3-58D5-46F4-B00E-6605CD08A1C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307D59-519A-4014-9BF3-08430D3B348E}" type="datetimeFigureOut">
              <a:rPr lang="en-US" smtClean="0"/>
              <a:pPr/>
              <a:t>10/26/2019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FDF8D3-58D5-46F4-B00E-6605CD08A1C3}" type="slidenum">
              <a:rPr lang="en-US" smtClean="0"/>
              <a:pPr/>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6307D59-519A-4014-9BF3-08430D3B348E}" type="datetimeFigureOut">
              <a:rPr lang="en-US" smtClean="0"/>
              <a:pPr/>
              <a:t>10/26/2019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FDF8D3-58D5-46F4-B00E-6605CD08A1C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307D59-519A-4014-9BF3-08430D3B348E}" type="datetimeFigureOut">
              <a:rPr lang="en-US" smtClean="0"/>
              <a:pPr/>
              <a:t>10/26/2019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FDF8D3-58D5-46F4-B00E-6605CD08A1C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6307D59-519A-4014-9BF3-08430D3B348E}" type="datetimeFigureOut">
              <a:rPr lang="en-US" smtClean="0"/>
              <a:pPr/>
              <a:t>10/26/2019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FDF8D3-58D5-46F4-B00E-6605CD08A1C3}" type="slidenum">
              <a:rPr lang="en-US" smtClean="0"/>
              <a:pPr/>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6307D59-519A-4014-9BF3-08430D3B348E}" type="datetimeFigureOut">
              <a:rPr lang="en-US" smtClean="0"/>
              <a:pPr/>
              <a:t>10/26/2019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FDF8D3-58D5-46F4-B00E-6605CD08A1C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6307D59-519A-4014-9BF3-08430D3B348E}" type="datetimeFigureOut">
              <a:rPr lang="en-US" smtClean="0"/>
              <a:pPr/>
              <a:t>10/26/2019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FDF8D3-58D5-46F4-B00E-6605CD08A1C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307D59-519A-4014-9BF3-08430D3B348E}" type="datetimeFigureOut">
              <a:rPr lang="en-US" smtClean="0"/>
              <a:pPr/>
              <a:t>10/26/2019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FDF8D3-58D5-46F4-B00E-6605CD08A1C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C6307D59-519A-4014-9BF3-08430D3B348E}" type="datetimeFigureOut">
              <a:rPr lang="en-US" smtClean="0"/>
              <a:pPr/>
              <a:t>10/26/2019</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91FDF8D3-58D5-46F4-B00E-6605CD08A1C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thenational.ae/uae/courts"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822960" y="1066800"/>
            <a:ext cx="7520940" cy="1143000"/>
          </a:xfrm>
        </p:spPr>
        <p:txBody>
          <a:bodyPr>
            <a:normAutofit fontScale="90000"/>
          </a:bodyPr>
          <a:lstStyle/>
          <a:p>
            <a:br>
              <a:rPr lang="en-US" sz="4400" dirty="0">
                <a:solidFill>
                  <a:schemeClr val="tx1"/>
                </a:solidFill>
                <a:latin typeface="Aharoni" pitchFamily="2" charset="-79"/>
                <a:cs typeface="Aharoni" pitchFamily="2" charset="-79"/>
              </a:rPr>
            </a:br>
            <a:br>
              <a:rPr lang="en-US" sz="4400" dirty="0">
                <a:solidFill>
                  <a:schemeClr val="tx1"/>
                </a:solidFill>
                <a:latin typeface="Aharoni" pitchFamily="2" charset="-79"/>
                <a:cs typeface="Aharoni" pitchFamily="2" charset="-79"/>
              </a:rPr>
            </a:br>
            <a:br>
              <a:rPr lang="en-US" sz="4400" dirty="0">
                <a:solidFill>
                  <a:schemeClr val="tx1"/>
                </a:solidFill>
                <a:latin typeface="Aharoni" pitchFamily="2" charset="-79"/>
                <a:cs typeface="Aharoni" pitchFamily="2" charset="-79"/>
              </a:rPr>
            </a:br>
            <a:endParaRPr lang="en-US" sz="4400" dirty="0">
              <a:solidFill>
                <a:schemeClr val="tx1"/>
              </a:solidFill>
              <a:latin typeface="Aharoni" pitchFamily="2" charset="-79"/>
              <a:cs typeface="Aharoni" pitchFamily="2" charset="-79"/>
            </a:endParaRPr>
          </a:p>
        </p:txBody>
      </p:sp>
      <p:sp>
        <p:nvSpPr>
          <p:cNvPr id="3" name="Content Placeholder 2"/>
          <p:cNvSpPr>
            <a:spLocks noGrp="1"/>
          </p:cNvSpPr>
          <p:nvPr>
            <p:ph idx="1"/>
          </p:nvPr>
        </p:nvSpPr>
        <p:spPr>
          <a:xfrm>
            <a:off x="533400" y="914400"/>
            <a:ext cx="7901940" cy="5486400"/>
          </a:xfrm>
        </p:spPr>
        <p:txBody>
          <a:bodyPr/>
          <a:lstStyle/>
          <a:p>
            <a:endParaRPr lang="en-US" sz="3200" dirty="0"/>
          </a:p>
          <a:p>
            <a:pPr marL="0" indent="0">
              <a:buNone/>
            </a:pPr>
            <a:r>
              <a:rPr lang="en-US" sz="4000" b="1" dirty="0">
                <a:solidFill>
                  <a:srgbClr val="002060"/>
                </a:solidFill>
                <a:latin typeface="Maiandra GD" panose="020E0502030308020204" pitchFamily="34" charset="0"/>
              </a:rPr>
              <a:t>LAW 3103:  BUSINESS LAW</a:t>
            </a:r>
          </a:p>
          <a:p>
            <a:pPr marL="0" indent="0">
              <a:buNone/>
            </a:pPr>
            <a:r>
              <a:rPr lang="en-GB" sz="3200" b="1" dirty="0">
                <a:solidFill>
                  <a:srgbClr val="002060"/>
                </a:solidFill>
                <a:latin typeface="Maiandra GD" panose="020E0502030308020204" pitchFamily="34" charset="0"/>
              </a:rPr>
              <a:t>Week 3</a:t>
            </a:r>
            <a:endParaRPr lang="en-US" sz="3200" b="1" dirty="0">
              <a:solidFill>
                <a:srgbClr val="002060"/>
              </a:solidFill>
              <a:latin typeface="Maiandra GD" panose="020E0502030308020204" pitchFamily="34" charset="0"/>
            </a:endParaRPr>
          </a:p>
          <a:p>
            <a:pPr marL="0" indent="0">
              <a:buNone/>
            </a:pPr>
            <a:r>
              <a:rPr lang="en-US" sz="3200" b="1" dirty="0">
                <a:solidFill>
                  <a:srgbClr val="002060"/>
                </a:solidFill>
                <a:latin typeface="Maiandra GD" panose="020E0502030308020204" pitchFamily="34" charset="0"/>
              </a:rPr>
              <a:t>The UAE Court System</a:t>
            </a:r>
          </a:p>
          <a:p>
            <a:pPr marL="0" indent="0">
              <a:buNone/>
            </a:pPr>
            <a:endParaRPr lang="en-US" sz="3200" b="1" dirty="0">
              <a:solidFill>
                <a:srgbClr val="002060"/>
              </a:solidFill>
              <a:latin typeface="Maiandra GD" panose="020E0502030308020204" pitchFamily="34" charset="0"/>
            </a:endParaRPr>
          </a:p>
          <a:p>
            <a:pPr marL="0" indent="0">
              <a:buNone/>
            </a:pPr>
            <a:r>
              <a:rPr lang="en-US" sz="2000" b="1" dirty="0">
                <a:solidFill>
                  <a:srgbClr val="002060"/>
                </a:solidFill>
                <a:latin typeface="Maiandra GD" panose="020E0502030308020204" pitchFamily="34" charset="0"/>
              </a:rPr>
              <a:t>SLO1: Describe the UAE Judicial Structure, learn how to determine jurisdiction for civil and criminal cases, and learn the sources of law in the UAE.</a:t>
            </a:r>
          </a:p>
        </p:txBody>
      </p:sp>
      <p:pic>
        <p:nvPicPr>
          <p:cNvPr id="1028" name="Picture 4" descr="C:\Program Files\Microsoft Office\MEDIA\CAGCAT10\j0300840.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52800" y="4724400"/>
            <a:ext cx="2431542"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48075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457200"/>
          </a:xfrm>
        </p:spPr>
        <p:txBody>
          <a:bodyPr>
            <a:normAutofit fontScale="90000"/>
          </a:bodyPr>
          <a:lstStyle/>
          <a:p>
            <a:r>
              <a:rPr lang="en-GB" sz="3200" b="1" dirty="0">
                <a:solidFill>
                  <a:srgbClr val="002060"/>
                </a:solidFill>
                <a:latin typeface="Arial Rounded MT Bold" pitchFamily="34" charset="0"/>
              </a:rPr>
              <a:t>AGENDA:</a:t>
            </a:r>
            <a:endParaRPr lang="en-US" sz="3200" b="1" dirty="0">
              <a:solidFill>
                <a:srgbClr val="002060"/>
              </a:solidFill>
              <a:latin typeface="Arial Rounded MT Bold" pitchFamily="34" charset="0"/>
            </a:endParaRPr>
          </a:p>
        </p:txBody>
      </p:sp>
      <p:sp>
        <p:nvSpPr>
          <p:cNvPr id="3" name="Content Placeholder 2"/>
          <p:cNvSpPr>
            <a:spLocks noGrp="1"/>
          </p:cNvSpPr>
          <p:nvPr>
            <p:ph idx="1"/>
          </p:nvPr>
        </p:nvSpPr>
        <p:spPr>
          <a:xfrm>
            <a:off x="152400" y="990600"/>
            <a:ext cx="8534400" cy="5715000"/>
          </a:xfrm>
        </p:spPr>
        <p:txBody>
          <a:bodyPr>
            <a:normAutofit/>
          </a:bodyPr>
          <a:lstStyle/>
          <a:p>
            <a:pPr marL="341313" indent="-341313">
              <a:spcBef>
                <a:spcPts val="0"/>
              </a:spcBef>
              <a:spcAft>
                <a:spcPts val="1200"/>
              </a:spcAft>
              <a:buFont typeface="Wingdings" panose="05000000000000000000" pitchFamily="2" charset="2"/>
              <a:buChar char="v"/>
            </a:pPr>
            <a:r>
              <a:rPr lang="en-US" b="1" dirty="0">
                <a:latin typeface="Maiandra GD" panose="020E0502030308020204" pitchFamily="34" charset="0"/>
              </a:rPr>
              <a:t>the COURT SYSTEM in the United Arab Emirates</a:t>
            </a:r>
          </a:p>
          <a:p>
            <a:pPr marL="341313" indent="-341313">
              <a:spcBef>
                <a:spcPts val="0"/>
              </a:spcBef>
              <a:spcAft>
                <a:spcPts val="1200"/>
              </a:spcAft>
              <a:buFont typeface="Wingdings" panose="05000000000000000000" pitchFamily="2" charset="2"/>
              <a:buChar char="v"/>
            </a:pPr>
            <a:r>
              <a:rPr lang="en-US" b="1" dirty="0">
                <a:latin typeface="Maiandra GD" panose="020E0502030308020204" pitchFamily="34" charset="0"/>
              </a:rPr>
              <a:t>which emirates follow the Federal Court System</a:t>
            </a:r>
          </a:p>
          <a:p>
            <a:pPr marL="341313" indent="-341313">
              <a:spcBef>
                <a:spcPts val="0"/>
              </a:spcBef>
              <a:spcAft>
                <a:spcPts val="1200"/>
              </a:spcAft>
              <a:buFont typeface="Wingdings" panose="05000000000000000000" pitchFamily="2" charset="2"/>
              <a:buChar char="v"/>
            </a:pPr>
            <a:r>
              <a:rPr lang="en-US" b="1" dirty="0">
                <a:latin typeface="Maiandra GD" panose="020E0502030308020204" pitchFamily="34" charset="0"/>
              </a:rPr>
              <a:t>which emirates have their own court system</a:t>
            </a:r>
          </a:p>
          <a:p>
            <a:pPr marL="341313" indent="-341313">
              <a:spcBef>
                <a:spcPts val="0"/>
              </a:spcBef>
              <a:spcAft>
                <a:spcPts val="1200"/>
              </a:spcAft>
              <a:buFont typeface="Wingdings" panose="05000000000000000000" pitchFamily="2" charset="2"/>
              <a:buChar char="v"/>
            </a:pPr>
            <a:r>
              <a:rPr lang="en-US" b="1" dirty="0">
                <a:latin typeface="Maiandra GD" panose="020E0502030308020204" pitchFamily="34" charset="0"/>
              </a:rPr>
              <a:t>the structure of the courts in each emirate</a:t>
            </a:r>
          </a:p>
          <a:p>
            <a:pPr marL="341313" indent="-341313">
              <a:spcBef>
                <a:spcPts val="0"/>
              </a:spcBef>
              <a:spcAft>
                <a:spcPts val="1200"/>
              </a:spcAft>
              <a:buFont typeface="Wingdings" panose="05000000000000000000" pitchFamily="2" charset="2"/>
              <a:buChar char="v"/>
            </a:pPr>
            <a:r>
              <a:rPr lang="en-GB" b="1" dirty="0">
                <a:latin typeface="Maiandra GD" panose="020E0502030308020204" pitchFamily="34" charset="0"/>
              </a:rPr>
              <a:t>the types of trial courts: civil, criminal and Sharia</a:t>
            </a:r>
          </a:p>
          <a:p>
            <a:pPr marL="341313" indent="-341313">
              <a:spcBef>
                <a:spcPts val="0"/>
              </a:spcBef>
              <a:spcAft>
                <a:spcPts val="1200"/>
              </a:spcAft>
              <a:buFont typeface="Wingdings" panose="05000000000000000000" pitchFamily="2" charset="2"/>
              <a:buChar char="v"/>
            </a:pPr>
            <a:r>
              <a:rPr lang="en-US" b="1" dirty="0">
                <a:latin typeface="Maiandra GD" panose="020E0502030308020204" pitchFamily="34" charset="0"/>
              </a:rPr>
              <a:t>names of parties in the:</a:t>
            </a:r>
          </a:p>
          <a:p>
            <a:pPr marL="341313" lvl="1" indent="-341313">
              <a:spcBef>
                <a:spcPts val="0"/>
              </a:spcBef>
              <a:spcAft>
                <a:spcPts val="1200"/>
              </a:spcAft>
            </a:pPr>
            <a:r>
              <a:rPr lang="en-US" b="1" dirty="0">
                <a:latin typeface="Maiandra GD" panose="020E0502030308020204" pitchFamily="34" charset="0"/>
              </a:rPr>
              <a:t>Trial court (court of 1</a:t>
            </a:r>
            <a:r>
              <a:rPr lang="en-US" b="1" baseline="30000" dirty="0">
                <a:latin typeface="Maiandra GD" panose="020E0502030308020204" pitchFamily="34" charset="0"/>
              </a:rPr>
              <a:t>st</a:t>
            </a:r>
            <a:r>
              <a:rPr lang="en-US" b="1" dirty="0">
                <a:latin typeface="Maiandra GD" panose="020E0502030308020204" pitchFamily="34" charset="0"/>
              </a:rPr>
              <a:t> instance)</a:t>
            </a:r>
          </a:p>
          <a:p>
            <a:pPr marL="341313" lvl="1" indent="-341313">
              <a:spcBef>
                <a:spcPts val="0"/>
              </a:spcBef>
              <a:spcAft>
                <a:spcPts val="1200"/>
              </a:spcAft>
            </a:pPr>
            <a:r>
              <a:rPr lang="en-US" b="1" dirty="0">
                <a:latin typeface="Maiandra GD" panose="020E0502030308020204" pitchFamily="34" charset="0"/>
              </a:rPr>
              <a:t>Appeal Court and Highest Court of Appeal</a:t>
            </a:r>
          </a:p>
          <a:p>
            <a:pPr marL="341313" indent="-341313">
              <a:spcBef>
                <a:spcPts val="0"/>
              </a:spcBef>
              <a:spcAft>
                <a:spcPts val="1200"/>
              </a:spcAft>
              <a:buFont typeface="Wingdings" panose="05000000000000000000" pitchFamily="2" charset="2"/>
              <a:buChar char="v"/>
            </a:pPr>
            <a:r>
              <a:rPr lang="en-US" b="1" dirty="0">
                <a:latin typeface="Maiandra GD" panose="020E0502030308020204" pitchFamily="34" charset="0"/>
              </a:rPr>
              <a:t>grounds of appeal</a:t>
            </a:r>
          </a:p>
          <a:p>
            <a:pPr marL="341313" indent="-341313">
              <a:spcBef>
                <a:spcPts val="0"/>
              </a:spcBef>
              <a:spcAft>
                <a:spcPts val="1200"/>
              </a:spcAft>
              <a:buFont typeface="Wingdings" panose="05000000000000000000" pitchFamily="2" charset="2"/>
              <a:buChar char="v"/>
            </a:pPr>
            <a:r>
              <a:rPr lang="en-US" b="1" dirty="0">
                <a:latin typeface="Maiandra GD" panose="020E0502030308020204" pitchFamily="34" charset="0"/>
              </a:rPr>
              <a:t>jurisdiction: which court has the power and authority to hear a particular legal case and to make a decision</a:t>
            </a:r>
            <a:endParaRPr lang="en-US" dirty="0"/>
          </a:p>
        </p:txBody>
      </p:sp>
    </p:spTree>
    <p:extLst>
      <p:ext uri="{BB962C8B-B14F-4D97-AF65-F5344CB8AC3E}">
        <p14:creationId xmlns:p14="http://schemas.microsoft.com/office/powerpoint/2010/main" val="217448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533400"/>
          </a:xfrm>
        </p:spPr>
        <p:txBody>
          <a:bodyPr>
            <a:normAutofit fontScale="90000"/>
          </a:bodyPr>
          <a:lstStyle/>
          <a:p>
            <a:r>
              <a:rPr lang="en-US" sz="3200" b="1" dirty="0">
                <a:solidFill>
                  <a:srgbClr val="002060"/>
                </a:solidFill>
                <a:latin typeface="Arial Rounded MT Bold" pitchFamily="34" charset="0"/>
              </a:rPr>
              <a:t>UAE COURT SYSTEM</a:t>
            </a:r>
          </a:p>
        </p:txBody>
      </p:sp>
      <p:sp>
        <p:nvSpPr>
          <p:cNvPr id="3" name="Content Placeholder 2"/>
          <p:cNvSpPr>
            <a:spLocks noGrp="1"/>
          </p:cNvSpPr>
          <p:nvPr>
            <p:ph idx="1"/>
          </p:nvPr>
        </p:nvSpPr>
        <p:spPr>
          <a:xfrm>
            <a:off x="76200" y="838200"/>
            <a:ext cx="8915400" cy="5791200"/>
          </a:xfrm>
        </p:spPr>
        <p:txBody>
          <a:bodyPr>
            <a:normAutofit fontScale="92500"/>
          </a:bodyPr>
          <a:lstStyle/>
          <a:p>
            <a:pPr marL="0" marR="0" algn="just">
              <a:lnSpc>
                <a:spcPct val="150000"/>
              </a:lnSpc>
              <a:spcBef>
                <a:spcPts val="0"/>
              </a:spcBef>
              <a:spcAft>
                <a:spcPts val="0"/>
              </a:spcAft>
            </a:pPr>
            <a:r>
              <a:rPr lang="en-US" b="1" dirty="0">
                <a:latin typeface="Maiandra GD" panose="020E0502030308020204" pitchFamily="34" charset="0"/>
                <a:ea typeface="Times New Roman"/>
                <a:cs typeface="Times New Roman"/>
              </a:rPr>
              <a:t>The United Arab Emirates was formed on 2 December 1971</a:t>
            </a:r>
          </a:p>
          <a:p>
            <a:pPr marL="0" marR="0" algn="just">
              <a:lnSpc>
                <a:spcPct val="150000"/>
              </a:lnSpc>
              <a:spcBef>
                <a:spcPts val="0"/>
              </a:spcBef>
              <a:spcAft>
                <a:spcPts val="0"/>
              </a:spcAft>
            </a:pPr>
            <a:r>
              <a:rPr lang="en-US" b="1" dirty="0">
                <a:latin typeface="Maiandra GD" panose="020E0502030308020204" pitchFamily="34" charset="0"/>
                <a:ea typeface="Times New Roman"/>
                <a:cs typeface="Times New Roman"/>
              </a:rPr>
              <a:t>The 7 emirates are: </a:t>
            </a:r>
          </a:p>
          <a:p>
            <a:pPr marL="744538" marR="0" indent="-233363" algn="just">
              <a:lnSpc>
                <a:spcPct val="150000"/>
              </a:lnSpc>
              <a:spcBef>
                <a:spcPts val="0"/>
              </a:spcBef>
              <a:spcAft>
                <a:spcPts val="0"/>
              </a:spcAft>
              <a:buFont typeface="+mj-lt"/>
              <a:buAutoNum type="arabicPeriod"/>
            </a:pPr>
            <a:r>
              <a:rPr lang="en-US" b="1" i="1" dirty="0">
                <a:latin typeface="Maiandra GD" panose="020E0502030308020204" pitchFamily="34" charset="0"/>
                <a:ea typeface="Times New Roman"/>
                <a:cs typeface="Times New Roman"/>
              </a:rPr>
              <a:t>Abu Dhabi, </a:t>
            </a:r>
          </a:p>
          <a:p>
            <a:pPr marL="744538" marR="0" indent="-233363" algn="just">
              <a:lnSpc>
                <a:spcPct val="150000"/>
              </a:lnSpc>
              <a:spcBef>
                <a:spcPts val="0"/>
              </a:spcBef>
              <a:spcAft>
                <a:spcPts val="0"/>
              </a:spcAft>
              <a:buFont typeface="+mj-lt"/>
              <a:buAutoNum type="arabicPeriod"/>
            </a:pPr>
            <a:r>
              <a:rPr lang="en-US" b="1" i="1" dirty="0">
                <a:latin typeface="Maiandra GD" panose="020E0502030308020204" pitchFamily="34" charset="0"/>
                <a:ea typeface="Times New Roman"/>
                <a:cs typeface="Times New Roman"/>
              </a:rPr>
              <a:t>Dubai, </a:t>
            </a:r>
          </a:p>
          <a:p>
            <a:pPr marL="744538" marR="0" indent="-233363" algn="just">
              <a:lnSpc>
                <a:spcPct val="150000"/>
              </a:lnSpc>
              <a:spcBef>
                <a:spcPts val="0"/>
              </a:spcBef>
              <a:spcAft>
                <a:spcPts val="0"/>
              </a:spcAft>
              <a:buFont typeface="+mj-lt"/>
              <a:buAutoNum type="arabicPeriod"/>
            </a:pPr>
            <a:r>
              <a:rPr lang="en-US" b="1" i="1" dirty="0" err="1">
                <a:latin typeface="Maiandra GD" panose="020E0502030308020204" pitchFamily="34" charset="0"/>
                <a:ea typeface="Times New Roman"/>
                <a:cs typeface="Times New Roman"/>
              </a:rPr>
              <a:t>Sharjah</a:t>
            </a:r>
            <a:r>
              <a:rPr lang="en-US" b="1" i="1" dirty="0">
                <a:latin typeface="Maiandra GD" panose="020E0502030308020204" pitchFamily="34" charset="0"/>
                <a:ea typeface="Times New Roman"/>
                <a:cs typeface="Times New Roman"/>
              </a:rPr>
              <a:t>, </a:t>
            </a:r>
          </a:p>
          <a:p>
            <a:pPr marL="744538" marR="0" indent="-233363" algn="just">
              <a:lnSpc>
                <a:spcPct val="150000"/>
              </a:lnSpc>
              <a:spcBef>
                <a:spcPts val="0"/>
              </a:spcBef>
              <a:spcAft>
                <a:spcPts val="0"/>
              </a:spcAft>
              <a:buFont typeface="+mj-lt"/>
              <a:buAutoNum type="arabicPeriod"/>
            </a:pPr>
            <a:r>
              <a:rPr lang="en-US" b="1" i="1" dirty="0">
                <a:latin typeface="Maiandra GD" panose="020E0502030308020204" pitchFamily="34" charset="0"/>
                <a:ea typeface="Times New Roman"/>
                <a:cs typeface="Times New Roman"/>
              </a:rPr>
              <a:t>Ajman, </a:t>
            </a:r>
          </a:p>
          <a:p>
            <a:pPr marL="744538" marR="0" indent="-233363" algn="just">
              <a:lnSpc>
                <a:spcPct val="150000"/>
              </a:lnSpc>
              <a:spcBef>
                <a:spcPts val="0"/>
              </a:spcBef>
              <a:spcAft>
                <a:spcPts val="0"/>
              </a:spcAft>
              <a:buFont typeface="+mj-lt"/>
              <a:buAutoNum type="arabicPeriod"/>
            </a:pPr>
            <a:r>
              <a:rPr lang="en-US" b="1" i="1" dirty="0">
                <a:latin typeface="Maiandra GD" panose="020E0502030308020204" pitchFamily="34" charset="0"/>
                <a:ea typeface="Times New Roman"/>
                <a:cs typeface="Times New Roman"/>
              </a:rPr>
              <a:t>Umm Al Quwain, </a:t>
            </a:r>
          </a:p>
          <a:p>
            <a:pPr marL="744538" marR="0" indent="-233363" algn="just">
              <a:lnSpc>
                <a:spcPct val="150000"/>
              </a:lnSpc>
              <a:spcBef>
                <a:spcPts val="0"/>
              </a:spcBef>
              <a:spcAft>
                <a:spcPts val="0"/>
              </a:spcAft>
              <a:buFont typeface="+mj-lt"/>
              <a:buAutoNum type="arabicPeriod"/>
            </a:pPr>
            <a:r>
              <a:rPr lang="en-US" b="1" i="1" dirty="0">
                <a:latin typeface="Maiandra GD" panose="020E0502030308020204" pitchFamily="34" charset="0"/>
                <a:ea typeface="Times New Roman"/>
                <a:cs typeface="Times New Roman"/>
              </a:rPr>
              <a:t>Fujairah and </a:t>
            </a:r>
          </a:p>
          <a:p>
            <a:pPr marL="744538" marR="0" indent="-233363" algn="just">
              <a:lnSpc>
                <a:spcPct val="150000"/>
              </a:lnSpc>
              <a:spcBef>
                <a:spcPts val="0"/>
              </a:spcBef>
              <a:spcAft>
                <a:spcPts val="0"/>
              </a:spcAft>
              <a:buFont typeface="+mj-lt"/>
              <a:buAutoNum type="arabicPeriod"/>
            </a:pPr>
            <a:r>
              <a:rPr lang="en-US" b="1" dirty="0" err="1">
                <a:latin typeface="Maiandra GD" panose="020E0502030308020204" pitchFamily="34" charset="0"/>
                <a:ea typeface="Times New Roman"/>
                <a:cs typeface="Times New Roman"/>
              </a:rPr>
              <a:t>Ras</a:t>
            </a:r>
            <a:r>
              <a:rPr lang="en-US" b="1" dirty="0">
                <a:latin typeface="Maiandra GD" panose="020E0502030308020204" pitchFamily="34" charset="0"/>
                <a:ea typeface="Times New Roman"/>
                <a:cs typeface="Times New Roman"/>
              </a:rPr>
              <a:t> Al </a:t>
            </a:r>
            <a:r>
              <a:rPr lang="en-US" b="1" dirty="0" err="1">
                <a:latin typeface="Maiandra GD" panose="020E0502030308020204" pitchFamily="34" charset="0"/>
                <a:ea typeface="Times New Roman"/>
                <a:cs typeface="Times New Roman"/>
              </a:rPr>
              <a:t>Khaimah</a:t>
            </a:r>
            <a:r>
              <a:rPr lang="en-US" b="1" dirty="0">
                <a:latin typeface="Maiandra GD" panose="020E0502030308020204" pitchFamily="34" charset="0"/>
                <a:ea typeface="Times New Roman"/>
                <a:cs typeface="Times New Roman"/>
              </a:rPr>
              <a:t> (joined the UAE in 1972)</a:t>
            </a:r>
          </a:p>
          <a:p>
            <a:pPr marL="233363" marR="0" indent="-233363" algn="just">
              <a:lnSpc>
                <a:spcPct val="110000"/>
              </a:lnSpc>
              <a:spcBef>
                <a:spcPts val="0"/>
              </a:spcBef>
              <a:spcAft>
                <a:spcPts val="0"/>
              </a:spcAft>
            </a:pPr>
            <a:r>
              <a:rPr lang="en-US" b="1" dirty="0">
                <a:latin typeface="Maiandra GD" panose="020E0502030308020204" pitchFamily="34" charset="0"/>
                <a:ea typeface="Times New Roman"/>
                <a:cs typeface="Times New Roman"/>
              </a:rPr>
              <a:t>The UAE is governed by its constitution and the UAE Constitution allows each emirate to have its own court system OR to follow the Federal Court system</a:t>
            </a:r>
            <a:endParaRPr lang="en-US" dirty="0"/>
          </a:p>
        </p:txBody>
      </p:sp>
      <p:pic>
        <p:nvPicPr>
          <p:cNvPr id="4" name="Picture 3"/>
          <p:cNvPicPr>
            <a:picLocks noChangeAspect="1"/>
          </p:cNvPicPr>
          <p:nvPr/>
        </p:nvPicPr>
        <p:blipFill>
          <a:blip r:embed="rId3" cstate="print"/>
          <a:stretch>
            <a:fillRect/>
          </a:stretch>
        </p:blipFill>
        <p:spPr>
          <a:xfrm>
            <a:off x="8001000" y="304800"/>
            <a:ext cx="1143000" cy="896639"/>
          </a:xfrm>
          <a:prstGeom prst="rect">
            <a:avLst/>
          </a:prstGeom>
        </p:spPr>
      </p:pic>
    </p:spTree>
    <p:extLst>
      <p:ext uri="{BB962C8B-B14F-4D97-AF65-F5344CB8AC3E}">
        <p14:creationId xmlns:p14="http://schemas.microsoft.com/office/powerpoint/2010/main" val="1792277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457200"/>
            <a:ext cx="8534400" cy="457200"/>
          </a:xfrm>
        </p:spPr>
        <p:txBody>
          <a:bodyPr>
            <a:normAutofit fontScale="90000"/>
          </a:bodyPr>
          <a:lstStyle/>
          <a:p>
            <a:r>
              <a:rPr lang="en-US" sz="3200" b="1" dirty="0">
                <a:solidFill>
                  <a:srgbClr val="002060"/>
                </a:solidFill>
                <a:latin typeface="Arial Rounded MT Bold" pitchFamily="34" charset="0"/>
              </a:rPr>
              <a:t>UAE COURT SYSTEM</a:t>
            </a:r>
            <a:endParaRPr lang="en-US" sz="2200" b="1" dirty="0">
              <a:solidFill>
                <a:srgbClr val="002060"/>
              </a:solidFill>
              <a:latin typeface="Arial Rounded MT Bold" pitchFamily="34" charset="0"/>
            </a:endParaRPr>
          </a:p>
        </p:txBody>
      </p:sp>
      <p:sp>
        <p:nvSpPr>
          <p:cNvPr id="3" name="Content Placeholder 2"/>
          <p:cNvSpPr>
            <a:spLocks noGrp="1"/>
          </p:cNvSpPr>
          <p:nvPr>
            <p:ph idx="1"/>
          </p:nvPr>
        </p:nvSpPr>
        <p:spPr>
          <a:xfrm>
            <a:off x="0" y="914400"/>
            <a:ext cx="8915400" cy="5719877"/>
          </a:xfrm>
        </p:spPr>
        <p:txBody>
          <a:bodyPr>
            <a:normAutofit fontScale="25000" lnSpcReduction="20000"/>
          </a:bodyPr>
          <a:lstStyle/>
          <a:p>
            <a:endParaRPr lang="en-US" sz="2400" b="1" dirty="0"/>
          </a:p>
          <a:p>
            <a:pPr marL="0" marR="0" algn="just">
              <a:lnSpc>
                <a:spcPct val="150000"/>
              </a:lnSpc>
              <a:spcBef>
                <a:spcPts val="0"/>
              </a:spcBef>
              <a:spcAft>
                <a:spcPts val="0"/>
              </a:spcAft>
            </a:pPr>
            <a:r>
              <a:rPr lang="en-US" sz="9600" b="1" dirty="0">
                <a:latin typeface="Maiandra GD" panose="020E0502030308020204" pitchFamily="34" charset="0"/>
                <a:ea typeface="Times New Roman"/>
                <a:cs typeface="Times New Roman"/>
              </a:rPr>
              <a:t>The following FOUR (4) Emirates have adopted the </a:t>
            </a:r>
            <a:r>
              <a:rPr lang="en-US" sz="9600" b="1" i="1" u="sng" dirty="0">
                <a:latin typeface="Maiandra GD" panose="020E0502030308020204" pitchFamily="34" charset="0"/>
                <a:ea typeface="Times New Roman"/>
                <a:cs typeface="Times New Roman"/>
              </a:rPr>
              <a:t>FEDERAL COURT SYSTEM</a:t>
            </a:r>
            <a:r>
              <a:rPr lang="en-US" sz="9600" b="1" dirty="0">
                <a:latin typeface="Maiandra GD" panose="020E0502030308020204" pitchFamily="34" charset="0"/>
                <a:ea typeface="Times New Roman"/>
                <a:cs typeface="Times New Roman"/>
              </a:rPr>
              <a:t>: </a:t>
            </a:r>
          </a:p>
          <a:p>
            <a:pPr marL="1147763" lvl="1" indent="-349250" algn="just">
              <a:lnSpc>
                <a:spcPct val="150000"/>
              </a:lnSpc>
              <a:spcBef>
                <a:spcPts val="0"/>
              </a:spcBef>
              <a:buFont typeface="+mj-lt"/>
              <a:buAutoNum type="arabicPeriod"/>
            </a:pPr>
            <a:r>
              <a:rPr lang="en-US" sz="9600" b="1" dirty="0">
                <a:latin typeface="Maiandra GD" panose="020E0502030308020204" pitchFamily="34" charset="0"/>
                <a:ea typeface="Times New Roman"/>
                <a:cs typeface="Times New Roman"/>
              </a:rPr>
              <a:t>Sharjah, </a:t>
            </a:r>
          </a:p>
          <a:p>
            <a:pPr marL="1147763" lvl="2" indent="-349250" algn="just">
              <a:lnSpc>
                <a:spcPct val="150000"/>
              </a:lnSpc>
              <a:spcBef>
                <a:spcPts val="0"/>
              </a:spcBef>
              <a:buFont typeface="+mj-lt"/>
              <a:buAutoNum type="arabicPeriod"/>
            </a:pPr>
            <a:r>
              <a:rPr lang="en-US" sz="9600" b="1" dirty="0">
                <a:latin typeface="Maiandra GD" panose="020E0502030308020204" pitchFamily="34" charset="0"/>
                <a:ea typeface="Times New Roman"/>
                <a:cs typeface="Times New Roman"/>
              </a:rPr>
              <a:t>Ajman, </a:t>
            </a:r>
          </a:p>
          <a:p>
            <a:pPr marL="1147763" lvl="2" indent="-349250" algn="just">
              <a:lnSpc>
                <a:spcPct val="150000"/>
              </a:lnSpc>
              <a:spcBef>
                <a:spcPts val="0"/>
              </a:spcBef>
              <a:buFont typeface="+mj-lt"/>
              <a:buAutoNum type="arabicPeriod"/>
            </a:pPr>
            <a:r>
              <a:rPr lang="en-US" sz="9600" b="1" dirty="0">
                <a:latin typeface="Maiandra GD" panose="020E0502030308020204" pitchFamily="34" charset="0"/>
                <a:ea typeface="Times New Roman"/>
                <a:cs typeface="Times New Roman"/>
              </a:rPr>
              <a:t>Umm Al Quwain  </a:t>
            </a:r>
          </a:p>
          <a:p>
            <a:pPr marL="1147763" lvl="2" indent="-349250" algn="just">
              <a:lnSpc>
                <a:spcPct val="150000"/>
              </a:lnSpc>
              <a:spcBef>
                <a:spcPts val="0"/>
              </a:spcBef>
              <a:buFont typeface="+mj-lt"/>
              <a:buAutoNum type="arabicPeriod"/>
            </a:pPr>
            <a:r>
              <a:rPr lang="en-US" sz="9600" b="1" dirty="0">
                <a:latin typeface="Maiandra GD" panose="020E0502030308020204" pitchFamily="34" charset="0"/>
                <a:ea typeface="Times New Roman"/>
                <a:cs typeface="Times New Roman"/>
              </a:rPr>
              <a:t>Fujairah</a:t>
            </a:r>
          </a:p>
          <a:p>
            <a:pPr marL="0" marR="0" algn="just">
              <a:lnSpc>
                <a:spcPct val="150000"/>
              </a:lnSpc>
              <a:spcBef>
                <a:spcPts val="0"/>
              </a:spcBef>
              <a:spcAft>
                <a:spcPts val="0"/>
              </a:spcAft>
            </a:pPr>
            <a:r>
              <a:rPr lang="en-US" sz="9600" b="1" dirty="0">
                <a:latin typeface="Maiandra GD" panose="020E0502030308020204" pitchFamily="34" charset="0"/>
                <a:ea typeface="Times New Roman"/>
                <a:cs typeface="Times New Roman"/>
              </a:rPr>
              <a:t>The following THREE Emirates have their </a:t>
            </a:r>
            <a:r>
              <a:rPr lang="en-US" sz="9600" b="1" i="1" u="sng" dirty="0">
                <a:latin typeface="Maiandra GD" panose="020E0502030308020204" pitchFamily="34" charset="0"/>
                <a:ea typeface="Times New Roman"/>
                <a:cs typeface="Times New Roman"/>
              </a:rPr>
              <a:t>own Court systems</a:t>
            </a:r>
            <a:r>
              <a:rPr lang="en-US" sz="9600" b="1" dirty="0">
                <a:latin typeface="Maiandra GD" panose="020E0502030308020204" pitchFamily="34" charset="0"/>
                <a:ea typeface="Times New Roman"/>
                <a:cs typeface="Times New Roman"/>
              </a:rPr>
              <a:t>: </a:t>
            </a:r>
          </a:p>
          <a:p>
            <a:pPr marL="1147763" lvl="1" indent="-349250" algn="just">
              <a:lnSpc>
                <a:spcPct val="150000"/>
              </a:lnSpc>
              <a:spcBef>
                <a:spcPts val="0"/>
              </a:spcBef>
              <a:buFont typeface="+mj-lt"/>
              <a:buAutoNum type="arabicPeriod"/>
            </a:pPr>
            <a:r>
              <a:rPr lang="en-US" sz="9600" b="1" dirty="0">
                <a:latin typeface="Maiandra GD" panose="020E0502030308020204" pitchFamily="34" charset="0"/>
                <a:ea typeface="Times New Roman"/>
                <a:cs typeface="Times New Roman"/>
              </a:rPr>
              <a:t>Abu Dhabi, </a:t>
            </a:r>
          </a:p>
          <a:p>
            <a:pPr marL="1147763" lvl="1" indent="-349250" algn="just">
              <a:lnSpc>
                <a:spcPct val="150000"/>
              </a:lnSpc>
              <a:spcBef>
                <a:spcPts val="0"/>
              </a:spcBef>
              <a:buFont typeface="+mj-lt"/>
              <a:buAutoNum type="arabicPeriod"/>
            </a:pPr>
            <a:r>
              <a:rPr lang="en-US" sz="9600" b="1" dirty="0">
                <a:latin typeface="Maiandra GD" panose="020E0502030308020204" pitchFamily="34" charset="0"/>
                <a:ea typeface="Times New Roman"/>
                <a:cs typeface="Times New Roman"/>
              </a:rPr>
              <a:t>Dubai </a:t>
            </a:r>
          </a:p>
          <a:p>
            <a:pPr marL="1147763" lvl="1" indent="-349250" algn="just">
              <a:lnSpc>
                <a:spcPct val="150000"/>
              </a:lnSpc>
              <a:spcBef>
                <a:spcPts val="0"/>
              </a:spcBef>
              <a:buFont typeface="+mj-lt"/>
              <a:buAutoNum type="arabicPeriod"/>
            </a:pPr>
            <a:r>
              <a:rPr lang="en-US" sz="9600" b="1" dirty="0" err="1">
                <a:latin typeface="Maiandra GD" panose="020E0502030308020204" pitchFamily="34" charset="0"/>
                <a:ea typeface="Times New Roman"/>
                <a:cs typeface="Times New Roman"/>
              </a:rPr>
              <a:t>Ras</a:t>
            </a:r>
            <a:r>
              <a:rPr lang="en-US" sz="9600" b="1" dirty="0">
                <a:latin typeface="Maiandra GD" panose="020E0502030308020204" pitchFamily="34" charset="0"/>
                <a:ea typeface="Times New Roman"/>
                <a:cs typeface="Times New Roman"/>
              </a:rPr>
              <a:t> Al </a:t>
            </a:r>
            <a:r>
              <a:rPr lang="en-US" sz="9600" b="1" dirty="0" err="1">
                <a:latin typeface="Maiandra GD" panose="020E0502030308020204" pitchFamily="34" charset="0"/>
                <a:ea typeface="Times New Roman"/>
                <a:cs typeface="Times New Roman"/>
              </a:rPr>
              <a:t>Khaimah</a:t>
            </a:r>
            <a:r>
              <a:rPr lang="en-US" sz="9600" b="1" dirty="0">
                <a:latin typeface="Maiandra GD" panose="020E0502030308020204" pitchFamily="34" charset="0"/>
                <a:ea typeface="Times New Roman"/>
                <a:cs typeface="Times New Roman"/>
              </a:rPr>
              <a:t> (RAK) </a:t>
            </a:r>
            <a:endParaRPr lang="en-US" sz="3400" b="1" dirty="0"/>
          </a:p>
        </p:txBody>
      </p:sp>
    </p:spTree>
    <p:extLst>
      <p:ext uri="{BB962C8B-B14F-4D97-AF65-F5344CB8AC3E}">
        <p14:creationId xmlns:p14="http://schemas.microsoft.com/office/powerpoint/2010/main" val="3085449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524000"/>
          </a:xfrm>
        </p:spPr>
        <p:txBody>
          <a:bodyPr>
            <a:normAutofit/>
          </a:bodyPr>
          <a:lstStyle/>
          <a:p>
            <a:r>
              <a:rPr lang="en-US" sz="3200" b="1" spc="0" dirty="0">
                <a:solidFill>
                  <a:srgbClr val="002060"/>
                </a:solidFill>
                <a:latin typeface="Arial Black" panose="020B0A04020102020204" pitchFamily="34" charset="0"/>
                <a:ea typeface="Times New Roman"/>
                <a:cs typeface="Times New Roman"/>
              </a:rPr>
              <a:t>      FEDERAL COURT SYSTEM</a:t>
            </a:r>
            <a:br>
              <a:rPr lang="en-US" sz="3200" b="1" spc="0" dirty="0">
                <a:solidFill>
                  <a:srgbClr val="002060"/>
                </a:solidFill>
                <a:latin typeface="Arial Black" panose="020B0A04020102020204" pitchFamily="34" charset="0"/>
                <a:ea typeface="Times New Roman"/>
                <a:cs typeface="Times New Roman"/>
              </a:rPr>
            </a:br>
            <a:r>
              <a:rPr lang="en-US" sz="1800" b="1" spc="0" dirty="0">
                <a:solidFill>
                  <a:srgbClr val="002060"/>
                </a:solidFill>
                <a:latin typeface="Arial Black" panose="020B0A04020102020204" pitchFamily="34" charset="0"/>
                <a:ea typeface="Times New Roman"/>
                <a:cs typeface="Times New Roman"/>
              </a:rPr>
              <a:t>            SHARJAH, AJMAN, UMM AL QUWAIN, FUJAIRAH</a:t>
            </a:r>
            <a:endParaRPr lang="en-US" sz="1800" b="1" dirty="0">
              <a:solidFill>
                <a:srgbClr val="002060"/>
              </a:solidFill>
              <a:latin typeface="Arial Black" panose="020B0A04020102020204" pitchFamily="34" charset="0"/>
            </a:endParaRPr>
          </a:p>
        </p:txBody>
      </p:sp>
      <p:sp>
        <p:nvSpPr>
          <p:cNvPr id="3" name="Content Placeholder 2"/>
          <p:cNvSpPr>
            <a:spLocks noGrp="1"/>
          </p:cNvSpPr>
          <p:nvPr>
            <p:ph idx="1"/>
          </p:nvPr>
        </p:nvSpPr>
        <p:spPr>
          <a:xfrm>
            <a:off x="381000" y="1219200"/>
            <a:ext cx="8229600" cy="5562600"/>
          </a:xfrm>
        </p:spPr>
        <p:txBody>
          <a:bodyPr>
            <a:normAutofit/>
          </a:bodyPr>
          <a:lstStyle/>
          <a:p>
            <a:pPr marL="0" indent="0">
              <a:buNone/>
            </a:pPr>
            <a:r>
              <a:rPr lang="en-US" b="1" dirty="0"/>
              <a:t> 	 	</a:t>
            </a:r>
          </a:p>
          <a:p>
            <a:pPr marL="0" indent="0">
              <a:buNone/>
            </a:pPr>
            <a:r>
              <a:rPr lang="en-US" sz="2400" b="1" dirty="0"/>
              <a:t>	</a:t>
            </a:r>
            <a:r>
              <a:rPr lang="en-US" sz="2800" b="1" u="sng" dirty="0">
                <a:latin typeface="Maiandra GD" panose="020E0502030308020204" pitchFamily="34" charset="0"/>
              </a:rPr>
              <a:t>FEDERAL SUPREME COURT OF APPEAL</a:t>
            </a:r>
          </a:p>
          <a:p>
            <a:pPr marL="0" indent="0">
              <a:buNone/>
            </a:pPr>
            <a:r>
              <a:rPr lang="en-US" sz="2400" b="1" dirty="0">
                <a:latin typeface="Maiandra GD" panose="020E0502030308020204" pitchFamily="34" charset="0"/>
              </a:rPr>
              <a:t>		(situated in </a:t>
            </a:r>
            <a:r>
              <a:rPr lang="en-US" sz="2400" b="1" dirty="0">
                <a:solidFill>
                  <a:srgbClr val="FF0000"/>
                </a:solidFill>
                <a:latin typeface="Maiandra GD" panose="020E0502030308020204" pitchFamily="34" charset="0"/>
              </a:rPr>
              <a:t>Abu Dhabi</a:t>
            </a:r>
            <a:r>
              <a:rPr lang="en-US" sz="2400" b="1" dirty="0">
                <a:latin typeface="Maiandra GD" panose="020E0502030308020204" pitchFamily="34" charset="0"/>
              </a:rPr>
              <a:t>)</a:t>
            </a:r>
          </a:p>
          <a:p>
            <a:pPr marL="0" indent="0">
              <a:buNone/>
            </a:pPr>
            <a:endParaRPr lang="en-US" b="1" dirty="0">
              <a:latin typeface="Maiandra GD" panose="020E0502030308020204" pitchFamily="34" charset="0"/>
            </a:endParaRPr>
          </a:p>
          <a:p>
            <a:pPr marL="0" indent="0">
              <a:buNone/>
            </a:pPr>
            <a:r>
              <a:rPr lang="en-US" sz="2400" b="1" dirty="0">
                <a:latin typeface="Maiandra GD" panose="020E0502030308020204" pitchFamily="34" charset="0"/>
              </a:rPr>
              <a:t>				</a:t>
            </a:r>
          </a:p>
          <a:p>
            <a:pPr marL="0" indent="0">
              <a:buNone/>
            </a:pPr>
            <a:r>
              <a:rPr lang="en-US" sz="2400" b="1" dirty="0">
                <a:latin typeface="Maiandra GD" panose="020E0502030308020204" pitchFamily="34" charset="0"/>
              </a:rPr>
              <a:t>		</a:t>
            </a:r>
            <a:r>
              <a:rPr lang="en-US" sz="2800" b="1" dirty="0">
                <a:latin typeface="Maiandra GD" panose="020E0502030308020204" pitchFamily="34" charset="0"/>
              </a:rPr>
              <a:t>     </a:t>
            </a:r>
            <a:r>
              <a:rPr lang="en-US" sz="2800" b="1" u="sng" dirty="0">
                <a:latin typeface="Maiandra GD" panose="020E0502030308020204" pitchFamily="34" charset="0"/>
              </a:rPr>
              <a:t>APPEAL COURT</a:t>
            </a:r>
            <a:r>
              <a:rPr lang="en-US" sz="2400" b="1" dirty="0">
                <a:latin typeface="Maiandra GD" panose="020E0502030308020204" pitchFamily="34" charset="0"/>
              </a:rPr>
              <a:t>					     (situated in emirate)				</a:t>
            </a:r>
          </a:p>
          <a:p>
            <a:pPr marL="0" indent="0">
              <a:buNone/>
            </a:pPr>
            <a:r>
              <a:rPr lang="en-US" b="1" dirty="0">
                <a:latin typeface="Maiandra GD" panose="020E0502030308020204" pitchFamily="34" charset="0"/>
              </a:rPr>
              <a:t>				</a:t>
            </a:r>
          </a:p>
          <a:p>
            <a:pPr marL="0" indent="0">
              <a:buNone/>
            </a:pPr>
            <a:endParaRPr lang="en-US" sz="2400" b="1" dirty="0">
              <a:latin typeface="Maiandra GD" panose="020E0502030308020204" pitchFamily="34" charset="0"/>
            </a:endParaRPr>
          </a:p>
          <a:p>
            <a:pPr marL="0" indent="0">
              <a:buNone/>
            </a:pPr>
            <a:r>
              <a:rPr lang="en-US" b="1" dirty="0">
                <a:latin typeface="Maiandra GD" panose="020E0502030308020204" pitchFamily="34" charset="0"/>
              </a:rPr>
              <a:t>	   </a:t>
            </a:r>
            <a:r>
              <a:rPr lang="en-US" b="1" u="sng" dirty="0">
                <a:latin typeface="Maiandra GD" panose="020E0502030308020204" pitchFamily="34" charset="0"/>
              </a:rPr>
              <a:t>TRIAL COURT / COURT OF 1</a:t>
            </a:r>
            <a:r>
              <a:rPr lang="en-US" b="1" u="sng" baseline="30000" dirty="0">
                <a:latin typeface="Maiandra GD" panose="020E0502030308020204" pitchFamily="34" charset="0"/>
              </a:rPr>
              <a:t>ST</a:t>
            </a:r>
            <a:r>
              <a:rPr lang="en-US" b="1" u="sng" dirty="0">
                <a:latin typeface="Maiandra GD" panose="020E0502030308020204" pitchFamily="34" charset="0"/>
              </a:rPr>
              <a:t> INSTANCE</a:t>
            </a:r>
            <a:r>
              <a:rPr lang="en-US" sz="2400" b="1" dirty="0">
                <a:latin typeface="Maiandra GD" panose="020E0502030308020204" pitchFamily="34" charset="0"/>
              </a:rPr>
              <a:t>			</a:t>
            </a:r>
            <a:r>
              <a:rPr lang="en-US" b="1" dirty="0">
                <a:latin typeface="Maiandra GD" panose="020E0502030308020204" pitchFamily="34" charset="0"/>
              </a:rPr>
              <a:t>       (situated in emirate)</a:t>
            </a:r>
            <a:r>
              <a:rPr lang="en-US" sz="2400" b="1" dirty="0">
                <a:latin typeface="Maiandra GD" panose="020E0502030308020204" pitchFamily="34" charset="0"/>
              </a:rPr>
              <a:t>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31260" y="2655765"/>
            <a:ext cx="523875" cy="74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31259" y="4648200"/>
            <a:ext cx="523875" cy="74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1211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838200"/>
          </a:xfrm>
        </p:spPr>
        <p:txBody>
          <a:bodyPr>
            <a:normAutofit/>
          </a:bodyPr>
          <a:lstStyle/>
          <a:p>
            <a:r>
              <a:rPr lang="en-US" sz="3200" b="1" dirty="0">
                <a:solidFill>
                  <a:srgbClr val="002060"/>
                </a:solidFill>
                <a:latin typeface="Arial Rounded MT Bold" pitchFamily="34" charset="0"/>
              </a:rPr>
              <a:t>OWN (NON-FEDERAL)COURT SYSTEM</a:t>
            </a:r>
            <a:endParaRPr lang="en-US" sz="2200" b="1" dirty="0">
              <a:solidFill>
                <a:srgbClr val="002060"/>
              </a:solidFill>
              <a:latin typeface="Arial Rounded MT Bold" pitchFamily="34" charset="0"/>
            </a:endParaRPr>
          </a:p>
        </p:txBody>
      </p:sp>
      <p:sp>
        <p:nvSpPr>
          <p:cNvPr id="3" name="Content Placeholder 2"/>
          <p:cNvSpPr>
            <a:spLocks noGrp="1"/>
          </p:cNvSpPr>
          <p:nvPr>
            <p:ph idx="1"/>
          </p:nvPr>
        </p:nvSpPr>
        <p:spPr>
          <a:xfrm>
            <a:off x="381000" y="1143000"/>
            <a:ext cx="8229600" cy="5491277"/>
          </a:xfrm>
        </p:spPr>
        <p:txBody>
          <a:bodyPr>
            <a:normAutofit fontScale="62500" lnSpcReduction="20000"/>
          </a:bodyPr>
          <a:lstStyle/>
          <a:p>
            <a:endParaRPr lang="en-US" sz="2400" b="1" dirty="0"/>
          </a:p>
          <a:p>
            <a:pPr marL="0" marR="0" indent="0" algn="just">
              <a:lnSpc>
                <a:spcPct val="150000"/>
              </a:lnSpc>
              <a:spcBef>
                <a:spcPts val="0"/>
              </a:spcBef>
              <a:spcAft>
                <a:spcPts val="0"/>
              </a:spcAft>
              <a:buNone/>
            </a:pPr>
            <a:r>
              <a:rPr lang="en-US" sz="3600" b="1" dirty="0">
                <a:latin typeface="Maiandra GD" panose="020E0502030308020204" pitchFamily="34" charset="0"/>
                <a:ea typeface="Times New Roman"/>
                <a:cs typeface="Times New Roman"/>
              </a:rPr>
              <a:t>The following THREE (3) Emirates have adopted their OWN COURT SYSTEM (i.e.: they DON’T follow the Federal Court System) </a:t>
            </a:r>
          </a:p>
          <a:p>
            <a:pPr marL="0" marR="0" indent="0" algn="just">
              <a:lnSpc>
                <a:spcPct val="150000"/>
              </a:lnSpc>
              <a:spcBef>
                <a:spcPts val="0"/>
              </a:spcBef>
              <a:spcAft>
                <a:spcPts val="0"/>
              </a:spcAft>
              <a:buNone/>
            </a:pPr>
            <a:endParaRPr lang="en-US" sz="3600" b="1" dirty="0">
              <a:latin typeface="Maiandra GD" panose="020E0502030308020204" pitchFamily="34" charset="0"/>
              <a:ea typeface="Times New Roman"/>
              <a:cs typeface="Times New Roman"/>
            </a:endParaRPr>
          </a:p>
          <a:p>
            <a:pPr marL="742950" indent="-339725" algn="just">
              <a:lnSpc>
                <a:spcPct val="150000"/>
              </a:lnSpc>
              <a:spcBef>
                <a:spcPts val="0"/>
              </a:spcBef>
              <a:buFont typeface="+mj-lt"/>
              <a:buAutoNum type="arabicPeriod"/>
            </a:pPr>
            <a:r>
              <a:rPr lang="en-US" sz="3600" b="1" dirty="0">
                <a:latin typeface="Maiandra GD" panose="020E0502030308020204" pitchFamily="34" charset="0"/>
                <a:ea typeface="Times New Roman"/>
                <a:cs typeface="Times New Roman"/>
              </a:rPr>
              <a:t>Abu Dhabi</a:t>
            </a:r>
          </a:p>
          <a:p>
            <a:pPr marL="742950" indent="-339725" algn="just">
              <a:lnSpc>
                <a:spcPct val="150000"/>
              </a:lnSpc>
              <a:spcBef>
                <a:spcPts val="0"/>
              </a:spcBef>
              <a:buFont typeface="+mj-lt"/>
              <a:buAutoNum type="arabicPeriod"/>
            </a:pPr>
            <a:r>
              <a:rPr lang="en-US" sz="3600" b="1" dirty="0">
                <a:latin typeface="Maiandra GD" panose="020E0502030308020204" pitchFamily="34" charset="0"/>
                <a:ea typeface="Times New Roman"/>
                <a:cs typeface="Times New Roman"/>
              </a:rPr>
              <a:t>Dubai</a:t>
            </a:r>
          </a:p>
          <a:p>
            <a:pPr marL="742950" indent="-339725" algn="just">
              <a:lnSpc>
                <a:spcPct val="150000"/>
              </a:lnSpc>
              <a:spcBef>
                <a:spcPts val="0"/>
              </a:spcBef>
              <a:buFont typeface="+mj-lt"/>
              <a:buAutoNum type="arabicPeriod"/>
            </a:pPr>
            <a:r>
              <a:rPr lang="en-US" sz="3600" b="1" dirty="0">
                <a:latin typeface="Maiandra GD" panose="020E0502030308020204" pitchFamily="34" charset="0"/>
                <a:ea typeface="Times New Roman"/>
                <a:cs typeface="Times New Roman"/>
              </a:rPr>
              <a:t>RAK</a:t>
            </a:r>
          </a:p>
          <a:p>
            <a:pPr marL="0" marR="0" algn="just">
              <a:lnSpc>
                <a:spcPct val="150000"/>
              </a:lnSpc>
              <a:spcBef>
                <a:spcPts val="0"/>
              </a:spcBef>
              <a:spcAft>
                <a:spcPts val="0"/>
              </a:spcAft>
            </a:pPr>
            <a:endParaRPr lang="en-US" sz="3600" b="1" dirty="0">
              <a:ea typeface="Times New Roman"/>
              <a:cs typeface="Times New Roman"/>
            </a:endParaRPr>
          </a:p>
          <a:p>
            <a:endParaRPr lang="en-US" sz="3400" b="1" dirty="0"/>
          </a:p>
          <a:p>
            <a:pPr marL="0" indent="0">
              <a:buNone/>
            </a:pPr>
            <a:endParaRPr lang="en-US" sz="3400" b="1" dirty="0"/>
          </a:p>
          <a:p>
            <a:pPr marL="0" indent="0">
              <a:buNone/>
            </a:pPr>
            <a:endParaRPr lang="en-US" sz="3400" b="1" dirty="0"/>
          </a:p>
          <a:p>
            <a:pPr marL="0" indent="0">
              <a:buNone/>
            </a:pPr>
            <a:r>
              <a:rPr lang="en-US" sz="3400" b="1" dirty="0"/>
              <a:t>	</a:t>
            </a:r>
          </a:p>
        </p:txBody>
      </p:sp>
      <p:pic>
        <p:nvPicPr>
          <p:cNvPr id="2050" name="Picture 2" descr="C:\Program Files\Microsoft Office\MEDIA\CAGCAT10\j0300840.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33800" y="5410200"/>
            <a:ext cx="1470218" cy="12383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70150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838200"/>
          </a:xfrm>
        </p:spPr>
        <p:txBody>
          <a:bodyPr>
            <a:normAutofit/>
          </a:bodyPr>
          <a:lstStyle/>
          <a:p>
            <a:r>
              <a:rPr lang="en-US" sz="3200" b="1" spc="0" dirty="0">
                <a:solidFill>
                  <a:srgbClr val="002060"/>
                </a:solidFill>
                <a:latin typeface="Arial Black" panose="020B0A04020102020204" pitchFamily="34" charset="0"/>
                <a:ea typeface="Times New Roman"/>
                <a:cs typeface="Times New Roman"/>
              </a:rPr>
              <a:t>      </a:t>
            </a:r>
            <a:r>
              <a:rPr lang="en-US" sz="3200" b="1" spc="0" dirty="0">
                <a:solidFill>
                  <a:srgbClr val="FF0000"/>
                </a:solidFill>
                <a:latin typeface="Arial Black" panose="020B0A04020102020204" pitchFamily="34" charset="0"/>
                <a:ea typeface="Times New Roman"/>
                <a:cs typeface="Times New Roman"/>
              </a:rPr>
              <a:t>ABU DHABI </a:t>
            </a:r>
            <a:r>
              <a:rPr lang="en-US" sz="3200" b="1" spc="0" dirty="0">
                <a:solidFill>
                  <a:srgbClr val="002060"/>
                </a:solidFill>
                <a:latin typeface="Arial Black" panose="020B0A04020102020204" pitchFamily="34" charset="0"/>
                <a:ea typeface="Times New Roman"/>
                <a:cs typeface="Times New Roman"/>
              </a:rPr>
              <a:t>COURT SYSTEM</a:t>
            </a:r>
            <a:endParaRPr lang="en-US" sz="3200" b="1" dirty="0">
              <a:solidFill>
                <a:srgbClr val="002060"/>
              </a:solidFill>
              <a:latin typeface="Arial Black" panose="020B0A04020102020204" pitchFamily="34" charset="0"/>
            </a:endParaRPr>
          </a:p>
        </p:txBody>
      </p:sp>
      <p:sp>
        <p:nvSpPr>
          <p:cNvPr id="3" name="Content Placeholder 2"/>
          <p:cNvSpPr>
            <a:spLocks noGrp="1"/>
          </p:cNvSpPr>
          <p:nvPr>
            <p:ph idx="1"/>
          </p:nvPr>
        </p:nvSpPr>
        <p:spPr>
          <a:xfrm>
            <a:off x="381000" y="1143000"/>
            <a:ext cx="8229600" cy="5638800"/>
          </a:xfrm>
        </p:spPr>
        <p:txBody>
          <a:bodyPr>
            <a:normAutofit/>
          </a:bodyPr>
          <a:lstStyle/>
          <a:p>
            <a:pPr marL="0" indent="0">
              <a:buNone/>
            </a:pPr>
            <a:endParaRPr lang="en-US" b="1" dirty="0"/>
          </a:p>
          <a:p>
            <a:pPr marL="0" indent="0">
              <a:buNone/>
            </a:pPr>
            <a:r>
              <a:rPr lang="en-US" sz="2400" b="1" dirty="0"/>
              <a:t>	</a:t>
            </a:r>
            <a:r>
              <a:rPr lang="en-US" sz="2400" b="1" dirty="0">
                <a:latin typeface="Maiandra GD" panose="020E0502030308020204" pitchFamily="34" charset="0"/>
              </a:rPr>
              <a:t>       </a:t>
            </a:r>
            <a:r>
              <a:rPr lang="en-US" sz="2800" b="1" u="sng" dirty="0">
                <a:latin typeface="Maiandra GD" panose="020E0502030308020204" pitchFamily="34" charset="0"/>
              </a:rPr>
              <a:t>COURT OF CASSATION</a:t>
            </a:r>
          </a:p>
          <a:p>
            <a:pPr marL="0" indent="0">
              <a:buNone/>
            </a:pPr>
            <a:r>
              <a:rPr lang="en-US" sz="2400" b="1" dirty="0">
                <a:latin typeface="Maiandra GD" panose="020E0502030308020204" pitchFamily="34" charset="0"/>
              </a:rPr>
              <a:t>		(situated in Abu Dhabi)</a:t>
            </a:r>
          </a:p>
          <a:p>
            <a:pPr marL="0" indent="0">
              <a:buNone/>
            </a:pPr>
            <a:endParaRPr lang="en-US" b="1" dirty="0">
              <a:latin typeface="Maiandra GD" panose="020E0502030308020204" pitchFamily="34" charset="0"/>
            </a:endParaRPr>
          </a:p>
          <a:p>
            <a:pPr marL="0" indent="0">
              <a:buNone/>
            </a:pPr>
            <a:r>
              <a:rPr lang="en-US" sz="2400" b="1" dirty="0">
                <a:latin typeface="Maiandra GD" panose="020E0502030308020204" pitchFamily="34" charset="0"/>
              </a:rPr>
              <a:t>				</a:t>
            </a:r>
          </a:p>
          <a:p>
            <a:pPr marL="0" indent="0">
              <a:buNone/>
            </a:pPr>
            <a:r>
              <a:rPr lang="en-US" sz="2400" b="1" dirty="0">
                <a:latin typeface="Maiandra GD" panose="020E0502030308020204" pitchFamily="34" charset="0"/>
              </a:rPr>
              <a:t>		</a:t>
            </a:r>
            <a:r>
              <a:rPr lang="en-US" sz="2800" b="1" dirty="0">
                <a:latin typeface="Maiandra GD" panose="020E0502030308020204" pitchFamily="34" charset="0"/>
              </a:rPr>
              <a:t>     </a:t>
            </a:r>
            <a:r>
              <a:rPr lang="en-US" sz="2800" b="1" u="sng" dirty="0">
                <a:latin typeface="Maiandra GD" panose="020E0502030308020204" pitchFamily="34" charset="0"/>
              </a:rPr>
              <a:t>APPEAL COURT</a:t>
            </a:r>
            <a:r>
              <a:rPr lang="en-US" sz="2400" b="1" dirty="0">
                <a:latin typeface="Maiandra GD" panose="020E0502030308020204" pitchFamily="34" charset="0"/>
              </a:rPr>
              <a:t>					     (situated in Abu Dhabi)				</a:t>
            </a:r>
          </a:p>
          <a:p>
            <a:pPr marL="0" indent="0">
              <a:buNone/>
            </a:pPr>
            <a:r>
              <a:rPr lang="en-US" b="1" dirty="0">
                <a:latin typeface="Maiandra GD" panose="020E0502030308020204" pitchFamily="34" charset="0"/>
              </a:rPr>
              <a:t>				</a:t>
            </a:r>
          </a:p>
          <a:p>
            <a:pPr marL="0" indent="0">
              <a:buNone/>
            </a:pPr>
            <a:endParaRPr lang="en-US" sz="2400" b="1" dirty="0">
              <a:latin typeface="Maiandra GD" panose="020E0502030308020204" pitchFamily="34" charset="0"/>
            </a:endParaRPr>
          </a:p>
          <a:p>
            <a:pPr marL="0" indent="0">
              <a:buNone/>
            </a:pPr>
            <a:r>
              <a:rPr lang="en-US" b="1" dirty="0">
                <a:latin typeface="Maiandra GD" panose="020E0502030308020204" pitchFamily="34" charset="0"/>
              </a:rPr>
              <a:t>	   </a:t>
            </a:r>
            <a:r>
              <a:rPr lang="en-US" b="1" u="sng" dirty="0">
                <a:latin typeface="Maiandra GD" panose="020E0502030308020204" pitchFamily="34" charset="0"/>
              </a:rPr>
              <a:t>TRIAL COURT /COURT OF 1</a:t>
            </a:r>
            <a:r>
              <a:rPr lang="en-US" b="1" u="sng" baseline="30000" dirty="0">
                <a:latin typeface="Maiandra GD" panose="020E0502030308020204" pitchFamily="34" charset="0"/>
              </a:rPr>
              <a:t>ST</a:t>
            </a:r>
            <a:r>
              <a:rPr lang="en-US" b="1" u="sng" dirty="0">
                <a:latin typeface="Maiandra GD" panose="020E0502030308020204" pitchFamily="34" charset="0"/>
              </a:rPr>
              <a:t> INSTANCE</a:t>
            </a:r>
            <a:r>
              <a:rPr lang="en-US" sz="2400" b="1" dirty="0">
                <a:latin typeface="Maiandra GD" panose="020E0502030308020204" pitchFamily="34" charset="0"/>
              </a:rPr>
              <a:t>			</a:t>
            </a:r>
            <a:r>
              <a:rPr lang="en-US" b="1" dirty="0">
                <a:latin typeface="Maiandra GD" panose="020E0502030308020204" pitchFamily="34" charset="0"/>
              </a:rPr>
              <a:t>      (situated in Abu Dhabi)</a:t>
            </a:r>
            <a:r>
              <a:rPr lang="en-US" sz="2400" b="1" dirty="0">
                <a:latin typeface="Maiandra GD" panose="020E0502030308020204" pitchFamily="34" charset="0"/>
              </a:rPr>
              <a:t>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31260" y="2655765"/>
            <a:ext cx="523875" cy="74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31259" y="4648200"/>
            <a:ext cx="523875" cy="74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4880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838200"/>
          </a:xfrm>
        </p:spPr>
        <p:txBody>
          <a:bodyPr>
            <a:normAutofit/>
          </a:bodyPr>
          <a:lstStyle/>
          <a:p>
            <a:r>
              <a:rPr lang="en-US" sz="3200" b="1" spc="0" dirty="0">
                <a:solidFill>
                  <a:srgbClr val="002060"/>
                </a:solidFill>
                <a:latin typeface="Arial Black" panose="020B0A04020102020204" pitchFamily="34" charset="0"/>
                <a:ea typeface="Times New Roman"/>
                <a:cs typeface="Times New Roman"/>
              </a:rPr>
              <a:t>      </a:t>
            </a:r>
            <a:r>
              <a:rPr lang="en-US" sz="3200" b="1" spc="0" dirty="0">
                <a:solidFill>
                  <a:srgbClr val="FF0000"/>
                </a:solidFill>
                <a:latin typeface="Arial Black" panose="020B0A04020102020204" pitchFamily="34" charset="0"/>
                <a:ea typeface="Times New Roman"/>
                <a:cs typeface="Times New Roman"/>
              </a:rPr>
              <a:t>DUBAI</a:t>
            </a:r>
            <a:r>
              <a:rPr lang="en-US" sz="3200" b="1" spc="0" dirty="0">
                <a:solidFill>
                  <a:srgbClr val="002060"/>
                </a:solidFill>
                <a:latin typeface="Arial Black" panose="020B0A04020102020204" pitchFamily="34" charset="0"/>
                <a:ea typeface="Times New Roman"/>
                <a:cs typeface="Times New Roman"/>
              </a:rPr>
              <a:t> COURT SYSTEM</a:t>
            </a:r>
            <a:endParaRPr lang="en-US" sz="3200" b="1" dirty="0">
              <a:solidFill>
                <a:srgbClr val="002060"/>
              </a:solidFill>
              <a:latin typeface="Arial Black" panose="020B0A04020102020204" pitchFamily="34" charset="0"/>
            </a:endParaRPr>
          </a:p>
        </p:txBody>
      </p:sp>
      <p:sp>
        <p:nvSpPr>
          <p:cNvPr id="3" name="Content Placeholder 2"/>
          <p:cNvSpPr>
            <a:spLocks noGrp="1"/>
          </p:cNvSpPr>
          <p:nvPr>
            <p:ph idx="1"/>
          </p:nvPr>
        </p:nvSpPr>
        <p:spPr>
          <a:xfrm>
            <a:off x="381000" y="1143000"/>
            <a:ext cx="8229600" cy="5638800"/>
          </a:xfrm>
        </p:spPr>
        <p:txBody>
          <a:bodyPr>
            <a:normAutofit/>
          </a:bodyPr>
          <a:lstStyle/>
          <a:p>
            <a:pPr marL="0" indent="0">
              <a:buNone/>
            </a:pPr>
            <a:endParaRPr lang="en-US" b="1" dirty="0"/>
          </a:p>
          <a:p>
            <a:pPr marL="0" indent="0">
              <a:buNone/>
            </a:pPr>
            <a:r>
              <a:rPr lang="en-US" sz="2400" b="1" dirty="0"/>
              <a:t>	       </a:t>
            </a:r>
            <a:r>
              <a:rPr lang="en-US" sz="2800" b="1" u="sng" dirty="0">
                <a:latin typeface="Maiandra GD" panose="020E0502030308020204" pitchFamily="34" charset="0"/>
              </a:rPr>
              <a:t>COURT OF CASSATION</a:t>
            </a:r>
          </a:p>
          <a:p>
            <a:pPr marL="0" indent="0">
              <a:buNone/>
            </a:pPr>
            <a:r>
              <a:rPr lang="en-US" sz="2400" b="1" dirty="0">
                <a:latin typeface="Maiandra GD" panose="020E0502030308020204" pitchFamily="34" charset="0"/>
              </a:rPr>
              <a:t>		(situated in Dubai)</a:t>
            </a:r>
          </a:p>
          <a:p>
            <a:pPr marL="0" indent="0">
              <a:buNone/>
            </a:pPr>
            <a:endParaRPr lang="en-US" b="1" dirty="0">
              <a:latin typeface="Maiandra GD" panose="020E0502030308020204" pitchFamily="34" charset="0"/>
            </a:endParaRPr>
          </a:p>
          <a:p>
            <a:pPr marL="0" indent="0">
              <a:buNone/>
            </a:pPr>
            <a:r>
              <a:rPr lang="en-US" sz="2400" b="1" dirty="0">
                <a:latin typeface="Maiandra GD" panose="020E0502030308020204" pitchFamily="34" charset="0"/>
              </a:rPr>
              <a:t>				</a:t>
            </a:r>
          </a:p>
          <a:p>
            <a:pPr marL="0" indent="0">
              <a:buNone/>
            </a:pPr>
            <a:r>
              <a:rPr lang="en-US" sz="2400" b="1" dirty="0">
                <a:latin typeface="Maiandra GD" panose="020E0502030308020204" pitchFamily="34" charset="0"/>
              </a:rPr>
              <a:t>		</a:t>
            </a:r>
            <a:r>
              <a:rPr lang="en-US" sz="2800" b="1" dirty="0">
                <a:latin typeface="Maiandra GD" panose="020E0502030308020204" pitchFamily="34" charset="0"/>
              </a:rPr>
              <a:t>     </a:t>
            </a:r>
            <a:r>
              <a:rPr lang="en-US" sz="2800" b="1" u="sng" dirty="0">
                <a:latin typeface="Maiandra GD" panose="020E0502030308020204" pitchFamily="34" charset="0"/>
              </a:rPr>
              <a:t>APPEAL COURT</a:t>
            </a:r>
            <a:r>
              <a:rPr lang="en-US" sz="2400" b="1" dirty="0">
                <a:latin typeface="Maiandra GD" panose="020E0502030308020204" pitchFamily="34" charset="0"/>
              </a:rPr>
              <a:t>					     (situated in Dubai)				</a:t>
            </a:r>
          </a:p>
          <a:p>
            <a:pPr marL="0" indent="0">
              <a:buNone/>
            </a:pPr>
            <a:r>
              <a:rPr lang="en-US" b="1" dirty="0">
                <a:latin typeface="Maiandra GD" panose="020E0502030308020204" pitchFamily="34" charset="0"/>
              </a:rPr>
              <a:t>				</a:t>
            </a:r>
          </a:p>
          <a:p>
            <a:pPr marL="0" indent="0">
              <a:buNone/>
            </a:pPr>
            <a:endParaRPr lang="en-US" sz="2400" b="1" dirty="0">
              <a:latin typeface="Maiandra GD" panose="020E0502030308020204" pitchFamily="34" charset="0"/>
            </a:endParaRPr>
          </a:p>
          <a:p>
            <a:pPr marL="0" indent="0">
              <a:buNone/>
            </a:pPr>
            <a:r>
              <a:rPr lang="en-US" b="1" dirty="0">
                <a:latin typeface="Maiandra GD" panose="020E0502030308020204" pitchFamily="34" charset="0"/>
              </a:rPr>
              <a:t>	   </a:t>
            </a:r>
            <a:r>
              <a:rPr lang="en-US" b="1" u="sng" dirty="0">
                <a:latin typeface="Maiandra GD" panose="020E0502030308020204" pitchFamily="34" charset="0"/>
              </a:rPr>
              <a:t>TRIAL COURT /COURT OF 1</a:t>
            </a:r>
            <a:r>
              <a:rPr lang="en-US" b="1" u="sng" baseline="30000" dirty="0">
                <a:latin typeface="Maiandra GD" panose="020E0502030308020204" pitchFamily="34" charset="0"/>
              </a:rPr>
              <a:t>ST</a:t>
            </a:r>
            <a:r>
              <a:rPr lang="en-US" b="1" u="sng" dirty="0">
                <a:latin typeface="Maiandra GD" panose="020E0502030308020204" pitchFamily="34" charset="0"/>
              </a:rPr>
              <a:t> INSTANCE</a:t>
            </a:r>
            <a:r>
              <a:rPr lang="en-US" sz="2400" b="1" dirty="0">
                <a:latin typeface="Maiandra GD" panose="020E0502030308020204" pitchFamily="34" charset="0"/>
              </a:rPr>
              <a:t>			</a:t>
            </a:r>
            <a:r>
              <a:rPr lang="en-US" b="1" dirty="0">
                <a:latin typeface="Maiandra GD" panose="020E0502030308020204" pitchFamily="34" charset="0"/>
              </a:rPr>
              <a:t>      (situated in Dubai)</a:t>
            </a:r>
            <a:r>
              <a:rPr lang="en-US" sz="2400" b="1" dirty="0">
                <a:latin typeface="Maiandra GD" panose="020E0502030308020204" pitchFamily="34" charset="0"/>
              </a:rPr>
              <a:t>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31260" y="2655765"/>
            <a:ext cx="523875" cy="74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31259" y="4648200"/>
            <a:ext cx="523875" cy="74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2229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838200"/>
          </a:xfrm>
        </p:spPr>
        <p:txBody>
          <a:bodyPr>
            <a:normAutofit/>
          </a:bodyPr>
          <a:lstStyle/>
          <a:p>
            <a:r>
              <a:rPr lang="en-US" sz="3200" b="1" spc="0" dirty="0">
                <a:solidFill>
                  <a:srgbClr val="002060"/>
                </a:solidFill>
                <a:latin typeface="Arial Black" panose="020B0A04020102020204" pitchFamily="34" charset="0"/>
                <a:ea typeface="Times New Roman"/>
                <a:cs typeface="Times New Roman"/>
              </a:rPr>
              <a:t>      </a:t>
            </a:r>
            <a:r>
              <a:rPr lang="en-US" sz="3200" b="1" spc="0" dirty="0">
                <a:solidFill>
                  <a:srgbClr val="FF0000"/>
                </a:solidFill>
                <a:latin typeface="Arial Black" panose="020B0A04020102020204" pitchFamily="34" charset="0"/>
                <a:ea typeface="Times New Roman"/>
                <a:cs typeface="Times New Roman"/>
              </a:rPr>
              <a:t>RAK</a:t>
            </a:r>
            <a:r>
              <a:rPr lang="en-US" sz="3200" b="1" spc="0" dirty="0">
                <a:solidFill>
                  <a:srgbClr val="002060"/>
                </a:solidFill>
                <a:latin typeface="Arial Black" panose="020B0A04020102020204" pitchFamily="34" charset="0"/>
                <a:ea typeface="Times New Roman"/>
                <a:cs typeface="Times New Roman"/>
              </a:rPr>
              <a:t> COURT SYSTEM</a:t>
            </a:r>
            <a:endParaRPr lang="en-US" sz="3200" b="1" dirty="0">
              <a:solidFill>
                <a:srgbClr val="002060"/>
              </a:solidFill>
              <a:latin typeface="Arial Black" panose="020B0A04020102020204" pitchFamily="34" charset="0"/>
            </a:endParaRPr>
          </a:p>
        </p:txBody>
      </p:sp>
      <p:sp>
        <p:nvSpPr>
          <p:cNvPr id="3" name="Content Placeholder 2"/>
          <p:cNvSpPr>
            <a:spLocks noGrp="1"/>
          </p:cNvSpPr>
          <p:nvPr>
            <p:ph idx="1"/>
          </p:nvPr>
        </p:nvSpPr>
        <p:spPr>
          <a:xfrm>
            <a:off x="381000" y="1143000"/>
            <a:ext cx="8229600" cy="5638800"/>
          </a:xfrm>
        </p:spPr>
        <p:txBody>
          <a:bodyPr>
            <a:normAutofit/>
          </a:bodyPr>
          <a:lstStyle/>
          <a:p>
            <a:pPr marL="0" indent="0">
              <a:buNone/>
            </a:pPr>
            <a:endParaRPr lang="en-US" b="1" dirty="0"/>
          </a:p>
          <a:p>
            <a:pPr marL="0" indent="0">
              <a:buNone/>
            </a:pPr>
            <a:r>
              <a:rPr lang="en-US" sz="2400" b="1" dirty="0"/>
              <a:t>	       </a:t>
            </a:r>
            <a:r>
              <a:rPr lang="en-US" sz="2800" b="1" u="sng" dirty="0">
                <a:latin typeface="Maiandra GD" panose="020E0502030308020204" pitchFamily="34" charset="0"/>
              </a:rPr>
              <a:t>COURT OF CASSATION</a:t>
            </a:r>
          </a:p>
          <a:p>
            <a:pPr marL="0" indent="0">
              <a:buNone/>
            </a:pPr>
            <a:r>
              <a:rPr lang="en-US" sz="2400" b="1" dirty="0">
                <a:latin typeface="Maiandra GD" panose="020E0502030308020204" pitchFamily="34" charset="0"/>
              </a:rPr>
              <a:t>		(situated in RAK)</a:t>
            </a:r>
          </a:p>
          <a:p>
            <a:pPr marL="0" indent="0">
              <a:buNone/>
            </a:pPr>
            <a:endParaRPr lang="en-US" b="1" dirty="0">
              <a:latin typeface="Maiandra GD" panose="020E0502030308020204" pitchFamily="34" charset="0"/>
            </a:endParaRPr>
          </a:p>
          <a:p>
            <a:pPr marL="0" indent="0">
              <a:buNone/>
            </a:pPr>
            <a:r>
              <a:rPr lang="en-US" sz="2400" b="1" dirty="0">
                <a:latin typeface="Maiandra GD" panose="020E0502030308020204" pitchFamily="34" charset="0"/>
              </a:rPr>
              <a:t>				</a:t>
            </a:r>
          </a:p>
          <a:p>
            <a:pPr marL="0" indent="0">
              <a:buNone/>
            </a:pPr>
            <a:r>
              <a:rPr lang="en-US" sz="2400" b="1" dirty="0">
                <a:latin typeface="Maiandra GD" panose="020E0502030308020204" pitchFamily="34" charset="0"/>
              </a:rPr>
              <a:t>		</a:t>
            </a:r>
            <a:r>
              <a:rPr lang="en-US" sz="2800" b="1" dirty="0">
                <a:latin typeface="Maiandra GD" panose="020E0502030308020204" pitchFamily="34" charset="0"/>
              </a:rPr>
              <a:t>     </a:t>
            </a:r>
            <a:r>
              <a:rPr lang="en-US" sz="2800" b="1" u="sng" dirty="0">
                <a:latin typeface="Maiandra GD" panose="020E0502030308020204" pitchFamily="34" charset="0"/>
              </a:rPr>
              <a:t>APPEAL COURT</a:t>
            </a:r>
            <a:r>
              <a:rPr lang="en-US" sz="2400" b="1" dirty="0">
                <a:latin typeface="Maiandra GD" panose="020E0502030308020204" pitchFamily="34" charset="0"/>
              </a:rPr>
              <a:t>					     (situated in RAK)				</a:t>
            </a:r>
          </a:p>
          <a:p>
            <a:pPr marL="0" indent="0">
              <a:buNone/>
            </a:pPr>
            <a:r>
              <a:rPr lang="en-US" b="1" dirty="0">
                <a:latin typeface="Maiandra GD" panose="020E0502030308020204" pitchFamily="34" charset="0"/>
              </a:rPr>
              <a:t>				</a:t>
            </a:r>
          </a:p>
          <a:p>
            <a:pPr marL="0" indent="0">
              <a:buNone/>
            </a:pPr>
            <a:endParaRPr lang="en-US" sz="2400" b="1" dirty="0">
              <a:latin typeface="Maiandra GD" panose="020E0502030308020204" pitchFamily="34" charset="0"/>
            </a:endParaRPr>
          </a:p>
          <a:p>
            <a:pPr marL="0" indent="0">
              <a:buNone/>
            </a:pPr>
            <a:r>
              <a:rPr lang="en-US" b="1" dirty="0">
                <a:latin typeface="Maiandra GD" panose="020E0502030308020204" pitchFamily="34" charset="0"/>
              </a:rPr>
              <a:t>	   </a:t>
            </a:r>
            <a:r>
              <a:rPr lang="en-US" b="1" u="sng" dirty="0">
                <a:latin typeface="Maiandra GD" panose="020E0502030308020204" pitchFamily="34" charset="0"/>
              </a:rPr>
              <a:t>TRIAL COURT /COURT OF 1</a:t>
            </a:r>
            <a:r>
              <a:rPr lang="en-US" b="1" u="sng" baseline="30000" dirty="0">
                <a:latin typeface="Maiandra GD" panose="020E0502030308020204" pitchFamily="34" charset="0"/>
              </a:rPr>
              <a:t>ST</a:t>
            </a:r>
            <a:r>
              <a:rPr lang="en-US" b="1" u="sng" dirty="0">
                <a:latin typeface="Maiandra GD" panose="020E0502030308020204" pitchFamily="34" charset="0"/>
              </a:rPr>
              <a:t> INSTANCE</a:t>
            </a:r>
            <a:r>
              <a:rPr lang="en-US" sz="2400" b="1" dirty="0">
                <a:latin typeface="Maiandra GD" panose="020E0502030308020204" pitchFamily="34" charset="0"/>
              </a:rPr>
              <a:t>			</a:t>
            </a:r>
            <a:r>
              <a:rPr lang="en-US" b="1" dirty="0">
                <a:latin typeface="Maiandra GD" panose="020E0502030308020204" pitchFamily="34" charset="0"/>
              </a:rPr>
              <a:t>      (situated in RAK)</a:t>
            </a:r>
            <a:r>
              <a:rPr lang="en-US" sz="2400" b="1" dirty="0">
                <a:solidFill>
                  <a:srgbClr val="FF0000"/>
                </a:solidFill>
              </a:rPr>
              <a:t>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31260" y="2655765"/>
            <a:ext cx="523875" cy="74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31259" y="4648200"/>
            <a:ext cx="523875" cy="74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4443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sz="3200" b="1" spc="0" dirty="0">
                <a:solidFill>
                  <a:srgbClr val="002060"/>
                </a:solidFill>
                <a:latin typeface="Arial Black" panose="020B0A04020102020204" pitchFamily="34" charset="0"/>
                <a:ea typeface="Times New Roman"/>
                <a:cs typeface="Times New Roman"/>
              </a:rPr>
              <a:t> </a:t>
            </a:r>
            <a:r>
              <a:rPr lang="en-US" sz="2700" b="1" spc="0" dirty="0">
                <a:solidFill>
                  <a:srgbClr val="002060"/>
                </a:solidFill>
                <a:latin typeface="Arial Black" panose="020B0A04020102020204" pitchFamily="34" charset="0"/>
                <a:ea typeface="Times New Roman"/>
                <a:cs typeface="Times New Roman"/>
              </a:rPr>
              <a:t>TRIAL COURT / COURT OF 1</a:t>
            </a:r>
            <a:r>
              <a:rPr lang="en-US" sz="2700" b="1" spc="0" baseline="30000" dirty="0">
                <a:solidFill>
                  <a:srgbClr val="002060"/>
                </a:solidFill>
                <a:latin typeface="Arial Black" panose="020B0A04020102020204" pitchFamily="34" charset="0"/>
                <a:ea typeface="Times New Roman"/>
                <a:cs typeface="Times New Roman"/>
              </a:rPr>
              <a:t>ST</a:t>
            </a:r>
            <a:r>
              <a:rPr lang="en-US" sz="2700" b="1" spc="0" dirty="0">
                <a:solidFill>
                  <a:srgbClr val="002060"/>
                </a:solidFill>
                <a:latin typeface="Arial Black" panose="020B0A04020102020204" pitchFamily="34" charset="0"/>
                <a:ea typeface="Times New Roman"/>
                <a:cs typeface="Times New Roman"/>
              </a:rPr>
              <a:t> INSTANCE</a:t>
            </a:r>
            <a:endParaRPr lang="en-US" sz="2700" b="1" dirty="0">
              <a:solidFill>
                <a:srgbClr val="002060"/>
              </a:solidFill>
              <a:latin typeface="Arial Black" panose="020B0A04020102020204" pitchFamily="34" charset="0"/>
            </a:endParaRPr>
          </a:p>
        </p:txBody>
      </p:sp>
      <p:sp>
        <p:nvSpPr>
          <p:cNvPr id="3" name="Content Placeholder 2"/>
          <p:cNvSpPr>
            <a:spLocks noGrp="1"/>
          </p:cNvSpPr>
          <p:nvPr>
            <p:ph idx="1"/>
          </p:nvPr>
        </p:nvSpPr>
        <p:spPr>
          <a:xfrm>
            <a:off x="152400" y="762000"/>
            <a:ext cx="8839200" cy="6019800"/>
          </a:xfrm>
        </p:spPr>
        <p:txBody>
          <a:bodyPr>
            <a:normAutofit lnSpcReduction="10000"/>
          </a:bodyPr>
          <a:lstStyle/>
          <a:p>
            <a:pPr marR="0" algn="just">
              <a:lnSpc>
                <a:spcPct val="150000"/>
              </a:lnSpc>
              <a:spcBef>
                <a:spcPts val="0"/>
              </a:spcBef>
              <a:spcAft>
                <a:spcPts val="0"/>
              </a:spcAft>
              <a:buNone/>
            </a:pPr>
            <a:r>
              <a:rPr lang="en-US" b="1" dirty="0">
                <a:latin typeface="Maiandra GD" panose="020E0502030308020204" pitchFamily="34" charset="0"/>
                <a:ea typeface="Times New Roman"/>
                <a:cs typeface="Times New Roman"/>
              </a:rPr>
              <a:t>The court of first Instance:</a:t>
            </a:r>
          </a:p>
          <a:p>
            <a:pPr lvl="2" algn="just">
              <a:lnSpc>
                <a:spcPct val="150000"/>
              </a:lnSpc>
              <a:spcBef>
                <a:spcPts val="0"/>
              </a:spcBef>
              <a:buFont typeface="Wingdings" panose="05000000000000000000" pitchFamily="2" charset="2"/>
              <a:buChar char="v"/>
            </a:pPr>
            <a:r>
              <a:rPr lang="en-US" b="1" i="1" dirty="0">
                <a:latin typeface="Maiandra GD" panose="020E0502030308020204" pitchFamily="34" charset="0"/>
                <a:ea typeface="Times New Roman"/>
                <a:cs typeface="Times New Roman"/>
              </a:rPr>
              <a:t>is also called the trial court </a:t>
            </a:r>
          </a:p>
          <a:p>
            <a:pPr lvl="2" algn="just">
              <a:lnSpc>
                <a:spcPct val="150000"/>
              </a:lnSpc>
              <a:spcBef>
                <a:spcPts val="0"/>
              </a:spcBef>
              <a:buFont typeface="Wingdings" panose="05000000000000000000" pitchFamily="2" charset="2"/>
              <a:buChar char="v"/>
            </a:pPr>
            <a:r>
              <a:rPr lang="en-US" b="1" i="1" dirty="0">
                <a:latin typeface="Maiandra GD" panose="020E0502030308020204" pitchFamily="34" charset="0"/>
                <a:ea typeface="Times New Roman"/>
                <a:cs typeface="Times New Roman"/>
              </a:rPr>
              <a:t> is the FIRST court in which parties with a legal dispute appear</a:t>
            </a:r>
          </a:p>
          <a:p>
            <a:pPr lvl="2" algn="just">
              <a:lnSpc>
                <a:spcPct val="150000"/>
              </a:lnSpc>
              <a:spcBef>
                <a:spcPts val="0"/>
              </a:spcBef>
              <a:buFont typeface="Wingdings" panose="05000000000000000000" pitchFamily="2" charset="2"/>
              <a:buChar char="v"/>
            </a:pPr>
            <a:r>
              <a:rPr lang="en-GB" b="1" i="1" dirty="0">
                <a:latin typeface="Maiandra GD" panose="020E0502030308020204" pitchFamily="34" charset="0"/>
                <a:ea typeface="Times New Roman"/>
                <a:cs typeface="Times New Roman"/>
              </a:rPr>
              <a:t>a trial takes place in this court</a:t>
            </a:r>
          </a:p>
          <a:p>
            <a:pPr lvl="1" algn="just">
              <a:lnSpc>
                <a:spcPct val="150000"/>
              </a:lnSpc>
              <a:spcBef>
                <a:spcPts val="0"/>
              </a:spcBef>
              <a:buFont typeface="Wingdings" panose="05000000000000000000" pitchFamily="2" charset="2"/>
              <a:buChar char="v"/>
            </a:pPr>
            <a:r>
              <a:rPr lang="en-GB" b="1" u="sng" dirty="0">
                <a:latin typeface="Maiandra GD" panose="020E0502030308020204" pitchFamily="34" charset="0"/>
                <a:ea typeface="Times New Roman"/>
                <a:cs typeface="Times New Roman"/>
              </a:rPr>
              <a:t>a trial: </a:t>
            </a:r>
            <a:r>
              <a:rPr lang="en-US" b="1" dirty="0">
                <a:latin typeface="Maiandra GD" panose="020E0502030308020204" pitchFamily="34" charset="0"/>
                <a:ea typeface="Times New Roman"/>
                <a:cs typeface="Times New Roman"/>
              </a:rPr>
              <a:t>a proceeding in which the parties in a legal dispute present evidence in court before a judge and the judge makes a decision</a:t>
            </a:r>
          </a:p>
          <a:p>
            <a:pPr lvl="1" algn="just">
              <a:lnSpc>
                <a:spcPct val="150000"/>
              </a:lnSpc>
              <a:spcBef>
                <a:spcPts val="0"/>
              </a:spcBef>
              <a:buFont typeface="Wingdings" panose="05000000000000000000" pitchFamily="2" charset="2"/>
              <a:buChar char="v"/>
            </a:pPr>
            <a:endParaRPr lang="en-US" sz="1000" b="1" dirty="0">
              <a:latin typeface="Maiandra GD" panose="020E0502030308020204" pitchFamily="34" charset="0"/>
              <a:ea typeface="Times New Roman"/>
              <a:cs typeface="Times New Roman"/>
            </a:endParaRPr>
          </a:p>
          <a:p>
            <a:pPr lvl="1" algn="just">
              <a:lnSpc>
                <a:spcPct val="150000"/>
              </a:lnSpc>
              <a:spcBef>
                <a:spcPts val="0"/>
              </a:spcBef>
              <a:buFont typeface="Wingdings" panose="05000000000000000000" pitchFamily="2" charset="2"/>
              <a:buChar char="v"/>
            </a:pPr>
            <a:r>
              <a:rPr lang="en-US" b="1" dirty="0">
                <a:latin typeface="Maiandra GD" panose="020E0502030308020204" pitchFamily="34" charset="0"/>
                <a:ea typeface="Times New Roman"/>
                <a:cs typeface="Times New Roman"/>
              </a:rPr>
              <a:t>a trial takes place in the court of 1</a:t>
            </a:r>
            <a:r>
              <a:rPr lang="en-US" b="1" baseline="30000" dirty="0">
                <a:latin typeface="Maiandra GD" panose="020E0502030308020204" pitchFamily="34" charset="0"/>
                <a:ea typeface="Times New Roman"/>
                <a:cs typeface="Times New Roman"/>
              </a:rPr>
              <a:t>st</a:t>
            </a:r>
            <a:r>
              <a:rPr lang="en-US" b="1" dirty="0">
                <a:latin typeface="Maiandra GD" panose="020E0502030308020204" pitchFamily="34" charset="0"/>
                <a:ea typeface="Times New Roman"/>
                <a:cs typeface="Times New Roman"/>
              </a:rPr>
              <a:t> instance (trial court) in the emirate which has </a:t>
            </a:r>
            <a:r>
              <a:rPr lang="en-US" b="1" u="sng" dirty="0">
                <a:latin typeface="Maiandra GD" panose="020E0502030308020204" pitchFamily="34" charset="0"/>
                <a:ea typeface="Times New Roman"/>
                <a:cs typeface="Times New Roman"/>
              </a:rPr>
              <a:t>jurisdiction</a:t>
            </a:r>
            <a:endParaRPr lang="en-US" b="1" dirty="0">
              <a:latin typeface="Maiandra GD" panose="020E0502030308020204" pitchFamily="34" charset="0"/>
              <a:ea typeface="Times New Roman"/>
              <a:cs typeface="Times New Roman"/>
            </a:endParaRPr>
          </a:p>
          <a:p>
            <a:pPr lvl="1" algn="just">
              <a:lnSpc>
                <a:spcPct val="150000"/>
              </a:lnSpc>
              <a:spcBef>
                <a:spcPts val="0"/>
              </a:spcBef>
              <a:buFont typeface="Wingdings" panose="05000000000000000000" pitchFamily="2" charset="2"/>
              <a:buChar char="v"/>
            </a:pPr>
            <a:endParaRPr lang="en-US" sz="800" b="1" dirty="0">
              <a:latin typeface="Maiandra GD" panose="020E0502030308020204" pitchFamily="34" charset="0"/>
              <a:ea typeface="Times New Roman"/>
              <a:cs typeface="Times New Roman"/>
            </a:endParaRPr>
          </a:p>
          <a:p>
            <a:pPr lvl="1" algn="just">
              <a:lnSpc>
                <a:spcPct val="150000"/>
              </a:lnSpc>
              <a:spcBef>
                <a:spcPts val="0"/>
              </a:spcBef>
              <a:buFont typeface="Wingdings" panose="05000000000000000000" pitchFamily="2" charset="2"/>
              <a:buChar char="v"/>
            </a:pPr>
            <a:r>
              <a:rPr lang="en-US" b="1" u="sng" dirty="0">
                <a:latin typeface="Maiandra GD" panose="020E0502030308020204" pitchFamily="34" charset="0"/>
                <a:ea typeface="Times New Roman"/>
                <a:cs typeface="Times New Roman"/>
              </a:rPr>
              <a:t>jurisdiction: </a:t>
            </a:r>
            <a:r>
              <a:rPr lang="en-US" b="1" dirty="0">
                <a:latin typeface="Maiandra GD" panose="020E0502030308020204" pitchFamily="34" charset="0"/>
                <a:ea typeface="Times New Roman"/>
                <a:cs typeface="Times New Roman"/>
              </a:rPr>
              <a:t>is the power and authority of a court to hear the legal case and make a decision (see final slides on jurisdiction)</a:t>
            </a:r>
          </a:p>
          <a:p>
            <a:pPr marL="0" marR="0" indent="0" algn="just">
              <a:lnSpc>
                <a:spcPct val="150000"/>
              </a:lnSpc>
              <a:spcBef>
                <a:spcPts val="0"/>
              </a:spcBef>
              <a:spcAft>
                <a:spcPts val="0"/>
              </a:spcAft>
              <a:buNone/>
            </a:pPr>
            <a:endParaRPr lang="en-GB" sz="900" b="1" dirty="0">
              <a:latin typeface="Maiandra GD" panose="020E0502030308020204" pitchFamily="34" charset="0"/>
              <a:ea typeface="Times New Roman"/>
              <a:cs typeface="Times New Roman"/>
            </a:endParaRPr>
          </a:p>
          <a:p>
            <a:pPr marL="0" marR="0" indent="0" algn="just">
              <a:lnSpc>
                <a:spcPct val="150000"/>
              </a:lnSpc>
              <a:spcBef>
                <a:spcPts val="0"/>
              </a:spcBef>
              <a:spcAft>
                <a:spcPts val="0"/>
              </a:spcAft>
              <a:buNone/>
            </a:pPr>
            <a:r>
              <a:rPr lang="en-GB" sz="2000" b="1" dirty="0">
                <a:latin typeface="Maiandra GD" panose="020E0502030308020204" pitchFamily="34" charset="0"/>
                <a:ea typeface="Times New Roman"/>
                <a:cs typeface="Times New Roman"/>
              </a:rPr>
              <a:t>There is usually 1 judge in the court of 1</a:t>
            </a:r>
            <a:r>
              <a:rPr lang="en-GB" sz="2000" b="1" baseline="30000" dirty="0">
                <a:latin typeface="Maiandra GD" panose="020E0502030308020204" pitchFamily="34" charset="0"/>
                <a:ea typeface="Times New Roman"/>
                <a:cs typeface="Times New Roman"/>
              </a:rPr>
              <a:t>st</a:t>
            </a:r>
            <a:r>
              <a:rPr lang="en-GB" sz="2000" b="1" dirty="0">
                <a:latin typeface="Maiandra GD" panose="020E0502030308020204" pitchFamily="34" charset="0"/>
                <a:ea typeface="Times New Roman"/>
                <a:cs typeface="Times New Roman"/>
              </a:rPr>
              <a:t> instance UNLESS the dispute is for AED 100 000 or more, in which case 3 judges will hear the legal dispute</a:t>
            </a:r>
            <a:endParaRPr lang="en-US" sz="2400" b="1" dirty="0"/>
          </a:p>
        </p:txBody>
      </p:sp>
    </p:spTree>
    <p:extLst>
      <p:ext uri="{BB962C8B-B14F-4D97-AF65-F5344CB8AC3E}">
        <p14:creationId xmlns:p14="http://schemas.microsoft.com/office/powerpoint/2010/main" val="908125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533400"/>
          </a:xfrm>
        </p:spPr>
        <p:txBody>
          <a:bodyPr>
            <a:normAutofit fontScale="90000"/>
          </a:bodyPr>
          <a:lstStyle/>
          <a:p>
            <a:r>
              <a:rPr lang="en-US" sz="3200" b="1" spc="0" dirty="0">
                <a:solidFill>
                  <a:srgbClr val="002060"/>
                </a:solidFill>
                <a:latin typeface="Arial Black" panose="020B0A04020102020204" pitchFamily="34" charset="0"/>
                <a:ea typeface="Times New Roman"/>
                <a:cs typeface="Times New Roman"/>
              </a:rPr>
              <a:t> </a:t>
            </a:r>
            <a:r>
              <a:rPr lang="en-US" sz="2700" b="1" spc="0" dirty="0">
                <a:solidFill>
                  <a:srgbClr val="002060"/>
                </a:solidFill>
                <a:latin typeface="Arial Black" panose="020B0A04020102020204" pitchFamily="34" charset="0"/>
                <a:ea typeface="Times New Roman"/>
                <a:cs typeface="Times New Roman"/>
              </a:rPr>
              <a:t>TRIAL COURT / COURT OF 1</a:t>
            </a:r>
            <a:r>
              <a:rPr lang="en-US" sz="2700" b="1" spc="0" baseline="30000" dirty="0">
                <a:solidFill>
                  <a:srgbClr val="002060"/>
                </a:solidFill>
                <a:latin typeface="Arial Black" panose="020B0A04020102020204" pitchFamily="34" charset="0"/>
                <a:ea typeface="Times New Roman"/>
                <a:cs typeface="Times New Roman"/>
              </a:rPr>
              <a:t>ST</a:t>
            </a:r>
            <a:r>
              <a:rPr lang="en-US" sz="2700" b="1" spc="0" dirty="0">
                <a:solidFill>
                  <a:srgbClr val="002060"/>
                </a:solidFill>
                <a:latin typeface="Arial Black" panose="020B0A04020102020204" pitchFamily="34" charset="0"/>
                <a:ea typeface="Times New Roman"/>
                <a:cs typeface="Times New Roman"/>
              </a:rPr>
              <a:t> INSTANCE</a:t>
            </a:r>
            <a:endParaRPr lang="en-US" sz="2700" b="1" dirty="0">
              <a:solidFill>
                <a:srgbClr val="002060"/>
              </a:solidFill>
              <a:latin typeface="Arial Black" panose="020B0A04020102020204" pitchFamily="34" charset="0"/>
            </a:endParaRPr>
          </a:p>
        </p:txBody>
      </p:sp>
      <p:sp>
        <p:nvSpPr>
          <p:cNvPr id="3" name="Content Placeholder 2"/>
          <p:cNvSpPr>
            <a:spLocks noGrp="1"/>
          </p:cNvSpPr>
          <p:nvPr>
            <p:ph idx="1"/>
          </p:nvPr>
        </p:nvSpPr>
        <p:spPr>
          <a:xfrm>
            <a:off x="152400" y="990600"/>
            <a:ext cx="8458200" cy="4343400"/>
          </a:xfrm>
        </p:spPr>
        <p:txBody>
          <a:bodyPr>
            <a:normAutofit/>
          </a:bodyPr>
          <a:lstStyle/>
          <a:p>
            <a:pPr marL="0" indent="0">
              <a:buNone/>
            </a:pPr>
            <a:endParaRPr lang="en-US" b="1" dirty="0"/>
          </a:p>
          <a:p>
            <a:pPr marL="298450" marR="0" indent="-298450" algn="just">
              <a:lnSpc>
                <a:spcPct val="150000"/>
              </a:lnSpc>
              <a:spcBef>
                <a:spcPts val="0"/>
              </a:spcBef>
              <a:spcAft>
                <a:spcPts val="0"/>
              </a:spcAft>
            </a:pPr>
            <a:r>
              <a:rPr lang="en-US" b="1" dirty="0">
                <a:latin typeface="Maiandra GD" panose="020E0502030308020204" pitchFamily="34" charset="0"/>
                <a:ea typeface="Times New Roman"/>
                <a:cs typeface="Times New Roman"/>
              </a:rPr>
              <a:t>There are 3 types of courts of 1</a:t>
            </a:r>
            <a:r>
              <a:rPr lang="en-US" b="1" baseline="30000" dirty="0">
                <a:latin typeface="Maiandra GD" panose="020E0502030308020204" pitchFamily="34" charset="0"/>
                <a:ea typeface="Times New Roman"/>
                <a:cs typeface="Times New Roman"/>
              </a:rPr>
              <a:t>st</a:t>
            </a:r>
            <a:r>
              <a:rPr lang="en-US" b="1" dirty="0">
                <a:latin typeface="Maiandra GD" panose="020E0502030308020204" pitchFamily="34" charset="0"/>
                <a:ea typeface="Times New Roman"/>
                <a:cs typeface="Times New Roman"/>
              </a:rPr>
              <a:t> Instance (trial courts) in each Emirate:</a:t>
            </a:r>
            <a:endParaRPr lang="en-US" dirty="0">
              <a:latin typeface="Maiandra GD" panose="020E0502030308020204" pitchFamily="34" charset="0"/>
              <a:ea typeface="Times New Roman"/>
              <a:cs typeface="Times New Roman"/>
            </a:endParaRPr>
          </a:p>
          <a:p>
            <a:pPr marL="0" marR="0" indent="0" algn="just">
              <a:lnSpc>
                <a:spcPct val="150000"/>
              </a:lnSpc>
              <a:spcBef>
                <a:spcPts val="0"/>
              </a:spcBef>
              <a:spcAft>
                <a:spcPts val="0"/>
              </a:spcAft>
              <a:buNone/>
            </a:pPr>
            <a:endParaRPr lang="en-US" dirty="0">
              <a:latin typeface="Maiandra GD" panose="020E0502030308020204" pitchFamily="34" charset="0"/>
              <a:ea typeface="Times New Roman"/>
              <a:cs typeface="Times New Roman"/>
            </a:endParaRPr>
          </a:p>
          <a:p>
            <a:pPr marL="457200" marR="0" lvl="0" indent="-457200" algn="just">
              <a:lnSpc>
                <a:spcPct val="150000"/>
              </a:lnSpc>
              <a:spcBef>
                <a:spcPts val="0"/>
              </a:spcBef>
              <a:spcAft>
                <a:spcPts val="1200"/>
              </a:spcAft>
              <a:buFont typeface="+mj-lt"/>
              <a:buAutoNum type="arabicPeriod"/>
            </a:pPr>
            <a:r>
              <a:rPr lang="en-US" b="1" u="sng" dirty="0">
                <a:latin typeface="Maiandra GD" panose="020E0502030308020204" pitchFamily="34" charset="0"/>
                <a:ea typeface="Times New Roman"/>
                <a:cs typeface="Times New Roman"/>
              </a:rPr>
              <a:t>Civil</a:t>
            </a:r>
            <a:r>
              <a:rPr lang="en-US" b="1" dirty="0">
                <a:latin typeface="Maiandra GD" panose="020E0502030308020204" pitchFamily="34" charset="0"/>
                <a:ea typeface="Times New Roman"/>
                <a:cs typeface="Times New Roman"/>
              </a:rPr>
              <a:t> trial courts </a:t>
            </a:r>
            <a:r>
              <a:rPr lang="en-US" b="1" i="1" dirty="0">
                <a:latin typeface="Maiandra GD" panose="020E0502030308020204" pitchFamily="34" charset="0"/>
                <a:ea typeface="Times New Roman"/>
                <a:cs typeface="Times New Roman"/>
              </a:rPr>
              <a:t>(includes labor courts, commercial courts)</a:t>
            </a:r>
            <a:endParaRPr lang="en-US" i="1" dirty="0">
              <a:latin typeface="Maiandra GD" panose="020E0502030308020204" pitchFamily="34" charset="0"/>
              <a:ea typeface="Times New Roman"/>
              <a:cs typeface="Times New Roman"/>
            </a:endParaRPr>
          </a:p>
          <a:p>
            <a:pPr marL="457200" marR="0" lvl="0" indent="-457200" algn="just">
              <a:lnSpc>
                <a:spcPct val="150000"/>
              </a:lnSpc>
              <a:spcBef>
                <a:spcPts val="0"/>
              </a:spcBef>
              <a:spcAft>
                <a:spcPts val="1200"/>
              </a:spcAft>
              <a:buFont typeface="+mj-lt"/>
              <a:buAutoNum type="arabicPeriod"/>
            </a:pPr>
            <a:r>
              <a:rPr lang="en-US" b="1" u="sng" dirty="0">
                <a:latin typeface="Maiandra GD" panose="020E0502030308020204" pitchFamily="34" charset="0"/>
                <a:ea typeface="Times New Roman"/>
                <a:cs typeface="Times New Roman"/>
              </a:rPr>
              <a:t>Criminal</a:t>
            </a:r>
            <a:r>
              <a:rPr lang="en-US" b="1" dirty="0">
                <a:latin typeface="Maiandra GD" panose="020E0502030308020204" pitchFamily="34" charset="0"/>
                <a:ea typeface="Times New Roman"/>
                <a:cs typeface="Times New Roman"/>
              </a:rPr>
              <a:t> trial courts </a:t>
            </a:r>
            <a:endParaRPr lang="en-US" dirty="0">
              <a:latin typeface="Maiandra GD" panose="020E0502030308020204" pitchFamily="34" charset="0"/>
              <a:ea typeface="Times New Roman"/>
              <a:cs typeface="Times New Roman"/>
            </a:endParaRPr>
          </a:p>
          <a:p>
            <a:pPr marL="457200" marR="0" lvl="0" indent="-457200" algn="just">
              <a:lnSpc>
                <a:spcPct val="150000"/>
              </a:lnSpc>
              <a:spcBef>
                <a:spcPts val="0"/>
              </a:spcBef>
              <a:spcAft>
                <a:spcPts val="1200"/>
              </a:spcAft>
              <a:buFont typeface="+mj-lt"/>
              <a:buAutoNum type="arabicPeriod"/>
            </a:pPr>
            <a:r>
              <a:rPr lang="en-US" b="1" u="sng" dirty="0">
                <a:latin typeface="Maiandra GD" panose="020E0502030308020204" pitchFamily="34" charset="0"/>
                <a:ea typeface="Times New Roman"/>
                <a:cs typeface="Times New Roman"/>
              </a:rPr>
              <a:t>Sharia</a:t>
            </a:r>
            <a:r>
              <a:rPr lang="en-US" b="1" dirty="0">
                <a:latin typeface="Maiandra GD" panose="020E0502030308020204" pitchFamily="34" charset="0"/>
                <a:ea typeface="Times New Roman"/>
                <a:cs typeface="Times New Roman"/>
              </a:rPr>
              <a:t> trial courts  </a:t>
            </a:r>
            <a:r>
              <a:rPr lang="en-US" b="1" i="1" dirty="0">
                <a:latin typeface="Maiandra GD" panose="020E0502030308020204" pitchFamily="34" charset="0"/>
                <a:ea typeface="Times New Roman"/>
                <a:cs typeface="Times New Roman"/>
              </a:rPr>
              <a:t>(also called personal status courts)</a:t>
            </a:r>
            <a:endParaRPr lang="en-US" i="1" dirty="0">
              <a:latin typeface="Maiandra GD" panose="020E0502030308020204" pitchFamily="34" charset="0"/>
              <a:ea typeface="Times New Roman"/>
              <a:cs typeface="Times New Roman"/>
            </a:endParaRPr>
          </a:p>
        </p:txBody>
      </p:sp>
    </p:spTree>
    <p:extLst>
      <p:ext uri="{BB962C8B-B14F-4D97-AF65-F5344CB8AC3E}">
        <p14:creationId xmlns:p14="http://schemas.microsoft.com/office/powerpoint/2010/main" val="3028673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57200"/>
          </a:xfrm>
        </p:spPr>
        <p:txBody>
          <a:bodyPr>
            <a:normAutofit fontScale="90000"/>
          </a:bodyPr>
          <a:lstStyle/>
          <a:p>
            <a:r>
              <a:rPr lang="en-US" sz="3200" b="1" spc="0" dirty="0">
                <a:solidFill>
                  <a:srgbClr val="002060"/>
                </a:solidFill>
                <a:latin typeface="Arial Black" panose="020B0A04020102020204" pitchFamily="34" charset="0"/>
                <a:ea typeface="Times New Roman"/>
                <a:cs typeface="Times New Roman"/>
              </a:rPr>
              <a:t> CIVIL </a:t>
            </a:r>
            <a:r>
              <a:rPr lang="en-US" sz="2200" b="1" spc="0" dirty="0">
                <a:solidFill>
                  <a:srgbClr val="002060"/>
                </a:solidFill>
                <a:latin typeface="Arial Black" panose="020B0A04020102020204" pitchFamily="34" charset="0"/>
                <a:ea typeface="Times New Roman"/>
                <a:cs typeface="Times New Roman"/>
              </a:rPr>
              <a:t>TRIAL COURT / COURT OF 1</a:t>
            </a:r>
            <a:r>
              <a:rPr lang="en-US" sz="2200" b="1" spc="0" baseline="30000" dirty="0">
                <a:solidFill>
                  <a:srgbClr val="002060"/>
                </a:solidFill>
                <a:latin typeface="Arial Black" panose="020B0A04020102020204" pitchFamily="34" charset="0"/>
                <a:ea typeface="Times New Roman"/>
                <a:cs typeface="Times New Roman"/>
              </a:rPr>
              <a:t>ST</a:t>
            </a:r>
            <a:r>
              <a:rPr lang="en-US" sz="2200" b="1" spc="0" dirty="0">
                <a:solidFill>
                  <a:srgbClr val="002060"/>
                </a:solidFill>
                <a:latin typeface="Arial Black" panose="020B0A04020102020204" pitchFamily="34" charset="0"/>
                <a:ea typeface="Times New Roman"/>
                <a:cs typeface="Times New Roman"/>
              </a:rPr>
              <a:t> INSTANCE</a:t>
            </a:r>
            <a:endParaRPr lang="en-US" sz="2200" b="1" dirty="0">
              <a:solidFill>
                <a:srgbClr val="002060"/>
              </a:solidFill>
              <a:latin typeface="Arial Black" panose="020B0A04020102020204" pitchFamily="34" charset="0"/>
            </a:endParaRPr>
          </a:p>
        </p:txBody>
      </p:sp>
      <p:sp>
        <p:nvSpPr>
          <p:cNvPr id="3" name="Content Placeholder 2"/>
          <p:cNvSpPr>
            <a:spLocks noGrp="1"/>
          </p:cNvSpPr>
          <p:nvPr>
            <p:ph idx="1"/>
          </p:nvPr>
        </p:nvSpPr>
        <p:spPr>
          <a:xfrm>
            <a:off x="228600" y="533400"/>
            <a:ext cx="8686800" cy="6248400"/>
          </a:xfrm>
        </p:spPr>
        <p:txBody>
          <a:bodyPr>
            <a:noAutofit/>
          </a:bodyPr>
          <a:lstStyle/>
          <a:p>
            <a:pPr marL="236538" marR="0" indent="-236538" algn="just">
              <a:lnSpc>
                <a:spcPct val="150000"/>
              </a:lnSpc>
              <a:spcBef>
                <a:spcPts val="0"/>
              </a:spcBef>
              <a:spcAft>
                <a:spcPts val="0"/>
              </a:spcAft>
            </a:pPr>
            <a:r>
              <a:rPr lang="en-US" sz="2000" b="1" dirty="0">
                <a:latin typeface="Maiandra GD" panose="020E0502030308020204" pitchFamily="34" charset="0"/>
                <a:ea typeface="Times New Roman"/>
                <a:cs typeface="Times New Roman"/>
              </a:rPr>
              <a:t>Civil cases are heard in the </a:t>
            </a:r>
            <a:r>
              <a:rPr lang="en-US" sz="2000" b="1" u="sng" dirty="0">
                <a:latin typeface="Maiandra GD" panose="020E0502030308020204" pitchFamily="34" charset="0"/>
                <a:ea typeface="Times New Roman"/>
                <a:cs typeface="Times New Roman"/>
              </a:rPr>
              <a:t>civil</a:t>
            </a:r>
            <a:r>
              <a:rPr lang="en-US" sz="2000" b="1" dirty="0">
                <a:latin typeface="Maiandra GD" panose="020E0502030308020204" pitchFamily="34" charset="0"/>
                <a:ea typeface="Times New Roman"/>
                <a:cs typeface="Times New Roman"/>
              </a:rPr>
              <a:t> trial courts</a:t>
            </a:r>
          </a:p>
          <a:p>
            <a:pPr marL="236538" marR="0" indent="-236538" algn="just">
              <a:lnSpc>
                <a:spcPct val="150000"/>
              </a:lnSpc>
              <a:spcBef>
                <a:spcPts val="0"/>
              </a:spcBef>
              <a:spcAft>
                <a:spcPts val="0"/>
              </a:spcAft>
            </a:pPr>
            <a:r>
              <a:rPr lang="en-US" sz="2000" b="1" dirty="0">
                <a:latin typeface="Maiandra GD" panose="020E0502030308020204" pitchFamily="34" charset="0"/>
                <a:ea typeface="Times New Roman"/>
                <a:cs typeface="Times New Roman"/>
              </a:rPr>
              <a:t>A civil case deals with legal disputes between individuals or individuals and organizations/companies (i.e.: between legal persons)</a:t>
            </a:r>
          </a:p>
          <a:p>
            <a:pPr marL="169863" marR="0" indent="-169863" algn="just">
              <a:spcBef>
                <a:spcPts val="0"/>
              </a:spcBef>
              <a:spcAft>
                <a:spcPts val="0"/>
              </a:spcAft>
            </a:pPr>
            <a:r>
              <a:rPr lang="en-GB" sz="2000" b="1" u="sng" dirty="0">
                <a:solidFill>
                  <a:srgbClr val="FF0000"/>
                </a:solidFill>
                <a:latin typeface="Maiandra GD" panose="020E0502030308020204" pitchFamily="34" charset="0"/>
                <a:ea typeface="Times New Roman"/>
                <a:cs typeface="Times New Roman"/>
              </a:rPr>
              <a:t>Example</a:t>
            </a:r>
            <a:r>
              <a:rPr lang="en-GB" sz="2000" b="1" dirty="0">
                <a:solidFill>
                  <a:srgbClr val="FF0000"/>
                </a:solidFill>
                <a:latin typeface="Maiandra GD" panose="020E0502030308020204" pitchFamily="34" charset="0"/>
                <a:ea typeface="Times New Roman"/>
                <a:cs typeface="Times New Roman"/>
              </a:rPr>
              <a:t>:</a:t>
            </a:r>
            <a:r>
              <a:rPr lang="en-GB" sz="2000" b="1" dirty="0">
                <a:latin typeface="Maiandra GD" panose="020E0502030308020204" pitchFamily="34" charset="0"/>
                <a:ea typeface="Times New Roman"/>
                <a:cs typeface="Times New Roman"/>
              </a:rPr>
              <a:t> Amal and </a:t>
            </a:r>
            <a:r>
              <a:rPr lang="en-GB" sz="2000" b="1" dirty="0" err="1">
                <a:latin typeface="Maiandra GD" panose="020E0502030308020204" pitchFamily="34" charset="0"/>
                <a:ea typeface="Times New Roman"/>
                <a:cs typeface="Times New Roman"/>
              </a:rPr>
              <a:t>Mouza</a:t>
            </a:r>
            <a:r>
              <a:rPr lang="en-GB" sz="2000" b="1" dirty="0">
                <a:latin typeface="Maiandra GD" panose="020E0502030308020204" pitchFamily="34" charset="0"/>
                <a:ea typeface="Times New Roman"/>
                <a:cs typeface="Times New Roman"/>
              </a:rPr>
              <a:t> sign a written contract. </a:t>
            </a:r>
            <a:r>
              <a:rPr lang="en-GB" sz="2000" b="1" dirty="0" err="1">
                <a:latin typeface="Maiandra GD" panose="020E0502030308020204" pitchFamily="34" charset="0"/>
                <a:ea typeface="Times New Roman"/>
                <a:cs typeface="Times New Roman"/>
              </a:rPr>
              <a:t>Mouza</a:t>
            </a:r>
            <a:r>
              <a:rPr lang="en-GB" sz="2000" b="1" dirty="0">
                <a:latin typeface="Maiandra GD" panose="020E0502030308020204" pitchFamily="34" charset="0"/>
                <a:ea typeface="Times New Roman"/>
                <a:cs typeface="Times New Roman"/>
              </a:rPr>
              <a:t> agrees to sell her car to Amal and Amal agrees to pay </a:t>
            </a:r>
            <a:r>
              <a:rPr lang="en-GB" sz="2000" b="1" dirty="0" err="1">
                <a:latin typeface="Maiandra GD" panose="020E0502030308020204" pitchFamily="34" charset="0"/>
                <a:ea typeface="Times New Roman"/>
                <a:cs typeface="Times New Roman"/>
              </a:rPr>
              <a:t>Mouza</a:t>
            </a:r>
            <a:r>
              <a:rPr lang="en-GB" sz="2000" b="1" dirty="0">
                <a:latin typeface="Maiandra GD" panose="020E0502030308020204" pitchFamily="34" charset="0"/>
                <a:ea typeface="Times New Roman"/>
                <a:cs typeface="Times New Roman"/>
              </a:rPr>
              <a:t> AED 10 000 for the car. </a:t>
            </a:r>
            <a:r>
              <a:rPr lang="en-GB" sz="2000" b="1" dirty="0" err="1">
                <a:latin typeface="Maiandra GD" panose="020E0502030308020204" pitchFamily="34" charset="0"/>
                <a:ea typeface="Times New Roman"/>
                <a:cs typeface="Times New Roman"/>
              </a:rPr>
              <a:t>Mouza</a:t>
            </a:r>
            <a:r>
              <a:rPr lang="en-GB" sz="2000" b="1" dirty="0">
                <a:latin typeface="Maiandra GD" panose="020E0502030308020204" pitchFamily="34" charset="0"/>
                <a:ea typeface="Times New Roman"/>
                <a:cs typeface="Times New Roman"/>
              </a:rPr>
              <a:t> delivers the car to Amal. Amal promises to pay </a:t>
            </a:r>
            <a:r>
              <a:rPr lang="en-GB" sz="2000" b="1" dirty="0" err="1">
                <a:latin typeface="Maiandra GD" panose="020E0502030308020204" pitchFamily="34" charset="0"/>
                <a:ea typeface="Times New Roman"/>
                <a:cs typeface="Times New Roman"/>
              </a:rPr>
              <a:t>Mouza</a:t>
            </a:r>
            <a:r>
              <a:rPr lang="en-GB" sz="2000" b="1" dirty="0">
                <a:latin typeface="Maiandra GD" panose="020E0502030308020204" pitchFamily="34" charset="0"/>
                <a:ea typeface="Times New Roman"/>
                <a:cs typeface="Times New Roman"/>
              </a:rPr>
              <a:t> 3 days later but does not. </a:t>
            </a:r>
            <a:r>
              <a:rPr lang="en-GB" sz="2000" b="1" dirty="0" err="1">
                <a:latin typeface="Maiandra GD" panose="020E0502030308020204" pitchFamily="34" charset="0"/>
                <a:ea typeface="Times New Roman"/>
                <a:cs typeface="Times New Roman"/>
              </a:rPr>
              <a:t>Mouza</a:t>
            </a:r>
            <a:r>
              <a:rPr lang="en-GB" sz="2000" b="1" dirty="0">
                <a:latin typeface="Maiandra GD" panose="020E0502030308020204" pitchFamily="34" charset="0"/>
                <a:ea typeface="Times New Roman"/>
                <a:cs typeface="Times New Roman"/>
              </a:rPr>
              <a:t> can claim the money from Amal in the civil trial court.</a:t>
            </a:r>
            <a:endParaRPr lang="en-US" sz="2000" b="1" dirty="0">
              <a:latin typeface="Maiandra GD" panose="020E0502030308020204" pitchFamily="34" charset="0"/>
              <a:ea typeface="Times New Roman"/>
              <a:cs typeface="Times New Roman"/>
            </a:endParaRPr>
          </a:p>
          <a:p>
            <a:pPr marL="0" marR="0" algn="just">
              <a:lnSpc>
                <a:spcPct val="150000"/>
              </a:lnSpc>
              <a:spcBef>
                <a:spcPts val="0"/>
              </a:spcBef>
              <a:spcAft>
                <a:spcPts val="0"/>
              </a:spcAft>
              <a:buNone/>
            </a:pPr>
            <a:endParaRPr lang="en-US" sz="2000" b="1" dirty="0">
              <a:latin typeface="Maiandra GD" panose="020E0502030308020204" pitchFamily="34" charset="0"/>
              <a:ea typeface="Times New Roman"/>
              <a:cs typeface="Times New Roman"/>
            </a:endParaRPr>
          </a:p>
          <a:p>
            <a:pPr marL="169863" marR="0" indent="-169863" algn="just">
              <a:spcBef>
                <a:spcPts val="0"/>
              </a:spcBef>
              <a:spcAft>
                <a:spcPts val="1200"/>
              </a:spcAft>
            </a:pPr>
            <a:r>
              <a:rPr lang="en-US" sz="2000" b="1" dirty="0">
                <a:latin typeface="Maiandra GD" panose="020E0502030308020204" pitchFamily="34" charset="0"/>
                <a:ea typeface="Times New Roman"/>
                <a:cs typeface="Times New Roman"/>
              </a:rPr>
              <a:t>The </a:t>
            </a:r>
            <a:r>
              <a:rPr lang="en-US" sz="2000" b="1" u="sng" dirty="0">
                <a:latin typeface="Maiandra GD" panose="020E0502030308020204" pitchFamily="34" charset="0"/>
                <a:ea typeface="Times New Roman"/>
                <a:cs typeface="Times New Roman"/>
              </a:rPr>
              <a:t>parties </a:t>
            </a:r>
            <a:r>
              <a:rPr lang="en-US" sz="2000" b="1" dirty="0">
                <a:latin typeface="Maiandra GD" panose="020E0502030308020204" pitchFamily="34" charset="0"/>
                <a:ea typeface="Times New Roman"/>
                <a:cs typeface="Times New Roman"/>
              </a:rPr>
              <a:t>to a civil dispute in the civil trial court are called:</a:t>
            </a:r>
          </a:p>
          <a:p>
            <a:pPr marL="511175" lvl="1" indent="-277813" algn="just">
              <a:spcBef>
                <a:spcPts val="0"/>
              </a:spcBef>
              <a:spcAft>
                <a:spcPts val="1200"/>
              </a:spcAft>
            </a:pPr>
            <a:r>
              <a:rPr lang="en-US" b="1" dirty="0">
                <a:latin typeface="Maiandra GD" panose="020E0502030308020204" pitchFamily="34" charset="0"/>
                <a:ea typeface="Times New Roman"/>
                <a:cs typeface="Times New Roman"/>
              </a:rPr>
              <a:t>the </a:t>
            </a:r>
            <a:r>
              <a:rPr lang="en-US" b="1" u="sng" dirty="0">
                <a:solidFill>
                  <a:srgbClr val="FF0000"/>
                </a:solidFill>
                <a:latin typeface="Maiandra GD" panose="020E0502030308020204" pitchFamily="34" charset="0"/>
                <a:ea typeface="Times New Roman"/>
                <a:cs typeface="Times New Roman"/>
              </a:rPr>
              <a:t>plaintiff</a:t>
            </a:r>
            <a:r>
              <a:rPr lang="en-US" b="1" dirty="0">
                <a:latin typeface="Maiandra GD" panose="020E0502030308020204" pitchFamily="34" charset="0"/>
                <a:ea typeface="Times New Roman"/>
                <a:cs typeface="Times New Roman"/>
              </a:rPr>
              <a:t> (party instituting / bringing the legal action or claim) (</a:t>
            </a:r>
            <a:r>
              <a:rPr lang="en-US" b="1" dirty="0" err="1">
                <a:latin typeface="Maiandra GD" panose="020E0502030308020204" pitchFamily="34" charset="0"/>
                <a:ea typeface="Times New Roman"/>
                <a:cs typeface="Times New Roman"/>
              </a:rPr>
              <a:t>Mouza</a:t>
            </a:r>
            <a:r>
              <a:rPr lang="en-US" b="1" dirty="0">
                <a:latin typeface="Maiandra GD" panose="020E0502030308020204" pitchFamily="34" charset="0"/>
                <a:ea typeface="Times New Roman"/>
                <a:cs typeface="Times New Roman"/>
              </a:rPr>
              <a:t>) and </a:t>
            </a:r>
          </a:p>
          <a:p>
            <a:pPr marL="511175" lvl="2" indent="-277813" algn="just">
              <a:spcBef>
                <a:spcPts val="0"/>
              </a:spcBef>
              <a:spcAft>
                <a:spcPts val="1200"/>
              </a:spcAft>
            </a:pPr>
            <a:r>
              <a:rPr lang="en-US" sz="2000" b="1" dirty="0">
                <a:latin typeface="Maiandra GD" panose="020E0502030308020204" pitchFamily="34" charset="0"/>
                <a:ea typeface="Times New Roman"/>
                <a:cs typeface="Times New Roman"/>
              </a:rPr>
              <a:t>the </a:t>
            </a:r>
            <a:r>
              <a:rPr lang="en-US" sz="2000" b="1" u="sng" dirty="0">
                <a:solidFill>
                  <a:srgbClr val="FF0000"/>
                </a:solidFill>
                <a:latin typeface="Maiandra GD" panose="020E0502030308020204" pitchFamily="34" charset="0"/>
                <a:ea typeface="Times New Roman"/>
                <a:cs typeface="Times New Roman"/>
              </a:rPr>
              <a:t>defendant</a:t>
            </a:r>
            <a:r>
              <a:rPr lang="en-US" sz="2000" b="1" dirty="0">
                <a:latin typeface="Maiandra GD" panose="020E0502030308020204" pitchFamily="34" charset="0"/>
                <a:ea typeface="Times New Roman"/>
                <a:cs typeface="Times New Roman"/>
              </a:rPr>
              <a:t> (party against whom the claim is instituted i.e.: the party defending the legal action or claim) (</a:t>
            </a:r>
            <a:r>
              <a:rPr lang="en-US" sz="2000" b="1" dirty="0" err="1">
                <a:latin typeface="Maiandra GD" panose="020E0502030308020204" pitchFamily="34" charset="0"/>
                <a:ea typeface="Times New Roman"/>
                <a:cs typeface="Times New Roman"/>
              </a:rPr>
              <a:t>Amal</a:t>
            </a:r>
            <a:r>
              <a:rPr lang="en-US" sz="2000" b="1" dirty="0">
                <a:latin typeface="Maiandra GD" panose="020E0502030308020204" pitchFamily="34" charset="0"/>
                <a:ea typeface="Times New Roman"/>
                <a:cs typeface="Times New Roman"/>
              </a:rPr>
              <a:t>)</a:t>
            </a:r>
            <a:endParaRPr lang="en-US" sz="2000" b="1" dirty="0"/>
          </a:p>
        </p:txBody>
      </p:sp>
    </p:spTree>
    <p:extLst>
      <p:ext uri="{BB962C8B-B14F-4D97-AF65-F5344CB8AC3E}">
        <p14:creationId xmlns:p14="http://schemas.microsoft.com/office/powerpoint/2010/main" val="2617031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838200"/>
          </a:xfrm>
        </p:spPr>
        <p:txBody>
          <a:bodyPr>
            <a:normAutofit fontScale="90000"/>
          </a:bodyPr>
          <a:lstStyle/>
          <a:p>
            <a:r>
              <a:rPr lang="en-US" sz="2700" b="1" dirty="0">
                <a:solidFill>
                  <a:srgbClr val="002060"/>
                </a:solidFill>
                <a:latin typeface="Arial Rounded MT Bold" pitchFamily="34" charset="0"/>
              </a:rPr>
              <a:t>PARTIES IN A CIVIL COURT CASE IN TRIAL COURT (COURT OF 1</a:t>
            </a:r>
            <a:r>
              <a:rPr lang="en-US" sz="2700" b="1" baseline="30000" dirty="0">
                <a:solidFill>
                  <a:srgbClr val="002060"/>
                </a:solidFill>
                <a:latin typeface="Arial Rounded MT Bold" pitchFamily="34" charset="0"/>
              </a:rPr>
              <a:t>ST</a:t>
            </a:r>
            <a:r>
              <a:rPr lang="en-US" sz="2700" b="1" dirty="0">
                <a:solidFill>
                  <a:srgbClr val="002060"/>
                </a:solidFill>
                <a:latin typeface="Arial Rounded MT Bold" pitchFamily="34" charset="0"/>
              </a:rPr>
              <a:t> INSTANCE)</a:t>
            </a:r>
          </a:p>
        </p:txBody>
      </p:sp>
      <p:sp>
        <p:nvSpPr>
          <p:cNvPr id="3" name="Content Placeholder 2"/>
          <p:cNvSpPr>
            <a:spLocks noGrp="1"/>
          </p:cNvSpPr>
          <p:nvPr>
            <p:ph idx="1"/>
          </p:nvPr>
        </p:nvSpPr>
        <p:spPr>
          <a:xfrm>
            <a:off x="381000" y="1142999"/>
            <a:ext cx="8229600" cy="5715001"/>
          </a:xfrm>
        </p:spPr>
        <p:txBody>
          <a:bodyPr>
            <a:noAutofit/>
          </a:bodyPr>
          <a:lstStyle/>
          <a:p>
            <a:endParaRPr lang="en-US" sz="2000" b="1" dirty="0"/>
          </a:p>
          <a:p>
            <a:pPr marL="0" indent="0">
              <a:buNone/>
            </a:pPr>
            <a:endParaRPr lang="en-US" sz="2000" b="1" dirty="0"/>
          </a:p>
          <a:p>
            <a:pPr marL="0" indent="0">
              <a:buNone/>
            </a:pPr>
            <a:endParaRPr lang="en-US" sz="2000" b="1" dirty="0"/>
          </a:p>
          <a:p>
            <a:pPr marL="0" indent="0">
              <a:buNone/>
            </a:pPr>
            <a:r>
              <a:rPr lang="en-US" sz="2000" b="1" dirty="0"/>
              <a:t>	</a:t>
            </a:r>
          </a:p>
        </p:txBody>
      </p:sp>
      <p:pic>
        <p:nvPicPr>
          <p:cNvPr id="4" name="Picture 3"/>
          <p:cNvPicPr>
            <a:picLocks noChangeAspect="1"/>
          </p:cNvPicPr>
          <p:nvPr/>
        </p:nvPicPr>
        <p:blipFill>
          <a:blip r:embed="rId3" cstate="print"/>
          <a:stretch>
            <a:fillRect/>
          </a:stretch>
        </p:blipFill>
        <p:spPr>
          <a:xfrm>
            <a:off x="381000" y="1600200"/>
            <a:ext cx="8458199" cy="4876800"/>
          </a:xfrm>
          <a:prstGeom prst="rect">
            <a:avLst/>
          </a:prstGeom>
        </p:spPr>
      </p:pic>
    </p:spTree>
    <p:extLst>
      <p:ext uri="{BB962C8B-B14F-4D97-AF65-F5344CB8AC3E}">
        <p14:creationId xmlns:p14="http://schemas.microsoft.com/office/powerpoint/2010/main" val="4316622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229600" cy="685800"/>
          </a:xfrm>
        </p:spPr>
        <p:txBody>
          <a:bodyPr>
            <a:normAutofit fontScale="90000"/>
          </a:bodyPr>
          <a:lstStyle/>
          <a:p>
            <a:r>
              <a:rPr lang="en-US" sz="3200" b="1" spc="0" dirty="0">
                <a:solidFill>
                  <a:srgbClr val="002060"/>
                </a:solidFill>
                <a:latin typeface="Arial Black" panose="020B0A04020102020204" pitchFamily="34" charset="0"/>
                <a:ea typeface="Times New Roman"/>
                <a:cs typeface="Times New Roman"/>
              </a:rPr>
              <a:t> CRIMINAL </a:t>
            </a:r>
            <a:r>
              <a:rPr lang="en-US" sz="2200" b="1" spc="0" dirty="0">
                <a:solidFill>
                  <a:srgbClr val="002060"/>
                </a:solidFill>
                <a:latin typeface="Arial Black" panose="020B0A04020102020204" pitchFamily="34" charset="0"/>
                <a:ea typeface="Times New Roman"/>
                <a:cs typeface="Times New Roman"/>
              </a:rPr>
              <a:t>TRIAL COURT / COURT OF 1</a:t>
            </a:r>
            <a:r>
              <a:rPr lang="en-US" sz="2200" b="1" spc="0" baseline="30000" dirty="0">
                <a:solidFill>
                  <a:srgbClr val="002060"/>
                </a:solidFill>
                <a:latin typeface="Arial Black" panose="020B0A04020102020204" pitchFamily="34" charset="0"/>
                <a:ea typeface="Times New Roman"/>
                <a:cs typeface="Times New Roman"/>
              </a:rPr>
              <a:t>ST</a:t>
            </a:r>
            <a:r>
              <a:rPr lang="en-US" sz="2200" b="1" spc="0" dirty="0">
                <a:solidFill>
                  <a:srgbClr val="002060"/>
                </a:solidFill>
                <a:latin typeface="Arial Black" panose="020B0A04020102020204" pitchFamily="34" charset="0"/>
                <a:ea typeface="Times New Roman"/>
                <a:cs typeface="Times New Roman"/>
              </a:rPr>
              <a:t> INSTANCE</a:t>
            </a:r>
            <a:endParaRPr lang="en-US" sz="2200" b="1" dirty="0">
              <a:solidFill>
                <a:srgbClr val="002060"/>
              </a:solidFill>
              <a:latin typeface="Arial Black" panose="020B0A04020102020204" pitchFamily="34" charset="0"/>
            </a:endParaRPr>
          </a:p>
        </p:txBody>
      </p:sp>
      <p:sp>
        <p:nvSpPr>
          <p:cNvPr id="3" name="Content Placeholder 2"/>
          <p:cNvSpPr>
            <a:spLocks noGrp="1"/>
          </p:cNvSpPr>
          <p:nvPr>
            <p:ph idx="1"/>
          </p:nvPr>
        </p:nvSpPr>
        <p:spPr>
          <a:xfrm>
            <a:off x="0" y="838200"/>
            <a:ext cx="8915400" cy="5943600"/>
          </a:xfrm>
        </p:spPr>
        <p:txBody>
          <a:bodyPr>
            <a:normAutofit fontScale="25000" lnSpcReduction="20000"/>
          </a:bodyPr>
          <a:lstStyle/>
          <a:p>
            <a:pPr marL="0" marR="0" algn="just">
              <a:lnSpc>
                <a:spcPct val="150000"/>
              </a:lnSpc>
              <a:spcBef>
                <a:spcPts val="0"/>
              </a:spcBef>
              <a:spcAft>
                <a:spcPts val="0"/>
              </a:spcAft>
            </a:pPr>
            <a:r>
              <a:rPr lang="en-US" sz="9600" b="1" dirty="0">
                <a:latin typeface="Maiandra GD" panose="020E0502030308020204" pitchFamily="34" charset="0"/>
                <a:ea typeface="Times New Roman"/>
                <a:cs typeface="Times New Roman"/>
              </a:rPr>
              <a:t>Criminal cases (trials) are heard in the criminal courts</a:t>
            </a:r>
          </a:p>
          <a:p>
            <a:pPr marL="0" marR="0" algn="just">
              <a:lnSpc>
                <a:spcPct val="150000"/>
              </a:lnSpc>
              <a:spcBef>
                <a:spcPts val="0"/>
              </a:spcBef>
              <a:spcAft>
                <a:spcPts val="0"/>
              </a:spcAft>
            </a:pPr>
            <a:r>
              <a:rPr lang="en-US" sz="9600" b="1" dirty="0">
                <a:latin typeface="Maiandra GD" panose="020E0502030308020204" pitchFamily="34" charset="0"/>
                <a:ea typeface="Times New Roman"/>
                <a:cs typeface="Times New Roman"/>
              </a:rPr>
              <a:t>In the UAE, the criminal courts are divided into: </a:t>
            </a:r>
          </a:p>
          <a:p>
            <a:pPr marL="860425" lvl="2" indent="-495300" algn="just">
              <a:lnSpc>
                <a:spcPct val="150000"/>
              </a:lnSpc>
              <a:spcBef>
                <a:spcPts val="0"/>
              </a:spcBef>
              <a:buFont typeface="+mj-lt"/>
              <a:buAutoNum type="arabicPeriod"/>
            </a:pPr>
            <a:r>
              <a:rPr lang="en-US" sz="9600" b="1" dirty="0">
                <a:latin typeface="Maiandra GD" panose="020E0502030308020204" pitchFamily="34" charset="0"/>
                <a:ea typeface="Times New Roman"/>
                <a:cs typeface="Times New Roman"/>
              </a:rPr>
              <a:t>Felonies Criminal Court: for serious crimes </a:t>
            </a:r>
          </a:p>
          <a:p>
            <a:pPr marL="860425" lvl="2" indent="-495300" algn="just">
              <a:lnSpc>
                <a:spcPct val="150000"/>
              </a:lnSpc>
              <a:spcBef>
                <a:spcPts val="0"/>
              </a:spcBef>
              <a:buFont typeface="+mj-lt"/>
              <a:buAutoNum type="arabicPeriod"/>
            </a:pPr>
            <a:r>
              <a:rPr lang="en-US" sz="9600" b="1" dirty="0" err="1">
                <a:latin typeface="Maiandra GD" panose="020E0502030308020204" pitchFamily="34" charset="0"/>
                <a:ea typeface="Times New Roman"/>
                <a:cs typeface="Times New Roman"/>
              </a:rPr>
              <a:t>Misdemeanours</a:t>
            </a:r>
            <a:r>
              <a:rPr lang="en-US" sz="9600" b="1" dirty="0">
                <a:latin typeface="Maiandra GD" panose="020E0502030308020204" pitchFamily="34" charset="0"/>
                <a:ea typeface="Times New Roman"/>
                <a:cs typeface="Times New Roman"/>
              </a:rPr>
              <a:t> Criminal Court: </a:t>
            </a:r>
            <a:r>
              <a:rPr lang="en-US" sz="9600" b="1" i="1" dirty="0">
                <a:latin typeface="Maiandra GD" panose="020E0502030308020204" pitchFamily="34" charset="0"/>
                <a:ea typeface="Times New Roman"/>
                <a:cs typeface="Times New Roman"/>
              </a:rPr>
              <a:t>for petty offenses</a:t>
            </a:r>
          </a:p>
          <a:p>
            <a:pPr marL="365760" lvl="2" indent="0" algn="just">
              <a:lnSpc>
                <a:spcPct val="150000"/>
              </a:lnSpc>
              <a:spcBef>
                <a:spcPts val="0"/>
              </a:spcBef>
              <a:buNone/>
            </a:pPr>
            <a:endParaRPr lang="en-GB" sz="9600" b="1" dirty="0">
              <a:latin typeface="Maiandra GD" panose="020E0502030308020204" pitchFamily="34" charset="0"/>
              <a:ea typeface="Times New Roman"/>
              <a:cs typeface="Times New Roman"/>
            </a:endParaRPr>
          </a:p>
          <a:p>
            <a:pPr marL="169863" lvl="2" indent="-169863" algn="just">
              <a:lnSpc>
                <a:spcPct val="150000"/>
              </a:lnSpc>
              <a:spcBef>
                <a:spcPts val="0"/>
              </a:spcBef>
            </a:pPr>
            <a:r>
              <a:rPr lang="en-US" sz="9600" b="1" dirty="0">
                <a:latin typeface="Maiandra GD" panose="020E0502030308020204" pitchFamily="34" charset="0"/>
                <a:ea typeface="Times New Roman"/>
                <a:cs typeface="Times New Roman"/>
              </a:rPr>
              <a:t>Some crimes, such as assault and adultery, may be heard by the Sharia Courts in some emirates</a:t>
            </a:r>
          </a:p>
          <a:p>
            <a:pPr marL="365760" lvl="2" indent="0" algn="just">
              <a:lnSpc>
                <a:spcPct val="150000"/>
              </a:lnSpc>
              <a:spcBef>
                <a:spcPts val="0"/>
              </a:spcBef>
              <a:buNone/>
            </a:pPr>
            <a:endParaRPr lang="en-US" sz="4800" b="1" dirty="0">
              <a:latin typeface="Maiandra GD" panose="020E0502030308020204" pitchFamily="34" charset="0"/>
              <a:ea typeface="Times New Roman"/>
              <a:cs typeface="Times New Roman"/>
            </a:endParaRPr>
          </a:p>
          <a:p>
            <a:pPr marL="548640" lvl="2">
              <a:lnSpc>
                <a:spcPct val="120000"/>
              </a:lnSpc>
              <a:spcBef>
                <a:spcPts val="0"/>
              </a:spcBef>
              <a:spcAft>
                <a:spcPts val="1800"/>
              </a:spcAft>
            </a:pPr>
            <a:r>
              <a:rPr lang="en-US" sz="9600" b="1" dirty="0">
                <a:latin typeface="Maiandra GD" panose="020E0502030308020204" pitchFamily="34" charset="0"/>
                <a:ea typeface="Times New Roman"/>
                <a:cs typeface="Times New Roman"/>
              </a:rPr>
              <a:t>The </a:t>
            </a:r>
            <a:r>
              <a:rPr lang="en-US" sz="9600" b="1" u="sng" dirty="0">
                <a:latin typeface="Maiandra GD" panose="020E0502030308020204" pitchFamily="34" charset="0"/>
                <a:ea typeface="Times New Roman"/>
                <a:cs typeface="Times New Roman"/>
              </a:rPr>
              <a:t>parties</a:t>
            </a:r>
            <a:r>
              <a:rPr lang="en-US" sz="9600" b="1" dirty="0">
                <a:latin typeface="Maiandra GD" panose="020E0502030308020204" pitchFamily="34" charset="0"/>
                <a:ea typeface="Times New Roman"/>
                <a:cs typeface="Times New Roman"/>
              </a:rPr>
              <a:t> in a criminal case are:</a:t>
            </a:r>
          </a:p>
          <a:p>
            <a:pPr marL="548640" lvl="2">
              <a:lnSpc>
                <a:spcPct val="120000"/>
              </a:lnSpc>
              <a:spcBef>
                <a:spcPts val="0"/>
              </a:spcBef>
              <a:spcAft>
                <a:spcPts val="1800"/>
              </a:spcAft>
            </a:pPr>
            <a:r>
              <a:rPr lang="en-US" sz="9600" b="1" dirty="0">
                <a:latin typeface="Maiandra GD" panose="020E0502030308020204" pitchFamily="34" charset="0"/>
                <a:ea typeface="Times New Roman"/>
                <a:cs typeface="Times New Roman"/>
              </a:rPr>
              <a:t> the </a:t>
            </a:r>
            <a:r>
              <a:rPr lang="en-US" sz="9600" b="1" u="sng" dirty="0">
                <a:latin typeface="Maiandra GD" panose="020E0502030308020204" pitchFamily="34" charset="0"/>
                <a:ea typeface="Times New Roman"/>
                <a:cs typeface="Times New Roman"/>
              </a:rPr>
              <a:t>public prosecutor</a:t>
            </a:r>
            <a:r>
              <a:rPr lang="en-US" sz="9600" b="1" dirty="0">
                <a:latin typeface="Maiandra GD" panose="020E0502030308020204" pitchFamily="34" charset="0"/>
                <a:ea typeface="Times New Roman"/>
                <a:cs typeface="Times New Roman"/>
              </a:rPr>
              <a:t>– who represents the State (Government) and </a:t>
            </a:r>
          </a:p>
          <a:p>
            <a:pPr marL="548640" lvl="2">
              <a:lnSpc>
                <a:spcPct val="120000"/>
              </a:lnSpc>
              <a:spcBef>
                <a:spcPts val="0"/>
              </a:spcBef>
              <a:spcAft>
                <a:spcPts val="1800"/>
              </a:spcAft>
            </a:pPr>
            <a:r>
              <a:rPr lang="en-US" sz="9600" b="1" dirty="0">
                <a:latin typeface="Maiandra GD" panose="020E0502030308020204" pitchFamily="34" charset="0"/>
                <a:ea typeface="Times New Roman"/>
                <a:cs typeface="Times New Roman"/>
              </a:rPr>
              <a:t>the </a:t>
            </a:r>
            <a:r>
              <a:rPr lang="en-US" sz="9600" b="1" u="sng" dirty="0">
                <a:latin typeface="Maiandra GD" panose="020E0502030308020204" pitchFamily="34" charset="0"/>
                <a:ea typeface="Times New Roman"/>
                <a:cs typeface="Times New Roman"/>
              </a:rPr>
              <a:t>defendant</a:t>
            </a:r>
            <a:r>
              <a:rPr lang="en-US" sz="9600" b="1" dirty="0">
                <a:latin typeface="Maiandra GD" panose="020E0502030308020204" pitchFamily="34" charset="0"/>
                <a:ea typeface="Times New Roman"/>
                <a:cs typeface="Times New Roman"/>
              </a:rPr>
              <a:t> </a:t>
            </a:r>
            <a:r>
              <a:rPr lang="en-US" sz="9600" b="1" i="1" dirty="0">
                <a:latin typeface="Maiandra GD" panose="020E0502030308020204" pitchFamily="34" charset="0"/>
                <a:ea typeface="Times New Roman"/>
                <a:cs typeface="Times New Roman"/>
              </a:rPr>
              <a:t>(criminal who is being accused)</a:t>
            </a:r>
            <a:endParaRPr lang="en-US" sz="2400" b="1" i="1" dirty="0"/>
          </a:p>
        </p:txBody>
      </p:sp>
    </p:spTree>
    <p:extLst>
      <p:ext uri="{BB962C8B-B14F-4D97-AF65-F5344CB8AC3E}">
        <p14:creationId xmlns:p14="http://schemas.microsoft.com/office/powerpoint/2010/main" val="21259413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762000"/>
          </a:xfrm>
        </p:spPr>
        <p:txBody>
          <a:bodyPr>
            <a:normAutofit fontScale="90000"/>
          </a:bodyPr>
          <a:lstStyle/>
          <a:p>
            <a:r>
              <a:rPr lang="en-US" sz="3200" b="1" spc="0" dirty="0">
                <a:solidFill>
                  <a:srgbClr val="002060"/>
                </a:solidFill>
                <a:latin typeface="Arial Black" panose="020B0A04020102020204" pitchFamily="34" charset="0"/>
                <a:ea typeface="Times New Roman"/>
                <a:cs typeface="Times New Roman"/>
              </a:rPr>
              <a:t> SHARIA </a:t>
            </a:r>
            <a:r>
              <a:rPr lang="en-US" sz="2200" b="1" spc="0" dirty="0">
                <a:solidFill>
                  <a:srgbClr val="002060"/>
                </a:solidFill>
                <a:latin typeface="Arial Black" panose="020B0A04020102020204" pitchFamily="34" charset="0"/>
                <a:ea typeface="Times New Roman"/>
                <a:cs typeface="Times New Roman"/>
              </a:rPr>
              <a:t>TRIAL COURT / COURT OF 1</a:t>
            </a:r>
            <a:r>
              <a:rPr lang="en-US" sz="2200" b="1" spc="0" baseline="30000" dirty="0">
                <a:solidFill>
                  <a:srgbClr val="002060"/>
                </a:solidFill>
                <a:latin typeface="Arial Black" panose="020B0A04020102020204" pitchFamily="34" charset="0"/>
                <a:ea typeface="Times New Roman"/>
                <a:cs typeface="Times New Roman"/>
              </a:rPr>
              <a:t>ST</a:t>
            </a:r>
            <a:r>
              <a:rPr lang="en-US" sz="2200" b="1" spc="0" dirty="0">
                <a:solidFill>
                  <a:srgbClr val="002060"/>
                </a:solidFill>
                <a:latin typeface="Arial Black" panose="020B0A04020102020204" pitchFamily="34" charset="0"/>
                <a:ea typeface="Times New Roman"/>
                <a:cs typeface="Times New Roman"/>
              </a:rPr>
              <a:t> INSTANCE</a:t>
            </a:r>
            <a:endParaRPr lang="en-US" sz="2200" b="1" dirty="0">
              <a:solidFill>
                <a:srgbClr val="002060"/>
              </a:solidFill>
              <a:latin typeface="Arial Black" panose="020B0A04020102020204" pitchFamily="34" charset="0"/>
            </a:endParaRPr>
          </a:p>
        </p:txBody>
      </p:sp>
      <p:sp>
        <p:nvSpPr>
          <p:cNvPr id="3" name="Content Placeholder 2"/>
          <p:cNvSpPr>
            <a:spLocks noGrp="1"/>
          </p:cNvSpPr>
          <p:nvPr>
            <p:ph idx="1"/>
          </p:nvPr>
        </p:nvSpPr>
        <p:spPr>
          <a:xfrm>
            <a:off x="76200" y="1219200"/>
            <a:ext cx="8839200" cy="5105400"/>
          </a:xfrm>
        </p:spPr>
        <p:txBody>
          <a:bodyPr>
            <a:normAutofit fontScale="77500" lnSpcReduction="20000"/>
          </a:bodyPr>
          <a:lstStyle/>
          <a:p>
            <a:pPr marL="352425" marR="0" indent="-352425" algn="just">
              <a:lnSpc>
                <a:spcPct val="120000"/>
              </a:lnSpc>
              <a:spcBef>
                <a:spcPts val="0"/>
              </a:spcBef>
              <a:spcAft>
                <a:spcPts val="2400"/>
              </a:spcAft>
            </a:pPr>
            <a:r>
              <a:rPr lang="en-US" sz="3400" b="1" dirty="0">
                <a:latin typeface="Maiandra GD" panose="020E0502030308020204" pitchFamily="34" charset="0"/>
                <a:ea typeface="Times New Roman"/>
                <a:cs typeface="Times New Roman"/>
              </a:rPr>
              <a:t>The Sharia court is the Islamic court in the UAE and is responsible for mainly family (personal status) matters between Muslims</a:t>
            </a:r>
          </a:p>
          <a:p>
            <a:pPr marL="352425" marR="0" indent="-352425" algn="just">
              <a:lnSpc>
                <a:spcPct val="120000"/>
              </a:lnSpc>
              <a:spcBef>
                <a:spcPts val="0"/>
              </a:spcBef>
              <a:spcAft>
                <a:spcPts val="2400"/>
              </a:spcAft>
            </a:pPr>
            <a:r>
              <a:rPr lang="en-US" sz="3400" b="1" dirty="0">
                <a:latin typeface="Maiandra GD" panose="020E0502030308020204" pitchFamily="34" charset="0"/>
                <a:ea typeface="Times New Roman"/>
                <a:cs typeface="Times New Roman"/>
              </a:rPr>
              <a:t>Non-Muslims do not appear before a Sharia court in any matter</a:t>
            </a:r>
          </a:p>
          <a:p>
            <a:pPr marL="352425" marR="0" indent="-352425" algn="just">
              <a:lnSpc>
                <a:spcPct val="120000"/>
              </a:lnSpc>
              <a:spcBef>
                <a:spcPts val="0"/>
              </a:spcBef>
              <a:spcAft>
                <a:spcPts val="2400"/>
              </a:spcAft>
            </a:pPr>
            <a:r>
              <a:rPr lang="en-US" sz="3400" b="1" dirty="0">
                <a:latin typeface="Maiandra GD" panose="020E0502030308020204" pitchFamily="34" charset="0"/>
                <a:ea typeface="Times New Roman"/>
                <a:cs typeface="Times New Roman"/>
              </a:rPr>
              <a:t>Sharia courts have the exclusive jurisdiction to hear family disputes, including matters involving divorce, inheritance, child custody, and guardianship of minors</a:t>
            </a:r>
          </a:p>
          <a:p>
            <a:pPr marL="352425" marR="0" indent="-352425" algn="just">
              <a:lnSpc>
                <a:spcPct val="120000"/>
              </a:lnSpc>
              <a:spcBef>
                <a:spcPts val="0"/>
              </a:spcBef>
              <a:spcAft>
                <a:spcPts val="2400"/>
              </a:spcAft>
            </a:pPr>
            <a:r>
              <a:rPr lang="en-US" sz="3400" b="1" dirty="0">
                <a:latin typeface="Maiandra GD" panose="020E0502030308020204" pitchFamily="34" charset="0"/>
                <a:ea typeface="Times New Roman"/>
                <a:cs typeface="Times New Roman"/>
              </a:rPr>
              <a:t>In addition, certain criminal matters such as adultery and assault may be heard by the </a:t>
            </a:r>
            <a:r>
              <a:rPr lang="en-US" sz="3400" b="1" dirty="0" err="1">
                <a:latin typeface="Maiandra GD" panose="020E0502030308020204" pitchFamily="34" charset="0"/>
                <a:ea typeface="Times New Roman"/>
                <a:cs typeface="Times New Roman"/>
              </a:rPr>
              <a:t>Sharia</a:t>
            </a:r>
            <a:r>
              <a:rPr lang="en-US" sz="3400" b="1" dirty="0">
                <a:latin typeface="Maiandra GD" panose="020E0502030308020204" pitchFamily="34" charset="0"/>
                <a:ea typeface="Times New Roman"/>
                <a:cs typeface="Times New Roman"/>
              </a:rPr>
              <a:t> Courts</a:t>
            </a:r>
            <a:endParaRPr lang="en-US" sz="2400" b="1" dirty="0"/>
          </a:p>
        </p:txBody>
      </p:sp>
    </p:spTree>
    <p:extLst>
      <p:ext uri="{BB962C8B-B14F-4D97-AF65-F5344CB8AC3E}">
        <p14:creationId xmlns:p14="http://schemas.microsoft.com/office/powerpoint/2010/main" val="1472032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p:spPr>
        <p:txBody>
          <a:bodyPr>
            <a:normAutofit/>
          </a:bodyPr>
          <a:lstStyle/>
          <a:p>
            <a:r>
              <a:rPr lang="en-US" sz="3200" b="1" spc="0" dirty="0">
                <a:solidFill>
                  <a:srgbClr val="002060"/>
                </a:solidFill>
                <a:latin typeface="Arial Black" panose="020B0A04020102020204" pitchFamily="34" charset="0"/>
                <a:ea typeface="Times New Roman"/>
                <a:cs typeface="Times New Roman"/>
              </a:rPr>
              <a:t> APPEAL COURT</a:t>
            </a:r>
            <a:endParaRPr lang="en-US" sz="2200" b="1" dirty="0">
              <a:solidFill>
                <a:srgbClr val="002060"/>
              </a:solidFill>
              <a:latin typeface="Arial Black" panose="020B0A04020102020204" pitchFamily="34" charset="0"/>
            </a:endParaRPr>
          </a:p>
        </p:txBody>
      </p:sp>
      <p:sp>
        <p:nvSpPr>
          <p:cNvPr id="3" name="Content Placeholder 2"/>
          <p:cNvSpPr>
            <a:spLocks noGrp="1"/>
          </p:cNvSpPr>
          <p:nvPr>
            <p:ph idx="1"/>
          </p:nvPr>
        </p:nvSpPr>
        <p:spPr>
          <a:xfrm>
            <a:off x="228600" y="762000"/>
            <a:ext cx="8763000" cy="6172200"/>
          </a:xfrm>
        </p:spPr>
        <p:txBody>
          <a:bodyPr>
            <a:normAutofit fontScale="92500" lnSpcReduction="20000"/>
          </a:bodyPr>
          <a:lstStyle/>
          <a:p>
            <a:pPr marL="236538" marR="0" indent="-236538" algn="just">
              <a:lnSpc>
                <a:spcPct val="110000"/>
              </a:lnSpc>
              <a:spcBef>
                <a:spcPts val="0"/>
              </a:spcBef>
              <a:spcAft>
                <a:spcPts val="1800"/>
              </a:spcAft>
            </a:pPr>
            <a:r>
              <a:rPr lang="en-US" b="1" dirty="0">
                <a:latin typeface="Maiandra GD" panose="020E0502030308020204" pitchFamily="34" charset="0"/>
                <a:ea typeface="Times New Roman"/>
                <a:cs typeface="Times New Roman"/>
              </a:rPr>
              <a:t>The judge(s) makes a decision at the end of the trial in the trial court </a:t>
            </a:r>
            <a:r>
              <a:rPr lang="en-US" b="1" i="1" dirty="0">
                <a:latin typeface="Maiandra GD" panose="020E0502030308020204" pitchFamily="34" charset="0"/>
                <a:ea typeface="Times New Roman"/>
                <a:cs typeface="Times New Roman"/>
              </a:rPr>
              <a:t>(court of 1</a:t>
            </a:r>
            <a:r>
              <a:rPr lang="en-US" b="1" i="1" baseline="30000" dirty="0">
                <a:latin typeface="Maiandra GD" panose="020E0502030308020204" pitchFamily="34" charset="0"/>
                <a:ea typeface="Times New Roman"/>
                <a:cs typeface="Times New Roman"/>
              </a:rPr>
              <a:t>st</a:t>
            </a:r>
            <a:r>
              <a:rPr lang="en-US" b="1" i="1" dirty="0">
                <a:latin typeface="Maiandra GD" panose="020E0502030308020204" pitchFamily="34" charset="0"/>
                <a:ea typeface="Times New Roman"/>
                <a:cs typeface="Times New Roman"/>
              </a:rPr>
              <a:t> instance)</a:t>
            </a:r>
          </a:p>
          <a:p>
            <a:pPr marL="236538" marR="0" indent="-236538" algn="just">
              <a:lnSpc>
                <a:spcPct val="110000"/>
              </a:lnSpc>
              <a:spcBef>
                <a:spcPts val="0"/>
              </a:spcBef>
              <a:spcAft>
                <a:spcPts val="1800"/>
              </a:spcAft>
            </a:pPr>
            <a:r>
              <a:rPr lang="en-US" b="1" dirty="0">
                <a:latin typeface="Maiandra GD" panose="020E0502030308020204" pitchFamily="34" charset="0"/>
                <a:ea typeface="Times New Roman"/>
                <a:cs typeface="Times New Roman"/>
              </a:rPr>
              <a:t>This decision is called a “judgment” </a:t>
            </a:r>
          </a:p>
          <a:p>
            <a:pPr marL="236538" marR="0" indent="-236538" algn="just">
              <a:lnSpc>
                <a:spcPct val="110000"/>
              </a:lnSpc>
              <a:spcBef>
                <a:spcPts val="0"/>
              </a:spcBef>
              <a:spcAft>
                <a:spcPts val="1800"/>
              </a:spcAft>
            </a:pPr>
            <a:r>
              <a:rPr lang="en-US" b="1" dirty="0">
                <a:latin typeface="Maiandra GD" panose="020E0502030308020204" pitchFamily="34" charset="0"/>
                <a:ea typeface="Times New Roman"/>
                <a:cs typeface="Times New Roman"/>
              </a:rPr>
              <a:t>Either party (plaintiff or defendant) can </a:t>
            </a:r>
            <a:r>
              <a:rPr lang="en-US" b="1" u="sng" dirty="0">
                <a:solidFill>
                  <a:srgbClr val="FF0000"/>
                </a:solidFill>
                <a:latin typeface="Maiandra GD" panose="020E0502030308020204" pitchFamily="34" charset="0"/>
                <a:ea typeface="Times New Roman"/>
                <a:cs typeface="Times New Roman"/>
              </a:rPr>
              <a:t>appeal</a:t>
            </a:r>
            <a:r>
              <a:rPr lang="en-US" b="1" u="sng" dirty="0">
                <a:latin typeface="Maiandra GD" panose="020E0502030308020204" pitchFamily="34" charset="0"/>
                <a:ea typeface="Times New Roman"/>
                <a:cs typeface="Times New Roman"/>
              </a:rPr>
              <a:t> </a:t>
            </a:r>
            <a:r>
              <a:rPr lang="en-US" b="1" dirty="0">
                <a:latin typeface="Maiandra GD" panose="020E0502030308020204" pitchFamily="34" charset="0"/>
                <a:ea typeface="Times New Roman"/>
                <a:cs typeface="Times New Roman"/>
              </a:rPr>
              <a:t>the decision of the trial court judge(s)</a:t>
            </a:r>
          </a:p>
          <a:p>
            <a:pPr marL="236538" lvl="0" indent="-236538" algn="just">
              <a:lnSpc>
                <a:spcPct val="110000"/>
              </a:lnSpc>
              <a:spcBef>
                <a:spcPts val="0"/>
              </a:spcBef>
              <a:spcAft>
                <a:spcPts val="1800"/>
              </a:spcAft>
              <a:buClr>
                <a:srgbClr val="93A299"/>
              </a:buClr>
            </a:pPr>
            <a:r>
              <a:rPr lang="en-US" b="1" dirty="0">
                <a:latin typeface="Maiandra GD" panose="020E0502030308020204" pitchFamily="34" charset="0"/>
                <a:ea typeface="Times New Roman"/>
                <a:cs typeface="Times New Roman"/>
              </a:rPr>
              <a:t>To </a:t>
            </a:r>
            <a:r>
              <a:rPr lang="en-US" b="1" u="sng" dirty="0">
                <a:latin typeface="Maiandra GD" panose="020E0502030308020204" pitchFamily="34" charset="0"/>
                <a:ea typeface="Times New Roman"/>
                <a:cs typeface="Times New Roman"/>
              </a:rPr>
              <a:t>appeal</a:t>
            </a:r>
            <a:r>
              <a:rPr lang="en-US" b="1" dirty="0">
                <a:latin typeface="Maiandra GD" panose="020E0502030308020204" pitchFamily="34" charset="0"/>
                <a:ea typeface="Times New Roman"/>
                <a:cs typeface="Times New Roman"/>
              </a:rPr>
              <a:t> means: that one of the parties (plaintiff OR defendant) is requesting that the Trial Court decision be looked at again (</a:t>
            </a:r>
            <a:r>
              <a:rPr lang="en-US" b="1" dirty="0">
                <a:solidFill>
                  <a:srgbClr val="FF0000"/>
                </a:solidFill>
                <a:latin typeface="Maiandra GD" panose="020E0502030308020204" pitchFamily="34" charset="0"/>
                <a:ea typeface="Times New Roman"/>
                <a:cs typeface="Times New Roman"/>
              </a:rPr>
              <a:t>reviewed</a:t>
            </a:r>
            <a:r>
              <a:rPr lang="en-US" b="1" dirty="0">
                <a:latin typeface="Maiandra GD" panose="020E0502030308020204" pitchFamily="34" charset="0"/>
                <a:ea typeface="Times New Roman"/>
                <a:cs typeface="Times New Roman"/>
              </a:rPr>
              <a:t>) by a higher court on the basis that there is something wrong with the decision of the Trial Court </a:t>
            </a:r>
            <a:r>
              <a:rPr lang="en-US" b="1" dirty="0">
                <a:solidFill>
                  <a:srgbClr val="292934"/>
                </a:solidFill>
                <a:latin typeface="Maiandra GD" panose="020E0502030308020204" pitchFamily="34" charset="0"/>
                <a:ea typeface="Times New Roman"/>
                <a:cs typeface="Times New Roman"/>
              </a:rPr>
              <a:t>and that it should be changed</a:t>
            </a:r>
          </a:p>
          <a:p>
            <a:pPr marL="236538" lvl="0" indent="-236538" algn="just">
              <a:lnSpc>
                <a:spcPct val="110000"/>
              </a:lnSpc>
              <a:spcBef>
                <a:spcPts val="0"/>
              </a:spcBef>
              <a:spcAft>
                <a:spcPts val="1800"/>
              </a:spcAft>
              <a:buClr>
                <a:srgbClr val="93A299"/>
              </a:buClr>
            </a:pPr>
            <a:r>
              <a:rPr lang="en-GB" b="1" dirty="0">
                <a:solidFill>
                  <a:srgbClr val="292934"/>
                </a:solidFill>
                <a:latin typeface="Maiandra GD" panose="020E0502030308020204" pitchFamily="34" charset="0"/>
                <a:ea typeface="Times New Roman"/>
                <a:cs typeface="Times New Roman"/>
              </a:rPr>
              <a:t>The appeal is heard by the Appeal Court</a:t>
            </a:r>
            <a:endParaRPr lang="en-US" b="1" dirty="0">
              <a:solidFill>
                <a:srgbClr val="292934"/>
              </a:solidFill>
              <a:latin typeface="Maiandra GD" panose="020E0502030308020204" pitchFamily="34" charset="0"/>
              <a:ea typeface="Times New Roman"/>
              <a:cs typeface="Times New Roman"/>
            </a:endParaRPr>
          </a:p>
          <a:p>
            <a:pPr marL="236538" marR="0" indent="-236538" algn="just">
              <a:lnSpc>
                <a:spcPct val="110000"/>
              </a:lnSpc>
              <a:spcBef>
                <a:spcPts val="0"/>
              </a:spcBef>
              <a:spcAft>
                <a:spcPts val="1800"/>
              </a:spcAft>
            </a:pPr>
            <a:r>
              <a:rPr lang="en-GB" b="1" u="sng" dirty="0">
                <a:latin typeface="Maiandra GD" panose="020E0502030308020204" pitchFamily="34" charset="0"/>
                <a:ea typeface="Times New Roman"/>
                <a:cs typeface="Times New Roman"/>
              </a:rPr>
              <a:t>For example</a:t>
            </a:r>
            <a:r>
              <a:rPr lang="en-GB" b="1" dirty="0">
                <a:latin typeface="Maiandra GD" panose="020E0502030308020204" pitchFamily="34" charset="0"/>
                <a:ea typeface="Times New Roman"/>
                <a:cs typeface="Times New Roman"/>
              </a:rPr>
              <a:t>: The Trial Court judge makes a decision that Amal must pay </a:t>
            </a:r>
            <a:r>
              <a:rPr lang="en-GB" b="1" dirty="0" err="1">
                <a:latin typeface="Maiandra GD" panose="020E0502030308020204" pitchFamily="34" charset="0"/>
                <a:ea typeface="Times New Roman"/>
                <a:cs typeface="Times New Roman"/>
              </a:rPr>
              <a:t>Mouza</a:t>
            </a:r>
            <a:r>
              <a:rPr lang="en-GB" b="1" dirty="0">
                <a:latin typeface="Maiandra GD" panose="020E0502030308020204" pitchFamily="34" charset="0"/>
                <a:ea typeface="Times New Roman"/>
                <a:cs typeface="Times New Roman"/>
              </a:rPr>
              <a:t> AED 10 000. Amal wants to </a:t>
            </a:r>
            <a:r>
              <a:rPr lang="en-GB" b="1" u="sng" dirty="0">
                <a:latin typeface="Maiandra GD" panose="020E0502030308020204" pitchFamily="34" charset="0"/>
                <a:ea typeface="Times New Roman"/>
                <a:cs typeface="Times New Roman"/>
              </a:rPr>
              <a:t>appeal</a:t>
            </a:r>
            <a:r>
              <a:rPr lang="en-GB" b="1" dirty="0">
                <a:latin typeface="Maiandra GD" panose="020E0502030308020204" pitchFamily="34" charset="0"/>
                <a:ea typeface="Times New Roman"/>
                <a:cs typeface="Times New Roman"/>
              </a:rPr>
              <a:t> the decision which means that Amal thinks that the Trial Court judge’s decision was wrong and she wants  the Appeal Court to review and change the decision of the Trial Court judge</a:t>
            </a:r>
            <a:endParaRPr lang="en-US" sz="2400" b="1" dirty="0"/>
          </a:p>
        </p:txBody>
      </p:sp>
    </p:spTree>
    <p:extLst>
      <p:ext uri="{BB962C8B-B14F-4D97-AF65-F5344CB8AC3E}">
        <p14:creationId xmlns:p14="http://schemas.microsoft.com/office/powerpoint/2010/main" val="1409178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09600"/>
          </a:xfrm>
        </p:spPr>
        <p:txBody>
          <a:bodyPr>
            <a:normAutofit/>
          </a:bodyPr>
          <a:lstStyle/>
          <a:p>
            <a:r>
              <a:rPr lang="en-US" sz="3200" b="1" spc="0" dirty="0">
                <a:solidFill>
                  <a:srgbClr val="002060"/>
                </a:solidFill>
                <a:latin typeface="Arial Black" panose="020B0A04020102020204" pitchFamily="34" charset="0"/>
                <a:ea typeface="Times New Roman"/>
                <a:cs typeface="Times New Roman"/>
              </a:rPr>
              <a:t> APPEAL COURT</a:t>
            </a:r>
            <a:endParaRPr lang="en-US" sz="2200" b="1" dirty="0">
              <a:solidFill>
                <a:srgbClr val="002060"/>
              </a:solidFill>
              <a:latin typeface="Arial Black" panose="020B0A04020102020204" pitchFamily="34" charset="0"/>
            </a:endParaRPr>
          </a:p>
        </p:txBody>
      </p:sp>
      <p:sp>
        <p:nvSpPr>
          <p:cNvPr id="3" name="Content Placeholder 2"/>
          <p:cNvSpPr>
            <a:spLocks noGrp="1"/>
          </p:cNvSpPr>
          <p:nvPr>
            <p:ph idx="1"/>
          </p:nvPr>
        </p:nvSpPr>
        <p:spPr>
          <a:xfrm>
            <a:off x="304800" y="533400"/>
            <a:ext cx="8763000" cy="6248400"/>
          </a:xfrm>
        </p:spPr>
        <p:txBody>
          <a:bodyPr>
            <a:normAutofit fontScale="40000" lnSpcReduction="20000"/>
          </a:bodyPr>
          <a:lstStyle/>
          <a:p>
            <a:pPr marL="0" lvl="0" algn="just">
              <a:lnSpc>
                <a:spcPct val="120000"/>
              </a:lnSpc>
              <a:spcBef>
                <a:spcPts val="0"/>
              </a:spcBef>
              <a:spcAft>
                <a:spcPts val="1200"/>
              </a:spcAft>
              <a:buClr>
                <a:srgbClr val="93A299"/>
              </a:buClr>
            </a:pPr>
            <a:r>
              <a:rPr lang="en-US" sz="5000" b="1" dirty="0">
                <a:latin typeface="Maiandra GD" panose="020E0502030308020204" pitchFamily="34" charset="0"/>
                <a:ea typeface="Times New Roman"/>
                <a:cs typeface="Times New Roman"/>
              </a:rPr>
              <a:t>Each emirate in the UAE has an Appeal Court</a:t>
            </a:r>
          </a:p>
          <a:p>
            <a:pPr marL="0" lvl="0" algn="just">
              <a:lnSpc>
                <a:spcPct val="120000"/>
              </a:lnSpc>
              <a:spcBef>
                <a:spcPts val="0"/>
              </a:spcBef>
              <a:spcAft>
                <a:spcPts val="1200"/>
              </a:spcAft>
              <a:buClr>
                <a:srgbClr val="93A299"/>
              </a:buClr>
            </a:pPr>
            <a:r>
              <a:rPr lang="en-US" sz="5000" b="1" dirty="0">
                <a:latin typeface="Maiandra GD" panose="020E0502030308020204" pitchFamily="34" charset="0"/>
                <a:ea typeface="Times New Roman"/>
                <a:cs typeface="Times New Roman"/>
              </a:rPr>
              <a:t>The Appeal Court only hears appeals </a:t>
            </a:r>
            <a:r>
              <a:rPr lang="en-US" sz="5000" b="1" i="1" dirty="0">
                <a:latin typeface="Maiandra GD" panose="020E0502030308020204" pitchFamily="34" charset="0"/>
                <a:ea typeface="Times New Roman"/>
                <a:cs typeface="Times New Roman"/>
              </a:rPr>
              <a:t>(it does not hear trials)</a:t>
            </a:r>
          </a:p>
          <a:p>
            <a:pPr marL="0" lvl="0" algn="just">
              <a:lnSpc>
                <a:spcPct val="120000"/>
              </a:lnSpc>
              <a:spcBef>
                <a:spcPts val="0"/>
              </a:spcBef>
              <a:spcAft>
                <a:spcPts val="1200"/>
              </a:spcAft>
              <a:buClr>
                <a:srgbClr val="93A299"/>
              </a:buClr>
            </a:pPr>
            <a:r>
              <a:rPr lang="en-GB" sz="5000" b="1" u="sng" dirty="0">
                <a:latin typeface="Maiandra GD" panose="020E0502030308020204" pitchFamily="34" charset="0"/>
                <a:ea typeface="Times New Roman"/>
                <a:cs typeface="Times New Roman"/>
              </a:rPr>
              <a:t>Parties to the appeal</a:t>
            </a:r>
            <a:r>
              <a:rPr lang="en-GB" sz="5000" b="1" dirty="0">
                <a:latin typeface="Maiandra GD" panose="020E0502030308020204" pitchFamily="34" charset="0"/>
                <a:ea typeface="Times New Roman"/>
                <a:cs typeface="Times New Roman"/>
              </a:rPr>
              <a:t>:</a:t>
            </a:r>
          </a:p>
          <a:p>
            <a:pPr marL="548640" lvl="2" algn="just">
              <a:lnSpc>
                <a:spcPct val="120000"/>
              </a:lnSpc>
              <a:spcBef>
                <a:spcPts val="0"/>
              </a:spcBef>
              <a:spcAft>
                <a:spcPts val="1200"/>
              </a:spcAft>
              <a:buClr>
                <a:srgbClr val="93A299"/>
              </a:buClr>
            </a:pPr>
            <a:r>
              <a:rPr lang="en-US" sz="5000" b="1" dirty="0">
                <a:latin typeface="Maiandra GD" panose="020E0502030308020204" pitchFamily="34" charset="0"/>
                <a:ea typeface="Times New Roman"/>
                <a:cs typeface="Times New Roman"/>
              </a:rPr>
              <a:t>the party who brings the appeal is called the </a:t>
            </a:r>
            <a:r>
              <a:rPr lang="en-US" sz="5000" b="1" u="sng" dirty="0">
                <a:latin typeface="Maiandra GD" panose="020E0502030308020204" pitchFamily="34" charset="0"/>
                <a:ea typeface="Times New Roman"/>
                <a:cs typeface="Times New Roman"/>
              </a:rPr>
              <a:t>APPELLANT</a:t>
            </a:r>
            <a:r>
              <a:rPr lang="en-US" sz="5000" b="1" dirty="0">
                <a:latin typeface="Maiandra GD" panose="020E0502030308020204" pitchFamily="34" charset="0"/>
                <a:ea typeface="Times New Roman"/>
                <a:cs typeface="Times New Roman"/>
              </a:rPr>
              <a:t> (example: Amal)</a:t>
            </a:r>
          </a:p>
          <a:p>
            <a:pPr marL="548640" lvl="2" algn="just">
              <a:lnSpc>
                <a:spcPct val="120000"/>
              </a:lnSpc>
              <a:spcBef>
                <a:spcPts val="0"/>
              </a:spcBef>
              <a:spcAft>
                <a:spcPts val="1200"/>
              </a:spcAft>
              <a:buClr>
                <a:srgbClr val="93A299"/>
              </a:buClr>
            </a:pPr>
            <a:r>
              <a:rPr lang="en-US" sz="5000" b="1" dirty="0">
                <a:latin typeface="Maiandra GD" panose="020E0502030308020204" pitchFamily="34" charset="0"/>
                <a:ea typeface="Times New Roman"/>
                <a:cs typeface="Times New Roman"/>
              </a:rPr>
              <a:t>the other party is the </a:t>
            </a:r>
            <a:r>
              <a:rPr lang="en-US" sz="5000" b="1" u="sng" dirty="0">
                <a:latin typeface="Maiandra GD" panose="020E0502030308020204" pitchFamily="34" charset="0"/>
                <a:ea typeface="Times New Roman"/>
                <a:cs typeface="Times New Roman"/>
              </a:rPr>
              <a:t>APPELLEE</a:t>
            </a:r>
            <a:r>
              <a:rPr lang="en-US" sz="5000" b="1" dirty="0">
                <a:latin typeface="Maiandra GD" panose="020E0502030308020204" pitchFamily="34" charset="0"/>
                <a:ea typeface="Times New Roman"/>
                <a:cs typeface="Times New Roman"/>
              </a:rPr>
              <a:t> (example: </a:t>
            </a:r>
            <a:r>
              <a:rPr lang="en-US" sz="5000" b="1" dirty="0" err="1">
                <a:latin typeface="Maiandra GD" panose="020E0502030308020204" pitchFamily="34" charset="0"/>
                <a:ea typeface="Times New Roman"/>
                <a:cs typeface="Times New Roman"/>
              </a:rPr>
              <a:t>Mouza</a:t>
            </a:r>
            <a:r>
              <a:rPr lang="en-US" sz="5000" b="1" dirty="0">
                <a:latin typeface="Maiandra GD" panose="020E0502030308020204" pitchFamily="34" charset="0"/>
                <a:ea typeface="Times New Roman"/>
                <a:cs typeface="Times New Roman"/>
              </a:rPr>
              <a:t>)</a:t>
            </a:r>
          </a:p>
          <a:p>
            <a:pPr marL="0" lvl="0" indent="0" algn="just">
              <a:lnSpc>
                <a:spcPct val="120000"/>
              </a:lnSpc>
              <a:spcBef>
                <a:spcPts val="0"/>
              </a:spcBef>
              <a:spcAft>
                <a:spcPts val="1200"/>
              </a:spcAft>
              <a:buClr>
                <a:srgbClr val="93A299"/>
              </a:buClr>
              <a:buNone/>
            </a:pPr>
            <a:r>
              <a:rPr lang="en-US" sz="5000" b="1" dirty="0">
                <a:latin typeface="Maiandra GD" panose="020E0502030308020204" pitchFamily="34" charset="0"/>
                <a:ea typeface="Times New Roman"/>
                <a:cs typeface="Times New Roman"/>
              </a:rPr>
              <a:t>The Appellant may only appeal a decision from the Trial Court to the Appeal Court on one (or both) of the following TWO GROUNDS (reasons):</a:t>
            </a:r>
          </a:p>
          <a:p>
            <a:pPr marL="627063" lvl="0" indent="-285750" algn="just">
              <a:lnSpc>
                <a:spcPct val="120000"/>
              </a:lnSpc>
              <a:spcBef>
                <a:spcPts val="0"/>
              </a:spcBef>
              <a:spcAft>
                <a:spcPts val="1200"/>
              </a:spcAft>
              <a:buClr>
                <a:srgbClr val="93A299"/>
              </a:buClr>
              <a:buFont typeface="+mj-lt"/>
              <a:buAutoNum type="arabicPeriod"/>
            </a:pPr>
            <a:r>
              <a:rPr lang="en-US" sz="5000" b="1" dirty="0">
                <a:latin typeface="Maiandra GD" panose="020E0502030308020204" pitchFamily="34" charset="0"/>
                <a:ea typeface="Times New Roman"/>
                <a:cs typeface="Times New Roman"/>
              </a:rPr>
              <a:t>that the Trial Court judge made an ERROR of FACT, and/or </a:t>
            </a:r>
          </a:p>
          <a:p>
            <a:pPr marL="627063" lvl="0" indent="-285750" algn="just">
              <a:lnSpc>
                <a:spcPct val="120000"/>
              </a:lnSpc>
              <a:spcBef>
                <a:spcPts val="0"/>
              </a:spcBef>
              <a:spcAft>
                <a:spcPts val="1200"/>
              </a:spcAft>
              <a:buClr>
                <a:srgbClr val="93A299"/>
              </a:buClr>
              <a:buFont typeface="+mj-lt"/>
              <a:buAutoNum type="arabicPeriod"/>
            </a:pPr>
            <a:r>
              <a:rPr lang="en-US" sz="5000" b="1" dirty="0">
                <a:latin typeface="Maiandra GD" panose="020E0502030308020204" pitchFamily="34" charset="0"/>
                <a:ea typeface="Times New Roman"/>
                <a:cs typeface="Times New Roman"/>
              </a:rPr>
              <a:t>that the Trial Court judge made an ERROR of LAW</a:t>
            </a:r>
          </a:p>
          <a:p>
            <a:pPr marL="0" lvl="0" indent="0" algn="just">
              <a:lnSpc>
                <a:spcPct val="120000"/>
              </a:lnSpc>
              <a:spcBef>
                <a:spcPts val="0"/>
              </a:spcBef>
              <a:spcAft>
                <a:spcPts val="1200"/>
              </a:spcAft>
              <a:buClr>
                <a:srgbClr val="93A299"/>
              </a:buClr>
              <a:buNone/>
            </a:pPr>
            <a:r>
              <a:rPr lang="en-US" sz="5000" b="1" dirty="0">
                <a:latin typeface="Maiandra GD" panose="020E0502030308020204" pitchFamily="34" charset="0"/>
                <a:ea typeface="Times New Roman"/>
                <a:cs typeface="Times New Roman"/>
              </a:rPr>
              <a:t>An ERROR = a MISTAKE</a:t>
            </a:r>
          </a:p>
          <a:p>
            <a:pPr marL="0" lvl="0" indent="0" algn="just">
              <a:lnSpc>
                <a:spcPct val="120000"/>
              </a:lnSpc>
              <a:spcBef>
                <a:spcPts val="0"/>
              </a:spcBef>
              <a:spcAft>
                <a:spcPts val="1200"/>
              </a:spcAft>
              <a:buClr>
                <a:srgbClr val="93A299"/>
              </a:buClr>
              <a:buNone/>
            </a:pPr>
            <a:r>
              <a:rPr lang="en-US" sz="5000" b="1" u="sng" dirty="0">
                <a:latin typeface="Maiandra GD" panose="020E0502030308020204" pitchFamily="34" charset="0"/>
                <a:ea typeface="Times New Roman"/>
                <a:cs typeface="Times New Roman"/>
              </a:rPr>
              <a:t>An error of fact: </a:t>
            </a:r>
            <a:r>
              <a:rPr lang="en-US" sz="5000" b="1" dirty="0">
                <a:latin typeface="Maiandra GD" panose="020E0502030308020204" pitchFamily="34" charset="0"/>
                <a:ea typeface="Times New Roman"/>
                <a:cs typeface="Times New Roman"/>
              </a:rPr>
              <a:t>is where the judge makes a mistake as to the facts of the dispute  </a:t>
            </a:r>
          </a:p>
          <a:p>
            <a:pPr marL="0" lvl="0" indent="0" algn="just">
              <a:lnSpc>
                <a:spcPct val="120000"/>
              </a:lnSpc>
              <a:spcBef>
                <a:spcPts val="0"/>
              </a:spcBef>
              <a:spcAft>
                <a:spcPts val="1200"/>
              </a:spcAft>
              <a:buClr>
                <a:srgbClr val="93A299"/>
              </a:buClr>
              <a:buNone/>
            </a:pPr>
            <a:r>
              <a:rPr lang="en-US" sz="5000" b="1" u="sng" dirty="0">
                <a:latin typeface="Maiandra GD" panose="020E0502030308020204" pitchFamily="34" charset="0"/>
                <a:ea typeface="Times New Roman"/>
                <a:cs typeface="Times New Roman"/>
              </a:rPr>
              <a:t>An error of law: </a:t>
            </a:r>
            <a:r>
              <a:rPr lang="en-US" sz="5000" b="1" dirty="0">
                <a:latin typeface="Maiandra GD" panose="020E0502030308020204" pitchFamily="34" charset="0"/>
                <a:ea typeface="Times New Roman"/>
                <a:cs typeface="Times New Roman"/>
              </a:rPr>
              <a:t>is where the judge makes a mistake in interpreting the law or applies the wrong law</a:t>
            </a:r>
            <a:endParaRPr lang="en-US" sz="2400" b="1" dirty="0"/>
          </a:p>
        </p:txBody>
      </p:sp>
    </p:spTree>
    <p:extLst>
      <p:ext uri="{BB962C8B-B14F-4D97-AF65-F5344CB8AC3E}">
        <p14:creationId xmlns:p14="http://schemas.microsoft.com/office/powerpoint/2010/main" val="2638390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p:spPr>
        <p:txBody>
          <a:bodyPr>
            <a:normAutofit/>
          </a:bodyPr>
          <a:lstStyle/>
          <a:p>
            <a:r>
              <a:rPr lang="en-US" sz="3200" b="1" spc="0" dirty="0">
                <a:solidFill>
                  <a:srgbClr val="002060"/>
                </a:solidFill>
                <a:latin typeface="Arial Black" panose="020B0A04020102020204" pitchFamily="34" charset="0"/>
                <a:ea typeface="Times New Roman"/>
                <a:cs typeface="Times New Roman"/>
              </a:rPr>
              <a:t> HIGHEST APPEAL COURT</a:t>
            </a:r>
            <a:endParaRPr lang="en-US" sz="2200" b="1" dirty="0">
              <a:solidFill>
                <a:srgbClr val="002060"/>
              </a:solidFill>
              <a:latin typeface="Arial Black" panose="020B0A04020102020204" pitchFamily="34" charset="0"/>
            </a:endParaRPr>
          </a:p>
        </p:txBody>
      </p:sp>
      <p:sp>
        <p:nvSpPr>
          <p:cNvPr id="3" name="Content Placeholder 2"/>
          <p:cNvSpPr>
            <a:spLocks noGrp="1"/>
          </p:cNvSpPr>
          <p:nvPr>
            <p:ph idx="1"/>
          </p:nvPr>
        </p:nvSpPr>
        <p:spPr>
          <a:xfrm>
            <a:off x="228600" y="762000"/>
            <a:ext cx="8610600" cy="6019800"/>
          </a:xfrm>
        </p:spPr>
        <p:txBody>
          <a:bodyPr>
            <a:normAutofit/>
          </a:bodyPr>
          <a:lstStyle/>
          <a:p>
            <a:pPr marL="233363" indent="-233363" algn="just">
              <a:spcBef>
                <a:spcPts val="0"/>
              </a:spcBef>
              <a:spcAft>
                <a:spcPts val="1800"/>
              </a:spcAft>
            </a:pPr>
            <a:r>
              <a:rPr lang="en-GB" b="1" dirty="0">
                <a:latin typeface="Maiandra GD" panose="020E0502030308020204" pitchFamily="34" charset="0"/>
                <a:ea typeface="Times New Roman"/>
                <a:cs typeface="Times New Roman"/>
              </a:rPr>
              <a:t>Once the Appeal Court has made a decision, then a</a:t>
            </a:r>
            <a:r>
              <a:rPr lang="en-US" b="1" dirty="0">
                <a:latin typeface="Maiandra GD" panose="020E0502030308020204" pitchFamily="34" charset="0"/>
                <a:ea typeface="Times New Roman"/>
                <a:cs typeface="Times New Roman"/>
              </a:rPr>
              <a:t> further appeal can be made (by either party to the dispute) from the Appeal Court to the highest Court of Appeal </a:t>
            </a:r>
          </a:p>
          <a:p>
            <a:pPr marL="233363" indent="-233363" algn="just">
              <a:spcBef>
                <a:spcPts val="0"/>
              </a:spcBef>
              <a:spcAft>
                <a:spcPts val="1800"/>
              </a:spcAft>
            </a:pPr>
            <a:r>
              <a:rPr lang="en-GB" b="1" dirty="0">
                <a:latin typeface="Maiandra GD" panose="020E0502030308020204" pitchFamily="34" charset="0"/>
                <a:ea typeface="Times New Roman"/>
                <a:cs typeface="Times New Roman"/>
              </a:rPr>
              <a:t>An appeal from the </a:t>
            </a:r>
            <a:r>
              <a:rPr lang="en-US" b="1" dirty="0">
                <a:latin typeface="Maiandra GD" panose="020E0502030308020204" pitchFamily="34" charset="0"/>
                <a:ea typeface="Times New Roman"/>
                <a:cs typeface="Times New Roman"/>
              </a:rPr>
              <a:t>Appeal Court in Sharjah, Ajman, Fujairah or Umm al Quwain </a:t>
            </a:r>
            <a:r>
              <a:rPr lang="en-US" b="1" i="1" dirty="0">
                <a:latin typeface="Maiandra GD" panose="020E0502030308020204" pitchFamily="34" charset="0"/>
                <a:ea typeface="Times New Roman"/>
                <a:cs typeface="Times New Roman"/>
              </a:rPr>
              <a:t>(which are part of the Federal Court System) </a:t>
            </a:r>
            <a:r>
              <a:rPr lang="en-US" b="1" dirty="0">
                <a:latin typeface="Maiandra GD" panose="020E0502030308020204" pitchFamily="34" charset="0"/>
                <a:ea typeface="Times New Roman"/>
                <a:cs typeface="Times New Roman"/>
              </a:rPr>
              <a:t>must be made to the Federal Supreme Court of Appeal which is situated in Abu Dhabi</a:t>
            </a:r>
          </a:p>
          <a:p>
            <a:pPr marL="233363" indent="-233363" algn="just">
              <a:spcBef>
                <a:spcPts val="0"/>
              </a:spcBef>
              <a:spcAft>
                <a:spcPts val="1800"/>
              </a:spcAft>
            </a:pPr>
            <a:r>
              <a:rPr lang="en-US" b="1" dirty="0">
                <a:latin typeface="Maiandra GD" panose="020E0502030308020204" pitchFamily="34" charset="0"/>
                <a:ea typeface="Times New Roman"/>
                <a:cs typeface="Times New Roman"/>
              </a:rPr>
              <a:t>An appeal from the Appeal Court in Dubai – must be made to the Dubai Court of Cassation (in Dubai)</a:t>
            </a:r>
          </a:p>
          <a:p>
            <a:pPr marL="233363" indent="-233363" algn="just">
              <a:spcBef>
                <a:spcPts val="0"/>
              </a:spcBef>
              <a:spcAft>
                <a:spcPts val="1800"/>
              </a:spcAft>
            </a:pPr>
            <a:r>
              <a:rPr lang="en-US" b="1" dirty="0">
                <a:latin typeface="Maiandra GD" panose="020E0502030308020204" pitchFamily="34" charset="0"/>
                <a:ea typeface="Times New Roman"/>
                <a:cs typeface="Times New Roman"/>
              </a:rPr>
              <a:t>An appeal from the Appeal Court in RAK – must be made to the RAK Court of Cassation (in RAK)</a:t>
            </a:r>
          </a:p>
          <a:p>
            <a:pPr marL="233363" indent="-233363" algn="just">
              <a:spcBef>
                <a:spcPts val="0"/>
              </a:spcBef>
              <a:spcAft>
                <a:spcPts val="1800"/>
              </a:spcAft>
            </a:pPr>
            <a:r>
              <a:rPr lang="en-GB" b="1" dirty="0">
                <a:latin typeface="Maiandra GD" panose="020E0502030308020204" pitchFamily="34" charset="0"/>
                <a:ea typeface="Times New Roman"/>
                <a:cs typeface="Times New Roman"/>
              </a:rPr>
              <a:t>An appeal from the Appeal Court in Abu Dhabi – must be made to the Abu Dhabi Court of Cassation (in Abu Dhabi)</a:t>
            </a:r>
            <a:endParaRPr lang="en-US" sz="2400" b="1" dirty="0"/>
          </a:p>
        </p:txBody>
      </p:sp>
    </p:spTree>
    <p:extLst>
      <p:ext uri="{BB962C8B-B14F-4D97-AF65-F5344CB8AC3E}">
        <p14:creationId xmlns:p14="http://schemas.microsoft.com/office/powerpoint/2010/main" val="818862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609600"/>
          </a:xfrm>
        </p:spPr>
        <p:txBody>
          <a:bodyPr>
            <a:normAutofit/>
          </a:bodyPr>
          <a:lstStyle/>
          <a:p>
            <a:r>
              <a:rPr lang="en-US" sz="3200" b="1" spc="0" dirty="0">
                <a:solidFill>
                  <a:srgbClr val="002060"/>
                </a:solidFill>
                <a:latin typeface="Arial Black" panose="020B0A04020102020204" pitchFamily="34" charset="0"/>
                <a:ea typeface="Times New Roman"/>
                <a:cs typeface="Times New Roman"/>
              </a:rPr>
              <a:t> HIGHEST APPEAL COURT</a:t>
            </a:r>
            <a:endParaRPr lang="en-US" sz="2200" b="1" dirty="0">
              <a:solidFill>
                <a:srgbClr val="002060"/>
              </a:solidFill>
              <a:latin typeface="Arial Black" panose="020B0A04020102020204" pitchFamily="34" charset="0"/>
            </a:endParaRPr>
          </a:p>
        </p:txBody>
      </p:sp>
      <p:sp>
        <p:nvSpPr>
          <p:cNvPr id="3" name="Content Placeholder 2"/>
          <p:cNvSpPr>
            <a:spLocks noGrp="1"/>
          </p:cNvSpPr>
          <p:nvPr>
            <p:ph idx="1"/>
          </p:nvPr>
        </p:nvSpPr>
        <p:spPr>
          <a:xfrm>
            <a:off x="304800" y="914400"/>
            <a:ext cx="8229600" cy="5867400"/>
          </a:xfrm>
        </p:spPr>
        <p:txBody>
          <a:bodyPr>
            <a:normAutofit/>
          </a:bodyPr>
          <a:lstStyle/>
          <a:p>
            <a:pPr marL="617220" indent="-342900" algn="just">
              <a:spcBef>
                <a:spcPts val="0"/>
              </a:spcBef>
              <a:spcAft>
                <a:spcPts val="1800"/>
              </a:spcAft>
            </a:pPr>
            <a:r>
              <a:rPr lang="en-US" b="1" dirty="0">
                <a:latin typeface="Maiandra GD" panose="020E0502030308020204" pitchFamily="34" charset="0"/>
                <a:ea typeface="Times New Roman"/>
                <a:cs typeface="Times New Roman"/>
              </a:rPr>
              <a:t>An appeal from the Appeal Court to the highest Court of Appeal can be made on the ground of an ERROR in LAW only</a:t>
            </a:r>
          </a:p>
          <a:p>
            <a:pPr marL="617220" indent="-342900" algn="just">
              <a:spcBef>
                <a:spcPts val="0"/>
              </a:spcBef>
              <a:spcAft>
                <a:spcPts val="1800"/>
              </a:spcAft>
            </a:pPr>
            <a:r>
              <a:rPr lang="en-US" b="1" dirty="0">
                <a:latin typeface="Maiandra GD" panose="020E0502030308020204" pitchFamily="34" charset="0"/>
                <a:ea typeface="Times New Roman"/>
                <a:cs typeface="Times New Roman"/>
              </a:rPr>
              <a:t>I.e.: on the ground (for the reason) that the judge made an error in interpreting the law or applied the wrong law</a:t>
            </a:r>
          </a:p>
          <a:p>
            <a:pPr marL="617220" indent="-342900" algn="just">
              <a:spcBef>
                <a:spcPts val="0"/>
              </a:spcBef>
              <a:spcAft>
                <a:spcPts val="1800"/>
              </a:spcAft>
            </a:pPr>
            <a:r>
              <a:rPr lang="en-US" b="1" dirty="0">
                <a:latin typeface="Maiandra GD" panose="020E0502030308020204" pitchFamily="34" charset="0"/>
                <a:ea typeface="Times New Roman"/>
                <a:cs typeface="Times New Roman"/>
              </a:rPr>
              <a:t>As in the Appeal Court, the party who brings the appeal is called the APPELLANT and the other party is the APPELLEE </a:t>
            </a:r>
            <a:endParaRPr lang="en-US" sz="2400" b="1" dirty="0"/>
          </a:p>
        </p:txBody>
      </p:sp>
    </p:spTree>
    <p:extLst>
      <p:ext uri="{BB962C8B-B14F-4D97-AF65-F5344CB8AC3E}">
        <p14:creationId xmlns:p14="http://schemas.microsoft.com/office/powerpoint/2010/main" val="333726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33400"/>
          </a:xfrm>
        </p:spPr>
        <p:txBody>
          <a:bodyPr>
            <a:normAutofit fontScale="90000"/>
          </a:bodyPr>
          <a:lstStyle/>
          <a:p>
            <a:r>
              <a:rPr lang="en-US" b="1" dirty="0">
                <a:solidFill>
                  <a:srgbClr val="002060"/>
                </a:solidFill>
              </a:rPr>
              <a:t>JURISDICTION</a:t>
            </a:r>
          </a:p>
        </p:txBody>
      </p:sp>
      <p:sp>
        <p:nvSpPr>
          <p:cNvPr id="3" name="Content Placeholder 2"/>
          <p:cNvSpPr>
            <a:spLocks noGrp="1"/>
          </p:cNvSpPr>
          <p:nvPr>
            <p:ph idx="1"/>
          </p:nvPr>
        </p:nvSpPr>
        <p:spPr>
          <a:xfrm>
            <a:off x="152400" y="533400"/>
            <a:ext cx="8534400" cy="6324600"/>
          </a:xfrm>
        </p:spPr>
        <p:txBody>
          <a:bodyPr>
            <a:normAutofit fontScale="25000" lnSpcReduction="20000"/>
          </a:bodyPr>
          <a:lstStyle/>
          <a:p>
            <a:pPr marL="0" marR="0">
              <a:spcBef>
                <a:spcPts val="0"/>
              </a:spcBef>
              <a:spcAft>
                <a:spcPts val="0"/>
              </a:spcAft>
            </a:pPr>
            <a:r>
              <a:rPr lang="en-GB" sz="2800" b="1" dirty="0">
                <a:ea typeface="Times New Roman"/>
              </a:rPr>
              <a:t> </a:t>
            </a:r>
            <a:endParaRPr lang="en-US" sz="2800" dirty="0">
              <a:ea typeface="Times New Roman"/>
            </a:endParaRPr>
          </a:p>
          <a:p>
            <a:pPr marL="233363" indent="-233363"/>
            <a:r>
              <a:rPr lang="en-GB" sz="9600" b="1" u="sng" dirty="0">
                <a:latin typeface="Maiandra GD" panose="020E0502030308020204" pitchFamily="34" charset="0"/>
              </a:rPr>
              <a:t>JURISDICTION</a:t>
            </a:r>
            <a:r>
              <a:rPr lang="en-GB" sz="9600" b="1" dirty="0">
                <a:latin typeface="Maiandra GD" panose="020E0502030308020204" pitchFamily="34" charset="0"/>
              </a:rPr>
              <a:t>: the power or authority of a court to hear a legal case and make a decision </a:t>
            </a:r>
          </a:p>
          <a:p>
            <a:pPr marL="233363" indent="-233363">
              <a:buNone/>
            </a:pPr>
            <a:endParaRPr lang="en-US" sz="9600" b="1" dirty="0">
              <a:latin typeface="Maiandra GD" panose="020E0502030308020204" pitchFamily="34" charset="0"/>
            </a:endParaRPr>
          </a:p>
          <a:p>
            <a:pPr marL="233363" indent="-233363" algn="just">
              <a:lnSpc>
                <a:spcPct val="150000"/>
              </a:lnSpc>
              <a:spcBef>
                <a:spcPts val="0"/>
              </a:spcBef>
            </a:pPr>
            <a:r>
              <a:rPr lang="en-GB" sz="8000" b="1" u="sng" dirty="0">
                <a:latin typeface="Maiandra GD" panose="020E0502030308020204" pitchFamily="34" charset="0"/>
                <a:ea typeface="Times New Roman"/>
                <a:cs typeface="Times New Roman"/>
              </a:rPr>
              <a:t>CIVIL CASE</a:t>
            </a:r>
            <a:r>
              <a:rPr lang="en-GB" sz="8000" b="1" dirty="0">
                <a:latin typeface="Maiandra GD" panose="020E0502030308020204" pitchFamily="34" charset="0"/>
                <a:ea typeface="Times New Roman"/>
                <a:cs typeface="Times New Roman"/>
              </a:rPr>
              <a:t>:</a:t>
            </a:r>
            <a:endParaRPr lang="en-US" sz="8000" b="1" dirty="0">
              <a:latin typeface="Maiandra GD" panose="020E0502030308020204" pitchFamily="34" charset="0"/>
              <a:ea typeface="Times New Roman"/>
              <a:cs typeface="Times New Roman"/>
            </a:endParaRPr>
          </a:p>
          <a:p>
            <a:pPr marL="233363" marR="0" indent="-233363" algn="just">
              <a:lnSpc>
                <a:spcPct val="150000"/>
              </a:lnSpc>
              <a:spcBef>
                <a:spcPts val="0"/>
              </a:spcBef>
              <a:spcAft>
                <a:spcPts val="0"/>
              </a:spcAft>
            </a:pPr>
            <a:r>
              <a:rPr lang="en-GB" sz="8000" b="1" dirty="0">
                <a:latin typeface="Maiandra GD" panose="020E0502030308020204" pitchFamily="34" charset="0"/>
                <a:ea typeface="Times New Roman"/>
                <a:cs typeface="Times New Roman"/>
              </a:rPr>
              <a:t>The *MAIN factor that determines which Emirate’s TRIAL court has jurisdiction in the UAE in a CIVIL case is:</a:t>
            </a:r>
          </a:p>
          <a:p>
            <a:pPr marL="233363" marR="0" indent="-233363" algn="just">
              <a:lnSpc>
                <a:spcPct val="150000"/>
              </a:lnSpc>
              <a:spcBef>
                <a:spcPts val="0"/>
              </a:spcBef>
              <a:spcAft>
                <a:spcPts val="0"/>
              </a:spcAft>
              <a:buNone/>
            </a:pPr>
            <a:endParaRPr lang="en-US" sz="8000" b="1" dirty="0">
              <a:latin typeface="Maiandra GD" panose="020E0502030308020204" pitchFamily="34" charset="0"/>
              <a:ea typeface="Times New Roman"/>
              <a:cs typeface="Times New Roman"/>
            </a:endParaRPr>
          </a:p>
          <a:p>
            <a:pPr marL="233363" lvl="1" indent="-233363" algn="just">
              <a:lnSpc>
                <a:spcPct val="150000"/>
              </a:lnSpc>
              <a:spcBef>
                <a:spcPts val="0"/>
              </a:spcBef>
              <a:buFont typeface="Symbol"/>
              <a:buChar char=""/>
            </a:pPr>
            <a:r>
              <a:rPr lang="en-GB" sz="7600" b="1" dirty="0">
                <a:latin typeface="Maiandra GD" panose="020E0502030308020204" pitchFamily="34" charset="0"/>
                <a:ea typeface="Times New Roman"/>
                <a:cs typeface="Times New Roman"/>
              </a:rPr>
              <a:t>the emirate where the </a:t>
            </a:r>
            <a:r>
              <a:rPr lang="en-GB" sz="7600" b="1" u="sng" dirty="0">
                <a:latin typeface="Maiandra GD" panose="020E0502030308020204" pitchFamily="34" charset="0"/>
                <a:ea typeface="Times New Roman"/>
                <a:cs typeface="Times New Roman"/>
              </a:rPr>
              <a:t>defendant lives </a:t>
            </a:r>
            <a:r>
              <a:rPr lang="en-GB" sz="7600" b="1" dirty="0">
                <a:latin typeface="Maiandra GD" panose="020E0502030308020204" pitchFamily="34" charset="0"/>
                <a:ea typeface="Times New Roman"/>
                <a:cs typeface="Times New Roman"/>
              </a:rPr>
              <a:t>(or located, if a company)</a:t>
            </a:r>
          </a:p>
          <a:p>
            <a:pPr marL="233363" marR="0" indent="-233363" algn="just">
              <a:lnSpc>
                <a:spcPct val="150000"/>
              </a:lnSpc>
              <a:spcBef>
                <a:spcPts val="0"/>
              </a:spcBef>
              <a:spcAft>
                <a:spcPts val="0"/>
              </a:spcAft>
              <a:buNone/>
            </a:pPr>
            <a:endParaRPr lang="en-GB" sz="8000" b="1" dirty="0">
              <a:latin typeface="Maiandra GD" panose="020E0502030308020204" pitchFamily="34" charset="0"/>
              <a:ea typeface="Times New Roman"/>
              <a:cs typeface="Times New Roman"/>
            </a:endParaRPr>
          </a:p>
          <a:p>
            <a:pPr marL="233363" marR="0" indent="-233363" algn="just">
              <a:lnSpc>
                <a:spcPct val="150000"/>
              </a:lnSpc>
              <a:spcBef>
                <a:spcPts val="0"/>
              </a:spcBef>
              <a:spcAft>
                <a:spcPts val="0"/>
              </a:spcAft>
              <a:buNone/>
            </a:pPr>
            <a:r>
              <a:rPr lang="en-GB" sz="8000" b="1" dirty="0">
                <a:latin typeface="Maiandra GD" panose="020E0502030308020204" pitchFamily="34" charset="0"/>
                <a:ea typeface="Times New Roman"/>
                <a:cs typeface="Times New Roman"/>
              </a:rPr>
              <a:t>(*note: this is NOT the only factor that determines jurisdiction in a civil case)</a:t>
            </a:r>
          </a:p>
          <a:p>
            <a:pPr marL="233363" marR="0" indent="-233363" algn="just">
              <a:lnSpc>
                <a:spcPct val="150000"/>
              </a:lnSpc>
              <a:spcBef>
                <a:spcPts val="0"/>
              </a:spcBef>
              <a:spcAft>
                <a:spcPts val="0"/>
              </a:spcAft>
              <a:buNone/>
            </a:pPr>
            <a:endParaRPr lang="en-US" sz="8000" b="1" dirty="0">
              <a:latin typeface="Maiandra GD" panose="020E0502030308020204" pitchFamily="34" charset="0"/>
              <a:ea typeface="Times New Roman"/>
              <a:cs typeface="Times New Roman"/>
            </a:endParaRPr>
          </a:p>
          <a:p>
            <a:pPr marL="233363" marR="0" indent="-233363" algn="just">
              <a:lnSpc>
                <a:spcPct val="150000"/>
              </a:lnSpc>
              <a:spcBef>
                <a:spcPts val="0"/>
              </a:spcBef>
              <a:spcAft>
                <a:spcPts val="0"/>
              </a:spcAft>
              <a:buNone/>
            </a:pPr>
            <a:r>
              <a:rPr lang="en-GB" sz="8000" b="1" u="sng" dirty="0">
                <a:latin typeface="Maiandra GD" panose="020E0502030308020204" pitchFamily="34" charset="0"/>
                <a:ea typeface="Times New Roman"/>
                <a:cs typeface="Times New Roman"/>
              </a:rPr>
              <a:t>CRIMINAL CASE</a:t>
            </a:r>
            <a:r>
              <a:rPr lang="en-GB" sz="8000" b="1" dirty="0">
                <a:latin typeface="Maiandra GD" panose="020E0502030308020204" pitchFamily="34" charset="0"/>
                <a:ea typeface="Times New Roman"/>
                <a:cs typeface="Times New Roman"/>
              </a:rPr>
              <a:t>: </a:t>
            </a:r>
            <a:endParaRPr lang="en-US" sz="8000" b="1" dirty="0">
              <a:latin typeface="Maiandra GD" panose="020E0502030308020204" pitchFamily="34" charset="0"/>
              <a:ea typeface="Times New Roman"/>
              <a:cs typeface="Times New Roman"/>
            </a:endParaRPr>
          </a:p>
          <a:p>
            <a:pPr marL="233363" marR="0" indent="-233363" algn="just">
              <a:lnSpc>
                <a:spcPct val="150000"/>
              </a:lnSpc>
              <a:spcBef>
                <a:spcPts val="0"/>
              </a:spcBef>
              <a:spcAft>
                <a:spcPts val="0"/>
              </a:spcAft>
            </a:pPr>
            <a:r>
              <a:rPr lang="en-GB" sz="8000" b="1" dirty="0">
                <a:latin typeface="Maiandra GD" panose="020E0502030308020204" pitchFamily="34" charset="0"/>
                <a:ea typeface="Times New Roman"/>
                <a:cs typeface="Times New Roman"/>
              </a:rPr>
              <a:t>For criminal matters, the emirate with jurisdiction will be the emirate where the crime was committed </a:t>
            </a:r>
            <a:r>
              <a:rPr lang="en-GB" sz="8000" b="1" i="1" dirty="0">
                <a:latin typeface="Maiandra GD" panose="020E0502030308020204" pitchFamily="34" charset="0"/>
                <a:ea typeface="Times New Roman"/>
                <a:cs typeface="Times New Roman"/>
              </a:rPr>
              <a:t>(the criminal trial court in that emirate)</a:t>
            </a:r>
            <a:endParaRPr lang="en-US" sz="8000" b="1" i="1" dirty="0">
              <a:latin typeface="Maiandra GD" panose="020E0502030308020204" pitchFamily="34" charset="0"/>
              <a:ea typeface="Times New Roman"/>
              <a:cs typeface="Times New Roman"/>
            </a:endParaRPr>
          </a:p>
          <a:p>
            <a:pPr marL="233363" marR="0" indent="-233363" algn="just">
              <a:lnSpc>
                <a:spcPct val="150000"/>
              </a:lnSpc>
              <a:spcBef>
                <a:spcPts val="0"/>
              </a:spcBef>
              <a:spcAft>
                <a:spcPts val="0"/>
              </a:spcAft>
              <a:buNone/>
            </a:pPr>
            <a:r>
              <a:rPr lang="en-GB" sz="8000" b="1" dirty="0">
                <a:latin typeface="Maiandra GD" panose="020E0502030308020204" pitchFamily="34" charset="0"/>
                <a:ea typeface="Times New Roman"/>
                <a:cs typeface="Times New Roman"/>
              </a:rPr>
              <a:t> </a:t>
            </a:r>
            <a:endParaRPr lang="en-US" sz="8000" b="1" dirty="0">
              <a:latin typeface="Maiandra GD" panose="020E0502030308020204" pitchFamily="34" charset="0"/>
              <a:ea typeface="Times New Roman"/>
              <a:cs typeface="Times New Roman"/>
            </a:endParaRPr>
          </a:p>
          <a:p>
            <a:pPr marL="0" marR="0" indent="0" algn="just">
              <a:lnSpc>
                <a:spcPct val="150000"/>
              </a:lnSpc>
              <a:spcBef>
                <a:spcPts val="0"/>
              </a:spcBef>
              <a:spcAft>
                <a:spcPts val="0"/>
              </a:spcAft>
              <a:buNone/>
            </a:pPr>
            <a:r>
              <a:rPr lang="en-GB" sz="7200" b="1" dirty="0">
                <a:ea typeface="Times New Roman"/>
                <a:cs typeface="Times New Roman"/>
              </a:rPr>
              <a:t> </a:t>
            </a:r>
            <a:endParaRPr lang="en-US" sz="7200" b="1" dirty="0">
              <a:ea typeface="Times New Roman"/>
              <a:cs typeface="Times New Roman"/>
            </a:endParaRPr>
          </a:p>
          <a:p>
            <a:pPr marL="0" marR="0" indent="0" algn="just">
              <a:lnSpc>
                <a:spcPct val="150000"/>
              </a:lnSpc>
              <a:spcBef>
                <a:spcPts val="0"/>
              </a:spcBef>
              <a:spcAft>
                <a:spcPts val="0"/>
              </a:spcAft>
              <a:buNone/>
            </a:pPr>
            <a:r>
              <a:rPr lang="en-GB" sz="3300" b="1" dirty="0">
                <a:ea typeface="Times New Roman"/>
                <a:cs typeface="Times New Roman"/>
              </a:rPr>
              <a:t> </a:t>
            </a:r>
            <a:endParaRPr lang="en-US" sz="3300" b="1" dirty="0">
              <a:ea typeface="Times New Roman"/>
              <a:cs typeface="Times New Roman"/>
            </a:endParaRPr>
          </a:p>
          <a:p>
            <a:pPr marL="0" marR="0" indent="0" algn="just">
              <a:lnSpc>
                <a:spcPct val="150000"/>
              </a:lnSpc>
              <a:spcBef>
                <a:spcPts val="0"/>
              </a:spcBef>
              <a:spcAft>
                <a:spcPts val="0"/>
              </a:spcAft>
              <a:buNone/>
            </a:pPr>
            <a:r>
              <a:rPr lang="en-GB" dirty="0">
                <a:ea typeface="Times New Roman"/>
                <a:cs typeface="Times New Roman"/>
              </a:rPr>
              <a:t> </a:t>
            </a:r>
            <a:endParaRPr lang="en-US" dirty="0">
              <a:ea typeface="Times New Roman"/>
              <a:cs typeface="Times New Roman"/>
            </a:endParaRPr>
          </a:p>
          <a:p>
            <a:endParaRPr lang="en-US" dirty="0"/>
          </a:p>
        </p:txBody>
      </p:sp>
    </p:spTree>
    <p:extLst>
      <p:ext uri="{BB962C8B-B14F-4D97-AF65-F5344CB8AC3E}">
        <p14:creationId xmlns:p14="http://schemas.microsoft.com/office/powerpoint/2010/main" val="2054026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33400"/>
          </a:xfrm>
        </p:spPr>
        <p:txBody>
          <a:bodyPr>
            <a:normAutofit fontScale="90000"/>
          </a:bodyPr>
          <a:lstStyle/>
          <a:p>
            <a:r>
              <a:rPr lang="en-US" b="1" dirty="0">
                <a:solidFill>
                  <a:srgbClr val="002060"/>
                </a:solidFill>
              </a:rPr>
              <a:t>JURISDICTION</a:t>
            </a:r>
          </a:p>
        </p:txBody>
      </p:sp>
      <p:sp>
        <p:nvSpPr>
          <p:cNvPr id="3" name="Content Placeholder 2"/>
          <p:cNvSpPr>
            <a:spLocks noGrp="1"/>
          </p:cNvSpPr>
          <p:nvPr>
            <p:ph idx="1"/>
          </p:nvPr>
        </p:nvSpPr>
        <p:spPr>
          <a:xfrm>
            <a:off x="152400" y="533400"/>
            <a:ext cx="8534400" cy="5562600"/>
          </a:xfrm>
        </p:spPr>
        <p:txBody>
          <a:bodyPr>
            <a:normAutofit fontScale="40000" lnSpcReduction="20000"/>
          </a:bodyPr>
          <a:lstStyle/>
          <a:p>
            <a:pPr marL="0" marR="0">
              <a:spcBef>
                <a:spcPts val="0"/>
              </a:spcBef>
              <a:spcAft>
                <a:spcPts val="0"/>
              </a:spcAft>
              <a:buNone/>
            </a:pPr>
            <a:r>
              <a:rPr lang="en-GB" sz="2800" b="1" dirty="0">
                <a:ea typeface="Times New Roman"/>
              </a:rPr>
              <a:t> </a:t>
            </a:r>
            <a:r>
              <a:rPr lang="en-GB" sz="8000" b="1" u="sng" dirty="0">
                <a:latin typeface="Maiandra GD" panose="020E0502030308020204" pitchFamily="34" charset="0"/>
                <a:ea typeface="Times New Roman"/>
                <a:cs typeface="Times New Roman"/>
              </a:rPr>
              <a:t>EXAMPLE: CIVIL CASE</a:t>
            </a:r>
            <a:endParaRPr lang="en-US" sz="8000" b="1" dirty="0">
              <a:latin typeface="Maiandra GD" panose="020E0502030308020204" pitchFamily="34" charset="0"/>
              <a:ea typeface="Times New Roman"/>
              <a:cs typeface="Times New Roman"/>
            </a:endParaRPr>
          </a:p>
          <a:p>
            <a:pPr marL="0" marR="0" indent="0" algn="just">
              <a:lnSpc>
                <a:spcPct val="150000"/>
              </a:lnSpc>
              <a:spcBef>
                <a:spcPts val="0"/>
              </a:spcBef>
              <a:spcAft>
                <a:spcPts val="0"/>
              </a:spcAft>
              <a:buNone/>
            </a:pPr>
            <a:endParaRPr lang="en-GB" sz="3000" b="1" dirty="0">
              <a:latin typeface="Maiandra GD" panose="020E0502030308020204" pitchFamily="34" charset="0"/>
              <a:ea typeface="Times New Roman"/>
              <a:cs typeface="Times New Roman"/>
            </a:endParaRPr>
          </a:p>
          <a:p>
            <a:pPr marL="0" marR="0" indent="0" algn="just">
              <a:lnSpc>
                <a:spcPct val="150000"/>
              </a:lnSpc>
              <a:spcBef>
                <a:spcPts val="0"/>
              </a:spcBef>
              <a:spcAft>
                <a:spcPts val="0"/>
              </a:spcAft>
              <a:buNone/>
            </a:pPr>
            <a:r>
              <a:rPr lang="en-GB" sz="8000" b="1" dirty="0">
                <a:latin typeface="Maiandra GD" panose="020E0502030308020204" pitchFamily="34" charset="0"/>
                <a:ea typeface="Times New Roman"/>
                <a:cs typeface="Times New Roman"/>
              </a:rPr>
              <a:t>Amal lives in Ajman and </a:t>
            </a:r>
            <a:r>
              <a:rPr lang="en-GB" sz="8000" b="1" dirty="0" err="1">
                <a:latin typeface="Maiandra GD" panose="020E0502030308020204" pitchFamily="34" charset="0"/>
                <a:ea typeface="Times New Roman"/>
                <a:cs typeface="Times New Roman"/>
              </a:rPr>
              <a:t>Mouza</a:t>
            </a:r>
            <a:r>
              <a:rPr lang="en-GB" sz="8000" b="1" dirty="0">
                <a:latin typeface="Maiandra GD" panose="020E0502030308020204" pitchFamily="34" charset="0"/>
                <a:ea typeface="Times New Roman"/>
                <a:cs typeface="Times New Roman"/>
              </a:rPr>
              <a:t> lives in Dubai. </a:t>
            </a:r>
            <a:r>
              <a:rPr lang="en-GB" sz="8000" b="1" dirty="0" err="1">
                <a:latin typeface="Maiandra GD" panose="020E0502030308020204" pitchFamily="34" charset="0"/>
                <a:ea typeface="Times New Roman"/>
                <a:cs typeface="Times New Roman"/>
              </a:rPr>
              <a:t>Mouza</a:t>
            </a:r>
            <a:r>
              <a:rPr lang="en-GB" sz="8000" b="1" dirty="0">
                <a:latin typeface="Maiandra GD" panose="020E0502030308020204" pitchFamily="34" charset="0"/>
                <a:ea typeface="Times New Roman"/>
                <a:cs typeface="Times New Roman"/>
              </a:rPr>
              <a:t> </a:t>
            </a:r>
            <a:r>
              <a:rPr lang="en-GB" sz="8000" b="1" i="1" dirty="0">
                <a:latin typeface="Maiandra GD" panose="020E0502030308020204" pitchFamily="34" charset="0"/>
                <a:ea typeface="Times New Roman"/>
                <a:cs typeface="Times New Roman"/>
              </a:rPr>
              <a:t>(the plaintiff)</a:t>
            </a:r>
            <a:r>
              <a:rPr lang="en-GB" sz="8000" b="1" dirty="0">
                <a:latin typeface="Maiandra GD" panose="020E0502030308020204" pitchFamily="34" charset="0"/>
                <a:ea typeface="Times New Roman"/>
                <a:cs typeface="Times New Roman"/>
              </a:rPr>
              <a:t> wants to claim AED 10 000 from Amal </a:t>
            </a:r>
            <a:r>
              <a:rPr lang="en-GB" sz="8000" b="1" i="1" dirty="0">
                <a:latin typeface="Maiandra GD" panose="020E0502030308020204" pitchFamily="34" charset="0"/>
                <a:ea typeface="Times New Roman"/>
                <a:cs typeface="Times New Roman"/>
              </a:rPr>
              <a:t>(the defendant)</a:t>
            </a:r>
            <a:r>
              <a:rPr lang="en-GB" sz="8000" b="1" dirty="0">
                <a:latin typeface="Maiandra GD" panose="020E0502030308020204" pitchFamily="34" charset="0"/>
                <a:ea typeface="Times New Roman"/>
                <a:cs typeface="Times New Roman"/>
              </a:rPr>
              <a:t>. </a:t>
            </a:r>
          </a:p>
          <a:p>
            <a:pPr marL="0" marR="0" indent="0" algn="just">
              <a:lnSpc>
                <a:spcPct val="150000"/>
              </a:lnSpc>
              <a:spcBef>
                <a:spcPts val="0"/>
              </a:spcBef>
              <a:spcAft>
                <a:spcPts val="0"/>
              </a:spcAft>
              <a:buNone/>
            </a:pPr>
            <a:endParaRPr lang="en-GB" sz="8000" b="1" dirty="0">
              <a:latin typeface="Maiandra GD" panose="020E0502030308020204" pitchFamily="34" charset="0"/>
              <a:ea typeface="Times New Roman"/>
              <a:cs typeface="Times New Roman"/>
            </a:endParaRPr>
          </a:p>
          <a:p>
            <a:pPr marL="0" marR="0" indent="0" algn="just">
              <a:lnSpc>
                <a:spcPct val="150000"/>
              </a:lnSpc>
              <a:spcBef>
                <a:spcPts val="0"/>
              </a:spcBef>
              <a:spcAft>
                <a:spcPts val="0"/>
              </a:spcAft>
              <a:buNone/>
            </a:pPr>
            <a:r>
              <a:rPr lang="en-GB" sz="8000" b="1" dirty="0">
                <a:latin typeface="Maiandra GD" panose="020E0502030308020204" pitchFamily="34" charset="0"/>
                <a:ea typeface="Times New Roman"/>
                <a:cs typeface="Times New Roman"/>
              </a:rPr>
              <a:t>The court with jurisdiction is the AJMAN CIVIL TRIAL COURT (Court of 1</a:t>
            </a:r>
            <a:r>
              <a:rPr lang="en-GB" sz="8000" b="1" baseline="30000" dirty="0">
                <a:latin typeface="Maiandra GD" panose="020E0502030308020204" pitchFamily="34" charset="0"/>
                <a:ea typeface="Times New Roman"/>
                <a:cs typeface="Times New Roman"/>
              </a:rPr>
              <a:t>st</a:t>
            </a:r>
            <a:r>
              <a:rPr lang="en-GB" sz="8000" b="1" dirty="0">
                <a:latin typeface="Maiandra GD" panose="020E0502030308020204" pitchFamily="34" charset="0"/>
                <a:ea typeface="Times New Roman"/>
                <a:cs typeface="Times New Roman"/>
              </a:rPr>
              <a:t> Instance) because Amal (the defendant) lives in Ajman.</a:t>
            </a:r>
            <a:endParaRPr lang="en-US" sz="7200" b="1" dirty="0">
              <a:ea typeface="Times New Roman"/>
              <a:cs typeface="Times New Roman"/>
            </a:endParaRPr>
          </a:p>
        </p:txBody>
      </p:sp>
    </p:spTree>
    <p:extLst>
      <p:ext uri="{BB962C8B-B14F-4D97-AF65-F5344CB8AC3E}">
        <p14:creationId xmlns:p14="http://schemas.microsoft.com/office/powerpoint/2010/main" val="1143956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33400"/>
          </a:xfrm>
        </p:spPr>
        <p:txBody>
          <a:bodyPr>
            <a:normAutofit fontScale="90000"/>
          </a:bodyPr>
          <a:lstStyle/>
          <a:p>
            <a:r>
              <a:rPr lang="en-US" b="1" dirty="0">
                <a:solidFill>
                  <a:srgbClr val="002060"/>
                </a:solidFill>
              </a:rPr>
              <a:t>JURISDICTION</a:t>
            </a:r>
          </a:p>
        </p:txBody>
      </p:sp>
      <p:sp>
        <p:nvSpPr>
          <p:cNvPr id="3" name="Content Placeholder 2"/>
          <p:cNvSpPr>
            <a:spLocks noGrp="1"/>
          </p:cNvSpPr>
          <p:nvPr>
            <p:ph idx="1"/>
          </p:nvPr>
        </p:nvSpPr>
        <p:spPr>
          <a:xfrm>
            <a:off x="152400" y="914400"/>
            <a:ext cx="8534400" cy="5334000"/>
          </a:xfrm>
        </p:spPr>
        <p:txBody>
          <a:bodyPr>
            <a:normAutofit fontScale="40000" lnSpcReduction="20000"/>
          </a:bodyPr>
          <a:lstStyle/>
          <a:p>
            <a:pPr marL="0" marR="0">
              <a:spcBef>
                <a:spcPts val="0"/>
              </a:spcBef>
              <a:spcAft>
                <a:spcPts val="0"/>
              </a:spcAft>
            </a:pPr>
            <a:r>
              <a:rPr lang="en-GB" sz="2800" b="1" dirty="0">
                <a:ea typeface="Times New Roman"/>
              </a:rPr>
              <a:t> </a:t>
            </a:r>
            <a:endParaRPr lang="en-US" sz="2800" dirty="0">
              <a:ea typeface="Times New Roman"/>
            </a:endParaRPr>
          </a:p>
          <a:p>
            <a:pPr marL="0" marR="0" indent="0" algn="just">
              <a:lnSpc>
                <a:spcPct val="150000"/>
              </a:lnSpc>
              <a:spcBef>
                <a:spcPts val="0"/>
              </a:spcBef>
              <a:spcAft>
                <a:spcPts val="0"/>
              </a:spcAft>
              <a:buNone/>
            </a:pPr>
            <a:r>
              <a:rPr lang="en-GB" sz="8000" b="1" u="sng" dirty="0">
                <a:latin typeface="Maiandra GD" panose="020E0502030308020204" pitchFamily="34" charset="0"/>
                <a:ea typeface="Times New Roman"/>
                <a:cs typeface="Times New Roman"/>
              </a:rPr>
              <a:t>EXAMPLE: CRIMINAL CASE</a:t>
            </a:r>
            <a:endParaRPr lang="en-US" sz="8000" b="1" dirty="0">
              <a:latin typeface="Maiandra GD" panose="020E0502030308020204" pitchFamily="34" charset="0"/>
              <a:ea typeface="Times New Roman"/>
              <a:cs typeface="Times New Roman"/>
            </a:endParaRPr>
          </a:p>
          <a:p>
            <a:pPr marL="0" marR="0" indent="0" algn="just">
              <a:lnSpc>
                <a:spcPct val="150000"/>
              </a:lnSpc>
              <a:spcBef>
                <a:spcPts val="0"/>
              </a:spcBef>
              <a:spcAft>
                <a:spcPts val="0"/>
              </a:spcAft>
              <a:buNone/>
            </a:pPr>
            <a:r>
              <a:rPr lang="en-GB" sz="8000" b="1" dirty="0" err="1">
                <a:latin typeface="Maiandra GD" panose="020E0502030308020204" pitchFamily="34" charset="0"/>
                <a:ea typeface="Times New Roman"/>
                <a:cs typeface="Times New Roman"/>
              </a:rPr>
              <a:t>Saif</a:t>
            </a:r>
            <a:r>
              <a:rPr lang="en-GB" sz="8000" b="1" dirty="0">
                <a:latin typeface="Maiandra GD" panose="020E0502030308020204" pitchFamily="34" charset="0"/>
                <a:ea typeface="Times New Roman"/>
                <a:cs typeface="Times New Roman"/>
              </a:rPr>
              <a:t> owns a mobile phone shop in Sharjah. Khaled breaks into the shop and steals the mobile phones. The police arrest Khaled and take him to the criminal court. The court with jurisdiction is the SHARJAH CRIMINAL TRIAL COURT </a:t>
            </a:r>
            <a:r>
              <a:rPr lang="en-GB" sz="8000" b="1" i="1" dirty="0">
                <a:latin typeface="Maiandra GD" panose="020E0502030308020204" pitchFamily="34" charset="0"/>
                <a:ea typeface="Times New Roman"/>
                <a:cs typeface="Times New Roman"/>
              </a:rPr>
              <a:t>(Court of 1</a:t>
            </a:r>
            <a:r>
              <a:rPr lang="en-GB" sz="8000" b="1" i="1" baseline="30000" dirty="0">
                <a:latin typeface="Maiandra GD" panose="020E0502030308020204" pitchFamily="34" charset="0"/>
                <a:ea typeface="Times New Roman"/>
                <a:cs typeface="Times New Roman"/>
              </a:rPr>
              <a:t>st</a:t>
            </a:r>
            <a:r>
              <a:rPr lang="en-GB" sz="8000" b="1" i="1" dirty="0">
                <a:latin typeface="Maiandra GD" panose="020E0502030308020204" pitchFamily="34" charset="0"/>
                <a:ea typeface="Times New Roman"/>
                <a:cs typeface="Times New Roman"/>
              </a:rPr>
              <a:t> Instance) </a:t>
            </a:r>
            <a:r>
              <a:rPr lang="en-GB" sz="8000" b="1" dirty="0">
                <a:latin typeface="Maiandra GD" panose="020E0502030308020204" pitchFamily="34" charset="0"/>
                <a:ea typeface="Times New Roman"/>
                <a:cs typeface="Times New Roman"/>
              </a:rPr>
              <a:t>because the crime was committed (took place in) </a:t>
            </a:r>
            <a:r>
              <a:rPr lang="en-GB" sz="8000" b="1" dirty="0" err="1">
                <a:latin typeface="Maiandra GD" panose="020E0502030308020204" pitchFamily="34" charset="0"/>
                <a:ea typeface="Times New Roman"/>
                <a:cs typeface="Times New Roman"/>
              </a:rPr>
              <a:t>Sharjah</a:t>
            </a:r>
            <a:r>
              <a:rPr lang="en-GB" sz="8000" b="1" dirty="0">
                <a:latin typeface="Maiandra GD" panose="020E0502030308020204" pitchFamily="34" charset="0"/>
                <a:ea typeface="Times New Roman"/>
                <a:cs typeface="Times New Roman"/>
              </a:rPr>
              <a:t>.</a:t>
            </a:r>
            <a:endParaRPr lang="en-US" dirty="0">
              <a:ea typeface="Times New Roman"/>
              <a:cs typeface="Times New Roman"/>
            </a:endParaRPr>
          </a:p>
          <a:p>
            <a:endParaRPr lang="en-US" dirty="0"/>
          </a:p>
        </p:txBody>
      </p:sp>
    </p:spTree>
    <p:extLst>
      <p:ext uri="{BB962C8B-B14F-4D97-AF65-F5344CB8AC3E}">
        <p14:creationId xmlns:p14="http://schemas.microsoft.com/office/powerpoint/2010/main" val="16997848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81000"/>
            <a:ext cx="8229600" cy="533400"/>
          </a:xfrm>
        </p:spPr>
        <p:txBody>
          <a:bodyPr>
            <a:normAutofit/>
          </a:bodyPr>
          <a:lstStyle/>
          <a:p>
            <a:r>
              <a:rPr lang="en-GB" sz="2800" b="1" dirty="0">
                <a:solidFill>
                  <a:srgbClr val="002060"/>
                </a:solidFill>
                <a:latin typeface="Maiandra GD" panose="020E0502030308020204" pitchFamily="34" charset="0"/>
              </a:rPr>
              <a:t>RESOURCES AND STUDY QUESTIONS</a:t>
            </a:r>
            <a:endParaRPr lang="en-US" sz="2800" b="1" dirty="0">
              <a:solidFill>
                <a:srgbClr val="002060"/>
              </a:solidFill>
              <a:latin typeface="Maiandra GD" panose="020E0502030308020204" pitchFamily="34" charset="0"/>
            </a:endParaRPr>
          </a:p>
        </p:txBody>
      </p:sp>
      <p:sp>
        <p:nvSpPr>
          <p:cNvPr id="3" name="Content Placeholder 2"/>
          <p:cNvSpPr>
            <a:spLocks noGrp="1"/>
          </p:cNvSpPr>
          <p:nvPr>
            <p:ph idx="1"/>
          </p:nvPr>
        </p:nvSpPr>
        <p:spPr>
          <a:xfrm>
            <a:off x="152400" y="1066800"/>
            <a:ext cx="8534400" cy="5486400"/>
          </a:xfrm>
        </p:spPr>
        <p:txBody>
          <a:bodyPr>
            <a:normAutofit fontScale="70000" lnSpcReduction="20000"/>
          </a:bodyPr>
          <a:lstStyle/>
          <a:p>
            <a:pPr marL="0" marR="0" indent="0">
              <a:spcBef>
                <a:spcPts val="0"/>
              </a:spcBef>
              <a:spcAft>
                <a:spcPts val="0"/>
              </a:spcAft>
              <a:buNone/>
            </a:pPr>
            <a:r>
              <a:rPr lang="en-US" sz="2600" dirty="0">
                <a:latin typeface="Maiandra GD" panose="020E0502030308020204" pitchFamily="34" charset="0"/>
                <a:ea typeface="Times New Roman"/>
              </a:rPr>
              <a:t>Videos and/or online Resources</a:t>
            </a:r>
          </a:p>
          <a:p>
            <a:pPr marL="0" marR="0" indent="0">
              <a:spcBef>
                <a:spcPts val="0"/>
              </a:spcBef>
              <a:spcAft>
                <a:spcPts val="0"/>
              </a:spcAft>
              <a:buNone/>
            </a:pPr>
            <a:endParaRPr lang="en-US" sz="1200" dirty="0">
              <a:latin typeface="Maiandra GD" panose="020E0502030308020204" pitchFamily="34" charset="0"/>
              <a:ea typeface="Times New Roman"/>
            </a:endParaRPr>
          </a:p>
          <a:p>
            <a:pPr marL="0" marR="0" indent="0">
              <a:spcBef>
                <a:spcPts val="0"/>
              </a:spcBef>
              <a:spcAft>
                <a:spcPts val="0"/>
              </a:spcAft>
              <a:buNone/>
            </a:pPr>
            <a:r>
              <a:rPr lang="en-US" sz="2600" b="1" dirty="0">
                <a:latin typeface="Maiandra GD" panose="020E0502030308020204" pitchFamily="34" charset="0"/>
                <a:ea typeface="Times New Roman"/>
              </a:rPr>
              <a:t>Court decisions in the UAE</a:t>
            </a:r>
          </a:p>
          <a:p>
            <a:pPr marL="0" marR="0" indent="0">
              <a:spcBef>
                <a:spcPts val="0"/>
              </a:spcBef>
              <a:spcAft>
                <a:spcPts val="0"/>
              </a:spcAft>
              <a:buNone/>
            </a:pPr>
            <a:r>
              <a:rPr lang="en-US" sz="2600" dirty="0" err="1">
                <a:latin typeface="Maiandra GD" panose="020E0502030308020204" pitchFamily="34" charset="0"/>
                <a:ea typeface="Times New Roman"/>
              </a:rPr>
              <a:t>Weblink</a:t>
            </a:r>
            <a:r>
              <a:rPr lang="en-US" sz="2600" dirty="0">
                <a:latin typeface="Maiandra GD" panose="020E0502030308020204" pitchFamily="34" charset="0"/>
                <a:ea typeface="Times New Roman"/>
              </a:rPr>
              <a:t>: </a:t>
            </a:r>
            <a:r>
              <a:rPr lang="en-US" sz="2600" dirty="0">
                <a:latin typeface="Maiandra GD" panose="020E0502030308020204" pitchFamily="34" charset="0"/>
                <a:ea typeface="Times New Roman"/>
                <a:hlinkClick r:id="rId3"/>
              </a:rPr>
              <a:t>http://www.thenational.ae/uae/courts</a:t>
            </a:r>
            <a:endParaRPr lang="en-US" sz="2600" dirty="0">
              <a:latin typeface="Maiandra GD" panose="020E0502030308020204" pitchFamily="34" charset="0"/>
              <a:ea typeface="Times New Roman"/>
            </a:endParaRPr>
          </a:p>
          <a:p>
            <a:pPr marL="0" marR="0" indent="0">
              <a:spcBef>
                <a:spcPts val="0"/>
              </a:spcBef>
              <a:spcAft>
                <a:spcPts val="0"/>
              </a:spcAft>
              <a:buNone/>
            </a:pPr>
            <a:endParaRPr lang="en-US" sz="1800" dirty="0">
              <a:latin typeface="Maiandra GD" panose="020E0502030308020204" pitchFamily="34" charset="0"/>
              <a:ea typeface="Times New Roman"/>
            </a:endParaRPr>
          </a:p>
          <a:p>
            <a:pPr marL="0" marR="0" indent="0">
              <a:spcBef>
                <a:spcPts val="0"/>
              </a:spcBef>
              <a:spcAft>
                <a:spcPts val="0"/>
              </a:spcAft>
              <a:buNone/>
            </a:pPr>
            <a:r>
              <a:rPr lang="en-US" sz="2600" b="1" dirty="0">
                <a:latin typeface="Maiandra GD" panose="020E0502030308020204" pitchFamily="34" charset="0"/>
                <a:ea typeface="Times New Roman"/>
              </a:rPr>
              <a:t>Study Questions</a:t>
            </a:r>
            <a:r>
              <a:rPr lang="en-US" sz="2600" dirty="0">
                <a:latin typeface="Maiandra GD" panose="020E0502030308020204" pitchFamily="34" charset="0"/>
                <a:ea typeface="Times New Roman"/>
              </a:rPr>
              <a:t>:</a:t>
            </a:r>
          </a:p>
          <a:p>
            <a:pPr marL="0" marR="0" indent="0">
              <a:lnSpc>
                <a:spcPct val="110000"/>
              </a:lnSpc>
              <a:spcBef>
                <a:spcPts val="0"/>
              </a:spcBef>
              <a:buNone/>
            </a:pPr>
            <a:r>
              <a:rPr lang="en-US" sz="2600" dirty="0">
                <a:latin typeface="Maiandra GD" panose="020E0502030308020204" pitchFamily="34" charset="0"/>
                <a:ea typeface="Times New Roman"/>
              </a:rPr>
              <a:t>Which emirates follow the Federal Court System?</a:t>
            </a:r>
          </a:p>
          <a:p>
            <a:pPr marL="233363" marR="0" indent="0">
              <a:lnSpc>
                <a:spcPct val="110000"/>
              </a:lnSpc>
              <a:spcBef>
                <a:spcPts val="0"/>
              </a:spcBef>
              <a:spcAft>
                <a:spcPts val="1800"/>
              </a:spcAft>
              <a:buNone/>
            </a:pPr>
            <a:r>
              <a:rPr lang="en-US" sz="2000" i="1" dirty="0" err="1">
                <a:solidFill>
                  <a:srgbClr val="FF0000"/>
                </a:solidFill>
                <a:latin typeface="Maiandra GD" panose="020E0502030308020204" pitchFamily="34" charset="0"/>
                <a:ea typeface="Times New Roman"/>
              </a:rPr>
              <a:t>Sharjah</a:t>
            </a:r>
            <a:r>
              <a:rPr lang="en-US" sz="2000" i="1" dirty="0">
                <a:solidFill>
                  <a:srgbClr val="FF0000"/>
                </a:solidFill>
                <a:latin typeface="Maiandra GD" panose="020E0502030308020204" pitchFamily="34" charset="0"/>
                <a:ea typeface="Times New Roman"/>
              </a:rPr>
              <a:t>, Ajman, Umm Al </a:t>
            </a:r>
            <a:r>
              <a:rPr lang="en-US" sz="2000" i="1" dirty="0" err="1">
                <a:solidFill>
                  <a:srgbClr val="FF0000"/>
                </a:solidFill>
                <a:latin typeface="Maiandra GD" panose="020E0502030308020204" pitchFamily="34" charset="0"/>
                <a:ea typeface="Times New Roman"/>
              </a:rPr>
              <a:t>Quain</a:t>
            </a:r>
            <a:r>
              <a:rPr lang="en-US" sz="2000" i="1" dirty="0">
                <a:solidFill>
                  <a:srgbClr val="FF0000"/>
                </a:solidFill>
                <a:latin typeface="Maiandra GD" panose="020E0502030308020204" pitchFamily="34" charset="0"/>
                <a:ea typeface="Times New Roman"/>
              </a:rPr>
              <a:t> and Fujairah</a:t>
            </a:r>
          </a:p>
          <a:p>
            <a:pPr marL="0" marR="0" indent="0">
              <a:lnSpc>
                <a:spcPct val="110000"/>
              </a:lnSpc>
              <a:spcBef>
                <a:spcPts val="0"/>
              </a:spcBef>
              <a:buNone/>
            </a:pPr>
            <a:r>
              <a:rPr lang="en-US" sz="2600" dirty="0">
                <a:latin typeface="Maiandra GD" panose="020E0502030308020204" pitchFamily="34" charset="0"/>
                <a:ea typeface="Times New Roman"/>
              </a:rPr>
              <a:t>Which emirates have their own court system?</a:t>
            </a:r>
          </a:p>
          <a:p>
            <a:pPr marL="233363" indent="0">
              <a:lnSpc>
                <a:spcPct val="110000"/>
              </a:lnSpc>
              <a:spcBef>
                <a:spcPts val="0"/>
              </a:spcBef>
              <a:spcAft>
                <a:spcPts val="1800"/>
              </a:spcAft>
              <a:buNone/>
            </a:pPr>
            <a:r>
              <a:rPr lang="en-US" sz="2200" i="1" dirty="0">
                <a:solidFill>
                  <a:srgbClr val="FF0000"/>
                </a:solidFill>
                <a:latin typeface="Maiandra GD" panose="020E0502030308020204" pitchFamily="34" charset="0"/>
                <a:ea typeface="Times New Roman"/>
              </a:rPr>
              <a:t>Abu Dhabi, Dubai and </a:t>
            </a:r>
            <a:r>
              <a:rPr lang="en-US" sz="2200" i="1" dirty="0" err="1">
                <a:solidFill>
                  <a:srgbClr val="FF0000"/>
                </a:solidFill>
                <a:latin typeface="Maiandra GD" panose="020E0502030308020204" pitchFamily="34" charset="0"/>
                <a:ea typeface="Times New Roman"/>
              </a:rPr>
              <a:t>Ras</a:t>
            </a:r>
            <a:r>
              <a:rPr lang="en-US" sz="2200" i="1" dirty="0">
                <a:solidFill>
                  <a:srgbClr val="FF0000"/>
                </a:solidFill>
                <a:latin typeface="Maiandra GD" panose="020E0502030308020204" pitchFamily="34" charset="0"/>
                <a:ea typeface="Times New Roman"/>
              </a:rPr>
              <a:t> Al </a:t>
            </a:r>
            <a:r>
              <a:rPr lang="en-US" sz="2200" i="1" dirty="0" err="1">
                <a:solidFill>
                  <a:srgbClr val="FF0000"/>
                </a:solidFill>
                <a:latin typeface="Maiandra GD" panose="020E0502030308020204" pitchFamily="34" charset="0"/>
                <a:ea typeface="Times New Roman"/>
              </a:rPr>
              <a:t>Khaimah</a:t>
            </a:r>
            <a:endParaRPr lang="en-US" sz="2200" i="1" dirty="0">
              <a:solidFill>
                <a:srgbClr val="FF0000"/>
              </a:solidFill>
              <a:latin typeface="Maiandra GD" panose="020E0502030308020204" pitchFamily="34" charset="0"/>
              <a:ea typeface="Times New Roman"/>
            </a:endParaRPr>
          </a:p>
          <a:p>
            <a:pPr marL="0" marR="0" indent="0">
              <a:lnSpc>
                <a:spcPct val="120000"/>
              </a:lnSpc>
              <a:spcBef>
                <a:spcPts val="0"/>
              </a:spcBef>
              <a:buNone/>
            </a:pPr>
            <a:r>
              <a:rPr lang="en-US" sz="2600" dirty="0">
                <a:latin typeface="Maiandra GD" panose="020E0502030308020204" pitchFamily="34" charset="0"/>
                <a:ea typeface="Times New Roman"/>
              </a:rPr>
              <a:t>What are the three courts in the UAE court structure?</a:t>
            </a:r>
          </a:p>
          <a:p>
            <a:pPr marL="0" marR="0" indent="0">
              <a:lnSpc>
                <a:spcPct val="110000"/>
              </a:lnSpc>
              <a:spcBef>
                <a:spcPts val="0"/>
              </a:spcBef>
              <a:spcAft>
                <a:spcPts val="1800"/>
              </a:spcAft>
              <a:buNone/>
            </a:pPr>
            <a:r>
              <a:rPr lang="en-US" sz="2200" i="1" dirty="0">
                <a:solidFill>
                  <a:srgbClr val="FF0000"/>
                </a:solidFill>
                <a:latin typeface="Maiandra GD" panose="020E0502030308020204" pitchFamily="34" charset="0"/>
                <a:ea typeface="Times New Roman"/>
              </a:rPr>
              <a:t>Trial Court, Appeal Court and Federal Supreme Court of Appeal</a:t>
            </a:r>
          </a:p>
          <a:p>
            <a:pPr marL="0" marR="0" indent="0">
              <a:lnSpc>
                <a:spcPct val="110000"/>
              </a:lnSpc>
              <a:spcBef>
                <a:spcPts val="0"/>
              </a:spcBef>
              <a:spcAft>
                <a:spcPts val="1800"/>
              </a:spcAft>
              <a:buNone/>
            </a:pPr>
            <a:r>
              <a:rPr lang="en-US" sz="2600" dirty="0">
                <a:latin typeface="Maiandra GD" panose="020E0502030308020204" pitchFamily="34" charset="0"/>
                <a:ea typeface="Times New Roman"/>
              </a:rPr>
              <a:t>What are the names of parties in the trial court and appeal court?</a:t>
            </a:r>
          </a:p>
          <a:p>
            <a:pPr marL="0" marR="0" indent="0">
              <a:lnSpc>
                <a:spcPct val="110000"/>
              </a:lnSpc>
              <a:spcBef>
                <a:spcPts val="0"/>
              </a:spcBef>
              <a:spcAft>
                <a:spcPts val="1800"/>
              </a:spcAft>
              <a:buNone/>
            </a:pPr>
            <a:r>
              <a:rPr lang="en-US" sz="2600" b="1" dirty="0">
                <a:latin typeface="Maiandra GD" panose="020E0502030308020204" pitchFamily="34" charset="0"/>
                <a:ea typeface="Times New Roman"/>
              </a:rPr>
              <a:t>Trial Court: </a:t>
            </a:r>
            <a:r>
              <a:rPr lang="en-US" sz="2600" dirty="0">
                <a:solidFill>
                  <a:srgbClr val="FF0000"/>
                </a:solidFill>
                <a:latin typeface="Maiandra GD" panose="020E0502030308020204" pitchFamily="34" charset="0"/>
                <a:ea typeface="Times New Roman"/>
              </a:rPr>
              <a:t>Public prosecutor/defendant (criminal) or Plaintiff /defendant (civil)</a:t>
            </a:r>
          </a:p>
          <a:p>
            <a:pPr marL="0" marR="0" indent="0">
              <a:lnSpc>
                <a:spcPct val="110000"/>
              </a:lnSpc>
              <a:spcBef>
                <a:spcPts val="0"/>
              </a:spcBef>
              <a:spcAft>
                <a:spcPts val="1800"/>
              </a:spcAft>
              <a:buNone/>
            </a:pPr>
            <a:r>
              <a:rPr lang="en-US" sz="2600" b="1" dirty="0">
                <a:latin typeface="Maiandra GD" panose="020E0502030308020204" pitchFamily="34" charset="0"/>
                <a:ea typeface="Times New Roman"/>
              </a:rPr>
              <a:t>Appeal Court: </a:t>
            </a:r>
            <a:r>
              <a:rPr lang="en-US" sz="2600" dirty="0">
                <a:solidFill>
                  <a:srgbClr val="FF0000"/>
                </a:solidFill>
                <a:latin typeface="Maiandra GD" panose="020E0502030308020204" pitchFamily="34" charset="0"/>
                <a:ea typeface="Times New Roman"/>
              </a:rPr>
              <a:t>Appellant and </a:t>
            </a:r>
            <a:r>
              <a:rPr lang="en-US" sz="2600" dirty="0" err="1">
                <a:solidFill>
                  <a:srgbClr val="FF0000"/>
                </a:solidFill>
                <a:latin typeface="Maiandra GD" panose="020E0502030308020204" pitchFamily="34" charset="0"/>
                <a:ea typeface="Times New Roman"/>
              </a:rPr>
              <a:t>Appellee</a:t>
            </a:r>
            <a:endParaRPr lang="en-US" sz="2600" dirty="0">
              <a:solidFill>
                <a:srgbClr val="FF0000"/>
              </a:solidFill>
              <a:latin typeface="Maiandra GD" panose="020E0502030308020204" pitchFamily="34" charset="0"/>
              <a:ea typeface="Times New Roman"/>
            </a:endParaRPr>
          </a:p>
          <a:p>
            <a:pPr marL="0" marR="0" indent="0">
              <a:lnSpc>
                <a:spcPct val="120000"/>
              </a:lnSpc>
              <a:spcBef>
                <a:spcPts val="0"/>
              </a:spcBef>
              <a:buNone/>
            </a:pPr>
            <a:r>
              <a:rPr lang="en-US" sz="2600" dirty="0">
                <a:latin typeface="Maiandra GD" panose="020E0502030308020204" pitchFamily="34" charset="0"/>
                <a:ea typeface="Times New Roman"/>
              </a:rPr>
              <a:t>What are the grounds for appeal?</a:t>
            </a:r>
          </a:p>
          <a:p>
            <a:pPr marL="0" marR="0" indent="0">
              <a:lnSpc>
                <a:spcPct val="110000"/>
              </a:lnSpc>
              <a:spcBef>
                <a:spcPts val="0"/>
              </a:spcBef>
              <a:spcAft>
                <a:spcPts val="1800"/>
              </a:spcAft>
              <a:buNone/>
            </a:pPr>
            <a:r>
              <a:rPr lang="en-US" sz="2000" dirty="0">
                <a:solidFill>
                  <a:srgbClr val="FF0000"/>
                </a:solidFill>
                <a:latin typeface="Maiandra GD" panose="020E0502030308020204" pitchFamily="34" charset="0"/>
              </a:rPr>
              <a:t>Error of Fact or Error of Law</a:t>
            </a:r>
            <a:endParaRPr lang="en-US" sz="2000" dirty="0">
              <a:solidFill>
                <a:srgbClr val="FF0000"/>
              </a:solidFill>
            </a:endParaRPr>
          </a:p>
        </p:txBody>
      </p:sp>
    </p:spTree>
    <p:extLst>
      <p:ext uri="{BB962C8B-B14F-4D97-AF65-F5344CB8AC3E}">
        <p14:creationId xmlns:p14="http://schemas.microsoft.com/office/powerpoint/2010/main" val="2384031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1381</TotalTime>
  <Words>1560</Words>
  <PresentationFormat>On-screen Show (4:3)</PresentationFormat>
  <Paragraphs>237</Paragraphs>
  <Slides>23</Slides>
  <Notes>23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Aharoni</vt:lpstr>
      <vt:lpstr>Arial</vt:lpstr>
      <vt:lpstr>Arial Black</vt:lpstr>
      <vt:lpstr>Arial Rounded MT Bold</vt:lpstr>
      <vt:lpstr>Calibri</vt:lpstr>
      <vt:lpstr>Maiandra GD</vt:lpstr>
      <vt:lpstr>Symbol</vt:lpstr>
      <vt:lpstr>Wingdings</vt:lpstr>
      <vt:lpstr>Clarity</vt:lpstr>
      <vt:lpstr>   </vt:lpstr>
      <vt:lpstr>AGENDA:</vt:lpstr>
      <vt:lpstr>UAE COURT SYSTEM</vt:lpstr>
      <vt:lpstr>UAE COURT SYSTEM</vt:lpstr>
      <vt:lpstr>      FEDERAL COURT SYSTEM             SHARJAH, AJMAN, UMM AL QUWAIN, FUJAIRAH</vt:lpstr>
      <vt:lpstr>OWN (NON-FEDERAL)COURT SYSTEM</vt:lpstr>
      <vt:lpstr>      ABU DHABI COURT SYSTEM</vt:lpstr>
      <vt:lpstr>      DUBAI COURT SYSTEM</vt:lpstr>
      <vt:lpstr>      RAK COURT SYSTEM</vt:lpstr>
      <vt:lpstr> TRIAL COURT / COURT OF 1ST INSTANCE</vt:lpstr>
      <vt:lpstr> TRIAL COURT / COURT OF 1ST INSTANCE</vt:lpstr>
      <vt:lpstr> CIVIL TRIAL COURT / COURT OF 1ST INSTANCE</vt:lpstr>
      <vt:lpstr>PARTIES IN A CIVIL COURT CASE IN TRIAL COURT (COURT OF 1ST INSTANCE)</vt:lpstr>
      <vt:lpstr> CRIMINAL TRIAL COURT / COURT OF 1ST INSTANCE</vt:lpstr>
      <vt:lpstr> SHARIA TRIAL COURT / COURT OF 1ST INSTANCE</vt:lpstr>
      <vt:lpstr> APPEAL COURT</vt:lpstr>
      <vt:lpstr> APPEAL COURT</vt:lpstr>
      <vt:lpstr> HIGHEST APPEAL COURT</vt:lpstr>
      <vt:lpstr> HIGHEST APPEAL COURT</vt:lpstr>
      <vt:lpstr>JURISDICTION</vt:lpstr>
      <vt:lpstr>JURISDICTION</vt:lpstr>
      <vt:lpstr>JURISDICTION</vt:lpstr>
      <vt:lpstr>RESOURCES AND STUDY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2016-05-23T08:23:04Z</cp:lastPrinted>
  <dcterms:created xsi:type="dcterms:W3CDTF">2012-10-06T08:31:39Z</dcterms:created>
  <dcterms:modified xsi:type="dcterms:W3CDTF">2019-10-26T16:49:35Z</dcterms:modified>
</cp:coreProperties>
</file>