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doc" ContentType="application/msword"/>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4" r:id="rId4"/>
    <p:sldMasterId id="2147483745" r:id="rId5"/>
  </p:sldMasterIdLst>
  <p:notesMasterIdLst>
    <p:notesMasterId r:id="rId252"/>
  </p:notesMasterIdLst>
  <p:handoutMasterIdLst>
    <p:handoutMasterId r:id="rId253"/>
  </p:handoutMasterIdLst>
  <p:sldIdLst>
    <p:sldId id="842" r:id="rId6"/>
    <p:sldId id="841" r:id="rId7"/>
    <p:sldId id="797" r:id="rId8"/>
    <p:sldId id="866" r:id="rId9"/>
    <p:sldId id="867" r:id="rId10"/>
    <p:sldId id="783" r:id="rId11"/>
    <p:sldId id="899" r:id="rId12"/>
    <p:sldId id="874" r:id="rId13"/>
    <p:sldId id="875" r:id="rId14"/>
    <p:sldId id="885" r:id="rId15"/>
    <p:sldId id="876" r:id="rId16"/>
    <p:sldId id="878" r:id="rId17"/>
    <p:sldId id="879" r:id="rId18"/>
    <p:sldId id="877" r:id="rId19"/>
    <p:sldId id="1096" r:id="rId20"/>
    <p:sldId id="893" r:id="rId21"/>
    <p:sldId id="872" r:id="rId22"/>
    <p:sldId id="881" r:id="rId23"/>
    <p:sldId id="880" r:id="rId24"/>
    <p:sldId id="886" r:id="rId25"/>
    <p:sldId id="901" r:id="rId26"/>
    <p:sldId id="887" r:id="rId27"/>
    <p:sldId id="894" r:id="rId28"/>
    <p:sldId id="888" r:id="rId29"/>
    <p:sldId id="889" r:id="rId30"/>
    <p:sldId id="891" r:id="rId31"/>
    <p:sldId id="890" r:id="rId32"/>
    <p:sldId id="892" r:id="rId33"/>
    <p:sldId id="1116" r:id="rId34"/>
    <p:sldId id="895" r:id="rId35"/>
    <p:sldId id="896" r:id="rId36"/>
    <p:sldId id="902" r:id="rId37"/>
    <p:sldId id="898" r:id="rId38"/>
    <p:sldId id="903" r:id="rId39"/>
    <p:sldId id="904" r:id="rId40"/>
    <p:sldId id="1115" r:id="rId41"/>
    <p:sldId id="920" r:id="rId42"/>
    <p:sldId id="917" r:id="rId43"/>
    <p:sldId id="919" r:id="rId44"/>
    <p:sldId id="918" r:id="rId45"/>
    <p:sldId id="978" r:id="rId46"/>
    <p:sldId id="1100" r:id="rId47"/>
    <p:sldId id="921" r:id="rId48"/>
    <p:sldId id="1099" r:id="rId49"/>
    <p:sldId id="979" r:id="rId50"/>
    <p:sldId id="905" r:id="rId51"/>
    <p:sldId id="906" r:id="rId52"/>
    <p:sldId id="945" r:id="rId53"/>
    <p:sldId id="922" r:id="rId54"/>
    <p:sldId id="923" r:id="rId55"/>
    <p:sldId id="925" r:id="rId56"/>
    <p:sldId id="948" r:id="rId57"/>
    <p:sldId id="949" r:id="rId58"/>
    <p:sldId id="950" r:id="rId59"/>
    <p:sldId id="927" r:id="rId60"/>
    <p:sldId id="1125" r:id="rId61"/>
    <p:sldId id="1126" r:id="rId62"/>
    <p:sldId id="1127" r:id="rId63"/>
    <p:sldId id="1128" r:id="rId64"/>
    <p:sldId id="958" r:id="rId65"/>
    <p:sldId id="1095" r:id="rId66"/>
    <p:sldId id="952" r:id="rId67"/>
    <p:sldId id="953" r:id="rId68"/>
    <p:sldId id="954" r:id="rId69"/>
    <p:sldId id="955" r:id="rId70"/>
    <p:sldId id="956" r:id="rId71"/>
    <p:sldId id="957" r:id="rId72"/>
    <p:sldId id="1092" r:id="rId73"/>
    <p:sldId id="1093" r:id="rId74"/>
    <p:sldId id="931" r:id="rId75"/>
    <p:sldId id="946" r:id="rId76"/>
    <p:sldId id="932" r:id="rId77"/>
    <p:sldId id="907" r:id="rId78"/>
    <p:sldId id="908" r:id="rId79"/>
    <p:sldId id="1119" r:id="rId80"/>
    <p:sldId id="1117" r:id="rId81"/>
    <p:sldId id="933" r:id="rId82"/>
    <p:sldId id="1118" r:id="rId83"/>
    <p:sldId id="934" r:id="rId84"/>
    <p:sldId id="935" r:id="rId85"/>
    <p:sldId id="936" r:id="rId86"/>
    <p:sldId id="974" r:id="rId87"/>
    <p:sldId id="959" r:id="rId88"/>
    <p:sldId id="960" r:id="rId89"/>
    <p:sldId id="961" r:id="rId90"/>
    <p:sldId id="1102" r:id="rId91"/>
    <p:sldId id="1103" r:id="rId92"/>
    <p:sldId id="1104" r:id="rId93"/>
    <p:sldId id="1105" r:id="rId94"/>
    <p:sldId id="1106" r:id="rId95"/>
    <p:sldId id="1107" r:id="rId96"/>
    <p:sldId id="1113" r:id="rId97"/>
    <p:sldId id="1094" r:id="rId98"/>
    <p:sldId id="1101" r:id="rId99"/>
    <p:sldId id="909" r:id="rId100"/>
    <p:sldId id="910" r:id="rId101"/>
    <p:sldId id="941" r:id="rId102"/>
    <p:sldId id="942" r:id="rId103"/>
    <p:sldId id="944" r:id="rId104"/>
    <p:sldId id="911" r:id="rId105"/>
    <p:sldId id="912" r:id="rId106"/>
    <p:sldId id="1122" r:id="rId107"/>
    <p:sldId id="1123" r:id="rId108"/>
    <p:sldId id="1124" r:id="rId109"/>
    <p:sldId id="1120" r:id="rId110"/>
    <p:sldId id="1121" r:id="rId111"/>
    <p:sldId id="913" r:id="rId112"/>
    <p:sldId id="914" r:id="rId113"/>
    <p:sldId id="1109" r:id="rId114"/>
    <p:sldId id="1110" r:id="rId115"/>
    <p:sldId id="1111" r:id="rId116"/>
    <p:sldId id="1112" r:id="rId117"/>
    <p:sldId id="1129" r:id="rId118"/>
    <p:sldId id="975" r:id="rId119"/>
    <p:sldId id="976" r:id="rId120"/>
    <p:sldId id="977" r:id="rId121"/>
    <p:sldId id="915" r:id="rId122"/>
    <p:sldId id="916" r:id="rId123"/>
    <p:sldId id="1108" r:id="rId124"/>
    <p:sldId id="939" r:id="rId125"/>
    <p:sldId id="940" r:id="rId126"/>
    <p:sldId id="980" r:id="rId127"/>
    <p:sldId id="962" r:id="rId128"/>
    <p:sldId id="963" r:id="rId129"/>
    <p:sldId id="964" r:id="rId130"/>
    <p:sldId id="965" r:id="rId131"/>
    <p:sldId id="966" r:id="rId132"/>
    <p:sldId id="967" r:id="rId133"/>
    <p:sldId id="968" r:id="rId134"/>
    <p:sldId id="969" r:id="rId135"/>
    <p:sldId id="970" r:id="rId136"/>
    <p:sldId id="971" r:id="rId137"/>
    <p:sldId id="972" r:id="rId138"/>
    <p:sldId id="973" r:id="rId139"/>
    <p:sldId id="868" r:id="rId140"/>
    <p:sldId id="981" r:id="rId141"/>
    <p:sldId id="1070" r:id="rId142"/>
    <p:sldId id="1071" r:id="rId143"/>
    <p:sldId id="1072" r:id="rId144"/>
    <p:sldId id="1073" r:id="rId145"/>
    <p:sldId id="982" r:id="rId146"/>
    <p:sldId id="983" r:id="rId147"/>
    <p:sldId id="984" r:id="rId148"/>
    <p:sldId id="985" r:id="rId149"/>
    <p:sldId id="986" r:id="rId150"/>
    <p:sldId id="987" r:id="rId151"/>
    <p:sldId id="988" r:id="rId152"/>
    <p:sldId id="989" r:id="rId153"/>
    <p:sldId id="990" r:id="rId154"/>
    <p:sldId id="991" r:id="rId155"/>
    <p:sldId id="992" r:id="rId156"/>
    <p:sldId id="993" r:id="rId157"/>
    <p:sldId id="994" r:id="rId158"/>
    <p:sldId id="995" r:id="rId159"/>
    <p:sldId id="996" r:id="rId160"/>
    <p:sldId id="997" r:id="rId161"/>
    <p:sldId id="998" r:id="rId162"/>
    <p:sldId id="999" r:id="rId163"/>
    <p:sldId id="1000" r:id="rId164"/>
    <p:sldId id="1001" r:id="rId165"/>
    <p:sldId id="1002" r:id="rId166"/>
    <p:sldId id="1003" r:id="rId167"/>
    <p:sldId id="1004" r:id="rId168"/>
    <p:sldId id="1005" r:id="rId169"/>
    <p:sldId id="1006" r:id="rId170"/>
    <p:sldId id="1007" r:id="rId171"/>
    <p:sldId id="1008" r:id="rId172"/>
    <p:sldId id="1009" r:id="rId173"/>
    <p:sldId id="1010" r:id="rId174"/>
    <p:sldId id="1011" r:id="rId175"/>
    <p:sldId id="1012" r:id="rId176"/>
    <p:sldId id="1013" r:id="rId177"/>
    <p:sldId id="1014" r:id="rId178"/>
    <p:sldId id="1015" r:id="rId179"/>
    <p:sldId id="1016" r:id="rId180"/>
    <p:sldId id="1017" r:id="rId181"/>
    <p:sldId id="1074" r:id="rId182"/>
    <p:sldId id="1075" r:id="rId183"/>
    <p:sldId id="1076" r:id="rId184"/>
    <p:sldId id="1077" r:id="rId185"/>
    <p:sldId id="1078" r:id="rId186"/>
    <p:sldId id="1018" r:id="rId187"/>
    <p:sldId id="1019" r:id="rId188"/>
    <p:sldId id="1020" r:id="rId189"/>
    <p:sldId id="1021" r:id="rId190"/>
    <p:sldId id="1022" r:id="rId191"/>
    <p:sldId id="1023" r:id="rId192"/>
    <p:sldId id="1024" r:id="rId193"/>
    <p:sldId id="1026" r:id="rId194"/>
    <p:sldId id="1079" r:id="rId195"/>
    <p:sldId id="1080" r:id="rId196"/>
    <p:sldId id="1081" r:id="rId197"/>
    <p:sldId id="1082" r:id="rId198"/>
    <p:sldId id="1083" r:id="rId199"/>
    <p:sldId id="1084" r:id="rId200"/>
    <p:sldId id="1085" r:id="rId201"/>
    <p:sldId id="1086" r:id="rId202"/>
    <p:sldId id="1087" r:id="rId203"/>
    <p:sldId id="1088" r:id="rId204"/>
    <p:sldId id="1089" r:id="rId205"/>
    <p:sldId id="1027" r:id="rId206"/>
    <p:sldId id="1028" r:id="rId207"/>
    <p:sldId id="1029" r:id="rId208"/>
    <p:sldId id="1030" r:id="rId209"/>
    <p:sldId id="1031" r:id="rId210"/>
    <p:sldId id="1032" r:id="rId211"/>
    <p:sldId id="869" r:id="rId212"/>
    <p:sldId id="1034" r:id="rId213"/>
    <p:sldId id="1035" r:id="rId214"/>
    <p:sldId id="1090" r:id="rId215"/>
    <p:sldId id="1036" r:id="rId216"/>
    <p:sldId id="1037" r:id="rId217"/>
    <p:sldId id="1038" r:id="rId218"/>
    <p:sldId id="1039" r:id="rId219"/>
    <p:sldId id="1040" r:id="rId220"/>
    <p:sldId id="1041" r:id="rId221"/>
    <p:sldId id="1042" r:id="rId222"/>
    <p:sldId id="1043" r:id="rId223"/>
    <p:sldId id="1044" r:id="rId224"/>
    <p:sldId id="1045" r:id="rId225"/>
    <p:sldId id="1091" r:id="rId226"/>
    <p:sldId id="1046" r:id="rId227"/>
    <p:sldId id="1047" r:id="rId228"/>
    <p:sldId id="1048" r:id="rId229"/>
    <p:sldId id="1049" r:id="rId230"/>
    <p:sldId id="1050" r:id="rId231"/>
    <p:sldId id="1051" r:id="rId232"/>
    <p:sldId id="1052" r:id="rId233"/>
    <p:sldId id="1053" r:id="rId234"/>
    <p:sldId id="1054" r:id="rId235"/>
    <p:sldId id="1055" r:id="rId236"/>
    <p:sldId id="1056" r:id="rId237"/>
    <p:sldId id="1057" r:id="rId238"/>
    <p:sldId id="1058" r:id="rId239"/>
    <p:sldId id="1059" r:id="rId240"/>
    <p:sldId id="1060" r:id="rId241"/>
    <p:sldId id="1061" r:id="rId242"/>
    <p:sldId id="1062" r:id="rId243"/>
    <p:sldId id="1063" r:id="rId244"/>
    <p:sldId id="1064" r:id="rId245"/>
    <p:sldId id="1065" r:id="rId246"/>
    <p:sldId id="1066" r:id="rId247"/>
    <p:sldId id="1067" r:id="rId248"/>
    <p:sldId id="1068" r:id="rId249"/>
    <p:sldId id="1069" r:id="rId250"/>
    <p:sldId id="1033" r:id="rId251"/>
  </p:sldIdLst>
  <p:sldSz cx="9144000" cy="6858000" type="screen4x3"/>
  <p:notesSz cx="6797675" cy="9926638"/>
  <p:defaultTextStyle>
    <a:defPPr>
      <a:defRPr lang="en-GB"/>
    </a:defPPr>
    <a:lvl1pPr algn="l" rtl="0" fontAlgn="base">
      <a:spcBef>
        <a:spcPct val="0"/>
      </a:spcBef>
      <a:spcAft>
        <a:spcPct val="0"/>
      </a:spcAft>
      <a:defRPr sz="2800" kern="1200">
        <a:solidFill>
          <a:schemeClr val="accent2"/>
        </a:solidFill>
        <a:latin typeface="Calibri" pitchFamily="34" charset="0"/>
        <a:ea typeface="+mn-ea"/>
        <a:cs typeface="+mn-cs"/>
      </a:defRPr>
    </a:lvl1pPr>
    <a:lvl2pPr marL="457200" algn="l" rtl="0" fontAlgn="base">
      <a:spcBef>
        <a:spcPct val="0"/>
      </a:spcBef>
      <a:spcAft>
        <a:spcPct val="0"/>
      </a:spcAft>
      <a:defRPr sz="2800" kern="1200">
        <a:solidFill>
          <a:schemeClr val="accent2"/>
        </a:solidFill>
        <a:latin typeface="Calibri" pitchFamily="34" charset="0"/>
        <a:ea typeface="+mn-ea"/>
        <a:cs typeface="+mn-cs"/>
      </a:defRPr>
    </a:lvl2pPr>
    <a:lvl3pPr marL="914400" algn="l" rtl="0" fontAlgn="base">
      <a:spcBef>
        <a:spcPct val="0"/>
      </a:spcBef>
      <a:spcAft>
        <a:spcPct val="0"/>
      </a:spcAft>
      <a:defRPr sz="2800" kern="1200">
        <a:solidFill>
          <a:schemeClr val="accent2"/>
        </a:solidFill>
        <a:latin typeface="Calibri" pitchFamily="34" charset="0"/>
        <a:ea typeface="+mn-ea"/>
        <a:cs typeface="+mn-cs"/>
      </a:defRPr>
    </a:lvl3pPr>
    <a:lvl4pPr marL="1371600" algn="l" rtl="0" fontAlgn="base">
      <a:spcBef>
        <a:spcPct val="0"/>
      </a:spcBef>
      <a:spcAft>
        <a:spcPct val="0"/>
      </a:spcAft>
      <a:defRPr sz="2800" kern="1200">
        <a:solidFill>
          <a:schemeClr val="accent2"/>
        </a:solidFill>
        <a:latin typeface="Calibri" pitchFamily="34" charset="0"/>
        <a:ea typeface="+mn-ea"/>
        <a:cs typeface="+mn-cs"/>
      </a:defRPr>
    </a:lvl4pPr>
    <a:lvl5pPr marL="1828800" algn="l" rtl="0" fontAlgn="base">
      <a:spcBef>
        <a:spcPct val="0"/>
      </a:spcBef>
      <a:spcAft>
        <a:spcPct val="0"/>
      </a:spcAft>
      <a:defRPr sz="2800" kern="1200">
        <a:solidFill>
          <a:schemeClr val="accent2"/>
        </a:solidFill>
        <a:latin typeface="Calibri" pitchFamily="34" charset="0"/>
        <a:ea typeface="+mn-ea"/>
        <a:cs typeface="+mn-cs"/>
      </a:defRPr>
    </a:lvl5pPr>
    <a:lvl6pPr marL="2286000" algn="l" defTabSz="914400" rtl="0" eaLnBrk="1" latinLnBrk="0" hangingPunct="1">
      <a:defRPr sz="2800" kern="1200">
        <a:solidFill>
          <a:schemeClr val="accent2"/>
        </a:solidFill>
        <a:latin typeface="Calibri" pitchFamily="34" charset="0"/>
        <a:ea typeface="+mn-ea"/>
        <a:cs typeface="+mn-cs"/>
      </a:defRPr>
    </a:lvl6pPr>
    <a:lvl7pPr marL="2743200" algn="l" defTabSz="914400" rtl="0" eaLnBrk="1" latinLnBrk="0" hangingPunct="1">
      <a:defRPr sz="2800" kern="1200">
        <a:solidFill>
          <a:schemeClr val="accent2"/>
        </a:solidFill>
        <a:latin typeface="Calibri" pitchFamily="34" charset="0"/>
        <a:ea typeface="+mn-ea"/>
        <a:cs typeface="+mn-cs"/>
      </a:defRPr>
    </a:lvl7pPr>
    <a:lvl8pPr marL="3200400" algn="l" defTabSz="914400" rtl="0" eaLnBrk="1" latinLnBrk="0" hangingPunct="1">
      <a:defRPr sz="2800" kern="1200">
        <a:solidFill>
          <a:schemeClr val="accent2"/>
        </a:solidFill>
        <a:latin typeface="Calibri" pitchFamily="34" charset="0"/>
        <a:ea typeface="+mn-ea"/>
        <a:cs typeface="+mn-cs"/>
      </a:defRPr>
    </a:lvl8pPr>
    <a:lvl9pPr marL="3657600" algn="l" defTabSz="914400" rtl="0" eaLnBrk="1" latinLnBrk="0" hangingPunct="1">
      <a:defRPr sz="2800" kern="1200">
        <a:solidFill>
          <a:schemeClr val="accent2"/>
        </a:solidFill>
        <a:latin typeface="Calibri" pitchFamily="34" charset="0"/>
        <a:ea typeface="+mn-ea"/>
        <a:cs typeface="+mn-cs"/>
      </a:defRPr>
    </a:lvl9pPr>
  </p:defaultTextStyle>
  <p:extLst>
    <p:ext uri="{EFAFB233-063F-42B5-8137-9DF3F51BA10A}">
      <p15:sldGuideLst xmlns:p15="http://schemas.microsoft.com/office/powerpoint/2012/main" xmlns="">
        <p15:guide id="1" orient="horz" pos="4109">
          <p15:clr>
            <a:srgbClr val="A4A3A4"/>
          </p15:clr>
        </p15:guide>
        <p15:guide id="2" orient="horz" pos="941">
          <p15:clr>
            <a:srgbClr val="A4A3A4"/>
          </p15:clr>
        </p15:guide>
        <p15:guide id="3" orient="horz" pos="1452">
          <p15:clr>
            <a:srgbClr val="A4A3A4"/>
          </p15:clr>
        </p15:guide>
        <p15:guide id="4" pos="266">
          <p15:clr>
            <a:srgbClr val="A4A3A4"/>
          </p15:clr>
        </p15:guide>
        <p15:guide id="5" pos="2881">
          <p15:clr>
            <a:srgbClr val="A4A3A4"/>
          </p15:clr>
        </p15:guide>
        <p15:guide id="6" pos="5502">
          <p15:clr>
            <a:srgbClr val="A4A3A4"/>
          </p15:clr>
        </p15:guide>
        <p15:guide id="7" pos="446">
          <p15:clr>
            <a:srgbClr val="A4A3A4"/>
          </p15:clr>
        </p15:guide>
        <p15:guide id="8" pos="5322">
          <p15:clr>
            <a:srgbClr val="A4A3A4"/>
          </p15:clr>
        </p15:guide>
      </p15:sldGuideLst>
    </p:ext>
    <p:ext uri="{2D200454-40CA-4A62-9FC3-DE9A4176ACB9}">
      <p15:notesGuideLst xmlns:p15="http://schemas.microsoft.com/office/powerpoint/2012/main" xmlns="">
        <p15:guide id="1" orient="horz" pos="3151">
          <p15:clr>
            <a:srgbClr val="A4A3A4"/>
          </p15:clr>
        </p15:guide>
        <p15:guide id="2" pos="216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DCEB"/>
    <a:srgbClr val="F0DCEB"/>
    <a:srgbClr val="FFD1E8"/>
    <a:srgbClr val="FF00FF"/>
    <a:srgbClr val="D791B6"/>
    <a:srgbClr val="D85A9C"/>
    <a:srgbClr val="CCD9E2"/>
    <a:srgbClr val="BDCED9"/>
    <a:srgbClr val="D7E2E9"/>
    <a:srgbClr val="DCE6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50" autoAdjust="0"/>
    <p:restoredTop sz="97677" autoAdjust="0"/>
  </p:normalViewPr>
  <p:slideViewPr>
    <p:cSldViewPr snapToGrid="0">
      <p:cViewPr varScale="1">
        <p:scale>
          <a:sx n="107" d="100"/>
          <a:sy n="107" d="100"/>
        </p:scale>
        <p:origin x="-144" y="-78"/>
      </p:cViewPr>
      <p:guideLst>
        <p:guide orient="horz" pos="4109"/>
        <p:guide orient="horz" pos="941"/>
        <p:guide orient="horz" pos="1452"/>
        <p:guide pos="266"/>
        <p:guide pos="2881"/>
        <p:guide pos="5502"/>
        <p:guide pos="446"/>
        <p:guide pos="5322"/>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7" d="100"/>
          <a:sy n="57" d="100"/>
        </p:scale>
        <p:origin x="-2379" y="-69"/>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63" Type="http://schemas.openxmlformats.org/officeDocument/2006/relationships/slide" Target="slides/slide58.xml"/><Relationship Id="rId84" Type="http://schemas.openxmlformats.org/officeDocument/2006/relationships/slide" Target="slides/slide79.xml"/><Relationship Id="rId138" Type="http://schemas.openxmlformats.org/officeDocument/2006/relationships/slide" Target="slides/slide133.xml"/><Relationship Id="rId159" Type="http://schemas.openxmlformats.org/officeDocument/2006/relationships/slide" Target="slides/slide154.xml"/><Relationship Id="rId170" Type="http://schemas.openxmlformats.org/officeDocument/2006/relationships/slide" Target="slides/slide165.xml"/><Relationship Id="rId191" Type="http://schemas.openxmlformats.org/officeDocument/2006/relationships/slide" Target="slides/slide186.xml"/><Relationship Id="rId205" Type="http://schemas.openxmlformats.org/officeDocument/2006/relationships/slide" Target="slides/slide200.xml"/><Relationship Id="rId226" Type="http://schemas.openxmlformats.org/officeDocument/2006/relationships/slide" Target="slides/slide221.xml"/><Relationship Id="rId247" Type="http://schemas.openxmlformats.org/officeDocument/2006/relationships/slide" Target="slides/slide242.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53" Type="http://schemas.openxmlformats.org/officeDocument/2006/relationships/slide" Target="slides/slide48.xml"/><Relationship Id="rId74" Type="http://schemas.openxmlformats.org/officeDocument/2006/relationships/slide" Target="slides/slide69.xml"/><Relationship Id="rId128" Type="http://schemas.openxmlformats.org/officeDocument/2006/relationships/slide" Target="slides/slide123.xml"/><Relationship Id="rId149" Type="http://schemas.openxmlformats.org/officeDocument/2006/relationships/slide" Target="slides/slide144.xml"/><Relationship Id="rId5" Type="http://schemas.openxmlformats.org/officeDocument/2006/relationships/slideMaster" Target="slideMasters/slideMaster2.xml"/><Relationship Id="rId95" Type="http://schemas.openxmlformats.org/officeDocument/2006/relationships/slide" Target="slides/slide90.xml"/><Relationship Id="rId160" Type="http://schemas.openxmlformats.org/officeDocument/2006/relationships/slide" Target="slides/slide155.xml"/><Relationship Id="rId181" Type="http://schemas.openxmlformats.org/officeDocument/2006/relationships/slide" Target="slides/slide176.xml"/><Relationship Id="rId216" Type="http://schemas.openxmlformats.org/officeDocument/2006/relationships/slide" Target="slides/slide211.xml"/><Relationship Id="rId237" Type="http://schemas.openxmlformats.org/officeDocument/2006/relationships/slide" Target="slides/slide232.xml"/><Relationship Id="rId22" Type="http://schemas.openxmlformats.org/officeDocument/2006/relationships/slide" Target="slides/slide17.xml"/><Relationship Id="rId43" Type="http://schemas.openxmlformats.org/officeDocument/2006/relationships/slide" Target="slides/slide38.xml"/><Relationship Id="rId64" Type="http://schemas.openxmlformats.org/officeDocument/2006/relationships/slide" Target="slides/slide59.xml"/><Relationship Id="rId118" Type="http://schemas.openxmlformats.org/officeDocument/2006/relationships/slide" Target="slides/slide113.xml"/><Relationship Id="rId139" Type="http://schemas.openxmlformats.org/officeDocument/2006/relationships/slide" Target="slides/slide134.xml"/><Relationship Id="rId85" Type="http://schemas.openxmlformats.org/officeDocument/2006/relationships/slide" Target="slides/slide80.xml"/><Relationship Id="rId150" Type="http://schemas.openxmlformats.org/officeDocument/2006/relationships/slide" Target="slides/slide145.xml"/><Relationship Id="rId171" Type="http://schemas.openxmlformats.org/officeDocument/2006/relationships/slide" Target="slides/slide166.xml"/><Relationship Id="rId192" Type="http://schemas.openxmlformats.org/officeDocument/2006/relationships/slide" Target="slides/slide187.xml"/><Relationship Id="rId206" Type="http://schemas.openxmlformats.org/officeDocument/2006/relationships/slide" Target="slides/slide201.xml"/><Relationship Id="rId227" Type="http://schemas.openxmlformats.org/officeDocument/2006/relationships/slide" Target="slides/slide222.xml"/><Relationship Id="rId248" Type="http://schemas.openxmlformats.org/officeDocument/2006/relationships/slide" Target="slides/slide243.xml"/><Relationship Id="rId12" Type="http://schemas.openxmlformats.org/officeDocument/2006/relationships/slide" Target="slides/slide7.xml"/><Relationship Id="rId33" Type="http://schemas.openxmlformats.org/officeDocument/2006/relationships/slide" Target="slides/slide28.xml"/><Relationship Id="rId108" Type="http://schemas.openxmlformats.org/officeDocument/2006/relationships/slide" Target="slides/slide103.xml"/><Relationship Id="rId129" Type="http://schemas.openxmlformats.org/officeDocument/2006/relationships/slide" Target="slides/slide124.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40" Type="http://schemas.openxmlformats.org/officeDocument/2006/relationships/slide" Target="slides/slide135.xml"/><Relationship Id="rId145" Type="http://schemas.openxmlformats.org/officeDocument/2006/relationships/slide" Target="slides/slide140.xml"/><Relationship Id="rId161" Type="http://schemas.openxmlformats.org/officeDocument/2006/relationships/slide" Target="slides/slide156.xml"/><Relationship Id="rId166" Type="http://schemas.openxmlformats.org/officeDocument/2006/relationships/slide" Target="slides/slide161.xml"/><Relationship Id="rId182" Type="http://schemas.openxmlformats.org/officeDocument/2006/relationships/slide" Target="slides/slide177.xml"/><Relationship Id="rId187" Type="http://schemas.openxmlformats.org/officeDocument/2006/relationships/slide" Target="slides/slide182.xml"/><Relationship Id="rId217" Type="http://schemas.openxmlformats.org/officeDocument/2006/relationships/slide" Target="slides/slide212.xml"/><Relationship Id="rId1" Type="http://schemas.openxmlformats.org/officeDocument/2006/relationships/customXml" Target="../customXml/item1.xml"/><Relationship Id="rId6" Type="http://schemas.openxmlformats.org/officeDocument/2006/relationships/slide" Target="slides/slide1.xml"/><Relationship Id="rId212" Type="http://schemas.openxmlformats.org/officeDocument/2006/relationships/slide" Target="slides/slide207.xml"/><Relationship Id="rId233" Type="http://schemas.openxmlformats.org/officeDocument/2006/relationships/slide" Target="slides/slide228.xml"/><Relationship Id="rId238" Type="http://schemas.openxmlformats.org/officeDocument/2006/relationships/slide" Target="slides/slide233.xml"/><Relationship Id="rId254" Type="http://schemas.openxmlformats.org/officeDocument/2006/relationships/presProps" Target="presProps.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0" Type="http://schemas.openxmlformats.org/officeDocument/2006/relationships/slide" Target="slides/slide125.xml"/><Relationship Id="rId135" Type="http://schemas.openxmlformats.org/officeDocument/2006/relationships/slide" Target="slides/slide130.xml"/><Relationship Id="rId151" Type="http://schemas.openxmlformats.org/officeDocument/2006/relationships/slide" Target="slides/slide146.xml"/><Relationship Id="rId156" Type="http://schemas.openxmlformats.org/officeDocument/2006/relationships/slide" Target="slides/slide151.xml"/><Relationship Id="rId177" Type="http://schemas.openxmlformats.org/officeDocument/2006/relationships/slide" Target="slides/slide172.xml"/><Relationship Id="rId198" Type="http://schemas.openxmlformats.org/officeDocument/2006/relationships/slide" Target="slides/slide193.xml"/><Relationship Id="rId172" Type="http://schemas.openxmlformats.org/officeDocument/2006/relationships/slide" Target="slides/slide167.xml"/><Relationship Id="rId193" Type="http://schemas.openxmlformats.org/officeDocument/2006/relationships/slide" Target="slides/slide188.xml"/><Relationship Id="rId202" Type="http://schemas.openxmlformats.org/officeDocument/2006/relationships/slide" Target="slides/slide197.xml"/><Relationship Id="rId207" Type="http://schemas.openxmlformats.org/officeDocument/2006/relationships/slide" Target="slides/slide202.xml"/><Relationship Id="rId223" Type="http://schemas.openxmlformats.org/officeDocument/2006/relationships/slide" Target="slides/slide218.xml"/><Relationship Id="rId228" Type="http://schemas.openxmlformats.org/officeDocument/2006/relationships/slide" Target="slides/slide223.xml"/><Relationship Id="rId244" Type="http://schemas.openxmlformats.org/officeDocument/2006/relationships/slide" Target="slides/slide239.xml"/><Relationship Id="rId249" Type="http://schemas.openxmlformats.org/officeDocument/2006/relationships/slide" Target="slides/slide24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slide" Target="slides/slide120.xml"/><Relationship Id="rId141" Type="http://schemas.openxmlformats.org/officeDocument/2006/relationships/slide" Target="slides/slide136.xml"/><Relationship Id="rId146" Type="http://schemas.openxmlformats.org/officeDocument/2006/relationships/slide" Target="slides/slide141.xml"/><Relationship Id="rId167" Type="http://schemas.openxmlformats.org/officeDocument/2006/relationships/slide" Target="slides/slide162.xml"/><Relationship Id="rId188" Type="http://schemas.openxmlformats.org/officeDocument/2006/relationships/slide" Target="slides/slide183.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162" Type="http://schemas.openxmlformats.org/officeDocument/2006/relationships/slide" Target="slides/slide157.xml"/><Relationship Id="rId183" Type="http://schemas.openxmlformats.org/officeDocument/2006/relationships/slide" Target="slides/slide178.xml"/><Relationship Id="rId213" Type="http://schemas.openxmlformats.org/officeDocument/2006/relationships/slide" Target="slides/slide208.xml"/><Relationship Id="rId218" Type="http://schemas.openxmlformats.org/officeDocument/2006/relationships/slide" Target="slides/slide213.xml"/><Relationship Id="rId234" Type="http://schemas.openxmlformats.org/officeDocument/2006/relationships/slide" Target="slides/slide229.xml"/><Relationship Id="rId239" Type="http://schemas.openxmlformats.org/officeDocument/2006/relationships/slide" Target="slides/slide234.xml"/><Relationship Id="rId2" Type="http://schemas.openxmlformats.org/officeDocument/2006/relationships/customXml" Target="../customXml/item2.xml"/><Relationship Id="rId29" Type="http://schemas.openxmlformats.org/officeDocument/2006/relationships/slide" Target="slides/slide24.xml"/><Relationship Id="rId250" Type="http://schemas.openxmlformats.org/officeDocument/2006/relationships/slide" Target="slides/slide245.xml"/><Relationship Id="rId255" Type="http://schemas.openxmlformats.org/officeDocument/2006/relationships/viewProps" Target="viewProps.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slide" Target="slides/slide126.xml"/><Relationship Id="rId136" Type="http://schemas.openxmlformats.org/officeDocument/2006/relationships/slide" Target="slides/slide131.xml"/><Relationship Id="rId157" Type="http://schemas.openxmlformats.org/officeDocument/2006/relationships/slide" Target="slides/slide152.xml"/><Relationship Id="rId178" Type="http://schemas.openxmlformats.org/officeDocument/2006/relationships/slide" Target="slides/slide173.xml"/><Relationship Id="rId61" Type="http://schemas.openxmlformats.org/officeDocument/2006/relationships/slide" Target="slides/slide56.xml"/><Relationship Id="rId82" Type="http://schemas.openxmlformats.org/officeDocument/2006/relationships/slide" Target="slides/slide77.xml"/><Relationship Id="rId152" Type="http://schemas.openxmlformats.org/officeDocument/2006/relationships/slide" Target="slides/slide147.xml"/><Relationship Id="rId173" Type="http://schemas.openxmlformats.org/officeDocument/2006/relationships/slide" Target="slides/slide168.xml"/><Relationship Id="rId194" Type="http://schemas.openxmlformats.org/officeDocument/2006/relationships/slide" Target="slides/slide189.xml"/><Relationship Id="rId199" Type="http://schemas.openxmlformats.org/officeDocument/2006/relationships/slide" Target="slides/slide194.xml"/><Relationship Id="rId203" Type="http://schemas.openxmlformats.org/officeDocument/2006/relationships/slide" Target="slides/slide198.xml"/><Relationship Id="rId208" Type="http://schemas.openxmlformats.org/officeDocument/2006/relationships/slide" Target="slides/slide203.xml"/><Relationship Id="rId229" Type="http://schemas.openxmlformats.org/officeDocument/2006/relationships/slide" Target="slides/slide224.xml"/><Relationship Id="rId19" Type="http://schemas.openxmlformats.org/officeDocument/2006/relationships/slide" Target="slides/slide14.xml"/><Relationship Id="rId224" Type="http://schemas.openxmlformats.org/officeDocument/2006/relationships/slide" Target="slides/slide219.xml"/><Relationship Id="rId240" Type="http://schemas.openxmlformats.org/officeDocument/2006/relationships/slide" Target="slides/slide235.xml"/><Relationship Id="rId245" Type="http://schemas.openxmlformats.org/officeDocument/2006/relationships/slide" Target="slides/slide240.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slide" Target="slides/slide121.xml"/><Relationship Id="rId147" Type="http://schemas.openxmlformats.org/officeDocument/2006/relationships/slide" Target="slides/slide142.xml"/><Relationship Id="rId168" Type="http://schemas.openxmlformats.org/officeDocument/2006/relationships/slide" Target="slides/slide163.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142" Type="http://schemas.openxmlformats.org/officeDocument/2006/relationships/slide" Target="slides/slide137.xml"/><Relationship Id="rId163" Type="http://schemas.openxmlformats.org/officeDocument/2006/relationships/slide" Target="slides/slide158.xml"/><Relationship Id="rId184" Type="http://schemas.openxmlformats.org/officeDocument/2006/relationships/slide" Target="slides/slide179.xml"/><Relationship Id="rId189" Type="http://schemas.openxmlformats.org/officeDocument/2006/relationships/slide" Target="slides/slide184.xml"/><Relationship Id="rId219" Type="http://schemas.openxmlformats.org/officeDocument/2006/relationships/slide" Target="slides/slide214.xml"/><Relationship Id="rId3" Type="http://schemas.openxmlformats.org/officeDocument/2006/relationships/customXml" Target="../customXml/item3.xml"/><Relationship Id="rId214" Type="http://schemas.openxmlformats.org/officeDocument/2006/relationships/slide" Target="slides/slide209.xml"/><Relationship Id="rId230" Type="http://schemas.openxmlformats.org/officeDocument/2006/relationships/slide" Target="slides/slide225.xml"/><Relationship Id="rId235" Type="http://schemas.openxmlformats.org/officeDocument/2006/relationships/slide" Target="slides/slide230.xml"/><Relationship Id="rId251" Type="http://schemas.openxmlformats.org/officeDocument/2006/relationships/slide" Target="slides/slide246.xml"/><Relationship Id="rId256" Type="http://schemas.openxmlformats.org/officeDocument/2006/relationships/theme" Target="theme/theme1.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137" Type="http://schemas.openxmlformats.org/officeDocument/2006/relationships/slide" Target="slides/slide132.xml"/><Relationship Id="rId158" Type="http://schemas.openxmlformats.org/officeDocument/2006/relationships/slide" Target="slides/slide153.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32" Type="http://schemas.openxmlformats.org/officeDocument/2006/relationships/slide" Target="slides/slide127.xml"/><Relationship Id="rId153" Type="http://schemas.openxmlformats.org/officeDocument/2006/relationships/slide" Target="slides/slide148.xml"/><Relationship Id="rId174" Type="http://schemas.openxmlformats.org/officeDocument/2006/relationships/slide" Target="slides/slide169.xml"/><Relationship Id="rId179" Type="http://schemas.openxmlformats.org/officeDocument/2006/relationships/slide" Target="slides/slide174.xml"/><Relationship Id="rId195" Type="http://schemas.openxmlformats.org/officeDocument/2006/relationships/slide" Target="slides/slide190.xml"/><Relationship Id="rId209" Type="http://schemas.openxmlformats.org/officeDocument/2006/relationships/slide" Target="slides/slide204.xml"/><Relationship Id="rId190" Type="http://schemas.openxmlformats.org/officeDocument/2006/relationships/slide" Target="slides/slide185.xml"/><Relationship Id="rId204" Type="http://schemas.openxmlformats.org/officeDocument/2006/relationships/slide" Target="slides/slide199.xml"/><Relationship Id="rId220" Type="http://schemas.openxmlformats.org/officeDocument/2006/relationships/slide" Target="slides/slide215.xml"/><Relationship Id="rId225" Type="http://schemas.openxmlformats.org/officeDocument/2006/relationships/slide" Target="slides/slide220.xml"/><Relationship Id="rId241" Type="http://schemas.openxmlformats.org/officeDocument/2006/relationships/slide" Target="slides/slide236.xml"/><Relationship Id="rId246" Type="http://schemas.openxmlformats.org/officeDocument/2006/relationships/slide" Target="slides/slide241.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slide" Target="slides/slide122.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143" Type="http://schemas.openxmlformats.org/officeDocument/2006/relationships/slide" Target="slides/slide138.xml"/><Relationship Id="rId148" Type="http://schemas.openxmlformats.org/officeDocument/2006/relationships/slide" Target="slides/slide143.xml"/><Relationship Id="rId164" Type="http://schemas.openxmlformats.org/officeDocument/2006/relationships/slide" Target="slides/slide159.xml"/><Relationship Id="rId169" Type="http://schemas.openxmlformats.org/officeDocument/2006/relationships/slide" Target="slides/slide164.xml"/><Relationship Id="rId185" Type="http://schemas.openxmlformats.org/officeDocument/2006/relationships/slide" Target="slides/slide180.xml"/><Relationship Id="rId4" Type="http://schemas.openxmlformats.org/officeDocument/2006/relationships/slideMaster" Target="slideMasters/slideMaster1.xml"/><Relationship Id="rId9" Type="http://schemas.openxmlformats.org/officeDocument/2006/relationships/slide" Target="slides/slide4.xml"/><Relationship Id="rId180" Type="http://schemas.openxmlformats.org/officeDocument/2006/relationships/slide" Target="slides/slide175.xml"/><Relationship Id="rId210" Type="http://schemas.openxmlformats.org/officeDocument/2006/relationships/slide" Target="slides/slide205.xml"/><Relationship Id="rId215" Type="http://schemas.openxmlformats.org/officeDocument/2006/relationships/slide" Target="slides/slide210.xml"/><Relationship Id="rId236" Type="http://schemas.openxmlformats.org/officeDocument/2006/relationships/slide" Target="slides/slide231.xml"/><Relationship Id="rId257" Type="http://schemas.openxmlformats.org/officeDocument/2006/relationships/tableStyles" Target="tableStyles.xml"/><Relationship Id="rId26" Type="http://schemas.openxmlformats.org/officeDocument/2006/relationships/slide" Target="slides/slide21.xml"/><Relationship Id="rId231" Type="http://schemas.openxmlformats.org/officeDocument/2006/relationships/slide" Target="slides/slide226.xml"/><Relationship Id="rId252" Type="http://schemas.openxmlformats.org/officeDocument/2006/relationships/notesMaster" Target="notesMasters/notesMaster1.xml"/><Relationship Id="rId47" Type="http://schemas.openxmlformats.org/officeDocument/2006/relationships/slide" Target="slides/slide42.xml"/><Relationship Id="rId68" Type="http://schemas.openxmlformats.org/officeDocument/2006/relationships/slide" Target="slides/slide63.xml"/><Relationship Id="rId89" Type="http://schemas.openxmlformats.org/officeDocument/2006/relationships/slide" Target="slides/slide84.xml"/><Relationship Id="rId112" Type="http://schemas.openxmlformats.org/officeDocument/2006/relationships/slide" Target="slides/slide107.xml"/><Relationship Id="rId133" Type="http://schemas.openxmlformats.org/officeDocument/2006/relationships/slide" Target="slides/slide128.xml"/><Relationship Id="rId154" Type="http://schemas.openxmlformats.org/officeDocument/2006/relationships/slide" Target="slides/slide149.xml"/><Relationship Id="rId175" Type="http://schemas.openxmlformats.org/officeDocument/2006/relationships/slide" Target="slides/slide170.xml"/><Relationship Id="rId196" Type="http://schemas.openxmlformats.org/officeDocument/2006/relationships/slide" Target="slides/slide191.xml"/><Relationship Id="rId200" Type="http://schemas.openxmlformats.org/officeDocument/2006/relationships/slide" Target="slides/slide195.xml"/><Relationship Id="rId16" Type="http://schemas.openxmlformats.org/officeDocument/2006/relationships/slide" Target="slides/slide11.xml"/><Relationship Id="rId221" Type="http://schemas.openxmlformats.org/officeDocument/2006/relationships/slide" Target="slides/slide216.xml"/><Relationship Id="rId242" Type="http://schemas.openxmlformats.org/officeDocument/2006/relationships/slide" Target="slides/slide237.xml"/><Relationship Id="rId37" Type="http://schemas.openxmlformats.org/officeDocument/2006/relationships/slide" Target="slides/slide32.xml"/><Relationship Id="rId58" Type="http://schemas.openxmlformats.org/officeDocument/2006/relationships/slide" Target="slides/slide53.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44" Type="http://schemas.openxmlformats.org/officeDocument/2006/relationships/slide" Target="slides/slide139.xml"/><Relationship Id="rId90" Type="http://schemas.openxmlformats.org/officeDocument/2006/relationships/slide" Target="slides/slide85.xml"/><Relationship Id="rId165" Type="http://schemas.openxmlformats.org/officeDocument/2006/relationships/slide" Target="slides/slide160.xml"/><Relationship Id="rId186" Type="http://schemas.openxmlformats.org/officeDocument/2006/relationships/slide" Target="slides/slide181.xml"/><Relationship Id="rId211" Type="http://schemas.openxmlformats.org/officeDocument/2006/relationships/slide" Target="slides/slide206.xml"/><Relationship Id="rId232" Type="http://schemas.openxmlformats.org/officeDocument/2006/relationships/slide" Target="slides/slide227.xml"/><Relationship Id="rId253" Type="http://schemas.openxmlformats.org/officeDocument/2006/relationships/handoutMaster" Target="handoutMasters/handoutMaster1.xml"/><Relationship Id="rId27" Type="http://schemas.openxmlformats.org/officeDocument/2006/relationships/slide" Target="slides/slide22.xml"/><Relationship Id="rId48" Type="http://schemas.openxmlformats.org/officeDocument/2006/relationships/slide" Target="slides/slide43.xml"/><Relationship Id="rId69" Type="http://schemas.openxmlformats.org/officeDocument/2006/relationships/slide" Target="slides/slide64.xml"/><Relationship Id="rId113" Type="http://schemas.openxmlformats.org/officeDocument/2006/relationships/slide" Target="slides/slide108.xml"/><Relationship Id="rId134" Type="http://schemas.openxmlformats.org/officeDocument/2006/relationships/slide" Target="slides/slide129.xml"/><Relationship Id="rId80" Type="http://schemas.openxmlformats.org/officeDocument/2006/relationships/slide" Target="slides/slide75.xml"/><Relationship Id="rId155" Type="http://schemas.openxmlformats.org/officeDocument/2006/relationships/slide" Target="slides/slide150.xml"/><Relationship Id="rId176" Type="http://schemas.openxmlformats.org/officeDocument/2006/relationships/slide" Target="slides/slide171.xml"/><Relationship Id="rId197" Type="http://schemas.openxmlformats.org/officeDocument/2006/relationships/slide" Target="slides/slide192.xml"/><Relationship Id="rId201" Type="http://schemas.openxmlformats.org/officeDocument/2006/relationships/slide" Target="slides/slide196.xml"/><Relationship Id="rId222" Type="http://schemas.openxmlformats.org/officeDocument/2006/relationships/slide" Target="slides/slide217.xml"/><Relationship Id="rId243" Type="http://schemas.openxmlformats.org/officeDocument/2006/relationships/slide" Target="slides/slide238.xml"/><Relationship Id="rId17" Type="http://schemas.openxmlformats.org/officeDocument/2006/relationships/slide" Target="slides/slide12.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24" Type="http://schemas.openxmlformats.org/officeDocument/2006/relationships/slide" Target="slides/slide119.xml"/></Relationships>
</file>

<file path=ppt/_rels/viewProps.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slide" Target="slides/slide15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332"/>
          </a:xfrm>
          <a:prstGeom prst="rect">
            <a:avLst/>
          </a:prstGeom>
        </p:spPr>
        <p:txBody>
          <a:bodyPr vert="horz" lIns="92038" tIns="46020" rIns="92038" bIns="460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332"/>
          </a:xfrm>
          <a:prstGeom prst="rect">
            <a:avLst/>
          </a:prstGeom>
        </p:spPr>
        <p:txBody>
          <a:bodyPr vert="horz" lIns="92038" tIns="46020" rIns="92038" bIns="46020" rtlCol="0"/>
          <a:lstStyle>
            <a:lvl1pPr algn="r">
              <a:defRPr sz="1200"/>
            </a:lvl1pPr>
          </a:lstStyle>
          <a:p>
            <a:fld id="{FB39051C-5C42-416C-8AF0-4E662459E7D9}" type="datetimeFigureOut">
              <a:rPr lang="en-GB" smtClean="0"/>
              <a:pPr/>
              <a:t>14/06/2018</a:t>
            </a:fld>
            <a:endParaRPr lang="en-GB" dirty="0"/>
          </a:p>
        </p:txBody>
      </p:sp>
      <p:sp>
        <p:nvSpPr>
          <p:cNvPr id="4" name="Footer Placeholder 3"/>
          <p:cNvSpPr>
            <a:spLocks noGrp="1"/>
          </p:cNvSpPr>
          <p:nvPr>
            <p:ph type="ftr" sz="quarter" idx="2"/>
          </p:nvPr>
        </p:nvSpPr>
        <p:spPr>
          <a:xfrm>
            <a:off x="2" y="9428584"/>
            <a:ext cx="2945659" cy="496332"/>
          </a:xfrm>
          <a:prstGeom prst="rect">
            <a:avLst/>
          </a:prstGeom>
        </p:spPr>
        <p:txBody>
          <a:bodyPr vert="horz" lIns="92038" tIns="46020" rIns="92038" bIns="460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28584"/>
            <a:ext cx="2945659" cy="496332"/>
          </a:xfrm>
          <a:prstGeom prst="rect">
            <a:avLst/>
          </a:prstGeom>
        </p:spPr>
        <p:txBody>
          <a:bodyPr vert="horz" lIns="92038" tIns="46020" rIns="92038" bIns="46020" rtlCol="0" anchor="b"/>
          <a:lstStyle>
            <a:lvl1pPr algn="r">
              <a:defRPr sz="1200"/>
            </a:lvl1pPr>
          </a:lstStyle>
          <a:p>
            <a:fld id="{A0D053FF-9AED-4C0D-BA0A-EC6DDA725D01}" type="slidenum">
              <a:rPr lang="en-GB" smtClean="0"/>
              <a:pPr/>
              <a:t>‹#›</a:t>
            </a:fld>
            <a:endParaRPr lang="en-GB" dirty="0"/>
          </a:p>
        </p:txBody>
      </p:sp>
    </p:spTree>
    <p:extLst>
      <p:ext uri="{BB962C8B-B14F-4D97-AF65-F5344CB8AC3E}">
        <p14:creationId xmlns:p14="http://schemas.microsoft.com/office/powerpoint/2010/main" val="4186409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0"/>
            <a:ext cx="2945659" cy="496332"/>
          </a:xfrm>
          <a:prstGeom prst="rect">
            <a:avLst/>
          </a:prstGeom>
          <a:noFill/>
          <a:ln w="9525">
            <a:noFill/>
            <a:miter lim="800000"/>
            <a:headEnd/>
            <a:tailEnd/>
          </a:ln>
          <a:effectLst/>
        </p:spPr>
        <p:txBody>
          <a:bodyPr vert="horz" wrap="square" lIns="92038" tIns="46020" rIns="92038" bIns="46020" numCol="1" anchor="t" anchorCtr="0" compatLnSpc="1">
            <a:prstTxWarp prst="textNoShape">
              <a:avLst/>
            </a:prstTxWarp>
          </a:bodyPr>
          <a:lstStyle>
            <a:lvl1pPr>
              <a:defRPr sz="1200">
                <a:solidFill>
                  <a:schemeClr val="tx1"/>
                </a:solidFill>
                <a:latin typeface="Arial" charset="0"/>
              </a:defRPr>
            </a:lvl1pPr>
          </a:lstStyle>
          <a:p>
            <a:endParaRPr lang="en-GB" dirty="0"/>
          </a:p>
        </p:txBody>
      </p:sp>
      <p:sp>
        <p:nvSpPr>
          <p:cNvPr id="3075" name="Rectangle 3"/>
          <p:cNvSpPr>
            <a:spLocks noGrp="1" noChangeArrowheads="1"/>
          </p:cNvSpPr>
          <p:nvPr>
            <p:ph type="dt" idx="1"/>
          </p:nvPr>
        </p:nvSpPr>
        <p:spPr bwMode="auto">
          <a:xfrm>
            <a:off x="3850444" y="0"/>
            <a:ext cx="2945659" cy="496332"/>
          </a:xfrm>
          <a:prstGeom prst="rect">
            <a:avLst/>
          </a:prstGeom>
          <a:noFill/>
          <a:ln w="9525">
            <a:noFill/>
            <a:miter lim="800000"/>
            <a:headEnd/>
            <a:tailEnd/>
          </a:ln>
          <a:effectLst/>
        </p:spPr>
        <p:txBody>
          <a:bodyPr vert="horz" wrap="square" lIns="92038" tIns="46020" rIns="92038" bIns="46020" numCol="1" anchor="t" anchorCtr="0" compatLnSpc="1">
            <a:prstTxWarp prst="textNoShape">
              <a:avLst/>
            </a:prstTxWarp>
          </a:bodyPr>
          <a:lstStyle>
            <a:lvl1pPr algn="r">
              <a:defRPr sz="1200">
                <a:solidFill>
                  <a:schemeClr val="tx1"/>
                </a:solidFill>
                <a:latin typeface="Arial" charset="0"/>
              </a:defRPr>
            </a:lvl1pPr>
          </a:lstStyle>
          <a:p>
            <a:endParaRPr lang="en-GB" dirty="0"/>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79768" y="4715154"/>
            <a:ext cx="5438140" cy="4466988"/>
          </a:xfrm>
          <a:prstGeom prst="rect">
            <a:avLst/>
          </a:prstGeom>
          <a:noFill/>
          <a:ln w="9525">
            <a:noFill/>
            <a:miter lim="800000"/>
            <a:headEnd/>
            <a:tailEnd/>
          </a:ln>
          <a:effectLst/>
        </p:spPr>
        <p:txBody>
          <a:bodyPr vert="horz" wrap="square" lIns="92038" tIns="46020" rIns="92038" bIns="460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8" name="Rectangle 6"/>
          <p:cNvSpPr>
            <a:spLocks noGrp="1" noChangeArrowheads="1"/>
          </p:cNvSpPr>
          <p:nvPr>
            <p:ph type="ftr" sz="quarter" idx="4"/>
          </p:nvPr>
        </p:nvSpPr>
        <p:spPr bwMode="auto">
          <a:xfrm>
            <a:off x="2" y="9428584"/>
            <a:ext cx="2945659" cy="496332"/>
          </a:xfrm>
          <a:prstGeom prst="rect">
            <a:avLst/>
          </a:prstGeom>
          <a:noFill/>
          <a:ln w="9525">
            <a:noFill/>
            <a:miter lim="800000"/>
            <a:headEnd/>
            <a:tailEnd/>
          </a:ln>
          <a:effectLst/>
        </p:spPr>
        <p:txBody>
          <a:bodyPr vert="horz" wrap="square" lIns="92038" tIns="46020" rIns="92038" bIns="46020" numCol="1" anchor="b" anchorCtr="0" compatLnSpc="1">
            <a:prstTxWarp prst="textNoShape">
              <a:avLst/>
            </a:prstTxWarp>
          </a:bodyPr>
          <a:lstStyle>
            <a:lvl1pPr>
              <a:defRPr sz="1200">
                <a:solidFill>
                  <a:schemeClr val="tx1"/>
                </a:solidFill>
                <a:latin typeface="Arial" charset="0"/>
              </a:defRPr>
            </a:lvl1pPr>
          </a:lstStyle>
          <a:p>
            <a:endParaRPr lang="en-GB" dirty="0"/>
          </a:p>
        </p:txBody>
      </p:sp>
      <p:sp>
        <p:nvSpPr>
          <p:cNvPr id="3079" name="Rectangle 7"/>
          <p:cNvSpPr>
            <a:spLocks noGrp="1" noChangeArrowheads="1"/>
          </p:cNvSpPr>
          <p:nvPr>
            <p:ph type="sldNum" sz="quarter" idx="5"/>
          </p:nvPr>
        </p:nvSpPr>
        <p:spPr bwMode="auto">
          <a:xfrm>
            <a:off x="3850444" y="9428584"/>
            <a:ext cx="2945659" cy="496332"/>
          </a:xfrm>
          <a:prstGeom prst="rect">
            <a:avLst/>
          </a:prstGeom>
          <a:noFill/>
          <a:ln w="9525">
            <a:noFill/>
            <a:miter lim="800000"/>
            <a:headEnd/>
            <a:tailEnd/>
          </a:ln>
          <a:effectLst/>
        </p:spPr>
        <p:txBody>
          <a:bodyPr vert="horz" wrap="square" lIns="92038" tIns="46020" rIns="92038" bIns="46020" numCol="1" anchor="b" anchorCtr="0" compatLnSpc="1">
            <a:prstTxWarp prst="textNoShape">
              <a:avLst/>
            </a:prstTxWarp>
          </a:bodyPr>
          <a:lstStyle>
            <a:lvl1pPr algn="r">
              <a:defRPr sz="1200">
                <a:solidFill>
                  <a:schemeClr val="tx1"/>
                </a:solidFill>
                <a:latin typeface="Arial" charset="0"/>
              </a:defRPr>
            </a:lvl1pPr>
          </a:lstStyle>
          <a:p>
            <a:fld id="{0FFF432F-34D4-4F70-B8A0-0E2E6C007F36}" type="slidenum">
              <a:rPr lang="en-GB"/>
              <a:pPr/>
              <a:t>‹#›</a:t>
            </a:fld>
            <a:endParaRPr lang="en-GB" dirty="0"/>
          </a:p>
        </p:txBody>
      </p:sp>
    </p:spTree>
    <p:extLst>
      <p:ext uri="{BB962C8B-B14F-4D97-AF65-F5344CB8AC3E}">
        <p14:creationId xmlns:p14="http://schemas.microsoft.com/office/powerpoint/2010/main" val="173567574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FFF432F-34D4-4F70-B8A0-0E2E6C007F36}" type="slidenum">
              <a:rPr lang="en-GB" smtClean="0"/>
              <a:pPr/>
              <a:t>1</a:t>
            </a:fld>
            <a:endParaRPr lang="en-GB" dirty="0"/>
          </a:p>
        </p:txBody>
      </p:sp>
    </p:spTree>
    <p:extLst>
      <p:ext uri="{BB962C8B-B14F-4D97-AF65-F5344CB8AC3E}">
        <p14:creationId xmlns:p14="http://schemas.microsoft.com/office/powerpoint/2010/main" val="4019447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43758A-6C13-4F52-B4B7-7643D06DB4E3}" type="slidenum">
              <a:rPr lang="en-GB"/>
              <a:pPr/>
              <a:t>8</a:t>
            </a:fld>
            <a:endParaRPr lang="en-GB"/>
          </a:p>
        </p:txBody>
      </p:sp>
      <p:sp>
        <p:nvSpPr>
          <p:cNvPr id="2821122" name="Rectangle 2"/>
          <p:cNvSpPr>
            <a:spLocks noGrp="1" noRot="1" noChangeAspect="1" noChangeArrowheads="1" noTextEdit="1"/>
          </p:cNvSpPr>
          <p:nvPr>
            <p:ph type="sldImg"/>
          </p:nvPr>
        </p:nvSpPr>
        <p:spPr>
          <a:ln/>
        </p:spPr>
      </p:sp>
      <p:sp>
        <p:nvSpPr>
          <p:cNvPr id="2821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Strategic process</a:t>
            </a:r>
            <a:r>
              <a:rPr lang="en-US" baseline="0" dirty="0" smtClean="0"/>
              <a:t> based approach</a:t>
            </a:r>
          </a:p>
          <a:p>
            <a:r>
              <a:rPr lang="en-US" baseline="0" dirty="0" smtClean="0"/>
              <a:t>Practice of segmenting the main areas of spend into discrete groups to mirror how individual market places are </a:t>
            </a:r>
            <a:r>
              <a:rPr lang="en-US" baseline="0" dirty="0" err="1" smtClean="0"/>
              <a:t>organised</a:t>
            </a:r>
            <a:endParaRPr lang="en-US" baseline="0" dirty="0" smtClean="0"/>
          </a:p>
          <a:p>
            <a:r>
              <a:rPr lang="en-US" baseline="0" dirty="0" smtClean="0"/>
              <a:t>Cross functional</a:t>
            </a:r>
          </a:p>
          <a:p>
            <a:r>
              <a:rPr lang="en-US" baseline="0" dirty="0" smtClean="0"/>
              <a:t>Actively challenge what has gone on before</a:t>
            </a:r>
          </a:p>
          <a:p>
            <a:r>
              <a:rPr lang="en-US" baseline="0" dirty="0" smtClean="0"/>
              <a:t>Seek breakthrough improvement</a:t>
            </a:r>
          </a:p>
          <a:p>
            <a:r>
              <a:rPr lang="en-US" baseline="0" dirty="0" smtClean="0"/>
              <a:t>Opportunity to drive value for the organisation – such as reductions in purchase price / reduction in TCO / reduction in risk . Innovation / </a:t>
            </a:r>
            <a:r>
              <a:rPr lang="en-US" baseline="0" dirty="0" err="1" smtClean="0"/>
              <a:t>sustainabiluty</a:t>
            </a:r>
            <a:r>
              <a:rPr lang="en-US" baseline="0" dirty="0" smtClean="0"/>
              <a:t> / process change</a:t>
            </a:r>
            <a:endParaRPr lang="en-US" dirty="0" smtClean="0"/>
          </a:p>
          <a:p>
            <a:endParaRPr lang="en-US" dirty="0"/>
          </a:p>
        </p:txBody>
      </p:sp>
      <p:sp>
        <p:nvSpPr>
          <p:cNvPr id="4" name="Slide Number Placeholder 3"/>
          <p:cNvSpPr>
            <a:spLocks noGrp="1"/>
          </p:cNvSpPr>
          <p:nvPr>
            <p:ph type="sldNum" sz="quarter" idx="10"/>
          </p:nvPr>
        </p:nvSpPr>
        <p:spPr/>
        <p:txBody>
          <a:bodyPr/>
          <a:lstStyle/>
          <a:p>
            <a:fld id="{09030864-F1B0-4D1F-ABC8-B6BEE1D6A879}" type="slidenum">
              <a:rPr lang="en-GB" altLang="en-US" smtClean="0"/>
              <a:pPr/>
              <a:t>14</a:t>
            </a:fld>
            <a:endParaRPr lang="en-GB" altLang="en-US" dirty="0"/>
          </a:p>
        </p:txBody>
      </p:sp>
    </p:spTree>
    <p:extLst>
      <p:ext uri="{BB962C8B-B14F-4D97-AF65-F5344CB8AC3E}">
        <p14:creationId xmlns:p14="http://schemas.microsoft.com/office/powerpoint/2010/main" val="1702527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43758A-6C13-4F52-B4B7-7643D06DB4E3}" type="slidenum">
              <a:rPr lang="en-GB"/>
              <a:pPr/>
              <a:t>16</a:t>
            </a:fld>
            <a:endParaRPr lang="en-GB"/>
          </a:p>
        </p:txBody>
      </p:sp>
      <p:sp>
        <p:nvSpPr>
          <p:cNvPr id="2821122" name="Rectangle 2"/>
          <p:cNvSpPr>
            <a:spLocks noGrp="1" noRot="1" noChangeAspect="1" noChangeArrowheads="1" noTextEdit="1"/>
          </p:cNvSpPr>
          <p:nvPr>
            <p:ph type="sldImg"/>
          </p:nvPr>
        </p:nvSpPr>
        <p:spPr>
          <a:ln/>
        </p:spPr>
      </p:sp>
      <p:sp>
        <p:nvSpPr>
          <p:cNvPr id="2821123" name="Rectangle 3"/>
          <p:cNvSpPr>
            <a:spLocks noGrp="1" noChangeArrowheads="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latin typeface="Calibri" charset="0"/>
                <a:ea typeface="MS PGothic" charset="0"/>
                <a:cs typeface="MS PGothic" charset="0"/>
              </a:rPr>
              <a:t>Tutor:</a:t>
            </a:r>
            <a:r>
              <a:rPr lang="en-US" baseline="0" dirty="0" smtClean="0">
                <a:latin typeface="Calibri" charset="0"/>
                <a:ea typeface="MS PGothic" charset="0"/>
                <a:cs typeface="MS PGothic" charset="0"/>
              </a:rPr>
              <a:t> </a:t>
            </a:r>
            <a:r>
              <a:rPr lang="en-US" dirty="0" smtClean="0">
                <a:latin typeface="Calibri" charset="0"/>
                <a:ea typeface="MS PGothic" charset="0"/>
                <a:cs typeface="MS PGothic" charset="0"/>
              </a:rPr>
              <a:t>The </a:t>
            </a:r>
            <a:r>
              <a:rPr lang="en-US" b="1" u="sng" dirty="0" smtClean="0">
                <a:latin typeface="Calibri" charset="0"/>
                <a:ea typeface="MS PGothic" charset="0"/>
                <a:cs typeface="MS PGothic" charset="0"/>
              </a:rPr>
              <a:t>direction</a:t>
            </a:r>
            <a:r>
              <a:rPr lang="en-US" dirty="0" smtClean="0">
                <a:latin typeface="Calibri" charset="0"/>
                <a:ea typeface="MS PGothic" charset="0"/>
                <a:cs typeface="MS PGothic" charset="0"/>
              </a:rPr>
              <a:t> and </a:t>
            </a:r>
            <a:r>
              <a:rPr lang="en-US" b="1" u="sng" dirty="0" smtClean="0">
                <a:latin typeface="Calibri" charset="0"/>
                <a:ea typeface="MS PGothic" charset="0"/>
                <a:cs typeface="MS PGothic" charset="0"/>
              </a:rPr>
              <a:t>scope</a:t>
            </a:r>
            <a:r>
              <a:rPr lang="en-US" dirty="0" smtClean="0">
                <a:latin typeface="Calibri" charset="0"/>
                <a:ea typeface="MS PGothic" charset="0"/>
                <a:cs typeface="MS PGothic" charset="0"/>
              </a:rPr>
              <a:t> of an organization over the long-term which achieves </a:t>
            </a:r>
            <a:r>
              <a:rPr lang="en-US" b="1" u="sng" dirty="0" smtClean="0">
                <a:latin typeface="Calibri" charset="0"/>
                <a:ea typeface="MS PGothic" charset="0"/>
                <a:cs typeface="MS PGothic" charset="0"/>
              </a:rPr>
              <a:t>advantage</a:t>
            </a:r>
            <a:r>
              <a:rPr lang="en-US" dirty="0" smtClean="0">
                <a:latin typeface="Calibri" charset="0"/>
                <a:ea typeface="MS PGothic" charset="0"/>
                <a:cs typeface="MS PGothic" charset="0"/>
              </a:rPr>
              <a:t> in a </a:t>
            </a:r>
            <a:r>
              <a:rPr lang="en-US" b="1" u="sng" dirty="0" smtClean="0">
                <a:latin typeface="Calibri" charset="0"/>
                <a:ea typeface="MS PGothic" charset="0"/>
                <a:cs typeface="MS PGothic" charset="0"/>
              </a:rPr>
              <a:t>changing environment </a:t>
            </a:r>
            <a:r>
              <a:rPr lang="en-US" dirty="0" smtClean="0">
                <a:latin typeface="Calibri" charset="0"/>
                <a:ea typeface="MS PGothic" charset="0"/>
                <a:cs typeface="MS PGothic" charset="0"/>
              </a:rPr>
              <a:t>through its </a:t>
            </a:r>
            <a:r>
              <a:rPr lang="en-US" b="1" u="sng" dirty="0" smtClean="0">
                <a:latin typeface="Calibri" charset="0"/>
                <a:ea typeface="MS PGothic" charset="0"/>
                <a:cs typeface="MS PGothic" charset="0"/>
              </a:rPr>
              <a:t>configuration of resources and competencies</a:t>
            </a:r>
            <a:r>
              <a:rPr lang="en-US" dirty="0" smtClean="0">
                <a:latin typeface="Calibri" charset="0"/>
                <a:ea typeface="MS PGothic" charset="0"/>
                <a:cs typeface="MS PGothic" charset="0"/>
              </a:rPr>
              <a:t>, with the aim of fulfilling </a:t>
            </a:r>
            <a:r>
              <a:rPr lang="en-US" b="1" u="sng" dirty="0" smtClean="0">
                <a:latin typeface="Calibri" charset="0"/>
                <a:ea typeface="MS PGothic" charset="0"/>
                <a:cs typeface="MS PGothic" charset="0"/>
              </a:rPr>
              <a:t>stakeholders</a:t>
            </a:r>
            <a:r>
              <a:rPr lang="en-US" dirty="0" smtClean="0">
                <a:latin typeface="Calibri" charset="0"/>
                <a:ea typeface="MS PGothic" charset="0"/>
                <a:cs typeface="MS PGothic" charset="0"/>
              </a:rPr>
              <a:t> </a:t>
            </a:r>
            <a:r>
              <a:rPr lang="en-US" b="1" u="sng" dirty="0" smtClean="0">
                <a:latin typeface="Calibri" charset="0"/>
                <a:ea typeface="MS PGothic" charset="0"/>
                <a:cs typeface="MS PGothic" charset="0"/>
              </a:rPr>
              <a:t>expectations”</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altLang="ja-JP" b="0" u="none" dirty="0" smtClean="0">
              <a:latin typeface="Calibri" charset="0"/>
              <a:ea typeface="MS PGothic" charset="0"/>
              <a:cs typeface="MS PGothic" charset="0"/>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dirty="0" smtClean="0">
                <a:latin typeface="Calibri" charset="0"/>
                <a:ea typeface="MS PGothic" charset="0"/>
                <a:cs typeface="MS PGothic" charset="0"/>
              </a:rPr>
              <a:t>Make/buy</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dirty="0" smtClean="0">
                <a:latin typeface="Calibri" charset="0"/>
                <a:ea typeface="MS PGothic" charset="0"/>
                <a:cs typeface="MS PGothic" charset="0"/>
              </a:rPr>
              <a:t>Outsource / insource</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dirty="0" smtClean="0">
                <a:latin typeface="Calibri" charset="0"/>
                <a:ea typeface="MS PGothic" charset="0"/>
                <a:cs typeface="MS PGothic" charset="0"/>
              </a:rPr>
              <a:t>LCC,</a:t>
            </a:r>
            <a:r>
              <a:rPr lang="en-US" altLang="ja-JP" b="0" u="none" baseline="0" dirty="0" smtClean="0">
                <a:latin typeface="Calibri" charset="0"/>
                <a:ea typeface="MS PGothic" charset="0"/>
                <a:cs typeface="MS PGothic" charset="0"/>
              </a:rPr>
              <a:t> </a:t>
            </a:r>
            <a:r>
              <a:rPr lang="en-US" altLang="ja-JP" b="0" u="none" baseline="0" dirty="0" err="1" smtClean="0">
                <a:latin typeface="Calibri" charset="0"/>
                <a:ea typeface="MS PGothic" charset="0"/>
                <a:cs typeface="MS PGothic" charset="0"/>
              </a:rPr>
              <a:t>Gloabal</a:t>
            </a:r>
            <a:r>
              <a:rPr lang="en-US" altLang="ja-JP" b="0" u="none" baseline="0" dirty="0" smtClean="0">
                <a:latin typeface="Calibri" charset="0"/>
                <a:ea typeface="MS PGothic" charset="0"/>
                <a:cs typeface="MS PGothic" charset="0"/>
              </a:rPr>
              <a:t>, local</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baseline="0" dirty="0" smtClean="0">
                <a:latin typeface="Calibri" charset="0"/>
                <a:ea typeface="MS PGothic" charset="0"/>
                <a:cs typeface="MS PGothic" charset="0"/>
              </a:rPr>
              <a:t>SME</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baseline="0" dirty="0" smtClean="0">
                <a:latin typeface="Calibri" charset="0"/>
                <a:ea typeface="MS PGothic" charset="0"/>
                <a:cs typeface="MS PGothic" charset="0"/>
              </a:rPr>
              <a:t>Ethical</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baseline="0" dirty="0" smtClean="0">
                <a:latin typeface="Calibri" charset="0"/>
                <a:ea typeface="MS PGothic" charset="0"/>
                <a:cs typeface="MS PGothic" charset="0"/>
              </a:rPr>
              <a:t>Sole, single, dual, multiple</a:t>
            </a: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ja-JP" b="0" u="none" baseline="0" dirty="0" smtClean="0">
                <a:latin typeface="Calibri" charset="0"/>
                <a:ea typeface="MS PGothic" charset="0"/>
                <a:cs typeface="MS PGothic" charset="0"/>
              </a:rPr>
              <a:t>Partnerships, JVs, </a:t>
            </a:r>
            <a:r>
              <a:rPr lang="en-US" altLang="ja-JP" b="0" u="none" baseline="0" dirty="0" err="1" smtClean="0">
                <a:latin typeface="Calibri" charset="0"/>
                <a:ea typeface="MS PGothic" charset="0"/>
                <a:cs typeface="MS PGothic" charset="0"/>
              </a:rPr>
              <a:t>integratiion</a:t>
            </a:r>
            <a:r>
              <a:rPr lang="en-US" altLang="ja-JP" b="0" u="none" baseline="0" dirty="0" smtClean="0">
                <a:latin typeface="Calibri" charset="0"/>
                <a:ea typeface="MS PGothic" charset="0"/>
                <a:cs typeface="MS PGothic" charset="0"/>
              </a:rPr>
              <a:t> ( forward/backward)</a:t>
            </a:r>
            <a:endParaRPr lang="en-GB" altLang="ja-JP" b="0" u="none" dirty="0" smtClean="0">
              <a:latin typeface="Calibri" charset="0"/>
              <a:ea typeface="MS PGothic" charset="0"/>
              <a:cs typeface="MS PGothic" charset="0"/>
            </a:endParaRPr>
          </a:p>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43758A-6C13-4F52-B4B7-7643D06DB4E3}" type="slidenum">
              <a:rPr lang="en-GB"/>
              <a:pPr/>
              <a:t>18</a:t>
            </a:fld>
            <a:endParaRPr lang="en-GB"/>
          </a:p>
        </p:txBody>
      </p:sp>
      <p:sp>
        <p:nvSpPr>
          <p:cNvPr id="2821122" name="Rectangle 2"/>
          <p:cNvSpPr>
            <a:spLocks noGrp="1" noRot="1" noChangeAspect="1" noChangeArrowheads="1" noTextEdit="1"/>
          </p:cNvSpPr>
          <p:nvPr>
            <p:ph type="sldImg"/>
          </p:nvPr>
        </p:nvSpPr>
        <p:spPr>
          <a:ln/>
        </p:spPr>
      </p:sp>
      <p:sp>
        <p:nvSpPr>
          <p:cNvPr id="28211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43758A-6C13-4F52-B4B7-7643D06DB4E3}" type="slidenum">
              <a:rPr lang="en-GB"/>
              <a:pPr/>
              <a:t>19</a:t>
            </a:fld>
            <a:endParaRPr lang="en-GB"/>
          </a:p>
        </p:txBody>
      </p:sp>
      <p:sp>
        <p:nvSpPr>
          <p:cNvPr id="2821122" name="Rectangle 2"/>
          <p:cNvSpPr>
            <a:spLocks noGrp="1" noRot="1" noChangeAspect="1" noChangeArrowheads="1" noTextEdit="1"/>
          </p:cNvSpPr>
          <p:nvPr>
            <p:ph type="sldImg"/>
          </p:nvPr>
        </p:nvSpPr>
        <p:spPr>
          <a:ln/>
        </p:spPr>
      </p:sp>
      <p:sp>
        <p:nvSpPr>
          <p:cNvPr id="28211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Slide Image Placeholder 1"/>
          <p:cNvSpPr>
            <a:spLocks noGrp="1" noRot="1" noChangeAspect="1" noTextEdit="1"/>
          </p:cNvSpPr>
          <p:nvPr>
            <p:ph type="sldImg"/>
          </p:nvPr>
        </p:nvSpPr>
        <p:spPr>
          <a:ln/>
        </p:spPr>
      </p:sp>
      <p:sp>
        <p:nvSpPr>
          <p:cNvPr id="267267" name="Notes Placeholder 2"/>
          <p:cNvSpPr>
            <a:spLocks noGrp="1"/>
          </p:cNvSpPr>
          <p:nvPr>
            <p:ph type="body" idx="1"/>
          </p:nvPr>
        </p:nvSpPr>
        <p:spPr>
          <a:noFill/>
          <a:ln/>
        </p:spPr>
        <p:txBody>
          <a:bodyPr/>
          <a:lstStyle/>
          <a:p>
            <a:endParaRPr lang="en-US" altLang="en-US" smtClean="0">
              <a:latin typeface="Arial" pitchFamily="34" charset="0"/>
            </a:endParaRPr>
          </a:p>
        </p:txBody>
      </p:sp>
      <p:sp>
        <p:nvSpPr>
          <p:cNvPr id="267268" name="Slide Number Placeholder 3"/>
          <p:cNvSpPr>
            <a:spLocks noGrp="1"/>
          </p:cNvSpPr>
          <p:nvPr>
            <p:ph type="sldNum" sz="quarter" idx="5"/>
          </p:nvPr>
        </p:nvSpPr>
        <p:spPr>
          <a:noFill/>
        </p:spPr>
        <p:txBody>
          <a:bodyPr/>
          <a:lstStyle/>
          <a:p>
            <a:fld id="{74D62AAD-6655-49A8-B551-A371A8D52FCD}" type="slidenum">
              <a:rPr lang="en-GB" altLang="en-US" smtClean="0"/>
              <a:pPr/>
              <a:t>22</a:t>
            </a:fld>
            <a:endParaRPr lang="en-GB"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next 6 slides are taken from the “Canada Presentation</a:t>
            </a:r>
            <a:r>
              <a:rPr lang="en-GB" baseline="0" dirty="0" smtClean="0"/>
              <a:t> 091115” in the contextualisation file.  This a 20 slide presentation covering Crown Commercial Service approach to Category Management</a:t>
            </a:r>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25</a:t>
            </a:fld>
            <a:endParaRPr lang="en-GB" dirty="0"/>
          </a:p>
        </p:txBody>
      </p:sp>
    </p:spTree>
    <p:extLst>
      <p:ext uri="{BB962C8B-B14F-4D97-AF65-F5344CB8AC3E}">
        <p14:creationId xmlns:p14="http://schemas.microsoft.com/office/powerpoint/2010/main" val="2570798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030864-F1B0-4D1F-ABC8-B6BEE1D6A879}" type="slidenum">
              <a:rPr lang="en-GB" altLang="en-US" smtClean="0"/>
              <a:pPr/>
              <a:t>29</a:t>
            </a:fld>
            <a:endParaRPr lang="en-GB" altLang="en-US" dirty="0"/>
          </a:p>
        </p:txBody>
      </p:sp>
    </p:spTree>
    <p:extLst>
      <p:ext uri="{BB962C8B-B14F-4D97-AF65-F5344CB8AC3E}">
        <p14:creationId xmlns:p14="http://schemas.microsoft.com/office/powerpoint/2010/main" val="497111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lstStyle/>
          <a:p>
            <a:pPr marL="107950">
              <a:lnSpc>
                <a:spcPct val="115000"/>
              </a:lnSpc>
            </a:pPr>
            <a:r>
              <a:rPr lang="en-GB" altLang="en-US" smtClean="0">
                <a:latin typeface="Arial" pitchFamily="34" charset="0"/>
                <a:ea typeface="MS Mincho" pitchFamily="49" charset="-128"/>
                <a:cs typeface="Times New Roman" pitchFamily="18" charset="0"/>
              </a:rPr>
              <a:t>Guidance on completing the Draft Project Brief and Charter</a:t>
            </a:r>
          </a:p>
          <a:p>
            <a:pPr marL="107950">
              <a:lnSpc>
                <a:spcPct val="115000"/>
              </a:lnSpc>
            </a:pPr>
            <a:r>
              <a:rPr lang="en-GB" altLang="en-US" smtClean="0">
                <a:latin typeface="Arial" pitchFamily="34" charset="0"/>
                <a:ea typeface="MS Mincho" pitchFamily="49" charset="-128"/>
                <a:cs typeface="Times New Roman" pitchFamily="18" charset="0"/>
              </a:rPr>
              <a:t> </a:t>
            </a:r>
          </a:p>
          <a:p>
            <a:pPr marL="107950" algn="just">
              <a:lnSpc>
                <a:spcPct val="115000"/>
              </a:lnSpc>
              <a:buFont typeface="Symbol" pitchFamily="18" charset="2"/>
              <a:buChar char=""/>
            </a:pPr>
            <a:r>
              <a:rPr lang="en-GB" altLang="en-US" smtClean="0">
                <a:latin typeface="Arial" pitchFamily="34" charset="0"/>
                <a:ea typeface="MS Mincho" pitchFamily="49" charset="-128"/>
                <a:cs typeface="Times New Roman" pitchFamily="18" charset="0"/>
              </a:rPr>
              <a:t>Purpose Statement – When completing, please outline the current situation, think about the problem that needs to be solved e.g. poor service, inefficient processes, supply market issues etc.  Also include any critical information e.g. key timescales incl. current contract termination dates, budget restraints.</a:t>
            </a:r>
          </a:p>
          <a:p>
            <a:pPr marL="107950" algn="just">
              <a:lnSpc>
                <a:spcPct val="115000"/>
              </a:lnSpc>
              <a:buFont typeface="Symbol" pitchFamily="18" charset="2"/>
              <a:buChar char=""/>
            </a:pPr>
            <a:r>
              <a:rPr lang="en-GB" altLang="en-US" smtClean="0">
                <a:latin typeface="Arial" pitchFamily="34" charset="0"/>
                <a:ea typeface="MS Mincho" pitchFamily="49" charset="-128"/>
                <a:cs typeface="Times New Roman" pitchFamily="18" charset="0"/>
              </a:rPr>
              <a:t>Deliverables – the Deliverables should give your project stakeholders and sponsor a clear idea of what they can expect at the end of the project.  Define what is ‘in scope’ as well as what is ‘out of scope’.  Deliverables can be anything from a physical item (e.g. documentation) to a service (training and support), just be specific.  Link deliverables to key milestones &amp; target implementation dates.</a:t>
            </a:r>
          </a:p>
          <a:p>
            <a:pPr marL="107950" algn="just">
              <a:lnSpc>
                <a:spcPct val="115000"/>
              </a:lnSpc>
              <a:buFont typeface="Symbol" pitchFamily="18" charset="2"/>
              <a:buChar char=""/>
            </a:pPr>
            <a:r>
              <a:rPr lang="en-GB" altLang="en-US" smtClean="0">
                <a:latin typeface="Arial" pitchFamily="34" charset="0"/>
                <a:ea typeface="MS Mincho" pitchFamily="49" charset="-128"/>
                <a:cs typeface="Times New Roman" pitchFamily="18" charset="0"/>
              </a:rPr>
              <a:t>Risks – Give a summary of the risks that may be encountered during the project as well as how these risks may be minimised.  Risk mitigation and action steps can be listed under Contingency Plans.  </a:t>
            </a:r>
          </a:p>
          <a:p>
            <a:pPr marL="107950"/>
            <a:endParaRPr lang="en-US" altLang="en-US" smtClean="0">
              <a:latin typeface="Arial" pitchFamily="34" charset="0"/>
              <a:cs typeface="Times New Roman" pitchFamily="18" charset="0"/>
            </a:endParaRPr>
          </a:p>
        </p:txBody>
      </p:sp>
      <p:sp>
        <p:nvSpPr>
          <p:cNvPr id="163843"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800">
                <a:solidFill>
                  <a:srgbClr val="003473"/>
                </a:solidFill>
                <a:latin typeface="Arial" pitchFamily="34" charset="0"/>
                <a:ea typeface="MS PGothic" pitchFamily="34" charset="-128"/>
              </a:defRPr>
            </a:lvl1pPr>
            <a:lvl2pPr marL="742950" indent="-285750" eaLnBrk="0" hangingPunct="0">
              <a:defRPr sz="800">
                <a:solidFill>
                  <a:srgbClr val="003473"/>
                </a:solidFill>
                <a:latin typeface="Arial" pitchFamily="34" charset="0"/>
                <a:ea typeface="MS PGothic" pitchFamily="34" charset="-128"/>
              </a:defRPr>
            </a:lvl2pPr>
            <a:lvl3pPr marL="1143000" indent="-228600" eaLnBrk="0" hangingPunct="0">
              <a:defRPr sz="800">
                <a:solidFill>
                  <a:srgbClr val="003473"/>
                </a:solidFill>
                <a:latin typeface="Arial" pitchFamily="34" charset="0"/>
                <a:ea typeface="MS PGothic" pitchFamily="34" charset="-128"/>
              </a:defRPr>
            </a:lvl3pPr>
            <a:lvl4pPr marL="1600200" indent="-228600" eaLnBrk="0" hangingPunct="0">
              <a:defRPr sz="800">
                <a:solidFill>
                  <a:srgbClr val="003473"/>
                </a:solidFill>
                <a:latin typeface="Arial" pitchFamily="34" charset="0"/>
                <a:ea typeface="MS PGothic" pitchFamily="34" charset="-128"/>
              </a:defRPr>
            </a:lvl4pPr>
            <a:lvl5pPr marL="2057400" indent="-228600" eaLnBrk="0" hangingPunct="0">
              <a:defRPr sz="800">
                <a:solidFill>
                  <a:srgbClr val="003473"/>
                </a:solidFill>
                <a:latin typeface="Arial" pitchFamily="34" charset="0"/>
                <a:ea typeface="MS PGothic" pitchFamily="34" charset="-128"/>
              </a:defRPr>
            </a:lvl5pPr>
            <a:lvl6pPr marL="2514600" indent="-228600" eaLnBrk="0" fontAlgn="base" hangingPunct="0">
              <a:spcBef>
                <a:spcPct val="0"/>
              </a:spcBef>
              <a:spcAft>
                <a:spcPct val="0"/>
              </a:spcAft>
              <a:defRPr sz="800">
                <a:solidFill>
                  <a:srgbClr val="003473"/>
                </a:solidFill>
                <a:latin typeface="Arial" pitchFamily="34" charset="0"/>
                <a:ea typeface="MS PGothic" pitchFamily="34" charset="-128"/>
              </a:defRPr>
            </a:lvl6pPr>
            <a:lvl7pPr marL="2971800" indent="-228600" eaLnBrk="0" fontAlgn="base" hangingPunct="0">
              <a:spcBef>
                <a:spcPct val="0"/>
              </a:spcBef>
              <a:spcAft>
                <a:spcPct val="0"/>
              </a:spcAft>
              <a:defRPr sz="800">
                <a:solidFill>
                  <a:srgbClr val="003473"/>
                </a:solidFill>
                <a:latin typeface="Arial" pitchFamily="34" charset="0"/>
                <a:ea typeface="MS PGothic" pitchFamily="34" charset="-128"/>
              </a:defRPr>
            </a:lvl7pPr>
            <a:lvl8pPr marL="3429000" indent="-228600" eaLnBrk="0" fontAlgn="base" hangingPunct="0">
              <a:spcBef>
                <a:spcPct val="0"/>
              </a:spcBef>
              <a:spcAft>
                <a:spcPct val="0"/>
              </a:spcAft>
              <a:defRPr sz="800">
                <a:solidFill>
                  <a:srgbClr val="003473"/>
                </a:solidFill>
                <a:latin typeface="Arial" pitchFamily="34" charset="0"/>
                <a:ea typeface="MS PGothic" pitchFamily="34" charset="-128"/>
              </a:defRPr>
            </a:lvl8pPr>
            <a:lvl9pPr marL="3886200" indent="-228600" eaLnBrk="0" fontAlgn="base" hangingPunct="0">
              <a:spcBef>
                <a:spcPct val="0"/>
              </a:spcBef>
              <a:spcAft>
                <a:spcPct val="0"/>
              </a:spcAft>
              <a:defRPr sz="800">
                <a:solidFill>
                  <a:srgbClr val="003473"/>
                </a:solidFill>
                <a:latin typeface="Arial" pitchFamily="34" charset="0"/>
                <a:ea typeface="MS PGothic" pitchFamily="34" charset="-128"/>
              </a:defRPr>
            </a:lvl9pPr>
          </a:lstStyle>
          <a:p>
            <a:pPr eaLnBrk="1" hangingPunct="1"/>
            <a:fld id="{09443875-2D45-4194-9E2D-D5FF9F2DEDD3}" type="slidenum">
              <a:rPr lang="en-US" altLang="en-US" sz="1200">
                <a:solidFill>
                  <a:schemeClr val="tx1"/>
                </a:solidFill>
              </a:rPr>
              <a:pPr eaLnBrk="1" hangingPunct="1"/>
              <a:t>38</a:t>
            </a:fld>
            <a:endParaRPr lang="en-US" altLang="en-US" sz="1200">
              <a:solidFill>
                <a:schemeClr val="tx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41</a:t>
            </a:fld>
            <a:endParaRPr lang="en-GB" dirty="0"/>
          </a:p>
        </p:txBody>
      </p:sp>
    </p:spTree>
    <p:extLst>
      <p:ext uri="{BB962C8B-B14F-4D97-AF65-F5344CB8AC3E}">
        <p14:creationId xmlns:p14="http://schemas.microsoft.com/office/powerpoint/2010/main" val="694496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44</a:t>
            </a:fld>
            <a:endParaRPr lang="en-GB" dirty="0"/>
          </a:p>
        </p:txBody>
      </p:sp>
    </p:spTree>
    <p:extLst>
      <p:ext uri="{BB962C8B-B14F-4D97-AF65-F5344CB8AC3E}">
        <p14:creationId xmlns:p14="http://schemas.microsoft.com/office/powerpoint/2010/main" val="2344416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Tutor:</a:t>
            </a:r>
            <a:r>
              <a:rPr lang="en-US" baseline="0" dirty="0" smtClean="0"/>
              <a:t> Later we will discuss Suitability / feasibility / Acceptability</a:t>
            </a:r>
            <a:endParaRPr lang="en-US"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48</a:t>
            </a:fld>
            <a:endParaRPr lang="en-GB" dirty="0"/>
          </a:p>
        </p:txBody>
      </p:sp>
    </p:spTree>
    <p:extLst>
      <p:ext uri="{BB962C8B-B14F-4D97-AF65-F5344CB8AC3E}">
        <p14:creationId xmlns:p14="http://schemas.microsoft.com/office/powerpoint/2010/main" val="8210326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lnSpc>
                <a:spcPct val="80000"/>
              </a:lnSpc>
              <a:buFont typeface="Wingdings" charset="0"/>
              <a:buNone/>
            </a:pPr>
            <a:r>
              <a:rPr lang="en-US" sz="1200" dirty="0" smtClean="0">
                <a:solidFill>
                  <a:srgbClr val="003366"/>
                </a:solidFill>
                <a:latin typeface="Calibri" charset="0"/>
                <a:ea typeface="MS PGothic" charset="0"/>
              </a:rPr>
              <a:t>Diversity of need</a:t>
            </a:r>
          </a:p>
          <a:p>
            <a:pPr marL="0" indent="0" eaLnBrk="1" hangingPunct="1">
              <a:lnSpc>
                <a:spcPct val="80000"/>
              </a:lnSpc>
              <a:buFont typeface="Wingdings" charset="0"/>
              <a:buNone/>
            </a:pPr>
            <a:endParaRPr lang="en-US" sz="1200" dirty="0" smtClean="0">
              <a:solidFill>
                <a:srgbClr val="003366"/>
              </a:solidFill>
              <a:latin typeface="Calibri" charset="0"/>
              <a:ea typeface="MS PGothic" charset="0"/>
            </a:endParaRPr>
          </a:p>
          <a:p>
            <a:pPr marL="0" indent="0" eaLnBrk="1" hangingPunct="1">
              <a:lnSpc>
                <a:spcPct val="80000"/>
              </a:lnSpc>
              <a:buFont typeface="Wingdings" charset="0"/>
              <a:buNone/>
            </a:pPr>
            <a:r>
              <a:rPr lang="en-US" sz="1200" dirty="0" smtClean="0">
                <a:solidFill>
                  <a:srgbClr val="003366"/>
                </a:solidFill>
                <a:latin typeface="Calibri" charset="0"/>
                <a:ea typeface="MS PGothic" charset="0"/>
              </a:rPr>
              <a:t>Hierarchy of Needs addresses this by ranking requirements in order of importance and criticality to the category</a:t>
            </a:r>
          </a:p>
          <a:p>
            <a:pPr eaLnBrk="1" hangingPunct="1">
              <a:lnSpc>
                <a:spcPct val="80000"/>
              </a:lnSpc>
            </a:pPr>
            <a:endParaRPr lang="en-US" sz="1200" dirty="0" smtClean="0">
              <a:solidFill>
                <a:srgbClr val="003366"/>
              </a:solidFill>
              <a:latin typeface="Calibri" charset="0"/>
              <a:ea typeface="MS PGothic" charset="0"/>
            </a:endParaRPr>
          </a:p>
          <a:p>
            <a:pPr marL="285750" indent="-285750" eaLnBrk="1" hangingPunct="1">
              <a:lnSpc>
                <a:spcPct val="80000"/>
              </a:lnSpc>
              <a:buFont typeface="Arial"/>
              <a:buChar char="•"/>
            </a:pPr>
            <a:r>
              <a:rPr lang="en-US" sz="1200" dirty="0" smtClean="0">
                <a:solidFill>
                  <a:srgbClr val="003366"/>
                </a:solidFill>
                <a:latin typeface="Calibri" charset="0"/>
                <a:ea typeface="MS PGothic" charset="0"/>
              </a:rPr>
              <a:t>Cost versus Lead Time</a:t>
            </a:r>
          </a:p>
          <a:p>
            <a:pPr marL="285750" indent="-285750" eaLnBrk="1" hangingPunct="1">
              <a:lnSpc>
                <a:spcPct val="80000"/>
              </a:lnSpc>
              <a:buFont typeface="Arial"/>
              <a:buChar char="•"/>
            </a:pPr>
            <a:r>
              <a:rPr lang="en-US" sz="1200" dirty="0" smtClean="0">
                <a:solidFill>
                  <a:srgbClr val="003366"/>
                </a:solidFill>
                <a:latin typeface="Calibri" charset="0"/>
                <a:ea typeface="MS PGothic" charset="0"/>
              </a:rPr>
              <a:t>Service versus Quality</a:t>
            </a:r>
          </a:p>
          <a:p>
            <a:pPr marL="285750" indent="-285750" eaLnBrk="1" hangingPunct="1">
              <a:lnSpc>
                <a:spcPct val="80000"/>
              </a:lnSpc>
              <a:buFont typeface="Arial"/>
              <a:buChar char="•"/>
            </a:pPr>
            <a:r>
              <a:rPr lang="en-US" sz="1200" dirty="0" smtClean="0">
                <a:solidFill>
                  <a:srgbClr val="003366"/>
                </a:solidFill>
                <a:latin typeface="Calibri" charset="0"/>
                <a:ea typeface="MS PGothic" charset="0"/>
              </a:rPr>
              <a:t>Quality versus Innovation</a:t>
            </a:r>
          </a:p>
          <a:p>
            <a:pPr marL="285750" indent="-285750" eaLnBrk="1" hangingPunct="1">
              <a:lnSpc>
                <a:spcPct val="80000"/>
              </a:lnSpc>
              <a:buFont typeface="Arial"/>
              <a:buChar char="•"/>
            </a:pPr>
            <a:r>
              <a:rPr lang="en-US" sz="1200" dirty="0" smtClean="0">
                <a:solidFill>
                  <a:srgbClr val="003366"/>
                </a:solidFill>
                <a:latin typeface="Calibri" charset="0"/>
                <a:ea typeface="MS PGothic" charset="0"/>
              </a:rPr>
              <a:t>Service versus Cost</a:t>
            </a:r>
          </a:p>
          <a:p>
            <a:pPr marL="285750" indent="-285750" eaLnBrk="1" hangingPunct="1">
              <a:lnSpc>
                <a:spcPct val="80000"/>
              </a:lnSpc>
              <a:buFont typeface="Arial"/>
              <a:buChar char="•"/>
            </a:pPr>
            <a:r>
              <a:rPr lang="en-US" sz="1200" dirty="0" smtClean="0">
                <a:solidFill>
                  <a:srgbClr val="003366"/>
                </a:solidFill>
                <a:latin typeface="Calibri" charset="0"/>
                <a:ea typeface="MS PGothic" charset="0"/>
              </a:rPr>
              <a:t>Cost versus Quality</a:t>
            </a:r>
            <a:endParaRPr lang="en-GB" sz="1200" dirty="0" smtClean="0">
              <a:solidFill>
                <a:srgbClr val="003366"/>
              </a:solidFill>
              <a:latin typeface="Calibri" charset="0"/>
              <a:ea typeface="MS PGothic" charset="0"/>
            </a:endParaRPr>
          </a:p>
          <a:p>
            <a:endParaRPr lang="en-US"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50</a:t>
            </a:fld>
            <a:endParaRPr lang="en-GB" dirty="0"/>
          </a:p>
        </p:txBody>
      </p:sp>
    </p:spTree>
    <p:extLst>
      <p:ext uri="{BB962C8B-B14F-4D97-AF65-F5344CB8AC3E}">
        <p14:creationId xmlns:p14="http://schemas.microsoft.com/office/powerpoint/2010/main" val="37976569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2"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a:fld id="{6C1CCC82-1ACA-4CCA-9DD3-76B33CC2B1AA}" type="slidenum">
              <a:rPr lang="en-GB" altLang="en-US" sz="1200">
                <a:solidFill>
                  <a:schemeClr val="tx1"/>
                </a:solidFill>
                <a:latin typeface="Univers 55" pitchFamily="34" charset="0"/>
                <a:cs typeface="Arial" pitchFamily="34" charset="0"/>
              </a:rPr>
              <a:pPr algn="r"/>
              <a:t>56</a:t>
            </a:fld>
            <a:endParaRPr lang="en-GB" altLang="en-US" sz="1200">
              <a:solidFill>
                <a:schemeClr val="tx1"/>
              </a:solidFill>
              <a:latin typeface="Univers 55" pitchFamily="34" charset="0"/>
              <a:cs typeface="Arial" pitchFamily="34" charset="0"/>
            </a:endParaRPr>
          </a:p>
        </p:txBody>
      </p:sp>
      <p:sp>
        <p:nvSpPr>
          <p:cNvPr id="747523" name="Rectangle 2"/>
          <p:cNvSpPr>
            <a:spLocks noGrp="1" noRot="1" noChangeAspect="1" noChangeArrowheads="1" noTextEdit="1"/>
          </p:cNvSpPr>
          <p:nvPr>
            <p:ph type="sldImg"/>
          </p:nvPr>
        </p:nvSpPr>
        <p:spPr>
          <a:ln/>
        </p:spPr>
      </p:sp>
      <p:sp>
        <p:nvSpPr>
          <p:cNvPr id="7475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a:fld id="{9D05649F-5E33-48FA-B546-4D9E71A9EB21}" type="slidenum">
              <a:rPr lang="en-GB" altLang="en-US" sz="1200">
                <a:solidFill>
                  <a:schemeClr val="tx1"/>
                </a:solidFill>
                <a:latin typeface="Univers 55" pitchFamily="34" charset="0"/>
                <a:cs typeface="Arial" pitchFamily="34" charset="0"/>
              </a:rPr>
              <a:pPr algn="r"/>
              <a:t>57</a:t>
            </a:fld>
            <a:endParaRPr lang="en-GB" altLang="en-US" sz="1200">
              <a:solidFill>
                <a:schemeClr val="tx1"/>
              </a:solidFill>
              <a:latin typeface="Univers 55" pitchFamily="34" charset="0"/>
              <a:cs typeface="Arial" pitchFamily="34" charset="0"/>
            </a:endParaRPr>
          </a:p>
        </p:txBody>
      </p:sp>
      <p:sp>
        <p:nvSpPr>
          <p:cNvPr id="748547" name="Rectangle 2"/>
          <p:cNvSpPr>
            <a:spLocks noGrp="1" noRot="1" noChangeAspect="1" noChangeArrowheads="1" noTextEdit="1"/>
          </p:cNvSpPr>
          <p:nvPr>
            <p:ph type="sldImg"/>
          </p:nvPr>
        </p:nvSpPr>
        <p:spPr>
          <a:ln/>
        </p:spPr>
      </p:sp>
      <p:sp>
        <p:nvSpPr>
          <p:cNvPr id="7485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9570"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a:fld id="{DDA05A9E-9D6C-44F4-B47E-F4CCCD599E9A}" type="slidenum">
              <a:rPr lang="en-GB" altLang="en-US" sz="1200">
                <a:solidFill>
                  <a:schemeClr val="tx1"/>
                </a:solidFill>
                <a:latin typeface="Univers 55" pitchFamily="34" charset="0"/>
                <a:cs typeface="Arial" pitchFamily="34" charset="0"/>
              </a:rPr>
              <a:pPr algn="r"/>
              <a:t>58</a:t>
            </a:fld>
            <a:endParaRPr lang="en-GB" altLang="en-US" sz="1200">
              <a:solidFill>
                <a:schemeClr val="tx1"/>
              </a:solidFill>
              <a:latin typeface="Univers 55" pitchFamily="34" charset="0"/>
              <a:cs typeface="Arial" pitchFamily="34" charset="0"/>
            </a:endParaRPr>
          </a:p>
        </p:txBody>
      </p:sp>
      <p:sp>
        <p:nvSpPr>
          <p:cNvPr id="749571" name="Rectangle 2"/>
          <p:cNvSpPr>
            <a:spLocks noGrp="1" noRot="1" noChangeAspect="1" noChangeArrowheads="1" noTextEdit="1"/>
          </p:cNvSpPr>
          <p:nvPr>
            <p:ph type="sldImg"/>
          </p:nvPr>
        </p:nvSpPr>
        <p:spPr>
          <a:ln/>
        </p:spPr>
      </p:sp>
      <p:sp>
        <p:nvSpPr>
          <p:cNvPr id="7495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0594"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a:fld id="{70D14FB3-69BF-4B72-A2E3-17910C98F774}" type="slidenum">
              <a:rPr lang="en-GB" altLang="en-US" sz="1200">
                <a:solidFill>
                  <a:schemeClr val="tx1"/>
                </a:solidFill>
                <a:latin typeface="Univers 55" pitchFamily="34" charset="0"/>
                <a:cs typeface="Arial" pitchFamily="34" charset="0"/>
              </a:rPr>
              <a:pPr algn="r"/>
              <a:t>59</a:t>
            </a:fld>
            <a:endParaRPr lang="en-GB" altLang="en-US" sz="1200">
              <a:solidFill>
                <a:schemeClr val="tx1"/>
              </a:solidFill>
              <a:latin typeface="Univers 55" pitchFamily="34" charset="0"/>
              <a:cs typeface="Arial" pitchFamily="34" charset="0"/>
            </a:endParaRPr>
          </a:p>
        </p:txBody>
      </p:sp>
      <p:sp>
        <p:nvSpPr>
          <p:cNvPr id="750595" name="Rectangle 2"/>
          <p:cNvSpPr>
            <a:spLocks noGrp="1" noRot="1" noChangeAspect="1" noChangeArrowheads="1" noTextEdit="1"/>
          </p:cNvSpPr>
          <p:nvPr>
            <p:ph type="sldImg"/>
          </p:nvPr>
        </p:nvSpPr>
        <p:spPr>
          <a:ln/>
        </p:spPr>
      </p:sp>
      <p:sp>
        <p:nvSpPr>
          <p:cNvPr id="75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 for Tutors – TTIP and Brexit</a:t>
            </a:r>
            <a:r>
              <a:rPr lang="en-GB" baseline="0" dirty="0" smtClean="0"/>
              <a:t> are obvious examples  of Political factors but not stated here as potentially controversial and distracting.</a:t>
            </a:r>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68</a:t>
            </a:fld>
            <a:endParaRPr lang="en-GB" dirty="0"/>
          </a:p>
        </p:txBody>
      </p:sp>
    </p:spTree>
    <p:extLst>
      <p:ext uri="{BB962C8B-B14F-4D97-AF65-F5344CB8AC3E}">
        <p14:creationId xmlns:p14="http://schemas.microsoft.com/office/powerpoint/2010/main" val="3561941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Grp="1" noRot="1" noChangeAspect="1" noChangeArrowheads="1" noTextEdit="1"/>
          </p:cNvSpPr>
          <p:nvPr>
            <p:ph type="sldImg"/>
          </p:nvPr>
        </p:nvSpPr>
        <p:spPr>
          <a:ln/>
        </p:spPr>
      </p:sp>
      <p:sp>
        <p:nvSpPr>
          <p:cNvPr id="6348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62" name="Rectangle 2"/>
          <p:cNvSpPr>
            <a:spLocks noGrp="1" noRot="1" noChangeAspect="1" noChangeArrowheads="1" noTextEdit="1"/>
          </p:cNvSpPr>
          <p:nvPr>
            <p:ph type="sldImg"/>
          </p:nvPr>
        </p:nvSpPr>
        <p:spPr>
          <a:ln/>
        </p:spPr>
      </p:sp>
      <p:sp>
        <p:nvSpPr>
          <p:cNvPr id="655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a:fld id="{A6F91316-02CE-45AE-A755-43B07B4245B8}" type="slidenum">
              <a:rPr lang="en-GB" altLang="en-US" sz="1200">
                <a:solidFill>
                  <a:schemeClr val="tx1"/>
                </a:solidFill>
                <a:latin typeface="Univers 55" pitchFamily="34" charset="0"/>
                <a:cs typeface="Arial" pitchFamily="34" charset="0"/>
              </a:rPr>
              <a:pPr algn="r"/>
              <a:t>89</a:t>
            </a:fld>
            <a:endParaRPr lang="en-GB" altLang="en-US" sz="1200">
              <a:solidFill>
                <a:schemeClr val="tx1"/>
              </a:solidFill>
              <a:latin typeface="Univers 55" pitchFamily="34" charset="0"/>
              <a:cs typeface="Arial" pitchFamily="34" charset="0"/>
            </a:endParaRPr>
          </a:p>
        </p:txBody>
      </p:sp>
      <p:sp>
        <p:nvSpPr>
          <p:cNvPr id="664579" name="Rectangle 2"/>
          <p:cNvSpPr>
            <a:spLocks noGrp="1" noRot="1" noChangeAspect="1" noChangeArrowheads="1" noTextEdit="1"/>
          </p:cNvSpPr>
          <p:nvPr>
            <p:ph type="sldImg"/>
          </p:nvPr>
        </p:nvSpPr>
        <p:spPr>
          <a:ln/>
        </p:spPr>
      </p:sp>
      <p:sp>
        <p:nvSpPr>
          <p:cNvPr id="664580" name="Rectangle 3"/>
          <p:cNvSpPr>
            <a:spLocks noGrp="1" noChangeArrowheads="1"/>
          </p:cNvSpPr>
          <p:nvPr>
            <p:ph type="body" idx="1"/>
          </p:nvPr>
        </p:nvSpPr>
        <p:spPr>
          <a:xfrm>
            <a:off x="908625" y="4714876"/>
            <a:ext cx="4980426"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8674"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a:fld id="{E175315E-D200-4156-8AD7-A9491EBF0629}" type="slidenum">
              <a:rPr lang="en-GB" altLang="en-US" sz="1200">
                <a:solidFill>
                  <a:schemeClr val="tx1"/>
                </a:solidFill>
                <a:latin typeface="Univers 55" pitchFamily="34" charset="0"/>
                <a:cs typeface="Arial" pitchFamily="34" charset="0"/>
              </a:rPr>
              <a:pPr algn="r"/>
              <a:t>90</a:t>
            </a:fld>
            <a:endParaRPr lang="en-GB" altLang="en-US" sz="1200">
              <a:solidFill>
                <a:schemeClr val="tx1"/>
              </a:solidFill>
              <a:latin typeface="Univers 55" pitchFamily="34" charset="0"/>
              <a:cs typeface="Arial" pitchFamily="34" charset="0"/>
            </a:endParaRPr>
          </a:p>
        </p:txBody>
      </p:sp>
      <p:sp>
        <p:nvSpPr>
          <p:cNvPr id="668675" name="Rectangle 2"/>
          <p:cNvSpPr>
            <a:spLocks noGrp="1" noRot="1" noChangeAspect="1" noChangeArrowheads="1" noTextEdit="1"/>
          </p:cNvSpPr>
          <p:nvPr>
            <p:ph type="sldImg"/>
          </p:nvPr>
        </p:nvSpPr>
        <p:spPr>
          <a:ln/>
        </p:spPr>
      </p:sp>
      <p:sp>
        <p:nvSpPr>
          <p:cNvPr id="668676" name="Rectangle 3"/>
          <p:cNvSpPr>
            <a:spLocks noGrp="1" noChangeArrowheads="1"/>
          </p:cNvSpPr>
          <p:nvPr>
            <p:ph type="body" idx="1"/>
          </p:nvPr>
        </p:nvSpPr>
        <p:spPr>
          <a:xfrm>
            <a:off x="908625" y="4714876"/>
            <a:ext cx="4980426"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5" name="Slide Image Placeholder 1"/>
          <p:cNvSpPr>
            <a:spLocks noGrp="1" noRot="1" noChangeAspect="1"/>
          </p:cNvSpPr>
          <p:nvPr>
            <p:ph type="sldImg"/>
          </p:nvPr>
        </p:nvSpPr>
        <p:spPr>
          <a:ln/>
        </p:spPr>
      </p:sp>
      <p:sp>
        <p:nvSpPr>
          <p:cNvPr id="26214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endParaRPr>
          </a:p>
        </p:txBody>
      </p:sp>
      <p:sp>
        <p:nvSpPr>
          <p:cNvPr id="262147"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800">
                <a:solidFill>
                  <a:srgbClr val="003473"/>
                </a:solidFill>
                <a:latin typeface="Arial" charset="0"/>
                <a:ea typeface="ＭＳ Ｐゴシック" charset="0"/>
                <a:cs typeface="ＭＳ Ｐゴシック" charset="0"/>
              </a:defRPr>
            </a:lvl1pPr>
            <a:lvl2pPr marL="742950" indent="-285750" eaLnBrk="0" hangingPunct="0">
              <a:defRPr sz="800">
                <a:solidFill>
                  <a:srgbClr val="003473"/>
                </a:solidFill>
                <a:latin typeface="Arial" charset="0"/>
                <a:ea typeface="ＭＳ Ｐゴシック" charset="0"/>
              </a:defRPr>
            </a:lvl2pPr>
            <a:lvl3pPr marL="1143000" indent="-228600" eaLnBrk="0" hangingPunct="0">
              <a:defRPr sz="800">
                <a:solidFill>
                  <a:srgbClr val="003473"/>
                </a:solidFill>
                <a:latin typeface="Arial" charset="0"/>
                <a:ea typeface="ＭＳ Ｐゴシック" charset="0"/>
              </a:defRPr>
            </a:lvl3pPr>
            <a:lvl4pPr marL="1600200" indent="-228600" eaLnBrk="0" hangingPunct="0">
              <a:defRPr sz="800">
                <a:solidFill>
                  <a:srgbClr val="003473"/>
                </a:solidFill>
                <a:latin typeface="Arial" charset="0"/>
                <a:ea typeface="ＭＳ Ｐゴシック" charset="0"/>
              </a:defRPr>
            </a:lvl4pPr>
            <a:lvl5pPr marL="2057400" indent="-228600" eaLnBrk="0" hangingPunct="0">
              <a:defRPr sz="800">
                <a:solidFill>
                  <a:srgbClr val="003473"/>
                </a:solidFill>
                <a:latin typeface="Arial" charset="0"/>
                <a:ea typeface="ＭＳ Ｐゴシック" charset="0"/>
              </a:defRPr>
            </a:lvl5pPr>
            <a:lvl6pPr marL="2514600" indent="-228600" eaLnBrk="0" fontAlgn="base" hangingPunct="0">
              <a:spcBef>
                <a:spcPct val="0"/>
              </a:spcBef>
              <a:spcAft>
                <a:spcPct val="0"/>
              </a:spcAft>
              <a:defRPr sz="800">
                <a:solidFill>
                  <a:srgbClr val="003473"/>
                </a:solidFill>
                <a:latin typeface="Arial" charset="0"/>
                <a:ea typeface="ＭＳ Ｐゴシック" charset="0"/>
              </a:defRPr>
            </a:lvl6pPr>
            <a:lvl7pPr marL="2971800" indent="-228600" eaLnBrk="0" fontAlgn="base" hangingPunct="0">
              <a:spcBef>
                <a:spcPct val="0"/>
              </a:spcBef>
              <a:spcAft>
                <a:spcPct val="0"/>
              </a:spcAft>
              <a:defRPr sz="800">
                <a:solidFill>
                  <a:srgbClr val="003473"/>
                </a:solidFill>
                <a:latin typeface="Arial" charset="0"/>
                <a:ea typeface="ＭＳ Ｐゴシック" charset="0"/>
              </a:defRPr>
            </a:lvl7pPr>
            <a:lvl8pPr marL="3429000" indent="-228600" eaLnBrk="0" fontAlgn="base" hangingPunct="0">
              <a:spcBef>
                <a:spcPct val="0"/>
              </a:spcBef>
              <a:spcAft>
                <a:spcPct val="0"/>
              </a:spcAft>
              <a:defRPr sz="800">
                <a:solidFill>
                  <a:srgbClr val="003473"/>
                </a:solidFill>
                <a:latin typeface="Arial" charset="0"/>
                <a:ea typeface="ＭＳ Ｐゴシック" charset="0"/>
              </a:defRPr>
            </a:lvl8pPr>
            <a:lvl9pPr marL="3886200" indent="-228600" eaLnBrk="0" fontAlgn="base" hangingPunct="0">
              <a:spcBef>
                <a:spcPct val="0"/>
              </a:spcBef>
              <a:spcAft>
                <a:spcPct val="0"/>
              </a:spcAft>
              <a:defRPr sz="800">
                <a:solidFill>
                  <a:srgbClr val="003473"/>
                </a:solidFill>
                <a:latin typeface="Arial" charset="0"/>
                <a:ea typeface="ＭＳ Ｐゴシック" charset="0"/>
              </a:defRPr>
            </a:lvl9pPr>
          </a:lstStyle>
          <a:p>
            <a:pPr eaLnBrk="1" hangingPunct="1"/>
            <a:fld id="{07B3CCDE-AD52-8946-B8DB-C920136A639C}" type="slidenum">
              <a:rPr lang="en-US" sz="1200">
                <a:solidFill>
                  <a:schemeClr val="tx1"/>
                </a:solidFill>
              </a:rPr>
              <a:pPr eaLnBrk="1" hangingPunct="1"/>
              <a:t>91</a:t>
            </a:fld>
            <a:endParaRPr lang="en-US" sz="1200">
              <a:solidFill>
                <a:schemeClr val="tx1"/>
              </a:solidFill>
            </a:endParaRPr>
          </a:p>
        </p:txBody>
      </p:sp>
      <p:sp>
        <p:nvSpPr>
          <p:cNvPr id="2" name="Date Placeholder 1"/>
          <p:cNvSpPr>
            <a:spLocks noGrp="1"/>
          </p:cNvSpPr>
          <p:nvPr>
            <p:ph type="dt" sz="quarter" idx="1"/>
          </p:nvPr>
        </p:nvSpPr>
        <p:spPr/>
        <p:txBody>
          <a:bodyPr/>
          <a:lstStyle/>
          <a:p>
            <a:pPr>
              <a:defRPr/>
            </a:pPr>
            <a:endParaRPr lang="en-GB"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030864-F1B0-4D1F-ABC8-B6BEE1D6A879}" type="slidenum">
              <a:rPr lang="en-GB" altLang="en-US" smtClean="0"/>
              <a:pPr/>
              <a:t>97</a:t>
            </a:fld>
            <a:endParaRPr lang="en-GB" altLang="en-US" dirty="0"/>
          </a:p>
        </p:txBody>
      </p:sp>
    </p:spTree>
    <p:extLst>
      <p:ext uri="{BB962C8B-B14F-4D97-AF65-F5344CB8AC3E}">
        <p14:creationId xmlns:p14="http://schemas.microsoft.com/office/powerpoint/2010/main" val="22277842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Cox talks of a step ladder of relationships from adversarial, preferred, single source through to strategic. Each step defines increasing inter dependency</a:t>
            </a:r>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accent2"/>
                </a:solidFill>
                <a:latin typeface="Calibri" panose="020F0502020204030204" pitchFamily="34" charset="0"/>
              </a:defRPr>
            </a:lvl1pPr>
            <a:lvl2pPr marL="735892" indent="-283035">
              <a:defRPr sz="2800">
                <a:solidFill>
                  <a:schemeClr val="accent2"/>
                </a:solidFill>
                <a:latin typeface="Calibri" panose="020F0502020204030204" pitchFamily="34" charset="0"/>
              </a:defRPr>
            </a:lvl2pPr>
            <a:lvl3pPr marL="1132142" indent="-226428">
              <a:defRPr sz="2800">
                <a:solidFill>
                  <a:schemeClr val="accent2"/>
                </a:solidFill>
                <a:latin typeface="Calibri" panose="020F0502020204030204" pitchFamily="34" charset="0"/>
              </a:defRPr>
            </a:lvl3pPr>
            <a:lvl4pPr marL="1584998" indent="-226428">
              <a:defRPr sz="2800">
                <a:solidFill>
                  <a:schemeClr val="accent2"/>
                </a:solidFill>
                <a:latin typeface="Calibri" panose="020F0502020204030204" pitchFamily="34" charset="0"/>
              </a:defRPr>
            </a:lvl4pPr>
            <a:lvl5pPr marL="2037855" indent="-226428">
              <a:defRPr sz="2800">
                <a:solidFill>
                  <a:schemeClr val="accent2"/>
                </a:solidFill>
                <a:latin typeface="Calibri" panose="020F0502020204030204" pitchFamily="34" charset="0"/>
              </a:defRPr>
            </a:lvl5pPr>
            <a:lvl6pPr marL="2490711" indent="-226428" eaLnBrk="0" fontAlgn="base" hangingPunct="0">
              <a:spcBef>
                <a:spcPct val="0"/>
              </a:spcBef>
              <a:spcAft>
                <a:spcPct val="0"/>
              </a:spcAft>
              <a:defRPr sz="2800">
                <a:solidFill>
                  <a:schemeClr val="accent2"/>
                </a:solidFill>
                <a:latin typeface="Calibri" panose="020F0502020204030204" pitchFamily="34" charset="0"/>
              </a:defRPr>
            </a:lvl6pPr>
            <a:lvl7pPr marL="2943568" indent="-226428" eaLnBrk="0" fontAlgn="base" hangingPunct="0">
              <a:spcBef>
                <a:spcPct val="0"/>
              </a:spcBef>
              <a:spcAft>
                <a:spcPct val="0"/>
              </a:spcAft>
              <a:defRPr sz="2800">
                <a:solidFill>
                  <a:schemeClr val="accent2"/>
                </a:solidFill>
                <a:latin typeface="Calibri" panose="020F0502020204030204" pitchFamily="34" charset="0"/>
              </a:defRPr>
            </a:lvl7pPr>
            <a:lvl8pPr marL="3396425" indent="-226428" eaLnBrk="0" fontAlgn="base" hangingPunct="0">
              <a:spcBef>
                <a:spcPct val="0"/>
              </a:spcBef>
              <a:spcAft>
                <a:spcPct val="0"/>
              </a:spcAft>
              <a:defRPr sz="2800">
                <a:solidFill>
                  <a:schemeClr val="accent2"/>
                </a:solidFill>
                <a:latin typeface="Calibri" panose="020F0502020204030204" pitchFamily="34" charset="0"/>
              </a:defRPr>
            </a:lvl8pPr>
            <a:lvl9pPr marL="3849281" indent="-226428" eaLnBrk="0" fontAlgn="base" hangingPunct="0">
              <a:spcBef>
                <a:spcPct val="0"/>
              </a:spcBef>
              <a:spcAft>
                <a:spcPct val="0"/>
              </a:spcAft>
              <a:defRPr sz="2800">
                <a:solidFill>
                  <a:schemeClr val="accent2"/>
                </a:solidFill>
                <a:latin typeface="Calibri" panose="020F0502020204030204" pitchFamily="34" charset="0"/>
              </a:defRPr>
            </a:lvl9pPr>
          </a:lstStyle>
          <a:p>
            <a:fld id="{4F95C28F-AF4C-4378-8484-0D182C128CA3}" type="slidenum">
              <a:rPr lang="en-GB" altLang="en-US" sz="1300">
                <a:solidFill>
                  <a:schemeClr val="tx1"/>
                </a:solidFill>
                <a:latin typeface="Arial" panose="020B0604020202020204" pitchFamily="34" charset="0"/>
              </a:rPr>
              <a:pPr/>
              <a:t>109</a:t>
            </a:fld>
            <a:endParaRPr lang="en-GB" altLang="en-US" sz="1300">
              <a:solidFill>
                <a:schemeClr val="tx1"/>
              </a:solidFill>
              <a:latin typeface="Arial" panose="020B0604020202020204" pitchFamily="34" charset="0"/>
            </a:endParaRPr>
          </a:p>
        </p:txBody>
      </p:sp>
    </p:spTree>
    <p:extLst>
      <p:ext uri="{BB962C8B-B14F-4D97-AF65-F5344CB8AC3E}">
        <p14:creationId xmlns:p14="http://schemas.microsoft.com/office/powerpoint/2010/main" val="2031437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Gaining competitive advantage through traditional adversarial approaches is limiting.  Value has to be created through mutual advantage</a:t>
            </a:r>
          </a:p>
          <a:p>
            <a:r>
              <a:rPr lang="en-GB" dirty="0"/>
              <a:t>Martin Christopher 4 ‘R’s,</a:t>
            </a:r>
            <a:r>
              <a:rPr lang="en-GB" baseline="0" dirty="0"/>
              <a:t> 2005. </a:t>
            </a:r>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111</a:t>
            </a:fld>
            <a:endParaRPr lang="en-GB" dirty="0"/>
          </a:p>
        </p:txBody>
      </p:sp>
    </p:spTree>
    <p:extLst>
      <p:ext uri="{BB962C8B-B14F-4D97-AF65-F5344CB8AC3E}">
        <p14:creationId xmlns:p14="http://schemas.microsoft.com/office/powerpoint/2010/main" val="33718513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112</a:t>
            </a:fld>
            <a:endParaRPr lang="en-GB" dirty="0"/>
          </a:p>
        </p:txBody>
      </p:sp>
    </p:spTree>
    <p:extLst>
      <p:ext uri="{BB962C8B-B14F-4D97-AF65-F5344CB8AC3E}">
        <p14:creationId xmlns:p14="http://schemas.microsoft.com/office/powerpoint/2010/main" val="29644764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handout</a:t>
            </a:r>
          </a:p>
        </p:txBody>
      </p:sp>
      <p:sp>
        <p:nvSpPr>
          <p:cNvPr id="4" name="Slide Number Placeholder 3"/>
          <p:cNvSpPr>
            <a:spLocks noGrp="1"/>
          </p:cNvSpPr>
          <p:nvPr>
            <p:ph type="sldNum" sz="quarter" idx="10"/>
          </p:nvPr>
        </p:nvSpPr>
        <p:spPr/>
        <p:txBody>
          <a:bodyPr/>
          <a:lstStyle/>
          <a:p>
            <a:fld id="{0FFF432F-34D4-4F70-B8A0-0E2E6C007F36}" type="slidenum">
              <a:rPr lang="en-GB" smtClean="0"/>
              <a:pPr/>
              <a:t>124</a:t>
            </a:fld>
            <a:endParaRPr lang="en-GB" dirty="0"/>
          </a:p>
        </p:txBody>
      </p:sp>
    </p:spTree>
    <p:extLst>
      <p:ext uri="{BB962C8B-B14F-4D97-AF65-F5344CB8AC3E}">
        <p14:creationId xmlns:p14="http://schemas.microsoft.com/office/powerpoint/2010/main" val="13463761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Slide Image Placeholder 1"/>
          <p:cNvSpPr>
            <a:spLocks noGrp="1" noRot="1" noChangeAspect="1" noTextEdit="1"/>
          </p:cNvSpPr>
          <p:nvPr>
            <p:ph type="sldImg"/>
          </p:nvPr>
        </p:nvSpPr>
        <p:spPr>
          <a:ln/>
        </p:spPr>
      </p:sp>
      <p:sp>
        <p:nvSpPr>
          <p:cNvPr id="320515" name="Notes Placeholder 2"/>
          <p:cNvSpPr>
            <a:spLocks noGrp="1"/>
          </p:cNvSpPr>
          <p:nvPr>
            <p:ph type="body" idx="1"/>
          </p:nvPr>
        </p:nvSpPr>
        <p:spPr>
          <a:noFill/>
          <a:ln/>
        </p:spPr>
        <p:txBody>
          <a:bodyPr/>
          <a:lstStyle/>
          <a:p>
            <a:endParaRPr lang="en-US" altLang="en-US" smtClean="0">
              <a:latin typeface="Arial" pitchFamily="34" charset="0"/>
            </a:endParaRPr>
          </a:p>
        </p:txBody>
      </p:sp>
      <p:sp>
        <p:nvSpPr>
          <p:cNvPr id="320516" name="Slide Number Placeholder 3"/>
          <p:cNvSpPr>
            <a:spLocks noGrp="1"/>
          </p:cNvSpPr>
          <p:nvPr>
            <p:ph type="sldNum" sz="quarter" idx="5"/>
          </p:nvPr>
        </p:nvSpPr>
        <p:spPr>
          <a:noFill/>
        </p:spPr>
        <p:txBody>
          <a:bodyPr/>
          <a:lstStyle/>
          <a:p>
            <a:fld id="{FB40503E-932D-40E5-B387-C3491A1F5427}" type="slidenum">
              <a:rPr lang="en-GB" altLang="en-US" smtClean="0"/>
              <a:pPr/>
              <a:t>125</a:t>
            </a:fld>
            <a:endParaRPr lang="en-GB"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Slide Image Placeholder 1"/>
          <p:cNvSpPr>
            <a:spLocks noGrp="1" noRot="1" noChangeAspect="1" noTextEdit="1"/>
          </p:cNvSpPr>
          <p:nvPr>
            <p:ph type="sldImg"/>
          </p:nvPr>
        </p:nvSpPr>
        <p:spPr>
          <a:ln/>
        </p:spPr>
      </p:sp>
      <p:sp>
        <p:nvSpPr>
          <p:cNvPr id="288771" name="Notes Placeholder 2"/>
          <p:cNvSpPr>
            <a:spLocks noGrp="1"/>
          </p:cNvSpPr>
          <p:nvPr>
            <p:ph type="body" idx="1"/>
          </p:nvPr>
        </p:nvSpPr>
        <p:spPr>
          <a:noFill/>
          <a:ln/>
        </p:spPr>
        <p:txBody>
          <a:bodyPr/>
          <a:lstStyle/>
          <a:p>
            <a:r>
              <a:rPr lang="en-GB" altLang="en-US" smtClean="0">
                <a:latin typeface="Arial" pitchFamily="34" charset="0"/>
              </a:rPr>
              <a:t>Particularly relevant for the idea of “informal leadership”</a:t>
            </a:r>
          </a:p>
        </p:txBody>
      </p:sp>
      <p:sp>
        <p:nvSpPr>
          <p:cNvPr id="288772" name="Slide Number Placeholder 3"/>
          <p:cNvSpPr>
            <a:spLocks noGrp="1"/>
          </p:cNvSpPr>
          <p:nvPr>
            <p:ph type="sldNum" sz="quarter" idx="5"/>
          </p:nvPr>
        </p:nvSpPr>
        <p:spPr>
          <a:noFill/>
        </p:spPr>
        <p:txBody>
          <a:bodyPr/>
          <a:lstStyle/>
          <a:p>
            <a:fld id="{24290050-D0CA-4BF0-A11C-065DD9A3FA21}" type="slidenum">
              <a:rPr lang="en-GB" altLang="en-US" smtClean="0"/>
              <a:pPr/>
              <a:t>126</a:t>
            </a:fld>
            <a:endParaRPr lang="en-GB"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GB" dirty="0" smtClean="0"/>
              <a:t>A collective functional model based on what we do when facing challenges – recognising, mobilising and taking action</a:t>
            </a:r>
          </a:p>
          <a:p>
            <a:pPr>
              <a:defRPr/>
            </a:pPr>
            <a:endParaRPr lang="en-GB" dirty="0"/>
          </a:p>
          <a:p>
            <a:pPr>
              <a:defRPr/>
            </a:pPr>
            <a:r>
              <a:rPr lang="en-GB" dirty="0" smtClean="0"/>
              <a:t>3 domains of their model:</a:t>
            </a:r>
          </a:p>
          <a:p>
            <a:pPr marL="230436" indent="-230436">
              <a:buFont typeface="+mj-lt"/>
              <a:buAutoNum type="arabicPeriod"/>
              <a:defRPr/>
            </a:pPr>
            <a:r>
              <a:rPr lang="en-GB" dirty="0" smtClean="0"/>
              <a:t>Challenges – tasks, problems and issues to be faced by all involved</a:t>
            </a:r>
          </a:p>
          <a:p>
            <a:pPr marL="230436" indent="-230436">
              <a:buFont typeface="+mj-lt"/>
              <a:buAutoNum type="arabicPeriod"/>
              <a:defRPr/>
            </a:pPr>
            <a:r>
              <a:rPr lang="en-GB" dirty="0" smtClean="0"/>
              <a:t>Characteristics – qualities, competencies and skills of those involved</a:t>
            </a:r>
          </a:p>
          <a:p>
            <a:pPr marL="230436" indent="-230436">
              <a:buFont typeface="+mj-lt"/>
              <a:buAutoNum type="arabicPeriod"/>
              <a:defRPr/>
            </a:pPr>
            <a:r>
              <a:rPr lang="en-GB" dirty="0" smtClean="0"/>
              <a:t>Context – the immediate conditions of the challenging situation</a:t>
            </a:r>
          </a:p>
          <a:p>
            <a:pPr marL="230436" indent="-230436">
              <a:buFont typeface="+mj-lt"/>
              <a:buAutoNum type="arabicPeriod"/>
              <a:defRPr/>
            </a:pPr>
            <a:endParaRPr lang="en-GB" dirty="0"/>
          </a:p>
          <a:p>
            <a:pPr>
              <a:defRPr/>
            </a:pPr>
            <a:r>
              <a:rPr lang="en-GB" dirty="0" smtClean="0"/>
              <a:t>Involves developing effectiveness in core practices</a:t>
            </a:r>
            <a:endParaRPr lang="en-GB" dirty="0"/>
          </a:p>
        </p:txBody>
      </p:sp>
      <p:sp>
        <p:nvSpPr>
          <p:cNvPr id="249860" name="Slide Number Placeholder 3"/>
          <p:cNvSpPr>
            <a:spLocks noGrp="1"/>
          </p:cNvSpPr>
          <p:nvPr>
            <p:ph type="sldNum" sz="quarter" idx="5"/>
          </p:nvPr>
        </p:nvSpPr>
        <p:spPr>
          <a:noFill/>
        </p:spPr>
        <p:txBody>
          <a:bodyPr/>
          <a:lstStyle/>
          <a:p>
            <a:fld id="{780BE9BA-5DAF-421B-8ED3-4795116F2F73}" type="slidenum">
              <a:rPr lang="en-GB" altLang="en-US" smtClean="0"/>
              <a:pPr/>
              <a:t>127</a:t>
            </a:fld>
            <a:endParaRPr lang="en-GB"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GB" dirty="0" smtClean="0"/>
              <a:t>A collective functional model based on what we do when facing challenges – recognising, mobilising and taking action</a:t>
            </a:r>
          </a:p>
          <a:p>
            <a:pPr>
              <a:defRPr/>
            </a:pPr>
            <a:endParaRPr lang="en-GB" dirty="0"/>
          </a:p>
          <a:p>
            <a:pPr>
              <a:defRPr/>
            </a:pPr>
            <a:r>
              <a:rPr lang="en-GB" dirty="0" smtClean="0"/>
              <a:t>3 domains of their model:</a:t>
            </a:r>
          </a:p>
          <a:p>
            <a:pPr marL="230436" indent="-230436">
              <a:buFont typeface="+mj-lt"/>
              <a:buAutoNum type="arabicPeriod"/>
              <a:defRPr/>
            </a:pPr>
            <a:r>
              <a:rPr lang="en-GB" dirty="0" smtClean="0"/>
              <a:t>Challenges – tasks, problems and issues to be faced by all involved</a:t>
            </a:r>
          </a:p>
          <a:p>
            <a:pPr marL="230436" indent="-230436">
              <a:buFont typeface="+mj-lt"/>
              <a:buAutoNum type="arabicPeriod"/>
              <a:defRPr/>
            </a:pPr>
            <a:r>
              <a:rPr lang="en-GB" dirty="0" smtClean="0"/>
              <a:t>Characteristics – qualities, competencies and skills of those involved</a:t>
            </a:r>
          </a:p>
          <a:p>
            <a:pPr marL="230436" indent="-230436">
              <a:buFont typeface="+mj-lt"/>
              <a:buAutoNum type="arabicPeriod"/>
              <a:defRPr/>
            </a:pPr>
            <a:r>
              <a:rPr lang="en-GB" dirty="0" smtClean="0"/>
              <a:t>Context – the immediate conditions of the challenging situation</a:t>
            </a:r>
          </a:p>
          <a:p>
            <a:pPr marL="230436" indent="-230436">
              <a:buFont typeface="+mj-lt"/>
              <a:buAutoNum type="arabicPeriod"/>
              <a:defRPr/>
            </a:pPr>
            <a:endParaRPr lang="en-GB" dirty="0"/>
          </a:p>
          <a:p>
            <a:pPr>
              <a:defRPr/>
            </a:pPr>
            <a:r>
              <a:rPr lang="en-GB" dirty="0" smtClean="0"/>
              <a:t>Involves developing effectiveness in core practices</a:t>
            </a:r>
            <a:endParaRPr lang="en-GB" dirty="0"/>
          </a:p>
        </p:txBody>
      </p:sp>
      <p:sp>
        <p:nvSpPr>
          <p:cNvPr id="249860" name="Slide Number Placeholder 3"/>
          <p:cNvSpPr>
            <a:spLocks noGrp="1"/>
          </p:cNvSpPr>
          <p:nvPr>
            <p:ph type="sldNum" sz="quarter" idx="5"/>
          </p:nvPr>
        </p:nvSpPr>
        <p:spPr>
          <a:noFill/>
        </p:spPr>
        <p:txBody>
          <a:bodyPr/>
          <a:lstStyle/>
          <a:p>
            <a:fld id="{780BE9BA-5DAF-421B-8ED3-4795116F2F73}" type="slidenum">
              <a:rPr lang="en-GB" altLang="en-US" smtClean="0"/>
              <a:pPr/>
              <a:t>128</a:t>
            </a:fld>
            <a:endParaRPr lang="en-GB"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Slide Image Placeholder 1"/>
          <p:cNvSpPr>
            <a:spLocks noGrp="1" noRot="1" noChangeAspect="1" noTextEdit="1"/>
          </p:cNvSpPr>
          <p:nvPr>
            <p:ph type="sldImg"/>
          </p:nvPr>
        </p:nvSpPr>
        <p:spPr>
          <a:ln/>
        </p:spPr>
      </p:sp>
      <p:sp>
        <p:nvSpPr>
          <p:cNvPr id="253955" name="Notes Placeholder 2"/>
          <p:cNvSpPr>
            <a:spLocks noGrp="1"/>
          </p:cNvSpPr>
          <p:nvPr>
            <p:ph type="body" idx="1"/>
          </p:nvPr>
        </p:nvSpPr>
        <p:spPr>
          <a:noFill/>
          <a:ln/>
        </p:spPr>
        <p:txBody>
          <a:bodyPr/>
          <a:lstStyle/>
          <a:p>
            <a:r>
              <a:rPr lang="en-GB" altLang="en-US" dirty="0" smtClean="0">
                <a:latin typeface="Arial" pitchFamily="34" charset="0"/>
              </a:rPr>
              <a:t>UK Industry Study showed clear preference by subordinates for Consults</a:t>
            </a:r>
          </a:p>
          <a:p>
            <a:r>
              <a:rPr lang="en-GB" altLang="en-US" dirty="0" smtClean="0">
                <a:latin typeface="Arial" pitchFamily="34" charset="0"/>
              </a:rPr>
              <a:t>Managers often perceived as telling or selling</a:t>
            </a:r>
          </a:p>
          <a:p>
            <a:r>
              <a:rPr lang="en-GB" altLang="en-US" dirty="0" smtClean="0">
                <a:latin typeface="Arial" pitchFamily="34" charset="0"/>
              </a:rPr>
              <a:t>Least favourable was where there was no consistency</a:t>
            </a:r>
          </a:p>
          <a:p>
            <a:r>
              <a:rPr lang="en-GB" altLang="en-US" dirty="0" smtClean="0">
                <a:latin typeface="Arial" pitchFamily="34" charset="0"/>
              </a:rPr>
              <a:t>Subordinates are unsettled by a boss who changes style</a:t>
            </a:r>
          </a:p>
          <a:p>
            <a:endParaRPr lang="en-GB" altLang="en-US" dirty="0" smtClean="0">
              <a:latin typeface="Arial" pitchFamily="34" charset="0"/>
            </a:endParaRPr>
          </a:p>
        </p:txBody>
      </p:sp>
      <p:sp>
        <p:nvSpPr>
          <p:cNvPr id="253956" name="Slide Number Placeholder 3"/>
          <p:cNvSpPr>
            <a:spLocks noGrp="1"/>
          </p:cNvSpPr>
          <p:nvPr>
            <p:ph type="sldNum" sz="quarter" idx="5"/>
          </p:nvPr>
        </p:nvSpPr>
        <p:spPr>
          <a:noFill/>
        </p:spPr>
        <p:txBody>
          <a:bodyPr/>
          <a:lstStyle/>
          <a:p>
            <a:fld id="{CA2681AD-D5A9-4C2E-BCB6-149879B4390C}" type="slidenum">
              <a:rPr lang="en-GB" altLang="en-US" smtClean="0"/>
              <a:pPr/>
              <a:t>129</a:t>
            </a:fld>
            <a:endParaRPr lang="en-GB"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GB" dirty="0" smtClean="0"/>
              <a:t>Persuasion is exerting influence over people by means other than using authority or power – pull influencing</a:t>
            </a:r>
            <a:endParaRPr lang="en-GB" dirty="0"/>
          </a:p>
          <a:p>
            <a:pPr>
              <a:defRPr/>
            </a:pPr>
            <a:endParaRPr lang="en-GB" dirty="0" smtClean="0"/>
          </a:p>
          <a:p>
            <a:pPr>
              <a:defRPr/>
            </a:pPr>
            <a:r>
              <a:rPr lang="en-GB" dirty="0" smtClean="0"/>
              <a:t>Logical argument</a:t>
            </a:r>
          </a:p>
          <a:p>
            <a:pPr>
              <a:defRPr/>
            </a:pPr>
            <a:endParaRPr lang="en-GB" dirty="0"/>
          </a:p>
          <a:p>
            <a:pPr>
              <a:defRPr/>
            </a:pPr>
            <a:r>
              <a:rPr lang="en-GB" dirty="0" smtClean="0"/>
              <a:t>Involves rapport, positive body language, pacing and leading, speaking with appropriate appeal and interest</a:t>
            </a:r>
          </a:p>
          <a:p>
            <a:pPr>
              <a:defRPr/>
            </a:pPr>
            <a:endParaRPr lang="en-GB" dirty="0"/>
          </a:p>
          <a:p>
            <a:pPr>
              <a:defRPr/>
            </a:pPr>
            <a:r>
              <a:rPr lang="en-GB" dirty="0" smtClean="0"/>
              <a:t>YUKL 1998:</a:t>
            </a:r>
          </a:p>
          <a:p>
            <a:pPr marL="230436" indent="-230436">
              <a:buFont typeface="+mj-lt"/>
              <a:buAutoNum type="arabicPeriod"/>
              <a:defRPr/>
            </a:pPr>
            <a:r>
              <a:rPr lang="en-GB" dirty="0" smtClean="0"/>
              <a:t>Impression management</a:t>
            </a:r>
          </a:p>
          <a:p>
            <a:pPr marL="230436" indent="-230436">
              <a:buFont typeface="+mj-lt"/>
              <a:buAutoNum type="arabicPeriod"/>
              <a:defRPr/>
            </a:pPr>
            <a:r>
              <a:rPr lang="en-GB" dirty="0" smtClean="0"/>
              <a:t>Political influence</a:t>
            </a:r>
          </a:p>
          <a:p>
            <a:pPr marL="230436" indent="-230436">
              <a:buFont typeface="+mj-lt"/>
              <a:buAutoNum type="arabicPeriod"/>
              <a:defRPr/>
            </a:pPr>
            <a:r>
              <a:rPr lang="en-GB" dirty="0" smtClean="0"/>
              <a:t>Proactive influence</a:t>
            </a:r>
          </a:p>
          <a:p>
            <a:pPr marL="230436" indent="-230436">
              <a:buFont typeface="+mj-lt"/>
              <a:buAutoNum type="arabicPeriod"/>
              <a:defRPr/>
            </a:pPr>
            <a:endParaRPr lang="en-GB" dirty="0" smtClean="0"/>
          </a:p>
          <a:p>
            <a:pPr>
              <a:defRPr/>
            </a:pPr>
            <a:endParaRPr lang="en-GB" dirty="0" smtClean="0"/>
          </a:p>
          <a:p>
            <a:pPr>
              <a:defRPr/>
            </a:pPr>
            <a:endParaRPr lang="en-GB" dirty="0"/>
          </a:p>
        </p:txBody>
      </p:sp>
      <p:sp>
        <p:nvSpPr>
          <p:cNvPr id="281604" name="Slide Number Placeholder 3"/>
          <p:cNvSpPr>
            <a:spLocks noGrp="1"/>
          </p:cNvSpPr>
          <p:nvPr>
            <p:ph type="sldNum" sz="quarter" idx="5"/>
          </p:nvPr>
        </p:nvSpPr>
        <p:spPr>
          <a:noFill/>
        </p:spPr>
        <p:txBody>
          <a:bodyPr/>
          <a:lstStyle/>
          <a:p>
            <a:fld id="{8E39BBC6-7C90-42C7-B0AA-19DFB068AC21}" type="slidenum">
              <a:rPr lang="en-GB" altLang="en-US" smtClean="0"/>
              <a:pPr/>
              <a:t>130</a:t>
            </a:fld>
            <a:endParaRPr lang="en-GB"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Slide Image Placeholder 1"/>
          <p:cNvSpPr>
            <a:spLocks noGrp="1" noRot="1" noChangeAspect="1" noTextEdit="1"/>
          </p:cNvSpPr>
          <p:nvPr>
            <p:ph type="sldImg"/>
          </p:nvPr>
        </p:nvSpPr>
        <p:spPr>
          <a:ln/>
        </p:spPr>
      </p:sp>
      <p:sp>
        <p:nvSpPr>
          <p:cNvPr id="280579" name="Notes Placeholder 2"/>
          <p:cNvSpPr>
            <a:spLocks noGrp="1"/>
          </p:cNvSpPr>
          <p:nvPr>
            <p:ph type="body" idx="1"/>
          </p:nvPr>
        </p:nvSpPr>
        <p:spPr>
          <a:noFill/>
          <a:ln/>
        </p:spPr>
        <p:txBody>
          <a:bodyPr/>
          <a:lstStyle/>
          <a:p>
            <a:r>
              <a:rPr lang="en-GB" altLang="en-US" smtClean="0">
                <a:latin typeface="Arial" pitchFamily="34" charset="0"/>
              </a:rPr>
              <a:t>Push – own agenda, directive, prescriptive, demands, statements, “should”, “ought”</a:t>
            </a:r>
          </a:p>
          <a:p>
            <a:r>
              <a:rPr lang="en-GB" altLang="en-US" smtClean="0">
                <a:latin typeface="Arial" pitchFamily="34" charset="0"/>
              </a:rPr>
              <a:t>Pull – others agenda, questioning, probing, reflecting, clarifying</a:t>
            </a:r>
          </a:p>
        </p:txBody>
      </p:sp>
      <p:sp>
        <p:nvSpPr>
          <p:cNvPr id="280580" name="Slide Number Placeholder 3"/>
          <p:cNvSpPr>
            <a:spLocks noGrp="1"/>
          </p:cNvSpPr>
          <p:nvPr>
            <p:ph type="sldNum" sz="quarter" idx="5"/>
          </p:nvPr>
        </p:nvSpPr>
        <p:spPr>
          <a:noFill/>
        </p:spPr>
        <p:txBody>
          <a:bodyPr/>
          <a:lstStyle/>
          <a:p>
            <a:fld id="{747832A4-8117-41F1-838B-E65A3D499B60}" type="slidenum">
              <a:rPr lang="en-GB" altLang="en-US" smtClean="0"/>
              <a:pPr/>
              <a:t>132</a:t>
            </a:fld>
            <a:endParaRPr lang="en-GB"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GB" dirty="0" smtClean="0"/>
              <a:t>Different tactics depending on 4 directions</a:t>
            </a:r>
          </a:p>
          <a:p>
            <a:pPr>
              <a:defRPr/>
            </a:pPr>
            <a:endParaRPr lang="en-GB" dirty="0" smtClean="0"/>
          </a:p>
          <a:p>
            <a:pPr>
              <a:defRPr/>
            </a:pPr>
            <a:r>
              <a:rPr lang="en-GB" dirty="0" smtClean="0"/>
              <a:t>Choice of influencing tactic depends on</a:t>
            </a:r>
          </a:p>
          <a:p>
            <a:pPr marL="230436" indent="-230436">
              <a:buFont typeface="+mj-lt"/>
              <a:buAutoNum type="arabicPeriod"/>
              <a:defRPr/>
            </a:pPr>
            <a:r>
              <a:rPr lang="en-GB" dirty="0" smtClean="0"/>
              <a:t>Leaders power and resources</a:t>
            </a:r>
          </a:p>
          <a:p>
            <a:pPr marL="230436" indent="-230436">
              <a:buFont typeface="+mj-lt"/>
              <a:buAutoNum type="arabicPeriod"/>
              <a:defRPr/>
            </a:pPr>
            <a:r>
              <a:rPr lang="en-GB" dirty="0" smtClean="0"/>
              <a:t>Likely response</a:t>
            </a:r>
          </a:p>
          <a:p>
            <a:pPr marL="230436" indent="-230436">
              <a:buFont typeface="+mj-lt"/>
              <a:buAutoNum type="arabicPeriod"/>
              <a:defRPr/>
            </a:pPr>
            <a:r>
              <a:rPr lang="en-GB" dirty="0" smtClean="0"/>
              <a:t>Potential costs (</a:t>
            </a:r>
            <a:r>
              <a:rPr lang="en-GB" dirty="0" err="1" smtClean="0"/>
              <a:t>eg</a:t>
            </a:r>
            <a:r>
              <a:rPr lang="en-GB" dirty="0" smtClean="0"/>
              <a:t> loss of </a:t>
            </a:r>
            <a:r>
              <a:rPr lang="en-GB" dirty="0" err="1" smtClean="0"/>
              <a:t>cradibility</a:t>
            </a:r>
            <a:r>
              <a:rPr lang="en-GB" dirty="0" smtClean="0"/>
              <a:t>)</a:t>
            </a:r>
          </a:p>
          <a:p>
            <a:pPr marL="230436" indent="-230436">
              <a:buFont typeface="+mj-lt"/>
              <a:buAutoNum type="arabicPeriod"/>
              <a:defRPr/>
            </a:pPr>
            <a:r>
              <a:rPr lang="en-GB" dirty="0" smtClean="0"/>
              <a:t>How ethical it is</a:t>
            </a:r>
          </a:p>
          <a:p>
            <a:pPr marL="230436" indent="-230436">
              <a:buFont typeface="+mj-lt"/>
              <a:buAutoNum type="arabicPeriod"/>
              <a:defRPr/>
            </a:pPr>
            <a:r>
              <a:rPr lang="en-GB" dirty="0" smtClean="0"/>
              <a:t>Prevailing culture (acceptability)</a:t>
            </a:r>
          </a:p>
          <a:p>
            <a:pPr marL="230436" indent="-230436">
              <a:buFont typeface="+mj-lt"/>
              <a:buAutoNum type="arabicPeriod"/>
              <a:defRPr/>
            </a:pPr>
            <a:endParaRPr lang="en-GB" dirty="0"/>
          </a:p>
        </p:txBody>
      </p:sp>
      <p:sp>
        <p:nvSpPr>
          <p:cNvPr id="282628" name="Slide Number Placeholder 3"/>
          <p:cNvSpPr>
            <a:spLocks noGrp="1"/>
          </p:cNvSpPr>
          <p:nvPr>
            <p:ph type="sldNum" sz="quarter" idx="5"/>
          </p:nvPr>
        </p:nvSpPr>
        <p:spPr>
          <a:noFill/>
        </p:spPr>
        <p:txBody>
          <a:bodyPr/>
          <a:lstStyle/>
          <a:p>
            <a:fld id="{AA178D07-0ACB-4AD4-91F9-11B14CC949E2}" type="slidenum">
              <a:rPr lang="en-GB" altLang="en-US" smtClean="0"/>
              <a:pPr/>
              <a:t>133</a:t>
            </a:fld>
            <a:endParaRPr lang="en-GB"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144</a:t>
            </a:fld>
            <a:endParaRPr lang="en-GB" dirty="0"/>
          </a:p>
        </p:txBody>
      </p:sp>
    </p:spTree>
    <p:extLst>
      <p:ext uri="{BB962C8B-B14F-4D97-AF65-F5344CB8AC3E}">
        <p14:creationId xmlns:p14="http://schemas.microsoft.com/office/powerpoint/2010/main" val="12416747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smtClean="0"/>
              <a:t>Focus is on eliminating non essential steps and adding value</a:t>
            </a:r>
          </a:p>
          <a:p>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151</a:t>
            </a:fld>
            <a:endParaRPr lang="en-GB" dirty="0"/>
          </a:p>
        </p:txBody>
      </p:sp>
    </p:spTree>
    <p:extLst>
      <p:ext uri="{BB962C8B-B14F-4D97-AF65-F5344CB8AC3E}">
        <p14:creationId xmlns:p14="http://schemas.microsoft.com/office/powerpoint/2010/main" val="13574181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207055-1D8C-4D1F-8DC2-15C2625EFF7C}" type="slidenum">
              <a:rPr lang="en-GB"/>
              <a:pPr/>
              <a:t>156</a:t>
            </a:fld>
            <a:endParaRPr lang="en-GB"/>
          </a:p>
        </p:txBody>
      </p:sp>
      <p:sp>
        <p:nvSpPr>
          <p:cNvPr id="1166338" name="Rectangle 1026"/>
          <p:cNvSpPr>
            <a:spLocks noGrp="1" noRot="1" noChangeAspect="1" noChangeArrowheads="1" noTextEdit="1"/>
          </p:cNvSpPr>
          <p:nvPr>
            <p:ph type="sldImg"/>
          </p:nvPr>
        </p:nvSpPr>
        <p:spPr bwMode="auto">
          <a:xfrm>
            <a:off x="1087438" y="868363"/>
            <a:ext cx="4622800" cy="3467100"/>
          </a:xfrm>
          <a:prstGeom prst="rect">
            <a:avLst/>
          </a:prstGeom>
          <a:solidFill>
            <a:srgbClr val="FFFFFF"/>
          </a:solidFill>
          <a:ln>
            <a:solidFill>
              <a:srgbClr val="000000"/>
            </a:solidFill>
            <a:miter lim="800000"/>
            <a:headEnd/>
            <a:tailEnd/>
          </a:ln>
        </p:spPr>
      </p:sp>
      <p:sp>
        <p:nvSpPr>
          <p:cNvPr id="1166339" name="Rectangle 1027"/>
          <p:cNvSpPr>
            <a:spLocks noGrp="1" noChangeArrowheads="1"/>
          </p:cNvSpPr>
          <p:nvPr>
            <p:ph type="body" idx="1"/>
          </p:nvPr>
        </p:nvSpPr>
        <p:spPr bwMode="auto">
          <a:xfrm>
            <a:off x="906357" y="4730664"/>
            <a:ext cx="4984962" cy="4487667"/>
          </a:xfrm>
          <a:prstGeom prst="rect">
            <a:avLst/>
          </a:prstGeom>
          <a:solidFill>
            <a:srgbClr val="FFFFFF"/>
          </a:solidFill>
          <a:ln>
            <a:solidFill>
              <a:srgbClr val="000000"/>
            </a:solidFill>
            <a:miter lim="800000"/>
            <a:headEnd/>
            <a:tailEnd/>
          </a:ln>
        </p:spPr>
        <p:txBody>
          <a:bodyPr/>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A019F6-FDA2-459E-9E52-FFE13F4C15BB}" type="slidenum">
              <a:rPr lang="en-GB"/>
              <a:pPr/>
              <a:t>157</a:t>
            </a:fld>
            <a:endParaRPr lang="en-GB"/>
          </a:p>
        </p:txBody>
      </p:sp>
      <p:sp>
        <p:nvSpPr>
          <p:cNvPr id="1168386" name="Rectangle 1026"/>
          <p:cNvSpPr>
            <a:spLocks noGrp="1" noRot="1" noChangeAspect="1" noChangeArrowheads="1" noTextEdit="1"/>
          </p:cNvSpPr>
          <p:nvPr>
            <p:ph type="sldImg"/>
          </p:nvPr>
        </p:nvSpPr>
        <p:spPr bwMode="auto">
          <a:xfrm>
            <a:off x="1087438" y="868363"/>
            <a:ext cx="4622800" cy="3467100"/>
          </a:xfrm>
          <a:prstGeom prst="rect">
            <a:avLst/>
          </a:prstGeom>
          <a:solidFill>
            <a:srgbClr val="FFFFFF"/>
          </a:solidFill>
          <a:ln>
            <a:solidFill>
              <a:srgbClr val="000000"/>
            </a:solidFill>
            <a:miter lim="800000"/>
            <a:headEnd/>
            <a:tailEnd/>
          </a:ln>
        </p:spPr>
      </p:sp>
      <p:sp>
        <p:nvSpPr>
          <p:cNvPr id="1168387" name="Rectangle 1027"/>
          <p:cNvSpPr>
            <a:spLocks noGrp="1" noChangeArrowheads="1"/>
          </p:cNvSpPr>
          <p:nvPr>
            <p:ph type="body" idx="1"/>
          </p:nvPr>
        </p:nvSpPr>
        <p:spPr bwMode="auto">
          <a:xfrm>
            <a:off x="906357" y="4730664"/>
            <a:ext cx="4984962" cy="4487667"/>
          </a:xfrm>
          <a:prstGeom prst="rect">
            <a:avLst/>
          </a:prstGeom>
          <a:solidFill>
            <a:srgbClr val="FFFFFF"/>
          </a:solidFill>
          <a:ln>
            <a:solidFill>
              <a:srgbClr val="000000"/>
            </a:solidFill>
            <a:miter lim="800000"/>
            <a:headEnd/>
            <a:tailEnd/>
          </a:ln>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3E215F-D400-4710-A033-BD76D4296E54}" type="slidenum">
              <a:rPr lang="en-GB"/>
              <a:pPr/>
              <a:t>158</a:t>
            </a:fld>
            <a:endParaRPr lang="en-GB"/>
          </a:p>
        </p:txBody>
      </p:sp>
      <p:sp>
        <p:nvSpPr>
          <p:cNvPr id="1170434" name="Rectangle 1026"/>
          <p:cNvSpPr>
            <a:spLocks noGrp="1" noRot="1" noChangeAspect="1" noChangeArrowheads="1" noTextEdit="1"/>
          </p:cNvSpPr>
          <p:nvPr>
            <p:ph type="sldImg"/>
          </p:nvPr>
        </p:nvSpPr>
        <p:spPr bwMode="auto">
          <a:xfrm>
            <a:off x="1087438" y="868363"/>
            <a:ext cx="4622800" cy="3467100"/>
          </a:xfrm>
          <a:prstGeom prst="rect">
            <a:avLst/>
          </a:prstGeom>
          <a:solidFill>
            <a:srgbClr val="FFFFFF"/>
          </a:solidFill>
          <a:ln>
            <a:solidFill>
              <a:srgbClr val="000000"/>
            </a:solidFill>
            <a:miter lim="800000"/>
            <a:headEnd/>
            <a:tailEnd/>
          </a:ln>
        </p:spPr>
      </p:sp>
      <p:sp>
        <p:nvSpPr>
          <p:cNvPr id="1170435" name="Rectangle 1027"/>
          <p:cNvSpPr>
            <a:spLocks noGrp="1" noChangeArrowheads="1"/>
          </p:cNvSpPr>
          <p:nvPr>
            <p:ph type="body" idx="1"/>
          </p:nvPr>
        </p:nvSpPr>
        <p:spPr bwMode="auto">
          <a:xfrm>
            <a:off x="906357" y="4730664"/>
            <a:ext cx="4984962" cy="4487667"/>
          </a:xfrm>
          <a:prstGeom prst="rect">
            <a:avLst/>
          </a:prstGeom>
          <a:solidFill>
            <a:srgbClr val="FFFFFF"/>
          </a:solidFill>
          <a:ln>
            <a:solidFill>
              <a:srgbClr val="000000"/>
            </a:solidFill>
            <a:miter lim="800000"/>
            <a:headEnd/>
            <a:tailEnd/>
          </a:ln>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7"/>
          <p:cNvSpPr>
            <a:spLocks noGrp="1" noChangeArrowheads="1"/>
          </p:cNvSpPr>
          <p:nvPr>
            <p:ph type="sldNum" sz="quarter" idx="5"/>
          </p:nvPr>
        </p:nvSpPr>
        <p:spPr>
          <a:noFill/>
        </p:spPr>
        <p:txBody>
          <a:bodyPr/>
          <a:lstStyle/>
          <a:p>
            <a:fld id="{9EF054BC-B227-4BA8-A83A-4B4EC2691A32}" type="slidenum">
              <a:rPr lang="en-GB" smtClean="0">
                <a:latin typeface="Univers 55" charset="0"/>
              </a:rPr>
              <a:pPr/>
              <a:t>160</a:t>
            </a:fld>
            <a:endParaRPr lang="en-GB" smtClean="0">
              <a:latin typeface="Univers 55" charset="0"/>
            </a:endParaRPr>
          </a:p>
        </p:txBody>
      </p:sp>
      <p:sp>
        <p:nvSpPr>
          <p:cNvPr id="277507" name="Rectangle 2"/>
          <p:cNvSpPr>
            <a:spLocks noGrp="1" noRot="1" noChangeAspect="1" noChangeArrowheads="1" noTextEdit="1"/>
          </p:cNvSpPr>
          <p:nvPr>
            <p:ph type="sldImg"/>
          </p:nvPr>
        </p:nvSpPr>
        <p:spPr>
          <a:xfrm>
            <a:off x="917575" y="744538"/>
            <a:ext cx="4960938" cy="3721100"/>
          </a:xfrm>
          <a:solidFill>
            <a:srgbClr val="FFFFFF"/>
          </a:solidFill>
          <a:ln/>
        </p:spPr>
      </p:sp>
      <p:sp>
        <p:nvSpPr>
          <p:cNvPr id="277508" name="Rectangle 3"/>
          <p:cNvSpPr>
            <a:spLocks noGrp="1" noChangeArrowheads="1"/>
          </p:cNvSpPr>
          <p:nvPr>
            <p:ph type="body" idx="1"/>
          </p:nvPr>
        </p:nvSpPr>
        <p:spPr>
          <a:solidFill>
            <a:srgbClr val="FFFFFF"/>
          </a:solidFill>
          <a:ln>
            <a:solidFill>
              <a:srgbClr val="000000"/>
            </a:solidFill>
          </a:ln>
        </p:spPr>
        <p:txBody>
          <a:bodyPr lIns="87871" tIns="43936" rIns="87871" bIns="43936"/>
          <a:lstStyle/>
          <a:p>
            <a:pPr marL="0" marR="0" indent="0" algn="l" defTabSz="914400" rtl="0" eaLnBrk="1" fontAlgn="base" latinLnBrk="0" hangingPunct="1">
              <a:lnSpc>
                <a:spcPct val="100000"/>
              </a:lnSpc>
              <a:spcBef>
                <a:spcPct val="0"/>
              </a:spcBef>
              <a:spcAft>
                <a:spcPct val="0"/>
              </a:spcAft>
              <a:buClrTx/>
              <a:buSzTx/>
              <a:buFontTx/>
              <a:buNone/>
              <a:tabLst/>
              <a:defRPr/>
            </a:pPr>
            <a:r>
              <a:rPr lang="en-GB" sz="2000" dirty="0" smtClean="0"/>
              <a:t>The fishbone diagram identifies many possible causes for an effect or problem. It can be used to structure a brainstorming session. It immediately sorts ideas into useful categories</a:t>
            </a:r>
            <a:endParaRPr lang="en-US" sz="2000" dirty="0" smtClean="0"/>
          </a:p>
          <a:p>
            <a:pPr>
              <a:spcBef>
                <a:spcPct val="0"/>
              </a:spcBef>
            </a:pPr>
            <a:endParaRPr lang="en-US" sz="2300"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10777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404589703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val="30274783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74" tIns="46087" rIns="92174" bIns="46087" anchor="b"/>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lgn="r">
              <a:spcBef>
                <a:spcPct val="0"/>
              </a:spcBef>
            </a:pPr>
            <a:fld id="{E4D9A32A-FC76-4C46-AA3A-CC5DAF6B85A7}" type="slidenum">
              <a:rPr lang="en-GB" altLang="en-US">
                <a:latin typeface="Univers 55" charset="0"/>
                <a:cs typeface="Arial" panose="020B0604020202020204" pitchFamily="34" charset="0"/>
              </a:rPr>
              <a:pPr algn="r">
                <a:spcBef>
                  <a:spcPct val="0"/>
                </a:spcBef>
              </a:pPr>
              <a:t>190</a:t>
            </a:fld>
            <a:endParaRPr lang="en-GB" altLang="en-US">
              <a:latin typeface="Univers 55" charset="0"/>
              <a:cs typeface="Arial" panose="020B0604020202020204" pitchFamily="34" charset="0"/>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xfrm>
            <a:off x="907005" y="4714876"/>
            <a:ext cx="4983666" cy="4467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Arial" panose="020B0604020202020204" pitchFamily="34" charset="0"/>
              </a:rPr>
              <a:t>Now</a:t>
            </a:r>
            <a:r>
              <a:rPr lang="en-US" altLang="en-US" baseline="0" dirty="0" smtClean="0">
                <a:latin typeface="Arial" panose="020B0604020202020204" pitchFamily="34" charset="0"/>
              </a:rPr>
              <a:t> into Agile</a:t>
            </a: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1090603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txBox="1">
            <a:spLocks noGrp="1" noChangeArrowheads="1"/>
          </p:cNvSpPr>
          <p:nvPr/>
        </p:nvSpPr>
        <p:spPr bwMode="auto">
          <a:xfrm>
            <a:off x="3851530" y="9429750"/>
            <a:ext cx="294614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74" tIns="46087" rIns="92174" bIns="46087" anchor="b"/>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lgn="r">
              <a:spcBef>
                <a:spcPct val="0"/>
              </a:spcBef>
            </a:pPr>
            <a:fld id="{17809022-C72A-433C-808A-4FE0447E8D48}" type="slidenum">
              <a:rPr lang="en-GB" altLang="en-US">
                <a:latin typeface="Univers 55" charset="0"/>
                <a:cs typeface="Arial" panose="020B0604020202020204" pitchFamily="34" charset="0"/>
              </a:rPr>
              <a:pPr algn="r">
                <a:spcBef>
                  <a:spcPct val="0"/>
                </a:spcBef>
              </a:pPr>
              <a:t>191</a:t>
            </a:fld>
            <a:endParaRPr lang="en-GB" altLang="en-US">
              <a:latin typeface="Univers 55" charset="0"/>
              <a:cs typeface="Arial" panose="020B0604020202020204" pitchFamily="34" charset="0"/>
            </a:endParaRPr>
          </a:p>
        </p:txBody>
      </p:sp>
      <p:sp>
        <p:nvSpPr>
          <p:cNvPr id="112643" name="Rectangle 7"/>
          <p:cNvSpPr txBox="1">
            <a:spLocks noGrp="1" noChangeArrowheads="1"/>
          </p:cNvSpPr>
          <p:nvPr/>
        </p:nvSpPr>
        <p:spPr bwMode="auto">
          <a:xfrm>
            <a:off x="3849911" y="9428164"/>
            <a:ext cx="2946144"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74" tIns="46087" rIns="92174" bIns="46087" anchor="b"/>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lgn="r" eaLnBrk="1" hangingPunct="1">
              <a:spcBef>
                <a:spcPct val="0"/>
              </a:spcBef>
            </a:pPr>
            <a:fld id="{6878A211-B328-4531-9955-6886A05FCECF}" type="slidenum">
              <a:rPr lang="en-GB" altLang="en-US">
                <a:cs typeface="Arial" panose="020B0604020202020204" pitchFamily="34" charset="0"/>
              </a:rPr>
              <a:pPr algn="r" eaLnBrk="1" hangingPunct="1">
                <a:spcBef>
                  <a:spcPct val="0"/>
                </a:spcBef>
              </a:pPr>
              <a:t>191</a:t>
            </a:fld>
            <a:endParaRPr lang="en-GB" altLang="en-US">
              <a:cs typeface="Arial" panose="020B0604020202020204" pitchFamily="34" charset="0"/>
            </a:endParaRPr>
          </a:p>
        </p:txBody>
      </p:sp>
      <p:sp>
        <p:nvSpPr>
          <p:cNvPr id="112644" name="Rectangle 2"/>
          <p:cNvSpPr>
            <a:spLocks noGrp="1" noRot="1" noChangeAspect="1" noChangeArrowheads="1" noTextEdit="1"/>
          </p:cNvSpPr>
          <p:nvPr>
            <p:ph type="sldImg"/>
          </p:nvPr>
        </p:nvSpPr>
        <p:spPr>
          <a:ln/>
        </p:spPr>
      </p:sp>
      <p:sp>
        <p:nvSpPr>
          <p:cNvPr id="1126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anose="020B0604020202020204" pitchFamily="34" charset="0"/>
              </a:rPr>
              <a:t>p120</a:t>
            </a:r>
          </a:p>
        </p:txBody>
      </p:sp>
    </p:spTree>
    <p:extLst>
      <p:ext uri="{BB962C8B-B14F-4D97-AF65-F5344CB8AC3E}">
        <p14:creationId xmlns:p14="http://schemas.microsoft.com/office/powerpoint/2010/main" val="36422782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99B74B4-5B42-4FEB-8E86-67EDBDD49935}" type="slidenum">
              <a:rPr lang="en-GB"/>
              <a:pPr/>
              <a:t>205</a:t>
            </a:fld>
            <a:endParaRPr lang="en-GB"/>
          </a:p>
        </p:txBody>
      </p:sp>
      <p:sp>
        <p:nvSpPr>
          <p:cNvPr id="2868226" name="Rectangle 7"/>
          <p:cNvSpPr txBox="1">
            <a:spLocks noGrp="1" noChangeArrowheads="1"/>
          </p:cNvSpPr>
          <p:nvPr/>
        </p:nvSpPr>
        <p:spPr bwMode="auto">
          <a:xfrm>
            <a:off x="3849688" y="9428243"/>
            <a:ext cx="2946400" cy="496808"/>
          </a:xfrm>
          <a:prstGeom prst="rect">
            <a:avLst/>
          </a:prstGeom>
          <a:noFill/>
          <a:ln w="9525">
            <a:noFill/>
            <a:miter lim="800000"/>
            <a:headEnd/>
            <a:tailEnd/>
          </a:ln>
        </p:spPr>
        <p:txBody>
          <a:bodyPr lIns="92164" tIns="46082" rIns="92164" bIns="46082" anchor="b"/>
          <a:lstStyle/>
          <a:p>
            <a:pPr algn="r" defTabSz="922163"/>
            <a:fld id="{758EA848-10FD-49B3-867A-D70443225E80}" type="slidenum">
              <a:rPr lang="en-GB" sz="1200"/>
              <a:pPr algn="r" defTabSz="922163"/>
              <a:t>205</a:t>
            </a:fld>
            <a:endParaRPr lang="en-GB" sz="1200" dirty="0"/>
          </a:p>
        </p:txBody>
      </p:sp>
      <p:sp>
        <p:nvSpPr>
          <p:cNvPr id="2868227" name="Rectangle 2"/>
          <p:cNvSpPr>
            <a:spLocks noGrp="1" noRot="1" noChangeAspect="1" noChangeArrowheads="1" noTextEdit="1"/>
          </p:cNvSpPr>
          <p:nvPr>
            <p:ph type="sldImg"/>
          </p:nvPr>
        </p:nvSpPr>
        <p:spPr>
          <a:ln/>
        </p:spPr>
      </p:sp>
      <p:sp>
        <p:nvSpPr>
          <p:cNvPr id="2868228" name="Rectangle 3"/>
          <p:cNvSpPr>
            <a:spLocks noGrp="1" noChangeArrowheads="1"/>
          </p:cNvSpPr>
          <p:nvPr>
            <p:ph type="body" idx="1"/>
          </p:nvPr>
        </p:nvSpPr>
        <p:spPr>
          <a:xfrm>
            <a:off x="681039" y="4714123"/>
            <a:ext cx="5435600" cy="4468098"/>
          </a:xfrm>
        </p:spPr>
        <p:txBody>
          <a:bodyPr lIns="92164" tIns="46082" rIns="92164" bIns="46082"/>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200" b="1" dirty="0" smtClean="0">
                <a:solidFill>
                  <a:schemeClr val="accent3"/>
                </a:solidFill>
              </a:rPr>
              <a:t>E-commerce – Focussing on external strategies</a:t>
            </a:r>
          </a:p>
          <a:p>
            <a:pPr marL="457200" indent="-457200">
              <a:buFont typeface="Arial" panose="020B0604020202020204" pitchFamily="34" charset="0"/>
              <a:buChar char="•"/>
            </a:pPr>
            <a:r>
              <a:rPr lang="en-GB" sz="1200" b="1" dirty="0" smtClean="0">
                <a:solidFill>
                  <a:schemeClr val="accent3"/>
                </a:solidFill>
              </a:rPr>
              <a:t>Business Intelligence – Analysing data and converting to information</a:t>
            </a:r>
          </a:p>
          <a:p>
            <a:pPr marL="457200" indent="-457200">
              <a:buFont typeface="Arial" panose="020B0604020202020204" pitchFamily="34" charset="0"/>
              <a:buChar char="•"/>
            </a:pPr>
            <a:r>
              <a:rPr lang="en-GB" sz="1200" b="1" dirty="0" smtClean="0">
                <a:solidFill>
                  <a:schemeClr val="accent3"/>
                </a:solidFill>
              </a:rPr>
              <a:t>Enterprise Asset management – managing asset lifecycles improving </a:t>
            </a:r>
            <a:r>
              <a:rPr lang="en-GB" sz="1200" b="1" dirty="0" err="1" smtClean="0">
                <a:solidFill>
                  <a:schemeClr val="accent3"/>
                </a:solidFill>
              </a:rPr>
              <a:t>useage</a:t>
            </a:r>
            <a:r>
              <a:rPr lang="en-GB" sz="1200" b="1" dirty="0" smtClean="0">
                <a:solidFill>
                  <a:schemeClr val="accent3"/>
                </a:solidFill>
              </a:rPr>
              <a:t> and managing costs</a:t>
            </a:r>
          </a:p>
          <a:p>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212</a:t>
            </a:fld>
            <a:endParaRPr lang="en-GB" dirty="0"/>
          </a:p>
        </p:txBody>
      </p:sp>
    </p:spTree>
    <p:extLst>
      <p:ext uri="{BB962C8B-B14F-4D97-AF65-F5344CB8AC3E}">
        <p14:creationId xmlns:p14="http://schemas.microsoft.com/office/powerpoint/2010/main" val="1728208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Bravo Solution cite these as all the things an ERP system does not do and why they fail for Procurement.</a:t>
            </a:r>
            <a:r>
              <a:rPr lang="en-GB" baseline="0" dirty="0" smtClean="0"/>
              <a:t>  CIPS have given a caveat in the paper shown in the link and in training I think we should not be as bold in to say ERP systems fail because of this but the list is </a:t>
            </a:r>
            <a:r>
              <a:rPr lang="en-GB" baseline="0" smtClean="0"/>
              <a:t>very relevant.</a:t>
            </a:r>
            <a:endParaRPr lang="en-GB"/>
          </a:p>
        </p:txBody>
      </p:sp>
      <p:sp>
        <p:nvSpPr>
          <p:cNvPr id="4" name="Slide Number Placeholder 3"/>
          <p:cNvSpPr>
            <a:spLocks noGrp="1"/>
          </p:cNvSpPr>
          <p:nvPr>
            <p:ph type="sldNum" sz="quarter" idx="10"/>
          </p:nvPr>
        </p:nvSpPr>
        <p:spPr/>
        <p:txBody>
          <a:bodyPr/>
          <a:lstStyle/>
          <a:p>
            <a:fld id="{0FFF432F-34D4-4F70-B8A0-0E2E6C007F36}" type="slidenum">
              <a:rPr lang="en-GB" smtClean="0"/>
              <a:pPr/>
              <a:t>214</a:t>
            </a:fld>
            <a:endParaRPr lang="en-GB" dirty="0"/>
          </a:p>
        </p:txBody>
      </p:sp>
    </p:spTree>
    <p:extLst>
      <p:ext uri="{BB962C8B-B14F-4D97-AF65-F5344CB8AC3E}">
        <p14:creationId xmlns:p14="http://schemas.microsoft.com/office/powerpoint/2010/main" val="279295722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43758A-6C13-4F52-B4B7-7643D06DB4E3}" type="slidenum">
              <a:rPr lang="en-GB"/>
              <a:pPr/>
              <a:t>222</a:t>
            </a:fld>
            <a:endParaRPr lang="en-GB"/>
          </a:p>
        </p:txBody>
      </p:sp>
      <p:sp>
        <p:nvSpPr>
          <p:cNvPr id="2821122" name="Rectangle 2"/>
          <p:cNvSpPr>
            <a:spLocks noGrp="1" noRot="1" noChangeAspect="1" noChangeArrowheads="1" noTextEdit="1"/>
          </p:cNvSpPr>
          <p:nvPr>
            <p:ph type="sldImg"/>
          </p:nvPr>
        </p:nvSpPr>
        <p:spPr>
          <a:ln/>
        </p:spPr>
      </p:sp>
      <p:sp>
        <p:nvSpPr>
          <p:cNvPr id="2821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err="1" smtClean="0"/>
              <a:t>Ponemon</a:t>
            </a:r>
            <a:r>
              <a:rPr lang="en-GB" dirty="0" smtClean="0"/>
              <a:t> Institute conducts independent research in the USA on privacy, data protection and information security policy</a:t>
            </a:r>
          </a:p>
          <a:p>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228</a:t>
            </a:fld>
            <a:endParaRPr lang="en-GB" dirty="0"/>
          </a:p>
        </p:txBody>
      </p:sp>
    </p:spTree>
    <p:extLst>
      <p:ext uri="{BB962C8B-B14F-4D97-AF65-F5344CB8AC3E}">
        <p14:creationId xmlns:p14="http://schemas.microsoft.com/office/powerpoint/2010/main" val="42069344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This is now a part of the </a:t>
            </a:r>
            <a:r>
              <a:rPr lang="en-GB" dirty="0" smtClean="0"/>
              <a:t>UK Governments </a:t>
            </a:r>
            <a:r>
              <a:rPr lang="en-GB" baseline="0" dirty="0" smtClean="0"/>
              <a:t>Commercial skills and Competency </a:t>
            </a:r>
            <a:r>
              <a:rPr lang="en-GB" dirty="0" smtClean="0"/>
              <a:t>Fr</a:t>
            </a:r>
            <a:r>
              <a:rPr lang="en-GB" baseline="0" dirty="0" smtClean="0"/>
              <a:t>amework for developing.</a:t>
            </a:r>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233</a:t>
            </a:fld>
            <a:endParaRPr lang="en-GB" dirty="0"/>
          </a:p>
        </p:txBody>
      </p:sp>
    </p:spTree>
    <p:extLst>
      <p:ext uri="{BB962C8B-B14F-4D97-AF65-F5344CB8AC3E}">
        <p14:creationId xmlns:p14="http://schemas.microsoft.com/office/powerpoint/2010/main" val="19691721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Protect your network against attack by managing the network perimeter.  Filter out unauthorised access and malicious content.  Monitor and test security controls.</a:t>
            </a:r>
          </a:p>
          <a:p>
            <a:r>
              <a:rPr lang="en-GB" dirty="0" smtClean="0"/>
              <a:t>Produce relevant policy and establish appropriate antimalware.  Regular scanning for malware across the business</a:t>
            </a:r>
          </a:p>
          <a:p>
            <a:r>
              <a:rPr lang="en-GB" dirty="0" smtClean="0"/>
              <a:t>Establish monitoring strategy and policy.  Make someone responsible to </a:t>
            </a:r>
            <a:r>
              <a:rPr lang="en-GB" dirty="0" err="1" smtClean="0"/>
              <a:t>monitr</a:t>
            </a:r>
            <a:r>
              <a:rPr lang="en-GB" dirty="0" smtClean="0"/>
              <a:t> ICT Systems and networks.  Analyse logs for unusual activity.</a:t>
            </a:r>
          </a:p>
          <a:p>
            <a:r>
              <a:rPr lang="en-GB" dirty="0" smtClean="0"/>
              <a:t>Establish an incident response and disaster recovery capability.  Produce and test incident management plans.  Provide training.</a:t>
            </a:r>
          </a:p>
          <a:p>
            <a:r>
              <a:rPr lang="en-GB" dirty="0" smtClean="0"/>
              <a:t>Adopt account management processes and limit the number of privileged accounts.  Limit user privileges and monitor accounts.  Audit logs </a:t>
            </a:r>
            <a:r>
              <a:rPr lang="en-GB" dirty="0" err="1" smtClean="0"/>
              <a:t>regualarly</a:t>
            </a:r>
            <a:r>
              <a:rPr lang="en-GB" dirty="0" smtClean="0"/>
              <a:t>.</a:t>
            </a:r>
          </a:p>
          <a:p>
            <a:r>
              <a:rPr lang="en-GB" dirty="0" smtClean="0"/>
              <a:t>Produce policy to control all access to removable media and  limit types and </a:t>
            </a:r>
            <a:r>
              <a:rPr lang="en-GB" dirty="0" err="1" smtClean="0"/>
              <a:t>useage</a:t>
            </a:r>
            <a:r>
              <a:rPr lang="en-GB" dirty="0" smtClean="0"/>
              <a:t>.  Scan all media before importing onto systems.</a:t>
            </a:r>
          </a:p>
          <a:p>
            <a:r>
              <a:rPr lang="en-GB" dirty="0" smtClean="0"/>
              <a:t>Apply security patches regularly Create a system inventory and design a baseline build for systems</a:t>
            </a:r>
          </a:p>
          <a:p>
            <a:r>
              <a:rPr lang="en-GB" dirty="0" smtClean="0"/>
              <a:t>Develop a mobile working policy and train staff.  Apply secure baseline</a:t>
            </a:r>
          </a:p>
          <a:p>
            <a:r>
              <a:rPr lang="en-GB" dirty="0" smtClean="0"/>
              <a:t>Produce user security policies covering acceptable and secure use of systems.  Establish staff training programme for cyber security.</a:t>
            </a:r>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234</a:t>
            </a:fld>
            <a:endParaRPr lang="en-GB" dirty="0"/>
          </a:p>
        </p:txBody>
      </p:sp>
    </p:spTree>
    <p:extLst>
      <p:ext uri="{BB962C8B-B14F-4D97-AF65-F5344CB8AC3E}">
        <p14:creationId xmlns:p14="http://schemas.microsoft.com/office/powerpoint/2010/main" val="130701950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Companies A and B use different forms for purchase orders etc.</a:t>
            </a:r>
          </a:p>
          <a:p>
            <a:r>
              <a:rPr lang="en-GB" dirty="0" smtClean="0"/>
              <a:t>They may well use different terms for the same thing e.g. Size vs. Dimensions</a:t>
            </a:r>
          </a:p>
          <a:p>
            <a:r>
              <a:rPr lang="en-GB" dirty="0" smtClean="0"/>
              <a:t>and their computer systems will likely be using different applications that, to add to the incompatibility, store things in a different order etc. To a computer ‘colour’ and ‘</a:t>
            </a:r>
            <a:r>
              <a:rPr lang="en-GB" dirty="0" err="1" smtClean="0"/>
              <a:t>color</a:t>
            </a:r>
            <a:r>
              <a:rPr lang="en-GB" dirty="0" smtClean="0"/>
              <a:t>’ are as different as [choose your cliché!].</a:t>
            </a:r>
          </a:p>
          <a:p>
            <a:r>
              <a:rPr lang="en-GB" dirty="0" smtClean="0"/>
              <a:t>They are effectively incompatible. To integrate would require expensive programming to be done that would probably need to be repeated as new partners had to be connected. i.e. Company A would need to program it’s systems with not only Co. B’s descriptions to enable translations with it’s own but would have to repeat the exercise for Companies C, D, E etc. etc. </a:t>
            </a:r>
          </a:p>
          <a:p>
            <a:r>
              <a:rPr lang="en-GB" dirty="0" smtClean="0"/>
              <a:t>XML enables integration with new partners with only incremental effort and this is made even simpler if there is an appropriate ‘standard’ for example cXML (Commerce XML).</a:t>
            </a:r>
          </a:p>
          <a:p>
            <a:r>
              <a:rPr lang="en-GB" dirty="0" smtClean="0"/>
              <a:t>An XML ‘standard’ should contain a set of ‘tags’ which are agreed between the participants of an industry or sector as the standard computer description of a piece of data.</a:t>
            </a:r>
          </a:p>
          <a:p>
            <a:r>
              <a:rPr lang="en-GB" dirty="0" smtClean="0"/>
              <a:t>Therefore using cXML all participants in an Exchange would transmit data using the same description and in the same format - SEE NEXT SLIDE</a:t>
            </a:r>
          </a:p>
          <a:p>
            <a:endParaRPr lang="en-GB" dirty="0"/>
          </a:p>
        </p:txBody>
      </p:sp>
      <p:sp>
        <p:nvSpPr>
          <p:cNvPr id="4" name="Slide Number Placeholder 3"/>
          <p:cNvSpPr>
            <a:spLocks noGrp="1"/>
          </p:cNvSpPr>
          <p:nvPr>
            <p:ph type="sldNum" sz="quarter" idx="10"/>
          </p:nvPr>
        </p:nvSpPr>
        <p:spPr/>
        <p:txBody>
          <a:bodyPr/>
          <a:lstStyle/>
          <a:p>
            <a:fld id="{0FFF432F-34D4-4F70-B8A0-0E2E6C007F36}" type="slidenum">
              <a:rPr lang="en-GB" smtClean="0"/>
              <a:pPr/>
              <a:t>235</a:t>
            </a:fld>
            <a:endParaRPr lang="en-GB" dirty="0"/>
          </a:p>
        </p:txBody>
      </p:sp>
    </p:spTree>
    <p:extLst>
      <p:ext uri="{BB962C8B-B14F-4D97-AF65-F5344CB8AC3E}">
        <p14:creationId xmlns:p14="http://schemas.microsoft.com/office/powerpoint/2010/main" val="19876840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00E28F7E-6BB9-4E80-880F-3672217A6AED}" type="slidenum">
              <a:rPr lang="en-GB"/>
              <a:pPr/>
              <a:t>236</a:t>
            </a:fld>
            <a:endParaRPr lang="en-GB"/>
          </a:p>
        </p:txBody>
      </p:sp>
      <p:sp>
        <p:nvSpPr>
          <p:cNvPr id="2804738" name="Rectangle 2"/>
          <p:cNvSpPr>
            <a:spLocks noGrp="1" noRot="1" noChangeAspect="1" noChangeArrowheads="1" noTextEdit="1"/>
          </p:cNvSpPr>
          <p:nvPr>
            <p:ph type="sldImg"/>
          </p:nvPr>
        </p:nvSpPr>
        <p:spPr>
          <a:ln/>
        </p:spPr>
      </p:sp>
      <p:sp>
        <p:nvSpPr>
          <p:cNvPr id="2804739" name="Rectangle 3"/>
          <p:cNvSpPr>
            <a:spLocks noGrp="1" noChangeArrowheads="1"/>
          </p:cNvSpPr>
          <p:nvPr>
            <p:ph type="body" idx="1"/>
          </p:nvPr>
        </p:nvSpPr>
        <p:spPr/>
        <p:txBody>
          <a:bodyPr/>
          <a:lstStyle/>
          <a:p>
            <a:r>
              <a:rPr lang="en-GB"/>
              <a:t>Companies A and B use different forms for purchase orders etc.</a:t>
            </a:r>
          </a:p>
          <a:p>
            <a:r>
              <a:rPr lang="en-GB"/>
              <a:t>They may well use different terms for the same thing e.g. Size vs. Dimensions</a:t>
            </a:r>
          </a:p>
          <a:p>
            <a:r>
              <a:rPr lang="en-GB"/>
              <a:t>and their computer systems will likely be using different applications that, to add to the incompatibility, store things in a different order etc. To a computer ‘colour’ and ‘color’ are as different as [choose your cliché!].</a:t>
            </a:r>
          </a:p>
          <a:p>
            <a:r>
              <a:rPr lang="en-GB"/>
              <a:t>They are effectively incompatible. To integrate would require expensive programming to be done that would probably need to be repeated as new partners had to be connected. i.e. Company A would need to program it’s systems with not only Co. B’s descriptions to enable translations with it’s own but would have to repeat the exercise for Companies C, D, E etc. etc. </a:t>
            </a:r>
          </a:p>
          <a:p>
            <a:r>
              <a:rPr lang="en-GB"/>
              <a:t>XML enables integration with new partners with only incremental effort and this is made even simpler if there is an appropriate ‘standard’ for example cXML (Commerce XML).</a:t>
            </a:r>
          </a:p>
          <a:p>
            <a:r>
              <a:rPr lang="en-GB"/>
              <a:t>An XML ‘standard’ should contain a set of ‘tags’ which are agreed between the participants of an industry or sector as the standard computer description of a piece of data.</a:t>
            </a:r>
          </a:p>
          <a:p>
            <a:r>
              <a:rPr lang="en-GB"/>
              <a:t>Therefore using cXML all participants in an Exchange would transmit data using the same description and in the same format - SEE NEXT SLIDE</a:t>
            </a:r>
          </a:p>
        </p:txBody>
      </p:sp>
      <p:sp>
        <p:nvSpPr>
          <p:cNvPr id="2804740" name="Text Box 4"/>
          <p:cNvSpPr txBox="1">
            <a:spLocks noChangeArrowheads="1"/>
          </p:cNvSpPr>
          <p:nvPr/>
        </p:nvSpPr>
        <p:spPr bwMode="auto">
          <a:xfrm>
            <a:off x="1737184" y="992665"/>
            <a:ext cx="3398838" cy="524282"/>
          </a:xfrm>
          <a:prstGeom prst="rect">
            <a:avLst/>
          </a:prstGeom>
          <a:noFill/>
          <a:ln w="9525">
            <a:noFill/>
            <a:miter lim="800000"/>
            <a:headEnd/>
            <a:tailEnd/>
          </a:ln>
          <a:effectLst/>
        </p:spPr>
        <p:txBody>
          <a:bodyPr lIns="95561" tIns="47781" rIns="95561" bIns="47781">
            <a:spAutoFit/>
          </a:bodyPr>
          <a:lstStyle/>
          <a:p>
            <a:pPr>
              <a:spcBef>
                <a:spcPct val="50000"/>
              </a:spcBef>
            </a:pPr>
            <a:endParaRPr lang="en-US">
              <a:latin typeface="Times New Roman" pitchFamily="18"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A640F6-3F69-4D96-9C65-82B91EFA2BF2}" type="slidenum">
              <a:rPr lang="en-GB"/>
              <a:pPr/>
              <a:t>237</a:t>
            </a:fld>
            <a:endParaRPr lang="en-GB"/>
          </a:p>
        </p:txBody>
      </p:sp>
      <p:sp>
        <p:nvSpPr>
          <p:cNvPr id="2945026" name="Rectangle 2"/>
          <p:cNvSpPr>
            <a:spLocks noGrp="1" noRot="1" noChangeAspect="1" noChangeArrowheads="1" noTextEdit="1"/>
          </p:cNvSpPr>
          <p:nvPr>
            <p:ph type="sldImg"/>
          </p:nvPr>
        </p:nvSpPr>
        <p:spPr>
          <a:ln/>
        </p:spPr>
      </p:sp>
      <p:sp>
        <p:nvSpPr>
          <p:cNvPr id="29450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034B12-4F78-4928-9736-2D5F256DE02B}" type="slidenum">
              <a:rPr lang="en-GB"/>
              <a:pPr/>
              <a:t>240</a:t>
            </a:fld>
            <a:endParaRPr lang="en-GB"/>
          </a:p>
        </p:txBody>
      </p:sp>
      <p:sp>
        <p:nvSpPr>
          <p:cNvPr id="2947074" name="Rectangle 2"/>
          <p:cNvSpPr>
            <a:spLocks noGrp="1" noRot="1" noChangeAspect="1" noChangeArrowheads="1" noTextEdit="1"/>
          </p:cNvSpPr>
          <p:nvPr>
            <p:ph type="sldImg"/>
          </p:nvPr>
        </p:nvSpPr>
        <p:spPr>
          <a:ln/>
        </p:spPr>
      </p:sp>
      <p:sp>
        <p:nvSpPr>
          <p:cNvPr id="294707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55409760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FCA9A5-F6F4-4795-BCC0-61F336E65611}" type="slidenum">
              <a:rPr lang="en-GB"/>
              <a:pPr/>
              <a:t>241</a:t>
            </a:fld>
            <a:endParaRPr lang="en-GB"/>
          </a:p>
        </p:txBody>
      </p:sp>
      <p:sp>
        <p:nvSpPr>
          <p:cNvPr id="2948098" name="Rectangle 2"/>
          <p:cNvSpPr>
            <a:spLocks noGrp="1" noRot="1" noChangeAspect="1" noChangeArrowheads="1" noTextEdit="1"/>
          </p:cNvSpPr>
          <p:nvPr>
            <p:ph type="sldImg"/>
          </p:nvPr>
        </p:nvSpPr>
        <p:spPr>
          <a:ln/>
        </p:spPr>
      </p:sp>
      <p:sp>
        <p:nvSpPr>
          <p:cNvPr id="29480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hort Title and 1 Content">
    <p:spTree>
      <p:nvGrpSpPr>
        <p:cNvPr id="1" name=""/>
        <p:cNvGrpSpPr/>
        <p:nvPr/>
      </p:nvGrpSpPr>
      <p:grpSpPr>
        <a:xfrm>
          <a:off x="0" y="0"/>
          <a:ext cx="0" cy="0"/>
          <a:chOff x="0" y="0"/>
          <a:chExt cx="0" cy="0"/>
        </a:xfrm>
      </p:grpSpPr>
      <p:sp>
        <p:nvSpPr>
          <p:cNvPr id="5" name="Rectangle 4"/>
          <p:cNvSpPr/>
          <p:nvPr userDrawn="1"/>
        </p:nvSpPr>
        <p:spPr bwMode="ltGray">
          <a:xfrm>
            <a:off x="415925" y="1321485"/>
            <a:ext cx="8316000" cy="4644000"/>
          </a:xfrm>
          <a:prstGeom prst="rect">
            <a:avLst/>
          </a:prstGeom>
          <a:solidFill>
            <a:srgbClr val="CCD9E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4"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0"/>
          </p:nvPr>
        </p:nvSpPr>
        <p:spPr>
          <a:ln>
            <a:noFill/>
          </a:ln>
        </p:spPr>
        <p:txBody>
          <a:bodyPr/>
          <a:lstStyle/>
          <a:p>
            <a:fld id="{19BF2C6B-E0EC-4C0E-B7D3-613ED3B301ED}" type="slidenum">
              <a:rPr lang="en-GB" smtClean="0"/>
              <a:pPr/>
              <a:t>‹#›</a:t>
            </a:fld>
            <a:endParaRPr lang="en-GB"/>
          </a:p>
        </p:txBody>
      </p:sp>
      <p:sp>
        <p:nvSpPr>
          <p:cNvPr id="13" name="TextBox 12"/>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4" name="TextBox 13"/>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5" name="TextBox 14"/>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6" name="TextBox 15"/>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3221651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hort Title and 1 Content">
    <p:spTree>
      <p:nvGrpSpPr>
        <p:cNvPr id="1" name=""/>
        <p:cNvGrpSpPr/>
        <p:nvPr/>
      </p:nvGrpSpPr>
      <p:grpSpPr>
        <a:xfrm>
          <a:off x="0" y="0"/>
          <a:ext cx="0" cy="0"/>
          <a:chOff x="0" y="0"/>
          <a:chExt cx="0" cy="0"/>
        </a:xfrm>
      </p:grpSpPr>
      <p:sp>
        <p:nvSpPr>
          <p:cNvPr id="5" name="Rectangle 4"/>
          <p:cNvSpPr/>
          <p:nvPr userDrawn="1"/>
        </p:nvSpPr>
        <p:spPr bwMode="gray">
          <a:xfrm>
            <a:off x="415925" y="1321485"/>
            <a:ext cx="8316000" cy="4644000"/>
          </a:xfrm>
          <a:prstGeom prst="rect">
            <a:avLst/>
          </a:prstGeom>
          <a:solidFill>
            <a:srgbClr val="CCD9E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4"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a:t>
            </a:fld>
            <a:endParaRPr lang="en-GB"/>
          </a:p>
        </p:txBody>
      </p:sp>
      <p:sp>
        <p:nvSpPr>
          <p:cNvPr id="13" name="TextBox 12"/>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4" name="TextBox 13"/>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5" name="TextBox 14"/>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6" name="TextBox 15"/>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128402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Short Title and 1 Content">
    <p:spTree>
      <p:nvGrpSpPr>
        <p:cNvPr id="1" name=""/>
        <p:cNvGrpSpPr/>
        <p:nvPr/>
      </p:nvGrpSpPr>
      <p:grpSpPr>
        <a:xfrm>
          <a:off x="0" y="0"/>
          <a:ext cx="0" cy="0"/>
          <a:chOff x="0" y="0"/>
          <a:chExt cx="0" cy="0"/>
        </a:xfrm>
      </p:grpSpPr>
      <p:sp>
        <p:nvSpPr>
          <p:cNvPr id="13" name="Rectangle 12"/>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2"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3" name="Text Placeholder 2"/>
          <p:cNvSpPr>
            <a:spLocks noGrp="1"/>
          </p:cNvSpPr>
          <p:nvPr>
            <p:ph type="body" sz="quarter" idx="10"/>
          </p:nvPr>
        </p:nvSpPr>
        <p:spPr bwMode="blackWhite">
          <a:xfrm>
            <a:off x="415925" y="1320800"/>
            <a:ext cx="8315325" cy="50165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8" name="TextBox 17"/>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9" name="TextBox 18"/>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2933559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hort Title and 1 Content">
    <p:spTree>
      <p:nvGrpSpPr>
        <p:cNvPr id="1" name=""/>
        <p:cNvGrpSpPr/>
        <p:nvPr/>
      </p:nvGrpSpPr>
      <p:grpSpPr>
        <a:xfrm>
          <a:off x="0" y="0"/>
          <a:ext cx="0" cy="0"/>
          <a:chOff x="0" y="0"/>
          <a:chExt cx="0" cy="0"/>
        </a:xfrm>
      </p:grpSpPr>
      <p:sp>
        <p:nvSpPr>
          <p:cNvPr id="13" name="Rectangle 12"/>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2"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3" name="Text Placeholder 2"/>
          <p:cNvSpPr>
            <a:spLocks noGrp="1"/>
          </p:cNvSpPr>
          <p:nvPr>
            <p:ph type="body" sz="quarter" idx="10"/>
          </p:nvPr>
        </p:nvSpPr>
        <p:spPr bwMode="blackWhite">
          <a:xfrm>
            <a:off x="415925" y="1320800"/>
            <a:ext cx="8315325" cy="80631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8" name="TextBox 17"/>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9" name="TextBox 18"/>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3218406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Short Title and 1 Content">
    <p:spTree>
      <p:nvGrpSpPr>
        <p:cNvPr id="1" name=""/>
        <p:cNvGrpSpPr/>
        <p:nvPr/>
      </p:nvGrpSpPr>
      <p:grpSpPr>
        <a:xfrm>
          <a:off x="0" y="0"/>
          <a:ext cx="0" cy="0"/>
          <a:chOff x="0" y="0"/>
          <a:chExt cx="0" cy="0"/>
        </a:xfrm>
      </p:grpSpPr>
      <p:sp>
        <p:nvSpPr>
          <p:cNvPr id="13" name="Rectangle 12"/>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3" name="Text Placeholder 2"/>
          <p:cNvSpPr>
            <a:spLocks noGrp="1"/>
          </p:cNvSpPr>
          <p:nvPr>
            <p:ph type="body" sz="quarter" idx="10"/>
          </p:nvPr>
        </p:nvSpPr>
        <p:spPr bwMode="blackWhite">
          <a:xfrm>
            <a:off x="415925" y="1320799"/>
            <a:ext cx="8315325" cy="1146175"/>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8" name="Content Placeholder 2"/>
          <p:cNvSpPr>
            <a:spLocks noGrp="1"/>
          </p:cNvSpPr>
          <p:nvPr>
            <p:ph idx="1" hasCustomPrompt="1"/>
          </p:nvPr>
        </p:nvSpPr>
        <p:spPr bwMode="blackWhite">
          <a:xfrm>
            <a:off x="415925" y="2466975"/>
            <a:ext cx="8316911" cy="3481385"/>
          </a:xfrm>
        </p:spPr>
        <p:txBody>
          <a:bodyPr lIns="144000" tIns="36000" rIns="144000"/>
          <a:lstStyle>
            <a:lvl1pPr marL="270000" indent="-270000">
              <a:buFont typeface="Arial" panose="020B0604020202020204" pitchFamily="34" charset="0"/>
              <a:buChar char="•"/>
              <a:defRPr sz="2100">
                <a:solidFill>
                  <a:schemeClr val="accent3"/>
                </a:solidFill>
              </a:defRPr>
            </a:lvl1pPr>
            <a:lvl2pPr marL="576000" indent="-21600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2"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8" name="TextBox 17"/>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9" name="TextBox 18"/>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42259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3" name="Text Placeholder 2"/>
          <p:cNvSpPr>
            <a:spLocks noGrp="1"/>
          </p:cNvSpPr>
          <p:nvPr>
            <p:ph type="body" sz="quarter" idx="10"/>
          </p:nvPr>
        </p:nvSpPr>
        <p:spPr bwMode="blackWhite">
          <a:xfrm>
            <a:off x="415925" y="1320800"/>
            <a:ext cx="8315325" cy="50165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9" name="Content Placeholder 2"/>
          <p:cNvSpPr>
            <a:spLocks noGrp="1"/>
          </p:cNvSpPr>
          <p:nvPr>
            <p:ph idx="1" hasCustomPrompt="1"/>
          </p:nvPr>
        </p:nvSpPr>
        <p:spPr bwMode="blackWhite">
          <a:xfrm>
            <a:off x="415925" y="1819275"/>
            <a:ext cx="8315324" cy="4129086"/>
          </a:xfrm>
        </p:spPr>
        <p:txBody>
          <a:bodyPr lIns="144000" tIns="36000" rIns="144000"/>
          <a:lstStyle>
            <a:lvl1pPr marL="270000" indent="-270000">
              <a:buFont typeface="Arial" panose="020B0604020202020204" pitchFamily="34" charset="0"/>
              <a:buChar char="•"/>
              <a:defRPr sz="2100">
                <a:solidFill>
                  <a:schemeClr val="accent3"/>
                </a:solidFill>
              </a:defRPr>
            </a:lvl1pPr>
            <a:lvl2pPr marL="576000" indent="-21600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5"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9" name="TextBox 1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2" name="TextBox 2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3668586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3" name="Text Placeholder 2"/>
          <p:cNvSpPr>
            <a:spLocks noGrp="1"/>
          </p:cNvSpPr>
          <p:nvPr>
            <p:ph type="body" sz="quarter" idx="10"/>
          </p:nvPr>
        </p:nvSpPr>
        <p:spPr bwMode="blackWhite">
          <a:xfrm>
            <a:off x="415925" y="1320800"/>
            <a:ext cx="8315325" cy="50165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9" name="Content Placeholder 2"/>
          <p:cNvSpPr>
            <a:spLocks noGrp="1"/>
          </p:cNvSpPr>
          <p:nvPr>
            <p:ph idx="1" hasCustomPrompt="1"/>
          </p:nvPr>
        </p:nvSpPr>
        <p:spPr bwMode="blackWhite">
          <a:xfrm>
            <a:off x="415925" y="1819275"/>
            <a:ext cx="8315324" cy="4129086"/>
          </a:xfrm>
        </p:spPr>
        <p:txBody>
          <a:bodyPr lIns="144000" tIns="36000" rIns="144000"/>
          <a:lstStyle>
            <a:lvl1pPr marL="270000" indent="-270000">
              <a:buFont typeface="Arial" panose="020B0604020202020204" pitchFamily="34" charset="0"/>
              <a:buChar char="•"/>
              <a:defRPr sz="2100">
                <a:solidFill>
                  <a:schemeClr val="accent3"/>
                </a:solidFill>
              </a:defRPr>
            </a:lvl1pPr>
            <a:lvl2pPr marL="576000" indent="-21600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5"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9" name="TextBox 1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2" name="TextBox 2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1373180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3_Short Title and 1 Content">
    <p:spTree>
      <p:nvGrpSpPr>
        <p:cNvPr id="1" name=""/>
        <p:cNvGrpSpPr/>
        <p:nvPr/>
      </p:nvGrpSpPr>
      <p:grpSpPr>
        <a:xfrm>
          <a:off x="0" y="0"/>
          <a:ext cx="0" cy="0"/>
          <a:chOff x="0" y="0"/>
          <a:chExt cx="0" cy="0"/>
        </a:xfrm>
      </p:grpSpPr>
      <p:sp>
        <p:nvSpPr>
          <p:cNvPr id="14" name="Rectangle 13"/>
          <p:cNvSpPr/>
          <p:nvPr userDrawn="1"/>
        </p:nvSpPr>
        <p:spPr bwMode="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3" name="Text Placeholder 2"/>
          <p:cNvSpPr>
            <a:spLocks noGrp="1"/>
          </p:cNvSpPr>
          <p:nvPr>
            <p:ph type="body" sz="quarter" idx="10"/>
          </p:nvPr>
        </p:nvSpPr>
        <p:spPr bwMode="blackWhite">
          <a:xfrm>
            <a:off x="415925" y="1320800"/>
            <a:ext cx="8315325" cy="50165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9" name="Content Placeholder 2"/>
          <p:cNvSpPr>
            <a:spLocks noGrp="1"/>
          </p:cNvSpPr>
          <p:nvPr>
            <p:ph idx="1" hasCustomPrompt="1"/>
          </p:nvPr>
        </p:nvSpPr>
        <p:spPr bwMode="blackWhite">
          <a:xfrm>
            <a:off x="415925" y="1819275"/>
            <a:ext cx="8315324" cy="4129086"/>
          </a:xfrm>
        </p:spPr>
        <p:txBody>
          <a:bodyPr lIns="144000" tIns="36000" rIns="144000"/>
          <a:lstStyle>
            <a:lvl1pPr marL="270000" indent="-270000">
              <a:buFont typeface="Arial" panose="020B0604020202020204" pitchFamily="34" charset="0"/>
              <a:buChar char="•"/>
              <a:defRPr sz="2100">
                <a:solidFill>
                  <a:schemeClr val="accent3"/>
                </a:solidFill>
              </a:defRPr>
            </a:lvl1pPr>
            <a:lvl2pPr marL="576000" indent="-21600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5"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9" name="TextBox 1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2" name="TextBox 2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1306156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9" name="Content Placeholder 2"/>
          <p:cNvSpPr>
            <a:spLocks noGrp="1"/>
          </p:cNvSpPr>
          <p:nvPr>
            <p:ph idx="1" hasCustomPrompt="1"/>
          </p:nvPr>
        </p:nvSpPr>
        <p:spPr bwMode="blackWhite">
          <a:xfrm>
            <a:off x="415925" y="2114549"/>
            <a:ext cx="8316911" cy="3833811"/>
          </a:xfrm>
        </p:spPr>
        <p:txBody>
          <a:bodyPr lIns="144000" tIns="36000" rIns="144000"/>
          <a:lstStyle>
            <a:lvl1pPr marL="270000" indent="-270000">
              <a:buFont typeface="Arial" panose="020B0604020202020204" pitchFamily="34" charset="0"/>
              <a:buChar char="•"/>
              <a:defRPr sz="2100">
                <a:solidFill>
                  <a:schemeClr val="accent3"/>
                </a:solidFill>
              </a:defRPr>
            </a:lvl1pPr>
            <a:lvl2pPr marL="576000" indent="-25200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Text Placeholder 2"/>
          <p:cNvSpPr>
            <a:spLocks noGrp="1"/>
          </p:cNvSpPr>
          <p:nvPr>
            <p:ph type="body" sz="quarter" idx="10"/>
          </p:nvPr>
        </p:nvSpPr>
        <p:spPr bwMode="blackWhite">
          <a:xfrm>
            <a:off x="415925" y="1320800"/>
            <a:ext cx="8315325" cy="80631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13"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19" name="TextBox 1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2" name="TextBox 2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1157160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Short Title and 1 Content">
    <p:spTree>
      <p:nvGrpSpPr>
        <p:cNvPr id="1" name=""/>
        <p:cNvGrpSpPr/>
        <p:nvPr/>
      </p:nvGrpSpPr>
      <p:grpSpPr>
        <a:xfrm>
          <a:off x="0" y="0"/>
          <a:ext cx="0" cy="0"/>
          <a:chOff x="0" y="0"/>
          <a:chExt cx="0" cy="0"/>
        </a:xfrm>
      </p:grpSpPr>
      <p:sp>
        <p:nvSpPr>
          <p:cNvPr id="15" name="Rectangle 14"/>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9" name="Content Placeholder 2"/>
          <p:cNvSpPr>
            <a:spLocks noGrp="1"/>
          </p:cNvSpPr>
          <p:nvPr>
            <p:ph idx="1" hasCustomPrompt="1"/>
          </p:nvPr>
        </p:nvSpPr>
        <p:spPr bwMode="blackWhite">
          <a:xfrm>
            <a:off x="417705" y="1321485"/>
            <a:ext cx="8316911" cy="4626876"/>
          </a:xfrm>
        </p:spPr>
        <p:txBody>
          <a:bodyPr lIns="144000" tIns="108000" rIns="144000"/>
          <a:lstStyle>
            <a:lvl1pPr marL="270000" indent="-270000">
              <a:buFont typeface="Arial" panose="020B0604020202020204" pitchFamily="34" charset="0"/>
              <a:buChar char="•"/>
              <a:defRPr sz="2100">
                <a:solidFill>
                  <a:schemeClr val="accent3"/>
                </a:solidFill>
              </a:defRPr>
            </a:lvl1pPr>
            <a:lvl2pPr marL="576000" indent="-252000">
              <a:buFont typeface="Arial" panose="020B0604020202020204" pitchFamily="34" charset="0"/>
              <a:buChar cha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GB" noProof="0" dirty="0" smtClean="0"/>
              <a:t>Click</a:t>
            </a:r>
            <a:r>
              <a:rPr lang="en-GB" dirty="0" smtClean="0"/>
              <a:t> to edit text</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10" name="TextBox 9"/>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1" name="TextBox 10"/>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2" name="TextBox 11"/>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4"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a:t>
            </a:fld>
            <a:endParaRPr lang="en-GB"/>
          </a:p>
        </p:txBody>
      </p:sp>
      <p:sp>
        <p:nvSpPr>
          <p:cNvPr id="16" name="TextBox 15"/>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829781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9_Title and content smaller font">
    <p:spTree>
      <p:nvGrpSpPr>
        <p:cNvPr id="1" name=""/>
        <p:cNvGrpSpPr/>
        <p:nvPr/>
      </p:nvGrpSpPr>
      <p:grpSpPr>
        <a:xfrm>
          <a:off x="0" y="0"/>
          <a:ext cx="0" cy="0"/>
          <a:chOff x="0" y="0"/>
          <a:chExt cx="0" cy="0"/>
        </a:xfrm>
      </p:grpSpPr>
      <p:sp>
        <p:nvSpPr>
          <p:cNvPr id="15" name="Rectangle 14"/>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9" name="Content Placeholder 2"/>
          <p:cNvSpPr>
            <a:spLocks noGrp="1"/>
          </p:cNvSpPr>
          <p:nvPr>
            <p:ph idx="1" hasCustomPrompt="1"/>
          </p:nvPr>
        </p:nvSpPr>
        <p:spPr bwMode="blackWhite">
          <a:xfrm>
            <a:off x="417705" y="1321485"/>
            <a:ext cx="8316911" cy="4626876"/>
          </a:xfrm>
        </p:spPr>
        <p:txBody>
          <a:bodyPr lIns="144000" tIns="108000" rIns="144000"/>
          <a:lstStyle>
            <a:lvl1pPr marL="342900" indent="-342900">
              <a:spcAft>
                <a:spcPts val="400"/>
              </a:spcAft>
              <a:buFont typeface="Arial" panose="020B0604020202020204" pitchFamily="34" charset="0"/>
              <a:buChar char="•"/>
              <a:defRPr sz="1400">
                <a:solidFill>
                  <a:schemeClr val="accent3"/>
                </a:solidFill>
              </a:defRPr>
            </a:lvl1pPr>
            <a:lvl2pPr marL="742950" indent="-285750">
              <a:spcAft>
                <a:spcPts val="400"/>
              </a:spcAft>
              <a:buFont typeface="Arial" panose="020B0604020202020204" pitchFamily="34" charset="0"/>
              <a:buChar char="•"/>
              <a:defRPr sz="1400">
                <a:solidFill>
                  <a:schemeClr val="accent3"/>
                </a:solidFill>
              </a:defRPr>
            </a:lvl2pPr>
            <a:lvl3pPr>
              <a:spcAft>
                <a:spcPts val="400"/>
              </a:spcAft>
              <a:defRPr sz="1400">
                <a:solidFill>
                  <a:schemeClr val="accent3"/>
                </a:solidFill>
              </a:defRPr>
            </a:lvl3pPr>
            <a:lvl4pPr>
              <a:spcAft>
                <a:spcPts val="400"/>
              </a:spcAft>
              <a:defRPr sz="1400">
                <a:solidFill>
                  <a:schemeClr val="accent3"/>
                </a:solidFill>
              </a:defRPr>
            </a:lvl4pPr>
            <a:lvl5pPr>
              <a:spcAft>
                <a:spcPts val="400"/>
              </a:spcAft>
              <a:defRPr sz="1400">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4"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a:t>
            </a:fld>
            <a:endParaRPr lang="en-GB"/>
          </a:p>
        </p:txBody>
      </p:sp>
      <p:sp>
        <p:nvSpPr>
          <p:cNvPr id="19" name="TextBox 1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2" name="TextBox 2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552572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4156075"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5" name="Rectangle 14"/>
          <p:cNvSpPr/>
          <p:nvPr userDrawn="1"/>
        </p:nvSpPr>
        <p:spPr bwMode="ltGray">
          <a:xfrm>
            <a:off x="4573925" y="1321485"/>
            <a:ext cx="4157326" cy="4644000"/>
          </a:xfrm>
          <a:prstGeom prst="rect">
            <a:avLst/>
          </a:prstGeom>
          <a:solidFill>
            <a:schemeClr val="accent4">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pic>
        <p:nvPicPr>
          <p:cNvPr id="18" name="Picture 17"/>
          <p:cNvPicPr>
            <a:picLocks noChangeAspect="1"/>
          </p:cNvPicPr>
          <p:nvPr userDrawn="1"/>
        </p:nvPicPr>
        <p:blipFill>
          <a:blip r:embed="rId2"/>
          <a:stretch>
            <a:fillRect/>
          </a:stretch>
        </p:blipFill>
        <p:spPr bwMode="ltGray">
          <a:xfrm>
            <a:off x="6344480" y="1321485"/>
            <a:ext cx="612701" cy="493819"/>
          </a:xfrm>
          <a:prstGeom prst="rect">
            <a:avLst/>
          </a:prstGeom>
        </p:spPr>
      </p:pic>
      <p:pic>
        <p:nvPicPr>
          <p:cNvPr id="24" name="Picture 23"/>
          <p:cNvPicPr>
            <a:picLocks noChangeAspect="1"/>
          </p:cNvPicPr>
          <p:nvPr userDrawn="1"/>
        </p:nvPicPr>
        <p:blipFill>
          <a:blip r:embed="rId3"/>
          <a:stretch>
            <a:fillRect/>
          </a:stretch>
        </p:blipFill>
        <p:spPr bwMode="ltGray">
          <a:xfrm>
            <a:off x="5540411" y="1806806"/>
            <a:ext cx="2209992" cy="1216258"/>
          </a:xfrm>
          <a:prstGeom prst="rect">
            <a:avLst/>
          </a:prstGeom>
        </p:spPr>
      </p:pic>
      <p:sp>
        <p:nvSpPr>
          <p:cNvPr id="13" name="Content Placeholder 2"/>
          <p:cNvSpPr>
            <a:spLocks noGrp="1"/>
          </p:cNvSpPr>
          <p:nvPr>
            <p:ph idx="1" hasCustomPrompt="1"/>
          </p:nvPr>
        </p:nvSpPr>
        <p:spPr bwMode="blackWhite">
          <a:xfrm>
            <a:off x="424849" y="2488264"/>
            <a:ext cx="4159586" cy="3472227"/>
          </a:xfrm>
        </p:spPr>
        <p:txBody>
          <a:bodyPr lIns="144000" tIns="36000" rIns="144000"/>
          <a:lstStyle>
            <a:lvl1pPr marL="271463" indent="-271463">
              <a:buFont typeface="Arial" panose="020B0604020202020204" pitchFamily="34" charset="0"/>
              <a:buChar char="•"/>
              <a:defRPr sz="2100">
                <a:solidFill>
                  <a:schemeClr val="accent3"/>
                </a:solidFill>
              </a:defRPr>
            </a:lvl1pPr>
            <a:lvl2pPr marL="622300" indent="-26035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0"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12" name="Text Placeholder 2"/>
          <p:cNvSpPr>
            <a:spLocks noGrp="1"/>
          </p:cNvSpPr>
          <p:nvPr>
            <p:ph type="body" sz="quarter" idx="10"/>
          </p:nvPr>
        </p:nvSpPr>
        <p:spPr bwMode="blackWhite">
          <a:xfrm>
            <a:off x="415925" y="1320798"/>
            <a:ext cx="4156075" cy="118800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29" name="TextBox 2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0" name="TextBox 2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1" name="TextBox 3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2" name="TextBox 3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141702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4" presetClass="entr" presetSubtype="1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randombar(horizontal)">
                                      <p:cBhvr>
                                        <p:cTn id="1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7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4156075"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21" name="Rectangle 20"/>
          <p:cNvSpPr/>
          <p:nvPr userDrawn="1"/>
        </p:nvSpPr>
        <p:spPr bwMode="ltGray">
          <a:xfrm>
            <a:off x="4573925" y="1321485"/>
            <a:ext cx="4157326" cy="4644000"/>
          </a:xfrm>
          <a:prstGeom prst="rect">
            <a:avLst/>
          </a:prstGeom>
          <a:solidFill>
            <a:schemeClr val="accent4">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pic>
        <p:nvPicPr>
          <p:cNvPr id="22" name="Picture 21"/>
          <p:cNvPicPr>
            <a:picLocks noChangeAspect="1"/>
          </p:cNvPicPr>
          <p:nvPr userDrawn="1"/>
        </p:nvPicPr>
        <p:blipFill>
          <a:blip r:embed="rId2"/>
          <a:stretch>
            <a:fillRect/>
          </a:stretch>
        </p:blipFill>
        <p:spPr bwMode="ltGray">
          <a:xfrm>
            <a:off x="6344480" y="1321485"/>
            <a:ext cx="612701" cy="493819"/>
          </a:xfrm>
          <a:prstGeom prst="rect">
            <a:avLst/>
          </a:prstGeom>
        </p:spPr>
      </p:pic>
      <p:pic>
        <p:nvPicPr>
          <p:cNvPr id="23" name="Picture 22"/>
          <p:cNvPicPr>
            <a:picLocks noChangeAspect="1"/>
          </p:cNvPicPr>
          <p:nvPr userDrawn="1"/>
        </p:nvPicPr>
        <p:blipFill>
          <a:blip r:embed="rId3"/>
          <a:stretch>
            <a:fillRect/>
          </a:stretch>
        </p:blipFill>
        <p:spPr bwMode="ltGray">
          <a:xfrm>
            <a:off x="5540411" y="1806806"/>
            <a:ext cx="2209992" cy="1216258"/>
          </a:xfrm>
          <a:prstGeom prst="rect">
            <a:avLst/>
          </a:prstGeom>
        </p:spPr>
      </p:pic>
      <p:sp>
        <p:nvSpPr>
          <p:cNvPr id="13" name="Content Placeholder 2"/>
          <p:cNvSpPr>
            <a:spLocks noGrp="1"/>
          </p:cNvSpPr>
          <p:nvPr>
            <p:ph idx="1" hasCustomPrompt="1"/>
          </p:nvPr>
        </p:nvSpPr>
        <p:spPr bwMode="blackWhite">
          <a:xfrm>
            <a:off x="424849" y="2190750"/>
            <a:ext cx="4159586" cy="3769741"/>
          </a:xfrm>
        </p:spPr>
        <p:txBody>
          <a:bodyPr lIns="144000" tIns="36000" rIns="144000"/>
          <a:lstStyle>
            <a:lvl1pPr marL="271463" indent="-271463">
              <a:buFont typeface="Arial" panose="020B0604020202020204" pitchFamily="34" charset="0"/>
              <a:buChar char="•"/>
              <a:defRPr sz="2100">
                <a:solidFill>
                  <a:schemeClr val="accent3"/>
                </a:solidFill>
              </a:defRPr>
            </a:lvl1pPr>
            <a:lvl2pPr marL="622300" indent="-26035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0"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12" name="Text Placeholder 2"/>
          <p:cNvSpPr>
            <a:spLocks noGrp="1"/>
          </p:cNvSpPr>
          <p:nvPr>
            <p:ph type="body" sz="quarter" idx="10"/>
          </p:nvPr>
        </p:nvSpPr>
        <p:spPr bwMode="blackWhite">
          <a:xfrm>
            <a:off x="415925" y="1320798"/>
            <a:ext cx="4156075" cy="869952"/>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28" name="TextBox 27"/>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9" name="TextBox 28"/>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0" name="TextBox 29"/>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1" name="TextBox 30"/>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34889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4" presetClass="entr" presetSubtype="10"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randombar(horizontal)">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Short Title and 1 Content">
    <p:spTree>
      <p:nvGrpSpPr>
        <p:cNvPr id="1" name=""/>
        <p:cNvGrpSpPr/>
        <p:nvPr/>
      </p:nvGrpSpPr>
      <p:grpSpPr>
        <a:xfrm>
          <a:off x="0" y="0"/>
          <a:ext cx="0" cy="0"/>
          <a:chOff x="0" y="0"/>
          <a:chExt cx="0" cy="0"/>
        </a:xfrm>
      </p:grpSpPr>
      <p:sp>
        <p:nvSpPr>
          <p:cNvPr id="18" name="Rectangle 17"/>
          <p:cNvSpPr/>
          <p:nvPr userDrawn="1"/>
        </p:nvSpPr>
        <p:spPr bwMode="ltGray">
          <a:xfrm>
            <a:off x="415925" y="1321485"/>
            <a:ext cx="4156075"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9" name="Rectangle 18"/>
          <p:cNvSpPr/>
          <p:nvPr userDrawn="1"/>
        </p:nvSpPr>
        <p:spPr bwMode="ltGray">
          <a:xfrm>
            <a:off x="4573925" y="1321485"/>
            <a:ext cx="4157326" cy="4644000"/>
          </a:xfrm>
          <a:prstGeom prst="rect">
            <a:avLst/>
          </a:prstGeom>
          <a:solidFill>
            <a:schemeClr val="accent4">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pic>
        <p:nvPicPr>
          <p:cNvPr id="21" name="Picture 20"/>
          <p:cNvPicPr>
            <a:picLocks noChangeAspect="1"/>
          </p:cNvPicPr>
          <p:nvPr userDrawn="1"/>
        </p:nvPicPr>
        <p:blipFill>
          <a:blip r:embed="rId2"/>
          <a:stretch>
            <a:fillRect/>
          </a:stretch>
        </p:blipFill>
        <p:spPr bwMode="ltGray">
          <a:xfrm>
            <a:off x="6344480" y="1321485"/>
            <a:ext cx="612701" cy="493819"/>
          </a:xfrm>
          <a:prstGeom prst="rect">
            <a:avLst/>
          </a:prstGeom>
        </p:spPr>
      </p:pic>
      <p:pic>
        <p:nvPicPr>
          <p:cNvPr id="22" name="Picture 21"/>
          <p:cNvPicPr>
            <a:picLocks noChangeAspect="1"/>
          </p:cNvPicPr>
          <p:nvPr userDrawn="1"/>
        </p:nvPicPr>
        <p:blipFill>
          <a:blip r:embed="rId3"/>
          <a:stretch>
            <a:fillRect/>
          </a:stretch>
        </p:blipFill>
        <p:spPr bwMode="ltGray">
          <a:xfrm>
            <a:off x="5540411" y="1806806"/>
            <a:ext cx="2209992" cy="1216258"/>
          </a:xfrm>
          <a:prstGeom prst="rect">
            <a:avLst/>
          </a:prstGeom>
        </p:spPr>
      </p:pic>
      <p:sp>
        <p:nvSpPr>
          <p:cNvPr id="25" name="Content Placeholder 2"/>
          <p:cNvSpPr>
            <a:spLocks noGrp="1"/>
          </p:cNvSpPr>
          <p:nvPr>
            <p:ph idx="1" hasCustomPrompt="1"/>
          </p:nvPr>
        </p:nvSpPr>
        <p:spPr bwMode="blackWhite">
          <a:xfrm>
            <a:off x="424849" y="1925824"/>
            <a:ext cx="4159586" cy="4034667"/>
          </a:xfrm>
        </p:spPr>
        <p:txBody>
          <a:bodyPr lIns="144000" tIns="36000" rIns="144000"/>
          <a:lstStyle>
            <a:lvl1pPr marL="271463" indent="-271463">
              <a:buFont typeface="Arial" panose="020B0604020202020204" pitchFamily="34" charset="0"/>
              <a:buChar char="•"/>
              <a:defRPr sz="2100">
                <a:solidFill>
                  <a:schemeClr val="accent3"/>
                </a:solidFill>
              </a:defRPr>
            </a:lvl1pPr>
            <a:lvl2pPr marL="622300" indent="-260350">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4" name="Text Placeholder 2"/>
          <p:cNvSpPr>
            <a:spLocks noGrp="1"/>
          </p:cNvSpPr>
          <p:nvPr>
            <p:ph type="body" sz="quarter" idx="10"/>
          </p:nvPr>
        </p:nvSpPr>
        <p:spPr bwMode="blackWhite">
          <a:xfrm>
            <a:off x="415925" y="1320798"/>
            <a:ext cx="4156075" cy="605026"/>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2"/>
                </a:solidFill>
              </a:defRPr>
            </a:lvl1pPr>
          </a:lstStyle>
          <a:p>
            <a:pPr lvl="0"/>
            <a:r>
              <a:rPr lang="en-US" dirty="0" smtClean="0"/>
              <a:t>Click to edit Master text styles</a:t>
            </a:r>
          </a:p>
        </p:txBody>
      </p:sp>
      <p:sp>
        <p:nvSpPr>
          <p:cNvPr id="20"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a:t>
            </a:fld>
            <a:endParaRPr lang="en-GB"/>
          </a:p>
        </p:txBody>
      </p:sp>
      <p:sp>
        <p:nvSpPr>
          <p:cNvPr id="29" name="TextBox 28"/>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0" name="TextBox 29"/>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1" name="TextBox 30"/>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32" name="TextBox 31"/>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Tree>
    <p:extLst>
      <p:ext uri="{BB962C8B-B14F-4D97-AF65-F5344CB8AC3E}">
        <p14:creationId xmlns:p14="http://schemas.microsoft.com/office/powerpoint/2010/main" val="38474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4" presetClass="entr" presetSubtype="1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3"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9" name="Content Placeholder 2"/>
          <p:cNvSpPr>
            <a:spLocks noGrp="1"/>
          </p:cNvSpPr>
          <p:nvPr>
            <p:ph idx="1" hasCustomPrompt="1"/>
          </p:nvPr>
        </p:nvSpPr>
        <p:spPr bwMode="ltGray">
          <a:xfrm>
            <a:off x="773724" y="1608867"/>
            <a:ext cx="7596554" cy="4068000"/>
          </a:xfrm>
          <a:prstGeom prst="wedgeRectCallout">
            <a:avLst>
              <a:gd name="adj1" fmla="val -54563"/>
              <a:gd name="adj2" fmla="val -36245"/>
            </a:avLst>
          </a:prstGeom>
          <a:gradFill flip="none" rotWithShape="1">
            <a:gsLst>
              <a:gs pos="0">
                <a:schemeClr val="accent4">
                  <a:lumMod val="40000"/>
                  <a:lumOff val="60000"/>
                </a:schemeClr>
              </a:gs>
              <a:gs pos="100000">
                <a:schemeClr val="bg1"/>
              </a:gs>
            </a:gsLst>
            <a:lin ang="16200000" scaled="1"/>
            <a:tileRect/>
          </a:gradFill>
          <a:ln w="9525">
            <a:solidFill>
              <a:schemeClr val="accent2"/>
            </a:solidFill>
            <a:miter lim="800000"/>
            <a:headEnd/>
            <a:tailEnd/>
          </a:ln>
          <a:effectLst/>
        </p:spPr>
        <p:txBody>
          <a:bodyPr vert="horz" wrap="square" lIns="360000" tIns="72000" rIns="360000" bIns="72000" numCol="1" rtlCol="0" anchor="ctr" anchorCtr="0" compatLnSpc="1">
            <a:prstTxWarp prst="textNoShape">
              <a:avLst/>
            </a:prstTxWarp>
            <a:noAutofit/>
          </a:bodyPr>
          <a:lstStyle>
            <a:lvl1pPr>
              <a:defRPr lang="en-US" sz="2400" kern="1200" dirty="0" smtClean="0">
                <a:solidFill>
                  <a:schemeClr val="accent3"/>
                </a:solidFill>
                <a:latin typeface="Calibri" pitchFamily="34" charset="0"/>
              </a:defRPr>
            </a:lvl1pPr>
          </a:lstStyle>
          <a:p>
            <a:pPr lvl="0" algn="ctr">
              <a:spcBef>
                <a:spcPct val="0"/>
              </a:spcBef>
              <a:spcAft>
                <a:spcPct val="0"/>
              </a:spcAft>
              <a:buFontTx/>
            </a:pPr>
            <a:r>
              <a:rPr lang="en-US" dirty="0" smtClean="0"/>
              <a:t>Click to edit text</a:t>
            </a:r>
          </a:p>
        </p:txBody>
      </p:sp>
      <p:sp>
        <p:nvSpPr>
          <p:cNvPr id="18" name="TextBox 17"/>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9" name="TextBox 18"/>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
        <p:nvSpPr>
          <p:cNvPr id="10" name="Slide Number Placeholder 1"/>
          <p:cNvSpPr>
            <a:spLocks noGrp="1"/>
          </p:cNvSpPr>
          <p:nvPr>
            <p:ph type="sldNum" sz="quarter" idx="11"/>
          </p:nvPr>
        </p:nvSpPr>
        <p:spPr>
          <a:xfrm>
            <a:off x="8427493" y="5948364"/>
            <a:ext cx="302170" cy="168036"/>
          </a:xfrm>
        </p:spPr>
        <p:txBody>
          <a:bodyPr/>
          <a:lstStyle/>
          <a:p>
            <a:fld id="{19BF2C6B-E0EC-4C0E-B7D3-613ED3B301ED}" type="slidenum">
              <a:rPr lang="en-GB" smtClean="0"/>
              <a:pPr/>
              <a:t>‹#›</a:t>
            </a:fld>
            <a:endParaRPr lang="en-GB"/>
          </a:p>
        </p:txBody>
      </p:sp>
    </p:spTree>
    <p:extLst>
      <p:ext uri="{BB962C8B-B14F-4D97-AF65-F5344CB8AC3E}">
        <p14:creationId xmlns:p14="http://schemas.microsoft.com/office/powerpoint/2010/main" val="3085808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Short Title and 1 Content">
    <p:spTree>
      <p:nvGrpSpPr>
        <p:cNvPr id="1" name=""/>
        <p:cNvGrpSpPr/>
        <p:nvPr/>
      </p:nvGrpSpPr>
      <p:grpSpPr>
        <a:xfrm>
          <a:off x="0" y="0"/>
          <a:ext cx="0" cy="0"/>
          <a:chOff x="0" y="0"/>
          <a:chExt cx="0" cy="0"/>
        </a:xfrm>
      </p:grpSpPr>
      <p:sp>
        <p:nvSpPr>
          <p:cNvPr id="14" name="Rectangle 13"/>
          <p:cNvSpPr/>
          <p:nvPr userDrawn="1"/>
        </p:nvSpPr>
        <p:spPr bwMode="ltGray">
          <a:xfrm>
            <a:off x="415925" y="1321485"/>
            <a:ext cx="8316000" cy="46440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9" name="Content Placeholder 2"/>
          <p:cNvSpPr>
            <a:spLocks noGrp="1"/>
          </p:cNvSpPr>
          <p:nvPr>
            <p:ph idx="1" hasCustomPrompt="1"/>
          </p:nvPr>
        </p:nvSpPr>
        <p:spPr bwMode="ltGray">
          <a:xfrm>
            <a:off x="2752724" y="1608867"/>
            <a:ext cx="5617553" cy="4068000"/>
          </a:xfrm>
          <a:prstGeom prst="wedgeRectCallout">
            <a:avLst>
              <a:gd name="adj1" fmla="val -56104"/>
              <a:gd name="adj2" fmla="val -35308"/>
            </a:avLst>
          </a:prstGeom>
          <a:gradFill flip="none" rotWithShape="1">
            <a:gsLst>
              <a:gs pos="0">
                <a:schemeClr val="bg1"/>
              </a:gs>
              <a:gs pos="100000">
                <a:schemeClr val="accent4">
                  <a:lumMod val="40000"/>
                  <a:lumOff val="60000"/>
                </a:schemeClr>
              </a:gs>
            </a:gsLst>
            <a:lin ang="5400000" scaled="1"/>
            <a:tileRect/>
          </a:gradFill>
          <a:ln w="9525">
            <a:solidFill>
              <a:schemeClr val="accent2"/>
            </a:solidFill>
            <a:miter lim="800000"/>
            <a:headEnd/>
            <a:tailEnd/>
          </a:ln>
          <a:effectLst/>
        </p:spPr>
        <p:txBody>
          <a:bodyPr vert="horz" wrap="square" lIns="360000" tIns="72000" rIns="360000" bIns="72000" numCol="1" rtlCol="0" anchor="ctr" anchorCtr="0" compatLnSpc="1">
            <a:prstTxWarp prst="textNoShape">
              <a:avLst/>
            </a:prstTxWarp>
            <a:noAutofit/>
          </a:bodyPr>
          <a:lstStyle>
            <a:lvl1pPr>
              <a:defRPr lang="en-US" sz="2000" kern="1200" dirty="0" smtClean="0">
                <a:solidFill>
                  <a:schemeClr val="accent3"/>
                </a:solidFill>
                <a:latin typeface="Calibri" pitchFamily="34" charset="0"/>
              </a:defRPr>
            </a:lvl1pPr>
          </a:lstStyle>
          <a:p>
            <a:pPr lvl="0" algn="ctr">
              <a:spcBef>
                <a:spcPct val="0"/>
              </a:spcBef>
              <a:spcAft>
                <a:spcPct val="0"/>
              </a:spcAft>
              <a:buFontTx/>
            </a:pPr>
            <a:r>
              <a:rPr lang="en-US" dirty="0" smtClean="0"/>
              <a:t>Click to edit text</a:t>
            </a:r>
          </a:p>
        </p:txBody>
      </p:sp>
      <p:sp>
        <p:nvSpPr>
          <p:cNvPr id="13"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
        <p:nvSpPr>
          <p:cNvPr id="18" name="TextBox 17"/>
          <p:cNvSpPr txBox="1"/>
          <p:nvPr userDrawn="1"/>
        </p:nvSpPr>
        <p:spPr bwMode="ltGray">
          <a:xfrm>
            <a:off x="415924" y="161925"/>
            <a:ext cx="1127126" cy="369332"/>
          </a:xfrm>
          <a:prstGeom prst="rect">
            <a:avLst/>
          </a:prstGeom>
          <a:solidFill>
            <a:schemeClr val="accent4">
              <a:lumMod val="40000"/>
              <a:lumOff val="60000"/>
            </a:schemeClr>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19" name="TextBox 18"/>
          <p:cNvSpPr txBox="1"/>
          <p:nvPr userDrawn="1"/>
        </p:nvSpPr>
        <p:spPr bwMode="hidden">
          <a:xfrm>
            <a:off x="415924" y="161925"/>
            <a:ext cx="1127126" cy="369332"/>
          </a:xfrm>
          <a:prstGeom prst="rect">
            <a:avLst/>
          </a:prstGeom>
          <a:solidFill>
            <a:schemeClr val="accent2"/>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0" name="TextBox 19"/>
          <p:cNvSpPr txBox="1"/>
          <p:nvPr userDrawn="1"/>
        </p:nvSpPr>
        <p:spPr bwMode="invGray">
          <a:xfrm>
            <a:off x="1543050" y="161925"/>
            <a:ext cx="7188200" cy="369332"/>
          </a:xfrm>
          <a:prstGeom prst="rect">
            <a:avLst/>
          </a:prstGeom>
          <a:solidFill>
            <a:schemeClr val="accent3"/>
          </a:solidFill>
        </p:spPr>
        <p:txBody>
          <a:bodyPr wrap="square" rtlCol="0">
            <a:spAutoFit/>
          </a:bodyPr>
          <a:lstStyle/>
          <a:p>
            <a:endParaRPr lang="en-GB" sz="1800" dirty="0">
              <a:solidFill>
                <a:schemeClr val="bg1"/>
              </a:solidFill>
              <a:latin typeface="Garamond"/>
              <a:ea typeface="Times New Roman"/>
              <a:cs typeface="Times New Roman"/>
            </a:endParaRPr>
          </a:p>
        </p:txBody>
      </p:sp>
      <p:sp>
        <p:nvSpPr>
          <p:cNvPr id="21" name="TextBox 20"/>
          <p:cNvSpPr txBox="1"/>
          <p:nvPr userDrawn="1"/>
        </p:nvSpPr>
        <p:spPr bwMode="auto">
          <a:xfrm>
            <a:off x="415925" y="161925"/>
            <a:ext cx="8316000" cy="369332"/>
          </a:xfrm>
          <a:prstGeom prst="rect">
            <a:avLst/>
          </a:prstGeom>
          <a:noFill/>
        </p:spPr>
        <p:txBody>
          <a:bodyPr wrap="square" rtlCol="0">
            <a:spAutoFit/>
          </a:bodyPr>
          <a:lstStyle/>
          <a:p>
            <a:r>
              <a:rPr lang="en-US" sz="1800" b="1" dirty="0">
                <a:solidFill>
                  <a:schemeClr val="bg1"/>
                </a:solidFill>
                <a:latin typeface="Calibri"/>
                <a:ea typeface="Times New Roman"/>
                <a:cs typeface="Times New Roman"/>
              </a:rPr>
              <a:t>Module </a:t>
            </a:r>
            <a:r>
              <a:rPr lang="en-US" sz="1800" b="1" dirty="0" smtClean="0">
                <a:solidFill>
                  <a:schemeClr val="bg1"/>
                </a:solidFill>
                <a:latin typeface="Calibri"/>
                <a:ea typeface="Times New Roman"/>
                <a:cs typeface="Times New Roman"/>
              </a:rPr>
              <a:t>:       Advanced Category Management</a:t>
            </a:r>
            <a:endParaRPr lang="en-GB" sz="1800" dirty="0">
              <a:solidFill>
                <a:schemeClr val="bg1"/>
              </a:solidFill>
              <a:latin typeface="Garamond"/>
              <a:ea typeface="Times New Roman"/>
              <a:cs typeface="Times New Roman"/>
            </a:endParaRPr>
          </a:p>
        </p:txBody>
      </p:sp>
      <p:sp>
        <p:nvSpPr>
          <p:cNvPr id="10" name="Slide Number Placeholder 1"/>
          <p:cNvSpPr>
            <a:spLocks noGrp="1"/>
          </p:cNvSpPr>
          <p:nvPr>
            <p:ph type="sldNum" sz="quarter" idx="11"/>
          </p:nvPr>
        </p:nvSpPr>
        <p:spPr>
          <a:xfrm>
            <a:off x="8427493" y="5948364"/>
            <a:ext cx="302170" cy="168036"/>
          </a:xfrm>
        </p:spPr>
        <p:txBody>
          <a:bodyPr/>
          <a:lstStyle/>
          <a:p>
            <a:fld id="{19BF2C6B-E0EC-4C0E-B7D3-613ED3B301ED}" type="slidenum">
              <a:rPr lang="en-GB" smtClean="0"/>
              <a:pPr/>
              <a:t>‹#›</a:t>
            </a:fld>
            <a:endParaRPr lang="en-GB"/>
          </a:p>
        </p:txBody>
      </p:sp>
    </p:spTree>
    <p:extLst>
      <p:ext uri="{BB962C8B-B14F-4D97-AF65-F5344CB8AC3E}">
        <p14:creationId xmlns:p14="http://schemas.microsoft.com/office/powerpoint/2010/main" val="39539029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9_Short Title and 1 Content">
    <p:spTree>
      <p:nvGrpSpPr>
        <p:cNvPr id="1" name=""/>
        <p:cNvGrpSpPr/>
        <p:nvPr/>
      </p:nvGrpSpPr>
      <p:grpSpPr>
        <a:xfrm>
          <a:off x="0" y="0"/>
          <a:ext cx="0" cy="0"/>
          <a:chOff x="0" y="0"/>
          <a:chExt cx="0" cy="0"/>
        </a:xfrm>
      </p:grpSpPr>
      <p:pic>
        <p:nvPicPr>
          <p:cNvPr id="12"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571673" y="1321485"/>
            <a:ext cx="4157833" cy="4645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userDrawn="1"/>
        </p:nvSpPr>
        <p:spPr bwMode="hidden">
          <a:xfrm>
            <a:off x="415925" y="1321485"/>
            <a:ext cx="4156075" cy="4644000"/>
          </a:xfrm>
          <a:prstGeom prst="rect">
            <a:avLst/>
          </a:prstGeom>
          <a:solidFill>
            <a:schemeClr val="accent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a:solidFill>
                <a:srgbClr val="B2015C"/>
              </a:solidFill>
            </a:endParaRPr>
          </a:p>
        </p:txBody>
      </p:sp>
      <p:sp>
        <p:nvSpPr>
          <p:cNvPr id="24" name="Text Placeholder 2"/>
          <p:cNvSpPr>
            <a:spLocks noGrp="1"/>
          </p:cNvSpPr>
          <p:nvPr>
            <p:ph type="body" sz="quarter" idx="10"/>
          </p:nvPr>
        </p:nvSpPr>
        <p:spPr bwMode="blackWhite">
          <a:xfrm>
            <a:off x="415925" y="1320798"/>
            <a:ext cx="4156075" cy="604800"/>
          </a:xfrm>
          <a:noFill/>
          <a:ln w="9525">
            <a:noFill/>
            <a:miter lim="800000"/>
            <a:headEnd/>
            <a:tailEnd/>
          </a:ln>
          <a:effectLst/>
        </p:spPr>
        <p:txBody>
          <a:bodyPr vert="horz" wrap="square" lIns="144000" tIns="108000" rIns="144000" bIns="0" numCol="1" anchor="t" anchorCtr="0" compatLnSpc="1">
            <a:prstTxWarp prst="textNoShape">
              <a:avLst/>
            </a:prstTxWarp>
          </a:bodyPr>
          <a:lstStyle>
            <a:lvl1pPr>
              <a:defRPr lang="en-US" sz="2100" b="1" dirty="0" smtClean="0">
                <a:solidFill>
                  <a:schemeClr val="accent1">
                    <a:lumMod val="60000"/>
                    <a:lumOff val="40000"/>
                  </a:schemeClr>
                </a:solidFill>
              </a:defRPr>
            </a:lvl1pPr>
          </a:lstStyle>
          <a:p>
            <a:pPr lvl="0"/>
            <a:r>
              <a:rPr lang="en-US" dirty="0" smtClean="0"/>
              <a:t>Click to edit Master text styles</a:t>
            </a:r>
          </a:p>
        </p:txBody>
      </p:sp>
      <p:sp>
        <p:nvSpPr>
          <p:cNvPr id="25" name="Content Placeholder 2"/>
          <p:cNvSpPr>
            <a:spLocks noGrp="1"/>
          </p:cNvSpPr>
          <p:nvPr>
            <p:ph idx="1" hasCustomPrompt="1"/>
          </p:nvPr>
        </p:nvSpPr>
        <p:spPr bwMode="blackWhite">
          <a:xfrm>
            <a:off x="424849" y="1933576"/>
            <a:ext cx="4159586" cy="4026916"/>
          </a:xfrm>
        </p:spPr>
        <p:txBody>
          <a:bodyPr lIns="144000" tIns="36000" rIns="144000"/>
          <a:lstStyle>
            <a:lvl1pPr marL="271463" indent="-271463">
              <a:buFont typeface="Arial" panose="020B0604020202020204" pitchFamily="34" charset="0"/>
              <a:buChar char="•"/>
              <a:defRPr sz="2100">
                <a:solidFill>
                  <a:schemeClr val="bg1"/>
                </a:solidFill>
              </a:defRPr>
            </a:lvl1pPr>
            <a:lvl2pPr marL="622300" indent="-260350">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9" name="Text Placeholder 22"/>
          <p:cNvSpPr>
            <a:spLocks noGrp="1"/>
          </p:cNvSpPr>
          <p:nvPr>
            <p:ph type="body" sz="quarter" idx="12"/>
          </p:nvPr>
        </p:nvSpPr>
        <p:spPr>
          <a:xfrm>
            <a:off x="4572000" y="3437903"/>
            <a:ext cx="4159250" cy="1677021"/>
          </a:xfrm>
        </p:spPr>
        <p:txBody>
          <a:bodyPr tIns="0"/>
          <a:lstStyle>
            <a:lvl1pPr>
              <a:defRPr sz="2100" b="1">
                <a:solidFill>
                  <a:schemeClr val="bg1"/>
                </a:solidFill>
              </a:defRPr>
            </a:lvl1pPr>
            <a:lvl2pPr>
              <a:defRPr sz="2100" b="1"/>
            </a:lvl2pPr>
            <a:lvl3pPr>
              <a:defRPr sz="2100" b="1"/>
            </a:lvl3pPr>
            <a:lvl4pPr>
              <a:defRPr sz="2100" b="1"/>
            </a:lvl4pPr>
            <a:lvl5pPr>
              <a:defRPr sz="2100" b="1"/>
            </a:lvl5pPr>
          </a:lstStyle>
          <a:p>
            <a:pPr lvl="0"/>
            <a:r>
              <a:rPr lang="en-US" dirty="0" smtClean="0"/>
              <a:t>Click to edit Master text styles</a:t>
            </a:r>
          </a:p>
        </p:txBody>
      </p:sp>
      <p:sp>
        <p:nvSpPr>
          <p:cNvPr id="20" name="Title 3"/>
          <p:cNvSpPr>
            <a:spLocks noGrp="1"/>
          </p:cNvSpPr>
          <p:nvPr>
            <p:ph type="title" hasCustomPrompt="1"/>
          </p:nvPr>
        </p:nvSpPr>
        <p:spPr bwMode="blackWhite">
          <a:xfrm>
            <a:off x="414337" y="523874"/>
            <a:ext cx="8315325" cy="797611"/>
          </a:xfrm>
        </p:spPr>
        <p:txBody>
          <a:bodyPr anchor="ctr"/>
          <a:lstStyle>
            <a:lvl1pPr>
              <a:defRPr sz="2800">
                <a:solidFill>
                  <a:schemeClr val="accent3"/>
                </a:solidFill>
              </a:defRPr>
            </a:lvl1pPr>
          </a:lstStyle>
          <a:p>
            <a:r>
              <a:rPr lang="en-US" dirty="0" smtClean="0"/>
              <a:t>Click to edit short title text</a:t>
            </a:r>
            <a:endParaRPr lang="en-GB" dirty="0"/>
          </a:p>
        </p:txBody>
      </p:sp>
    </p:spTree>
    <p:extLst>
      <p:ext uri="{BB962C8B-B14F-4D97-AF65-F5344CB8AC3E}">
        <p14:creationId xmlns:p14="http://schemas.microsoft.com/office/powerpoint/2010/main" val="2994083404"/>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11972" y="947924"/>
            <a:ext cx="8493891" cy="682776"/>
          </a:xfrm>
        </p:spPr>
        <p:txBody>
          <a:bodyPr/>
          <a:lstStyle>
            <a:lvl1pPr>
              <a:defRPr>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a:xfrm>
            <a:off x="393700" y="1686296"/>
            <a:ext cx="8319994" cy="4913219"/>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1AC39343-D509-7243-8423-ABAB7D23866B}" type="datetime1">
              <a:rPr lang="en-GB"/>
              <a:pPr>
                <a:defRPr/>
              </a:pPr>
              <a:t>14/06/2018</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atin typeface="Arial" pitchFamily="34" charset="0"/>
                <a:ea typeface="ＭＳ Ｐゴシック" pitchFamily="34" charset="-128"/>
                <a:cs typeface="+mn-cs"/>
              </a:defRPr>
            </a:lvl1pPr>
          </a:lstStyle>
          <a:p>
            <a:pPr>
              <a:defRPr/>
            </a:pPr>
            <a:endParaRPr lang="en-GB"/>
          </a:p>
        </p:txBody>
      </p:sp>
    </p:spTree>
    <p:extLst>
      <p:ext uri="{BB962C8B-B14F-4D97-AF65-F5344CB8AC3E}">
        <p14:creationId xmlns:p14="http://schemas.microsoft.com/office/powerpoint/2010/main" val="22962007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88768" y="1050878"/>
            <a:ext cx="4207032" cy="5045122"/>
          </a:xfrm>
        </p:spPr>
        <p:txBody>
          <a:bodyPr/>
          <a:lstStyle>
            <a:lvl1pPr>
              <a:defRPr sz="26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050878"/>
            <a:ext cx="4222844" cy="5045122"/>
          </a:xfrm>
        </p:spPr>
        <p:txBody>
          <a:bodyPr/>
          <a:lstStyle>
            <a:lvl1pPr>
              <a:defRPr sz="26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5"/>
          <p:cNvSpPr>
            <a:spLocks noGrp="1" noChangeArrowheads="1"/>
          </p:cNvSpPr>
          <p:nvPr>
            <p:ph type="ftr" sz="quarter" idx="11"/>
          </p:nvPr>
        </p:nvSpPr>
        <p:spPr>
          <a:xfrm>
            <a:off x="2715905" y="6302992"/>
            <a:ext cx="4217158" cy="45720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288768" y="6302992"/>
            <a:ext cx="1905000" cy="457200"/>
          </a:xfrm>
          <a:prstGeom prst="rect">
            <a:avLst/>
          </a:prstGeom>
          <a:ln/>
        </p:spPr>
        <p:txBody>
          <a:bodyPr/>
          <a:lstStyle>
            <a:lvl1pPr>
              <a:defRPr/>
            </a:lvl1pPr>
          </a:lstStyle>
          <a:p>
            <a:fld id="{FA958971-FA41-4945-97DC-BCED6FBA5840}" type="slidenum">
              <a:rPr lang="en-US" altLang="en-US"/>
              <a:pPr/>
              <a:t>‹#›</a:t>
            </a:fld>
            <a:endParaRPr lang="en-US" altLang="en-US"/>
          </a:p>
        </p:txBody>
      </p:sp>
    </p:spTree>
    <p:extLst>
      <p:ext uri="{BB962C8B-B14F-4D97-AF65-F5344CB8AC3E}">
        <p14:creationId xmlns:p14="http://schemas.microsoft.com/office/powerpoint/2010/main" val="31502014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132098" name="Rectangle 2"/>
          <p:cNvSpPr>
            <a:spLocks noGrp="1" noChangeArrowheads="1"/>
          </p:cNvSpPr>
          <p:nvPr>
            <p:ph type="ctrTitle"/>
          </p:nvPr>
        </p:nvSpPr>
        <p:spPr>
          <a:xfrm>
            <a:off x="463550" y="628650"/>
            <a:ext cx="8231188" cy="1804988"/>
          </a:xfrm>
        </p:spPr>
        <p:txBody>
          <a:bodyPr anchor="b"/>
          <a:lstStyle>
            <a:lvl1pPr>
              <a:defRPr/>
            </a:lvl1pPr>
          </a:lstStyle>
          <a:p>
            <a:r>
              <a:rPr lang="en-US" dirty="0"/>
              <a:t>Click to edit Master title style</a:t>
            </a:r>
            <a:endParaRPr lang="en-GB" dirty="0"/>
          </a:p>
        </p:txBody>
      </p:sp>
      <p:sp>
        <p:nvSpPr>
          <p:cNvPr id="132099" name="Rectangle 3"/>
          <p:cNvSpPr>
            <a:spLocks noGrp="1" noChangeArrowheads="1"/>
          </p:cNvSpPr>
          <p:nvPr>
            <p:ph type="subTitle" idx="1"/>
          </p:nvPr>
        </p:nvSpPr>
        <p:spPr>
          <a:xfrm>
            <a:off x="463550" y="2530474"/>
            <a:ext cx="8231188" cy="3044825"/>
          </a:xfrm>
        </p:spPr>
        <p:txBody>
          <a:bodyPr/>
          <a:lstStyle>
            <a:lvl1pPr marL="0" indent="0">
              <a:buFontTx/>
              <a:buNone/>
              <a:defRPr sz="2400"/>
            </a:lvl1pPr>
          </a:lstStyle>
          <a:p>
            <a:r>
              <a:rPr lang="en-US" dirty="0" smtClean="0"/>
              <a:t>Click to edit Master subtitle style</a:t>
            </a:r>
            <a:endParaRPr lang="en-GB" dirty="0"/>
          </a:p>
        </p:txBody>
      </p:sp>
      <p:pic>
        <p:nvPicPr>
          <p:cNvPr id="8" name="Picture 1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558088" y="6061075"/>
            <a:ext cx="1403350"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6"/>
          <p:cNvSpPr txBox="1">
            <a:spLocks noChangeArrowheads="1"/>
          </p:cNvSpPr>
          <p:nvPr userDrawn="1"/>
        </p:nvSpPr>
        <p:spPr bwMode="auto">
          <a:xfrm>
            <a:off x="3203575" y="6572250"/>
            <a:ext cx="5594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r" eaLnBrk="1" hangingPunct="1">
              <a:spcBef>
                <a:spcPct val="50000"/>
              </a:spcBef>
              <a:defRPr/>
            </a:pPr>
            <a:r>
              <a:rPr lang="en-GB" sz="1400" b="1" dirty="0" smtClean="0">
                <a:solidFill>
                  <a:schemeClr val="tx2"/>
                </a:solidFill>
              </a:rPr>
              <a:t>Leading global excellence in procurement and supply</a:t>
            </a:r>
          </a:p>
        </p:txBody>
      </p:sp>
      <p:pic>
        <p:nvPicPr>
          <p:cNvPr id="11" name="Picture 2" descr="Server:CIPS:CIPS HR scans:4. CIPS Stationery:NEW_Generic_Word_Tplate:CIPS_Generic_Word_Logo.jp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t="22171"/>
          <a:stretch/>
        </p:blipFill>
        <p:spPr bwMode="auto">
          <a:xfrm>
            <a:off x="131763" y="6061075"/>
            <a:ext cx="1598612"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Line 7"/>
          <p:cNvSpPr>
            <a:spLocks noChangeShapeType="1"/>
          </p:cNvSpPr>
          <p:nvPr userDrawn="1"/>
        </p:nvSpPr>
        <p:spPr bwMode="auto">
          <a:xfrm>
            <a:off x="468313" y="5811838"/>
            <a:ext cx="8231187" cy="0"/>
          </a:xfrm>
          <a:prstGeom prst="line">
            <a:avLst/>
          </a:prstGeom>
          <a:ln>
            <a:headEnd/>
            <a:tailEnd/>
          </a:ln>
        </p:spPr>
        <p:style>
          <a:lnRef idx="1">
            <a:schemeClr val="dk1"/>
          </a:lnRef>
          <a:fillRef idx="0">
            <a:schemeClr val="dk1"/>
          </a:fillRef>
          <a:effectRef idx="0">
            <a:schemeClr val="dk1"/>
          </a:effectRef>
          <a:fontRef idx="minor">
            <a:schemeClr val="tx1"/>
          </a:fontRef>
        </p:style>
        <p:txBody>
          <a:bodyPr/>
          <a:lstStyle/>
          <a:p>
            <a:pPr eaLnBrk="1" hangingPunct="1">
              <a:defRPr/>
            </a:pPr>
            <a:endParaRPr lang="en-GB" dirty="0">
              <a:ln>
                <a:solidFill>
                  <a:schemeClr val="tx1"/>
                </a:solidFill>
              </a:ln>
            </a:endParaRPr>
          </a:p>
        </p:txBody>
      </p:sp>
    </p:spTree>
    <p:extLst>
      <p:ext uri="{BB962C8B-B14F-4D97-AF65-F5344CB8AC3E}">
        <p14:creationId xmlns:p14="http://schemas.microsoft.com/office/powerpoint/2010/main" val="16324509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2098" name="Rectangle 2"/>
          <p:cNvSpPr>
            <a:spLocks noGrp="1" noChangeArrowheads="1"/>
          </p:cNvSpPr>
          <p:nvPr>
            <p:ph type="ctrTitle" hasCustomPrompt="1"/>
          </p:nvPr>
        </p:nvSpPr>
        <p:spPr bwMode="white">
          <a:xfrm>
            <a:off x="414337" y="490537"/>
            <a:ext cx="8315325" cy="3082979"/>
          </a:xfrm>
        </p:spPr>
        <p:txBody>
          <a:bodyPr lIns="0" anchor="b"/>
          <a:lstStyle>
            <a:lvl1pPr>
              <a:defRPr sz="3500" spc="-20" baseline="0">
                <a:solidFill>
                  <a:schemeClr val="bg2"/>
                </a:solidFill>
              </a:defRPr>
            </a:lvl1pPr>
          </a:lstStyle>
          <a:p>
            <a:r>
              <a:rPr lang="en-GB" dirty="0" smtClean="0"/>
              <a:t>Type the presentation title here</a:t>
            </a:r>
            <a:endParaRPr lang="en-GB" dirty="0"/>
          </a:p>
        </p:txBody>
      </p:sp>
      <p:sp>
        <p:nvSpPr>
          <p:cNvPr id="132099" name="Rectangle 3"/>
          <p:cNvSpPr>
            <a:spLocks noGrp="1" noChangeArrowheads="1"/>
          </p:cNvSpPr>
          <p:nvPr>
            <p:ph type="subTitle" idx="1" hasCustomPrompt="1"/>
          </p:nvPr>
        </p:nvSpPr>
        <p:spPr bwMode="white">
          <a:xfrm>
            <a:off x="414337" y="3689131"/>
            <a:ext cx="8315325" cy="2259232"/>
          </a:xfrm>
        </p:spPr>
        <p:txBody>
          <a:bodyPr lIns="0"/>
          <a:lstStyle>
            <a:lvl1pPr marL="0" indent="0">
              <a:buFontTx/>
              <a:buNone/>
              <a:defRPr sz="2800" b="1">
                <a:solidFill>
                  <a:schemeClr val="bg2"/>
                </a:solidFill>
              </a:defRPr>
            </a:lvl1pPr>
          </a:lstStyle>
          <a:p>
            <a:r>
              <a:rPr lang="en-US" dirty="0" smtClean="0"/>
              <a:t>Type the presentation subtitle here</a:t>
            </a:r>
            <a:endParaRPr lang="en-GB" dirty="0"/>
          </a:p>
        </p:txBody>
      </p:sp>
      <p:sp>
        <p:nvSpPr>
          <p:cNvPr id="8" name="Text Box 11"/>
          <p:cNvSpPr txBox="1">
            <a:spLocks noChangeArrowheads="1"/>
          </p:cNvSpPr>
          <p:nvPr userDrawn="1"/>
        </p:nvSpPr>
        <p:spPr bwMode="gray">
          <a:xfrm>
            <a:off x="3219477" y="6381669"/>
            <a:ext cx="5594350" cy="323850"/>
          </a:xfrm>
          <a:prstGeom prst="rect">
            <a:avLst/>
          </a:prstGeom>
          <a:ln>
            <a:noFill/>
            <a:headEnd/>
            <a:tailEnd/>
          </a:ln>
        </p:spPr>
        <p:style>
          <a:lnRef idx="2">
            <a:schemeClr val="dk1"/>
          </a:lnRef>
          <a:fillRef idx="1">
            <a:schemeClr val="lt1"/>
          </a:fillRef>
          <a:effectRef idx="0">
            <a:schemeClr val="dk1"/>
          </a:effectRef>
          <a:fontRef idx="minor">
            <a:schemeClr val="dk1"/>
          </a:fontRef>
        </p:style>
        <p:txBody>
          <a:bodyPr>
            <a:spAutoFit/>
          </a:bodyPr>
          <a:lstStyle/>
          <a:p>
            <a:pPr algn="r">
              <a:spcBef>
                <a:spcPct val="50000"/>
              </a:spcBef>
              <a:defRPr/>
            </a:pPr>
            <a:r>
              <a:rPr lang="en-GB" sz="1500" b="1" dirty="0">
                <a:solidFill>
                  <a:srgbClr val="003366"/>
                </a:solidFill>
              </a:rPr>
              <a:t>Leading global excellence in procurement and supply</a:t>
            </a:r>
          </a:p>
        </p:txBody>
      </p:sp>
    </p:spTree>
    <p:extLst>
      <p:ext uri="{BB962C8B-B14F-4D97-AF65-F5344CB8AC3E}">
        <p14:creationId xmlns:p14="http://schemas.microsoft.com/office/powerpoint/2010/main" val="40748676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Short Title and 1 Content">
    <p:spTree>
      <p:nvGrpSpPr>
        <p:cNvPr id="1" name=""/>
        <p:cNvGrpSpPr/>
        <p:nvPr/>
      </p:nvGrpSpPr>
      <p:grpSpPr>
        <a:xfrm>
          <a:off x="0" y="0"/>
          <a:ext cx="0" cy="0"/>
          <a:chOff x="0" y="0"/>
          <a:chExt cx="0" cy="0"/>
        </a:xfrm>
      </p:grpSpPr>
      <p:cxnSp>
        <p:nvCxnSpPr>
          <p:cNvPr id="3" name="Straight Connector 13"/>
          <p:cNvCxnSpPr>
            <a:cxnSpLocks noChangeShapeType="1"/>
          </p:cNvCxnSpPr>
          <p:nvPr userDrawn="1"/>
        </p:nvCxnSpPr>
        <p:spPr bwMode="gray">
          <a:xfrm>
            <a:off x="414338" y="519113"/>
            <a:ext cx="8315325" cy="0"/>
          </a:xfrm>
          <a:prstGeom prst="line">
            <a:avLst/>
          </a:prstGeom>
          <a:noFill/>
          <a:ln w="12700" algn="ctr">
            <a:solidFill>
              <a:schemeClr val="accent6"/>
            </a:solidFill>
            <a:round/>
            <a:headEnd/>
            <a:tailEnd/>
          </a:ln>
          <a:extLst>
            <a:ext uri="{909E8E84-426E-40DD-AFC4-6F175D3DCCD1}">
              <a14:hiddenFill xmlns:a14="http://schemas.microsoft.com/office/drawing/2010/main">
                <a:noFill/>
              </a14:hiddenFill>
            </a:ext>
          </a:extLst>
        </p:spPr>
      </p:cxnSp>
      <p:sp>
        <p:nvSpPr>
          <p:cNvPr id="4" name="Rectangle 3"/>
          <p:cNvSpPr/>
          <p:nvPr userDrawn="1"/>
        </p:nvSpPr>
        <p:spPr bwMode="gray">
          <a:xfrm>
            <a:off x="415925" y="1320800"/>
            <a:ext cx="8315325" cy="4645025"/>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a:lstStyle/>
          <a:p>
            <a:pPr eaLnBrk="1" hangingPunct="1">
              <a:defRPr/>
            </a:pPr>
            <a:endParaRPr lang="en-US" dirty="0">
              <a:solidFill>
                <a:srgbClr val="B2015C"/>
              </a:solidFill>
            </a:endParaRPr>
          </a:p>
        </p:txBody>
      </p:sp>
      <p:cxnSp>
        <p:nvCxnSpPr>
          <p:cNvPr id="5" name="Straight Connector 4"/>
          <p:cNvCxnSpPr>
            <a:cxnSpLocks noChangeShapeType="1"/>
          </p:cNvCxnSpPr>
          <p:nvPr userDrawn="1"/>
        </p:nvCxnSpPr>
        <p:spPr bwMode="gray">
          <a:xfrm>
            <a:off x="414338" y="1320800"/>
            <a:ext cx="8315325" cy="0"/>
          </a:xfrm>
          <a:prstGeom prst="line">
            <a:avLst/>
          </a:prstGeom>
          <a:noFill/>
          <a:ln w="12700" algn="ctr">
            <a:solidFill>
              <a:schemeClr val="accent6"/>
            </a:solidFill>
            <a:round/>
            <a:headEnd/>
            <a:tailEnd/>
          </a:ln>
          <a:extLst>
            <a:ext uri="{909E8E84-426E-40DD-AFC4-6F175D3DCCD1}">
              <a14:hiddenFill xmlns:a14="http://schemas.microsoft.com/office/drawing/2010/main">
                <a:noFill/>
              </a14:hiddenFill>
            </a:ext>
          </a:extLst>
        </p:spPr>
      </p:cxnSp>
      <p:grpSp>
        <p:nvGrpSpPr>
          <p:cNvPr id="7" name="Group 12"/>
          <p:cNvGrpSpPr>
            <a:grpSpLocks/>
          </p:cNvGrpSpPr>
          <p:nvPr userDrawn="1"/>
        </p:nvGrpSpPr>
        <p:grpSpPr bwMode="auto">
          <a:xfrm>
            <a:off x="5337175" y="163513"/>
            <a:ext cx="3392488" cy="565150"/>
            <a:chOff x="5336986" y="162743"/>
            <a:chExt cx="3392676" cy="565920"/>
          </a:xfrm>
        </p:grpSpPr>
        <p:sp>
          <p:nvSpPr>
            <p:cNvPr id="8" name="TextBox 7"/>
            <p:cNvSpPr txBox="1"/>
            <p:nvPr userDrawn="1"/>
          </p:nvSpPr>
          <p:spPr bwMode="gray">
            <a:xfrm flipH="1">
              <a:off x="5336986" y="162743"/>
              <a:ext cx="3392676" cy="360853"/>
            </a:xfrm>
            <a:prstGeom prst="round2SameRect">
              <a:avLst>
                <a:gd name="adj1" fmla="val 13913"/>
                <a:gd name="adj2" fmla="val 0"/>
              </a:avLst>
            </a:prstGeom>
            <a:solidFill>
              <a:schemeClr val="accent6"/>
            </a:solidFill>
            <a:ln>
              <a:noFill/>
            </a:ln>
          </p:spPr>
          <p:txBody>
            <a:bodyPr lIns="144000" tIns="108000" rIns="0" bIns="108000" anchor="ctr"/>
            <a:lstStyle>
              <a:defPPr>
                <a:defRPr lang="en-GB"/>
              </a:defPPr>
              <a:lvl1pPr>
                <a:defRPr sz="1800" b="1">
                  <a:solidFill>
                    <a:srgbClr val="003366"/>
                  </a:solidFill>
                  <a:latin typeface="Calibri"/>
                  <a:ea typeface="Times New Roman"/>
                  <a:cs typeface="Times New Roman"/>
                </a:defRPr>
              </a:lvl1pPr>
            </a:lstStyle>
            <a:p>
              <a:pPr eaLnBrk="1" hangingPunct="1">
                <a:defRPr/>
              </a:pPr>
              <a:endParaRPr lang="en-US" dirty="0" smtClean="0">
                <a:solidFill>
                  <a:prstClr val="white"/>
                </a:solidFill>
              </a:endParaRPr>
            </a:p>
          </p:txBody>
        </p:sp>
        <p:sp>
          <p:nvSpPr>
            <p:cNvPr id="9" name="TextBox 8"/>
            <p:cNvSpPr txBox="1"/>
            <p:nvPr userDrawn="1"/>
          </p:nvSpPr>
          <p:spPr bwMode="white">
            <a:xfrm flipH="1">
              <a:off x="5336986" y="162743"/>
              <a:ext cx="3392676" cy="360853"/>
            </a:xfrm>
            <a:prstGeom prst="rect">
              <a:avLst/>
            </a:prstGeom>
            <a:noFill/>
            <a:ln>
              <a:noFill/>
            </a:ln>
          </p:spPr>
          <p:txBody>
            <a:bodyPr lIns="144000" tIns="108000" rIns="0" bIns="108000" anchor="ctr"/>
            <a:lstStyle>
              <a:defPPr>
                <a:defRPr lang="en-GB"/>
              </a:defPPr>
              <a:lvl1pPr>
                <a:defRPr sz="1800" b="1">
                  <a:solidFill>
                    <a:srgbClr val="003366"/>
                  </a:solidFill>
                  <a:latin typeface="Calibri"/>
                  <a:ea typeface="Times New Roman"/>
                  <a:cs typeface="Times New Roman"/>
                </a:defRPr>
              </a:lvl1pPr>
            </a:lstStyle>
            <a:p>
              <a:pPr eaLnBrk="1" hangingPunct="1">
                <a:defRPr/>
              </a:pPr>
              <a:r>
                <a:rPr lang="en-GB" dirty="0" smtClean="0">
                  <a:solidFill>
                    <a:prstClr val="white"/>
                  </a:solidFill>
                </a:rPr>
                <a:t>Corporate and Business Strategy</a:t>
              </a:r>
              <a:endParaRPr lang="en-US" dirty="0" smtClean="0">
                <a:solidFill>
                  <a:prstClr val="white"/>
                </a:solidFill>
              </a:endParaRPr>
            </a:p>
          </p:txBody>
        </p:sp>
        <p:sp>
          <p:nvSpPr>
            <p:cNvPr id="10" name="Isosceles Triangle 25"/>
            <p:cNvSpPr>
              <a:spLocks/>
            </p:cNvSpPr>
            <p:nvPr userDrawn="1"/>
          </p:nvSpPr>
          <p:spPr bwMode="gray">
            <a:xfrm rot="10800000">
              <a:off x="5503683" y="512469"/>
              <a:ext cx="298467" cy="216194"/>
            </a:xfrm>
            <a:custGeom>
              <a:avLst/>
              <a:gdLst>
                <a:gd name="T0" fmla="*/ 0 w 803868"/>
                <a:gd name="T1" fmla="*/ 0 h 641046"/>
                <a:gd name="T2" fmla="*/ 0 w 803868"/>
                <a:gd name="T3" fmla="*/ 0 h 641046"/>
                <a:gd name="T4" fmla="*/ 0 w 803868"/>
                <a:gd name="T5" fmla="*/ 0 h 641046"/>
                <a:gd name="T6" fmla="*/ 0 w 803868"/>
                <a:gd name="T7" fmla="*/ 0 h 641046"/>
                <a:gd name="T8" fmla="*/ 0 w 803868"/>
                <a:gd name="T9" fmla="*/ 0 h 6410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accent6"/>
            </a:solidFill>
            <a:ln>
              <a:noFill/>
            </a:ln>
            <a:extLst/>
          </p:spPr>
          <p:txBody>
            <a:bodyPr/>
            <a:lstStyle/>
            <a:p>
              <a:pPr eaLnBrk="1" hangingPunct="1">
                <a:defRPr/>
              </a:pPr>
              <a:endParaRPr lang="en-GB">
                <a:solidFill>
                  <a:srgbClr val="E80649"/>
                </a:solidFill>
              </a:endParaRPr>
            </a:p>
          </p:txBody>
        </p:sp>
      </p:grpSp>
      <p:sp>
        <p:nvSpPr>
          <p:cNvPr id="6" name="Title 3"/>
          <p:cNvSpPr>
            <a:spLocks noGrp="1"/>
          </p:cNvSpPr>
          <p:nvPr>
            <p:ph type="title"/>
          </p:nvPr>
        </p:nvSpPr>
        <p:spPr bwMode="auto">
          <a:xfrm>
            <a:off x="414337" y="523874"/>
            <a:ext cx="8315325" cy="797611"/>
          </a:xfrm>
          <a:noFill/>
          <a:ln w="9525">
            <a:noFill/>
            <a:miter lim="800000"/>
            <a:headEnd/>
            <a:tailEnd/>
          </a:ln>
          <a:effectLst/>
        </p:spPr>
        <p:txBody>
          <a:bodyPr bIns="18000" anchor="ctr"/>
          <a:lstStyle>
            <a:lvl1pPr>
              <a:defRPr lang="en-GB" sz="3000" dirty="0">
                <a:solidFill>
                  <a:schemeClr val="accent6"/>
                </a:solidFill>
              </a:defRPr>
            </a:lvl1pPr>
          </a:lstStyle>
          <a:p>
            <a:pPr lvl="0"/>
            <a:r>
              <a:rPr lang="en-US" dirty="0" smtClean="0"/>
              <a:t>Click to edit Master title style</a:t>
            </a:r>
            <a:endParaRPr lang="en-GB" dirty="0"/>
          </a:p>
        </p:txBody>
      </p:sp>
    </p:spTree>
    <p:extLst>
      <p:ext uri="{BB962C8B-B14F-4D97-AF65-F5344CB8AC3E}">
        <p14:creationId xmlns:p14="http://schemas.microsoft.com/office/powerpoint/2010/main" val="1010418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22.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xfrm>
            <a:off x="416718" y="490537"/>
            <a:ext cx="8315325" cy="752476"/>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dirty="0" smtClean="0"/>
              <a:t>Click to edit Master title style</a:t>
            </a:r>
            <a:endParaRPr lang="en-GB" dirty="0" smtClean="0"/>
          </a:p>
        </p:txBody>
      </p:sp>
      <p:sp>
        <p:nvSpPr>
          <p:cNvPr id="45059" name="Rectangle 3"/>
          <p:cNvSpPr>
            <a:spLocks noGrp="1" noChangeArrowheads="1"/>
          </p:cNvSpPr>
          <p:nvPr>
            <p:ph type="body" idx="1"/>
          </p:nvPr>
        </p:nvSpPr>
        <p:spPr bwMode="auto">
          <a:xfrm>
            <a:off x="416718" y="1243014"/>
            <a:ext cx="8315325" cy="4705350"/>
          </a:xfrm>
          <a:prstGeom prst="rect">
            <a:avLst/>
          </a:prstGeom>
          <a:noFill/>
          <a:ln w="9525">
            <a:noFill/>
            <a:miter lim="800000"/>
            <a:headEnd/>
            <a:tailEnd/>
          </a:ln>
          <a:effectLst/>
        </p:spPr>
        <p:txBody>
          <a:bodyPr vert="horz" wrap="square" lIns="144000" tIns="144000" rIns="0" bIns="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smtClean="0"/>
          </a:p>
        </p:txBody>
      </p:sp>
      <p:sp>
        <p:nvSpPr>
          <p:cNvPr id="9" name="Line 7"/>
          <p:cNvSpPr>
            <a:spLocks noChangeShapeType="1"/>
          </p:cNvSpPr>
          <p:nvPr/>
        </p:nvSpPr>
        <p:spPr bwMode="auto">
          <a:xfrm>
            <a:off x="414338" y="6116400"/>
            <a:ext cx="8315325" cy="0"/>
          </a:xfrm>
          <a:prstGeom prst="line">
            <a:avLst/>
          </a:prstGeom>
          <a:noFill/>
          <a:ln w="12700" algn="ctr">
            <a:solidFill>
              <a:schemeClr val="accent1"/>
            </a:solidFill>
            <a:round/>
            <a:headEnd/>
            <a:tailEnd/>
          </a:ln>
        </p:spPr>
        <p:txBody>
          <a:bodyPr/>
          <a:lstStyle/>
          <a:p>
            <a:endParaRPr lang="en-US" dirty="0">
              <a:solidFill>
                <a:srgbClr val="B2015C"/>
              </a:solidFill>
            </a:endParaRPr>
          </a:p>
        </p:txBody>
      </p:sp>
      <p:pic>
        <p:nvPicPr>
          <p:cNvPr id="12" name="Picture 11" descr="CIPS2_RGB_300dpi.jpg"/>
          <p:cNvPicPr>
            <a:picLocks noChangeAspect="1"/>
          </p:cNvPicPr>
          <p:nvPr/>
        </p:nvPicPr>
        <p:blipFill>
          <a:blip r:embed="rId22" cstate="print"/>
          <a:stretch>
            <a:fillRect/>
          </a:stretch>
        </p:blipFill>
        <p:spPr>
          <a:xfrm>
            <a:off x="463550" y="6285600"/>
            <a:ext cx="1079906" cy="406908"/>
          </a:xfrm>
          <a:prstGeom prst="rect">
            <a:avLst/>
          </a:prstGeom>
        </p:spPr>
      </p:pic>
      <p:sp>
        <p:nvSpPr>
          <p:cNvPr id="8" name="Text Box 11"/>
          <p:cNvSpPr txBox="1">
            <a:spLocks noChangeArrowheads="1"/>
          </p:cNvSpPr>
          <p:nvPr userDrawn="1"/>
        </p:nvSpPr>
        <p:spPr bwMode="gray">
          <a:xfrm>
            <a:off x="5932488" y="6219046"/>
            <a:ext cx="2797175" cy="138499"/>
          </a:xfrm>
          <a:prstGeom prst="rect">
            <a:avLst/>
          </a:prstGeom>
          <a:ln>
            <a:noFill/>
            <a:headEnd/>
            <a:tailEnd/>
          </a:ln>
        </p:spPr>
        <p:style>
          <a:lnRef idx="2">
            <a:schemeClr val="dk1"/>
          </a:lnRef>
          <a:fillRef idx="1">
            <a:schemeClr val="lt1"/>
          </a:fillRef>
          <a:effectRef idx="0">
            <a:schemeClr val="dk1"/>
          </a:effectRef>
          <a:fontRef idx="minor">
            <a:schemeClr val="dk1"/>
          </a:fontRef>
        </p:style>
        <p:txBody>
          <a:bodyPr wrap="square" lIns="0" tIns="0" rIns="0" bIns="0">
            <a:spAutoFit/>
          </a:bodyPr>
          <a:lstStyle/>
          <a:p>
            <a:pPr marL="0" marR="0" indent="0" algn="r" defTabSz="914400" rtl="0" eaLnBrk="1" fontAlgn="base" latinLnBrk="0" hangingPunct="1">
              <a:lnSpc>
                <a:spcPct val="100000"/>
              </a:lnSpc>
              <a:spcBef>
                <a:spcPct val="50000"/>
              </a:spcBef>
              <a:spcAft>
                <a:spcPct val="0"/>
              </a:spcAft>
              <a:buClrTx/>
              <a:buSzTx/>
              <a:buFontTx/>
              <a:buNone/>
              <a:tabLst/>
              <a:defRPr/>
            </a:pPr>
            <a:r>
              <a:rPr lang="en-GB" sz="900" b="0" dirty="0" smtClean="0">
                <a:solidFill>
                  <a:srgbClr val="003366"/>
                </a:solidFill>
              </a:rPr>
              <a:t> v.4</a:t>
            </a:r>
            <a:endParaRPr lang="en-GB" sz="900" b="0" kern="1200" dirty="0" smtClean="0">
              <a:solidFill>
                <a:srgbClr val="003366"/>
              </a:solidFill>
              <a:latin typeface="+mn-lt"/>
              <a:ea typeface="+mn-ea"/>
              <a:cs typeface="+mn-cs"/>
            </a:endParaRPr>
          </a:p>
        </p:txBody>
      </p:sp>
      <p:sp>
        <p:nvSpPr>
          <p:cNvPr id="2" name="Slide Number Placeholder 1"/>
          <p:cNvSpPr>
            <a:spLocks noGrp="1"/>
          </p:cNvSpPr>
          <p:nvPr>
            <p:ph type="sldNum" sz="quarter" idx="4"/>
          </p:nvPr>
        </p:nvSpPr>
        <p:spPr>
          <a:xfrm>
            <a:off x="8427493" y="5948364"/>
            <a:ext cx="302170" cy="168036"/>
          </a:xfrm>
          <a:prstGeom prst="rect">
            <a:avLst/>
          </a:prstGeom>
          <a:ln>
            <a:noFill/>
          </a:ln>
        </p:spPr>
        <p:txBody>
          <a:bodyPr vert="horz" lIns="0" tIns="0" rIns="0" bIns="0" rtlCol="0" anchor="ctr"/>
          <a:lstStyle>
            <a:lvl1pPr algn="r">
              <a:defRPr sz="1000">
                <a:solidFill>
                  <a:schemeClr val="accent3"/>
                </a:solidFill>
              </a:defRPr>
            </a:lvl1pPr>
          </a:lstStyle>
          <a:p>
            <a:fld id="{19BF2C6B-E0EC-4C0E-B7D3-613ED3B301ED}" type="slidenum">
              <a:rPr lang="en-GB" smtClean="0"/>
              <a:pPr/>
              <a:t>‹#›</a:t>
            </a:fld>
            <a:endParaRPr lang="en-GB"/>
          </a:p>
        </p:txBody>
      </p:sp>
      <p:sp>
        <p:nvSpPr>
          <p:cNvPr id="10" name="Text Box 11"/>
          <p:cNvSpPr txBox="1">
            <a:spLocks noChangeArrowheads="1"/>
          </p:cNvSpPr>
          <p:nvPr userDrawn="1"/>
        </p:nvSpPr>
        <p:spPr bwMode="gray">
          <a:xfrm>
            <a:off x="5932488" y="6410431"/>
            <a:ext cx="2797175" cy="138499"/>
          </a:xfrm>
          <a:prstGeom prst="rect">
            <a:avLst/>
          </a:prstGeom>
          <a:ln>
            <a:noFill/>
            <a:headEnd/>
            <a:tailEnd/>
          </a:ln>
        </p:spPr>
        <p:style>
          <a:lnRef idx="2">
            <a:schemeClr val="dk1"/>
          </a:lnRef>
          <a:fillRef idx="1">
            <a:schemeClr val="lt1"/>
          </a:fillRef>
          <a:effectRef idx="0">
            <a:schemeClr val="dk1"/>
          </a:effectRef>
          <a:fontRef idx="minor">
            <a:schemeClr val="dk1"/>
          </a:fontRef>
        </p:style>
        <p:txBody>
          <a:bodyPr wrap="square" lIns="0" tIns="0" rIns="0" bIns="0">
            <a:spAutoFit/>
          </a:bodyPr>
          <a:lstStyle>
            <a:defPPr>
              <a:defRPr lang="en-GB"/>
            </a:defPPr>
            <a:lvl1pPr marL="0" marR="0" indent="0" algn="r" defTabSz="914400" eaLnBrk="1" latinLnBrk="0" hangingPunct="1">
              <a:lnSpc>
                <a:spcPct val="100000"/>
              </a:lnSpc>
              <a:spcBef>
                <a:spcPct val="50000"/>
              </a:spcBef>
              <a:buClrTx/>
              <a:buSzTx/>
              <a:buFontTx/>
              <a:buNone/>
              <a:tabLst/>
              <a:defRPr sz="900" b="0">
                <a:solidFill>
                  <a:srgbClr val="003366"/>
                </a:solidFill>
              </a:defRPr>
            </a:lvl1pPr>
          </a:lstStyle>
          <a:p>
            <a:pPr lvl="0"/>
            <a:endParaRPr lang="en-GB" dirty="0" smtClean="0"/>
          </a:p>
        </p:txBody>
      </p:sp>
    </p:spTree>
    <p:extLst>
      <p:ext uri="{BB962C8B-B14F-4D97-AF65-F5344CB8AC3E}">
        <p14:creationId xmlns:p14="http://schemas.microsoft.com/office/powerpoint/2010/main" val="4233277321"/>
      </p:ext>
    </p:extLst>
  </p:cSld>
  <p:clrMap bg1="lt1" tx1="dk1" bg2="lt2" tx2="dk2" accent1="accent1" accent2="accent2" accent3="accent3" accent4="accent4" accent5="accent5" accent6="accent6" hlink="hlink" folHlink="folHlink"/>
  <p:sldLayoutIdLst>
    <p:sldLayoutId id="2147483726" r:id="rId1"/>
    <p:sldLayoutId id="2147483747" r:id="rId2"/>
    <p:sldLayoutId id="2147483727" r:id="rId3"/>
    <p:sldLayoutId id="2147483728" r:id="rId4"/>
    <p:sldLayoutId id="2147483729" r:id="rId5"/>
    <p:sldLayoutId id="2147483730" r:id="rId6"/>
    <p:sldLayoutId id="2147483731" r:id="rId7"/>
    <p:sldLayoutId id="2147483748" r:id="rId8"/>
    <p:sldLayoutId id="2147483732" r:id="rId9"/>
    <p:sldLayoutId id="2147483733" r:id="rId10"/>
    <p:sldLayoutId id="2147483744" r:id="rId11"/>
    <p:sldLayoutId id="2147483735" r:id="rId12"/>
    <p:sldLayoutId id="2147483736" r:id="rId13"/>
    <p:sldLayoutId id="2147483740" r:id="rId14"/>
    <p:sldLayoutId id="2147483742" r:id="rId15"/>
    <p:sldLayoutId id="2147483743" r:id="rId16"/>
    <p:sldLayoutId id="2147483749" r:id="rId17"/>
    <p:sldLayoutId id="2147483750" r:id="rId18"/>
    <p:sldLayoutId id="2147483751" r:id="rId19"/>
    <p:sldLayoutId id="2147483753" r:id="rId20"/>
  </p:sldLayoutIdLst>
  <p:hf hdr="0" ftr="0" dt="0"/>
  <p:txStyles>
    <p:titleStyle>
      <a:lvl1pPr algn="l" rtl="0" eaLnBrk="1" fontAlgn="base" hangingPunct="1">
        <a:lnSpc>
          <a:spcPts val="3600"/>
        </a:lnSpc>
        <a:spcBef>
          <a:spcPct val="0"/>
        </a:spcBef>
        <a:spcAft>
          <a:spcPct val="0"/>
        </a:spcAft>
        <a:defRPr sz="3600" b="1">
          <a:solidFill>
            <a:schemeClr val="tx1"/>
          </a:solidFill>
          <a:latin typeface="+mj-lt"/>
          <a:ea typeface="+mj-ea"/>
          <a:cs typeface="+mj-cs"/>
        </a:defRPr>
      </a:lvl1pPr>
      <a:lvl2pPr algn="l" rtl="0" eaLnBrk="1" fontAlgn="base" hangingPunct="1">
        <a:lnSpc>
          <a:spcPts val="4500"/>
        </a:lnSpc>
        <a:spcBef>
          <a:spcPct val="0"/>
        </a:spcBef>
        <a:spcAft>
          <a:spcPct val="0"/>
        </a:spcAft>
        <a:defRPr sz="4500" b="1">
          <a:solidFill>
            <a:schemeClr val="accent2"/>
          </a:solidFill>
          <a:latin typeface="Calibri" pitchFamily="34" charset="0"/>
        </a:defRPr>
      </a:lvl2pPr>
      <a:lvl3pPr algn="l" rtl="0" eaLnBrk="1" fontAlgn="base" hangingPunct="1">
        <a:lnSpc>
          <a:spcPts val="4500"/>
        </a:lnSpc>
        <a:spcBef>
          <a:spcPct val="0"/>
        </a:spcBef>
        <a:spcAft>
          <a:spcPct val="0"/>
        </a:spcAft>
        <a:defRPr sz="4500" b="1">
          <a:solidFill>
            <a:schemeClr val="accent2"/>
          </a:solidFill>
          <a:latin typeface="Calibri" pitchFamily="34" charset="0"/>
        </a:defRPr>
      </a:lvl3pPr>
      <a:lvl4pPr algn="l" rtl="0" eaLnBrk="1" fontAlgn="base" hangingPunct="1">
        <a:lnSpc>
          <a:spcPts val="4500"/>
        </a:lnSpc>
        <a:spcBef>
          <a:spcPct val="0"/>
        </a:spcBef>
        <a:spcAft>
          <a:spcPct val="0"/>
        </a:spcAft>
        <a:defRPr sz="4500" b="1">
          <a:solidFill>
            <a:schemeClr val="accent2"/>
          </a:solidFill>
          <a:latin typeface="Calibri" pitchFamily="34" charset="0"/>
        </a:defRPr>
      </a:lvl4pPr>
      <a:lvl5pPr algn="l" rtl="0" eaLnBrk="1" fontAlgn="base" hangingPunct="1">
        <a:lnSpc>
          <a:spcPts val="4500"/>
        </a:lnSpc>
        <a:spcBef>
          <a:spcPct val="0"/>
        </a:spcBef>
        <a:spcAft>
          <a:spcPct val="0"/>
        </a:spcAft>
        <a:defRPr sz="4500" b="1">
          <a:solidFill>
            <a:schemeClr val="accent2"/>
          </a:solidFill>
          <a:latin typeface="Calibri" pitchFamily="34" charset="0"/>
        </a:defRPr>
      </a:lvl5pPr>
      <a:lvl6pPr marL="457200" algn="l" rtl="0" eaLnBrk="1" fontAlgn="base" hangingPunct="1">
        <a:lnSpc>
          <a:spcPts val="4500"/>
        </a:lnSpc>
        <a:spcBef>
          <a:spcPct val="0"/>
        </a:spcBef>
        <a:spcAft>
          <a:spcPct val="0"/>
        </a:spcAft>
        <a:defRPr sz="4500" b="1">
          <a:solidFill>
            <a:schemeClr val="accent2"/>
          </a:solidFill>
          <a:latin typeface="Calibri" pitchFamily="34" charset="0"/>
        </a:defRPr>
      </a:lvl6pPr>
      <a:lvl7pPr marL="914400" algn="l" rtl="0" eaLnBrk="1" fontAlgn="base" hangingPunct="1">
        <a:lnSpc>
          <a:spcPts val="4500"/>
        </a:lnSpc>
        <a:spcBef>
          <a:spcPct val="0"/>
        </a:spcBef>
        <a:spcAft>
          <a:spcPct val="0"/>
        </a:spcAft>
        <a:defRPr sz="4500" b="1">
          <a:solidFill>
            <a:schemeClr val="accent2"/>
          </a:solidFill>
          <a:latin typeface="Calibri" pitchFamily="34" charset="0"/>
        </a:defRPr>
      </a:lvl7pPr>
      <a:lvl8pPr marL="1371600" algn="l" rtl="0" eaLnBrk="1" fontAlgn="base" hangingPunct="1">
        <a:lnSpc>
          <a:spcPts val="4500"/>
        </a:lnSpc>
        <a:spcBef>
          <a:spcPct val="0"/>
        </a:spcBef>
        <a:spcAft>
          <a:spcPct val="0"/>
        </a:spcAft>
        <a:defRPr sz="4500" b="1">
          <a:solidFill>
            <a:schemeClr val="accent2"/>
          </a:solidFill>
          <a:latin typeface="Calibri" pitchFamily="34" charset="0"/>
        </a:defRPr>
      </a:lvl8pPr>
      <a:lvl9pPr marL="1828800" algn="l" rtl="0" eaLnBrk="1" fontAlgn="base" hangingPunct="1">
        <a:lnSpc>
          <a:spcPts val="4500"/>
        </a:lnSpc>
        <a:spcBef>
          <a:spcPct val="0"/>
        </a:spcBef>
        <a:spcAft>
          <a:spcPct val="0"/>
        </a:spcAft>
        <a:defRPr sz="4500" b="1">
          <a:solidFill>
            <a:schemeClr val="accent2"/>
          </a:solidFill>
          <a:latin typeface="Calibri" pitchFamily="34" charset="0"/>
        </a:defRPr>
      </a:lvl9pPr>
    </p:titleStyle>
    <p:bodyStyle>
      <a:lvl1pPr marL="0" indent="0" algn="l" rtl="0" eaLnBrk="1" fontAlgn="base" hangingPunct="1">
        <a:spcBef>
          <a:spcPts val="0"/>
        </a:spcBef>
        <a:spcAft>
          <a:spcPts val="600"/>
        </a:spcAft>
        <a:buNone/>
        <a:defRPr sz="2800">
          <a:solidFill>
            <a:schemeClr val="tx1"/>
          </a:solidFill>
          <a:latin typeface="+mn-lt"/>
          <a:ea typeface="+mn-ea"/>
          <a:cs typeface="+mn-cs"/>
        </a:defRPr>
      </a:lvl1pPr>
      <a:lvl2pPr marL="742950" indent="-285750" algn="l" rtl="0" eaLnBrk="1" fontAlgn="base" hangingPunct="1">
        <a:spcBef>
          <a:spcPts val="0"/>
        </a:spcBef>
        <a:spcAft>
          <a:spcPts val="400"/>
        </a:spcAft>
        <a:buChar char="–"/>
        <a:defRPr sz="1800">
          <a:solidFill>
            <a:schemeClr val="tx1"/>
          </a:solidFill>
          <a:latin typeface="+mn-lt"/>
        </a:defRPr>
      </a:lvl2pPr>
      <a:lvl3pPr marL="1143000" indent="-228600" algn="l" rtl="0" eaLnBrk="1" fontAlgn="base" hangingPunct="1">
        <a:spcBef>
          <a:spcPts val="0"/>
        </a:spcBef>
        <a:spcAft>
          <a:spcPts val="400"/>
        </a:spcAft>
        <a:buChar char="•"/>
        <a:defRPr sz="1800">
          <a:solidFill>
            <a:schemeClr val="tx1"/>
          </a:solidFill>
          <a:latin typeface="+mn-lt"/>
        </a:defRPr>
      </a:lvl3pPr>
      <a:lvl4pPr marL="1600200" indent="-228600" algn="l" rtl="0" eaLnBrk="1" fontAlgn="base" hangingPunct="1">
        <a:spcBef>
          <a:spcPts val="0"/>
        </a:spcBef>
        <a:spcAft>
          <a:spcPts val="400"/>
        </a:spcAft>
        <a:buChar char="–"/>
        <a:defRPr sz="1800">
          <a:solidFill>
            <a:schemeClr val="tx1"/>
          </a:solidFill>
          <a:latin typeface="+mn-lt"/>
        </a:defRPr>
      </a:lvl4pPr>
      <a:lvl5pPr marL="2057400" indent="-228600" algn="l" rtl="0" eaLnBrk="1" fontAlgn="base" hangingPunct="1">
        <a:spcBef>
          <a:spcPts val="0"/>
        </a:spcBef>
        <a:spcAft>
          <a:spcPts val="400"/>
        </a:spcAft>
        <a:buChar char="»"/>
        <a:defRPr sz="1800">
          <a:solidFill>
            <a:schemeClr val="tx1"/>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Ref idx="1001">
        <a:schemeClr val="bg1"/>
      </p:bgRef>
    </p:bg>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xfrm>
            <a:off x="416718" y="490537"/>
            <a:ext cx="8315325" cy="752476"/>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dirty="0" smtClean="0"/>
              <a:t>Click to edit Master title style</a:t>
            </a:r>
            <a:endParaRPr lang="en-GB" dirty="0" smtClean="0"/>
          </a:p>
        </p:txBody>
      </p:sp>
      <p:sp>
        <p:nvSpPr>
          <p:cNvPr id="45059" name="Rectangle 3"/>
          <p:cNvSpPr>
            <a:spLocks noGrp="1" noChangeArrowheads="1"/>
          </p:cNvSpPr>
          <p:nvPr>
            <p:ph type="body" idx="1"/>
          </p:nvPr>
        </p:nvSpPr>
        <p:spPr bwMode="auto">
          <a:xfrm>
            <a:off x="416718" y="1243014"/>
            <a:ext cx="8315325" cy="4705350"/>
          </a:xfrm>
          <a:prstGeom prst="rect">
            <a:avLst/>
          </a:prstGeom>
          <a:noFill/>
          <a:ln w="9525">
            <a:noFill/>
            <a:miter lim="800000"/>
            <a:headEnd/>
            <a:tailEnd/>
          </a:ln>
          <a:effectLst/>
        </p:spPr>
        <p:txBody>
          <a:bodyPr vert="horz" wrap="square" lIns="144000" tIns="144000" rIns="0" bIns="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smtClean="0"/>
          </a:p>
        </p:txBody>
      </p:sp>
    </p:spTree>
    <p:extLst>
      <p:ext uri="{BB962C8B-B14F-4D97-AF65-F5344CB8AC3E}">
        <p14:creationId xmlns:p14="http://schemas.microsoft.com/office/powerpoint/2010/main" val="4165730254"/>
      </p:ext>
    </p:extLst>
  </p:cSld>
  <p:clrMap bg1="lt1" tx1="dk1" bg2="lt2" tx2="dk2" accent1="accent1" accent2="accent2" accent3="accent3" accent4="accent4" accent5="accent5" accent6="accent6" hlink="hlink" folHlink="folHlink"/>
  <p:sldLayoutIdLst>
    <p:sldLayoutId id="2147483746" r:id="rId1"/>
    <p:sldLayoutId id="2147483752" r:id="rId2"/>
  </p:sldLayoutIdLst>
  <p:hf hdr="0" ftr="0" dt="0"/>
  <p:txStyles>
    <p:titleStyle>
      <a:lvl1pPr algn="l" rtl="0" eaLnBrk="1" fontAlgn="base" hangingPunct="1">
        <a:lnSpc>
          <a:spcPts val="3600"/>
        </a:lnSpc>
        <a:spcBef>
          <a:spcPct val="0"/>
        </a:spcBef>
        <a:spcAft>
          <a:spcPct val="0"/>
        </a:spcAft>
        <a:defRPr sz="3600" b="1">
          <a:solidFill>
            <a:schemeClr val="tx1"/>
          </a:solidFill>
          <a:latin typeface="+mj-lt"/>
          <a:ea typeface="+mj-ea"/>
          <a:cs typeface="+mj-cs"/>
        </a:defRPr>
      </a:lvl1pPr>
      <a:lvl2pPr algn="l" rtl="0" eaLnBrk="1" fontAlgn="base" hangingPunct="1">
        <a:lnSpc>
          <a:spcPts val="4500"/>
        </a:lnSpc>
        <a:spcBef>
          <a:spcPct val="0"/>
        </a:spcBef>
        <a:spcAft>
          <a:spcPct val="0"/>
        </a:spcAft>
        <a:defRPr sz="4500" b="1">
          <a:solidFill>
            <a:schemeClr val="accent2"/>
          </a:solidFill>
          <a:latin typeface="Calibri" pitchFamily="34" charset="0"/>
        </a:defRPr>
      </a:lvl2pPr>
      <a:lvl3pPr algn="l" rtl="0" eaLnBrk="1" fontAlgn="base" hangingPunct="1">
        <a:lnSpc>
          <a:spcPts val="4500"/>
        </a:lnSpc>
        <a:spcBef>
          <a:spcPct val="0"/>
        </a:spcBef>
        <a:spcAft>
          <a:spcPct val="0"/>
        </a:spcAft>
        <a:defRPr sz="4500" b="1">
          <a:solidFill>
            <a:schemeClr val="accent2"/>
          </a:solidFill>
          <a:latin typeface="Calibri" pitchFamily="34" charset="0"/>
        </a:defRPr>
      </a:lvl3pPr>
      <a:lvl4pPr algn="l" rtl="0" eaLnBrk="1" fontAlgn="base" hangingPunct="1">
        <a:lnSpc>
          <a:spcPts val="4500"/>
        </a:lnSpc>
        <a:spcBef>
          <a:spcPct val="0"/>
        </a:spcBef>
        <a:spcAft>
          <a:spcPct val="0"/>
        </a:spcAft>
        <a:defRPr sz="4500" b="1">
          <a:solidFill>
            <a:schemeClr val="accent2"/>
          </a:solidFill>
          <a:latin typeface="Calibri" pitchFamily="34" charset="0"/>
        </a:defRPr>
      </a:lvl4pPr>
      <a:lvl5pPr algn="l" rtl="0" eaLnBrk="1" fontAlgn="base" hangingPunct="1">
        <a:lnSpc>
          <a:spcPts val="4500"/>
        </a:lnSpc>
        <a:spcBef>
          <a:spcPct val="0"/>
        </a:spcBef>
        <a:spcAft>
          <a:spcPct val="0"/>
        </a:spcAft>
        <a:defRPr sz="4500" b="1">
          <a:solidFill>
            <a:schemeClr val="accent2"/>
          </a:solidFill>
          <a:latin typeface="Calibri" pitchFamily="34" charset="0"/>
        </a:defRPr>
      </a:lvl5pPr>
      <a:lvl6pPr marL="457200" algn="l" rtl="0" eaLnBrk="1" fontAlgn="base" hangingPunct="1">
        <a:lnSpc>
          <a:spcPts val="4500"/>
        </a:lnSpc>
        <a:spcBef>
          <a:spcPct val="0"/>
        </a:spcBef>
        <a:spcAft>
          <a:spcPct val="0"/>
        </a:spcAft>
        <a:defRPr sz="4500" b="1">
          <a:solidFill>
            <a:schemeClr val="accent2"/>
          </a:solidFill>
          <a:latin typeface="Calibri" pitchFamily="34" charset="0"/>
        </a:defRPr>
      </a:lvl6pPr>
      <a:lvl7pPr marL="914400" algn="l" rtl="0" eaLnBrk="1" fontAlgn="base" hangingPunct="1">
        <a:lnSpc>
          <a:spcPts val="4500"/>
        </a:lnSpc>
        <a:spcBef>
          <a:spcPct val="0"/>
        </a:spcBef>
        <a:spcAft>
          <a:spcPct val="0"/>
        </a:spcAft>
        <a:defRPr sz="4500" b="1">
          <a:solidFill>
            <a:schemeClr val="accent2"/>
          </a:solidFill>
          <a:latin typeface="Calibri" pitchFamily="34" charset="0"/>
        </a:defRPr>
      </a:lvl7pPr>
      <a:lvl8pPr marL="1371600" algn="l" rtl="0" eaLnBrk="1" fontAlgn="base" hangingPunct="1">
        <a:lnSpc>
          <a:spcPts val="4500"/>
        </a:lnSpc>
        <a:spcBef>
          <a:spcPct val="0"/>
        </a:spcBef>
        <a:spcAft>
          <a:spcPct val="0"/>
        </a:spcAft>
        <a:defRPr sz="4500" b="1">
          <a:solidFill>
            <a:schemeClr val="accent2"/>
          </a:solidFill>
          <a:latin typeface="Calibri" pitchFamily="34" charset="0"/>
        </a:defRPr>
      </a:lvl8pPr>
      <a:lvl9pPr marL="1828800" algn="l" rtl="0" eaLnBrk="1" fontAlgn="base" hangingPunct="1">
        <a:lnSpc>
          <a:spcPts val="4500"/>
        </a:lnSpc>
        <a:spcBef>
          <a:spcPct val="0"/>
        </a:spcBef>
        <a:spcAft>
          <a:spcPct val="0"/>
        </a:spcAft>
        <a:defRPr sz="4500" b="1">
          <a:solidFill>
            <a:schemeClr val="accent2"/>
          </a:solidFill>
          <a:latin typeface="Calibri" pitchFamily="34" charset="0"/>
        </a:defRPr>
      </a:lvl9pPr>
    </p:titleStyle>
    <p:bodyStyle>
      <a:lvl1pPr marL="0" indent="0" algn="l" rtl="0" eaLnBrk="1" fontAlgn="base" hangingPunct="1">
        <a:spcBef>
          <a:spcPts val="0"/>
        </a:spcBef>
        <a:spcAft>
          <a:spcPts val="600"/>
        </a:spcAft>
        <a:buNone/>
        <a:defRPr sz="2800">
          <a:solidFill>
            <a:schemeClr val="tx1"/>
          </a:solidFill>
          <a:latin typeface="+mn-lt"/>
          <a:ea typeface="+mn-ea"/>
          <a:cs typeface="+mn-cs"/>
        </a:defRPr>
      </a:lvl1pPr>
      <a:lvl2pPr marL="742950" indent="-285750" algn="l" rtl="0" eaLnBrk="1" fontAlgn="base" hangingPunct="1">
        <a:spcBef>
          <a:spcPts val="0"/>
        </a:spcBef>
        <a:spcAft>
          <a:spcPts val="400"/>
        </a:spcAft>
        <a:buChar char="–"/>
        <a:defRPr sz="1800">
          <a:solidFill>
            <a:schemeClr val="tx1"/>
          </a:solidFill>
          <a:latin typeface="+mn-lt"/>
        </a:defRPr>
      </a:lvl2pPr>
      <a:lvl3pPr marL="1143000" indent="-228600" algn="l" rtl="0" eaLnBrk="1" fontAlgn="base" hangingPunct="1">
        <a:spcBef>
          <a:spcPts val="0"/>
        </a:spcBef>
        <a:spcAft>
          <a:spcPts val="400"/>
        </a:spcAft>
        <a:buChar char="•"/>
        <a:defRPr sz="1800">
          <a:solidFill>
            <a:schemeClr val="tx1"/>
          </a:solidFill>
          <a:latin typeface="+mn-lt"/>
        </a:defRPr>
      </a:lvl3pPr>
      <a:lvl4pPr marL="1600200" indent="-228600" algn="l" rtl="0" eaLnBrk="1" fontAlgn="base" hangingPunct="1">
        <a:spcBef>
          <a:spcPts val="0"/>
        </a:spcBef>
        <a:spcAft>
          <a:spcPts val="400"/>
        </a:spcAft>
        <a:buChar char="–"/>
        <a:defRPr sz="1800">
          <a:solidFill>
            <a:schemeClr val="tx1"/>
          </a:solidFill>
          <a:latin typeface="+mn-lt"/>
        </a:defRPr>
      </a:lvl4pPr>
      <a:lvl5pPr marL="2057400" indent="-228600" algn="l" rtl="0" eaLnBrk="1" fontAlgn="base" hangingPunct="1">
        <a:spcBef>
          <a:spcPts val="0"/>
        </a:spcBef>
        <a:spcAft>
          <a:spcPts val="400"/>
        </a:spcAft>
        <a:buChar char="»"/>
        <a:defRPr sz="1800">
          <a:solidFill>
            <a:schemeClr val="tx1"/>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9.wmf"/><Relationship Id="rId5" Type="http://schemas.openxmlformats.org/officeDocument/2006/relationships/oleObject" Target="../embeddings/Microsoft_Word_97_-_2003_Document1.doc"/><Relationship Id="rId4" Type="http://schemas.openxmlformats.org/officeDocument/2006/relationships/oleObject" Target="../embeddings/oleObject1.bin"/></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1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0.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1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1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6.xml"/></Relationships>
</file>

<file path=ppt/slides/_rels/slide15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15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2.xml"/><Relationship Id="rId1" Type="http://schemas.openxmlformats.org/officeDocument/2006/relationships/slideLayout" Target="../slideLayouts/slideLayout10.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0.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8.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8.xml"/></Relationships>
</file>

<file path=ppt/slides/_rels/slide17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8.xml"/></Relationships>
</file>

<file path=ppt/slides/_rels/slide17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18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18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0.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9.xml"/></Relationships>
</file>

<file path=ppt/slides/_rels/slide18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0.xml"/></Relationships>
</file>

<file path=ppt/slides/_rels/slide18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0.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0.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0.xml"/></Relationships>
</file>

<file path=ppt/slides/_rels/slide22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0.xml"/></Relationships>
</file>

<file path=ppt/slides/_rels/slide22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0.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0.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23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23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8.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0.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CIPS Advanced Practitioner Programme</a:t>
            </a:r>
            <a:br>
              <a:rPr lang="en-GB" dirty="0"/>
            </a:br>
            <a:r>
              <a:rPr lang="en-GB" dirty="0">
                <a:solidFill>
                  <a:schemeClr val="accent1"/>
                </a:solidFill>
              </a:rPr>
              <a:t>Module:</a:t>
            </a:r>
            <a:r>
              <a:rPr lang="en-GB" dirty="0"/>
              <a:t> Advanced Category Management</a:t>
            </a:r>
            <a:br>
              <a:rPr lang="en-GB" dirty="0"/>
            </a:br>
            <a:endParaRPr lang="en-GB" dirty="0"/>
          </a:p>
        </p:txBody>
      </p:sp>
    </p:spTree>
    <p:extLst>
      <p:ext uri="{BB962C8B-B14F-4D97-AF65-F5344CB8AC3E}">
        <p14:creationId xmlns:p14="http://schemas.microsoft.com/office/powerpoint/2010/main" val="1384488039"/>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374" t="437" r="616" b="19346"/>
          <a:stretch/>
        </p:blipFill>
        <p:spPr>
          <a:xfrm>
            <a:off x="454678" y="1346456"/>
            <a:ext cx="8236358" cy="4592135"/>
          </a:xfrm>
          <a:prstGeom prst="rect">
            <a:avLst/>
          </a:prstGeom>
        </p:spPr>
      </p:pic>
      <p:grpSp>
        <p:nvGrpSpPr>
          <p:cNvPr id="119" name="Group 118"/>
          <p:cNvGrpSpPr/>
          <p:nvPr/>
        </p:nvGrpSpPr>
        <p:grpSpPr bwMode="auto">
          <a:xfrm>
            <a:off x="415925" y="1321485"/>
            <a:ext cx="8316000" cy="4644000"/>
            <a:chOff x="415925" y="1256044"/>
            <a:chExt cx="8316000" cy="4709441"/>
          </a:xfrm>
        </p:grpSpPr>
        <p:cxnSp>
          <p:nvCxnSpPr>
            <p:cNvPr id="2079" name="Straight Connector 2078"/>
            <p:cNvCxnSpPr/>
            <p:nvPr/>
          </p:nvCxnSpPr>
          <p:spPr bwMode="auto">
            <a:xfrm>
              <a:off x="415925" y="3616779"/>
              <a:ext cx="8316000" cy="0"/>
            </a:xfrm>
            <a:prstGeom prst="line">
              <a:avLst/>
            </a:prstGeom>
            <a:solidFill>
              <a:schemeClr val="accent1"/>
            </a:solidFill>
            <a:ln w="3175" cap="flat" cmpd="sng" algn="ctr">
              <a:solidFill>
                <a:schemeClr val="bg1"/>
              </a:solidFill>
              <a:prstDash val="solid"/>
              <a:round/>
              <a:headEnd type="none" w="med" len="med"/>
              <a:tailEnd type="none" w="med" len="med"/>
            </a:ln>
            <a:effectLst/>
          </p:spPr>
        </p:cxnSp>
        <p:cxnSp>
          <p:nvCxnSpPr>
            <p:cNvPr id="97" name="Straight Connector 96"/>
            <p:cNvCxnSpPr/>
            <p:nvPr/>
          </p:nvCxnSpPr>
          <p:spPr bwMode="auto">
            <a:xfrm>
              <a:off x="3190074" y="1256044"/>
              <a:ext cx="0" cy="4709441"/>
            </a:xfrm>
            <a:prstGeom prst="line">
              <a:avLst/>
            </a:prstGeom>
            <a:solidFill>
              <a:schemeClr val="accent1"/>
            </a:solidFill>
            <a:ln w="9525" cap="flat" cmpd="sng" algn="ctr">
              <a:solidFill>
                <a:schemeClr val="bg1"/>
              </a:solidFill>
              <a:prstDash val="solid"/>
              <a:round/>
              <a:headEnd type="none" w="med" len="med"/>
              <a:tailEnd type="none" w="med" len="med"/>
            </a:ln>
            <a:effectLst/>
          </p:spPr>
        </p:cxnSp>
        <p:cxnSp>
          <p:nvCxnSpPr>
            <p:cNvPr id="150" name="Straight Connector 149"/>
            <p:cNvCxnSpPr/>
            <p:nvPr/>
          </p:nvCxnSpPr>
          <p:spPr bwMode="auto">
            <a:xfrm>
              <a:off x="5960999" y="1256044"/>
              <a:ext cx="0" cy="4709441"/>
            </a:xfrm>
            <a:prstGeom prst="line">
              <a:avLst/>
            </a:prstGeom>
            <a:solidFill>
              <a:schemeClr val="accent1"/>
            </a:solidFill>
            <a:ln w="9525" cap="flat" cmpd="sng" algn="ctr">
              <a:solidFill>
                <a:schemeClr val="bg1"/>
              </a:solidFill>
              <a:prstDash val="solid"/>
              <a:round/>
              <a:headEnd type="none" w="med" len="med"/>
              <a:tailEnd type="none" w="med" len="med"/>
            </a:ln>
            <a:effectLst/>
          </p:spPr>
        </p:cxnSp>
      </p:grpSp>
      <p:sp>
        <p:nvSpPr>
          <p:cNvPr id="3" name="Title 2"/>
          <p:cNvSpPr>
            <a:spLocks noGrp="1"/>
          </p:cNvSpPr>
          <p:nvPr>
            <p:ph type="title"/>
          </p:nvPr>
        </p:nvSpPr>
        <p:spPr/>
        <p:txBody>
          <a:bodyPr/>
          <a:lstStyle/>
          <a:p>
            <a:r>
              <a:rPr lang="en-GB" altLang="en-US" dirty="0" smtClean="0"/>
              <a:t>Important Issues</a:t>
            </a:r>
            <a:endParaRPr lang="en-US"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2</a:t>
            </a:fld>
            <a:endParaRPr lang="en-GB"/>
          </a:p>
        </p:txBody>
      </p:sp>
    </p:spTree>
    <p:extLst>
      <p:ext uri="{BB962C8B-B14F-4D97-AF65-F5344CB8AC3E}">
        <p14:creationId xmlns:p14="http://schemas.microsoft.com/office/powerpoint/2010/main" val="3734522992"/>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401736400"/>
              </p:ext>
            </p:extLst>
          </p:nvPr>
        </p:nvGraphicFramePr>
        <p:xfrm>
          <a:off x="417513" y="1320800"/>
          <a:ext cx="8316914" cy="4461762"/>
        </p:xfrm>
        <a:graphic>
          <a:graphicData uri="http://schemas.openxmlformats.org/drawingml/2006/table">
            <a:tbl>
              <a:tblPr/>
              <a:tblGrid>
                <a:gridCol w="4017754">
                  <a:extLst>
                    <a:ext uri="{9D8B030D-6E8A-4147-A177-3AD203B41FA5}">
                      <a16:colId xmlns:a16="http://schemas.microsoft.com/office/drawing/2014/main" xmlns="" val="20000"/>
                    </a:ext>
                  </a:extLst>
                </a:gridCol>
                <a:gridCol w="4299160">
                  <a:extLst>
                    <a:ext uri="{9D8B030D-6E8A-4147-A177-3AD203B41FA5}">
                      <a16:colId xmlns:a16="http://schemas.microsoft.com/office/drawing/2014/main" xmlns="" val="20001"/>
                    </a:ext>
                  </a:extLst>
                </a:gridCol>
              </a:tblGrid>
              <a:tr h="411932">
                <a:tc gridSpan="2">
                  <a:txBody>
                    <a:bodyPr/>
                    <a:lstStyle/>
                    <a:p>
                      <a:pPr algn="ctr">
                        <a:spcAft>
                          <a:spcPts val="0"/>
                        </a:spcAft>
                      </a:pPr>
                      <a:r>
                        <a:rPr lang="en-GB" sz="1600" b="1" i="0" dirty="0" smtClean="0">
                          <a:solidFill>
                            <a:schemeClr val="bg1"/>
                          </a:solidFill>
                          <a:latin typeface="+mn-lt"/>
                          <a:ea typeface="Times New Roman"/>
                          <a:cs typeface="Times New Roman"/>
                        </a:rPr>
                        <a:t>Advanced Practitioner</a:t>
                      </a:r>
                      <a:r>
                        <a:rPr lang="en-GB" sz="1600" b="1" i="0" baseline="0" dirty="0" smtClean="0">
                          <a:solidFill>
                            <a:schemeClr val="bg1"/>
                          </a:solidFill>
                          <a:latin typeface="+mn-lt"/>
                          <a:ea typeface="Times New Roman"/>
                          <a:cs typeface="Times New Roman"/>
                        </a:rPr>
                        <a:t> </a:t>
                      </a:r>
                      <a:r>
                        <a:rPr lang="en-GB" sz="1600" b="1" i="0" dirty="0" smtClean="0">
                          <a:solidFill>
                            <a:schemeClr val="bg1"/>
                          </a:solidFill>
                          <a:latin typeface="+mn-lt"/>
                          <a:ea typeface="Times New Roman"/>
                          <a:cs typeface="Times New Roman"/>
                        </a:rPr>
                        <a:t>Level Modules and Units</a:t>
                      </a:r>
                      <a:endParaRPr lang="en-GB" sz="1600" b="1" i="0" dirty="0">
                        <a:solidFill>
                          <a:schemeClr val="bg1"/>
                        </a:solidFill>
                        <a:latin typeface="+mn-lt"/>
                        <a:ea typeface="Times New Roman"/>
                        <a:cs typeface="Times New Roman"/>
                      </a:endParaRPr>
                    </a:p>
                  </a:txBody>
                  <a:tcPr marL="68593" marR="68593"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hMerge="1">
                  <a:txBody>
                    <a:bodyPr/>
                    <a:lstStyle/>
                    <a:p>
                      <a:endParaRPr lang="en-US"/>
                    </a:p>
                  </a:txBody>
                  <a:tcPr/>
                </a:tc>
                <a:extLst>
                  <a:ext uri="{0D108BD9-81ED-4DB2-BD59-A6C34878D82A}">
                    <a16:rowId xmlns:a16="http://schemas.microsoft.com/office/drawing/2014/main" xmlns="" val="10000"/>
                  </a:ext>
                </a:extLst>
              </a:tr>
              <a:tr h="200843">
                <a:tc gridSpan="2">
                  <a:txBody>
                    <a:bodyPr/>
                    <a:lstStyle/>
                    <a:p>
                      <a:pPr>
                        <a:spcAft>
                          <a:spcPts val="0"/>
                        </a:spcAft>
                      </a:pPr>
                      <a:r>
                        <a:rPr lang="en-US" sz="1400" b="1" dirty="0" smtClean="0">
                          <a:solidFill>
                            <a:schemeClr val="bg1"/>
                          </a:solidFill>
                          <a:latin typeface="Calibri"/>
                          <a:ea typeface="Times New Roman"/>
                          <a:cs typeface="Times New Roman"/>
                        </a:rPr>
                        <a:t>Induction</a:t>
                      </a:r>
                      <a:endParaRPr lang="en-GB" sz="1400" dirty="0">
                        <a:solidFill>
                          <a:schemeClr val="bg1"/>
                        </a:solidFill>
                        <a:latin typeface="Garamond"/>
                        <a:ea typeface="Times New Roman"/>
                        <a:cs typeface="Times New Roman"/>
                      </a:endParaRPr>
                    </a:p>
                  </a:txBody>
                  <a:tcPr marL="144027" marR="144027"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86698"/>
                    </a:solidFill>
                  </a:tcPr>
                </a:tc>
                <a:tc hMerge="1">
                  <a:txBody>
                    <a:bodyPr/>
                    <a:lstStyle/>
                    <a:p>
                      <a:endParaRPr lang="en-US"/>
                    </a:p>
                  </a:txBody>
                  <a:tcPr/>
                </a:tc>
                <a:extLst>
                  <a:ext uri="{0D108BD9-81ED-4DB2-BD59-A6C34878D82A}">
                    <a16:rowId xmlns:a16="http://schemas.microsoft.com/office/drawing/2014/main" xmlns="" val="10001"/>
                  </a:ext>
                </a:extLst>
              </a:tr>
              <a:tr h="948383">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solidFill>
                          <a:latin typeface="Calibri"/>
                          <a:ea typeface="Times New Roman"/>
                          <a:cs typeface="Times New Roman"/>
                        </a:rPr>
                        <a:t>:</a:t>
                      </a:r>
                      <a:r>
                        <a:rPr lang="en-GB" sz="1400" dirty="0" smtClean="0">
                          <a:solidFill>
                            <a:schemeClr val="accent3"/>
                          </a:solidFill>
                          <a:latin typeface="+mn-lt"/>
                          <a:ea typeface="Times New Roman"/>
                          <a:cs typeface="Times New Roman"/>
                        </a:rPr>
                        <a:t> </a:t>
                      </a:r>
                      <a:r>
                        <a:rPr lang="en-GB" sz="1400" b="1" kern="1200" dirty="0" smtClean="0">
                          <a:solidFill>
                            <a:schemeClr val="accent3"/>
                          </a:solidFill>
                          <a:latin typeface="Calibri"/>
                          <a:ea typeface="Times New Roman"/>
                          <a:cs typeface="Times New Roman"/>
                        </a:rPr>
                        <a:t>Strategic 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Corporate Strategy and Procurement and 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The Impact of Globalisation on Supply Chains</a:t>
                      </a:r>
                      <a:endParaRPr lang="en-GB" sz="1300" kern="1200" dirty="0">
                        <a:solidFill>
                          <a:schemeClr val="accent3"/>
                        </a:solidFill>
                        <a:latin typeface="Calibri"/>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Developing People in Procurement and SCM</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Developing Individuals and Teams  in Procurement and Supply</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Developing Leadership Capabilities to Improve Procurement and Supply</a:t>
                      </a:r>
                      <a:endParaRPr lang="en-GB" sz="1300" kern="1200" dirty="0">
                        <a:solidFill>
                          <a:schemeClr val="accent3"/>
                        </a:solidFill>
                        <a:latin typeface="Calibri"/>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2"/>
                  </a:ext>
                </a:extLst>
              </a:tr>
              <a:tr h="1079202">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solidFill>
                          <a:latin typeface="Calibri"/>
                          <a:ea typeface="Times New Roman"/>
                          <a:cs typeface="Times New Roman"/>
                        </a:rPr>
                        <a:t>:</a:t>
                      </a:r>
                      <a:r>
                        <a:rPr lang="en-GB" sz="1400" b="1" u="none" kern="1200" dirty="0" smtClean="0">
                          <a:solidFill>
                            <a:schemeClr val="accent3"/>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Advanced Category Management in Procurement and SCM</a:t>
                      </a:r>
                    </a:p>
                    <a:p>
                      <a:pPr marL="285750" indent="-285750" algn="l" defTabSz="914400" rtl="0" eaLnBrk="1" latinLnBrk="0" hangingPunct="1">
                        <a:lnSpc>
                          <a:spcPct val="90000"/>
                        </a:lnSpc>
                        <a:spcAft>
                          <a:spcPts val="0"/>
                        </a:spcAft>
                        <a:buClr>
                          <a:schemeClr val="accent2"/>
                        </a:buClr>
                        <a:buFont typeface="Arial"/>
                        <a:buChar char="•"/>
                      </a:pPr>
                      <a:r>
                        <a:rPr lang="en-GB" sz="1300" b="1" kern="1200" dirty="0" smtClean="0">
                          <a:solidFill>
                            <a:schemeClr val="accent3"/>
                          </a:solidFill>
                          <a:latin typeface="Calibri"/>
                          <a:ea typeface="Times New Roman"/>
                          <a:cs typeface="Times New Roman"/>
                        </a:rPr>
                        <a:t>Developing Systems for  Procurement and Supply Chain Management</a:t>
                      </a:r>
                    </a:p>
                    <a:p>
                      <a:pPr marL="285750" indent="-285750" algn="l" defTabSz="914400" rtl="0" eaLnBrk="1" latinLnBrk="0" hangingPunct="1">
                        <a:lnSpc>
                          <a:spcPct val="90000"/>
                        </a:lnSpc>
                        <a:spcAft>
                          <a:spcPts val="0"/>
                        </a:spcAft>
                        <a:buClr>
                          <a:schemeClr val="accent2"/>
                        </a:buClr>
                        <a:buFont typeface="Arial"/>
                        <a:buChar char="•"/>
                      </a:pPr>
                      <a:r>
                        <a:rPr lang="en-GB" sz="1300" b="1" kern="1200" dirty="0" smtClean="0">
                          <a:solidFill>
                            <a:schemeClr val="accent3"/>
                          </a:solidFill>
                          <a:latin typeface="Calibri"/>
                          <a:ea typeface="Times New Roman"/>
                          <a:cs typeface="Times New Roman"/>
                        </a:rPr>
                        <a:t>Category Management</a:t>
                      </a:r>
                    </a:p>
                    <a:p>
                      <a:pPr marL="180000" indent="-180000" algn="l" defTabSz="914400" rtl="0" eaLnBrk="1" latinLnBrk="0" hangingPunct="1">
                        <a:lnSpc>
                          <a:spcPct val="90000"/>
                        </a:lnSpc>
                        <a:spcAft>
                          <a:spcPts val="0"/>
                        </a:spcAft>
                        <a:buClr>
                          <a:schemeClr val="accent3"/>
                        </a:buClr>
                        <a:buFont typeface="Arial" panose="020B0604020202020204" pitchFamily="34" charset="0"/>
                        <a:buChar char="•"/>
                      </a:pPr>
                      <a:r>
                        <a:rPr lang="en-GB" sz="1300" b="1" kern="1200" dirty="0" smtClean="0">
                          <a:solidFill>
                            <a:schemeClr val="accent3"/>
                          </a:solidFill>
                          <a:latin typeface="Calibri"/>
                          <a:ea typeface="Times New Roman"/>
                          <a:cs typeface="Times New Roman"/>
                        </a:rPr>
                        <a:t>Supply Chain Improvement</a:t>
                      </a:r>
                      <a:endParaRPr lang="en-GB" sz="1300" b="1" kern="1200" dirty="0">
                        <a:solidFill>
                          <a:schemeClr val="accent3"/>
                        </a:solidFill>
                        <a:latin typeface="Calibri"/>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solidFill>
                          <a:latin typeface="Calibri"/>
                          <a:ea typeface="Times New Roman"/>
                          <a:cs typeface="Times New Roman"/>
                        </a:rPr>
                        <a:t>:</a:t>
                      </a:r>
                      <a:r>
                        <a:rPr lang="en-GB" sz="1400" u="none" kern="1200" dirty="0" smtClean="0">
                          <a:solidFill>
                            <a:schemeClr val="accent3"/>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Implementing Change in Procurement and SCM</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Effective Procurement and 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Leading Stakeholders to Achieve Change</a:t>
                      </a:r>
                      <a:endParaRPr lang="en-GB" sz="1300" kern="1200" dirty="0">
                        <a:solidFill>
                          <a:schemeClr val="accent3"/>
                        </a:solidFill>
                        <a:latin typeface="Calibri"/>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3"/>
                  </a:ext>
                </a:extLst>
              </a:tr>
              <a:tr h="865597">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solidFill>
                          <a:latin typeface="Calibri"/>
                          <a:ea typeface="Times New Roman"/>
                          <a:cs typeface="Times New Roman"/>
                        </a:rPr>
                        <a:t>:</a:t>
                      </a:r>
                      <a:r>
                        <a:rPr lang="en-GB" sz="1400" u="none" kern="1200" dirty="0" smtClean="0">
                          <a:solidFill>
                            <a:schemeClr val="accent3"/>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Contracting Excellence in Procurement and SCM</a:t>
                      </a:r>
                    </a:p>
                    <a:p>
                      <a:pPr marL="180000" indent="-180000" algn="l" defTabSz="914400" rtl="0" eaLnBrk="1" latinLnBrk="0" hangingPunct="1">
                        <a:lnSpc>
                          <a:spcPct val="90000"/>
                        </a:lnSpc>
                        <a:spcAft>
                          <a:spcPts val="0"/>
                        </a:spcAft>
                        <a:buClr>
                          <a:schemeClr val="accent3"/>
                        </a:buClr>
                        <a:buFont typeface="Arial" panose="020B0604020202020204" pitchFamily="34" charset="0"/>
                        <a:buChar char="•"/>
                      </a:pPr>
                      <a:r>
                        <a:rPr lang="en-GB" sz="1300" kern="1200" dirty="0" smtClean="0">
                          <a:solidFill>
                            <a:schemeClr val="accent3"/>
                          </a:solidFill>
                          <a:latin typeface="Calibri"/>
                          <a:ea typeface="Times New Roman"/>
                          <a:cs typeface="Times New Roman"/>
                        </a:rPr>
                        <a:t>Legal Aspects of Commercial Contracts</a:t>
                      </a:r>
                    </a:p>
                    <a:p>
                      <a:pPr marL="180000" indent="-180000" algn="l" defTabSz="914400" rtl="0" eaLnBrk="1" latinLnBrk="0" hangingPunct="1">
                        <a:lnSpc>
                          <a:spcPct val="90000"/>
                        </a:lnSpc>
                        <a:spcAft>
                          <a:spcPts val="0"/>
                        </a:spcAft>
                        <a:buClr>
                          <a:schemeClr val="accent3"/>
                        </a:buClr>
                        <a:buFont typeface="Arial" panose="020B0604020202020204" pitchFamily="34" charset="0"/>
                        <a:buChar char="•"/>
                      </a:pPr>
                      <a:r>
                        <a:rPr lang="en-GB" sz="1300" kern="1200" dirty="0" smtClean="0">
                          <a:solidFill>
                            <a:schemeClr val="accent3"/>
                          </a:solidFill>
                          <a:latin typeface="Calibri"/>
                          <a:ea typeface="Times New Roman"/>
                          <a:cs typeface="Times New Roman"/>
                        </a:rPr>
                        <a:t>Managing Risks in Contracting</a:t>
                      </a:r>
                      <a:endParaRPr lang="en-GB" sz="1300" kern="1200" dirty="0">
                        <a:solidFill>
                          <a:schemeClr val="accent3"/>
                        </a:solidFill>
                        <a:latin typeface="Calibri"/>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90000"/>
                        </a:lnSpc>
                        <a:spcBef>
                          <a:spcPts val="0"/>
                        </a:spcBef>
                        <a:spcAft>
                          <a:spcPts val="200"/>
                        </a:spcAft>
                        <a:buClrTx/>
                        <a:buSzTx/>
                        <a:buFontTx/>
                        <a:buNone/>
                        <a:tabLst/>
                        <a:defRPr/>
                      </a:pPr>
                      <a:r>
                        <a:rPr lang="en-GB" sz="1400" b="1" kern="1200" dirty="0" smtClean="0">
                          <a:solidFill>
                            <a:schemeClr val="accent3"/>
                          </a:solidFill>
                          <a:latin typeface="+mn-lt"/>
                          <a:ea typeface="Times New Roman"/>
                          <a:cs typeface="Times New Roman"/>
                        </a:rPr>
                        <a:t>Project in Procurement and Supply Chain Management</a:t>
                      </a:r>
                    </a:p>
                    <a:p>
                      <a:pPr marL="0" algn="l" defTabSz="914400" rtl="0" eaLnBrk="1" latinLnBrk="0" hangingPunct="1">
                        <a:lnSpc>
                          <a:spcPct val="90000"/>
                        </a:lnSpc>
                        <a:spcAft>
                          <a:spcPts val="200"/>
                        </a:spcAft>
                      </a:pPr>
                      <a:endParaRPr lang="en-GB" sz="1400" kern="1200" dirty="0">
                        <a:solidFill>
                          <a:schemeClr val="accent3"/>
                        </a:solidFill>
                        <a:latin typeface="Calibri"/>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4"/>
                  </a:ext>
                </a:extLst>
              </a:tr>
              <a:tr h="505870">
                <a:tc>
                  <a:txBody>
                    <a:bodyPr/>
                    <a:lstStyle/>
                    <a:p>
                      <a:pPr>
                        <a:lnSpc>
                          <a:spcPct val="90000"/>
                        </a:lnSpc>
                        <a:spcAft>
                          <a:spcPts val="0"/>
                        </a:spcAft>
                      </a:pPr>
                      <a:endParaRPr lang="en-GB" sz="1400" dirty="0">
                        <a:solidFill>
                          <a:schemeClr val="accent3"/>
                        </a:solidFill>
                        <a:latin typeface="Garamond"/>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nSpc>
                          <a:spcPct val="90000"/>
                        </a:lnSpc>
                        <a:spcAft>
                          <a:spcPts val="0"/>
                        </a:spcAft>
                      </a:pPr>
                      <a:endParaRPr lang="en-GB" sz="1400" b="1" kern="1200" dirty="0">
                        <a:solidFill>
                          <a:schemeClr val="accent3"/>
                        </a:solidFill>
                        <a:latin typeface="+mn-lt"/>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
        <p:nvSpPr>
          <p:cNvPr id="3" name="Title 2"/>
          <p:cNvSpPr>
            <a:spLocks noGrp="1"/>
          </p:cNvSpPr>
          <p:nvPr>
            <p:ph type="title"/>
          </p:nvPr>
        </p:nvSpPr>
        <p:spPr/>
        <p:txBody>
          <a:bodyPr/>
          <a:lstStyle/>
          <a:p>
            <a:r>
              <a:rPr lang="en-GB" altLang="en-US" smtClean="0"/>
              <a:t>The Advanced Practitioner Modules and Units</a:t>
            </a:r>
            <a:endParaRPr lang="en-US"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3</a:t>
            </a:fld>
            <a:endParaRPr lang="en-GB"/>
          </a:p>
        </p:txBody>
      </p:sp>
    </p:spTree>
    <p:extLst>
      <p:ext uri="{BB962C8B-B14F-4D97-AF65-F5344CB8AC3E}">
        <p14:creationId xmlns:p14="http://schemas.microsoft.com/office/powerpoint/2010/main" val="140116483"/>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4337" y="820271"/>
            <a:ext cx="8315325" cy="501214"/>
          </a:xfrm>
        </p:spPr>
        <p:txBody>
          <a:bodyPr/>
          <a:lstStyle/>
          <a:p>
            <a:pPr>
              <a:lnSpc>
                <a:spcPct val="90000"/>
              </a:lnSpc>
              <a:spcAft>
                <a:spcPts val="200"/>
              </a:spcAft>
            </a:pPr>
            <a:r>
              <a:rPr lang="en-GB" altLang="en-US" sz="2400" dirty="0"/>
              <a:t>Advanced </a:t>
            </a:r>
            <a:r>
              <a:rPr lang="en-GB" sz="2400" kern="1200" dirty="0">
                <a:ea typeface="Times New Roman"/>
                <a:cs typeface="Times New Roman"/>
              </a:rPr>
              <a:t>Category Management in Procurement and SCM module</a:t>
            </a:r>
            <a:r>
              <a:rPr lang="en-GB" kern="1200" dirty="0">
                <a:ea typeface="Times New Roman"/>
                <a:cs typeface="Times New Roman"/>
              </a:rPr>
              <a:t/>
            </a:r>
            <a:br>
              <a:rPr lang="en-GB" kern="1200" dirty="0">
                <a:ea typeface="Times New Roman"/>
                <a:cs typeface="Times New Roman"/>
              </a:rPr>
            </a:br>
            <a:endParaRPr lang="en-GB" kern="1200" dirty="0">
              <a:ea typeface="Times New Roman"/>
              <a:cs typeface="Times New Roman"/>
            </a:endParaRPr>
          </a:p>
        </p:txBody>
      </p:sp>
      <p:sp>
        <p:nvSpPr>
          <p:cNvPr id="2" name="Content Placeholder 1"/>
          <p:cNvSpPr>
            <a:spLocks noGrp="1"/>
          </p:cNvSpPr>
          <p:nvPr>
            <p:ph idx="1"/>
          </p:nvPr>
        </p:nvSpPr>
        <p:spPr/>
        <p:txBody>
          <a:bodyPr/>
          <a:lstStyle/>
          <a:p>
            <a:pPr marL="0" indent="0">
              <a:lnSpc>
                <a:spcPct val="90000"/>
              </a:lnSpc>
              <a:spcAft>
                <a:spcPts val="200"/>
              </a:spcAft>
              <a:buNone/>
            </a:pPr>
            <a:r>
              <a:rPr lang="en-GB" sz="2400" b="1" kern="1200" dirty="0">
                <a:ea typeface="Times New Roman"/>
                <a:cs typeface="Times New Roman"/>
              </a:rPr>
              <a:t>There are 3 units to this module</a:t>
            </a:r>
          </a:p>
          <a:p>
            <a:pPr marL="0" indent="0">
              <a:lnSpc>
                <a:spcPct val="90000"/>
              </a:lnSpc>
              <a:spcAft>
                <a:spcPts val="200"/>
              </a:spcAft>
              <a:buNone/>
            </a:pPr>
            <a:endParaRPr lang="en-GB" sz="2400" b="1" i="1" kern="1200" dirty="0">
              <a:ea typeface="Times New Roman"/>
              <a:cs typeface="Times New Roman"/>
            </a:endParaRPr>
          </a:p>
          <a:p>
            <a:pPr>
              <a:lnSpc>
                <a:spcPct val="90000"/>
              </a:lnSpc>
              <a:spcBef>
                <a:spcPts val="600"/>
              </a:spcBef>
              <a:buClr>
                <a:schemeClr val="bg1"/>
              </a:buClr>
            </a:pPr>
            <a:r>
              <a:rPr lang="en-GB" sz="2400" kern="1200" dirty="0" smtClean="0">
                <a:ea typeface="Times New Roman"/>
                <a:cs typeface="Times New Roman"/>
              </a:rPr>
              <a:t>Category </a:t>
            </a:r>
            <a:r>
              <a:rPr lang="en-GB" sz="2400" kern="1200" dirty="0">
                <a:ea typeface="Times New Roman"/>
                <a:cs typeface="Times New Roman"/>
              </a:rPr>
              <a:t>Management</a:t>
            </a:r>
          </a:p>
          <a:p>
            <a:pPr>
              <a:lnSpc>
                <a:spcPct val="90000"/>
              </a:lnSpc>
              <a:spcBef>
                <a:spcPts val="600"/>
              </a:spcBef>
              <a:buClr>
                <a:schemeClr val="bg1"/>
              </a:buClr>
            </a:pPr>
            <a:r>
              <a:rPr lang="en-GB" sz="2400" kern="1200" dirty="0">
                <a:ea typeface="Times New Roman"/>
                <a:cs typeface="Times New Roman"/>
              </a:rPr>
              <a:t>Supply Chain </a:t>
            </a:r>
            <a:r>
              <a:rPr lang="en-GB" sz="2400" kern="1200" dirty="0" smtClean="0">
                <a:ea typeface="Times New Roman"/>
                <a:cs typeface="Times New Roman"/>
              </a:rPr>
              <a:t>Improvement</a:t>
            </a:r>
          </a:p>
          <a:p>
            <a:pPr>
              <a:lnSpc>
                <a:spcPct val="90000"/>
              </a:lnSpc>
              <a:spcBef>
                <a:spcPts val="600"/>
              </a:spcBef>
              <a:buClr>
                <a:schemeClr val="bg1"/>
              </a:buClr>
            </a:pPr>
            <a:r>
              <a:rPr lang="en-GB" sz="2400" kern="1200" dirty="0" smtClean="0">
                <a:ea typeface="Times New Roman"/>
                <a:cs typeface="Times New Roman"/>
              </a:rPr>
              <a:t>Developing </a:t>
            </a:r>
            <a:r>
              <a:rPr lang="en-GB" sz="2400" kern="1200" dirty="0">
                <a:ea typeface="Times New Roman"/>
                <a:cs typeface="Times New Roman"/>
              </a:rPr>
              <a:t>Systems for  Procurement and Supply Chain Management</a:t>
            </a:r>
          </a:p>
          <a:p>
            <a:pPr marL="0" indent="0">
              <a:lnSpc>
                <a:spcPct val="90000"/>
              </a:lnSpc>
              <a:spcBef>
                <a:spcPts val="600"/>
              </a:spcBef>
              <a:buClr>
                <a:schemeClr val="bg1"/>
              </a:buClr>
              <a:buNone/>
            </a:pPr>
            <a:endParaRPr lang="en-GB" sz="2400" kern="1200" dirty="0">
              <a:ea typeface="Times New Roman"/>
              <a:cs typeface="Times New Roman"/>
            </a:endParaRPr>
          </a:p>
          <a:p>
            <a:pPr marL="0" indent="0">
              <a:lnSpc>
                <a:spcPct val="90000"/>
              </a:lnSpc>
              <a:spcBef>
                <a:spcPts val="600"/>
              </a:spcBef>
              <a:buClr>
                <a:schemeClr val="bg1"/>
              </a:buClr>
              <a:buNone/>
            </a:pPr>
            <a:endParaRPr lang="en-GB" sz="2400" kern="1200" dirty="0">
              <a:ea typeface="Times New Roman"/>
              <a:cs typeface="Times New Roman"/>
            </a:endParaRPr>
          </a:p>
          <a:p>
            <a:endParaRPr lang="en-GB" dirty="0"/>
          </a:p>
        </p:txBody>
      </p:sp>
    </p:spTree>
    <p:extLst>
      <p:ext uri="{BB962C8B-B14F-4D97-AF65-F5344CB8AC3E}">
        <p14:creationId xmlns:p14="http://schemas.microsoft.com/office/powerpoint/2010/main" val="618522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4337" y="820271"/>
            <a:ext cx="8315325" cy="501214"/>
          </a:xfrm>
        </p:spPr>
        <p:txBody>
          <a:bodyPr/>
          <a:lstStyle/>
          <a:p>
            <a:pPr>
              <a:lnSpc>
                <a:spcPct val="90000"/>
              </a:lnSpc>
              <a:spcAft>
                <a:spcPts val="200"/>
              </a:spcAft>
            </a:pPr>
            <a:r>
              <a:rPr lang="en-GB" altLang="en-US" sz="2400" dirty="0"/>
              <a:t>Advanced </a:t>
            </a:r>
            <a:r>
              <a:rPr lang="en-GB" sz="2400" kern="1200" dirty="0">
                <a:ea typeface="Times New Roman"/>
                <a:cs typeface="Times New Roman"/>
              </a:rPr>
              <a:t>Category Management in Procurement and SCM module</a:t>
            </a:r>
            <a:r>
              <a:rPr lang="en-GB" kern="1200" dirty="0">
                <a:ea typeface="Times New Roman"/>
                <a:cs typeface="Times New Roman"/>
              </a:rPr>
              <a:t/>
            </a:r>
            <a:br>
              <a:rPr lang="en-GB" kern="1200" dirty="0">
                <a:ea typeface="Times New Roman"/>
                <a:cs typeface="Times New Roman"/>
              </a:rPr>
            </a:br>
            <a:endParaRPr lang="en-GB" kern="1200" dirty="0">
              <a:ea typeface="Times New Roman"/>
              <a:cs typeface="Times New Roman"/>
            </a:endParaRPr>
          </a:p>
        </p:txBody>
      </p:sp>
      <p:sp>
        <p:nvSpPr>
          <p:cNvPr id="2" name="Content Placeholder 1"/>
          <p:cNvSpPr>
            <a:spLocks noGrp="1"/>
          </p:cNvSpPr>
          <p:nvPr>
            <p:ph idx="1"/>
          </p:nvPr>
        </p:nvSpPr>
        <p:spPr/>
        <p:txBody>
          <a:bodyPr/>
          <a:lstStyle/>
          <a:p>
            <a:pPr marL="0" indent="0">
              <a:lnSpc>
                <a:spcPct val="90000"/>
              </a:lnSpc>
              <a:spcAft>
                <a:spcPts val="200"/>
              </a:spcAft>
              <a:buNone/>
            </a:pPr>
            <a:r>
              <a:rPr lang="en-GB" sz="2400" b="1" kern="1200" dirty="0">
                <a:ea typeface="Times New Roman"/>
                <a:cs typeface="Times New Roman"/>
              </a:rPr>
              <a:t>There are 3 units to this module</a:t>
            </a:r>
          </a:p>
          <a:p>
            <a:pPr marL="0" indent="0">
              <a:lnSpc>
                <a:spcPct val="90000"/>
              </a:lnSpc>
              <a:spcAft>
                <a:spcPts val="200"/>
              </a:spcAft>
              <a:buNone/>
            </a:pPr>
            <a:endParaRPr lang="en-GB" sz="2400" b="1" i="1" kern="1200" dirty="0">
              <a:ea typeface="Times New Roman"/>
              <a:cs typeface="Times New Roman"/>
            </a:endParaRPr>
          </a:p>
          <a:p>
            <a:pPr>
              <a:lnSpc>
                <a:spcPct val="90000"/>
              </a:lnSpc>
              <a:spcBef>
                <a:spcPts val="600"/>
              </a:spcBef>
              <a:buClr>
                <a:schemeClr val="bg1"/>
              </a:buClr>
            </a:pPr>
            <a:r>
              <a:rPr lang="en-GB" sz="2400" b="1" u="sng" kern="1200" dirty="0" smtClean="0">
                <a:ea typeface="Times New Roman"/>
                <a:cs typeface="Times New Roman"/>
              </a:rPr>
              <a:t>Category </a:t>
            </a:r>
            <a:r>
              <a:rPr lang="en-GB" sz="2400" b="1" u="sng" kern="1200" dirty="0">
                <a:ea typeface="Times New Roman"/>
                <a:cs typeface="Times New Roman"/>
              </a:rPr>
              <a:t>Management</a:t>
            </a:r>
          </a:p>
          <a:p>
            <a:pPr>
              <a:lnSpc>
                <a:spcPct val="90000"/>
              </a:lnSpc>
              <a:spcBef>
                <a:spcPts val="600"/>
              </a:spcBef>
              <a:buClr>
                <a:schemeClr val="bg1"/>
              </a:buClr>
            </a:pPr>
            <a:r>
              <a:rPr lang="en-GB" sz="2400" kern="1200" dirty="0">
                <a:ea typeface="Times New Roman"/>
                <a:cs typeface="Times New Roman"/>
              </a:rPr>
              <a:t>Supply Chain </a:t>
            </a:r>
            <a:r>
              <a:rPr lang="en-GB" sz="2400" kern="1200" dirty="0" smtClean="0">
                <a:ea typeface="Times New Roman"/>
                <a:cs typeface="Times New Roman"/>
              </a:rPr>
              <a:t>Improvement</a:t>
            </a:r>
          </a:p>
          <a:p>
            <a:pPr>
              <a:lnSpc>
                <a:spcPct val="90000"/>
              </a:lnSpc>
              <a:spcBef>
                <a:spcPts val="600"/>
              </a:spcBef>
              <a:buClr>
                <a:schemeClr val="bg1"/>
              </a:buClr>
            </a:pPr>
            <a:r>
              <a:rPr lang="en-GB" sz="2400" kern="1200" dirty="0" smtClean="0">
                <a:ea typeface="Times New Roman"/>
                <a:cs typeface="Times New Roman"/>
              </a:rPr>
              <a:t>Developing </a:t>
            </a:r>
            <a:r>
              <a:rPr lang="en-GB" sz="2400" kern="1200" dirty="0">
                <a:ea typeface="Times New Roman"/>
                <a:cs typeface="Times New Roman"/>
              </a:rPr>
              <a:t>Systems for  Procurement and Supply Chain Management</a:t>
            </a:r>
          </a:p>
          <a:p>
            <a:pPr marL="0" indent="0">
              <a:lnSpc>
                <a:spcPct val="90000"/>
              </a:lnSpc>
              <a:spcBef>
                <a:spcPts val="600"/>
              </a:spcBef>
              <a:buClr>
                <a:schemeClr val="bg1"/>
              </a:buClr>
              <a:buNone/>
            </a:pPr>
            <a:endParaRPr lang="en-GB" sz="2400" kern="1200" dirty="0">
              <a:ea typeface="Times New Roman"/>
              <a:cs typeface="Times New Roman"/>
            </a:endParaRPr>
          </a:p>
          <a:p>
            <a:pPr marL="0" indent="0">
              <a:lnSpc>
                <a:spcPct val="90000"/>
              </a:lnSpc>
              <a:spcBef>
                <a:spcPts val="600"/>
              </a:spcBef>
              <a:buClr>
                <a:schemeClr val="bg1"/>
              </a:buClr>
              <a:buNone/>
            </a:pPr>
            <a:endParaRPr lang="en-GB" sz="2400" kern="1200" dirty="0">
              <a:ea typeface="Times New Roman"/>
              <a:cs typeface="Times New Roman"/>
            </a:endParaRPr>
          </a:p>
          <a:p>
            <a:endParaRPr lang="en-GB" dirty="0"/>
          </a:p>
        </p:txBody>
      </p:sp>
    </p:spTree>
    <p:extLst>
      <p:ext uri="{BB962C8B-B14F-4D97-AF65-F5344CB8AC3E}">
        <p14:creationId xmlns:p14="http://schemas.microsoft.com/office/powerpoint/2010/main" val="41546516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1836992"/>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sz="2400" dirty="0" smtClean="0"/>
              <a:t>Understanding the Category Management Approach</a:t>
            </a:r>
          </a:p>
          <a:p>
            <a:r>
              <a:rPr lang="en-GB" sz="2400" dirty="0" smtClean="0"/>
              <a:t>Categorising Expenditure</a:t>
            </a:r>
            <a:endParaRPr lang="en-GB" sz="2400" dirty="0"/>
          </a:p>
          <a:p>
            <a:r>
              <a:rPr lang="en-GB" sz="2400" dirty="0" smtClean="0"/>
              <a:t>The CIPS model</a:t>
            </a:r>
          </a:p>
          <a:p>
            <a:r>
              <a:rPr lang="en-GB" sz="2400" dirty="0" smtClean="0"/>
              <a:t>Category Management Governance</a:t>
            </a:r>
            <a:endParaRPr lang="en-GB" sz="2400" dirty="0"/>
          </a:p>
          <a:p>
            <a:r>
              <a:rPr lang="en-GB" sz="2400" dirty="0" smtClean="0"/>
              <a:t>Behavioural </a:t>
            </a:r>
            <a:r>
              <a:rPr lang="en-GB" sz="2400" dirty="0"/>
              <a:t>and technical </a:t>
            </a:r>
            <a:r>
              <a:rPr lang="en-GB" sz="2400" dirty="0" smtClean="0"/>
              <a:t>skills</a:t>
            </a:r>
            <a:endParaRPr lang="en-GB" sz="2400" dirty="0"/>
          </a:p>
        </p:txBody>
      </p:sp>
      <p:sp>
        <p:nvSpPr>
          <p:cNvPr id="3" name="Title 2"/>
          <p:cNvSpPr>
            <a:spLocks noGrp="1"/>
          </p:cNvSpPr>
          <p:nvPr>
            <p:ph type="title"/>
          </p:nvPr>
        </p:nvSpPr>
        <p:spPr/>
        <p:txBody>
          <a:bodyPr/>
          <a:lstStyle/>
          <a:p>
            <a:r>
              <a:rPr lang="en-GB" dirty="0"/>
              <a:t>Category Management</a:t>
            </a:r>
          </a:p>
        </p:txBody>
      </p:sp>
    </p:spTree>
    <p:extLst>
      <p:ext uri="{BB962C8B-B14F-4D97-AF65-F5344CB8AC3E}">
        <p14:creationId xmlns:p14="http://schemas.microsoft.com/office/powerpoint/2010/main" val="16941963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1836992"/>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sz="2400" b="1" u="sng" dirty="0" smtClean="0"/>
              <a:t>Understanding the Category Management Approach</a:t>
            </a:r>
          </a:p>
          <a:p>
            <a:r>
              <a:rPr lang="en-GB" sz="2400" dirty="0" smtClean="0"/>
              <a:t>Categorising Expenditure</a:t>
            </a:r>
            <a:endParaRPr lang="en-GB" sz="2400" dirty="0"/>
          </a:p>
          <a:p>
            <a:r>
              <a:rPr lang="en-GB" sz="2400" dirty="0" smtClean="0"/>
              <a:t>The CIPS model</a:t>
            </a:r>
          </a:p>
          <a:p>
            <a:r>
              <a:rPr lang="en-GB" sz="2400" dirty="0" smtClean="0"/>
              <a:t>Category Management Governance</a:t>
            </a:r>
            <a:endParaRPr lang="en-GB" sz="2400" dirty="0"/>
          </a:p>
          <a:p>
            <a:r>
              <a:rPr lang="en-GB" sz="2400" dirty="0" smtClean="0"/>
              <a:t>Behavioural </a:t>
            </a:r>
            <a:r>
              <a:rPr lang="en-GB" sz="2400" dirty="0"/>
              <a:t>and technical </a:t>
            </a:r>
            <a:r>
              <a:rPr lang="en-GB" sz="2400" dirty="0" smtClean="0"/>
              <a:t>skills</a:t>
            </a:r>
            <a:endParaRPr lang="en-GB" sz="2400" dirty="0"/>
          </a:p>
        </p:txBody>
      </p:sp>
      <p:sp>
        <p:nvSpPr>
          <p:cNvPr id="3" name="Title 2"/>
          <p:cNvSpPr>
            <a:spLocks noGrp="1"/>
          </p:cNvSpPr>
          <p:nvPr>
            <p:ph type="title"/>
          </p:nvPr>
        </p:nvSpPr>
        <p:spPr/>
        <p:txBody>
          <a:bodyPr/>
          <a:lstStyle/>
          <a:p>
            <a:r>
              <a:rPr lang="en-GB" dirty="0"/>
              <a:t>Category Management</a:t>
            </a:r>
          </a:p>
        </p:txBody>
      </p:sp>
    </p:spTree>
    <p:extLst>
      <p:ext uri="{BB962C8B-B14F-4D97-AF65-F5344CB8AC3E}">
        <p14:creationId xmlns:p14="http://schemas.microsoft.com/office/powerpoint/2010/main" val="30213055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4849" y="2512855"/>
            <a:ext cx="4159586" cy="3447636"/>
          </a:xfrm>
        </p:spPr>
        <p:txBody>
          <a:bodyPr/>
          <a:lstStyle/>
          <a:p>
            <a:r>
              <a:rPr lang="en-GB" dirty="0" smtClean="0"/>
              <a:t>What are the differences between traditional/transactional purchasing and strategic sourcing</a:t>
            </a:r>
          </a:p>
          <a:p>
            <a:r>
              <a:rPr lang="en-GB" dirty="0" smtClean="0"/>
              <a:t>What is your understanding of category management?</a:t>
            </a:r>
            <a:endParaRPr lang="en-GB" dirty="0"/>
          </a:p>
        </p:txBody>
      </p:sp>
      <p:sp>
        <p:nvSpPr>
          <p:cNvPr id="2820101" name="Rectangle 5"/>
          <p:cNvSpPr>
            <a:spLocks noGrp="1" noChangeArrowheads="1"/>
          </p:cNvSpPr>
          <p:nvPr>
            <p:ph type="body" sz="quarter" idx="10"/>
          </p:nvPr>
        </p:nvSpPr>
        <p:spPr/>
        <p:txBody>
          <a:bodyPr/>
          <a:lstStyle/>
          <a:p>
            <a:r>
              <a:rPr lang="en-GB" dirty="0" smtClean="0"/>
              <a:t>In groups discuss the following questions and be prepared to feedback:</a:t>
            </a:r>
          </a:p>
        </p:txBody>
      </p:sp>
      <p:sp>
        <p:nvSpPr>
          <p:cNvPr id="2820100" name="Rectangle 4"/>
          <p:cNvSpPr>
            <a:spLocks noGrp="1" noChangeArrowheads="1"/>
          </p:cNvSpPr>
          <p:nvPr>
            <p:ph type="title"/>
          </p:nvPr>
        </p:nvSpPr>
        <p:spPr/>
        <p:txBody>
          <a:bodyPr/>
          <a:lstStyle/>
          <a:p>
            <a:r>
              <a:rPr lang="en-GB" dirty="0" smtClean="0"/>
              <a:t>Conventional Purchasing</a:t>
            </a:r>
            <a:endParaRPr lang="en-GB" dirty="0"/>
          </a:p>
        </p:txBody>
      </p:sp>
      <p:sp>
        <p:nvSpPr>
          <p:cNvPr id="7" name="Slide Number Placeholder 6"/>
          <p:cNvSpPr>
            <a:spLocks noGrp="1"/>
          </p:cNvSpPr>
          <p:nvPr>
            <p:ph type="sldNum" sz="quarter" idx="11"/>
          </p:nvPr>
        </p:nvSpPr>
        <p:spPr/>
        <p:txBody>
          <a:bodyPr/>
          <a:lstStyle/>
          <a:p>
            <a:fld id="{19BF2C6B-E0EC-4C0E-B7D3-613ED3B301ED}" type="slidenum">
              <a:rPr lang="en-GB" smtClean="0"/>
              <a:pPr/>
              <a:t>8</a:t>
            </a:fld>
            <a:endParaRPr lang="en-GB"/>
          </a:p>
        </p:txBody>
      </p:sp>
    </p:spTree>
    <p:extLst>
      <p:ext uri="{BB962C8B-B14F-4D97-AF65-F5344CB8AC3E}">
        <p14:creationId xmlns:p14="http://schemas.microsoft.com/office/powerpoint/2010/main" val="113850605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a:lstStyle/>
          <a:p>
            <a:r>
              <a:rPr lang="en-GB" dirty="0"/>
              <a:t>Purchasers are not involved until an actual, real need is presented to them by the user. They remain involved only until the need has been fulfilled and paid </a:t>
            </a:r>
            <a:r>
              <a:rPr lang="en-GB" dirty="0" smtClean="0"/>
              <a:t>for</a:t>
            </a:r>
            <a:endParaRPr lang="en-GB" dirty="0"/>
          </a:p>
          <a:p>
            <a:r>
              <a:rPr lang="en-GB" dirty="0"/>
              <a:t>Purchasers have little contact with or involvement in user functions’ planning and scheduling, and play a service role to them, perhaps as a sub-function of </a:t>
            </a:r>
            <a:r>
              <a:rPr lang="en-GB" dirty="0" smtClean="0"/>
              <a:t>finance</a:t>
            </a:r>
            <a:endParaRPr lang="en-GB" dirty="0"/>
          </a:p>
          <a:p>
            <a:r>
              <a:rPr lang="en-GB" dirty="0"/>
              <a:t>Purchasers have very little </a:t>
            </a:r>
            <a:r>
              <a:rPr lang="en-GB" dirty="0" smtClean="0"/>
              <a:t>influence</a:t>
            </a:r>
            <a:endParaRPr lang="en-GB" dirty="0"/>
          </a:p>
          <a:p>
            <a:r>
              <a:rPr lang="en-GB" dirty="0"/>
              <a:t>Purchasers’ freedom to </a:t>
            </a:r>
            <a:r>
              <a:rPr lang="en-GB" dirty="0" smtClean="0"/>
              <a:t>make</a:t>
            </a:r>
            <a:br>
              <a:rPr lang="en-GB" dirty="0" smtClean="0"/>
            </a:br>
            <a:r>
              <a:rPr lang="en-GB" dirty="0" smtClean="0"/>
              <a:t>decisions</a:t>
            </a:r>
            <a:r>
              <a:rPr lang="en-GB" dirty="0"/>
              <a:t> </a:t>
            </a:r>
            <a:r>
              <a:rPr lang="en-GB" dirty="0" smtClean="0"/>
              <a:t>is </a:t>
            </a:r>
            <a:r>
              <a:rPr lang="en-GB" dirty="0"/>
              <a:t>very limited, </a:t>
            </a:r>
            <a:r>
              <a:rPr lang="en-GB" dirty="0" smtClean="0"/>
              <a:t>and</a:t>
            </a:r>
            <a:br>
              <a:rPr lang="en-GB" dirty="0" smtClean="0"/>
            </a:br>
            <a:r>
              <a:rPr lang="en-GB" dirty="0" smtClean="0"/>
              <a:t>tends </a:t>
            </a:r>
            <a:r>
              <a:rPr lang="en-GB" dirty="0"/>
              <a:t>to be </a:t>
            </a:r>
            <a:r>
              <a:rPr lang="en-GB" dirty="0" smtClean="0"/>
              <a:t>focused on</a:t>
            </a:r>
            <a:br>
              <a:rPr lang="en-GB" dirty="0" smtClean="0"/>
            </a:br>
            <a:r>
              <a:rPr lang="en-GB" dirty="0" smtClean="0"/>
              <a:t>individual transactions</a:t>
            </a:r>
            <a:endParaRPr lang="en-GB" dirty="0"/>
          </a:p>
        </p:txBody>
      </p:sp>
      <p:sp>
        <p:nvSpPr>
          <p:cNvPr id="4098" name="Title 1"/>
          <p:cNvSpPr>
            <a:spLocks noGrp="1"/>
          </p:cNvSpPr>
          <p:nvPr>
            <p:ph type="title"/>
          </p:nvPr>
        </p:nvSpPr>
        <p:spPr>
          <a:xfrm>
            <a:off x="414337" y="523874"/>
            <a:ext cx="8315325" cy="797611"/>
          </a:xfrm>
        </p:spPr>
        <p:txBody>
          <a:bodyPr/>
          <a:lstStyle/>
          <a:p>
            <a:r>
              <a:rPr lang="en-GB" altLang="en-US" dirty="0" smtClean="0"/>
              <a:t>Purchasing: the traditional view </a:t>
            </a:r>
          </a:p>
        </p:txBody>
      </p:sp>
      <p:sp>
        <p:nvSpPr>
          <p:cNvPr id="4"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2569921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Transactional and Strategic Procurement</a:t>
            </a:r>
          </a:p>
        </p:txBody>
      </p:sp>
      <p:sp>
        <p:nvSpPr>
          <p:cNvPr id="3" name="TextBox 2"/>
          <p:cNvSpPr txBox="1"/>
          <p:nvPr/>
        </p:nvSpPr>
        <p:spPr>
          <a:xfrm>
            <a:off x="417095" y="1363579"/>
            <a:ext cx="8261684" cy="4154984"/>
          </a:xfrm>
          <a:prstGeom prst="rect">
            <a:avLst/>
          </a:prstGeom>
          <a:noFill/>
        </p:spPr>
        <p:txBody>
          <a:bodyPr wrap="square" rtlCol="0">
            <a:spAutoFit/>
          </a:bodyPr>
          <a:lstStyle/>
          <a:p>
            <a:r>
              <a:rPr lang="en-GB" sz="2400" dirty="0">
                <a:solidFill>
                  <a:schemeClr val="accent3"/>
                </a:solidFill>
              </a:rPr>
              <a:t>Traditionally procurement has been based around transactional  activities</a:t>
            </a:r>
          </a:p>
          <a:p>
            <a:pPr marL="342900" indent="-342900">
              <a:buFont typeface="Arial" panose="020B0604020202020204" pitchFamily="34" charset="0"/>
              <a:buChar char="•"/>
            </a:pPr>
            <a:r>
              <a:rPr lang="en-GB" sz="2400" dirty="0" smtClean="0">
                <a:solidFill>
                  <a:schemeClr val="accent3"/>
                </a:solidFill>
              </a:rPr>
              <a:t>Reactive </a:t>
            </a:r>
            <a:r>
              <a:rPr lang="en-GB" sz="2400" dirty="0">
                <a:solidFill>
                  <a:schemeClr val="accent3"/>
                </a:solidFill>
              </a:rPr>
              <a:t>– responding not leading</a:t>
            </a:r>
          </a:p>
          <a:p>
            <a:pPr marL="342900" indent="-342900">
              <a:buFont typeface="Arial" panose="020B0604020202020204" pitchFamily="34" charset="0"/>
              <a:buChar char="•"/>
            </a:pPr>
            <a:r>
              <a:rPr lang="en-GB" sz="2400" dirty="0">
                <a:solidFill>
                  <a:schemeClr val="accent3"/>
                </a:solidFill>
              </a:rPr>
              <a:t>Short term – insufficient focus on long term value</a:t>
            </a:r>
          </a:p>
          <a:p>
            <a:pPr marL="342900" indent="-342900">
              <a:buFont typeface="Arial" panose="020B0604020202020204" pitchFamily="34" charset="0"/>
              <a:buChar char="•"/>
            </a:pPr>
            <a:r>
              <a:rPr lang="en-GB" sz="2400" dirty="0">
                <a:solidFill>
                  <a:schemeClr val="accent3"/>
                </a:solidFill>
              </a:rPr>
              <a:t>Adversarial – one off  - little long term value for the supplier</a:t>
            </a:r>
          </a:p>
          <a:p>
            <a:pPr marL="342900" indent="-342900">
              <a:buFont typeface="Arial" panose="020B0604020202020204" pitchFamily="34" charset="0"/>
              <a:buChar char="•"/>
            </a:pPr>
            <a:r>
              <a:rPr lang="en-GB" sz="2400" dirty="0">
                <a:solidFill>
                  <a:schemeClr val="accent3"/>
                </a:solidFill>
              </a:rPr>
              <a:t>Uncoordinated – each purchase stands on its own</a:t>
            </a:r>
          </a:p>
          <a:p>
            <a:pPr marL="342900" indent="-342900">
              <a:buFont typeface="Arial" panose="020B0604020202020204" pitchFamily="34" charset="0"/>
              <a:buChar char="•"/>
            </a:pPr>
            <a:r>
              <a:rPr lang="en-GB" sz="2400" dirty="0">
                <a:solidFill>
                  <a:schemeClr val="accent3"/>
                </a:solidFill>
              </a:rPr>
              <a:t>Vulnerable – the market conditions are what they are</a:t>
            </a:r>
          </a:p>
          <a:p>
            <a:endParaRPr lang="en-GB" sz="2400" dirty="0">
              <a:solidFill>
                <a:schemeClr val="accent3"/>
              </a:solidFill>
            </a:endParaRPr>
          </a:p>
          <a:p>
            <a:r>
              <a:rPr lang="en-GB" sz="2400" dirty="0">
                <a:solidFill>
                  <a:schemeClr val="accent3"/>
                </a:solidFill>
              </a:rPr>
              <a:t>Thus the likelihood  is that supply is what is available rather than meeting an organisations precise needs resulting in poor quality outcomes</a:t>
            </a:r>
          </a:p>
        </p:txBody>
      </p:sp>
      <p:sp>
        <p:nvSpPr>
          <p:cNvPr id="4"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3340844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81728576"/>
              </p:ext>
            </p:extLst>
          </p:nvPr>
        </p:nvGraphicFramePr>
        <p:xfrm>
          <a:off x="417513" y="1330325"/>
          <a:ext cx="8312150" cy="4457443"/>
        </p:xfrm>
        <a:graphic>
          <a:graphicData uri="http://schemas.openxmlformats.org/drawingml/2006/table">
            <a:tbl>
              <a:tblPr/>
              <a:tblGrid>
                <a:gridCol w="4156075"/>
                <a:gridCol w="4156075"/>
              </a:tblGrid>
              <a:tr h="432000">
                <a:tc>
                  <a:txBody>
                    <a:bodyPr/>
                    <a:lstStyle/>
                    <a:p>
                      <a:pPr algn="l" rtl="0">
                        <a:lnSpc>
                          <a:spcPct val="88000"/>
                        </a:lnSpc>
                      </a:pPr>
                      <a:r>
                        <a:rPr lang="en-GB" sz="2000" b="1" i="0" u="none" strike="noStrike" dirty="0" smtClean="0">
                          <a:solidFill>
                            <a:schemeClr val="bg1"/>
                          </a:solidFill>
                          <a:effectLst/>
                          <a:latin typeface="+mn-lt"/>
                        </a:rPr>
                        <a:t>TRANSACTIONAL PURCHASING</a:t>
                      </a:r>
                      <a:endParaRPr lang="en-GB" sz="2000" b="1" i="0" u="none" strike="noStrike" dirty="0">
                        <a:solidFill>
                          <a:schemeClr val="bg1"/>
                        </a:solidFill>
                        <a:effectLst/>
                        <a:latin typeface="+mn-lt"/>
                      </a:endParaRPr>
                    </a:p>
                  </a:txBody>
                  <a:tcPr marL="93441" marR="93441" marT="45726" marB="45726" anchor="ctr">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3"/>
                    </a:solidFill>
                  </a:tcPr>
                </a:tc>
                <a:tc>
                  <a:txBody>
                    <a:bodyPr/>
                    <a:lstStyle/>
                    <a:p>
                      <a:pPr algn="l" rtl="0">
                        <a:lnSpc>
                          <a:spcPct val="88000"/>
                        </a:lnSpc>
                      </a:pPr>
                      <a:r>
                        <a:rPr lang="en-GB" sz="2000" b="1" i="0" u="none" strike="noStrike" dirty="0" smtClean="0">
                          <a:solidFill>
                            <a:schemeClr val="bg1"/>
                          </a:solidFill>
                          <a:effectLst/>
                          <a:latin typeface="+mn-lt"/>
                        </a:rPr>
                        <a:t>STRATEGIC SOURCING</a:t>
                      </a:r>
                      <a:endParaRPr lang="en-GB" sz="2000" b="1" i="0" u="none" strike="noStrike" dirty="0">
                        <a:solidFill>
                          <a:schemeClr val="bg1"/>
                        </a:solidFill>
                        <a:effectLst/>
                        <a:latin typeface="+mn-lt"/>
                      </a:endParaRPr>
                    </a:p>
                  </a:txBody>
                  <a:tcPr marL="93441" marR="93441" marT="45726" marB="45726" anchor="ctr">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75000"/>
                      </a:schemeClr>
                    </a:solidFill>
                  </a:tcPr>
                </a:tc>
              </a:tr>
              <a:tr h="332913">
                <a:tc>
                  <a:txBody>
                    <a:bodyPr/>
                    <a:lstStyle/>
                    <a:p>
                      <a:pPr algn="l" rtl="0">
                        <a:lnSpc>
                          <a:spcPct val="88000"/>
                        </a:lnSpc>
                      </a:pPr>
                      <a:r>
                        <a:rPr lang="en-GB" sz="1800" b="0" i="0" u="none" strike="noStrike" dirty="0" smtClean="0">
                          <a:solidFill>
                            <a:schemeClr val="accent3"/>
                          </a:solidFill>
                          <a:effectLst/>
                          <a:latin typeface="+mn-lt"/>
                        </a:rPr>
                        <a:t>Operates</a:t>
                      </a:r>
                      <a:r>
                        <a:rPr lang="en-GB" sz="1800" b="0" i="0" u="none" strike="noStrike" baseline="0" dirty="0" smtClean="0">
                          <a:solidFill>
                            <a:schemeClr val="accent3"/>
                          </a:solidFill>
                          <a:effectLst/>
                          <a:latin typeface="+mn-lt"/>
                        </a:rPr>
                        <a:t> at departmental level</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88000"/>
                        </a:lnSpc>
                      </a:pPr>
                      <a:r>
                        <a:rPr lang="en-GB" sz="1800" b="0" i="0" u="none" strike="noStrike" dirty="0" smtClean="0">
                          <a:solidFill>
                            <a:schemeClr val="accent3"/>
                          </a:solidFill>
                          <a:effectLst/>
                          <a:latin typeface="+mn-lt"/>
                        </a:rPr>
                        <a:t>Operates</a:t>
                      </a:r>
                      <a:r>
                        <a:rPr lang="en-GB" sz="1800" b="0" i="0" u="none" strike="noStrike" baseline="0" dirty="0" smtClean="0">
                          <a:solidFill>
                            <a:schemeClr val="accent3"/>
                          </a:solidFill>
                          <a:effectLst/>
                          <a:latin typeface="+mn-lt"/>
                        </a:rPr>
                        <a:t> at the organisational level</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332913">
                <a:tc>
                  <a:txBody>
                    <a:bodyPr/>
                    <a:lstStyle/>
                    <a:p>
                      <a:pPr algn="l" rtl="0">
                        <a:lnSpc>
                          <a:spcPct val="88000"/>
                        </a:lnSpc>
                      </a:pPr>
                      <a:r>
                        <a:rPr lang="en-GB" sz="1800" b="0" i="0" u="none" strike="noStrike" dirty="0" smtClean="0">
                          <a:solidFill>
                            <a:schemeClr val="accent3"/>
                          </a:solidFill>
                          <a:effectLst/>
                          <a:latin typeface="+mn-lt"/>
                        </a:rPr>
                        <a:t>Not</a:t>
                      </a:r>
                      <a:r>
                        <a:rPr lang="en-GB" sz="1800" b="0" i="0" u="none" strike="noStrike" baseline="0" dirty="0" smtClean="0">
                          <a:solidFill>
                            <a:schemeClr val="accent3"/>
                          </a:solidFill>
                          <a:effectLst/>
                          <a:latin typeface="+mn-lt"/>
                        </a:rPr>
                        <a:t> represented on the senior team</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c>
                  <a:txBody>
                    <a:bodyPr/>
                    <a:lstStyle/>
                    <a:p>
                      <a:pPr algn="l" rtl="0">
                        <a:lnSpc>
                          <a:spcPct val="88000"/>
                        </a:lnSpc>
                      </a:pPr>
                      <a:r>
                        <a:rPr lang="en-GB" sz="1800" b="0" i="0" u="none" strike="noStrike" dirty="0" smtClean="0">
                          <a:solidFill>
                            <a:schemeClr val="accent3"/>
                          </a:solidFill>
                          <a:effectLst/>
                          <a:latin typeface="+mn-lt"/>
                        </a:rPr>
                        <a:t>Represented</a:t>
                      </a:r>
                      <a:r>
                        <a:rPr lang="en-GB" sz="1800" b="0" i="0" u="none" strike="noStrike" baseline="0" dirty="0" smtClean="0">
                          <a:solidFill>
                            <a:schemeClr val="accent3"/>
                          </a:solidFill>
                          <a:effectLst/>
                          <a:latin typeface="+mn-lt"/>
                        </a:rPr>
                        <a:t> on the senior team</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r>
              <a:tr h="332913">
                <a:tc>
                  <a:txBody>
                    <a:bodyPr/>
                    <a:lstStyle/>
                    <a:p>
                      <a:pPr algn="l" rtl="0">
                        <a:lnSpc>
                          <a:spcPct val="88000"/>
                        </a:lnSpc>
                      </a:pPr>
                      <a:r>
                        <a:rPr lang="en-GB" sz="1800" b="0" i="0" u="none" strike="noStrike" dirty="0" smtClean="0">
                          <a:solidFill>
                            <a:schemeClr val="accent3"/>
                          </a:solidFill>
                          <a:effectLst/>
                          <a:latin typeface="+mn-lt"/>
                        </a:rPr>
                        <a:t>Short term focus</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88000"/>
                        </a:lnSpc>
                      </a:pPr>
                      <a:r>
                        <a:rPr lang="en-GB" sz="1800" b="0" i="0" u="none" strike="noStrike" dirty="0" smtClean="0">
                          <a:solidFill>
                            <a:schemeClr val="accent3"/>
                          </a:solidFill>
                          <a:effectLst/>
                          <a:latin typeface="+mn-lt"/>
                        </a:rPr>
                        <a:t>Longer</a:t>
                      </a:r>
                      <a:r>
                        <a:rPr lang="en-GB" sz="1800" b="0" i="0" u="none" strike="noStrike" baseline="0" dirty="0" smtClean="0">
                          <a:solidFill>
                            <a:schemeClr val="accent3"/>
                          </a:solidFill>
                          <a:effectLst/>
                          <a:latin typeface="+mn-lt"/>
                        </a:rPr>
                        <a:t> term focus</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332913">
                <a:tc>
                  <a:txBody>
                    <a:bodyPr/>
                    <a:lstStyle/>
                    <a:p>
                      <a:pPr algn="l" rtl="0">
                        <a:lnSpc>
                          <a:spcPct val="88000"/>
                        </a:lnSpc>
                      </a:pPr>
                      <a:r>
                        <a:rPr lang="en-GB" sz="1800" b="0" i="0" u="none" strike="noStrike" dirty="0" smtClean="0">
                          <a:solidFill>
                            <a:schemeClr val="accent3"/>
                          </a:solidFill>
                          <a:effectLst/>
                          <a:latin typeface="+mn-lt"/>
                        </a:rPr>
                        <a:t>Reactive</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c>
                  <a:txBody>
                    <a:bodyPr/>
                    <a:lstStyle/>
                    <a:p>
                      <a:pPr algn="l" rtl="0">
                        <a:lnSpc>
                          <a:spcPct val="88000"/>
                        </a:lnSpc>
                      </a:pPr>
                      <a:r>
                        <a:rPr lang="en-GB" sz="1800" b="0" i="0" u="none" strike="noStrike" dirty="0" smtClean="0">
                          <a:solidFill>
                            <a:schemeClr val="accent3"/>
                          </a:solidFill>
                          <a:effectLst/>
                          <a:latin typeface="+mn-lt"/>
                        </a:rPr>
                        <a:t>Proactive</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r>
              <a:tr h="332913">
                <a:tc>
                  <a:txBody>
                    <a:bodyPr/>
                    <a:lstStyle/>
                    <a:p>
                      <a:pPr algn="l" rtl="0">
                        <a:lnSpc>
                          <a:spcPct val="88000"/>
                        </a:lnSpc>
                      </a:pPr>
                      <a:r>
                        <a:rPr lang="en-GB" sz="1800" b="0" i="0" u="none" strike="noStrike" dirty="0" smtClean="0">
                          <a:solidFill>
                            <a:schemeClr val="accent3"/>
                          </a:solidFill>
                          <a:effectLst/>
                          <a:latin typeface="+mn-lt"/>
                        </a:rPr>
                        <a:t>Administrative skills needed</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88000"/>
                        </a:lnSpc>
                      </a:pPr>
                      <a:r>
                        <a:rPr lang="en-GB" sz="1800" b="0" i="0" u="none" strike="noStrike" dirty="0" smtClean="0">
                          <a:solidFill>
                            <a:schemeClr val="accent3"/>
                          </a:solidFill>
                          <a:effectLst/>
                          <a:latin typeface="+mn-lt"/>
                        </a:rPr>
                        <a:t>Commercial skills needed</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332913">
                <a:tc>
                  <a:txBody>
                    <a:bodyPr/>
                    <a:lstStyle/>
                    <a:p>
                      <a:pPr algn="l" rtl="0">
                        <a:lnSpc>
                          <a:spcPct val="88000"/>
                        </a:lnSpc>
                      </a:pPr>
                      <a:r>
                        <a:rPr lang="en-GB" sz="1800" b="0" i="0" u="none" strike="noStrike" dirty="0" smtClean="0">
                          <a:solidFill>
                            <a:schemeClr val="accent3"/>
                          </a:solidFill>
                          <a:effectLst/>
                          <a:latin typeface="+mn-lt"/>
                        </a:rPr>
                        <a:t>Processing data</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c>
                  <a:txBody>
                    <a:bodyPr/>
                    <a:lstStyle/>
                    <a:p>
                      <a:pPr algn="l" rtl="0">
                        <a:lnSpc>
                          <a:spcPct val="88000"/>
                        </a:lnSpc>
                      </a:pPr>
                      <a:r>
                        <a:rPr lang="en-GB" sz="1800" b="0" i="0" u="none" strike="noStrike" dirty="0" smtClean="0">
                          <a:solidFill>
                            <a:schemeClr val="accent3"/>
                          </a:solidFill>
                          <a:effectLst/>
                          <a:latin typeface="+mn-lt"/>
                        </a:rPr>
                        <a:t>Turning data into information and making decisions</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r>
              <a:tr h="444714">
                <a:tc>
                  <a:txBody>
                    <a:bodyPr/>
                    <a:lstStyle/>
                    <a:p>
                      <a:pPr algn="l" rtl="0">
                        <a:lnSpc>
                          <a:spcPct val="88000"/>
                        </a:lnSpc>
                      </a:pPr>
                      <a:r>
                        <a:rPr lang="en-GB" sz="1800" b="0" i="0" u="none" strike="noStrike" dirty="0" smtClean="0">
                          <a:solidFill>
                            <a:schemeClr val="accent3"/>
                          </a:solidFill>
                          <a:effectLst/>
                          <a:latin typeface="+mn-lt"/>
                        </a:rPr>
                        <a:t>One-size fits all</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88000"/>
                        </a:lnSpc>
                      </a:pPr>
                      <a:r>
                        <a:rPr lang="en-GB" sz="1800" b="0" i="0" u="none" strike="noStrike" dirty="0" smtClean="0">
                          <a:solidFill>
                            <a:schemeClr val="accent3"/>
                          </a:solidFill>
                          <a:effectLst/>
                          <a:latin typeface="+mn-lt"/>
                        </a:rPr>
                        <a:t>Prioritises</a:t>
                      </a:r>
                      <a:r>
                        <a:rPr lang="en-GB" sz="1800" b="0" i="0" u="none" strike="noStrike" baseline="0" dirty="0" smtClean="0">
                          <a:solidFill>
                            <a:schemeClr val="accent3"/>
                          </a:solidFill>
                          <a:effectLst/>
                          <a:latin typeface="+mn-lt"/>
                        </a:rPr>
                        <a:t> and adapts, setting appropriate objectives and taking relevant approach</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574373">
                <a:tc>
                  <a:txBody>
                    <a:bodyPr/>
                    <a:lstStyle/>
                    <a:p>
                      <a:pPr algn="l" rtl="0">
                        <a:lnSpc>
                          <a:spcPct val="88000"/>
                        </a:lnSpc>
                      </a:pPr>
                      <a:r>
                        <a:rPr lang="en-GB" sz="1800" b="0" i="0" u="none" strike="noStrike" dirty="0" smtClean="0">
                          <a:solidFill>
                            <a:schemeClr val="accent3"/>
                          </a:solidFill>
                          <a:effectLst/>
                          <a:latin typeface="+mn-lt"/>
                        </a:rPr>
                        <a:t>Respond</a:t>
                      </a:r>
                      <a:r>
                        <a:rPr lang="en-GB" sz="1800" b="0" i="0" u="none" strike="noStrike" baseline="0" dirty="0" smtClean="0">
                          <a:solidFill>
                            <a:schemeClr val="accent3"/>
                          </a:solidFill>
                          <a:effectLst/>
                          <a:latin typeface="+mn-lt"/>
                        </a:rPr>
                        <a:t> to internal customers</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88000"/>
                        </a:lnSpc>
                      </a:pPr>
                      <a:r>
                        <a:rPr lang="en-GB" sz="1800" b="0" i="0" u="none" strike="noStrike" dirty="0" smtClean="0">
                          <a:solidFill>
                            <a:schemeClr val="accent3"/>
                          </a:solidFill>
                          <a:effectLst/>
                          <a:latin typeface="+mn-lt"/>
                        </a:rPr>
                        <a:t>Align</a:t>
                      </a:r>
                      <a:r>
                        <a:rPr lang="en-GB" sz="1800" b="0" i="0" u="none" strike="noStrike" baseline="0" dirty="0" smtClean="0">
                          <a:solidFill>
                            <a:schemeClr val="accent3"/>
                          </a:solidFill>
                          <a:effectLst/>
                          <a:latin typeface="+mn-lt"/>
                        </a:rPr>
                        <a:t> to external customer</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332913">
                <a:tc>
                  <a:txBody>
                    <a:bodyPr/>
                    <a:lstStyle/>
                    <a:p>
                      <a:pPr algn="l" rtl="0">
                        <a:lnSpc>
                          <a:spcPct val="88000"/>
                        </a:lnSpc>
                      </a:pPr>
                      <a:r>
                        <a:rPr lang="en-GB" sz="1800" b="0" i="0" u="none" strike="noStrike">
                          <a:solidFill>
                            <a:schemeClr val="accent3"/>
                          </a:solidFill>
                          <a:effectLst/>
                          <a:latin typeface="+mn-lt"/>
                        </a:rPr>
                        <a:t>Suppliers </a:t>
                      </a:r>
                      <a:r>
                        <a:rPr lang="en-GB" sz="1800" b="0" i="0" u="none" strike="noStrike" smtClean="0">
                          <a:solidFill>
                            <a:schemeClr val="accent3"/>
                          </a:solidFill>
                          <a:effectLst/>
                          <a:latin typeface="+mn-lt"/>
                        </a:rPr>
                        <a:t>are antagonists</a:t>
                      </a:r>
                      <a:endParaRPr lang="en-GB" sz="1800" b="0" i="0" u="none" strike="noStrike" dirty="0">
                        <a:solidFill>
                          <a:schemeClr val="accent3"/>
                        </a:solidFill>
                        <a:effectLst/>
                        <a:latin typeface="+mn-lt"/>
                      </a:endParaRPr>
                    </a:p>
                  </a:txBody>
                  <a:tcPr marL="93441" marR="93441" marT="64800" marB="648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l" rtl="0">
                        <a:lnSpc>
                          <a:spcPct val="88000"/>
                        </a:lnSpc>
                      </a:pPr>
                      <a:r>
                        <a:rPr lang="en-GB" sz="1800" b="0" i="0" u="none" strike="noStrike" dirty="0">
                          <a:solidFill>
                            <a:schemeClr val="accent3"/>
                          </a:solidFill>
                          <a:effectLst/>
                          <a:latin typeface="+mn-lt"/>
                        </a:rPr>
                        <a:t>Suppliers are </a:t>
                      </a:r>
                      <a:r>
                        <a:rPr lang="en-GB" sz="1800" b="0" i="0" u="none" strike="noStrike" dirty="0" smtClean="0">
                          <a:solidFill>
                            <a:schemeClr val="accent3"/>
                          </a:solidFill>
                          <a:effectLst/>
                          <a:latin typeface="+mn-lt"/>
                        </a:rPr>
                        <a:t>resources</a:t>
                      </a:r>
                      <a:r>
                        <a:rPr lang="en-GB" sz="1800" b="0" i="0" u="none" strike="noStrike" baseline="0" dirty="0" smtClean="0">
                          <a:solidFill>
                            <a:schemeClr val="accent3"/>
                          </a:solidFill>
                          <a:effectLst/>
                          <a:latin typeface="+mn-lt"/>
                        </a:rPr>
                        <a:t> and value creators</a:t>
                      </a:r>
                      <a:endParaRPr lang="en-GB" sz="1800" b="0" i="0" u="none" strike="noStrike" dirty="0">
                        <a:solidFill>
                          <a:schemeClr val="accent3"/>
                        </a:solidFill>
                        <a:effectLst/>
                        <a:latin typeface="+mn-lt"/>
                      </a:endParaRPr>
                    </a:p>
                  </a:txBody>
                  <a:tcPr marL="93441" marR="93441" marT="64800" marB="648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noFill/>
                  </a:tcPr>
                </a:tc>
              </a:tr>
            </a:tbl>
          </a:graphicData>
        </a:graphic>
      </p:graphicFrame>
      <p:sp>
        <p:nvSpPr>
          <p:cNvPr id="9218" name="Title 5"/>
          <p:cNvSpPr>
            <a:spLocks noGrp="1"/>
          </p:cNvSpPr>
          <p:nvPr>
            <p:ph type="title"/>
          </p:nvPr>
        </p:nvSpPr>
        <p:spPr>
          <a:xfrm>
            <a:off x="414337" y="523874"/>
            <a:ext cx="8315325" cy="797611"/>
          </a:xfrm>
        </p:spPr>
        <p:txBody>
          <a:bodyPr/>
          <a:lstStyle/>
          <a:p>
            <a:r>
              <a:rPr lang="en-GB" altLang="en-US" dirty="0" smtClean="0"/>
              <a:t>Transactional purchasing/strategic sourcing</a:t>
            </a:r>
          </a:p>
        </p:txBody>
      </p:sp>
      <p:sp>
        <p:nvSpPr>
          <p:cNvPr id="6" name="Text Box 4"/>
          <p:cNvSpPr txBox="1">
            <a:spLocks noChangeArrowheads="1"/>
          </p:cNvSpPr>
          <p:nvPr/>
        </p:nvSpPr>
        <p:spPr bwMode="auto">
          <a:xfrm>
            <a:off x="433310" y="58017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34906938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p:txBody>
          <a:bodyPr/>
          <a:lstStyle/>
          <a:p>
            <a:r>
              <a:rPr lang="en-GB" altLang="en-US" dirty="0" smtClean="0"/>
              <a:t>Transactional Purchasing</a:t>
            </a:r>
          </a:p>
        </p:txBody>
      </p:sp>
      <p:sp>
        <p:nvSpPr>
          <p:cNvPr id="32" name="TextBox 31"/>
          <p:cNvSpPr txBox="1"/>
          <p:nvPr/>
        </p:nvSpPr>
        <p:spPr>
          <a:xfrm>
            <a:off x="447261" y="3841388"/>
            <a:ext cx="952888" cy="180000"/>
          </a:xfrm>
          <a:prstGeom prst="rect">
            <a:avLst/>
          </a:prstGeom>
          <a:noFill/>
        </p:spPr>
        <p:txBody>
          <a:bodyPr wrap="square" lIns="0" tIns="18000" rIns="72000" bIns="18000" rtlCol="0">
            <a:noAutofit/>
          </a:bodyPr>
          <a:lstStyle/>
          <a:p>
            <a:pPr algn="r"/>
            <a:endParaRPr lang="en-US" sz="1100" b="1" dirty="0">
              <a:solidFill>
                <a:schemeClr val="bg1"/>
              </a:solidFill>
            </a:endParaRPr>
          </a:p>
        </p:txBody>
      </p:sp>
      <p:sp>
        <p:nvSpPr>
          <p:cNvPr id="33" name="TextBox 32"/>
          <p:cNvSpPr txBox="1"/>
          <p:nvPr/>
        </p:nvSpPr>
        <p:spPr>
          <a:xfrm>
            <a:off x="428211" y="5649728"/>
            <a:ext cx="8291665" cy="307777"/>
          </a:xfrm>
          <a:prstGeom prst="rect">
            <a:avLst/>
          </a:prstGeom>
          <a:noFill/>
        </p:spPr>
        <p:txBody>
          <a:bodyPr wrap="square" rtlCol="0">
            <a:spAutoFit/>
          </a:bodyPr>
          <a:lstStyle/>
          <a:p>
            <a:pPr>
              <a:spcBef>
                <a:spcPts val="0"/>
              </a:spcBef>
              <a:spcAft>
                <a:spcPts val="600"/>
              </a:spcAft>
            </a:pPr>
            <a:r>
              <a:rPr lang="en-US" sz="1400" i="1" dirty="0">
                <a:solidFill>
                  <a:schemeClr val="accent3"/>
                </a:solidFill>
                <a:latin typeface="+mn-lt"/>
              </a:rPr>
              <a:t>Source: New Zealand Government Procurement Reform Programme</a:t>
            </a:r>
          </a:p>
        </p:txBody>
      </p:sp>
      <p:cxnSp>
        <p:nvCxnSpPr>
          <p:cNvPr id="35" name="Straight Connector 34"/>
          <p:cNvCxnSpPr/>
          <p:nvPr/>
        </p:nvCxnSpPr>
        <p:spPr bwMode="invGray">
          <a:xfrm>
            <a:off x="1568850"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36" name="Straight Connector 35"/>
          <p:cNvCxnSpPr/>
          <p:nvPr/>
        </p:nvCxnSpPr>
        <p:spPr bwMode="invGray">
          <a:xfrm>
            <a:off x="2571168"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37" name="Straight Connector 36"/>
          <p:cNvCxnSpPr/>
          <p:nvPr/>
        </p:nvCxnSpPr>
        <p:spPr bwMode="invGray">
          <a:xfrm>
            <a:off x="4575805"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38" name="Straight Connector 37"/>
          <p:cNvCxnSpPr/>
          <p:nvPr/>
        </p:nvCxnSpPr>
        <p:spPr bwMode="invGray">
          <a:xfrm>
            <a:off x="5578123"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39" name="Straight Connector 38"/>
          <p:cNvCxnSpPr/>
          <p:nvPr/>
        </p:nvCxnSpPr>
        <p:spPr bwMode="invGray">
          <a:xfrm>
            <a:off x="3573486"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40" name="Straight Connector 39"/>
          <p:cNvCxnSpPr/>
          <p:nvPr/>
        </p:nvCxnSpPr>
        <p:spPr bwMode="invGray">
          <a:xfrm>
            <a:off x="7582759"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41" name="Straight Connector 40"/>
          <p:cNvCxnSpPr/>
          <p:nvPr/>
        </p:nvCxnSpPr>
        <p:spPr bwMode="invGray">
          <a:xfrm>
            <a:off x="8585081"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cxnSp>
        <p:nvCxnSpPr>
          <p:cNvPr id="42" name="Straight Connector 41"/>
          <p:cNvCxnSpPr/>
          <p:nvPr/>
        </p:nvCxnSpPr>
        <p:spPr bwMode="invGray">
          <a:xfrm>
            <a:off x="6580441" y="1572824"/>
            <a:ext cx="0" cy="2620219"/>
          </a:xfrm>
          <a:prstGeom prst="line">
            <a:avLst/>
          </a:prstGeom>
          <a:solidFill>
            <a:schemeClr val="accent1"/>
          </a:solidFill>
          <a:ln w="12700" cap="flat" cmpd="sng" algn="ctr">
            <a:solidFill>
              <a:schemeClr val="accent4">
                <a:lumMod val="75000"/>
              </a:schemeClr>
            </a:solidFill>
            <a:prstDash val="dash"/>
            <a:round/>
            <a:headEnd type="none" w="med" len="med"/>
            <a:tailEnd type="none" w="med" len="med"/>
          </a:ln>
          <a:effectLst/>
        </p:spPr>
      </p:cxnSp>
      <p:sp>
        <p:nvSpPr>
          <p:cNvPr id="43" name="Rectangle 1"/>
          <p:cNvSpPr/>
          <p:nvPr/>
        </p:nvSpPr>
        <p:spPr bwMode="auto">
          <a:xfrm>
            <a:off x="577296" y="1501984"/>
            <a:ext cx="8029781" cy="2620219"/>
          </a:xfrm>
          <a:custGeom>
            <a:avLst/>
            <a:gdLst>
              <a:gd name="connsiteX0" fmla="*/ 0 w 7256834"/>
              <a:gd name="connsiteY0" fmla="*/ 0 h 2620219"/>
              <a:gd name="connsiteX1" fmla="*/ 7256834 w 7256834"/>
              <a:gd name="connsiteY1" fmla="*/ 0 h 2620219"/>
              <a:gd name="connsiteX2" fmla="*/ 7256834 w 7256834"/>
              <a:gd name="connsiteY2" fmla="*/ 2620219 h 2620219"/>
              <a:gd name="connsiteX3" fmla="*/ 0 w 7256834"/>
              <a:gd name="connsiteY3" fmla="*/ 2620219 h 2620219"/>
              <a:gd name="connsiteX4" fmla="*/ 0 w 7256834"/>
              <a:gd name="connsiteY4" fmla="*/ 0 h 2620219"/>
              <a:gd name="connsiteX0" fmla="*/ 7256834 w 7348274"/>
              <a:gd name="connsiteY0" fmla="*/ 0 h 2620219"/>
              <a:gd name="connsiteX1" fmla="*/ 7256834 w 7348274"/>
              <a:gd name="connsiteY1" fmla="*/ 2620219 h 2620219"/>
              <a:gd name="connsiteX2" fmla="*/ 0 w 7348274"/>
              <a:gd name="connsiteY2" fmla="*/ 2620219 h 2620219"/>
              <a:gd name="connsiteX3" fmla="*/ 0 w 7348274"/>
              <a:gd name="connsiteY3" fmla="*/ 0 h 2620219"/>
              <a:gd name="connsiteX4" fmla="*/ 7348274 w 7348274"/>
              <a:gd name="connsiteY4" fmla="*/ 91440 h 2620219"/>
              <a:gd name="connsiteX0" fmla="*/ 7256834 w 7256834"/>
              <a:gd name="connsiteY0" fmla="*/ 0 h 2620219"/>
              <a:gd name="connsiteX1" fmla="*/ 7256834 w 7256834"/>
              <a:gd name="connsiteY1" fmla="*/ 2620219 h 2620219"/>
              <a:gd name="connsiteX2" fmla="*/ 0 w 7256834"/>
              <a:gd name="connsiteY2" fmla="*/ 2620219 h 2620219"/>
              <a:gd name="connsiteX3" fmla="*/ 0 w 7256834"/>
              <a:gd name="connsiteY3" fmla="*/ 0 h 2620219"/>
              <a:gd name="connsiteX0" fmla="*/ 7256834 w 7256834"/>
              <a:gd name="connsiteY0" fmla="*/ 2620219 h 2620219"/>
              <a:gd name="connsiteX1" fmla="*/ 0 w 7256834"/>
              <a:gd name="connsiteY1" fmla="*/ 2620219 h 2620219"/>
              <a:gd name="connsiteX2" fmla="*/ 0 w 7256834"/>
              <a:gd name="connsiteY2" fmla="*/ 0 h 2620219"/>
            </a:gdLst>
            <a:ahLst/>
            <a:cxnLst>
              <a:cxn ang="0">
                <a:pos x="connsiteX0" y="connsiteY0"/>
              </a:cxn>
              <a:cxn ang="0">
                <a:pos x="connsiteX1" y="connsiteY1"/>
              </a:cxn>
              <a:cxn ang="0">
                <a:pos x="connsiteX2" y="connsiteY2"/>
              </a:cxn>
            </a:cxnLst>
            <a:rect l="l" t="t" r="r" b="b"/>
            <a:pathLst>
              <a:path w="7256834" h="2620219">
                <a:moveTo>
                  <a:pt x="7256834" y="2620219"/>
                </a:moveTo>
                <a:lnTo>
                  <a:pt x="0" y="2620219"/>
                </a:lnTo>
                <a:lnTo>
                  <a:pt x="0" y="0"/>
                </a:lnTo>
              </a:path>
            </a:pathLst>
          </a:custGeom>
          <a:noFill/>
          <a:ln w="19050" cap="flat" cmpd="sng" algn="ctr">
            <a:solidFill>
              <a:srgbClr val="879FC7"/>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44" name="Rectangle 21"/>
          <p:cNvSpPr/>
          <p:nvPr/>
        </p:nvSpPr>
        <p:spPr bwMode="invGray">
          <a:xfrm>
            <a:off x="566532" y="1987403"/>
            <a:ext cx="8007551" cy="1913617"/>
          </a:xfrm>
          <a:custGeom>
            <a:avLst/>
            <a:gdLst>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6345981 w 7236744"/>
              <a:gd name="connsiteY5" fmla="*/ 2134798 h 2134798"/>
              <a:gd name="connsiteX6" fmla="*/ 6328341 w 7236744"/>
              <a:gd name="connsiteY6" fmla="*/ 2134798 h 2134798"/>
              <a:gd name="connsiteX7" fmla="*/ 4529175 w 7236744"/>
              <a:gd name="connsiteY7" fmla="*/ 2134798 h 2134798"/>
              <a:gd name="connsiteX8" fmla="*/ 4529175 w 7236744"/>
              <a:gd name="connsiteY8" fmla="*/ 2134797 h 2134798"/>
              <a:gd name="connsiteX9" fmla="*/ 3628476 w 7236744"/>
              <a:gd name="connsiteY9" fmla="*/ 2134797 h 2134798"/>
              <a:gd name="connsiteX10" fmla="*/ 3628476 w 7236744"/>
              <a:gd name="connsiteY10" fmla="*/ 2134798 h 2134798"/>
              <a:gd name="connsiteX11" fmla="*/ 0 w 7236744"/>
              <a:gd name="connsiteY11" fmla="*/ 2134798 h 2134798"/>
              <a:gd name="connsiteX12" fmla="*/ 0 w 7236744"/>
              <a:gd name="connsiteY12" fmla="*/ 1913617 h 2134798"/>
              <a:gd name="connsiteX13" fmla="*/ 1811670 w 7236744"/>
              <a:gd name="connsiteY13" fmla="*/ 1913617 h 2134798"/>
              <a:gd name="connsiteX14" fmla="*/ 1811670 w 7236744"/>
              <a:gd name="connsiteY14" fmla="*/ 1640480 h 2134798"/>
              <a:gd name="connsiteX15" fmla="*/ 3628206 w 7236744"/>
              <a:gd name="connsiteY15" fmla="*/ 1640480 h 2134798"/>
              <a:gd name="connsiteX16" fmla="*/ 3628206 w 7236744"/>
              <a:gd name="connsiteY16" fmla="*/ 1175978 h 2134798"/>
              <a:gd name="connsiteX17" fmla="*/ 4529175 w 7236744"/>
              <a:gd name="connsiteY17" fmla="*/ 1175978 h 2134798"/>
              <a:gd name="connsiteX18" fmla="*/ 4529175 w 7236744"/>
              <a:gd name="connsiteY18" fmla="*/ 605947 h 2134798"/>
              <a:gd name="connsiteX19" fmla="*/ 5445012 w 7236744"/>
              <a:gd name="connsiteY19" fmla="*/ 605947 h 2134798"/>
              <a:gd name="connsiteX20" fmla="*/ 5445012 w 7236744"/>
              <a:gd name="connsiteY20" fmla="*/ 0 h 2134798"/>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6345981 w 7236744"/>
              <a:gd name="connsiteY5" fmla="*/ 2134798 h 2134798"/>
              <a:gd name="connsiteX6" fmla="*/ 6328341 w 7236744"/>
              <a:gd name="connsiteY6" fmla="*/ 2134798 h 2134798"/>
              <a:gd name="connsiteX7" fmla="*/ 4529175 w 7236744"/>
              <a:gd name="connsiteY7" fmla="*/ 2134798 h 2134798"/>
              <a:gd name="connsiteX8" fmla="*/ 4529175 w 7236744"/>
              <a:gd name="connsiteY8" fmla="*/ 2134797 h 2134798"/>
              <a:gd name="connsiteX9" fmla="*/ 3628476 w 7236744"/>
              <a:gd name="connsiteY9" fmla="*/ 2134797 h 2134798"/>
              <a:gd name="connsiteX10" fmla="*/ 0 w 7236744"/>
              <a:gd name="connsiteY10" fmla="*/ 2134798 h 2134798"/>
              <a:gd name="connsiteX11" fmla="*/ 0 w 7236744"/>
              <a:gd name="connsiteY11" fmla="*/ 1913617 h 2134798"/>
              <a:gd name="connsiteX12" fmla="*/ 1811670 w 7236744"/>
              <a:gd name="connsiteY12" fmla="*/ 1913617 h 2134798"/>
              <a:gd name="connsiteX13" fmla="*/ 1811670 w 7236744"/>
              <a:gd name="connsiteY13" fmla="*/ 1640480 h 2134798"/>
              <a:gd name="connsiteX14" fmla="*/ 3628206 w 7236744"/>
              <a:gd name="connsiteY14" fmla="*/ 1640480 h 2134798"/>
              <a:gd name="connsiteX15" fmla="*/ 3628206 w 7236744"/>
              <a:gd name="connsiteY15" fmla="*/ 1175978 h 2134798"/>
              <a:gd name="connsiteX16" fmla="*/ 4529175 w 7236744"/>
              <a:gd name="connsiteY16" fmla="*/ 1175978 h 2134798"/>
              <a:gd name="connsiteX17" fmla="*/ 4529175 w 7236744"/>
              <a:gd name="connsiteY17" fmla="*/ 605947 h 2134798"/>
              <a:gd name="connsiteX18" fmla="*/ 5445012 w 7236744"/>
              <a:gd name="connsiteY18" fmla="*/ 605947 h 2134798"/>
              <a:gd name="connsiteX19" fmla="*/ 5445012 w 7236744"/>
              <a:gd name="connsiteY19" fmla="*/ 0 h 2134798"/>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6345981 w 7236744"/>
              <a:gd name="connsiteY5" fmla="*/ 2134798 h 2134798"/>
              <a:gd name="connsiteX6" fmla="*/ 6328341 w 7236744"/>
              <a:gd name="connsiteY6" fmla="*/ 2134798 h 2134798"/>
              <a:gd name="connsiteX7" fmla="*/ 4529175 w 7236744"/>
              <a:gd name="connsiteY7" fmla="*/ 2134798 h 2134798"/>
              <a:gd name="connsiteX8" fmla="*/ 3628476 w 7236744"/>
              <a:gd name="connsiteY8" fmla="*/ 2134797 h 2134798"/>
              <a:gd name="connsiteX9" fmla="*/ 0 w 7236744"/>
              <a:gd name="connsiteY9" fmla="*/ 2134798 h 2134798"/>
              <a:gd name="connsiteX10" fmla="*/ 0 w 7236744"/>
              <a:gd name="connsiteY10" fmla="*/ 1913617 h 2134798"/>
              <a:gd name="connsiteX11" fmla="*/ 1811670 w 7236744"/>
              <a:gd name="connsiteY11" fmla="*/ 1913617 h 2134798"/>
              <a:gd name="connsiteX12" fmla="*/ 1811670 w 7236744"/>
              <a:gd name="connsiteY12" fmla="*/ 1640480 h 2134798"/>
              <a:gd name="connsiteX13" fmla="*/ 3628206 w 7236744"/>
              <a:gd name="connsiteY13" fmla="*/ 1640480 h 2134798"/>
              <a:gd name="connsiteX14" fmla="*/ 3628206 w 7236744"/>
              <a:gd name="connsiteY14" fmla="*/ 1175978 h 2134798"/>
              <a:gd name="connsiteX15" fmla="*/ 4529175 w 7236744"/>
              <a:gd name="connsiteY15" fmla="*/ 1175978 h 2134798"/>
              <a:gd name="connsiteX16" fmla="*/ 4529175 w 7236744"/>
              <a:gd name="connsiteY16" fmla="*/ 605947 h 2134798"/>
              <a:gd name="connsiteX17" fmla="*/ 5445012 w 7236744"/>
              <a:gd name="connsiteY17" fmla="*/ 605947 h 2134798"/>
              <a:gd name="connsiteX18" fmla="*/ 5445012 w 7236744"/>
              <a:gd name="connsiteY18" fmla="*/ 0 h 2134798"/>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6345981 w 7236744"/>
              <a:gd name="connsiteY5" fmla="*/ 2134798 h 2134798"/>
              <a:gd name="connsiteX6" fmla="*/ 6328341 w 7236744"/>
              <a:gd name="connsiteY6" fmla="*/ 2134798 h 2134798"/>
              <a:gd name="connsiteX7" fmla="*/ 4529175 w 7236744"/>
              <a:gd name="connsiteY7" fmla="*/ 2134798 h 2134798"/>
              <a:gd name="connsiteX8" fmla="*/ 0 w 7236744"/>
              <a:gd name="connsiteY8" fmla="*/ 2134798 h 2134798"/>
              <a:gd name="connsiteX9" fmla="*/ 0 w 7236744"/>
              <a:gd name="connsiteY9" fmla="*/ 1913617 h 2134798"/>
              <a:gd name="connsiteX10" fmla="*/ 1811670 w 7236744"/>
              <a:gd name="connsiteY10" fmla="*/ 1913617 h 2134798"/>
              <a:gd name="connsiteX11" fmla="*/ 1811670 w 7236744"/>
              <a:gd name="connsiteY11" fmla="*/ 1640480 h 2134798"/>
              <a:gd name="connsiteX12" fmla="*/ 3628206 w 7236744"/>
              <a:gd name="connsiteY12" fmla="*/ 1640480 h 2134798"/>
              <a:gd name="connsiteX13" fmla="*/ 3628206 w 7236744"/>
              <a:gd name="connsiteY13" fmla="*/ 1175978 h 2134798"/>
              <a:gd name="connsiteX14" fmla="*/ 4529175 w 7236744"/>
              <a:gd name="connsiteY14" fmla="*/ 1175978 h 2134798"/>
              <a:gd name="connsiteX15" fmla="*/ 4529175 w 7236744"/>
              <a:gd name="connsiteY15" fmla="*/ 605947 h 2134798"/>
              <a:gd name="connsiteX16" fmla="*/ 5445012 w 7236744"/>
              <a:gd name="connsiteY16" fmla="*/ 605947 h 2134798"/>
              <a:gd name="connsiteX17" fmla="*/ 5445012 w 7236744"/>
              <a:gd name="connsiteY17" fmla="*/ 0 h 2134798"/>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6345981 w 7236744"/>
              <a:gd name="connsiteY5" fmla="*/ 2134798 h 2134798"/>
              <a:gd name="connsiteX6" fmla="*/ 6328341 w 7236744"/>
              <a:gd name="connsiteY6" fmla="*/ 2134798 h 2134798"/>
              <a:gd name="connsiteX7" fmla="*/ 0 w 7236744"/>
              <a:gd name="connsiteY7" fmla="*/ 2134798 h 2134798"/>
              <a:gd name="connsiteX8" fmla="*/ 0 w 7236744"/>
              <a:gd name="connsiteY8" fmla="*/ 1913617 h 2134798"/>
              <a:gd name="connsiteX9" fmla="*/ 1811670 w 7236744"/>
              <a:gd name="connsiteY9" fmla="*/ 1913617 h 2134798"/>
              <a:gd name="connsiteX10" fmla="*/ 1811670 w 7236744"/>
              <a:gd name="connsiteY10" fmla="*/ 1640480 h 2134798"/>
              <a:gd name="connsiteX11" fmla="*/ 3628206 w 7236744"/>
              <a:gd name="connsiteY11" fmla="*/ 1640480 h 2134798"/>
              <a:gd name="connsiteX12" fmla="*/ 3628206 w 7236744"/>
              <a:gd name="connsiteY12" fmla="*/ 1175978 h 2134798"/>
              <a:gd name="connsiteX13" fmla="*/ 4529175 w 7236744"/>
              <a:gd name="connsiteY13" fmla="*/ 1175978 h 2134798"/>
              <a:gd name="connsiteX14" fmla="*/ 4529175 w 7236744"/>
              <a:gd name="connsiteY14" fmla="*/ 605947 h 2134798"/>
              <a:gd name="connsiteX15" fmla="*/ 5445012 w 7236744"/>
              <a:gd name="connsiteY15" fmla="*/ 605947 h 2134798"/>
              <a:gd name="connsiteX16" fmla="*/ 5445012 w 7236744"/>
              <a:gd name="connsiteY16" fmla="*/ 0 h 2134798"/>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6345981 w 7236744"/>
              <a:gd name="connsiteY5" fmla="*/ 2134798 h 2134798"/>
              <a:gd name="connsiteX6" fmla="*/ 0 w 7236744"/>
              <a:gd name="connsiteY6" fmla="*/ 2134798 h 2134798"/>
              <a:gd name="connsiteX7" fmla="*/ 0 w 7236744"/>
              <a:gd name="connsiteY7" fmla="*/ 1913617 h 2134798"/>
              <a:gd name="connsiteX8" fmla="*/ 1811670 w 7236744"/>
              <a:gd name="connsiteY8" fmla="*/ 1913617 h 2134798"/>
              <a:gd name="connsiteX9" fmla="*/ 1811670 w 7236744"/>
              <a:gd name="connsiteY9" fmla="*/ 1640480 h 2134798"/>
              <a:gd name="connsiteX10" fmla="*/ 3628206 w 7236744"/>
              <a:gd name="connsiteY10" fmla="*/ 1640480 h 2134798"/>
              <a:gd name="connsiteX11" fmla="*/ 3628206 w 7236744"/>
              <a:gd name="connsiteY11" fmla="*/ 1175978 h 2134798"/>
              <a:gd name="connsiteX12" fmla="*/ 4529175 w 7236744"/>
              <a:gd name="connsiteY12" fmla="*/ 1175978 h 2134798"/>
              <a:gd name="connsiteX13" fmla="*/ 4529175 w 7236744"/>
              <a:gd name="connsiteY13" fmla="*/ 605947 h 2134798"/>
              <a:gd name="connsiteX14" fmla="*/ 5445012 w 7236744"/>
              <a:gd name="connsiteY14" fmla="*/ 605947 h 2134798"/>
              <a:gd name="connsiteX15" fmla="*/ 5445012 w 7236744"/>
              <a:gd name="connsiteY15" fmla="*/ 0 h 2134798"/>
              <a:gd name="connsiteX0" fmla="*/ 5445012 w 7236744"/>
              <a:gd name="connsiteY0" fmla="*/ 0 h 2134798"/>
              <a:gd name="connsiteX1" fmla="*/ 6353415 w 7236744"/>
              <a:gd name="connsiteY1" fmla="*/ 0 h 2134798"/>
              <a:gd name="connsiteX2" fmla="*/ 6353415 w 7236744"/>
              <a:gd name="connsiteY2" fmla="*/ 1887640 h 2134798"/>
              <a:gd name="connsiteX3" fmla="*/ 7236744 w 7236744"/>
              <a:gd name="connsiteY3" fmla="*/ 1887640 h 2134798"/>
              <a:gd name="connsiteX4" fmla="*/ 7236744 w 7236744"/>
              <a:gd name="connsiteY4" fmla="*/ 2134798 h 2134798"/>
              <a:gd name="connsiteX5" fmla="*/ 0 w 7236744"/>
              <a:gd name="connsiteY5" fmla="*/ 2134798 h 2134798"/>
              <a:gd name="connsiteX6" fmla="*/ 0 w 7236744"/>
              <a:gd name="connsiteY6" fmla="*/ 1913617 h 2134798"/>
              <a:gd name="connsiteX7" fmla="*/ 1811670 w 7236744"/>
              <a:gd name="connsiteY7" fmla="*/ 1913617 h 2134798"/>
              <a:gd name="connsiteX8" fmla="*/ 1811670 w 7236744"/>
              <a:gd name="connsiteY8" fmla="*/ 1640480 h 2134798"/>
              <a:gd name="connsiteX9" fmla="*/ 3628206 w 7236744"/>
              <a:gd name="connsiteY9" fmla="*/ 1640480 h 2134798"/>
              <a:gd name="connsiteX10" fmla="*/ 3628206 w 7236744"/>
              <a:gd name="connsiteY10" fmla="*/ 1175978 h 2134798"/>
              <a:gd name="connsiteX11" fmla="*/ 4529175 w 7236744"/>
              <a:gd name="connsiteY11" fmla="*/ 1175978 h 2134798"/>
              <a:gd name="connsiteX12" fmla="*/ 4529175 w 7236744"/>
              <a:gd name="connsiteY12" fmla="*/ 605947 h 2134798"/>
              <a:gd name="connsiteX13" fmla="*/ 5445012 w 7236744"/>
              <a:gd name="connsiteY13" fmla="*/ 605947 h 2134798"/>
              <a:gd name="connsiteX14" fmla="*/ 5445012 w 7236744"/>
              <a:gd name="connsiteY14" fmla="*/ 0 h 2134798"/>
              <a:gd name="connsiteX0" fmla="*/ 5445012 w 7236744"/>
              <a:gd name="connsiteY0" fmla="*/ 0 h 2137337"/>
              <a:gd name="connsiteX1" fmla="*/ 6353415 w 7236744"/>
              <a:gd name="connsiteY1" fmla="*/ 0 h 2137337"/>
              <a:gd name="connsiteX2" fmla="*/ 6353415 w 7236744"/>
              <a:gd name="connsiteY2" fmla="*/ 1887640 h 2137337"/>
              <a:gd name="connsiteX3" fmla="*/ 7236744 w 7236744"/>
              <a:gd name="connsiteY3" fmla="*/ 1887640 h 2137337"/>
              <a:gd name="connsiteX4" fmla="*/ 7236744 w 7236744"/>
              <a:gd name="connsiteY4" fmla="*/ 2134798 h 2137337"/>
              <a:gd name="connsiteX5" fmla="*/ 2963130 w 7236744"/>
              <a:gd name="connsiteY5" fmla="*/ 2137337 h 2137337"/>
              <a:gd name="connsiteX6" fmla="*/ 0 w 7236744"/>
              <a:gd name="connsiteY6" fmla="*/ 2134798 h 2137337"/>
              <a:gd name="connsiteX7" fmla="*/ 0 w 7236744"/>
              <a:gd name="connsiteY7" fmla="*/ 1913617 h 2137337"/>
              <a:gd name="connsiteX8" fmla="*/ 1811670 w 7236744"/>
              <a:gd name="connsiteY8" fmla="*/ 1913617 h 2137337"/>
              <a:gd name="connsiteX9" fmla="*/ 1811670 w 7236744"/>
              <a:gd name="connsiteY9" fmla="*/ 1640480 h 2137337"/>
              <a:gd name="connsiteX10" fmla="*/ 3628206 w 7236744"/>
              <a:gd name="connsiteY10" fmla="*/ 1640480 h 2137337"/>
              <a:gd name="connsiteX11" fmla="*/ 3628206 w 7236744"/>
              <a:gd name="connsiteY11" fmla="*/ 1175978 h 2137337"/>
              <a:gd name="connsiteX12" fmla="*/ 4529175 w 7236744"/>
              <a:gd name="connsiteY12" fmla="*/ 1175978 h 2137337"/>
              <a:gd name="connsiteX13" fmla="*/ 4529175 w 7236744"/>
              <a:gd name="connsiteY13" fmla="*/ 605947 h 2137337"/>
              <a:gd name="connsiteX14" fmla="*/ 5445012 w 7236744"/>
              <a:gd name="connsiteY14" fmla="*/ 605947 h 2137337"/>
              <a:gd name="connsiteX15" fmla="*/ 5445012 w 7236744"/>
              <a:gd name="connsiteY15" fmla="*/ 0 h 2137337"/>
              <a:gd name="connsiteX0" fmla="*/ 2963130 w 7236744"/>
              <a:gd name="connsiteY0" fmla="*/ 2137337 h 2228777"/>
              <a:gd name="connsiteX1" fmla="*/ 0 w 7236744"/>
              <a:gd name="connsiteY1" fmla="*/ 2134798 h 2228777"/>
              <a:gd name="connsiteX2" fmla="*/ 0 w 7236744"/>
              <a:gd name="connsiteY2" fmla="*/ 1913617 h 2228777"/>
              <a:gd name="connsiteX3" fmla="*/ 1811670 w 7236744"/>
              <a:gd name="connsiteY3" fmla="*/ 1913617 h 2228777"/>
              <a:gd name="connsiteX4" fmla="*/ 1811670 w 7236744"/>
              <a:gd name="connsiteY4" fmla="*/ 1640480 h 2228777"/>
              <a:gd name="connsiteX5" fmla="*/ 3628206 w 7236744"/>
              <a:gd name="connsiteY5" fmla="*/ 1640480 h 2228777"/>
              <a:gd name="connsiteX6" fmla="*/ 3628206 w 7236744"/>
              <a:gd name="connsiteY6" fmla="*/ 1175978 h 2228777"/>
              <a:gd name="connsiteX7" fmla="*/ 4529175 w 7236744"/>
              <a:gd name="connsiteY7" fmla="*/ 1175978 h 2228777"/>
              <a:gd name="connsiteX8" fmla="*/ 4529175 w 7236744"/>
              <a:gd name="connsiteY8" fmla="*/ 605947 h 2228777"/>
              <a:gd name="connsiteX9" fmla="*/ 5445012 w 7236744"/>
              <a:gd name="connsiteY9" fmla="*/ 605947 h 2228777"/>
              <a:gd name="connsiteX10" fmla="*/ 5445012 w 7236744"/>
              <a:gd name="connsiteY10" fmla="*/ 0 h 2228777"/>
              <a:gd name="connsiteX11" fmla="*/ 6353415 w 7236744"/>
              <a:gd name="connsiteY11" fmla="*/ 0 h 2228777"/>
              <a:gd name="connsiteX12" fmla="*/ 6353415 w 7236744"/>
              <a:gd name="connsiteY12" fmla="*/ 1887640 h 2228777"/>
              <a:gd name="connsiteX13" fmla="*/ 7236744 w 7236744"/>
              <a:gd name="connsiteY13" fmla="*/ 1887640 h 2228777"/>
              <a:gd name="connsiteX14" fmla="*/ 7236744 w 7236744"/>
              <a:gd name="connsiteY14" fmla="*/ 2134798 h 2228777"/>
              <a:gd name="connsiteX15" fmla="*/ 3054570 w 7236744"/>
              <a:gd name="connsiteY15" fmla="*/ 2228777 h 2228777"/>
              <a:gd name="connsiteX0" fmla="*/ 2963130 w 7236744"/>
              <a:gd name="connsiteY0" fmla="*/ 2137337 h 2137337"/>
              <a:gd name="connsiteX1" fmla="*/ 0 w 7236744"/>
              <a:gd name="connsiteY1" fmla="*/ 2134798 h 2137337"/>
              <a:gd name="connsiteX2" fmla="*/ 0 w 7236744"/>
              <a:gd name="connsiteY2" fmla="*/ 1913617 h 2137337"/>
              <a:gd name="connsiteX3" fmla="*/ 1811670 w 7236744"/>
              <a:gd name="connsiteY3" fmla="*/ 1913617 h 2137337"/>
              <a:gd name="connsiteX4" fmla="*/ 1811670 w 7236744"/>
              <a:gd name="connsiteY4" fmla="*/ 1640480 h 2137337"/>
              <a:gd name="connsiteX5" fmla="*/ 3628206 w 7236744"/>
              <a:gd name="connsiteY5" fmla="*/ 1640480 h 2137337"/>
              <a:gd name="connsiteX6" fmla="*/ 3628206 w 7236744"/>
              <a:gd name="connsiteY6" fmla="*/ 1175978 h 2137337"/>
              <a:gd name="connsiteX7" fmla="*/ 4529175 w 7236744"/>
              <a:gd name="connsiteY7" fmla="*/ 1175978 h 2137337"/>
              <a:gd name="connsiteX8" fmla="*/ 4529175 w 7236744"/>
              <a:gd name="connsiteY8" fmla="*/ 605947 h 2137337"/>
              <a:gd name="connsiteX9" fmla="*/ 5445012 w 7236744"/>
              <a:gd name="connsiteY9" fmla="*/ 605947 h 2137337"/>
              <a:gd name="connsiteX10" fmla="*/ 5445012 w 7236744"/>
              <a:gd name="connsiteY10" fmla="*/ 0 h 2137337"/>
              <a:gd name="connsiteX11" fmla="*/ 6353415 w 7236744"/>
              <a:gd name="connsiteY11" fmla="*/ 0 h 2137337"/>
              <a:gd name="connsiteX12" fmla="*/ 6353415 w 7236744"/>
              <a:gd name="connsiteY12" fmla="*/ 1887640 h 2137337"/>
              <a:gd name="connsiteX13" fmla="*/ 7236744 w 7236744"/>
              <a:gd name="connsiteY13" fmla="*/ 1887640 h 2137337"/>
              <a:gd name="connsiteX14" fmla="*/ 7236744 w 7236744"/>
              <a:gd name="connsiteY14" fmla="*/ 2134798 h 2137337"/>
              <a:gd name="connsiteX0" fmla="*/ 0 w 7236744"/>
              <a:gd name="connsiteY0" fmla="*/ 2134798 h 2134798"/>
              <a:gd name="connsiteX1" fmla="*/ 0 w 7236744"/>
              <a:gd name="connsiteY1" fmla="*/ 1913617 h 2134798"/>
              <a:gd name="connsiteX2" fmla="*/ 1811670 w 7236744"/>
              <a:gd name="connsiteY2" fmla="*/ 1913617 h 2134798"/>
              <a:gd name="connsiteX3" fmla="*/ 1811670 w 7236744"/>
              <a:gd name="connsiteY3" fmla="*/ 1640480 h 2134798"/>
              <a:gd name="connsiteX4" fmla="*/ 3628206 w 7236744"/>
              <a:gd name="connsiteY4" fmla="*/ 1640480 h 2134798"/>
              <a:gd name="connsiteX5" fmla="*/ 3628206 w 7236744"/>
              <a:gd name="connsiteY5" fmla="*/ 1175978 h 2134798"/>
              <a:gd name="connsiteX6" fmla="*/ 4529175 w 7236744"/>
              <a:gd name="connsiteY6" fmla="*/ 1175978 h 2134798"/>
              <a:gd name="connsiteX7" fmla="*/ 4529175 w 7236744"/>
              <a:gd name="connsiteY7" fmla="*/ 605947 h 2134798"/>
              <a:gd name="connsiteX8" fmla="*/ 5445012 w 7236744"/>
              <a:gd name="connsiteY8" fmla="*/ 605947 h 2134798"/>
              <a:gd name="connsiteX9" fmla="*/ 5445012 w 7236744"/>
              <a:gd name="connsiteY9" fmla="*/ 0 h 2134798"/>
              <a:gd name="connsiteX10" fmla="*/ 6353415 w 7236744"/>
              <a:gd name="connsiteY10" fmla="*/ 0 h 2134798"/>
              <a:gd name="connsiteX11" fmla="*/ 6353415 w 7236744"/>
              <a:gd name="connsiteY11" fmla="*/ 1887640 h 2134798"/>
              <a:gd name="connsiteX12" fmla="*/ 7236744 w 7236744"/>
              <a:gd name="connsiteY12" fmla="*/ 1887640 h 2134798"/>
              <a:gd name="connsiteX13" fmla="*/ 7236744 w 7236744"/>
              <a:gd name="connsiteY13" fmla="*/ 2134798 h 2134798"/>
              <a:gd name="connsiteX0" fmla="*/ 0 w 7236744"/>
              <a:gd name="connsiteY0" fmla="*/ 2134798 h 2134798"/>
              <a:gd name="connsiteX1" fmla="*/ 0 w 7236744"/>
              <a:gd name="connsiteY1" fmla="*/ 1913617 h 2134798"/>
              <a:gd name="connsiteX2" fmla="*/ 1811670 w 7236744"/>
              <a:gd name="connsiteY2" fmla="*/ 1913617 h 2134798"/>
              <a:gd name="connsiteX3" fmla="*/ 1811670 w 7236744"/>
              <a:gd name="connsiteY3" fmla="*/ 1640480 h 2134798"/>
              <a:gd name="connsiteX4" fmla="*/ 3628206 w 7236744"/>
              <a:gd name="connsiteY4" fmla="*/ 1640480 h 2134798"/>
              <a:gd name="connsiteX5" fmla="*/ 3628206 w 7236744"/>
              <a:gd name="connsiteY5" fmla="*/ 1175978 h 2134798"/>
              <a:gd name="connsiteX6" fmla="*/ 4529175 w 7236744"/>
              <a:gd name="connsiteY6" fmla="*/ 1175978 h 2134798"/>
              <a:gd name="connsiteX7" fmla="*/ 4529175 w 7236744"/>
              <a:gd name="connsiteY7" fmla="*/ 605947 h 2134798"/>
              <a:gd name="connsiteX8" fmla="*/ 5445012 w 7236744"/>
              <a:gd name="connsiteY8" fmla="*/ 605947 h 2134798"/>
              <a:gd name="connsiteX9" fmla="*/ 5445012 w 7236744"/>
              <a:gd name="connsiteY9" fmla="*/ 0 h 2134798"/>
              <a:gd name="connsiteX10" fmla="*/ 6353415 w 7236744"/>
              <a:gd name="connsiteY10" fmla="*/ 0 h 2134798"/>
              <a:gd name="connsiteX11" fmla="*/ 6353415 w 7236744"/>
              <a:gd name="connsiteY11" fmla="*/ 1887640 h 2134798"/>
              <a:gd name="connsiteX12" fmla="*/ 7236744 w 7236744"/>
              <a:gd name="connsiteY12" fmla="*/ 1887640 h 2134798"/>
              <a:gd name="connsiteX0" fmla="*/ 0 w 7236744"/>
              <a:gd name="connsiteY0" fmla="*/ 1913617 h 1913617"/>
              <a:gd name="connsiteX1" fmla="*/ 1811670 w 7236744"/>
              <a:gd name="connsiteY1" fmla="*/ 1913617 h 1913617"/>
              <a:gd name="connsiteX2" fmla="*/ 1811670 w 7236744"/>
              <a:gd name="connsiteY2" fmla="*/ 1640480 h 1913617"/>
              <a:gd name="connsiteX3" fmla="*/ 3628206 w 7236744"/>
              <a:gd name="connsiteY3" fmla="*/ 1640480 h 1913617"/>
              <a:gd name="connsiteX4" fmla="*/ 3628206 w 7236744"/>
              <a:gd name="connsiteY4" fmla="*/ 1175978 h 1913617"/>
              <a:gd name="connsiteX5" fmla="*/ 4529175 w 7236744"/>
              <a:gd name="connsiteY5" fmla="*/ 1175978 h 1913617"/>
              <a:gd name="connsiteX6" fmla="*/ 4529175 w 7236744"/>
              <a:gd name="connsiteY6" fmla="*/ 605947 h 1913617"/>
              <a:gd name="connsiteX7" fmla="*/ 5445012 w 7236744"/>
              <a:gd name="connsiteY7" fmla="*/ 605947 h 1913617"/>
              <a:gd name="connsiteX8" fmla="*/ 5445012 w 7236744"/>
              <a:gd name="connsiteY8" fmla="*/ 0 h 1913617"/>
              <a:gd name="connsiteX9" fmla="*/ 6353415 w 7236744"/>
              <a:gd name="connsiteY9" fmla="*/ 0 h 1913617"/>
              <a:gd name="connsiteX10" fmla="*/ 6353415 w 7236744"/>
              <a:gd name="connsiteY10" fmla="*/ 1887640 h 1913617"/>
              <a:gd name="connsiteX11" fmla="*/ 7236744 w 7236744"/>
              <a:gd name="connsiteY11" fmla="*/ 1887640 h 191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36744" h="1913617">
                <a:moveTo>
                  <a:pt x="0" y="1913617"/>
                </a:moveTo>
                <a:lnTo>
                  <a:pt x="1811670" y="1913617"/>
                </a:lnTo>
                <a:lnTo>
                  <a:pt x="1811670" y="1640480"/>
                </a:lnTo>
                <a:lnTo>
                  <a:pt x="3628206" y="1640480"/>
                </a:lnTo>
                <a:lnTo>
                  <a:pt x="3628206" y="1175978"/>
                </a:lnTo>
                <a:lnTo>
                  <a:pt x="4529175" y="1175978"/>
                </a:lnTo>
                <a:lnTo>
                  <a:pt x="4529175" y="605947"/>
                </a:lnTo>
                <a:lnTo>
                  <a:pt x="5445012" y="605947"/>
                </a:lnTo>
                <a:lnTo>
                  <a:pt x="5445012" y="0"/>
                </a:lnTo>
                <a:lnTo>
                  <a:pt x="6353415" y="0"/>
                </a:lnTo>
                <a:lnTo>
                  <a:pt x="6353415" y="1887640"/>
                </a:lnTo>
                <a:lnTo>
                  <a:pt x="7236744" y="1887640"/>
                </a:lnTo>
              </a:path>
            </a:pathLst>
          </a:custGeom>
          <a:noFill/>
          <a:ln w="28575" cap="flat" cmpd="sng" algn="ctr">
            <a:solidFill>
              <a:schemeClr val="accent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45" name="Freeform 44"/>
          <p:cNvSpPr/>
          <p:nvPr/>
        </p:nvSpPr>
        <p:spPr bwMode="ltGray">
          <a:xfrm>
            <a:off x="566532" y="1602711"/>
            <a:ext cx="8029911" cy="2278432"/>
          </a:xfrm>
          <a:custGeom>
            <a:avLst/>
            <a:gdLst>
              <a:gd name="connsiteX0" fmla="*/ 0 w 7256834"/>
              <a:gd name="connsiteY0" fmla="*/ 2159797 h 2276528"/>
              <a:gd name="connsiteX1" fmla="*/ 4075889 w 7256834"/>
              <a:gd name="connsiteY1" fmla="*/ 256 h 2276528"/>
              <a:gd name="connsiteX2" fmla="*/ 7256834 w 7256834"/>
              <a:gd name="connsiteY2" fmla="*/ 2276528 h 2276528"/>
              <a:gd name="connsiteX0" fmla="*/ 0 w 7256834"/>
              <a:gd name="connsiteY0" fmla="*/ 2159662 h 2276393"/>
              <a:gd name="connsiteX1" fmla="*/ 4075889 w 7256834"/>
              <a:gd name="connsiteY1" fmla="*/ 121 h 2276393"/>
              <a:gd name="connsiteX2" fmla="*/ 7256834 w 7256834"/>
              <a:gd name="connsiteY2" fmla="*/ 2276393 h 2276393"/>
              <a:gd name="connsiteX0" fmla="*/ 0 w 7256834"/>
              <a:gd name="connsiteY0" fmla="*/ 2159541 h 2276272"/>
              <a:gd name="connsiteX1" fmla="*/ 4075889 w 7256834"/>
              <a:gd name="connsiteY1" fmla="*/ 0 h 2276272"/>
              <a:gd name="connsiteX2" fmla="*/ 7256834 w 7256834"/>
              <a:gd name="connsiteY2" fmla="*/ 2276272 h 2276272"/>
              <a:gd name="connsiteX0" fmla="*/ 0 w 7256834"/>
              <a:gd name="connsiteY0" fmla="*/ 2159541 h 2276272"/>
              <a:gd name="connsiteX1" fmla="*/ 4075889 w 7256834"/>
              <a:gd name="connsiteY1" fmla="*/ 0 h 2276272"/>
              <a:gd name="connsiteX2" fmla="*/ 7256834 w 7256834"/>
              <a:gd name="connsiteY2" fmla="*/ 2276272 h 2276272"/>
              <a:gd name="connsiteX0" fmla="*/ 0 w 7256834"/>
              <a:gd name="connsiteY0" fmla="*/ 2159541 h 2276272"/>
              <a:gd name="connsiteX1" fmla="*/ 4075889 w 7256834"/>
              <a:gd name="connsiteY1" fmla="*/ 0 h 2276272"/>
              <a:gd name="connsiteX2" fmla="*/ 7256834 w 7256834"/>
              <a:gd name="connsiteY2" fmla="*/ 2276272 h 2276272"/>
              <a:gd name="connsiteX0" fmla="*/ 0 w 7446974"/>
              <a:gd name="connsiteY0" fmla="*/ 2159541 h 2401235"/>
              <a:gd name="connsiteX1" fmla="*/ 4075889 w 7446974"/>
              <a:gd name="connsiteY1" fmla="*/ 0 h 2401235"/>
              <a:gd name="connsiteX2" fmla="*/ 7197317 w 7446974"/>
              <a:gd name="connsiteY2" fmla="*/ 2218769 h 2401235"/>
              <a:gd name="connsiteX3" fmla="*/ 7256834 w 7446974"/>
              <a:gd name="connsiteY3" fmla="*/ 2276272 h 2401235"/>
              <a:gd name="connsiteX0" fmla="*/ 0 w 7197317"/>
              <a:gd name="connsiteY0" fmla="*/ 2159541 h 2218769"/>
              <a:gd name="connsiteX1" fmla="*/ 4075889 w 7197317"/>
              <a:gd name="connsiteY1" fmla="*/ 0 h 2218769"/>
              <a:gd name="connsiteX2" fmla="*/ 7197317 w 7197317"/>
              <a:gd name="connsiteY2" fmla="*/ 2218769 h 2218769"/>
              <a:gd name="connsiteX0" fmla="*/ 0 w 7256952"/>
              <a:gd name="connsiteY0" fmla="*/ 2159708 h 2298449"/>
              <a:gd name="connsiteX1" fmla="*/ 4075889 w 7256952"/>
              <a:gd name="connsiteY1" fmla="*/ 167 h 2298449"/>
              <a:gd name="connsiteX2" fmla="*/ 7256952 w 7256952"/>
              <a:gd name="connsiteY2" fmla="*/ 2298449 h 2298449"/>
              <a:gd name="connsiteX0" fmla="*/ 0 w 7256952"/>
              <a:gd name="connsiteY0" fmla="*/ 2159708 h 2298449"/>
              <a:gd name="connsiteX1" fmla="*/ 4075889 w 7256952"/>
              <a:gd name="connsiteY1" fmla="*/ 167 h 2298449"/>
              <a:gd name="connsiteX2" fmla="*/ 7256952 w 7256952"/>
              <a:gd name="connsiteY2" fmla="*/ 2298449 h 2298449"/>
              <a:gd name="connsiteX0" fmla="*/ 0 w 7256952"/>
              <a:gd name="connsiteY0" fmla="*/ 2159642 h 2298383"/>
              <a:gd name="connsiteX1" fmla="*/ 4075889 w 7256952"/>
              <a:gd name="connsiteY1" fmla="*/ 101 h 2298383"/>
              <a:gd name="connsiteX2" fmla="*/ 7256952 w 7256952"/>
              <a:gd name="connsiteY2" fmla="*/ 2298383 h 2298383"/>
              <a:gd name="connsiteX0" fmla="*/ 0 w 7256952"/>
              <a:gd name="connsiteY0" fmla="*/ 2159640 h 2298381"/>
              <a:gd name="connsiteX1" fmla="*/ 4075889 w 7256952"/>
              <a:gd name="connsiteY1" fmla="*/ 99 h 2298381"/>
              <a:gd name="connsiteX2" fmla="*/ 7256952 w 7256952"/>
              <a:gd name="connsiteY2" fmla="*/ 2298381 h 2298381"/>
              <a:gd name="connsiteX0" fmla="*/ 0 w 7256952"/>
              <a:gd name="connsiteY0" fmla="*/ 2159640 h 2298381"/>
              <a:gd name="connsiteX1" fmla="*/ 4075889 w 7256952"/>
              <a:gd name="connsiteY1" fmla="*/ 99 h 2298381"/>
              <a:gd name="connsiteX2" fmla="*/ 7256952 w 7256952"/>
              <a:gd name="connsiteY2" fmla="*/ 2298381 h 2298381"/>
              <a:gd name="connsiteX0" fmla="*/ 0 w 7256952"/>
              <a:gd name="connsiteY0" fmla="*/ 2159776 h 2315637"/>
              <a:gd name="connsiteX1" fmla="*/ 1044877 w 7256952"/>
              <a:gd name="connsiteY1" fmla="*/ 2154488 h 2315637"/>
              <a:gd name="connsiteX2" fmla="*/ 4075889 w 7256952"/>
              <a:gd name="connsiteY2" fmla="*/ 235 h 2315637"/>
              <a:gd name="connsiteX3" fmla="*/ 7256952 w 7256952"/>
              <a:gd name="connsiteY3" fmla="*/ 2298517 h 2315637"/>
              <a:gd name="connsiteX0" fmla="*/ 0 w 7256952"/>
              <a:gd name="connsiteY0" fmla="*/ 2159776 h 2298517"/>
              <a:gd name="connsiteX1" fmla="*/ 1044877 w 7256952"/>
              <a:gd name="connsiteY1" fmla="*/ 2154488 h 2298517"/>
              <a:gd name="connsiteX2" fmla="*/ 4075889 w 7256952"/>
              <a:gd name="connsiteY2" fmla="*/ 235 h 2298517"/>
              <a:gd name="connsiteX3" fmla="*/ 7256952 w 7256952"/>
              <a:gd name="connsiteY3" fmla="*/ 2298517 h 2298517"/>
              <a:gd name="connsiteX0" fmla="*/ 0 w 7256952"/>
              <a:gd name="connsiteY0" fmla="*/ 2159776 h 2298517"/>
              <a:gd name="connsiteX1" fmla="*/ 1044877 w 7256952"/>
              <a:gd name="connsiteY1" fmla="*/ 2154488 h 2298517"/>
              <a:gd name="connsiteX2" fmla="*/ 4075889 w 7256952"/>
              <a:gd name="connsiteY2" fmla="*/ 235 h 2298517"/>
              <a:gd name="connsiteX3" fmla="*/ 7256952 w 7256952"/>
              <a:gd name="connsiteY3" fmla="*/ 2298517 h 2298517"/>
              <a:gd name="connsiteX0" fmla="*/ 0 w 7256952"/>
              <a:gd name="connsiteY0" fmla="*/ 2159811 h 2298552"/>
              <a:gd name="connsiteX1" fmla="*/ 1064756 w 7256952"/>
              <a:gd name="connsiteY1" fmla="*/ 2144584 h 2298552"/>
              <a:gd name="connsiteX2" fmla="*/ 4075889 w 7256952"/>
              <a:gd name="connsiteY2" fmla="*/ 270 h 2298552"/>
              <a:gd name="connsiteX3" fmla="*/ 7256952 w 7256952"/>
              <a:gd name="connsiteY3" fmla="*/ 2298552 h 2298552"/>
              <a:gd name="connsiteX0" fmla="*/ 0 w 7256952"/>
              <a:gd name="connsiteY0" fmla="*/ 2159811 h 2298552"/>
              <a:gd name="connsiteX1" fmla="*/ 1064756 w 7256952"/>
              <a:gd name="connsiteY1" fmla="*/ 2144584 h 2298552"/>
              <a:gd name="connsiteX2" fmla="*/ 4075889 w 7256952"/>
              <a:gd name="connsiteY2" fmla="*/ 270 h 2298552"/>
              <a:gd name="connsiteX3" fmla="*/ 7256952 w 7256952"/>
              <a:gd name="connsiteY3" fmla="*/ 2298552 h 2298552"/>
              <a:gd name="connsiteX0" fmla="*/ 0 w 7256952"/>
              <a:gd name="connsiteY0" fmla="*/ 2159777 h 2298518"/>
              <a:gd name="connsiteX1" fmla="*/ 1074695 w 7256952"/>
              <a:gd name="connsiteY1" fmla="*/ 2154490 h 2298518"/>
              <a:gd name="connsiteX2" fmla="*/ 4075889 w 7256952"/>
              <a:gd name="connsiteY2" fmla="*/ 236 h 2298518"/>
              <a:gd name="connsiteX3" fmla="*/ 7256952 w 7256952"/>
              <a:gd name="connsiteY3" fmla="*/ 2298518 h 2298518"/>
              <a:gd name="connsiteX0" fmla="*/ 0 w 7256952"/>
              <a:gd name="connsiteY0" fmla="*/ 2159759 h 2298500"/>
              <a:gd name="connsiteX1" fmla="*/ 1074695 w 7256952"/>
              <a:gd name="connsiteY1" fmla="*/ 2154472 h 2298500"/>
              <a:gd name="connsiteX2" fmla="*/ 4075889 w 7256952"/>
              <a:gd name="connsiteY2" fmla="*/ 218 h 2298500"/>
              <a:gd name="connsiteX3" fmla="*/ 7256952 w 7256952"/>
              <a:gd name="connsiteY3" fmla="*/ 2298500 h 2298500"/>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697 h 2278559"/>
              <a:gd name="connsiteX1" fmla="*/ 1074695 w 7256952"/>
              <a:gd name="connsiteY1" fmla="*/ 2154410 h 2278559"/>
              <a:gd name="connsiteX2" fmla="*/ 4075889 w 7256952"/>
              <a:gd name="connsiteY2" fmla="*/ 156 h 2278559"/>
              <a:gd name="connsiteX3" fmla="*/ 7256952 w 7256952"/>
              <a:gd name="connsiteY3" fmla="*/ 2278559 h 2278559"/>
              <a:gd name="connsiteX0" fmla="*/ 0 w 7256952"/>
              <a:gd name="connsiteY0" fmla="*/ 2159542 h 2278404"/>
              <a:gd name="connsiteX1" fmla="*/ 1074695 w 7256952"/>
              <a:gd name="connsiteY1" fmla="*/ 2154255 h 2278404"/>
              <a:gd name="connsiteX2" fmla="*/ 4075889 w 7256952"/>
              <a:gd name="connsiteY2" fmla="*/ 1 h 2278404"/>
              <a:gd name="connsiteX3" fmla="*/ 7256952 w 7256952"/>
              <a:gd name="connsiteY3" fmla="*/ 2278404 h 2278404"/>
              <a:gd name="connsiteX0" fmla="*/ 0 w 7256952"/>
              <a:gd name="connsiteY0" fmla="*/ 2159570 h 2278432"/>
              <a:gd name="connsiteX1" fmla="*/ 1074695 w 7256952"/>
              <a:gd name="connsiteY1" fmla="*/ 2154283 h 2278432"/>
              <a:gd name="connsiteX2" fmla="*/ 4075889 w 7256952"/>
              <a:gd name="connsiteY2" fmla="*/ 29 h 2278432"/>
              <a:gd name="connsiteX3" fmla="*/ 7256952 w 7256952"/>
              <a:gd name="connsiteY3" fmla="*/ 2278432 h 2278432"/>
            </a:gdLst>
            <a:ahLst/>
            <a:cxnLst>
              <a:cxn ang="0">
                <a:pos x="connsiteX0" y="connsiteY0"/>
              </a:cxn>
              <a:cxn ang="0">
                <a:pos x="connsiteX1" y="connsiteY1"/>
              </a:cxn>
              <a:cxn ang="0">
                <a:pos x="connsiteX2" y="connsiteY2"/>
              </a:cxn>
              <a:cxn ang="0">
                <a:pos x="connsiteX3" y="connsiteY3"/>
              </a:cxn>
            </a:cxnLst>
            <a:rect l="l" t="t" r="r" b="b"/>
            <a:pathLst>
              <a:path w="7256952" h="2278432">
                <a:moveTo>
                  <a:pt x="0" y="2159570"/>
                </a:moveTo>
                <a:lnTo>
                  <a:pt x="1074695" y="2154283"/>
                </a:lnTo>
                <a:cubicBezTo>
                  <a:pt x="4069827" y="2013022"/>
                  <a:pt x="3467687" y="9155"/>
                  <a:pt x="4075889" y="29"/>
                </a:cubicBezTo>
                <a:cubicBezTo>
                  <a:pt x="4684091" y="-9097"/>
                  <a:pt x="4351343" y="2068018"/>
                  <a:pt x="7256952" y="2278432"/>
                </a:cubicBezTo>
              </a:path>
            </a:pathLst>
          </a:custGeom>
          <a:noFill/>
          <a:ln w="381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53" name="TextBox 52"/>
          <p:cNvSpPr txBox="1"/>
          <p:nvPr/>
        </p:nvSpPr>
        <p:spPr bwMode="ltGray">
          <a:xfrm>
            <a:off x="647864" y="3545904"/>
            <a:ext cx="1080000" cy="216000"/>
          </a:xfrm>
          <a:prstGeom prst="rect">
            <a:avLst/>
          </a:prstGeom>
          <a:solidFill>
            <a:schemeClr val="accent2"/>
          </a:solidFill>
        </p:spPr>
        <p:txBody>
          <a:bodyPr wrap="square" lIns="108000" tIns="18000" rIns="72000" bIns="18000" rtlCol="0">
            <a:noAutofit/>
          </a:bodyPr>
          <a:lstStyle/>
          <a:p>
            <a:pPr algn="ctr"/>
            <a:r>
              <a:rPr lang="en-US" sz="1200" b="1" dirty="0" smtClean="0">
                <a:solidFill>
                  <a:schemeClr val="bg1"/>
                </a:solidFill>
              </a:rPr>
              <a:t>Value added</a:t>
            </a:r>
            <a:endParaRPr lang="en-US" sz="1200" b="1" dirty="0">
              <a:solidFill>
                <a:schemeClr val="bg1"/>
              </a:solidFill>
            </a:endParaRPr>
          </a:p>
        </p:txBody>
      </p:sp>
      <p:sp>
        <p:nvSpPr>
          <p:cNvPr id="34" name="Rectangle 33"/>
          <p:cNvSpPr/>
          <p:nvPr/>
        </p:nvSpPr>
        <p:spPr bwMode="gray">
          <a:xfrm>
            <a:off x="577295" y="4122204"/>
            <a:ext cx="8002800" cy="1284684"/>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b"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PROCESS STAGE</a:t>
            </a:r>
          </a:p>
        </p:txBody>
      </p:sp>
      <p:sp>
        <p:nvSpPr>
          <p:cNvPr id="46" name="TextBox 45"/>
          <p:cNvSpPr txBox="1"/>
          <p:nvPr/>
        </p:nvSpPr>
        <p:spPr bwMode="white">
          <a:xfrm>
            <a:off x="566532" y="4153287"/>
            <a:ext cx="1002318" cy="452432"/>
          </a:xfrm>
          <a:prstGeom prst="rect">
            <a:avLst/>
          </a:prstGeom>
          <a:noFill/>
        </p:spPr>
        <p:txBody>
          <a:bodyPr wrap="square" rtlCol="0">
            <a:spAutoFit/>
          </a:bodyPr>
          <a:lstStyle/>
          <a:p>
            <a:pPr algn="ctr">
              <a:lnSpc>
                <a:spcPct val="90000"/>
              </a:lnSpc>
            </a:pPr>
            <a:r>
              <a:rPr lang="en-US" sz="1300" b="1" dirty="0" smtClean="0">
                <a:solidFill>
                  <a:schemeClr val="bg1"/>
                </a:solidFill>
              </a:rPr>
              <a:t>Initiate project</a:t>
            </a:r>
            <a:endParaRPr lang="en-US" sz="1300" b="1" dirty="0">
              <a:solidFill>
                <a:schemeClr val="bg1"/>
              </a:solidFill>
            </a:endParaRPr>
          </a:p>
        </p:txBody>
      </p:sp>
      <p:sp>
        <p:nvSpPr>
          <p:cNvPr id="47" name="TextBox 46"/>
          <p:cNvSpPr txBox="1"/>
          <p:nvPr/>
        </p:nvSpPr>
        <p:spPr bwMode="white">
          <a:xfrm>
            <a:off x="1579614" y="4153287"/>
            <a:ext cx="1002318" cy="812530"/>
          </a:xfrm>
          <a:prstGeom prst="rect">
            <a:avLst/>
          </a:prstGeom>
          <a:noFill/>
        </p:spPr>
        <p:txBody>
          <a:bodyPr wrap="square" rtlCol="0">
            <a:spAutoFit/>
          </a:bodyPr>
          <a:lstStyle/>
          <a:p>
            <a:pPr algn="ctr">
              <a:lnSpc>
                <a:spcPct val="90000"/>
              </a:lnSpc>
            </a:pPr>
            <a:r>
              <a:rPr lang="en-US" sz="1300" b="1" dirty="0" smtClean="0">
                <a:solidFill>
                  <a:schemeClr val="bg1"/>
                </a:solidFill>
              </a:rPr>
              <a:t>Identify needs and analyse the market</a:t>
            </a:r>
            <a:endParaRPr lang="en-US" sz="1300" b="1" dirty="0">
              <a:solidFill>
                <a:schemeClr val="bg1"/>
              </a:solidFill>
            </a:endParaRPr>
          </a:p>
        </p:txBody>
      </p:sp>
      <p:sp>
        <p:nvSpPr>
          <p:cNvPr id="48" name="TextBox 47"/>
          <p:cNvSpPr txBox="1"/>
          <p:nvPr/>
        </p:nvSpPr>
        <p:spPr bwMode="white">
          <a:xfrm>
            <a:off x="3573486" y="4153287"/>
            <a:ext cx="1002318" cy="812530"/>
          </a:xfrm>
          <a:prstGeom prst="rect">
            <a:avLst/>
          </a:prstGeom>
          <a:noFill/>
        </p:spPr>
        <p:txBody>
          <a:bodyPr wrap="square" lIns="36000" rIns="36000" rtlCol="0">
            <a:spAutoFit/>
          </a:bodyPr>
          <a:lstStyle/>
          <a:p>
            <a:pPr algn="ctr">
              <a:lnSpc>
                <a:spcPct val="90000"/>
              </a:lnSpc>
            </a:pPr>
            <a:r>
              <a:rPr lang="en-US" sz="1300" b="1" dirty="0" smtClean="0">
                <a:solidFill>
                  <a:schemeClr val="bg1"/>
                </a:solidFill>
              </a:rPr>
              <a:t>Plan approach to market and evaluation</a:t>
            </a:r>
            <a:endParaRPr lang="en-US" sz="1300" b="1" dirty="0">
              <a:solidFill>
                <a:schemeClr val="bg1"/>
              </a:solidFill>
            </a:endParaRPr>
          </a:p>
        </p:txBody>
      </p:sp>
      <p:sp>
        <p:nvSpPr>
          <p:cNvPr id="49" name="TextBox 48"/>
          <p:cNvSpPr txBox="1"/>
          <p:nvPr/>
        </p:nvSpPr>
        <p:spPr bwMode="white">
          <a:xfrm>
            <a:off x="4575805" y="4153287"/>
            <a:ext cx="1002318" cy="812530"/>
          </a:xfrm>
          <a:prstGeom prst="rect">
            <a:avLst/>
          </a:prstGeom>
          <a:noFill/>
        </p:spPr>
        <p:txBody>
          <a:bodyPr wrap="square" rtlCol="0">
            <a:spAutoFit/>
          </a:bodyPr>
          <a:lstStyle/>
          <a:p>
            <a:pPr algn="ctr">
              <a:lnSpc>
                <a:spcPct val="90000"/>
              </a:lnSpc>
            </a:pPr>
            <a:r>
              <a:rPr lang="en-US" sz="1300" b="1" dirty="0" smtClean="0">
                <a:solidFill>
                  <a:schemeClr val="bg1"/>
                </a:solidFill>
              </a:rPr>
              <a:t>Approach market and select supplier</a:t>
            </a:r>
            <a:endParaRPr lang="en-US" sz="1300" b="1" dirty="0">
              <a:solidFill>
                <a:schemeClr val="bg1"/>
              </a:solidFill>
            </a:endParaRPr>
          </a:p>
        </p:txBody>
      </p:sp>
      <p:sp>
        <p:nvSpPr>
          <p:cNvPr id="50" name="TextBox 49"/>
          <p:cNvSpPr txBox="1"/>
          <p:nvPr/>
        </p:nvSpPr>
        <p:spPr bwMode="white">
          <a:xfrm>
            <a:off x="5578123" y="4153287"/>
            <a:ext cx="1002318" cy="632481"/>
          </a:xfrm>
          <a:prstGeom prst="rect">
            <a:avLst/>
          </a:prstGeom>
          <a:noFill/>
        </p:spPr>
        <p:txBody>
          <a:bodyPr wrap="square" rtlCol="0">
            <a:spAutoFit/>
          </a:bodyPr>
          <a:lstStyle/>
          <a:p>
            <a:pPr algn="ctr">
              <a:lnSpc>
                <a:spcPct val="90000"/>
              </a:lnSpc>
            </a:pPr>
            <a:r>
              <a:rPr lang="en-US" sz="1300" b="1" dirty="0" smtClean="0">
                <a:solidFill>
                  <a:schemeClr val="bg1"/>
                </a:solidFill>
              </a:rPr>
              <a:t>Negotiate and award contract</a:t>
            </a:r>
            <a:endParaRPr lang="en-US" sz="1300" b="1" dirty="0">
              <a:solidFill>
                <a:schemeClr val="bg1"/>
              </a:solidFill>
            </a:endParaRPr>
          </a:p>
        </p:txBody>
      </p:sp>
      <p:sp>
        <p:nvSpPr>
          <p:cNvPr id="51" name="TextBox 50"/>
          <p:cNvSpPr txBox="1"/>
          <p:nvPr/>
        </p:nvSpPr>
        <p:spPr bwMode="white">
          <a:xfrm>
            <a:off x="6580441" y="4153287"/>
            <a:ext cx="1002318" cy="632481"/>
          </a:xfrm>
          <a:prstGeom prst="rect">
            <a:avLst/>
          </a:prstGeom>
          <a:noFill/>
        </p:spPr>
        <p:txBody>
          <a:bodyPr wrap="square" lIns="36000" rIns="36000" rtlCol="0">
            <a:spAutoFit/>
          </a:bodyPr>
          <a:lstStyle>
            <a:defPPr>
              <a:defRPr lang="en-GB"/>
            </a:defPPr>
            <a:lvl1pPr algn="ctr">
              <a:lnSpc>
                <a:spcPct val="90000"/>
              </a:lnSpc>
              <a:defRPr sz="1200" b="1" spc="-20"/>
            </a:lvl1pPr>
          </a:lstStyle>
          <a:p>
            <a:r>
              <a:rPr lang="en-US" sz="1300" dirty="0">
                <a:solidFill>
                  <a:schemeClr val="bg1"/>
                </a:solidFill>
              </a:rPr>
              <a:t>Manage contract and relationship</a:t>
            </a:r>
          </a:p>
        </p:txBody>
      </p:sp>
      <p:cxnSp>
        <p:nvCxnSpPr>
          <p:cNvPr id="52" name="Straight Connector 51"/>
          <p:cNvCxnSpPr/>
          <p:nvPr/>
        </p:nvCxnSpPr>
        <p:spPr bwMode="white">
          <a:xfrm>
            <a:off x="577296" y="4989445"/>
            <a:ext cx="7996787" cy="0"/>
          </a:xfrm>
          <a:prstGeom prst="line">
            <a:avLst/>
          </a:prstGeom>
          <a:solidFill>
            <a:schemeClr val="accent1"/>
          </a:solidFill>
          <a:ln w="19050" cap="flat" cmpd="sng" algn="ctr">
            <a:solidFill>
              <a:schemeClr val="accent4">
                <a:lumMod val="20000"/>
                <a:lumOff val="80000"/>
              </a:schemeClr>
            </a:solidFill>
            <a:prstDash val="solid"/>
            <a:round/>
            <a:headEnd type="none" w="med" len="med"/>
            <a:tailEnd type="none" w="med" len="med"/>
          </a:ln>
          <a:effectLst/>
        </p:spPr>
      </p:cxnSp>
      <p:sp>
        <p:nvSpPr>
          <p:cNvPr id="54" name="TextBox 53"/>
          <p:cNvSpPr txBox="1"/>
          <p:nvPr/>
        </p:nvSpPr>
        <p:spPr bwMode="invGray">
          <a:xfrm>
            <a:off x="647864" y="3912338"/>
            <a:ext cx="1080000" cy="216000"/>
          </a:xfrm>
          <a:prstGeom prst="rect">
            <a:avLst/>
          </a:prstGeom>
          <a:solidFill>
            <a:schemeClr val="accent3"/>
          </a:solidFill>
        </p:spPr>
        <p:txBody>
          <a:bodyPr wrap="square" lIns="108000" tIns="18000" rIns="72000" bIns="18000" rtlCol="0" anchor="ctr">
            <a:noAutofit/>
          </a:bodyPr>
          <a:lstStyle/>
          <a:p>
            <a:pPr algn="ctr"/>
            <a:r>
              <a:rPr lang="en-US" sz="1200" b="1" dirty="0">
                <a:solidFill>
                  <a:schemeClr val="bg1"/>
                </a:solidFill>
              </a:rPr>
              <a:t>Level of effort</a:t>
            </a:r>
          </a:p>
        </p:txBody>
      </p:sp>
      <p:sp>
        <p:nvSpPr>
          <p:cNvPr id="55" name="TextBox 54"/>
          <p:cNvSpPr txBox="1"/>
          <p:nvPr/>
        </p:nvSpPr>
        <p:spPr bwMode="white">
          <a:xfrm>
            <a:off x="7582758" y="4153287"/>
            <a:ext cx="1024320" cy="279307"/>
          </a:xfrm>
          <a:prstGeom prst="rect">
            <a:avLst/>
          </a:prstGeom>
          <a:noFill/>
        </p:spPr>
        <p:txBody>
          <a:bodyPr wrap="square" rtlCol="0">
            <a:spAutoFit/>
          </a:bodyPr>
          <a:lstStyle/>
          <a:p>
            <a:pPr algn="ctr">
              <a:lnSpc>
                <a:spcPct val="90000"/>
              </a:lnSpc>
            </a:pPr>
            <a:r>
              <a:rPr lang="en-US" sz="1300" b="1" dirty="0" smtClean="0">
                <a:solidFill>
                  <a:schemeClr val="bg1"/>
                </a:solidFill>
              </a:rPr>
              <a:t>Review</a:t>
            </a:r>
            <a:endParaRPr lang="en-US" sz="1300" b="1" dirty="0">
              <a:solidFill>
                <a:schemeClr val="bg1"/>
              </a:solidFill>
            </a:endParaRPr>
          </a:p>
        </p:txBody>
      </p:sp>
      <p:sp>
        <p:nvSpPr>
          <p:cNvPr id="56" name="TextBox 55"/>
          <p:cNvSpPr txBox="1"/>
          <p:nvPr/>
        </p:nvSpPr>
        <p:spPr bwMode="white">
          <a:xfrm>
            <a:off x="2581932" y="4153287"/>
            <a:ext cx="991554" cy="466281"/>
          </a:xfrm>
          <a:prstGeom prst="rect">
            <a:avLst/>
          </a:prstGeom>
          <a:noFill/>
        </p:spPr>
        <p:txBody>
          <a:bodyPr wrap="square" lIns="36000" rIns="36000" rtlCol="0">
            <a:spAutoFit/>
          </a:bodyPr>
          <a:lstStyle/>
          <a:p>
            <a:pPr algn="ctr">
              <a:lnSpc>
                <a:spcPct val="90000"/>
              </a:lnSpc>
            </a:pPr>
            <a:r>
              <a:rPr lang="en-US" sz="1300" b="1" spc="-20" dirty="0" smtClean="0">
                <a:solidFill>
                  <a:schemeClr val="bg1"/>
                </a:solidFill>
              </a:rPr>
              <a:t>Specify requirements</a:t>
            </a:r>
            <a:endParaRPr lang="en-US" sz="1300" b="1" spc="-20" dirty="0">
              <a:solidFill>
                <a:schemeClr val="bg1"/>
              </a:solidFill>
            </a:endParaRPr>
          </a:p>
        </p:txBody>
      </p:sp>
    </p:spTree>
    <p:extLst>
      <p:ext uri="{BB962C8B-B14F-4D97-AF65-F5344CB8AC3E}">
        <p14:creationId xmlns:p14="http://schemas.microsoft.com/office/powerpoint/2010/main" val="41885613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p:txBody>
          <a:bodyPr/>
          <a:lstStyle/>
          <a:p>
            <a:r>
              <a:rPr lang="en-GB" altLang="en-US" dirty="0"/>
              <a:t>The strategic approach to sourcing</a:t>
            </a:r>
            <a:endParaRPr lang="en-GB" altLang="en-US" dirty="0" smtClean="0"/>
          </a:p>
        </p:txBody>
      </p:sp>
      <p:sp>
        <p:nvSpPr>
          <p:cNvPr id="17" name="TextBox 16"/>
          <p:cNvSpPr txBox="1"/>
          <p:nvPr/>
        </p:nvSpPr>
        <p:spPr>
          <a:xfrm>
            <a:off x="447261" y="3841388"/>
            <a:ext cx="952888" cy="180000"/>
          </a:xfrm>
          <a:prstGeom prst="rect">
            <a:avLst/>
          </a:prstGeom>
          <a:noFill/>
        </p:spPr>
        <p:txBody>
          <a:bodyPr wrap="square" lIns="0" tIns="18000" rIns="72000" bIns="18000" rtlCol="0">
            <a:noAutofit/>
          </a:bodyPr>
          <a:lstStyle/>
          <a:p>
            <a:pPr algn="r"/>
            <a:endParaRPr lang="en-US" sz="1100" b="1" dirty="0">
              <a:solidFill>
                <a:schemeClr val="bg1"/>
              </a:solidFill>
            </a:endParaRPr>
          </a:p>
        </p:txBody>
      </p:sp>
      <p:cxnSp>
        <p:nvCxnSpPr>
          <p:cNvPr id="14" name="Straight Connector 13"/>
          <p:cNvCxnSpPr/>
          <p:nvPr/>
        </p:nvCxnSpPr>
        <p:spPr bwMode="auto">
          <a:xfrm>
            <a:off x="8585081"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sp>
        <p:nvSpPr>
          <p:cNvPr id="2" name="Rectangle 1"/>
          <p:cNvSpPr/>
          <p:nvPr/>
        </p:nvSpPr>
        <p:spPr bwMode="auto">
          <a:xfrm>
            <a:off x="577296" y="1501984"/>
            <a:ext cx="8029782" cy="2620219"/>
          </a:xfrm>
          <a:custGeom>
            <a:avLst/>
            <a:gdLst>
              <a:gd name="connsiteX0" fmla="*/ 0 w 7256834"/>
              <a:gd name="connsiteY0" fmla="*/ 0 h 2620219"/>
              <a:gd name="connsiteX1" fmla="*/ 7256834 w 7256834"/>
              <a:gd name="connsiteY1" fmla="*/ 0 h 2620219"/>
              <a:gd name="connsiteX2" fmla="*/ 7256834 w 7256834"/>
              <a:gd name="connsiteY2" fmla="*/ 2620219 h 2620219"/>
              <a:gd name="connsiteX3" fmla="*/ 0 w 7256834"/>
              <a:gd name="connsiteY3" fmla="*/ 2620219 h 2620219"/>
              <a:gd name="connsiteX4" fmla="*/ 0 w 7256834"/>
              <a:gd name="connsiteY4" fmla="*/ 0 h 2620219"/>
              <a:gd name="connsiteX0" fmla="*/ 7256834 w 7348274"/>
              <a:gd name="connsiteY0" fmla="*/ 0 h 2620219"/>
              <a:gd name="connsiteX1" fmla="*/ 7256834 w 7348274"/>
              <a:gd name="connsiteY1" fmla="*/ 2620219 h 2620219"/>
              <a:gd name="connsiteX2" fmla="*/ 0 w 7348274"/>
              <a:gd name="connsiteY2" fmla="*/ 2620219 h 2620219"/>
              <a:gd name="connsiteX3" fmla="*/ 0 w 7348274"/>
              <a:gd name="connsiteY3" fmla="*/ 0 h 2620219"/>
              <a:gd name="connsiteX4" fmla="*/ 7348274 w 7348274"/>
              <a:gd name="connsiteY4" fmla="*/ 91440 h 2620219"/>
              <a:gd name="connsiteX0" fmla="*/ 7256834 w 7256834"/>
              <a:gd name="connsiteY0" fmla="*/ 0 h 2620219"/>
              <a:gd name="connsiteX1" fmla="*/ 7256834 w 7256834"/>
              <a:gd name="connsiteY1" fmla="*/ 2620219 h 2620219"/>
              <a:gd name="connsiteX2" fmla="*/ 0 w 7256834"/>
              <a:gd name="connsiteY2" fmla="*/ 2620219 h 2620219"/>
              <a:gd name="connsiteX3" fmla="*/ 0 w 7256834"/>
              <a:gd name="connsiteY3" fmla="*/ 0 h 2620219"/>
              <a:gd name="connsiteX0" fmla="*/ 7256834 w 7256834"/>
              <a:gd name="connsiteY0" fmla="*/ 2620219 h 2620219"/>
              <a:gd name="connsiteX1" fmla="*/ 0 w 7256834"/>
              <a:gd name="connsiteY1" fmla="*/ 2620219 h 2620219"/>
              <a:gd name="connsiteX2" fmla="*/ 0 w 7256834"/>
              <a:gd name="connsiteY2" fmla="*/ 0 h 2620219"/>
            </a:gdLst>
            <a:ahLst/>
            <a:cxnLst>
              <a:cxn ang="0">
                <a:pos x="connsiteX0" y="connsiteY0"/>
              </a:cxn>
              <a:cxn ang="0">
                <a:pos x="connsiteX1" y="connsiteY1"/>
              </a:cxn>
              <a:cxn ang="0">
                <a:pos x="connsiteX2" y="connsiteY2"/>
              </a:cxn>
            </a:cxnLst>
            <a:rect l="l" t="t" r="r" b="b"/>
            <a:pathLst>
              <a:path w="7256834" h="2620219">
                <a:moveTo>
                  <a:pt x="7256834" y="2620219"/>
                </a:moveTo>
                <a:lnTo>
                  <a:pt x="0" y="2620219"/>
                </a:lnTo>
                <a:lnTo>
                  <a:pt x="0" y="0"/>
                </a:lnTo>
              </a:path>
            </a:pathLst>
          </a:custGeom>
          <a:noFill/>
          <a:ln w="19050" cap="flat" cmpd="sng" algn="ctr">
            <a:solidFill>
              <a:srgbClr val="879FC7"/>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cxnSp>
        <p:nvCxnSpPr>
          <p:cNvPr id="29" name="Straight Connector 28"/>
          <p:cNvCxnSpPr/>
          <p:nvPr/>
        </p:nvCxnSpPr>
        <p:spPr bwMode="invGray">
          <a:xfrm>
            <a:off x="1568850"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2" name="Straight Connector 31"/>
          <p:cNvCxnSpPr/>
          <p:nvPr/>
        </p:nvCxnSpPr>
        <p:spPr bwMode="invGray">
          <a:xfrm>
            <a:off x="2571168"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3" name="Straight Connector 32"/>
          <p:cNvCxnSpPr/>
          <p:nvPr/>
        </p:nvCxnSpPr>
        <p:spPr bwMode="invGray">
          <a:xfrm>
            <a:off x="4575805"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4" name="Straight Connector 33"/>
          <p:cNvCxnSpPr/>
          <p:nvPr/>
        </p:nvCxnSpPr>
        <p:spPr bwMode="invGray">
          <a:xfrm>
            <a:off x="5578123"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5" name="Straight Connector 34"/>
          <p:cNvCxnSpPr/>
          <p:nvPr/>
        </p:nvCxnSpPr>
        <p:spPr bwMode="invGray">
          <a:xfrm>
            <a:off x="3573486"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6" name="Straight Connector 35"/>
          <p:cNvCxnSpPr/>
          <p:nvPr/>
        </p:nvCxnSpPr>
        <p:spPr bwMode="invGray">
          <a:xfrm>
            <a:off x="7582759"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7" name="Straight Connector 36"/>
          <p:cNvCxnSpPr/>
          <p:nvPr/>
        </p:nvCxnSpPr>
        <p:spPr bwMode="invGray">
          <a:xfrm>
            <a:off x="8585081"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39" name="Straight Connector 38"/>
          <p:cNvCxnSpPr/>
          <p:nvPr/>
        </p:nvCxnSpPr>
        <p:spPr bwMode="invGray">
          <a:xfrm>
            <a:off x="6580441" y="1572824"/>
            <a:ext cx="0" cy="2620219"/>
          </a:xfrm>
          <a:prstGeom prst="line">
            <a:avLst/>
          </a:prstGeom>
          <a:solidFill>
            <a:schemeClr val="accent1"/>
          </a:solidFill>
          <a:ln w="12700" cap="flat" cmpd="sng" algn="ctr">
            <a:solidFill>
              <a:srgbClr val="879FC7"/>
            </a:solidFill>
            <a:prstDash val="dash"/>
            <a:round/>
            <a:headEnd type="none" w="med" len="med"/>
            <a:tailEnd type="none" w="med" len="med"/>
          </a:ln>
          <a:effectLst/>
        </p:spPr>
      </p:cxnSp>
      <p:sp>
        <p:nvSpPr>
          <p:cNvPr id="6" name="Rectangle 5"/>
          <p:cNvSpPr/>
          <p:nvPr/>
        </p:nvSpPr>
        <p:spPr bwMode="gray">
          <a:xfrm>
            <a:off x="577295" y="4122204"/>
            <a:ext cx="8002800" cy="1284684"/>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b"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PROCESS STAGE</a:t>
            </a:r>
          </a:p>
        </p:txBody>
      </p:sp>
      <p:sp>
        <p:nvSpPr>
          <p:cNvPr id="19" name="TextBox 18"/>
          <p:cNvSpPr txBox="1"/>
          <p:nvPr/>
        </p:nvSpPr>
        <p:spPr bwMode="white">
          <a:xfrm>
            <a:off x="566532" y="4153287"/>
            <a:ext cx="1002318" cy="466281"/>
          </a:xfrm>
          <a:prstGeom prst="rect">
            <a:avLst/>
          </a:prstGeom>
          <a:noFill/>
        </p:spPr>
        <p:txBody>
          <a:bodyPr wrap="square" rtlCol="0">
            <a:spAutoFit/>
          </a:bodyPr>
          <a:lstStyle/>
          <a:p>
            <a:pPr algn="ctr">
              <a:lnSpc>
                <a:spcPct val="90000"/>
              </a:lnSpc>
            </a:pPr>
            <a:r>
              <a:rPr lang="en-US" sz="1300" b="1" dirty="0" smtClean="0">
                <a:solidFill>
                  <a:schemeClr val="bg1"/>
                </a:solidFill>
              </a:rPr>
              <a:t>Initiate project</a:t>
            </a:r>
            <a:endParaRPr lang="en-US" sz="1300" b="1" dirty="0">
              <a:solidFill>
                <a:schemeClr val="bg1"/>
              </a:solidFill>
            </a:endParaRPr>
          </a:p>
        </p:txBody>
      </p:sp>
      <p:sp>
        <p:nvSpPr>
          <p:cNvPr id="20" name="TextBox 19"/>
          <p:cNvSpPr txBox="1"/>
          <p:nvPr/>
        </p:nvSpPr>
        <p:spPr bwMode="white">
          <a:xfrm>
            <a:off x="1579614" y="4153287"/>
            <a:ext cx="1002318" cy="840230"/>
          </a:xfrm>
          <a:prstGeom prst="rect">
            <a:avLst/>
          </a:prstGeom>
          <a:noFill/>
        </p:spPr>
        <p:txBody>
          <a:bodyPr wrap="square" rtlCol="0">
            <a:spAutoFit/>
          </a:bodyPr>
          <a:lstStyle/>
          <a:p>
            <a:pPr algn="ctr">
              <a:lnSpc>
                <a:spcPct val="90000"/>
              </a:lnSpc>
            </a:pPr>
            <a:r>
              <a:rPr lang="en-US" sz="1300" b="1" dirty="0" smtClean="0">
                <a:solidFill>
                  <a:schemeClr val="bg1"/>
                </a:solidFill>
              </a:rPr>
              <a:t>Identify needs and analyse the market</a:t>
            </a:r>
            <a:endParaRPr lang="en-US" sz="1300" b="1" dirty="0">
              <a:solidFill>
                <a:schemeClr val="bg1"/>
              </a:solidFill>
            </a:endParaRPr>
          </a:p>
        </p:txBody>
      </p:sp>
      <p:sp>
        <p:nvSpPr>
          <p:cNvPr id="21" name="TextBox 20"/>
          <p:cNvSpPr txBox="1"/>
          <p:nvPr/>
        </p:nvSpPr>
        <p:spPr bwMode="white">
          <a:xfrm>
            <a:off x="2581932" y="4153287"/>
            <a:ext cx="991554" cy="466281"/>
          </a:xfrm>
          <a:prstGeom prst="rect">
            <a:avLst/>
          </a:prstGeom>
          <a:noFill/>
        </p:spPr>
        <p:txBody>
          <a:bodyPr wrap="square" lIns="36000" rIns="36000" rtlCol="0">
            <a:spAutoFit/>
          </a:bodyPr>
          <a:lstStyle/>
          <a:p>
            <a:pPr algn="ctr">
              <a:lnSpc>
                <a:spcPct val="90000"/>
              </a:lnSpc>
            </a:pPr>
            <a:r>
              <a:rPr lang="en-US" sz="1300" b="1" spc="-20" dirty="0" smtClean="0">
                <a:solidFill>
                  <a:schemeClr val="bg1"/>
                </a:solidFill>
              </a:rPr>
              <a:t>Specify requirements</a:t>
            </a:r>
            <a:endParaRPr lang="en-US" sz="1300" b="1" spc="-20" dirty="0">
              <a:solidFill>
                <a:schemeClr val="bg1"/>
              </a:solidFill>
            </a:endParaRPr>
          </a:p>
        </p:txBody>
      </p:sp>
      <p:sp>
        <p:nvSpPr>
          <p:cNvPr id="22" name="TextBox 21"/>
          <p:cNvSpPr txBox="1"/>
          <p:nvPr/>
        </p:nvSpPr>
        <p:spPr bwMode="white">
          <a:xfrm>
            <a:off x="3573486" y="4153287"/>
            <a:ext cx="1002318" cy="840230"/>
          </a:xfrm>
          <a:prstGeom prst="rect">
            <a:avLst/>
          </a:prstGeom>
          <a:noFill/>
        </p:spPr>
        <p:txBody>
          <a:bodyPr wrap="square" lIns="36000" rIns="36000" rtlCol="0">
            <a:spAutoFit/>
          </a:bodyPr>
          <a:lstStyle/>
          <a:p>
            <a:pPr algn="ctr">
              <a:lnSpc>
                <a:spcPct val="90000"/>
              </a:lnSpc>
            </a:pPr>
            <a:r>
              <a:rPr lang="en-US" sz="1300" b="1" dirty="0" smtClean="0">
                <a:solidFill>
                  <a:schemeClr val="bg1"/>
                </a:solidFill>
              </a:rPr>
              <a:t>Plan approach to market and evaluation</a:t>
            </a:r>
            <a:endParaRPr lang="en-US" sz="1300" b="1" dirty="0">
              <a:solidFill>
                <a:schemeClr val="bg1"/>
              </a:solidFill>
            </a:endParaRPr>
          </a:p>
        </p:txBody>
      </p:sp>
      <p:sp>
        <p:nvSpPr>
          <p:cNvPr id="23" name="TextBox 22"/>
          <p:cNvSpPr txBox="1"/>
          <p:nvPr/>
        </p:nvSpPr>
        <p:spPr bwMode="white">
          <a:xfrm>
            <a:off x="4575805" y="4153287"/>
            <a:ext cx="1002318" cy="840230"/>
          </a:xfrm>
          <a:prstGeom prst="rect">
            <a:avLst/>
          </a:prstGeom>
          <a:noFill/>
        </p:spPr>
        <p:txBody>
          <a:bodyPr wrap="square" rtlCol="0">
            <a:spAutoFit/>
          </a:bodyPr>
          <a:lstStyle/>
          <a:p>
            <a:pPr algn="ctr">
              <a:lnSpc>
                <a:spcPct val="90000"/>
              </a:lnSpc>
            </a:pPr>
            <a:r>
              <a:rPr lang="en-US" sz="1300" b="1" dirty="0" smtClean="0">
                <a:solidFill>
                  <a:schemeClr val="bg1"/>
                </a:solidFill>
              </a:rPr>
              <a:t>Approach market and select supplier</a:t>
            </a:r>
            <a:endParaRPr lang="en-US" sz="1300" b="1" dirty="0">
              <a:solidFill>
                <a:schemeClr val="bg1"/>
              </a:solidFill>
            </a:endParaRPr>
          </a:p>
        </p:txBody>
      </p:sp>
      <p:sp>
        <p:nvSpPr>
          <p:cNvPr id="24" name="TextBox 23"/>
          <p:cNvSpPr txBox="1"/>
          <p:nvPr/>
        </p:nvSpPr>
        <p:spPr bwMode="white">
          <a:xfrm>
            <a:off x="5578123" y="4153287"/>
            <a:ext cx="1002318" cy="653256"/>
          </a:xfrm>
          <a:prstGeom prst="rect">
            <a:avLst/>
          </a:prstGeom>
          <a:noFill/>
        </p:spPr>
        <p:txBody>
          <a:bodyPr wrap="square" rtlCol="0">
            <a:spAutoFit/>
          </a:bodyPr>
          <a:lstStyle/>
          <a:p>
            <a:pPr algn="ctr">
              <a:lnSpc>
                <a:spcPct val="90000"/>
              </a:lnSpc>
            </a:pPr>
            <a:r>
              <a:rPr lang="en-US" sz="1300" b="1" dirty="0" smtClean="0">
                <a:solidFill>
                  <a:schemeClr val="bg1"/>
                </a:solidFill>
              </a:rPr>
              <a:t>Negotiate and award contract</a:t>
            </a:r>
            <a:endParaRPr lang="en-US" sz="1300" b="1" dirty="0">
              <a:solidFill>
                <a:schemeClr val="bg1"/>
              </a:solidFill>
            </a:endParaRPr>
          </a:p>
        </p:txBody>
      </p:sp>
      <p:sp>
        <p:nvSpPr>
          <p:cNvPr id="25" name="TextBox 24"/>
          <p:cNvSpPr txBox="1"/>
          <p:nvPr/>
        </p:nvSpPr>
        <p:spPr bwMode="white">
          <a:xfrm>
            <a:off x="6580441" y="4153287"/>
            <a:ext cx="1002318" cy="653256"/>
          </a:xfrm>
          <a:prstGeom prst="rect">
            <a:avLst/>
          </a:prstGeom>
          <a:noFill/>
        </p:spPr>
        <p:txBody>
          <a:bodyPr wrap="square" lIns="36000" rIns="36000" rtlCol="0">
            <a:spAutoFit/>
          </a:bodyPr>
          <a:lstStyle>
            <a:defPPr>
              <a:defRPr lang="en-GB"/>
            </a:defPPr>
            <a:lvl1pPr algn="ctr">
              <a:lnSpc>
                <a:spcPct val="90000"/>
              </a:lnSpc>
              <a:defRPr sz="1200" b="1" spc="-20"/>
            </a:lvl1pPr>
          </a:lstStyle>
          <a:p>
            <a:r>
              <a:rPr lang="en-US" sz="1300" dirty="0">
                <a:solidFill>
                  <a:schemeClr val="bg1"/>
                </a:solidFill>
              </a:rPr>
              <a:t>Manage contract and relationship</a:t>
            </a:r>
          </a:p>
        </p:txBody>
      </p:sp>
      <p:sp>
        <p:nvSpPr>
          <p:cNvPr id="26" name="TextBox 25"/>
          <p:cNvSpPr txBox="1"/>
          <p:nvPr/>
        </p:nvSpPr>
        <p:spPr bwMode="white">
          <a:xfrm>
            <a:off x="7582758" y="4153287"/>
            <a:ext cx="1024320" cy="279307"/>
          </a:xfrm>
          <a:prstGeom prst="rect">
            <a:avLst/>
          </a:prstGeom>
          <a:noFill/>
        </p:spPr>
        <p:txBody>
          <a:bodyPr wrap="square" rtlCol="0">
            <a:spAutoFit/>
          </a:bodyPr>
          <a:lstStyle/>
          <a:p>
            <a:pPr algn="ctr">
              <a:lnSpc>
                <a:spcPct val="90000"/>
              </a:lnSpc>
            </a:pPr>
            <a:r>
              <a:rPr lang="en-US" sz="1300" b="1" dirty="0" smtClean="0">
                <a:solidFill>
                  <a:schemeClr val="bg1"/>
                </a:solidFill>
              </a:rPr>
              <a:t>Review</a:t>
            </a:r>
            <a:endParaRPr lang="en-US" sz="1300" b="1" dirty="0">
              <a:solidFill>
                <a:schemeClr val="bg1"/>
              </a:solidFill>
            </a:endParaRPr>
          </a:p>
        </p:txBody>
      </p:sp>
      <p:cxnSp>
        <p:nvCxnSpPr>
          <p:cNvPr id="27" name="Straight Connector 26"/>
          <p:cNvCxnSpPr/>
          <p:nvPr/>
        </p:nvCxnSpPr>
        <p:spPr bwMode="white">
          <a:xfrm>
            <a:off x="577296" y="4989445"/>
            <a:ext cx="7996787" cy="0"/>
          </a:xfrm>
          <a:prstGeom prst="line">
            <a:avLst/>
          </a:prstGeom>
          <a:solidFill>
            <a:schemeClr val="accent1"/>
          </a:solidFill>
          <a:ln w="19050" cap="flat" cmpd="sng" algn="ctr">
            <a:solidFill>
              <a:schemeClr val="accent4">
                <a:lumMod val="20000"/>
                <a:lumOff val="80000"/>
              </a:schemeClr>
            </a:solidFill>
            <a:prstDash val="solid"/>
            <a:round/>
            <a:headEnd type="none" w="med" len="med"/>
            <a:tailEnd type="none" w="med" len="med"/>
          </a:ln>
          <a:effectLst/>
        </p:spPr>
      </p:cxnSp>
      <p:sp>
        <p:nvSpPr>
          <p:cNvPr id="40" name="TextBox 39"/>
          <p:cNvSpPr txBox="1"/>
          <p:nvPr/>
        </p:nvSpPr>
        <p:spPr>
          <a:xfrm>
            <a:off x="428211" y="5649728"/>
            <a:ext cx="8291665" cy="307777"/>
          </a:xfrm>
          <a:prstGeom prst="rect">
            <a:avLst/>
          </a:prstGeom>
          <a:noFill/>
        </p:spPr>
        <p:txBody>
          <a:bodyPr wrap="square" rtlCol="0">
            <a:spAutoFit/>
          </a:bodyPr>
          <a:lstStyle/>
          <a:p>
            <a:pPr>
              <a:spcBef>
                <a:spcPts val="0"/>
              </a:spcBef>
              <a:spcAft>
                <a:spcPts val="600"/>
              </a:spcAft>
            </a:pPr>
            <a:r>
              <a:rPr lang="en-US" sz="1400" i="1" dirty="0">
                <a:solidFill>
                  <a:schemeClr val="accent3"/>
                </a:solidFill>
                <a:latin typeface="+mn-lt"/>
              </a:rPr>
              <a:t>Source: New Zealand Government Procurement Reform Programme</a:t>
            </a:r>
          </a:p>
        </p:txBody>
      </p:sp>
      <p:sp>
        <p:nvSpPr>
          <p:cNvPr id="30" name="Freeform 29"/>
          <p:cNvSpPr/>
          <p:nvPr/>
        </p:nvSpPr>
        <p:spPr bwMode="ltGray">
          <a:xfrm>
            <a:off x="577295" y="2022525"/>
            <a:ext cx="7959513" cy="1251157"/>
          </a:xfrm>
          <a:custGeom>
            <a:avLst/>
            <a:gdLst>
              <a:gd name="connsiteX0" fmla="*/ 0 w 7256834"/>
              <a:gd name="connsiteY0" fmla="*/ 2159797 h 2276528"/>
              <a:gd name="connsiteX1" fmla="*/ 4075889 w 7256834"/>
              <a:gd name="connsiteY1" fmla="*/ 256 h 2276528"/>
              <a:gd name="connsiteX2" fmla="*/ 7256834 w 7256834"/>
              <a:gd name="connsiteY2" fmla="*/ 2276528 h 2276528"/>
              <a:gd name="connsiteX0" fmla="*/ 0 w 7256834"/>
              <a:gd name="connsiteY0" fmla="*/ 2159662 h 2276393"/>
              <a:gd name="connsiteX1" fmla="*/ 4075889 w 7256834"/>
              <a:gd name="connsiteY1" fmla="*/ 121 h 2276393"/>
              <a:gd name="connsiteX2" fmla="*/ 7256834 w 7256834"/>
              <a:gd name="connsiteY2" fmla="*/ 2276393 h 2276393"/>
              <a:gd name="connsiteX0" fmla="*/ 0 w 7256834"/>
              <a:gd name="connsiteY0" fmla="*/ 2159541 h 2276272"/>
              <a:gd name="connsiteX1" fmla="*/ 4075889 w 7256834"/>
              <a:gd name="connsiteY1" fmla="*/ 0 h 2276272"/>
              <a:gd name="connsiteX2" fmla="*/ 7256834 w 7256834"/>
              <a:gd name="connsiteY2" fmla="*/ 2276272 h 2276272"/>
              <a:gd name="connsiteX0" fmla="*/ 0 w 7256834"/>
              <a:gd name="connsiteY0" fmla="*/ 2159541 h 2276272"/>
              <a:gd name="connsiteX1" fmla="*/ 4075889 w 7256834"/>
              <a:gd name="connsiteY1" fmla="*/ 0 h 2276272"/>
              <a:gd name="connsiteX2" fmla="*/ 7256834 w 7256834"/>
              <a:gd name="connsiteY2" fmla="*/ 2276272 h 2276272"/>
              <a:gd name="connsiteX0" fmla="*/ 0 w 7256834"/>
              <a:gd name="connsiteY0" fmla="*/ 2159541 h 2276272"/>
              <a:gd name="connsiteX1" fmla="*/ 4075889 w 7256834"/>
              <a:gd name="connsiteY1" fmla="*/ 0 h 2276272"/>
              <a:gd name="connsiteX2" fmla="*/ 7256834 w 7256834"/>
              <a:gd name="connsiteY2" fmla="*/ 2276272 h 2276272"/>
              <a:gd name="connsiteX0" fmla="*/ 0 w 7446974"/>
              <a:gd name="connsiteY0" fmla="*/ 2159541 h 2401235"/>
              <a:gd name="connsiteX1" fmla="*/ 4075889 w 7446974"/>
              <a:gd name="connsiteY1" fmla="*/ 0 h 2401235"/>
              <a:gd name="connsiteX2" fmla="*/ 7197317 w 7446974"/>
              <a:gd name="connsiteY2" fmla="*/ 2218769 h 2401235"/>
              <a:gd name="connsiteX3" fmla="*/ 7256834 w 7446974"/>
              <a:gd name="connsiteY3" fmla="*/ 2276272 h 2401235"/>
              <a:gd name="connsiteX0" fmla="*/ 0 w 7197317"/>
              <a:gd name="connsiteY0" fmla="*/ 2159541 h 2218769"/>
              <a:gd name="connsiteX1" fmla="*/ 4075889 w 7197317"/>
              <a:gd name="connsiteY1" fmla="*/ 0 h 2218769"/>
              <a:gd name="connsiteX2" fmla="*/ 7197317 w 7197317"/>
              <a:gd name="connsiteY2" fmla="*/ 2218769 h 2218769"/>
              <a:gd name="connsiteX0" fmla="*/ 0 w 7256952"/>
              <a:gd name="connsiteY0" fmla="*/ 2159708 h 2298449"/>
              <a:gd name="connsiteX1" fmla="*/ 4075889 w 7256952"/>
              <a:gd name="connsiteY1" fmla="*/ 167 h 2298449"/>
              <a:gd name="connsiteX2" fmla="*/ 7256952 w 7256952"/>
              <a:gd name="connsiteY2" fmla="*/ 2298449 h 2298449"/>
              <a:gd name="connsiteX0" fmla="*/ 0 w 7256952"/>
              <a:gd name="connsiteY0" fmla="*/ 2159708 h 2298449"/>
              <a:gd name="connsiteX1" fmla="*/ 4075889 w 7256952"/>
              <a:gd name="connsiteY1" fmla="*/ 167 h 2298449"/>
              <a:gd name="connsiteX2" fmla="*/ 7256952 w 7256952"/>
              <a:gd name="connsiteY2" fmla="*/ 2298449 h 2298449"/>
              <a:gd name="connsiteX0" fmla="*/ 0 w 7256952"/>
              <a:gd name="connsiteY0" fmla="*/ 2159642 h 2298383"/>
              <a:gd name="connsiteX1" fmla="*/ 4075889 w 7256952"/>
              <a:gd name="connsiteY1" fmla="*/ 101 h 2298383"/>
              <a:gd name="connsiteX2" fmla="*/ 7256952 w 7256952"/>
              <a:gd name="connsiteY2" fmla="*/ 2298383 h 2298383"/>
              <a:gd name="connsiteX0" fmla="*/ 0 w 7256952"/>
              <a:gd name="connsiteY0" fmla="*/ 2159640 h 2298381"/>
              <a:gd name="connsiteX1" fmla="*/ 4075889 w 7256952"/>
              <a:gd name="connsiteY1" fmla="*/ 99 h 2298381"/>
              <a:gd name="connsiteX2" fmla="*/ 7256952 w 7256952"/>
              <a:gd name="connsiteY2" fmla="*/ 2298381 h 2298381"/>
              <a:gd name="connsiteX0" fmla="*/ 0 w 7256952"/>
              <a:gd name="connsiteY0" fmla="*/ 2159640 h 2298381"/>
              <a:gd name="connsiteX1" fmla="*/ 4075889 w 7256952"/>
              <a:gd name="connsiteY1" fmla="*/ 99 h 2298381"/>
              <a:gd name="connsiteX2" fmla="*/ 7256952 w 7256952"/>
              <a:gd name="connsiteY2" fmla="*/ 2298381 h 2298381"/>
              <a:gd name="connsiteX0" fmla="*/ 0 w 7256952"/>
              <a:gd name="connsiteY0" fmla="*/ 2159776 h 2315637"/>
              <a:gd name="connsiteX1" fmla="*/ 1044877 w 7256952"/>
              <a:gd name="connsiteY1" fmla="*/ 2154488 h 2315637"/>
              <a:gd name="connsiteX2" fmla="*/ 4075889 w 7256952"/>
              <a:gd name="connsiteY2" fmla="*/ 235 h 2315637"/>
              <a:gd name="connsiteX3" fmla="*/ 7256952 w 7256952"/>
              <a:gd name="connsiteY3" fmla="*/ 2298517 h 2315637"/>
              <a:gd name="connsiteX0" fmla="*/ 0 w 7256952"/>
              <a:gd name="connsiteY0" fmla="*/ 2159776 h 2298517"/>
              <a:gd name="connsiteX1" fmla="*/ 1044877 w 7256952"/>
              <a:gd name="connsiteY1" fmla="*/ 2154488 h 2298517"/>
              <a:gd name="connsiteX2" fmla="*/ 4075889 w 7256952"/>
              <a:gd name="connsiteY2" fmla="*/ 235 h 2298517"/>
              <a:gd name="connsiteX3" fmla="*/ 7256952 w 7256952"/>
              <a:gd name="connsiteY3" fmla="*/ 2298517 h 2298517"/>
              <a:gd name="connsiteX0" fmla="*/ 0 w 7256952"/>
              <a:gd name="connsiteY0" fmla="*/ 2159776 h 2298517"/>
              <a:gd name="connsiteX1" fmla="*/ 1044877 w 7256952"/>
              <a:gd name="connsiteY1" fmla="*/ 2154488 h 2298517"/>
              <a:gd name="connsiteX2" fmla="*/ 4075889 w 7256952"/>
              <a:gd name="connsiteY2" fmla="*/ 235 h 2298517"/>
              <a:gd name="connsiteX3" fmla="*/ 7256952 w 7256952"/>
              <a:gd name="connsiteY3" fmla="*/ 2298517 h 2298517"/>
              <a:gd name="connsiteX0" fmla="*/ 0 w 7256952"/>
              <a:gd name="connsiteY0" fmla="*/ 2159811 h 2298552"/>
              <a:gd name="connsiteX1" fmla="*/ 1064756 w 7256952"/>
              <a:gd name="connsiteY1" fmla="*/ 2144584 h 2298552"/>
              <a:gd name="connsiteX2" fmla="*/ 4075889 w 7256952"/>
              <a:gd name="connsiteY2" fmla="*/ 270 h 2298552"/>
              <a:gd name="connsiteX3" fmla="*/ 7256952 w 7256952"/>
              <a:gd name="connsiteY3" fmla="*/ 2298552 h 2298552"/>
              <a:gd name="connsiteX0" fmla="*/ 0 w 7256952"/>
              <a:gd name="connsiteY0" fmla="*/ 2159811 h 2298552"/>
              <a:gd name="connsiteX1" fmla="*/ 1064756 w 7256952"/>
              <a:gd name="connsiteY1" fmla="*/ 2144584 h 2298552"/>
              <a:gd name="connsiteX2" fmla="*/ 4075889 w 7256952"/>
              <a:gd name="connsiteY2" fmla="*/ 270 h 2298552"/>
              <a:gd name="connsiteX3" fmla="*/ 7256952 w 7256952"/>
              <a:gd name="connsiteY3" fmla="*/ 2298552 h 2298552"/>
              <a:gd name="connsiteX0" fmla="*/ 0 w 7256952"/>
              <a:gd name="connsiteY0" fmla="*/ 2159777 h 2298518"/>
              <a:gd name="connsiteX1" fmla="*/ 1074695 w 7256952"/>
              <a:gd name="connsiteY1" fmla="*/ 2154490 h 2298518"/>
              <a:gd name="connsiteX2" fmla="*/ 4075889 w 7256952"/>
              <a:gd name="connsiteY2" fmla="*/ 236 h 2298518"/>
              <a:gd name="connsiteX3" fmla="*/ 7256952 w 7256952"/>
              <a:gd name="connsiteY3" fmla="*/ 2298518 h 2298518"/>
              <a:gd name="connsiteX0" fmla="*/ 0 w 7256952"/>
              <a:gd name="connsiteY0" fmla="*/ 2159759 h 2298500"/>
              <a:gd name="connsiteX1" fmla="*/ 1074695 w 7256952"/>
              <a:gd name="connsiteY1" fmla="*/ 2154472 h 2298500"/>
              <a:gd name="connsiteX2" fmla="*/ 4075889 w 7256952"/>
              <a:gd name="connsiteY2" fmla="*/ 218 h 2298500"/>
              <a:gd name="connsiteX3" fmla="*/ 7256952 w 7256952"/>
              <a:gd name="connsiteY3" fmla="*/ 2298500 h 2298500"/>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554 h 2298295"/>
              <a:gd name="connsiteX1" fmla="*/ 1074695 w 7256952"/>
              <a:gd name="connsiteY1" fmla="*/ 2154267 h 2298295"/>
              <a:gd name="connsiteX2" fmla="*/ 4075889 w 7256952"/>
              <a:gd name="connsiteY2" fmla="*/ 13 h 2298295"/>
              <a:gd name="connsiteX3" fmla="*/ 7256952 w 7256952"/>
              <a:gd name="connsiteY3" fmla="*/ 2298295 h 2298295"/>
              <a:gd name="connsiteX0" fmla="*/ 0 w 7256952"/>
              <a:gd name="connsiteY0" fmla="*/ 2159697 h 2278559"/>
              <a:gd name="connsiteX1" fmla="*/ 1074695 w 7256952"/>
              <a:gd name="connsiteY1" fmla="*/ 2154410 h 2278559"/>
              <a:gd name="connsiteX2" fmla="*/ 4075889 w 7256952"/>
              <a:gd name="connsiteY2" fmla="*/ 156 h 2278559"/>
              <a:gd name="connsiteX3" fmla="*/ 7256952 w 7256952"/>
              <a:gd name="connsiteY3" fmla="*/ 2278559 h 2278559"/>
              <a:gd name="connsiteX0" fmla="*/ 0 w 7256952"/>
              <a:gd name="connsiteY0" fmla="*/ 2159542 h 2278404"/>
              <a:gd name="connsiteX1" fmla="*/ 1074695 w 7256952"/>
              <a:gd name="connsiteY1" fmla="*/ 2154255 h 2278404"/>
              <a:gd name="connsiteX2" fmla="*/ 4075889 w 7256952"/>
              <a:gd name="connsiteY2" fmla="*/ 1 h 2278404"/>
              <a:gd name="connsiteX3" fmla="*/ 7256952 w 7256952"/>
              <a:gd name="connsiteY3" fmla="*/ 2278404 h 2278404"/>
              <a:gd name="connsiteX0" fmla="*/ 0 w 7256952"/>
              <a:gd name="connsiteY0" fmla="*/ 2159570 h 2278432"/>
              <a:gd name="connsiteX1" fmla="*/ 1074695 w 7256952"/>
              <a:gd name="connsiteY1" fmla="*/ 2154283 h 2278432"/>
              <a:gd name="connsiteX2" fmla="*/ 4075889 w 7256952"/>
              <a:gd name="connsiteY2" fmla="*/ 29 h 2278432"/>
              <a:gd name="connsiteX3" fmla="*/ 7256952 w 7256952"/>
              <a:gd name="connsiteY3" fmla="*/ 2278432 h 2278432"/>
              <a:gd name="connsiteX0" fmla="*/ 0 w 7274917"/>
              <a:gd name="connsiteY0" fmla="*/ 370526 h 2278432"/>
              <a:gd name="connsiteX1" fmla="*/ 1092660 w 7274917"/>
              <a:gd name="connsiteY1" fmla="*/ 2154283 h 2278432"/>
              <a:gd name="connsiteX2" fmla="*/ 4093854 w 7274917"/>
              <a:gd name="connsiteY2" fmla="*/ 29 h 2278432"/>
              <a:gd name="connsiteX3" fmla="*/ 7274917 w 7274917"/>
              <a:gd name="connsiteY3" fmla="*/ 2278432 h 2278432"/>
              <a:gd name="connsiteX0" fmla="*/ 0 w 7274917"/>
              <a:gd name="connsiteY0" fmla="*/ 370526 h 2278432"/>
              <a:gd name="connsiteX1" fmla="*/ 4093854 w 7274917"/>
              <a:gd name="connsiteY1" fmla="*/ 29 h 2278432"/>
              <a:gd name="connsiteX2" fmla="*/ 7274917 w 7274917"/>
              <a:gd name="connsiteY2" fmla="*/ 2278432 h 2278432"/>
              <a:gd name="connsiteX0" fmla="*/ 0 w 7274917"/>
              <a:gd name="connsiteY0" fmla="*/ 0 h 1907906"/>
              <a:gd name="connsiteX1" fmla="*/ 3995048 w 7274917"/>
              <a:gd name="connsiteY1" fmla="*/ 1319155 h 1907906"/>
              <a:gd name="connsiteX2" fmla="*/ 7274917 w 7274917"/>
              <a:gd name="connsiteY2" fmla="*/ 1907906 h 1907906"/>
              <a:gd name="connsiteX0" fmla="*/ 0 w 7221023"/>
              <a:gd name="connsiteY0" fmla="*/ 0 h 1319188"/>
              <a:gd name="connsiteX1" fmla="*/ 3995048 w 7221023"/>
              <a:gd name="connsiteY1" fmla="*/ 1319155 h 1319188"/>
              <a:gd name="connsiteX2" fmla="*/ 7221023 w 7221023"/>
              <a:gd name="connsiteY2" fmla="*/ 49288 h 1319188"/>
              <a:gd name="connsiteX0" fmla="*/ 0 w 7221023"/>
              <a:gd name="connsiteY0" fmla="*/ 0 h 1319259"/>
              <a:gd name="connsiteX1" fmla="*/ 3995048 w 7221023"/>
              <a:gd name="connsiteY1" fmla="*/ 1319155 h 1319259"/>
              <a:gd name="connsiteX2" fmla="*/ 7221023 w 7221023"/>
              <a:gd name="connsiteY2" fmla="*/ 49288 h 1319259"/>
              <a:gd name="connsiteX0" fmla="*/ 0 w 7221023"/>
              <a:gd name="connsiteY0" fmla="*/ 0 h 1289449"/>
              <a:gd name="connsiteX1" fmla="*/ 3644735 w 7221023"/>
              <a:gd name="connsiteY1" fmla="*/ 1289338 h 1289449"/>
              <a:gd name="connsiteX2" fmla="*/ 7221023 w 7221023"/>
              <a:gd name="connsiteY2" fmla="*/ 49288 h 1289449"/>
              <a:gd name="connsiteX0" fmla="*/ 0 w 7221023"/>
              <a:gd name="connsiteY0" fmla="*/ 0 h 1290542"/>
              <a:gd name="connsiteX1" fmla="*/ 3644735 w 7221023"/>
              <a:gd name="connsiteY1" fmla="*/ 1289338 h 1290542"/>
              <a:gd name="connsiteX2" fmla="*/ 7221023 w 7221023"/>
              <a:gd name="connsiteY2" fmla="*/ 49288 h 1290542"/>
              <a:gd name="connsiteX0" fmla="*/ 0 w 7221023"/>
              <a:gd name="connsiteY0" fmla="*/ 0 h 1290542"/>
              <a:gd name="connsiteX1" fmla="*/ 3644735 w 7221023"/>
              <a:gd name="connsiteY1" fmla="*/ 1289338 h 1290542"/>
              <a:gd name="connsiteX2" fmla="*/ 7221023 w 7221023"/>
              <a:gd name="connsiteY2" fmla="*/ 49288 h 1290542"/>
              <a:gd name="connsiteX0" fmla="*/ 0 w 7238988"/>
              <a:gd name="connsiteY0" fmla="*/ 0 h 1440061"/>
              <a:gd name="connsiteX1" fmla="*/ 3662700 w 7238988"/>
              <a:gd name="connsiteY1" fmla="*/ 1438425 h 1440061"/>
              <a:gd name="connsiteX2" fmla="*/ 7238988 w 7238988"/>
              <a:gd name="connsiteY2" fmla="*/ 198375 h 1440061"/>
              <a:gd name="connsiteX0" fmla="*/ 0 w 7238988"/>
              <a:gd name="connsiteY0" fmla="*/ 0 h 1349496"/>
              <a:gd name="connsiteX1" fmla="*/ 3662700 w 7238988"/>
              <a:gd name="connsiteY1" fmla="*/ 1348973 h 1349496"/>
              <a:gd name="connsiteX2" fmla="*/ 7238988 w 7238988"/>
              <a:gd name="connsiteY2" fmla="*/ 108923 h 1349496"/>
              <a:gd name="connsiteX0" fmla="*/ 0 w 7238988"/>
              <a:gd name="connsiteY0" fmla="*/ 0 h 1349496"/>
              <a:gd name="connsiteX1" fmla="*/ 3662700 w 7238988"/>
              <a:gd name="connsiteY1" fmla="*/ 1348973 h 1349496"/>
              <a:gd name="connsiteX2" fmla="*/ 7238988 w 7238988"/>
              <a:gd name="connsiteY2" fmla="*/ 108923 h 1349496"/>
              <a:gd name="connsiteX0" fmla="*/ 0 w 7221023"/>
              <a:gd name="connsiteY0" fmla="*/ 169373 h 1240687"/>
              <a:gd name="connsiteX1" fmla="*/ 3644735 w 7221023"/>
              <a:gd name="connsiteY1" fmla="*/ 1240050 h 1240687"/>
              <a:gd name="connsiteX2" fmla="*/ 7221023 w 7221023"/>
              <a:gd name="connsiteY2" fmla="*/ 0 h 1240687"/>
              <a:gd name="connsiteX0" fmla="*/ 0 w 7221023"/>
              <a:gd name="connsiteY0" fmla="*/ 169373 h 1250619"/>
              <a:gd name="connsiteX1" fmla="*/ 3662701 w 7221023"/>
              <a:gd name="connsiteY1" fmla="*/ 1249989 h 1250619"/>
              <a:gd name="connsiteX2" fmla="*/ 7221023 w 7221023"/>
              <a:gd name="connsiteY2" fmla="*/ 0 h 1250619"/>
              <a:gd name="connsiteX0" fmla="*/ 0 w 7221023"/>
              <a:gd name="connsiteY0" fmla="*/ 169373 h 1263957"/>
              <a:gd name="connsiteX1" fmla="*/ 754520 w 7221023"/>
              <a:gd name="connsiteY1" fmla="*/ 641162 h 1263957"/>
              <a:gd name="connsiteX2" fmla="*/ 3662701 w 7221023"/>
              <a:gd name="connsiteY2" fmla="*/ 1249989 h 1263957"/>
              <a:gd name="connsiteX3" fmla="*/ 7221023 w 7221023"/>
              <a:gd name="connsiteY3" fmla="*/ 0 h 1263957"/>
              <a:gd name="connsiteX0" fmla="*/ 0 w 7221023"/>
              <a:gd name="connsiteY0" fmla="*/ 169373 h 1250650"/>
              <a:gd name="connsiteX1" fmla="*/ 3662701 w 7221023"/>
              <a:gd name="connsiteY1" fmla="*/ 1249989 h 1250650"/>
              <a:gd name="connsiteX2" fmla="*/ 7221023 w 7221023"/>
              <a:gd name="connsiteY2" fmla="*/ 0 h 1250650"/>
              <a:gd name="connsiteX0" fmla="*/ 0 w 7221023"/>
              <a:gd name="connsiteY0" fmla="*/ 169373 h 1251229"/>
              <a:gd name="connsiteX1" fmla="*/ 3662701 w 7221023"/>
              <a:gd name="connsiteY1" fmla="*/ 1249989 h 1251229"/>
              <a:gd name="connsiteX2" fmla="*/ 7221023 w 7221023"/>
              <a:gd name="connsiteY2" fmla="*/ 0 h 1251229"/>
              <a:gd name="connsiteX0" fmla="*/ 0 w 7221023"/>
              <a:gd name="connsiteY0" fmla="*/ 169373 h 1251157"/>
              <a:gd name="connsiteX1" fmla="*/ 3662701 w 7221023"/>
              <a:gd name="connsiteY1" fmla="*/ 1249989 h 1251157"/>
              <a:gd name="connsiteX2" fmla="*/ 7221023 w 7221023"/>
              <a:gd name="connsiteY2" fmla="*/ 0 h 1251157"/>
            </a:gdLst>
            <a:ahLst/>
            <a:cxnLst>
              <a:cxn ang="0">
                <a:pos x="connsiteX0" y="connsiteY0"/>
              </a:cxn>
              <a:cxn ang="0">
                <a:pos x="connsiteX1" y="connsiteY1"/>
              </a:cxn>
              <a:cxn ang="0">
                <a:pos x="connsiteX2" y="connsiteY2"/>
              </a:cxn>
            </a:cxnLst>
            <a:rect l="l" t="t" r="r" b="b"/>
            <a:pathLst>
              <a:path w="7221023" h="1251157">
                <a:moveTo>
                  <a:pt x="0" y="169373"/>
                </a:moveTo>
                <a:cubicBezTo>
                  <a:pt x="772045" y="821884"/>
                  <a:pt x="2360391" y="1277336"/>
                  <a:pt x="3662701" y="1249989"/>
                </a:cubicBezTo>
                <a:cubicBezTo>
                  <a:pt x="4965011" y="1222642"/>
                  <a:pt x="6525082" y="803377"/>
                  <a:pt x="7221023" y="0"/>
                </a:cubicBezTo>
              </a:path>
            </a:pathLst>
          </a:custGeom>
          <a:noFill/>
          <a:ln w="381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16" name="TextBox 15"/>
          <p:cNvSpPr txBox="1"/>
          <p:nvPr/>
        </p:nvSpPr>
        <p:spPr bwMode="ltGray">
          <a:xfrm rot="1700802">
            <a:off x="636185" y="2295792"/>
            <a:ext cx="1008000" cy="216000"/>
          </a:xfrm>
          <a:prstGeom prst="rect">
            <a:avLst/>
          </a:prstGeom>
          <a:solidFill>
            <a:schemeClr val="accent2"/>
          </a:solidFill>
        </p:spPr>
        <p:txBody>
          <a:bodyPr wrap="square" lIns="108000" tIns="18000" rIns="72000" bIns="18000" rtlCol="0">
            <a:noAutofit/>
          </a:bodyPr>
          <a:lstStyle/>
          <a:p>
            <a:r>
              <a:rPr lang="en-US" sz="1200" b="1" dirty="0" smtClean="0">
                <a:solidFill>
                  <a:schemeClr val="bg1"/>
                </a:solidFill>
              </a:rPr>
              <a:t>Value added</a:t>
            </a:r>
            <a:endParaRPr lang="en-US" sz="1200" b="1" dirty="0">
              <a:solidFill>
                <a:schemeClr val="bg1"/>
              </a:solidFill>
            </a:endParaRPr>
          </a:p>
        </p:txBody>
      </p:sp>
      <p:sp>
        <p:nvSpPr>
          <p:cNvPr id="38" name="Rectangle 37"/>
          <p:cNvSpPr/>
          <p:nvPr/>
        </p:nvSpPr>
        <p:spPr bwMode="invGray">
          <a:xfrm>
            <a:off x="576471" y="2701277"/>
            <a:ext cx="8007108" cy="1254560"/>
          </a:xfrm>
          <a:custGeom>
            <a:avLst/>
            <a:gdLst>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6003145 w 8007108"/>
              <a:gd name="connsiteY13" fmla="*/ 1420926 h 1420928"/>
              <a:gd name="connsiteX14" fmla="*/ 5022355 w 8007108"/>
              <a:gd name="connsiteY14" fmla="*/ 1420926 h 1420928"/>
              <a:gd name="connsiteX15" fmla="*/ 5000827 w 8007108"/>
              <a:gd name="connsiteY15" fmla="*/ 1420926 h 1420928"/>
              <a:gd name="connsiteX16" fmla="*/ 3017718 w 8007108"/>
              <a:gd name="connsiteY16" fmla="*/ 1420926 h 1420928"/>
              <a:gd name="connsiteX17" fmla="*/ 1013082 w 8007108"/>
              <a:gd name="connsiteY17" fmla="*/ 1420926 h 1420928"/>
              <a:gd name="connsiteX18" fmla="*/ 1013082 w 8007108"/>
              <a:gd name="connsiteY18" fmla="*/ 1420927 h 1420928"/>
              <a:gd name="connsiteX19" fmla="*/ 0 w 8007108"/>
              <a:gd name="connsiteY19" fmla="*/ 1420927 h 1420928"/>
              <a:gd name="connsiteX20" fmla="*/ 0 w 8007108"/>
              <a:gd name="connsiteY20" fmla="*/ 961341 h 1420928"/>
              <a:gd name="connsiteX21" fmla="*/ 991554 w 8007108"/>
              <a:gd name="connsiteY21" fmla="*/ 961341 h 1420928"/>
              <a:gd name="connsiteX22" fmla="*/ 991554 w 8007108"/>
              <a:gd name="connsiteY22" fmla="*/ 758358 h 1420928"/>
              <a:gd name="connsiteX23" fmla="*/ 2996191 w 8007108"/>
              <a:gd name="connsiteY23" fmla="*/ 758358 h 1420928"/>
              <a:gd name="connsiteX24" fmla="*/ 2996191 w 8007108"/>
              <a:gd name="connsiteY24" fmla="*/ 387318 h 1420928"/>
              <a:gd name="connsiteX25" fmla="*/ 4009273 w 8007108"/>
              <a:gd name="connsiteY25" fmla="*/ 387318 h 1420928"/>
              <a:gd name="connsiteX26" fmla="*/ 4009273 w 8007108"/>
              <a:gd name="connsiteY26"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6003145 w 8007108"/>
              <a:gd name="connsiteY13" fmla="*/ 1420926 h 1420928"/>
              <a:gd name="connsiteX14" fmla="*/ 5022355 w 8007108"/>
              <a:gd name="connsiteY14" fmla="*/ 1420926 h 1420928"/>
              <a:gd name="connsiteX15" fmla="*/ 5000827 w 8007108"/>
              <a:gd name="connsiteY15" fmla="*/ 1420926 h 1420928"/>
              <a:gd name="connsiteX16" fmla="*/ 1013082 w 8007108"/>
              <a:gd name="connsiteY16" fmla="*/ 1420926 h 1420928"/>
              <a:gd name="connsiteX17" fmla="*/ 1013082 w 8007108"/>
              <a:gd name="connsiteY17" fmla="*/ 1420927 h 1420928"/>
              <a:gd name="connsiteX18" fmla="*/ 0 w 8007108"/>
              <a:gd name="connsiteY18" fmla="*/ 1420927 h 1420928"/>
              <a:gd name="connsiteX19" fmla="*/ 0 w 8007108"/>
              <a:gd name="connsiteY19" fmla="*/ 961341 h 1420928"/>
              <a:gd name="connsiteX20" fmla="*/ 991554 w 8007108"/>
              <a:gd name="connsiteY20" fmla="*/ 961341 h 1420928"/>
              <a:gd name="connsiteX21" fmla="*/ 991554 w 8007108"/>
              <a:gd name="connsiteY21" fmla="*/ 758358 h 1420928"/>
              <a:gd name="connsiteX22" fmla="*/ 2996191 w 8007108"/>
              <a:gd name="connsiteY22" fmla="*/ 758358 h 1420928"/>
              <a:gd name="connsiteX23" fmla="*/ 2996191 w 8007108"/>
              <a:gd name="connsiteY23" fmla="*/ 387318 h 1420928"/>
              <a:gd name="connsiteX24" fmla="*/ 4009273 w 8007108"/>
              <a:gd name="connsiteY24" fmla="*/ 387318 h 1420928"/>
              <a:gd name="connsiteX25" fmla="*/ 4009273 w 8007108"/>
              <a:gd name="connsiteY25"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6003145 w 8007108"/>
              <a:gd name="connsiteY13" fmla="*/ 1420926 h 1420928"/>
              <a:gd name="connsiteX14" fmla="*/ 5022355 w 8007108"/>
              <a:gd name="connsiteY14" fmla="*/ 1420926 h 1420928"/>
              <a:gd name="connsiteX15" fmla="*/ 5000827 w 8007108"/>
              <a:gd name="connsiteY15" fmla="*/ 1420926 h 1420928"/>
              <a:gd name="connsiteX16" fmla="*/ 1013082 w 8007108"/>
              <a:gd name="connsiteY16" fmla="*/ 1420926 h 1420928"/>
              <a:gd name="connsiteX17" fmla="*/ 0 w 8007108"/>
              <a:gd name="connsiteY17" fmla="*/ 1420927 h 1420928"/>
              <a:gd name="connsiteX18" fmla="*/ 0 w 8007108"/>
              <a:gd name="connsiteY18" fmla="*/ 961341 h 1420928"/>
              <a:gd name="connsiteX19" fmla="*/ 991554 w 8007108"/>
              <a:gd name="connsiteY19" fmla="*/ 961341 h 1420928"/>
              <a:gd name="connsiteX20" fmla="*/ 991554 w 8007108"/>
              <a:gd name="connsiteY20" fmla="*/ 758358 h 1420928"/>
              <a:gd name="connsiteX21" fmla="*/ 2996191 w 8007108"/>
              <a:gd name="connsiteY21" fmla="*/ 758358 h 1420928"/>
              <a:gd name="connsiteX22" fmla="*/ 2996191 w 8007108"/>
              <a:gd name="connsiteY22" fmla="*/ 387318 h 1420928"/>
              <a:gd name="connsiteX23" fmla="*/ 4009273 w 8007108"/>
              <a:gd name="connsiteY23" fmla="*/ 387318 h 1420928"/>
              <a:gd name="connsiteX24" fmla="*/ 4009273 w 8007108"/>
              <a:gd name="connsiteY24"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6003145 w 8007108"/>
              <a:gd name="connsiteY13" fmla="*/ 1420926 h 1420928"/>
              <a:gd name="connsiteX14" fmla="*/ 5022355 w 8007108"/>
              <a:gd name="connsiteY14" fmla="*/ 1420926 h 1420928"/>
              <a:gd name="connsiteX15" fmla="*/ 5000827 w 8007108"/>
              <a:gd name="connsiteY15" fmla="*/ 1420926 h 1420928"/>
              <a:gd name="connsiteX16" fmla="*/ 0 w 8007108"/>
              <a:gd name="connsiteY16" fmla="*/ 1420927 h 1420928"/>
              <a:gd name="connsiteX17" fmla="*/ 0 w 8007108"/>
              <a:gd name="connsiteY17" fmla="*/ 961341 h 1420928"/>
              <a:gd name="connsiteX18" fmla="*/ 991554 w 8007108"/>
              <a:gd name="connsiteY18" fmla="*/ 961341 h 1420928"/>
              <a:gd name="connsiteX19" fmla="*/ 991554 w 8007108"/>
              <a:gd name="connsiteY19" fmla="*/ 758358 h 1420928"/>
              <a:gd name="connsiteX20" fmla="*/ 2996191 w 8007108"/>
              <a:gd name="connsiteY20" fmla="*/ 758358 h 1420928"/>
              <a:gd name="connsiteX21" fmla="*/ 2996191 w 8007108"/>
              <a:gd name="connsiteY21" fmla="*/ 387318 h 1420928"/>
              <a:gd name="connsiteX22" fmla="*/ 4009273 w 8007108"/>
              <a:gd name="connsiteY22" fmla="*/ 387318 h 1420928"/>
              <a:gd name="connsiteX23" fmla="*/ 4009273 w 8007108"/>
              <a:gd name="connsiteY23"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6003145 w 8007108"/>
              <a:gd name="connsiteY13" fmla="*/ 1420926 h 1420928"/>
              <a:gd name="connsiteX14" fmla="*/ 5022355 w 8007108"/>
              <a:gd name="connsiteY14" fmla="*/ 1420926 h 1420928"/>
              <a:gd name="connsiteX15" fmla="*/ 0 w 8007108"/>
              <a:gd name="connsiteY15" fmla="*/ 1420927 h 1420928"/>
              <a:gd name="connsiteX16" fmla="*/ 0 w 8007108"/>
              <a:gd name="connsiteY16" fmla="*/ 961341 h 1420928"/>
              <a:gd name="connsiteX17" fmla="*/ 991554 w 8007108"/>
              <a:gd name="connsiteY17" fmla="*/ 961341 h 1420928"/>
              <a:gd name="connsiteX18" fmla="*/ 991554 w 8007108"/>
              <a:gd name="connsiteY18" fmla="*/ 758358 h 1420928"/>
              <a:gd name="connsiteX19" fmla="*/ 2996191 w 8007108"/>
              <a:gd name="connsiteY19" fmla="*/ 758358 h 1420928"/>
              <a:gd name="connsiteX20" fmla="*/ 2996191 w 8007108"/>
              <a:gd name="connsiteY20" fmla="*/ 387318 h 1420928"/>
              <a:gd name="connsiteX21" fmla="*/ 4009273 w 8007108"/>
              <a:gd name="connsiteY21" fmla="*/ 387318 h 1420928"/>
              <a:gd name="connsiteX22" fmla="*/ 4009273 w 8007108"/>
              <a:gd name="connsiteY22"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6003145 w 8007108"/>
              <a:gd name="connsiteY13" fmla="*/ 1420926 h 1420928"/>
              <a:gd name="connsiteX14" fmla="*/ 0 w 8007108"/>
              <a:gd name="connsiteY14" fmla="*/ 1420927 h 1420928"/>
              <a:gd name="connsiteX15" fmla="*/ 0 w 8007108"/>
              <a:gd name="connsiteY15" fmla="*/ 961341 h 1420928"/>
              <a:gd name="connsiteX16" fmla="*/ 991554 w 8007108"/>
              <a:gd name="connsiteY16" fmla="*/ 961341 h 1420928"/>
              <a:gd name="connsiteX17" fmla="*/ 991554 w 8007108"/>
              <a:gd name="connsiteY17" fmla="*/ 758358 h 1420928"/>
              <a:gd name="connsiteX18" fmla="*/ 2996191 w 8007108"/>
              <a:gd name="connsiteY18" fmla="*/ 758358 h 1420928"/>
              <a:gd name="connsiteX19" fmla="*/ 2996191 w 8007108"/>
              <a:gd name="connsiteY19" fmla="*/ 387318 h 1420928"/>
              <a:gd name="connsiteX20" fmla="*/ 4009273 w 8007108"/>
              <a:gd name="connsiteY20" fmla="*/ 387318 h 1420928"/>
              <a:gd name="connsiteX21" fmla="*/ 4009273 w 8007108"/>
              <a:gd name="connsiteY21"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6003145 w 8007108"/>
              <a:gd name="connsiteY12" fmla="*/ 1420928 h 1420928"/>
              <a:gd name="connsiteX13" fmla="*/ 0 w 8007108"/>
              <a:gd name="connsiteY13" fmla="*/ 1420927 h 1420928"/>
              <a:gd name="connsiteX14" fmla="*/ 0 w 8007108"/>
              <a:gd name="connsiteY14" fmla="*/ 961341 h 1420928"/>
              <a:gd name="connsiteX15" fmla="*/ 991554 w 8007108"/>
              <a:gd name="connsiteY15" fmla="*/ 961341 h 1420928"/>
              <a:gd name="connsiteX16" fmla="*/ 991554 w 8007108"/>
              <a:gd name="connsiteY16" fmla="*/ 758358 h 1420928"/>
              <a:gd name="connsiteX17" fmla="*/ 2996191 w 8007108"/>
              <a:gd name="connsiteY17" fmla="*/ 758358 h 1420928"/>
              <a:gd name="connsiteX18" fmla="*/ 2996191 w 8007108"/>
              <a:gd name="connsiteY18" fmla="*/ 387318 h 1420928"/>
              <a:gd name="connsiteX19" fmla="*/ 4009273 w 8007108"/>
              <a:gd name="connsiteY19" fmla="*/ 387318 h 1420928"/>
              <a:gd name="connsiteX20" fmla="*/ 4009273 w 8007108"/>
              <a:gd name="connsiteY20"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6994026 w 8007108"/>
              <a:gd name="connsiteY11" fmla="*/ 1420928 h 1420928"/>
              <a:gd name="connsiteX12" fmla="*/ 0 w 8007108"/>
              <a:gd name="connsiteY12" fmla="*/ 1420927 h 1420928"/>
              <a:gd name="connsiteX13" fmla="*/ 0 w 8007108"/>
              <a:gd name="connsiteY13" fmla="*/ 961341 h 1420928"/>
              <a:gd name="connsiteX14" fmla="*/ 991554 w 8007108"/>
              <a:gd name="connsiteY14" fmla="*/ 961341 h 1420928"/>
              <a:gd name="connsiteX15" fmla="*/ 991554 w 8007108"/>
              <a:gd name="connsiteY15" fmla="*/ 758358 h 1420928"/>
              <a:gd name="connsiteX16" fmla="*/ 2996191 w 8007108"/>
              <a:gd name="connsiteY16" fmla="*/ 758358 h 1420928"/>
              <a:gd name="connsiteX17" fmla="*/ 2996191 w 8007108"/>
              <a:gd name="connsiteY17" fmla="*/ 387318 h 1420928"/>
              <a:gd name="connsiteX18" fmla="*/ 4009273 w 8007108"/>
              <a:gd name="connsiteY18" fmla="*/ 387318 h 1420928"/>
              <a:gd name="connsiteX19" fmla="*/ 4009273 w 8007108"/>
              <a:gd name="connsiteY19"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7016227 w 8007108"/>
              <a:gd name="connsiteY10" fmla="*/ 1420928 h 1420928"/>
              <a:gd name="connsiteX11" fmla="*/ 0 w 8007108"/>
              <a:gd name="connsiteY11" fmla="*/ 1420927 h 1420928"/>
              <a:gd name="connsiteX12" fmla="*/ 0 w 8007108"/>
              <a:gd name="connsiteY12" fmla="*/ 961341 h 1420928"/>
              <a:gd name="connsiteX13" fmla="*/ 991554 w 8007108"/>
              <a:gd name="connsiteY13" fmla="*/ 961341 h 1420928"/>
              <a:gd name="connsiteX14" fmla="*/ 991554 w 8007108"/>
              <a:gd name="connsiteY14" fmla="*/ 758358 h 1420928"/>
              <a:gd name="connsiteX15" fmla="*/ 2996191 w 8007108"/>
              <a:gd name="connsiteY15" fmla="*/ 758358 h 1420928"/>
              <a:gd name="connsiteX16" fmla="*/ 2996191 w 8007108"/>
              <a:gd name="connsiteY16" fmla="*/ 387318 h 1420928"/>
              <a:gd name="connsiteX17" fmla="*/ 4009273 w 8007108"/>
              <a:gd name="connsiteY17" fmla="*/ 387318 h 1420928"/>
              <a:gd name="connsiteX18" fmla="*/ 4009273 w 8007108"/>
              <a:gd name="connsiteY18"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0 w 8007108"/>
              <a:gd name="connsiteY10" fmla="*/ 1420927 h 1420928"/>
              <a:gd name="connsiteX11" fmla="*/ 0 w 8007108"/>
              <a:gd name="connsiteY11" fmla="*/ 961341 h 1420928"/>
              <a:gd name="connsiteX12" fmla="*/ 991554 w 8007108"/>
              <a:gd name="connsiteY12" fmla="*/ 961341 h 1420928"/>
              <a:gd name="connsiteX13" fmla="*/ 991554 w 8007108"/>
              <a:gd name="connsiteY13" fmla="*/ 758358 h 1420928"/>
              <a:gd name="connsiteX14" fmla="*/ 2996191 w 8007108"/>
              <a:gd name="connsiteY14" fmla="*/ 758358 h 1420928"/>
              <a:gd name="connsiteX15" fmla="*/ 2996191 w 8007108"/>
              <a:gd name="connsiteY15" fmla="*/ 387318 h 1420928"/>
              <a:gd name="connsiteX16" fmla="*/ 4009273 w 8007108"/>
              <a:gd name="connsiteY16" fmla="*/ 387318 h 1420928"/>
              <a:gd name="connsiteX17" fmla="*/ 4009273 w 8007108"/>
              <a:gd name="connsiteY17" fmla="*/ 0 h 1420928"/>
              <a:gd name="connsiteX0" fmla="*/ 4009273 w 8007108"/>
              <a:gd name="connsiteY0" fmla="*/ 0 h 1420928"/>
              <a:gd name="connsiteX1" fmla="*/ 5022355 w 8007108"/>
              <a:gd name="connsiteY1" fmla="*/ 0 h 1420928"/>
              <a:gd name="connsiteX2" fmla="*/ 5022355 w 8007108"/>
              <a:gd name="connsiteY2" fmla="*/ 387318 h 1420928"/>
              <a:gd name="connsiteX3" fmla="*/ 5022355 w 8007108"/>
              <a:gd name="connsiteY3" fmla="*/ 418402 h 1420928"/>
              <a:gd name="connsiteX4" fmla="*/ 6013909 w 8007108"/>
              <a:gd name="connsiteY4" fmla="*/ 418402 h 1420928"/>
              <a:gd name="connsiteX5" fmla="*/ 6013909 w 8007108"/>
              <a:gd name="connsiteY5" fmla="*/ 796968 h 1420928"/>
              <a:gd name="connsiteX6" fmla="*/ 7016227 w 8007108"/>
              <a:gd name="connsiteY6" fmla="*/ 796968 h 1420928"/>
              <a:gd name="connsiteX7" fmla="*/ 7016227 w 8007108"/>
              <a:gd name="connsiteY7" fmla="*/ 1254560 h 1420928"/>
              <a:gd name="connsiteX8" fmla="*/ 8007108 w 8007108"/>
              <a:gd name="connsiteY8" fmla="*/ 1254560 h 1420928"/>
              <a:gd name="connsiteX9" fmla="*/ 8007108 w 8007108"/>
              <a:gd name="connsiteY9" fmla="*/ 1420928 h 1420928"/>
              <a:gd name="connsiteX10" fmla="*/ 3448877 w 8007108"/>
              <a:gd name="connsiteY10" fmla="*/ 1413523 h 1420928"/>
              <a:gd name="connsiteX11" fmla="*/ 0 w 8007108"/>
              <a:gd name="connsiteY11" fmla="*/ 1420927 h 1420928"/>
              <a:gd name="connsiteX12" fmla="*/ 0 w 8007108"/>
              <a:gd name="connsiteY12" fmla="*/ 961341 h 1420928"/>
              <a:gd name="connsiteX13" fmla="*/ 991554 w 8007108"/>
              <a:gd name="connsiteY13" fmla="*/ 961341 h 1420928"/>
              <a:gd name="connsiteX14" fmla="*/ 991554 w 8007108"/>
              <a:gd name="connsiteY14" fmla="*/ 758358 h 1420928"/>
              <a:gd name="connsiteX15" fmla="*/ 2996191 w 8007108"/>
              <a:gd name="connsiteY15" fmla="*/ 758358 h 1420928"/>
              <a:gd name="connsiteX16" fmla="*/ 2996191 w 8007108"/>
              <a:gd name="connsiteY16" fmla="*/ 387318 h 1420928"/>
              <a:gd name="connsiteX17" fmla="*/ 4009273 w 8007108"/>
              <a:gd name="connsiteY17" fmla="*/ 387318 h 1420928"/>
              <a:gd name="connsiteX18" fmla="*/ 4009273 w 8007108"/>
              <a:gd name="connsiteY18" fmla="*/ 0 h 1420928"/>
              <a:gd name="connsiteX0" fmla="*/ 3448877 w 8007108"/>
              <a:gd name="connsiteY0" fmla="*/ 1413523 h 1504963"/>
              <a:gd name="connsiteX1" fmla="*/ 0 w 8007108"/>
              <a:gd name="connsiteY1" fmla="*/ 1420927 h 1504963"/>
              <a:gd name="connsiteX2" fmla="*/ 0 w 8007108"/>
              <a:gd name="connsiteY2" fmla="*/ 961341 h 1504963"/>
              <a:gd name="connsiteX3" fmla="*/ 991554 w 8007108"/>
              <a:gd name="connsiteY3" fmla="*/ 961341 h 1504963"/>
              <a:gd name="connsiteX4" fmla="*/ 991554 w 8007108"/>
              <a:gd name="connsiteY4" fmla="*/ 758358 h 1504963"/>
              <a:gd name="connsiteX5" fmla="*/ 2996191 w 8007108"/>
              <a:gd name="connsiteY5" fmla="*/ 758358 h 1504963"/>
              <a:gd name="connsiteX6" fmla="*/ 2996191 w 8007108"/>
              <a:gd name="connsiteY6" fmla="*/ 387318 h 1504963"/>
              <a:gd name="connsiteX7" fmla="*/ 4009273 w 8007108"/>
              <a:gd name="connsiteY7" fmla="*/ 387318 h 1504963"/>
              <a:gd name="connsiteX8" fmla="*/ 4009273 w 8007108"/>
              <a:gd name="connsiteY8" fmla="*/ 0 h 1504963"/>
              <a:gd name="connsiteX9" fmla="*/ 5022355 w 8007108"/>
              <a:gd name="connsiteY9" fmla="*/ 0 h 1504963"/>
              <a:gd name="connsiteX10" fmla="*/ 5022355 w 8007108"/>
              <a:gd name="connsiteY10" fmla="*/ 387318 h 1504963"/>
              <a:gd name="connsiteX11" fmla="*/ 5022355 w 8007108"/>
              <a:gd name="connsiteY11" fmla="*/ 418402 h 1504963"/>
              <a:gd name="connsiteX12" fmla="*/ 6013909 w 8007108"/>
              <a:gd name="connsiteY12" fmla="*/ 418402 h 1504963"/>
              <a:gd name="connsiteX13" fmla="*/ 6013909 w 8007108"/>
              <a:gd name="connsiteY13" fmla="*/ 796968 h 1504963"/>
              <a:gd name="connsiteX14" fmla="*/ 7016227 w 8007108"/>
              <a:gd name="connsiteY14" fmla="*/ 796968 h 1504963"/>
              <a:gd name="connsiteX15" fmla="*/ 7016227 w 8007108"/>
              <a:gd name="connsiteY15" fmla="*/ 1254560 h 1504963"/>
              <a:gd name="connsiteX16" fmla="*/ 8007108 w 8007108"/>
              <a:gd name="connsiteY16" fmla="*/ 1254560 h 1504963"/>
              <a:gd name="connsiteX17" fmla="*/ 8007108 w 8007108"/>
              <a:gd name="connsiteY17" fmla="*/ 1420928 h 1504963"/>
              <a:gd name="connsiteX18" fmla="*/ 3540317 w 8007108"/>
              <a:gd name="connsiteY18" fmla="*/ 1504963 h 1504963"/>
              <a:gd name="connsiteX0" fmla="*/ 0 w 8007108"/>
              <a:gd name="connsiteY0" fmla="*/ 1420927 h 1504963"/>
              <a:gd name="connsiteX1" fmla="*/ 0 w 8007108"/>
              <a:gd name="connsiteY1" fmla="*/ 961341 h 1504963"/>
              <a:gd name="connsiteX2" fmla="*/ 991554 w 8007108"/>
              <a:gd name="connsiteY2" fmla="*/ 961341 h 1504963"/>
              <a:gd name="connsiteX3" fmla="*/ 991554 w 8007108"/>
              <a:gd name="connsiteY3" fmla="*/ 758358 h 1504963"/>
              <a:gd name="connsiteX4" fmla="*/ 2996191 w 8007108"/>
              <a:gd name="connsiteY4" fmla="*/ 758358 h 1504963"/>
              <a:gd name="connsiteX5" fmla="*/ 2996191 w 8007108"/>
              <a:gd name="connsiteY5" fmla="*/ 387318 h 1504963"/>
              <a:gd name="connsiteX6" fmla="*/ 4009273 w 8007108"/>
              <a:gd name="connsiteY6" fmla="*/ 387318 h 1504963"/>
              <a:gd name="connsiteX7" fmla="*/ 4009273 w 8007108"/>
              <a:gd name="connsiteY7" fmla="*/ 0 h 1504963"/>
              <a:gd name="connsiteX8" fmla="*/ 5022355 w 8007108"/>
              <a:gd name="connsiteY8" fmla="*/ 0 h 1504963"/>
              <a:gd name="connsiteX9" fmla="*/ 5022355 w 8007108"/>
              <a:gd name="connsiteY9" fmla="*/ 387318 h 1504963"/>
              <a:gd name="connsiteX10" fmla="*/ 5022355 w 8007108"/>
              <a:gd name="connsiteY10" fmla="*/ 418402 h 1504963"/>
              <a:gd name="connsiteX11" fmla="*/ 6013909 w 8007108"/>
              <a:gd name="connsiteY11" fmla="*/ 418402 h 1504963"/>
              <a:gd name="connsiteX12" fmla="*/ 6013909 w 8007108"/>
              <a:gd name="connsiteY12" fmla="*/ 796968 h 1504963"/>
              <a:gd name="connsiteX13" fmla="*/ 7016227 w 8007108"/>
              <a:gd name="connsiteY13" fmla="*/ 796968 h 1504963"/>
              <a:gd name="connsiteX14" fmla="*/ 7016227 w 8007108"/>
              <a:gd name="connsiteY14" fmla="*/ 1254560 h 1504963"/>
              <a:gd name="connsiteX15" fmla="*/ 8007108 w 8007108"/>
              <a:gd name="connsiteY15" fmla="*/ 1254560 h 1504963"/>
              <a:gd name="connsiteX16" fmla="*/ 8007108 w 8007108"/>
              <a:gd name="connsiteY16" fmla="*/ 1420928 h 1504963"/>
              <a:gd name="connsiteX17" fmla="*/ 3540317 w 8007108"/>
              <a:gd name="connsiteY17" fmla="*/ 1504963 h 1504963"/>
              <a:gd name="connsiteX0" fmla="*/ 0 w 8007108"/>
              <a:gd name="connsiteY0" fmla="*/ 1420927 h 1420928"/>
              <a:gd name="connsiteX1" fmla="*/ 0 w 8007108"/>
              <a:gd name="connsiteY1" fmla="*/ 961341 h 1420928"/>
              <a:gd name="connsiteX2" fmla="*/ 991554 w 8007108"/>
              <a:gd name="connsiteY2" fmla="*/ 961341 h 1420928"/>
              <a:gd name="connsiteX3" fmla="*/ 991554 w 8007108"/>
              <a:gd name="connsiteY3" fmla="*/ 758358 h 1420928"/>
              <a:gd name="connsiteX4" fmla="*/ 2996191 w 8007108"/>
              <a:gd name="connsiteY4" fmla="*/ 758358 h 1420928"/>
              <a:gd name="connsiteX5" fmla="*/ 2996191 w 8007108"/>
              <a:gd name="connsiteY5" fmla="*/ 387318 h 1420928"/>
              <a:gd name="connsiteX6" fmla="*/ 4009273 w 8007108"/>
              <a:gd name="connsiteY6" fmla="*/ 387318 h 1420928"/>
              <a:gd name="connsiteX7" fmla="*/ 4009273 w 8007108"/>
              <a:gd name="connsiteY7" fmla="*/ 0 h 1420928"/>
              <a:gd name="connsiteX8" fmla="*/ 5022355 w 8007108"/>
              <a:gd name="connsiteY8" fmla="*/ 0 h 1420928"/>
              <a:gd name="connsiteX9" fmla="*/ 5022355 w 8007108"/>
              <a:gd name="connsiteY9" fmla="*/ 387318 h 1420928"/>
              <a:gd name="connsiteX10" fmla="*/ 5022355 w 8007108"/>
              <a:gd name="connsiteY10" fmla="*/ 418402 h 1420928"/>
              <a:gd name="connsiteX11" fmla="*/ 6013909 w 8007108"/>
              <a:gd name="connsiteY11" fmla="*/ 418402 h 1420928"/>
              <a:gd name="connsiteX12" fmla="*/ 6013909 w 8007108"/>
              <a:gd name="connsiteY12" fmla="*/ 796968 h 1420928"/>
              <a:gd name="connsiteX13" fmla="*/ 7016227 w 8007108"/>
              <a:gd name="connsiteY13" fmla="*/ 796968 h 1420928"/>
              <a:gd name="connsiteX14" fmla="*/ 7016227 w 8007108"/>
              <a:gd name="connsiteY14" fmla="*/ 1254560 h 1420928"/>
              <a:gd name="connsiteX15" fmla="*/ 8007108 w 8007108"/>
              <a:gd name="connsiteY15" fmla="*/ 1254560 h 1420928"/>
              <a:gd name="connsiteX16" fmla="*/ 8007108 w 8007108"/>
              <a:gd name="connsiteY16" fmla="*/ 1420928 h 1420928"/>
              <a:gd name="connsiteX0" fmla="*/ 0 w 8007108"/>
              <a:gd name="connsiteY0" fmla="*/ 961341 h 1420928"/>
              <a:gd name="connsiteX1" fmla="*/ 991554 w 8007108"/>
              <a:gd name="connsiteY1" fmla="*/ 961341 h 1420928"/>
              <a:gd name="connsiteX2" fmla="*/ 991554 w 8007108"/>
              <a:gd name="connsiteY2" fmla="*/ 758358 h 1420928"/>
              <a:gd name="connsiteX3" fmla="*/ 2996191 w 8007108"/>
              <a:gd name="connsiteY3" fmla="*/ 758358 h 1420928"/>
              <a:gd name="connsiteX4" fmla="*/ 2996191 w 8007108"/>
              <a:gd name="connsiteY4" fmla="*/ 387318 h 1420928"/>
              <a:gd name="connsiteX5" fmla="*/ 4009273 w 8007108"/>
              <a:gd name="connsiteY5" fmla="*/ 387318 h 1420928"/>
              <a:gd name="connsiteX6" fmla="*/ 4009273 w 8007108"/>
              <a:gd name="connsiteY6" fmla="*/ 0 h 1420928"/>
              <a:gd name="connsiteX7" fmla="*/ 5022355 w 8007108"/>
              <a:gd name="connsiteY7" fmla="*/ 0 h 1420928"/>
              <a:gd name="connsiteX8" fmla="*/ 5022355 w 8007108"/>
              <a:gd name="connsiteY8" fmla="*/ 387318 h 1420928"/>
              <a:gd name="connsiteX9" fmla="*/ 5022355 w 8007108"/>
              <a:gd name="connsiteY9" fmla="*/ 418402 h 1420928"/>
              <a:gd name="connsiteX10" fmla="*/ 6013909 w 8007108"/>
              <a:gd name="connsiteY10" fmla="*/ 418402 h 1420928"/>
              <a:gd name="connsiteX11" fmla="*/ 6013909 w 8007108"/>
              <a:gd name="connsiteY11" fmla="*/ 796968 h 1420928"/>
              <a:gd name="connsiteX12" fmla="*/ 7016227 w 8007108"/>
              <a:gd name="connsiteY12" fmla="*/ 796968 h 1420928"/>
              <a:gd name="connsiteX13" fmla="*/ 7016227 w 8007108"/>
              <a:gd name="connsiteY13" fmla="*/ 1254560 h 1420928"/>
              <a:gd name="connsiteX14" fmla="*/ 8007108 w 8007108"/>
              <a:gd name="connsiteY14" fmla="*/ 1254560 h 1420928"/>
              <a:gd name="connsiteX15" fmla="*/ 8007108 w 8007108"/>
              <a:gd name="connsiteY15" fmla="*/ 1420928 h 1420928"/>
              <a:gd name="connsiteX0" fmla="*/ 0 w 8007108"/>
              <a:gd name="connsiteY0" fmla="*/ 961341 h 1254560"/>
              <a:gd name="connsiteX1" fmla="*/ 991554 w 8007108"/>
              <a:gd name="connsiteY1" fmla="*/ 961341 h 1254560"/>
              <a:gd name="connsiteX2" fmla="*/ 991554 w 8007108"/>
              <a:gd name="connsiteY2" fmla="*/ 758358 h 1254560"/>
              <a:gd name="connsiteX3" fmla="*/ 2996191 w 8007108"/>
              <a:gd name="connsiteY3" fmla="*/ 758358 h 1254560"/>
              <a:gd name="connsiteX4" fmla="*/ 2996191 w 8007108"/>
              <a:gd name="connsiteY4" fmla="*/ 387318 h 1254560"/>
              <a:gd name="connsiteX5" fmla="*/ 4009273 w 8007108"/>
              <a:gd name="connsiteY5" fmla="*/ 387318 h 1254560"/>
              <a:gd name="connsiteX6" fmla="*/ 4009273 w 8007108"/>
              <a:gd name="connsiteY6" fmla="*/ 0 h 1254560"/>
              <a:gd name="connsiteX7" fmla="*/ 5022355 w 8007108"/>
              <a:gd name="connsiteY7" fmla="*/ 0 h 1254560"/>
              <a:gd name="connsiteX8" fmla="*/ 5022355 w 8007108"/>
              <a:gd name="connsiteY8" fmla="*/ 387318 h 1254560"/>
              <a:gd name="connsiteX9" fmla="*/ 5022355 w 8007108"/>
              <a:gd name="connsiteY9" fmla="*/ 418402 h 1254560"/>
              <a:gd name="connsiteX10" fmla="*/ 6013909 w 8007108"/>
              <a:gd name="connsiteY10" fmla="*/ 418402 h 1254560"/>
              <a:gd name="connsiteX11" fmla="*/ 6013909 w 8007108"/>
              <a:gd name="connsiteY11" fmla="*/ 796968 h 1254560"/>
              <a:gd name="connsiteX12" fmla="*/ 7016227 w 8007108"/>
              <a:gd name="connsiteY12" fmla="*/ 796968 h 1254560"/>
              <a:gd name="connsiteX13" fmla="*/ 7016227 w 8007108"/>
              <a:gd name="connsiteY13" fmla="*/ 1254560 h 1254560"/>
              <a:gd name="connsiteX14" fmla="*/ 8007108 w 8007108"/>
              <a:gd name="connsiteY14" fmla="*/ 1254560 h 125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07108" h="1254560">
                <a:moveTo>
                  <a:pt x="0" y="961341"/>
                </a:moveTo>
                <a:lnTo>
                  <a:pt x="991554" y="961341"/>
                </a:lnTo>
                <a:lnTo>
                  <a:pt x="991554" y="758358"/>
                </a:lnTo>
                <a:lnTo>
                  <a:pt x="2996191" y="758358"/>
                </a:lnTo>
                <a:lnTo>
                  <a:pt x="2996191" y="387318"/>
                </a:lnTo>
                <a:lnTo>
                  <a:pt x="4009273" y="387318"/>
                </a:lnTo>
                <a:lnTo>
                  <a:pt x="4009273" y="0"/>
                </a:lnTo>
                <a:lnTo>
                  <a:pt x="5022355" y="0"/>
                </a:lnTo>
                <a:lnTo>
                  <a:pt x="5022355" y="387318"/>
                </a:lnTo>
                <a:lnTo>
                  <a:pt x="5022355" y="418402"/>
                </a:lnTo>
                <a:lnTo>
                  <a:pt x="6013909" y="418402"/>
                </a:lnTo>
                <a:lnTo>
                  <a:pt x="6013909" y="796968"/>
                </a:lnTo>
                <a:lnTo>
                  <a:pt x="7016227" y="796968"/>
                </a:lnTo>
                <a:lnTo>
                  <a:pt x="7016227" y="1254560"/>
                </a:lnTo>
                <a:lnTo>
                  <a:pt x="8007108" y="1254560"/>
                </a:lnTo>
              </a:path>
            </a:pathLst>
          </a:custGeom>
          <a:noFill/>
          <a:ln w="28575" cap="flat" cmpd="sng" algn="ctr">
            <a:solidFill>
              <a:schemeClr val="accent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dirty="0"/>
          </a:p>
        </p:txBody>
      </p:sp>
      <p:sp>
        <p:nvSpPr>
          <p:cNvPr id="31" name="TextBox 30"/>
          <p:cNvSpPr txBox="1"/>
          <p:nvPr/>
        </p:nvSpPr>
        <p:spPr bwMode="invGray">
          <a:xfrm>
            <a:off x="576057" y="3655060"/>
            <a:ext cx="1002318" cy="252000"/>
          </a:xfrm>
          <a:prstGeom prst="rect">
            <a:avLst/>
          </a:prstGeom>
          <a:solidFill>
            <a:schemeClr val="accent3"/>
          </a:solidFill>
        </p:spPr>
        <p:txBody>
          <a:bodyPr wrap="square" lIns="36000" tIns="18000" rIns="36000" bIns="18000" rtlCol="0">
            <a:noAutofit/>
          </a:bodyPr>
          <a:lstStyle/>
          <a:p>
            <a:r>
              <a:rPr lang="en-US" sz="1200" b="1" dirty="0">
                <a:solidFill>
                  <a:schemeClr val="bg1"/>
                </a:solidFill>
              </a:rPr>
              <a:t>Level of effort</a:t>
            </a:r>
          </a:p>
        </p:txBody>
      </p:sp>
    </p:spTree>
    <p:extLst>
      <p:ext uri="{BB962C8B-B14F-4D97-AF65-F5344CB8AC3E}">
        <p14:creationId xmlns:p14="http://schemas.microsoft.com/office/powerpoint/2010/main" val="37769930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944" y="1329634"/>
            <a:ext cx="4206344" cy="4626876"/>
          </a:xfrm>
        </p:spPr>
        <p:txBody>
          <a:bodyPr/>
          <a:lstStyle/>
          <a:p>
            <a:r>
              <a:rPr lang="en-GB" b="1" dirty="0"/>
              <a:t>Category management </a:t>
            </a:r>
            <a:r>
              <a:rPr lang="en-GB" dirty="0"/>
              <a:t>is an organisational philosophy that permeates and organises its activities and </a:t>
            </a:r>
            <a:r>
              <a:rPr lang="en-GB" dirty="0" smtClean="0"/>
              <a:t>attitudes. It aims to link and align customer requirements, corporate strategy and supply market capability. It includes:</a:t>
            </a:r>
            <a:endParaRPr lang="en-GB" dirty="0"/>
          </a:p>
          <a:p>
            <a:r>
              <a:rPr lang="en-GB" b="1" dirty="0"/>
              <a:t>Strategic </a:t>
            </a:r>
            <a:r>
              <a:rPr lang="en-GB" b="1" dirty="0" smtClean="0"/>
              <a:t>sourcing  </a:t>
            </a:r>
            <a:r>
              <a:rPr lang="en-GB" dirty="0" smtClean="0"/>
              <a:t>which is </a:t>
            </a:r>
            <a:r>
              <a:rPr lang="en-GB" dirty="0"/>
              <a:t>a focused, technical, tool-driven supply chain activity occurring within the strategic decision </a:t>
            </a:r>
            <a:r>
              <a:rPr lang="en-GB" dirty="0" smtClean="0"/>
              <a:t>frame</a:t>
            </a:r>
            <a:endParaRPr lang="en-GB" dirty="0"/>
          </a:p>
        </p:txBody>
      </p:sp>
      <p:sp>
        <p:nvSpPr>
          <p:cNvPr id="13315" name="Title 2"/>
          <p:cNvSpPr>
            <a:spLocks noGrp="1"/>
          </p:cNvSpPr>
          <p:nvPr>
            <p:ph type="title"/>
          </p:nvPr>
        </p:nvSpPr>
        <p:spPr>
          <a:xfrm>
            <a:off x="414337" y="523874"/>
            <a:ext cx="8315325" cy="797611"/>
          </a:xfrm>
        </p:spPr>
        <p:txBody>
          <a:bodyPr/>
          <a:lstStyle/>
          <a:p>
            <a:r>
              <a:rPr lang="en-GB" altLang="en-US" dirty="0" smtClean="0"/>
              <a:t>Category management and strategic sourcing</a:t>
            </a:r>
          </a:p>
        </p:txBody>
      </p:sp>
      <p:grpSp>
        <p:nvGrpSpPr>
          <p:cNvPr id="5" name="Group 21529"/>
          <p:cNvGrpSpPr>
            <a:grpSpLocks/>
          </p:cNvGrpSpPr>
          <p:nvPr/>
        </p:nvGrpSpPr>
        <p:grpSpPr bwMode="auto">
          <a:xfrm>
            <a:off x="5057401" y="2397128"/>
            <a:ext cx="3378200" cy="3081338"/>
            <a:chOff x="4873516" y="1883165"/>
            <a:chExt cx="3378449" cy="3080258"/>
          </a:xfrm>
        </p:grpSpPr>
        <p:grpSp>
          <p:nvGrpSpPr>
            <p:cNvPr id="6" name="Group 5"/>
            <p:cNvGrpSpPr/>
            <p:nvPr/>
          </p:nvGrpSpPr>
          <p:grpSpPr>
            <a:xfrm>
              <a:off x="4873516" y="1883165"/>
              <a:ext cx="3378449" cy="3080258"/>
              <a:chOff x="2574877" y="2437245"/>
              <a:chExt cx="3543805" cy="3231023"/>
            </a:xfrm>
            <a:effectLst>
              <a:reflection blurRad="6350" stA="40000" endPos="20000" dist="25400" dir="5400000" sy="-100000" algn="bl" rotWithShape="0"/>
            </a:effectLst>
          </p:grpSpPr>
          <p:grpSp>
            <p:nvGrpSpPr>
              <p:cNvPr id="9" name="Group 8"/>
              <p:cNvGrpSpPr/>
              <p:nvPr/>
            </p:nvGrpSpPr>
            <p:grpSpPr>
              <a:xfrm>
                <a:off x="2788338" y="4339167"/>
                <a:ext cx="1323940" cy="888338"/>
                <a:chOff x="1781091" y="4348089"/>
                <a:chExt cx="1899941" cy="1274820"/>
              </a:xfrm>
            </p:grpSpPr>
            <p:sp>
              <p:nvSpPr>
                <p:cNvPr id="24" name="Freeform 27"/>
                <p:cNvSpPr>
                  <a:spLocks/>
                </p:cNvSpPr>
                <p:nvPr/>
              </p:nvSpPr>
              <p:spPr bwMode="auto">
                <a:xfrm>
                  <a:off x="1781091" y="4474438"/>
                  <a:ext cx="1899941" cy="1148471"/>
                </a:xfrm>
                <a:custGeom>
                  <a:avLst/>
                  <a:gdLst/>
                  <a:ahLst/>
                  <a:cxnLst/>
                  <a:rect l="l" t="t" r="r" b="b"/>
                  <a:pathLst>
                    <a:path w="4775210" h="2886504">
                      <a:moveTo>
                        <a:pt x="2840054" y="1980485"/>
                      </a:moveTo>
                      <a:lnTo>
                        <a:pt x="3393576" y="2402246"/>
                      </a:lnTo>
                      <a:lnTo>
                        <a:pt x="2948252" y="2886504"/>
                      </a:lnTo>
                      <a:lnTo>
                        <a:pt x="2370282" y="2388702"/>
                      </a:lnTo>
                      <a:lnTo>
                        <a:pt x="1812984" y="2862578"/>
                      </a:lnTo>
                      <a:lnTo>
                        <a:pt x="1366228" y="2424056"/>
                      </a:lnTo>
                      <a:lnTo>
                        <a:pt x="1924769" y="1991609"/>
                      </a:lnTo>
                      <a:lnTo>
                        <a:pt x="2370976" y="2386606"/>
                      </a:lnTo>
                      <a:close/>
                      <a:moveTo>
                        <a:pt x="3609356" y="1319462"/>
                      </a:moveTo>
                      <a:lnTo>
                        <a:pt x="4140368" y="1629613"/>
                      </a:lnTo>
                      <a:lnTo>
                        <a:pt x="3805386" y="1977430"/>
                      </a:lnTo>
                      <a:lnTo>
                        <a:pt x="3264184" y="1610757"/>
                      </a:lnTo>
                      <a:close/>
                      <a:moveTo>
                        <a:pt x="1968315" y="1308528"/>
                      </a:moveTo>
                      <a:lnTo>
                        <a:pt x="2387139" y="1636807"/>
                      </a:lnTo>
                      <a:lnTo>
                        <a:pt x="1919922" y="1989189"/>
                      </a:lnTo>
                      <a:lnTo>
                        <a:pt x="1490819" y="1618831"/>
                      </a:lnTo>
                      <a:close/>
                      <a:moveTo>
                        <a:pt x="2029279" y="812350"/>
                      </a:moveTo>
                      <a:lnTo>
                        <a:pt x="2381193" y="1044063"/>
                      </a:lnTo>
                      <a:lnTo>
                        <a:pt x="1960139" y="1308528"/>
                      </a:lnTo>
                      <a:lnTo>
                        <a:pt x="1613196" y="1047154"/>
                      </a:lnTo>
                      <a:close/>
                      <a:moveTo>
                        <a:pt x="2740760" y="808474"/>
                      </a:moveTo>
                      <a:lnTo>
                        <a:pt x="3147002" y="1051099"/>
                      </a:lnTo>
                      <a:lnTo>
                        <a:pt x="2810256" y="1322226"/>
                      </a:lnTo>
                      <a:lnTo>
                        <a:pt x="3253032" y="1622530"/>
                      </a:lnTo>
                      <a:lnTo>
                        <a:pt x="2830437" y="1980485"/>
                      </a:lnTo>
                      <a:lnTo>
                        <a:pt x="2389920" y="1639134"/>
                      </a:lnTo>
                      <a:lnTo>
                        <a:pt x="2803673" y="1321835"/>
                      </a:lnTo>
                      <a:lnTo>
                        <a:pt x="2383025" y="1039810"/>
                      </a:lnTo>
                      <a:close/>
                      <a:moveTo>
                        <a:pt x="500986" y="750026"/>
                      </a:moveTo>
                      <a:lnTo>
                        <a:pt x="835398" y="1052962"/>
                      </a:lnTo>
                      <a:lnTo>
                        <a:pt x="330878" y="1324192"/>
                      </a:lnTo>
                      <a:lnTo>
                        <a:pt x="0" y="992881"/>
                      </a:lnTo>
                      <a:close/>
                      <a:moveTo>
                        <a:pt x="4278138" y="729308"/>
                      </a:moveTo>
                      <a:lnTo>
                        <a:pt x="4775210" y="974306"/>
                      </a:lnTo>
                      <a:lnTo>
                        <a:pt x="4452362" y="1303218"/>
                      </a:lnTo>
                      <a:lnTo>
                        <a:pt x="3935275" y="1033538"/>
                      </a:lnTo>
                      <a:lnTo>
                        <a:pt x="3602784" y="1314593"/>
                      </a:lnTo>
                      <a:lnTo>
                        <a:pt x="3150223" y="1053334"/>
                      </a:lnTo>
                      <a:lnTo>
                        <a:pt x="3499657" y="795162"/>
                      </a:lnTo>
                      <a:lnTo>
                        <a:pt x="3934277" y="1029529"/>
                      </a:lnTo>
                      <a:close/>
                      <a:moveTo>
                        <a:pt x="2024341" y="403628"/>
                      </a:moveTo>
                      <a:lnTo>
                        <a:pt x="2378768" y="606862"/>
                      </a:lnTo>
                      <a:lnTo>
                        <a:pt x="2023092" y="811942"/>
                      </a:lnTo>
                      <a:lnTo>
                        <a:pt x="1684767" y="586434"/>
                      </a:lnTo>
                      <a:close/>
                      <a:moveTo>
                        <a:pt x="2745610" y="382202"/>
                      </a:moveTo>
                      <a:lnTo>
                        <a:pt x="3089213" y="570678"/>
                      </a:lnTo>
                      <a:lnTo>
                        <a:pt x="2733209" y="811387"/>
                      </a:lnTo>
                      <a:lnTo>
                        <a:pt x="2371283" y="599480"/>
                      </a:lnTo>
                      <a:close/>
                      <a:moveTo>
                        <a:pt x="1329512" y="354284"/>
                      </a:moveTo>
                      <a:lnTo>
                        <a:pt x="1687243" y="583965"/>
                      </a:lnTo>
                      <a:lnTo>
                        <a:pt x="1296858" y="800011"/>
                      </a:lnTo>
                      <a:lnTo>
                        <a:pt x="1610968" y="1050021"/>
                      </a:lnTo>
                      <a:lnTo>
                        <a:pt x="1153961" y="1319216"/>
                      </a:lnTo>
                      <a:lnTo>
                        <a:pt x="1496961" y="1613854"/>
                      </a:lnTo>
                      <a:lnTo>
                        <a:pt x="948109" y="1977447"/>
                      </a:lnTo>
                      <a:lnTo>
                        <a:pt x="621275" y="1630681"/>
                      </a:lnTo>
                      <a:lnTo>
                        <a:pt x="1149111" y="1315667"/>
                      </a:lnTo>
                      <a:lnTo>
                        <a:pt x="835416" y="1047058"/>
                      </a:lnTo>
                      <a:lnTo>
                        <a:pt x="1285734" y="805691"/>
                      </a:lnTo>
                      <a:lnTo>
                        <a:pt x="944623" y="534128"/>
                      </a:lnTo>
                      <a:close/>
                      <a:moveTo>
                        <a:pt x="3449179" y="332342"/>
                      </a:moveTo>
                      <a:lnTo>
                        <a:pt x="3838895" y="518117"/>
                      </a:lnTo>
                      <a:lnTo>
                        <a:pt x="3491725" y="790162"/>
                      </a:lnTo>
                      <a:lnTo>
                        <a:pt x="3091166" y="569784"/>
                      </a:lnTo>
                      <a:close/>
                      <a:moveTo>
                        <a:pt x="2038669" y="16077"/>
                      </a:moveTo>
                      <a:lnTo>
                        <a:pt x="2386346" y="194604"/>
                      </a:lnTo>
                      <a:lnTo>
                        <a:pt x="2025708" y="399907"/>
                      </a:lnTo>
                      <a:lnTo>
                        <a:pt x="1666210" y="192100"/>
                      </a:lnTo>
                      <a:close/>
                      <a:moveTo>
                        <a:pt x="2758544" y="0"/>
                      </a:moveTo>
                      <a:lnTo>
                        <a:pt x="3105337" y="173370"/>
                      </a:lnTo>
                      <a:lnTo>
                        <a:pt x="2741688" y="378697"/>
                      </a:lnTo>
                      <a:lnTo>
                        <a:pt x="2394114" y="191789"/>
                      </a:lnTo>
                      <a:close/>
                    </a:path>
                  </a:pathLst>
                </a:custGeom>
                <a:solidFill>
                  <a:schemeClr val="accent4"/>
                </a:solidFill>
                <a:ln w="9525" cap="flat" cmpd="sng" algn="ctr">
                  <a:noFill/>
                  <a:prstDash val="solid"/>
                  <a:round/>
                  <a:headEnd type="none" w="med" len="med"/>
                  <a:tailEnd type="none" w="med" len="med"/>
                </a:ln>
                <a:effectLst/>
              </p:spPr>
              <p:txBody>
                <a:bodyPr/>
                <a:lstStyle/>
                <a:p>
                  <a:pPr>
                    <a:defRPr/>
                  </a:pPr>
                  <a:endParaRPr lang="en-US" dirty="0"/>
                </a:p>
              </p:txBody>
            </p:sp>
            <p:sp>
              <p:nvSpPr>
                <p:cNvPr id="25" name="Oval 23"/>
                <p:cNvSpPr/>
                <p:nvPr/>
              </p:nvSpPr>
              <p:spPr bwMode="auto">
                <a:xfrm flipH="1">
                  <a:off x="2962784" y="4614514"/>
                  <a:ext cx="186613" cy="408378"/>
                </a:xfrm>
                <a:custGeom>
                  <a:avLst/>
                  <a:gdLst/>
                  <a:ahLst/>
                  <a:cxnLst/>
                  <a:rect l="l" t="t" r="r" b="b"/>
                  <a:pathLst>
                    <a:path w="482727" h="1056392">
                      <a:moveTo>
                        <a:pt x="353970" y="507132"/>
                      </a:moveTo>
                      <a:cubicBezTo>
                        <a:pt x="327842" y="540817"/>
                        <a:pt x="286983" y="561416"/>
                        <a:pt x="241366" y="561416"/>
                      </a:cubicBezTo>
                      <a:cubicBezTo>
                        <a:pt x="195750" y="561416"/>
                        <a:pt x="154889" y="540817"/>
                        <a:pt x="128761" y="507132"/>
                      </a:cubicBezTo>
                      <a:cubicBezTo>
                        <a:pt x="51938" y="548048"/>
                        <a:pt x="0" y="631057"/>
                        <a:pt x="0" y="726605"/>
                      </a:cubicBezTo>
                      <a:lnTo>
                        <a:pt x="0" y="976158"/>
                      </a:lnTo>
                      <a:cubicBezTo>
                        <a:pt x="48649" y="1077725"/>
                        <a:pt x="439425" y="1088416"/>
                        <a:pt x="482727" y="976158"/>
                      </a:cubicBezTo>
                      <a:lnTo>
                        <a:pt x="482727" y="821159"/>
                      </a:lnTo>
                      <a:cubicBezTo>
                        <a:pt x="482461" y="786098"/>
                        <a:pt x="482195" y="751037"/>
                        <a:pt x="481929" y="715976"/>
                      </a:cubicBezTo>
                      <a:cubicBezTo>
                        <a:pt x="478816" y="624918"/>
                        <a:pt x="427924" y="546521"/>
                        <a:pt x="353970" y="507132"/>
                      </a:cubicBezTo>
                      <a:close/>
                      <a:moveTo>
                        <a:pt x="244246" y="0"/>
                      </a:moveTo>
                      <a:lnTo>
                        <a:pt x="232251" y="1650"/>
                      </a:lnTo>
                      <a:lnTo>
                        <a:pt x="218930" y="5269"/>
                      </a:lnTo>
                      <a:lnTo>
                        <a:pt x="208633" y="10354"/>
                      </a:lnTo>
                      <a:lnTo>
                        <a:pt x="199113" y="17682"/>
                      </a:lnTo>
                      <a:lnTo>
                        <a:pt x="191286" y="28440"/>
                      </a:lnTo>
                      <a:lnTo>
                        <a:pt x="185704" y="38420"/>
                      </a:lnTo>
                      <a:lnTo>
                        <a:pt x="181038" y="49592"/>
                      </a:lnTo>
                      <a:lnTo>
                        <a:pt x="179393" y="62228"/>
                      </a:lnTo>
                      <a:lnTo>
                        <a:pt x="180676" y="68818"/>
                      </a:lnTo>
                      <a:lnTo>
                        <a:pt x="182096" y="74357"/>
                      </a:lnTo>
                      <a:lnTo>
                        <a:pt x="183242" y="82002"/>
                      </a:lnTo>
                      <a:lnTo>
                        <a:pt x="186631" y="88868"/>
                      </a:lnTo>
                      <a:lnTo>
                        <a:pt x="184251" y="90699"/>
                      </a:lnTo>
                      <a:lnTo>
                        <a:pt x="183198" y="90562"/>
                      </a:lnTo>
                      <a:lnTo>
                        <a:pt x="154946" y="52619"/>
                      </a:lnTo>
                      <a:lnTo>
                        <a:pt x="125383" y="90529"/>
                      </a:lnTo>
                      <a:lnTo>
                        <a:pt x="96076" y="52450"/>
                      </a:lnTo>
                      <a:lnTo>
                        <a:pt x="66511" y="90361"/>
                      </a:lnTo>
                      <a:lnTo>
                        <a:pt x="68849" y="97089"/>
                      </a:lnTo>
                      <a:lnTo>
                        <a:pt x="75352" y="112927"/>
                      </a:lnTo>
                      <a:lnTo>
                        <a:pt x="85888" y="138926"/>
                      </a:lnTo>
                      <a:lnTo>
                        <a:pt x="96652" y="171381"/>
                      </a:lnTo>
                      <a:lnTo>
                        <a:pt x="106870" y="208046"/>
                      </a:lnTo>
                      <a:lnTo>
                        <a:pt x="112326" y="248375"/>
                      </a:lnTo>
                      <a:lnTo>
                        <a:pt x="114487" y="289346"/>
                      </a:lnTo>
                      <a:lnTo>
                        <a:pt x="110687" y="318535"/>
                      </a:lnTo>
                      <a:cubicBezTo>
                        <a:pt x="101815" y="336407"/>
                        <a:pt x="97221" y="356574"/>
                        <a:pt x="97221" y="377814"/>
                      </a:cubicBezTo>
                      <a:cubicBezTo>
                        <a:pt x="97221" y="457421"/>
                        <a:pt x="161756" y="521956"/>
                        <a:pt x="241364" y="521956"/>
                      </a:cubicBezTo>
                      <a:cubicBezTo>
                        <a:pt x="320971" y="521956"/>
                        <a:pt x="385507" y="457421"/>
                        <a:pt x="385507" y="377814"/>
                      </a:cubicBezTo>
                      <a:cubicBezTo>
                        <a:pt x="385507" y="355590"/>
                        <a:pt x="380477" y="334540"/>
                        <a:pt x="370483" y="316225"/>
                      </a:cubicBezTo>
                      <a:lnTo>
                        <a:pt x="367867" y="292354"/>
                      </a:lnTo>
                      <a:lnTo>
                        <a:pt x="370834" y="253122"/>
                      </a:lnTo>
                      <a:lnTo>
                        <a:pt x="377096" y="213247"/>
                      </a:lnTo>
                      <a:lnTo>
                        <a:pt x="387158" y="177080"/>
                      </a:lnTo>
                      <a:lnTo>
                        <a:pt x="396673" y="145126"/>
                      </a:lnTo>
                      <a:lnTo>
                        <a:pt x="406417" y="119624"/>
                      </a:lnTo>
                      <a:lnTo>
                        <a:pt x="414012" y="102410"/>
                      </a:lnTo>
                      <a:lnTo>
                        <a:pt x="417215" y="94261"/>
                      </a:lnTo>
                      <a:lnTo>
                        <a:pt x="418267" y="94398"/>
                      </a:lnTo>
                      <a:lnTo>
                        <a:pt x="418404" y="93346"/>
                      </a:lnTo>
                      <a:lnTo>
                        <a:pt x="417351" y="93209"/>
                      </a:lnTo>
                      <a:lnTo>
                        <a:pt x="390014" y="56455"/>
                      </a:lnTo>
                      <a:lnTo>
                        <a:pt x="360588" y="93313"/>
                      </a:lnTo>
                      <a:lnTo>
                        <a:pt x="359535" y="93176"/>
                      </a:lnTo>
                      <a:lnTo>
                        <a:pt x="331282" y="55233"/>
                      </a:lnTo>
                      <a:lnTo>
                        <a:pt x="301719" y="93144"/>
                      </a:lnTo>
                      <a:lnTo>
                        <a:pt x="300665" y="93006"/>
                      </a:lnTo>
                      <a:lnTo>
                        <a:pt x="299749" y="91816"/>
                      </a:lnTo>
                      <a:lnTo>
                        <a:pt x="302816" y="84721"/>
                      </a:lnTo>
                      <a:lnTo>
                        <a:pt x="304826" y="77488"/>
                      </a:lnTo>
                      <a:lnTo>
                        <a:pt x="306840" y="70254"/>
                      </a:lnTo>
                      <a:lnTo>
                        <a:pt x="307799" y="62883"/>
                      </a:lnTo>
                      <a:lnTo>
                        <a:pt x="307338" y="49974"/>
                      </a:lnTo>
                      <a:lnTo>
                        <a:pt x="302392" y="38623"/>
                      </a:lnTo>
                      <a:lnTo>
                        <a:pt x="297309" y="28324"/>
                      </a:lnTo>
                      <a:lnTo>
                        <a:pt x="288928" y="18667"/>
                      </a:lnTo>
                      <a:lnTo>
                        <a:pt x="280275" y="11116"/>
                      </a:lnTo>
                      <a:lnTo>
                        <a:pt x="270156" y="6585"/>
                      </a:lnTo>
                      <a:lnTo>
                        <a:pt x="257932" y="1782"/>
                      </a:lnTo>
                      <a:close/>
                    </a:path>
                  </a:pathLst>
                </a:custGeom>
                <a:solidFill>
                  <a:schemeClr val="accent4">
                    <a:lumMod val="75000"/>
                  </a:schemeClr>
                </a:solidFill>
                <a:ln w="9525" cap="flat" cmpd="sng" algn="ctr">
                  <a:noFill/>
                  <a:prstDash val="solid"/>
                  <a:round/>
                  <a:headEnd type="none" w="med" len="med"/>
                  <a:tailEnd type="none" w="med" len="med"/>
                </a:ln>
                <a:effectLst/>
              </p:spPr>
              <p:txBody>
                <a:bodyPr/>
                <a:lstStyle/>
                <a:p>
                  <a:pPr>
                    <a:defRPr/>
                  </a:pPr>
                  <a:endParaRPr lang="en-US" dirty="0"/>
                </a:p>
              </p:txBody>
            </p:sp>
            <p:sp>
              <p:nvSpPr>
                <p:cNvPr id="26" name="Oval 23"/>
                <p:cNvSpPr/>
                <p:nvPr/>
              </p:nvSpPr>
              <p:spPr bwMode="auto">
                <a:xfrm flipH="1">
                  <a:off x="2475955" y="4590956"/>
                  <a:ext cx="186611" cy="317147"/>
                </a:xfrm>
                <a:custGeom>
                  <a:avLst/>
                  <a:gdLst/>
                  <a:ahLst/>
                  <a:cxnLst/>
                  <a:rect l="l" t="t" r="r" b="b"/>
                  <a:pathLst>
                    <a:path w="482727" h="820401">
                      <a:moveTo>
                        <a:pt x="353970" y="271141"/>
                      </a:moveTo>
                      <a:cubicBezTo>
                        <a:pt x="327842" y="304826"/>
                        <a:pt x="286983" y="325425"/>
                        <a:pt x="241366" y="325425"/>
                      </a:cubicBezTo>
                      <a:cubicBezTo>
                        <a:pt x="195750" y="325425"/>
                        <a:pt x="154889" y="304826"/>
                        <a:pt x="128761" y="271141"/>
                      </a:cubicBezTo>
                      <a:cubicBezTo>
                        <a:pt x="51938" y="312057"/>
                        <a:pt x="0" y="395066"/>
                        <a:pt x="0" y="490614"/>
                      </a:cubicBezTo>
                      <a:lnTo>
                        <a:pt x="0" y="740167"/>
                      </a:lnTo>
                      <a:cubicBezTo>
                        <a:pt x="48649" y="841734"/>
                        <a:pt x="439425" y="852425"/>
                        <a:pt x="482727" y="740167"/>
                      </a:cubicBezTo>
                      <a:lnTo>
                        <a:pt x="482727" y="585168"/>
                      </a:lnTo>
                      <a:cubicBezTo>
                        <a:pt x="482461" y="550107"/>
                        <a:pt x="482195" y="515046"/>
                        <a:pt x="481929" y="479985"/>
                      </a:cubicBezTo>
                      <a:cubicBezTo>
                        <a:pt x="478816" y="388927"/>
                        <a:pt x="427924" y="310530"/>
                        <a:pt x="353970" y="271141"/>
                      </a:cubicBezTo>
                      <a:close/>
                      <a:moveTo>
                        <a:pt x="97251" y="0"/>
                      </a:moveTo>
                      <a:lnTo>
                        <a:pt x="97216" y="131533"/>
                      </a:lnTo>
                      <a:lnTo>
                        <a:pt x="98963" y="131585"/>
                      </a:lnTo>
                      <a:cubicBezTo>
                        <a:pt x="97344" y="134898"/>
                        <a:pt x="97221" y="138346"/>
                        <a:pt x="97221" y="141823"/>
                      </a:cubicBezTo>
                      <a:cubicBezTo>
                        <a:pt x="97221" y="221430"/>
                        <a:pt x="161756" y="285965"/>
                        <a:pt x="241364" y="285965"/>
                      </a:cubicBezTo>
                      <a:cubicBezTo>
                        <a:pt x="320971" y="285965"/>
                        <a:pt x="385507" y="221430"/>
                        <a:pt x="385507" y="141823"/>
                      </a:cubicBezTo>
                      <a:lnTo>
                        <a:pt x="384780" y="137141"/>
                      </a:lnTo>
                      <a:lnTo>
                        <a:pt x="385310" y="137157"/>
                      </a:lnTo>
                      <a:lnTo>
                        <a:pt x="384669" y="5753"/>
                      </a:lnTo>
                      <a:lnTo>
                        <a:pt x="348222" y="5979"/>
                      </a:lnTo>
                      <a:lnTo>
                        <a:pt x="348321" y="54062"/>
                      </a:lnTo>
                      <a:lnTo>
                        <a:pt x="320134" y="53455"/>
                      </a:lnTo>
                      <a:lnTo>
                        <a:pt x="320035" y="5373"/>
                      </a:lnTo>
                      <a:lnTo>
                        <a:pt x="285339" y="3759"/>
                      </a:lnTo>
                      <a:lnTo>
                        <a:pt x="286255" y="52437"/>
                      </a:lnTo>
                      <a:lnTo>
                        <a:pt x="256715" y="52090"/>
                      </a:lnTo>
                      <a:lnTo>
                        <a:pt x="256477" y="3283"/>
                      </a:lnTo>
                      <a:lnTo>
                        <a:pt x="222060" y="3120"/>
                      </a:lnTo>
                      <a:lnTo>
                        <a:pt x="222835" y="51071"/>
                      </a:lnTo>
                      <a:lnTo>
                        <a:pt x="193295" y="50725"/>
                      </a:lnTo>
                      <a:lnTo>
                        <a:pt x="193196" y="2642"/>
                      </a:lnTo>
                      <a:lnTo>
                        <a:pt x="159317" y="1624"/>
                      </a:lnTo>
                      <a:lnTo>
                        <a:pt x="159417" y="49707"/>
                      </a:lnTo>
                      <a:lnTo>
                        <a:pt x="129876" y="49359"/>
                      </a:lnTo>
                      <a:lnTo>
                        <a:pt x="129638" y="553"/>
                      </a:lnTo>
                      <a:close/>
                    </a:path>
                  </a:pathLst>
                </a:custGeom>
                <a:solidFill>
                  <a:schemeClr val="accent3"/>
                </a:solidFill>
                <a:ln w="9525" cap="flat" cmpd="sng" algn="ctr">
                  <a:noFill/>
                  <a:prstDash val="solid"/>
                  <a:round/>
                  <a:headEnd type="none" w="med" len="med"/>
                  <a:tailEnd type="none" w="med" len="med"/>
                </a:ln>
                <a:effectLst/>
              </p:spPr>
              <p:txBody>
                <a:bodyPr/>
                <a:lstStyle/>
                <a:p>
                  <a:pPr>
                    <a:defRPr/>
                  </a:pPr>
                  <a:endParaRPr lang="en-US" dirty="0"/>
                </a:p>
              </p:txBody>
            </p:sp>
            <p:sp>
              <p:nvSpPr>
                <p:cNvPr id="27" name="Oval 23"/>
                <p:cNvSpPr/>
                <p:nvPr/>
              </p:nvSpPr>
              <p:spPr bwMode="auto">
                <a:xfrm flipH="1">
                  <a:off x="2637048" y="4974284"/>
                  <a:ext cx="186611" cy="318045"/>
                </a:xfrm>
                <a:custGeom>
                  <a:avLst/>
                  <a:gdLst/>
                  <a:ahLst/>
                  <a:cxnLst/>
                  <a:rect l="l" t="t" r="r" b="b"/>
                  <a:pathLst>
                    <a:path w="941014" h="1603791">
                      <a:moveTo>
                        <a:pt x="690019" y="533077"/>
                      </a:moveTo>
                      <a:cubicBezTo>
                        <a:pt x="639085" y="598743"/>
                        <a:pt x="559435" y="638898"/>
                        <a:pt x="470512" y="638898"/>
                      </a:cubicBezTo>
                      <a:cubicBezTo>
                        <a:pt x="381588" y="638898"/>
                        <a:pt x="301935" y="598743"/>
                        <a:pt x="251002" y="533077"/>
                      </a:cubicBezTo>
                      <a:cubicBezTo>
                        <a:pt x="101246" y="612839"/>
                        <a:pt x="0" y="774653"/>
                        <a:pt x="0" y="960912"/>
                      </a:cubicBezTo>
                      <a:lnTo>
                        <a:pt x="0" y="1447384"/>
                      </a:lnTo>
                      <a:cubicBezTo>
                        <a:pt x="94835" y="1645377"/>
                        <a:pt x="856601" y="1666217"/>
                        <a:pt x="941014" y="1447384"/>
                      </a:cubicBezTo>
                      <a:lnTo>
                        <a:pt x="941014" y="1145234"/>
                      </a:lnTo>
                      <a:cubicBezTo>
                        <a:pt x="940495" y="1076887"/>
                        <a:pt x="939977" y="1008540"/>
                        <a:pt x="939458" y="940193"/>
                      </a:cubicBezTo>
                      <a:cubicBezTo>
                        <a:pt x="933389" y="762687"/>
                        <a:pt x="834183" y="609862"/>
                        <a:pt x="690019" y="533077"/>
                      </a:cubicBezTo>
                      <a:close/>
                      <a:moveTo>
                        <a:pt x="470507" y="0"/>
                      </a:moveTo>
                      <a:cubicBezTo>
                        <a:pt x="315322" y="0"/>
                        <a:pt x="189519" y="125803"/>
                        <a:pt x="189519" y="280988"/>
                      </a:cubicBezTo>
                      <a:cubicBezTo>
                        <a:pt x="189519" y="436173"/>
                        <a:pt x="315322" y="561976"/>
                        <a:pt x="470507" y="561976"/>
                      </a:cubicBezTo>
                      <a:cubicBezTo>
                        <a:pt x="625692" y="561976"/>
                        <a:pt x="751495" y="436173"/>
                        <a:pt x="751495" y="280988"/>
                      </a:cubicBezTo>
                      <a:cubicBezTo>
                        <a:pt x="751495" y="125803"/>
                        <a:pt x="625692" y="0"/>
                        <a:pt x="470507" y="0"/>
                      </a:cubicBezTo>
                      <a:close/>
                    </a:path>
                  </a:pathLst>
                </a:custGeom>
                <a:solidFill>
                  <a:schemeClr val="accent4">
                    <a:lumMod val="75000"/>
                  </a:schemeClr>
                </a:solidFill>
                <a:ln w="9525" cap="flat" cmpd="sng" algn="ctr">
                  <a:noFill/>
                  <a:prstDash val="solid"/>
                  <a:round/>
                  <a:headEnd type="none" w="med" len="med"/>
                  <a:tailEnd type="none" w="med" len="med"/>
                </a:ln>
                <a:effectLst/>
              </p:spPr>
              <p:txBody>
                <a:bodyPr/>
                <a:lstStyle/>
                <a:p>
                  <a:pPr>
                    <a:defRPr/>
                  </a:pPr>
                  <a:endParaRPr lang="en-US" dirty="0"/>
                </a:p>
              </p:txBody>
            </p:sp>
            <p:sp>
              <p:nvSpPr>
                <p:cNvPr id="28" name="Oval 23"/>
                <p:cNvSpPr/>
                <p:nvPr/>
              </p:nvSpPr>
              <p:spPr bwMode="auto">
                <a:xfrm flipH="1">
                  <a:off x="2783685" y="4348089"/>
                  <a:ext cx="158421" cy="377317"/>
                </a:xfrm>
                <a:custGeom>
                  <a:avLst/>
                  <a:gdLst/>
                  <a:ahLst/>
                  <a:cxnLst/>
                  <a:rect l="l" t="t" r="r" b="b"/>
                  <a:pathLst>
                    <a:path w="482727" h="1149746">
                      <a:moveTo>
                        <a:pt x="353970" y="600486"/>
                      </a:moveTo>
                      <a:cubicBezTo>
                        <a:pt x="327842" y="634171"/>
                        <a:pt x="286983" y="654770"/>
                        <a:pt x="241366" y="654770"/>
                      </a:cubicBezTo>
                      <a:cubicBezTo>
                        <a:pt x="195750" y="654770"/>
                        <a:pt x="154889" y="634171"/>
                        <a:pt x="128761" y="600486"/>
                      </a:cubicBezTo>
                      <a:cubicBezTo>
                        <a:pt x="51938" y="641402"/>
                        <a:pt x="0" y="724411"/>
                        <a:pt x="0" y="819959"/>
                      </a:cubicBezTo>
                      <a:lnTo>
                        <a:pt x="0" y="1069512"/>
                      </a:lnTo>
                      <a:cubicBezTo>
                        <a:pt x="48649" y="1171079"/>
                        <a:pt x="439425" y="1181770"/>
                        <a:pt x="482727" y="1069512"/>
                      </a:cubicBezTo>
                      <a:lnTo>
                        <a:pt x="482727" y="914513"/>
                      </a:lnTo>
                      <a:cubicBezTo>
                        <a:pt x="482461" y="879452"/>
                        <a:pt x="482195" y="844391"/>
                        <a:pt x="481929" y="809330"/>
                      </a:cubicBezTo>
                      <a:cubicBezTo>
                        <a:pt x="478816" y="718272"/>
                        <a:pt x="427924" y="639875"/>
                        <a:pt x="353970" y="600486"/>
                      </a:cubicBezTo>
                      <a:close/>
                      <a:moveTo>
                        <a:pt x="311277" y="0"/>
                      </a:moveTo>
                      <a:lnTo>
                        <a:pt x="172072" y="0"/>
                      </a:lnTo>
                      <a:lnTo>
                        <a:pt x="206954" y="104485"/>
                      </a:lnTo>
                      <a:lnTo>
                        <a:pt x="102470" y="69603"/>
                      </a:lnTo>
                      <a:lnTo>
                        <a:pt x="102470" y="208808"/>
                      </a:lnTo>
                      <a:lnTo>
                        <a:pt x="214428" y="171435"/>
                      </a:lnTo>
                      <a:lnTo>
                        <a:pt x="172072" y="278410"/>
                      </a:lnTo>
                      <a:lnTo>
                        <a:pt x="60490" y="278410"/>
                      </a:lnTo>
                      <a:lnTo>
                        <a:pt x="102340" y="445811"/>
                      </a:lnTo>
                      <a:cubicBezTo>
                        <a:pt x="98015" y="453694"/>
                        <a:pt x="97221" y="462338"/>
                        <a:pt x="97221" y="471168"/>
                      </a:cubicBezTo>
                      <a:cubicBezTo>
                        <a:pt x="97221" y="550775"/>
                        <a:pt x="161756" y="615310"/>
                        <a:pt x="241364" y="615310"/>
                      </a:cubicBezTo>
                      <a:cubicBezTo>
                        <a:pt x="320971" y="615310"/>
                        <a:pt x="385507" y="550775"/>
                        <a:pt x="385507" y="471168"/>
                      </a:cubicBezTo>
                      <a:lnTo>
                        <a:pt x="382174" y="454660"/>
                      </a:lnTo>
                      <a:lnTo>
                        <a:pt x="426237" y="278410"/>
                      </a:lnTo>
                      <a:lnTo>
                        <a:pt x="311277" y="278410"/>
                      </a:lnTo>
                      <a:lnTo>
                        <a:pt x="273904" y="176418"/>
                      </a:lnTo>
                      <a:lnTo>
                        <a:pt x="380880" y="208808"/>
                      </a:lnTo>
                      <a:lnTo>
                        <a:pt x="380880" y="69603"/>
                      </a:lnTo>
                      <a:lnTo>
                        <a:pt x="278887" y="97010"/>
                      </a:lnTo>
                      <a:close/>
                    </a:path>
                  </a:pathLst>
                </a:custGeom>
                <a:solidFill>
                  <a:schemeClr val="accent3"/>
                </a:solidFill>
                <a:ln w="9525" cap="flat" cmpd="sng" algn="ctr">
                  <a:noFill/>
                  <a:prstDash val="solid"/>
                  <a:round/>
                  <a:headEnd type="none" w="med" len="med"/>
                  <a:tailEnd type="none" w="med" len="med"/>
                </a:ln>
                <a:effectLst/>
              </p:spPr>
              <p:txBody>
                <a:bodyPr/>
                <a:lstStyle/>
                <a:p>
                  <a:pPr>
                    <a:defRPr/>
                  </a:pPr>
                  <a:endParaRPr lang="en-US" dirty="0"/>
                </a:p>
              </p:txBody>
            </p:sp>
          </p:grpSp>
          <p:grpSp>
            <p:nvGrpSpPr>
              <p:cNvPr id="10" name="Group 19"/>
              <p:cNvGrpSpPr>
                <a:grpSpLocks noChangeAspect="1"/>
              </p:cNvGrpSpPr>
              <p:nvPr/>
            </p:nvGrpSpPr>
            <p:grpSpPr bwMode="auto">
              <a:xfrm>
                <a:off x="4698884" y="4127160"/>
                <a:ext cx="840997" cy="843757"/>
                <a:chOff x="1429023" y="2261808"/>
                <a:chExt cx="1882811" cy="1890566"/>
              </a:xfrm>
            </p:grpSpPr>
            <p:sp>
              <p:nvSpPr>
                <p:cNvPr id="20" name="Oval 23"/>
                <p:cNvSpPr>
                  <a:spLocks noChangeAspect="1"/>
                </p:cNvSpPr>
                <p:nvPr/>
              </p:nvSpPr>
              <p:spPr bwMode="auto">
                <a:xfrm>
                  <a:off x="2035131" y="2261859"/>
                  <a:ext cx="656724" cy="1117139"/>
                </a:xfrm>
                <a:custGeom>
                  <a:avLst/>
                  <a:gdLst>
                    <a:gd name="connsiteX0" fmla="*/ 215396 w 807536"/>
                    <a:gd name="connsiteY0" fmla="*/ 454617 h 1275011"/>
                    <a:gd name="connsiteX1" fmla="*/ 403770 w 807536"/>
                    <a:gd name="connsiteY1" fmla="*/ 545429 h 1275011"/>
                    <a:gd name="connsiteX2" fmla="*/ 592142 w 807536"/>
                    <a:gd name="connsiteY2" fmla="*/ 454617 h 1275011"/>
                    <a:gd name="connsiteX3" fmla="*/ 807536 w 807536"/>
                    <a:gd name="connsiteY3" fmla="*/ 821769 h 1275011"/>
                    <a:gd name="connsiteX4" fmla="*/ 807535 w 807536"/>
                    <a:gd name="connsiteY4" fmla="*/ 1239241 h 1275011"/>
                    <a:gd name="connsiteX5" fmla="*/ 0 w 807536"/>
                    <a:gd name="connsiteY5" fmla="*/ 1239241 h 1275011"/>
                    <a:gd name="connsiteX6" fmla="*/ 0 w 807536"/>
                    <a:gd name="connsiteY6" fmla="*/ 821769 h 1275011"/>
                    <a:gd name="connsiteX7" fmla="*/ 215396 w 807536"/>
                    <a:gd name="connsiteY7" fmla="*/ 454617 h 1275011"/>
                    <a:gd name="connsiteX8" fmla="*/ 403768 w 807536"/>
                    <a:gd name="connsiteY8" fmla="*/ 0 h 1275011"/>
                    <a:gd name="connsiteX9" fmla="*/ 638644 w 807536"/>
                    <a:gd name="connsiteY9" fmla="*/ 237486 h 1275011"/>
                    <a:gd name="connsiteX10" fmla="*/ 403768 w 807536"/>
                    <a:gd name="connsiteY10" fmla="*/ 474972 h 1275011"/>
                    <a:gd name="connsiteX11" fmla="*/ 168892 w 807536"/>
                    <a:gd name="connsiteY11" fmla="*/ 237486 h 1275011"/>
                    <a:gd name="connsiteX12" fmla="*/ 403768 w 807536"/>
                    <a:gd name="connsiteY12" fmla="*/ 0 h 1275011"/>
                    <a:gd name="connsiteX0" fmla="*/ 215396 w 807536"/>
                    <a:gd name="connsiteY0" fmla="*/ 454617 h 1313618"/>
                    <a:gd name="connsiteX1" fmla="*/ 403770 w 807536"/>
                    <a:gd name="connsiteY1" fmla="*/ 545429 h 1313618"/>
                    <a:gd name="connsiteX2" fmla="*/ 592142 w 807536"/>
                    <a:gd name="connsiteY2" fmla="*/ 454617 h 1313618"/>
                    <a:gd name="connsiteX3" fmla="*/ 807536 w 807536"/>
                    <a:gd name="connsiteY3" fmla="*/ 821769 h 1313618"/>
                    <a:gd name="connsiteX4" fmla="*/ 807535 w 807536"/>
                    <a:gd name="connsiteY4" fmla="*/ 1239241 h 1313618"/>
                    <a:gd name="connsiteX5" fmla="*/ 0 w 807536"/>
                    <a:gd name="connsiteY5" fmla="*/ 1239241 h 1313618"/>
                    <a:gd name="connsiteX6" fmla="*/ 0 w 807536"/>
                    <a:gd name="connsiteY6" fmla="*/ 821769 h 1313618"/>
                    <a:gd name="connsiteX7" fmla="*/ 215396 w 807536"/>
                    <a:gd name="connsiteY7" fmla="*/ 454617 h 1313618"/>
                    <a:gd name="connsiteX8" fmla="*/ 403768 w 807536"/>
                    <a:gd name="connsiteY8" fmla="*/ 0 h 1313618"/>
                    <a:gd name="connsiteX9" fmla="*/ 638644 w 807536"/>
                    <a:gd name="connsiteY9" fmla="*/ 237486 h 1313618"/>
                    <a:gd name="connsiteX10" fmla="*/ 403768 w 807536"/>
                    <a:gd name="connsiteY10" fmla="*/ 474972 h 1313618"/>
                    <a:gd name="connsiteX11" fmla="*/ 168892 w 807536"/>
                    <a:gd name="connsiteY11" fmla="*/ 237486 h 1313618"/>
                    <a:gd name="connsiteX12" fmla="*/ 403768 w 807536"/>
                    <a:gd name="connsiteY12" fmla="*/ 0 h 1313618"/>
                    <a:gd name="connsiteX0" fmla="*/ 215396 w 807536"/>
                    <a:gd name="connsiteY0" fmla="*/ 454617 h 1347480"/>
                    <a:gd name="connsiteX1" fmla="*/ 403770 w 807536"/>
                    <a:gd name="connsiteY1" fmla="*/ 545429 h 1347480"/>
                    <a:gd name="connsiteX2" fmla="*/ 592142 w 807536"/>
                    <a:gd name="connsiteY2" fmla="*/ 454617 h 1347480"/>
                    <a:gd name="connsiteX3" fmla="*/ 807536 w 807536"/>
                    <a:gd name="connsiteY3" fmla="*/ 821769 h 1347480"/>
                    <a:gd name="connsiteX4" fmla="*/ 807535 w 807536"/>
                    <a:gd name="connsiteY4" fmla="*/ 1239241 h 1347480"/>
                    <a:gd name="connsiteX5" fmla="*/ 0 w 807536"/>
                    <a:gd name="connsiteY5" fmla="*/ 1239241 h 1347480"/>
                    <a:gd name="connsiteX6" fmla="*/ 0 w 807536"/>
                    <a:gd name="connsiteY6" fmla="*/ 821769 h 1347480"/>
                    <a:gd name="connsiteX7" fmla="*/ 215396 w 807536"/>
                    <a:gd name="connsiteY7" fmla="*/ 454617 h 1347480"/>
                    <a:gd name="connsiteX8" fmla="*/ 403768 w 807536"/>
                    <a:gd name="connsiteY8" fmla="*/ 0 h 1347480"/>
                    <a:gd name="connsiteX9" fmla="*/ 638644 w 807536"/>
                    <a:gd name="connsiteY9" fmla="*/ 237486 h 1347480"/>
                    <a:gd name="connsiteX10" fmla="*/ 403768 w 807536"/>
                    <a:gd name="connsiteY10" fmla="*/ 474972 h 1347480"/>
                    <a:gd name="connsiteX11" fmla="*/ 168892 w 807536"/>
                    <a:gd name="connsiteY11" fmla="*/ 237486 h 1347480"/>
                    <a:gd name="connsiteX12" fmla="*/ 403768 w 807536"/>
                    <a:gd name="connsiteY12" fmla="*/ 0 h 1347480"/>
                    <a:gd name="connsiteX0" fmla="*/ 215396 w 807536"/>
                    <a:gd name="connsiteY0" fmla="*/ 454617 h 1373464"/>
                    <a:gd name="connsiteX1" fmla="*/ 403770 w 807536"/>
                    <a:gd name="connsiteY1" fmla="*/ 545429 h 1373464"/>
                    <a:gd name="connsiteX2" fmla="*/ 592142 w 807536"/>
                    <a:gd name="connsiteY2" fmla="*/ 454617 h 1373464"/>
                    <a:gd name="connsiteX3" fmla="*/ 807536 w 807536"/>
                    <a:gd name="connsiteY3" fmla="*/ 821769 h 1373464"/>
                    <a:gd name="connsiteX4" fmla="*/ 807535 w 807536"/>
                    <a:gd name="connsiteY4" fmla="*/ 1239241 h 1373464"/>
                    <a:gd name="connsiteX5" fmla="*/ 0 w 807536"/>
                    <a:gd name="connsiteY5" fmla="*/ 1239241 h 1373464"/>
                    <a:gd name="connsiteX6" fmla="*/ 0 w 807536"/>
                    <a:gd name="connsiteY6" fmla="*/ 821769 h 1373464"/>
                    <a:gd name="connsiteX7" fmla="*/ 215396 w 807536"/>
                    <a:gd name="connsiteY7" fmla="*/ 454617 h 1373464"/>
                    <a:gd name="connsiteX8" fmla="*/ 403768 w 807536"/>
                    <a:gd name="connsiteY8" fmla="*/ 0 h 1373464"/>
                    <a:gd name="connsiteX9" fmla="*/ 638644 w 807536"/>
                    <a:gd name="connsiteY9" fmla="*/ 237486 h 1373464"/>
                    <a:gd name="connsiteX10" fmla="*/ 403768 w 807536"/>
                    <a:gd name="connsiteY10" fmla="*/ 474972 h 1373464"/>
                    <a:gd name="connsiteX11" fmla="*/ 168892 w 807536"/>
                    <a:gd name="connsiteY11" fmla="*/ 237486 h 1373464"/>
                    <a:gd name="connsiteX12" fmla="*/ 403768 w 807536"/>
                    <a:gd name="connsiteY12" fmla="*/ 0 h 1373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536" h="1373464">
                      <a:moveTo>
                        <a:pt x="215396" y="454617"/>
                      </a:moveTo>
                      <a:cubicBezTo>
                        <a:pt x="259106" y="510968"/>
                        <a:pt x="327459" y="545429"/>
                        <a:pt x="403770" y="545429"/>
                      </a:cubicBezTo>
                      <a:cubicBezTo>
                        <a:pt x="480081" y="545429"/>
                        <a:pt x="548432" y="510968"/>
                        <a:pt x="592142" y="454617"/>
                      </a:cubicBezTo>
                      <a:cubicBezTo>
                        <a:pt x="720655" y="523067"/>
                        <a:pt x="807536" y="661927"/>
                        <a:pt x="807536" y="821769"/>
                      </a:cubicBezTo>
                      <a:cubicBezTo>
                        <a:pt x="807536" y="960926"/>
                        <a:pt x="807535" y="1100084"/>
                        <a:pt x="807535" y="1239241"/>
                      </a:cubicBezTo>
                      <a:cubicBezTo>
                        <a:pt x="735096" y="1427037"/>
                        <a:pt x="81382" y="1409152"/>
                        <a:pt x="0" y="1239241"/>
                      </a:cubicBezTo>
                      <a:lnTo>
                        <a:pt x="0" y="821769"/>
                      </a:lnTo>
                      <a:cubicBezTo>
                        <a:pt x="0" y="661927"/>
                        <a:pt x="86883" y="523067"/>
                        <a:pt x="215396" y="454617"/>
                      </a:cubicBezTo>
                      <a:close/>
                      <a:moveTo>
                        <a:pt x="403768" y="0"/>
                      </a:moveTo>
                      <a:cubicBezTo>
                        <a:pt x="533486" y="0"/>
                        <a:pt x="638644" y="106326"/>
                        <a:pt x="638644" y="237486"/>
                      </a:cubicBezTo>
                      <a:cubicBezTo>
                        <a:pt x="638644" y="368646"/>
                        <a:pt x="533486" y="474972"/>
                        <a:pt x="403768" y="474972"/>
                      </a:cubicBezTo>
                      <a:cubicBezTo>
                        <a:pt x="274050" y="474972"/>
                        <a:pt x="168892" y="368646"/>
                        <a:pt x="168892" y="237486"/>
                      </a:cubicBezTo>
                      <a:cubicBezTo>
                        <a:pt x="168892" y="106326"/>
                        <a:pt x="274050" y="0"/>
                        <a:pt x="403768" y="0"/>
                      </a:cubicBezTo>
                      <a:close/>
                    </a:path>
                  </a:pathLst>
                </a:custGeom>
                <a:solidFill>
                  <a:schemeClr val="accent3"/>
                </a:solid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21" name="Oval 23"/>
                <p:cNvSpPr>
                  <a:spLocks noChangeAspect="1"/>
                </p:cNvSpPr>
                <p:nvPr/>
              </p:nvSpPr>
              <p:spPr bwMode="auto">
                <a:xfrm>
                  <a:off x="1429959" y="2501886"/>
                  <a:ext cx="676896" cy="1150789"/>
                </a:xfrm>
                <a:custGeom>
                  <a:avLst/>
                  <a:gdLst>
                    <a:gd name="connsiteX0" fmla="*/ 215396 w 807536"/>
                    <a:gd name="connsiteY0" fmla="*/ 454617 h 1275011"/>
                    <a:gd name="connsiteX1" fmla="*/ 403770 w 807536"/>
                    <a:gd name="connsiteY1" fmla="*/ 545429 h 1275011"/>
                    <a:gd name="connsiteX2" fmla="*/ 592142 w 807536"/>
                    <a:gd name="connsiteY2" fmla="*/ 454617 h 1275011"/>
                    <a:gd name="connsiteX3" fmla="*/ 807536 w 807536"/>
                    <a:gd name="connsiteY3" fmla="*/ 821769 h 1275011"/>
                    <a:gd name="connsiteX4" fmla="*/ 807535 w 807536"/>
                    <a:gd name="connsiteY4" fmla="*/ 1239241 h 1275011"/>
                    <a:gd name="connsiteX5" fmla="*/ 0 w 807536"/>
                    <a:gd name="connsiteY5" fmla="*/ 1239241 h 1275011"/>
                    <a:gd name="connsiteX6" fmla="*/ 0 w 807536"/>
                    <a:gd name="connsiteY6" fmla="*/ 821769 h 1275011"/>
                    <a:gd name="connsiteX7" fmla="*/ 215396 w 807536"/>
                    <a:gd name="connsiteY7" fmla="*/ 454617 h 1275011"/>
                    <a:gd name="connsiteX8" fmla="*/ 403768 w 807536"/>
                    <a:gd name="connsiteY8" fmla="*/ 0 h 1275011"/>
                    <a:gd name="connsiteX9" fmla="*/ 638644 w 807536"/>
                    <a:gd name="connsiteY9" fmla="*/ 237486 h 1275011"/>
                    <a:gd name="connsiteX10" fmla="*/ 403768 w 807536"/>
                    <a:gd name="connsiteY10" fmla="*/ 474972 h 1275011"/>
                    <a:gd name="connsiteX11" fmla="*/ 168892 w 807536"/>
                    <a:gd name="connsiteY11" fmla="*/ 237486 h 1275011"/>
                    <a:gd name="connsiteX12" fmla="*/ 403768 w 807536"/>
                    <a:gd name="connsiteY12" fmla="*/ 0 h 1275011"/>
                    <a:gd name="connsiteX0" fmla="*/ 215396 w 807536"/>
                    <a:gd name="connsiteY0" fmla="*/ 454617 h 1313618"/>
                    <a:gd name="connsiteX1" fmla="*/ 403770 w 807536"/>
                    <a:gd name="connsiteY1" fmla="*/ 545429 h 1313618"/>
                    <a:gd name="connsiteX2" fmla="*/ 592142 w 807536"/>
                    <a:gd name="connsiteY2" fmla="*/ 454617 h 1313618"/>
                    <a:gd name="connsiteX3" fmla="*/ 807536 w 807536"/>
                    <a:gd name="connsiteY3" fmla="*/ 821769 h 1313618"/>
                    <a:gd name="connsiteX4" fmla="*/ 807535 w 807536"/>
                    <a:gd name="connsiteY4" fmla="*/ 1239241 h 1313618"/>
                    <a:gd name="connsiteX5" fmla="*/ 0 w 807536"/>
                    <a:gd name="connsiteY5" fmla="*/ 1239241 h 1313618"/>
                    <a:gd name="connsiteX6" fmla="*/ 0 w 807536"/>
                    <a:gd name="connsiteY6" fmla="*/ 821769 h 1313618"/>
                    <a:gd name="connsiteX7" fmla="*/ 215396 w 807536"/>
                    <a:gd name="connsiteY7" fmla="*/ 454617 h 1313618"/>
                    <a:gd name="connsiteX8" fmla="*/ 403768 w 807536"/>
                    <a:gd name="connsiteY8" fmla="*/ 0 h 1313618"/>
                    <a:gd name="connsiteX9" fmla="*/ 638644 w 807536"/>
                    <a:gd name="connsiteY9" fmla="*/ 237486 h 1313618"/>
                    <a:gd name="connsiteX10" fmla="*/ 403768 w 807536"/>
                    <a:gd name="connsiteY10" fmla="*/ 474972 h 1313618"/>
                    <a:gd name="connsiteX11" fmla="*/ 168892 w 807536"/>
                    <a:gd name="connsiteY11" fmla="*/ 237486 h 1313618"/>
                    <a:gd name="connsiteX12" fmla="*/ 403768 w 807536"/>
                    <a:gd name="connsiteY12" fmla="*/ 0 h 1313618"/>
                    <a:gd name="connsiteX0" fmla="*/ 215396 w 807536"/>
                    <a:gd name="connsiteY0" fmla="*/ 454617 h 1347480"/>
                    <a:gd name="connsiteX1" fmla="*/ 403770 w 807536"/>
                    <a:gd name="connsiteY1" fmla="*/ 545429 h 1347480"/>
                    <a:gd name="connsiteX2" fmla="*/ 592142 w 807536"/>
                    <a:gd name="connsiteY2" fmla="*/ 454617 h 1347480"/>
                    <a:gd name="connsiteX3" fmla="*/ 807536 w 807536"/>
                    <a:gd name="connsiteY3" fmla="*/ 821769 h 1347480"/>
                    <a:gd name="connsiteX4" fmla="*/ 807535 w 807536"/>
                    <a:gd name="connsiteY4" fmla="*/ 1239241 h 1347480"/>
                    <a:gd name="connsiteX5" fmla="*/ 0 w 807536"/>
                    <a:gd name="connsiteY5" fmla="*/ 1239241 h 1347480"/>
                    <a:gd name="connsiteX6" fmla="*/ 0 w 807536"/>
                    <a:gd name="connsiteY6" fmla="*/ 821769 h 1347480"/>
                    <a:gd name="connsiteX7" fmla="*/ 215396 w 807536"/>
                    <a:gd name="connsiteY7" fmla="*/ 454617 h 1347480"/>
                    <a:gd name="connsiteX8" fmla="*/ 403768 w 807536"/>
                    <a:gd name="connsiteY8" fmla="*/ 0 h 1347480"/>
                    <a:gd name="connsiteX9" fmla="*/ 638644 w 807536"/>
                    <a:gd name="connsiteY9" fmla="*/ 237486 h 1347480"/>
                    <a:gd name="connsiteX10" fmla="*/ 403768 w 807536"/>
                    <a:gd name="connsiteY10" fmla="*/ 474972 h 1347480"/>
                    <a:gd name="connsiteX11" fmla="*/ 168892 w 807536"/>
                    <a:gd name="connsiteY11" fmla="*/ 237486 h 1347480"/>
                    <a:gd name="connsiteX12" fmla="*/ 403768 w 807536"/>
                    <a:gd name="connsiteY12" fmla="*/ 0 h 1347480"/>
                    <a:gd name="connsiteX0" fmla="*/ 215396 w 807536"/>
                    <a:gd name="connsiteY0" fmla="*/ 454617 h 1373464"/>
                    <a:gd name="connsiteX1" fmla="*/ 403770 w 807536"/>
                    <a:gd name="connsiteY1" fmla="*/ 545429 h 1373464"/>
                    <a:gd name="connsiteX2" fmla="*/ 592142 w 807536"/>
                    <a:gd name="connsiteY2" fmla="*/ 454617 h 1373464"/>
                    <a:gd name="connsiteX3" fmla="*/ 807536 w 807536"/>
                    <a:gd name="connsiteY3" fmla="*/ 821769 h 1373464"/>
                    <a:gd name="connsiteX4" fmla="*/ 807535 w 807536"/>
                    <a:gd name="connsiteY4" fmla="*/ 1239241 h 1373464"/>
                    <a:gd name="connsiteX5" fmla="*/ 0 w 807536"/>
                    <a:gd name="connsiteY5" fmla="*/ 1239241 h 1373464"/>
                    <a:gd name="connsiteX6" fmla="*/ 0 w 807536"/>
                    <a:gd name="connsiteY6" fmla="*/ 821769 h 1373464"/>
                    <a:gd name="connsiteX7" fmla="*/ 215396 w 807536"/>
                    <a:gd name="connsiteY7" fmla="*/ 454617 h 1373464"/>
                    <a:gd name="connsiteX8" fmla="*/ 403768 w 807536"/>
                    <a:gd name="connsiteY8" fmla="*/ 0 h 1373464"/>
                    <a:gd name="connsiteX9" fmla="*/ 638644 w 807536"/>
                    <a:gd name="connsiteY9" fmla="*/ 237486 h 1373464"/>
                    <a:gd name="connsiteX10" fmla="*/ 403768 w 807536"/>
                    <a:gd name="connsiteY10" fmla="*/ 474972 h 1373464"/>
                    <a:gd name="connsiteX11" fmla="*/ 168892 w 807536"/>
                    <a:gd name="connsiteY11" fmla="*/ 237486 h 1373464"/>
                    <a:gd name="connsiteX12" fmla="*/ 403768 w 807536"/>
                    <a:gd name="connsiteY12" fmla="*/ 0 h 1373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536" h="1373464">
                      <a:moveTo>
                        <a:pt x="215396" y="454617"/>
                      </a:moveTo>
                      <a:cubicBezTo>
                        <a:pt x="259106" y="510968"/>
                        <a:pt x="327459" y="545429"/>
                        <a:pt x="403770" y="545429"/>
                      </a:cubicBezTo>
                      <a:cubicBezTo>
                        <a:pt x="480081" y="545429"/>
                        <a:pt x="548432" y="510968"/>
                        <a:pt x="592142" y="454617"/>
                      </a:cubicBezTo>
                      <a:cubicBezTo>
                        <a:pt x="720655" y="523067"/>
                        <a:pt x="807536" y="661927"/>
                        <a:pt x="807536" y="821769"/>
                      </a:cubicBezTo>
                      <a:cubicBezTo>
                        <a:pt x="807536" y="960926"/>
                        <a:pt x="807535" y="1100084"/>
                        <a:pt x="807535" y="1239241"/>
                      </a:cubicBezTo>
                      <a:cubicBezTo>
                        <a:pt x="735096" y="1427037"/>
                        <a:pt x="81382" y="1409152"/>
                        <a:pt x="0" y="1239241"/>
                      </a:cubicBezTo>
                      <a:lnTo>
                        <a:pt x="0" y="821769"/>
                      </a:lnTo>
                      <a:cubicBezTo>
                        <a:pt x="0" y="661927"/>
                        <a:pt x="86883" y="523067"/>
                        <a:pt x="215396" y="454617"/>
                      </a:cubicBezTo>
                      <a:close/>
                      <a:moveTo>
                        <a:pt x="403768" y="0"/>
                      </a:moveTo>
                      <a:cubicBezTo>
                        <a:pt x="533486" y="0"/>
                        <a:pt x="638644" y="106326"/>
                        <a:pt x="638644" y="237486"/>
                      </a:cubicBezTo>
                      <a:cubicBezTo>
                        <a:pt x="638644" y="368646"/>
                        <a:pt x="533486" y="474972"/>
                        <a:pt x="403768" y="474972"/>
                      </a:cubicBezTo>
                      <a:cubicBezTo>
                        <a:pt x="274050" y="474972"/>
                        <a:pt x="168892" y="368646"/>
                        <a:pt x="168892" y="237486"/>
                      </a:cubicBezTo>
                      <a:cubicBezTo>
                        <a:pt x="168892" y="106326"/>
                        <a:pt x="274050" y="0"/>
                        <a:pt x="403768" y="0"/>
                      </a:cubicBezTo>
                      <a:close/>
                    </a:path>
                  </a:pathLst>
                </a:custGeom>
                <a:solidFill>
                  <a:schemeClr val="accent4"/>
                </a:solid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22" name="Oval 23"/>
                <p:cNvSpPr>
                  <a:spLocks noChangeAspect="1"/>
                </p:cNvSpPr>
                <p:nvPr/>
              </p:nvSpPr>
              <p:spPr bwMode="auto">
                <a:xfrm>
                  <a:off x="2635820" y="2501886"/>
                  <a:ext cx="676896" cy="1150789"/>
                </a:xfrm>
                <a:custGeom>
                  <a:avLst/>
                  <a:gdLst>
                    <a:gd name="connsiteX0" fmla="*/ 215396 w 807536"/>
                    <a:gd name="connsiteY0" fmla="*/ 454617 h 1275011"/>
                    <a:gd name="connsiteX1" fmla="*/ 403770 w 807536"/>
                    <a:gd name="connsiteY1" fmla="*/ 545429 h 1275011"/>
                    <a:gd name="connsiteX2" fmla="*/ 592142 w 807536"/>
                    <a:gd name="connsiteY2" fmla="*/ 454617 h 1275011"/>
                    <a:gd name="connsiteX3" fmla="*/ 807536 w 807536"/>
                    <a:gd name="connsiteY3" fmla="*/ 821769 h 1275011"/>
                    <a:gd name="connsiteX4" fmla="*/ 807535 w 807536"/>
                    <a:gd name="connsiteY4" fmla="*/ 1239241 h 1275011"/>
                    <a:gd name="connsiteX5" fmla="*/ 0 w 807536"/>
                    <a:gd name="connsiteY5" fmla="*/ 1239241 h 1275011"/>
                    <a:gd name="connsiteX6" fmla="*/ 0 w 807536"/>
                    <a:gd name="connsiteY6" fmla="*/ 821769 h 1275011"/>
                    <a:gd name="connsiteX7" fmla="*/ 215396 w 807536"/>
                    <a:gd name="connsiteY7" fmla="*/ 454617 h 1275011"/>
                    <a:gd name="connsiteX8" fmla="*/ 403768 w 807536"/>
                    <a:gd name="connsiteY8" fmla="*/ 0 h 1275011"/>
                    <a:gd name="connsiteX9" fmla="*/ 638644 w 807536"/>
                    <a:gd name="connsiteY9" fmla="*/ 237486 h 1275011"/>
                    <a:gd name="connsiteX10" fmla="*/ 403768 w 807536"/>
                    <a:gd name="connsiteY10" fmla="*/ 474972 h 1275011"/>
                    <a:gd name="connsiteX11" fmla="*/ 168892 w 807536"/>
                    <a:gd name="connsiteY11" fmla="*/ 237486 h 1275011"/>
                    <a:gd name="connsiteX12" fmla="*/ 403768 w 807536"/>
                    <a:gd name="connsiteY12" fmla="*/ 0 h 1275011"/>
                    <a:gd name="connsiteX0" fmla="*/ 215396 w 807536"/>
                    <a:gd name="connsiteY0" fmla="*/ 454617 h 1313618"/>
                    <a:gd name="connsiteX1" fmla="*/ 403770 w 807536"/>
                    <a:gd name="connsiteY1" fmla="*/ 545429 h 1313618"/>
                    <a:gd name="connsiteX2" fmla="*/ 592142 w 807536"/>
                    <a:gd name="connsiteY2" fmla="*/ 454617 h 1313618"/>
                    <a:gd name="connsiteX3" fmla="*/ 807536 w 807536"/>
                    <a:gd name="connsiteY3" fmla="*/ 821769 h 1313618"/>
                    <a:gd name="connsiteX4" fmla="*/ 807535 w 807536"/>
                    <a:gd name="connsiteY4" fmla="*/ 1239241 h 1313618"/>
                    <a:gd name="connsiteX5" fmla="*/ 0 w 807536"/>
                    <a:gd name="connsiteY5" fmla="*/ 1239241 h 1313618"/>
                    <a:gd name="connsiteX6" fmla="*/ 0 w 807536"/>
                    <a:gd name="connsiteY6" fmla="*/ 821769 h 1313618"/>
                    <a:gd name="connsiteX7" fmla="*/ 215396 w 807536"/>
                    <a:gd name="connsiteY7" fmla="*/ 454617 h 1313618"/>
                    <a:gd name="connsiteX8" fmla="*/ 403768 w 807536"/>
                    <a:gd name="connsiteY8" fmla="*/ 0 h 1313618"/>
                    <a:gd name="connsiteX9" fmla="*/ 638644 w 807536"/>
                    <a:gd name="connsiteY9" fmla="*/ 237486 h 1313618"/>
                    <a:gd name="connsiteX10" fmla="*/ 403768 w 807536"/>
                    <a:gd name="connsiteY10" fmla="*/ 474972 h 1313618"/>
                    <a:gd name="connsiteX11" fmla="*/ 168892 w 807536"/>
                    <a:gd name="connsiteY11" fmla="*/ 237486 h 1313618"/>
                    <a:gd name="connsiteX12" fmla="*/ 403768 w 807536"/>
                    <a:gd name="connsiteY12" fmla="*/ 0 h 1313618"/>
                    <a:gd name="connsiteX0" fmla="*/ 215396 w 807536"/>
                    <a:gd name="connsiteY0" fmla="*/ 454617 h 1347480"/>
                    <a:gd name="connsiteX1" fmla="*/ 403770 w 807536"/>
                    <a:gd name="connsiteY1" fmla="*/ 545429 h 1347480"/>
                    <a:gd name="connsiteX2" fmla="*/ 592142 w 807536"/>
                    <a:gd name="connsiteY2" fmla="*/ 454617 h 1347480"/>
                    <a:gd name="connsiteX3" fmla="*/ 807536 w 807536"/>
                    <a:gd name="connsiteY3" fmla="*/ 821769 h 1347480"/>
                    <a:gd name="connsiteX4" fmla="*/ 807535 w 807536"/>
                    <a:gd name="connsiteY4" fmla="*/ 1239241 h 1347480"/>
                    <a:gd name="connsiteX5" fmla="*/ 0 w 807536"/>
                    <a:gd name="connsiteY5" fmla="*/ 1239241 h 1347480"/>
                    <a:gd name="connsiteX6" fmla="*/ 0 w 807536"/>
                    <a:gd name="connsiteY6" fmla="*/ 821769 h 1347480"/>
                    <a:gd name="connsiteX7" fmla="*/ 215396 w 807536"/>
                    <a:gd name="connsiteY7" fmla="*/ 454617 h 1347480"/>
                    <a:gd name="connsiteX8" fmla="*/ 403768 w 807536"/>
                    <a:gd name="connsiteY8" fmla="*/ 0 h 1347480"/>
                    <a:gd name="connsiteX9" fmla="*/ 638644 w 807536"/>
                    <a:gd name="connsiteY9" fmla="*/ 237486 h 1347480"/>
                    <a:gd name="connsiteX10" fmla="*/ 403768 w 807536"/>
                    <a:gd name="connsiteY10" fmla="*/ 474972 h 1347480"/>
                    <a:gd name="connsiteX11" fmla="*/ 168892 w 807536"/>
                    <a:gd name="connsiteY11" fmla="*/ 237486 h 1347480"/>
                    <a:gd name="connsiteX12" fmla="*/ 403768 w 807536"/>
                    <a:gd name="connsiteY12" fmla="*/ 0 h 1347480"/>
                    <a:gd name="connsiteX0" fmla="*/ 215396 w 807536"/>
                    <a:gd name="connsiteY0" fmla="*/ 454617 h 1373464"/>
                    <a:gd name="connsiteX1" fmla="*/ 403770 w 807536"/>
                    <a:gd name="connsiteY1" fmla="*/ 545429 h 1373464"/>
                    <a:gd name="connsiteX2" fmla="*/ 592142 w 807536"/>
                    <a:gd name="connsiteY2" fmla="*/ 454617 h 1373464"/>
                    <a:gd name="connsiteX3" fmla="*/ 807536 w 807536"/>
                    <a:gd name="connsiteY3" fmla="*/ 821769 h 1373464"/>
                    <a:gd name="connsiteX4" fmla="*/ 807535 w 807536"/>
                    <a:gd name="connsiteY4" fmla="*/ 1239241 h 1373464"/>
                    <a:gd name="connsiteX5" fmla="*/ 0 w 807536"/>
                    <a:gd name="connsiteY5" fmla="*/ 1239241 h 1373464"/>
                    <a:gd name="connsiteX6" fmla="*/ 0 w 807536"/>
                    <a:gd name="connsiteY6" fmla="*/ 821769 h 1373464"/>
                    <a:gd name="connsiteX7" fmla="*/ 215396 w 807536"/>
                    <a:gd name="connsiteY7" fmla="*/ 454617 h 1373464"/>
                    <a:gd name="connsiteX8" fmla="*/ 403768 w 807536"/>
                    <a:gd name="connsiteY8" fmla="*/ 0 h 1373464"/>
                    <a:gd name="connsiteX9" fmla="*/ 638644 w 807536"/>
                    <a:gd name="connsiteY9" fmla="*/ 237486 h 1373464"/>
                    <a:gd name="connsiteX10" fmla="*/ 403768 w 807536"/>
                    <a:gd name="connsiteY10" fmla="*/ 474972 h 1373464"/>
                    <a:gd name="connsiteX11" fmla="*/ 168892 w 807536"/>
                    <a:gd name="connsiteY11" fmla="*/ 237486 h 1373464"/>
                    <a:gd name="connsiteX12" fmla="*/ 403768 w 807536"/>
                    <a:gd name="connsiteY12" fmla="*/ 0 h 1373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536" h="1373464">
                      <a:moveTo>
                        <a:pt x="215396" y="454617"/>
                      </a:moveTo>
                      <a:cubicBezTo>
                        <a:pt x="259106" y="510968"/>
                        <a:pt x="327459" y="545429"/>
                        <a:pt x="403770" y="545429"/>
                      </a:cubicBezTo>
                      <a:cubicBezTo>
                        <a:pt x="480081" y="545429"/>
                        <a:pt x="548432" y="510968"/>
                        <a:pt x="592142" y="454617"/>
                      </a:cubicBezTo>
                      <a:cubicBezTo>
                        <a:pt x="720655" y="523067"/>
                        <a:pt x="807536" y="661927"/>
                        <a:pt x="807536" y="821769"/>
                      </a:cubicBezTo>
                      <a:cubicBezTo>
                        <a:pt x="807536" y="960926"/>
                        <a:pt x="807535" y="1100084"/>
                        <a:pt x="807535" y="1239241"/>
                      </a:cubicBezTo>
                      <a:cubicBezTo>
                        <a:pt x="735096" y="1427037"/>
                        <a:pt x="81382" y="1409152"/>
                        <a:pt x="0" y="1239241"/>
                      </a:cubicBezTo>
                      <a:lnTo>
                        <a:pt x="0" y="821769"/>
                      </a:lnTo>
                      <a:cubicBezTo>
                        <a:pt x="0" y="661927"/>
                        <a:pt x="86883" y="523067"/>
                        <a:pt x="215396" y="454617"/>
                      </a:cubicBezTo>
                      <a:close/>
                      <a:moveTo>
                        <a:pt x="403768" y="0"/>
                      </a:moveTo>
                      <a:cubicBezTo>
                        <a:pt x="533486" y="0"/>
                        <a:pt x="638644" y="106326"/>
                        <a:pt x="638644" y="237486"/>
                      </a:cubicBezTo>
                      <a:cubicBezTo>
                        <a:pt x="638644" y="368646"/>
                        <a:pt x="533486" y="474972"/>
                        <a:pt x="403768" y="474972"/>
                      </a:cubicBezTo>
                      <a:cubicBezTo>
                        <a:pt x="274050" y="474972"/>
                        <a:pt x="168892" y="368646"/>
                        <a:pt x="168892" y="237486"/>
                      </a:cubicBezTo>
                      <a:cubicBezTo>
                        <a:pt x="168892" y="106326"/>
                        <a:pt x="274050" y="0"/>
                        <a:pt x="403768" y="0"/>
                      </a:cubicBezTo>
                      <a:close/>
                    </a:path>
                  </a:pathLst>
                </a:custGeom>
                <a:solidFill>
                  <a:schemeClr val="accent4"/>
                </a:solid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23" name="Oval 23"/>
                <p:cNvSpPr>
                  <a:spLocks noChangeAspect="1"/>
                </p:cNvSpPr>
                <p:nvPr/>
              </p:nvSpPr>
              <p:spPr bwMode="auto">
                <a:xfrm>
                  <a:off x="1958924" y="2780049"/>
                  <a:ext cx="806896" cy="1372870"/>
                </a:xfrm>
                <a:custGeom>
                  <a:avLst/>
                  <a:gdLst>
                    <a:gd name="connsiteX0" fmla="*/ 215396 w 807536"/>
                    <a:gd name="connsiteY0" fmla="*/ 454617 h 1275011"/>
                    <a:gd name="connsiteX1" fmla="*/ 403770 w 807536"/>
                    <a:gd name="connsiteY1" fmla="*/ 545429 h 1275011"/>
                    <a:gd name="connsiteX2" fmla="*/ 592142 w 807536"/>
                    <a:gd name="connsiteY2" fmla="*/ 454617 h 1275011"/>
                    <a:gd name="connsiteX3" fmla="*/ 807536 w 807536"/>
                    <a:gd name="connsiteY3" fmla="*/ 821769 h 1275011"/>
                    <a:gd name="connsiteX4" fmla="*/ 807535 w 807536"/>
                    <a:gd name="connsiteY4" fmla="*/ 1239241 h 1275011"/>
                    <a:gd name="connsiteX5" fmla="*/ 0 w 807536"/>
                    <a:gd name="connsiteY5" fmla="*/ 1239241 h 1275011"/>
                    <a:gd name="connsiteX6" fmla="*/ 0 w 807536"/>
                    <a:gd name="connsiteY6" fmla="*/ 821769 h 1275011"/>
                    <a:gd name="connsiteX7" fmla="*/ 215396 w 807536"/>
                    <a:gd name="connsiteY7" fmla="*/ 454617 h 1275011"/>
                    <a:gd name="connsiteX8" fmla="*/ 403768 w 807536"/>
                    <a:gd name="connsiteY8" fmla="*/ 0 h 1275011"/>
                    <a:gd name="connsiteX9" fmla="*/ 638644 w 807536"/>
                    <a:gd name="connsiteY9" fmla="*/ 237486 h 1275011"/>
                    <a:gd name="connsiteX10" fmla="*/ 403768 w 807536"/>
                    <a:gd name="connsiteY10" fmla="*/ 474972 h 1275011"/>
                    <a:gd name="connsiteX11" fmla="*/ 168892 w 807536"/>
                    <a:gd name="connsiteY11" fmla="*/ 237486 h 1275011"/>
                    <a:gd name="connsiteX12" fmla="*/ 403768 w 807536"/>
                    <a:gd name="connsiteY12" fmla="*/ 0 h 1275011"/>
                    <a:gd name="connsiteX0" fmla="*/ 215396 w 807536"/>
                    <a:gd name="connsiteY0" fmla="*/ 454617 h 1313618"/>
                    <a:gd name="connsiteX1" fmla="*/ 403770 w 807536"/>
                    <a:gd name="connsiteY1" fmla="*/ 545429 h 1313618"/>
                    <a:gd name="connsiteX2" fmla="*/ 592142 w 807536"/>
                    <a:gd name="connsiteY2" fmla="*/ 454617 h 1313618"/>
                    <a:gd name="connsiteX3" fmla="*/ 807536 w 807536"/>
                    <a:gd name="connsiteY3" fmla="*/ 821769 h 1313618"/>
                    <a:gd name="connsiteX4" fmla="*/ 807535 w 807536"/>
                    <a:gd name="connsiteY4" fmla="*/ 1239241 h 1313618"/>
                    <a:gd name="connsiteX5" fmla="*/ 0 w 807536"/>
                    <a:gd name="connsiteY5" fmla="*/ 1239241 h 1313618"/>
                    <a:gd name="connsiteX6" fmla="*/ 0 w 807536"/>
                    <a:gd name="connsiteY6" fmla="*/ 821769 h 1313618"/>
                    <a:gd name="connsiteX7" fmla="*/ 215396 w 807536"/>
                    <a:gd name="connsiteY7" fmla="*/ 454617 h 1313618"/>
                    <a:gd name="connsiteX8" fmla="*/ 403768 w 807536"/>
                    <a:gd name="connsiteY8" fmla="*/ 0 h 1313618"/>
                    <a:gd name="connsiteX9" fmla="*/ 638644 w 807536"/>
                    <a:gd name="connsiteY9" fmla="*/ 237486 h 1313618"/>
                    <a:gd name="connsiteX10" fmla="*/ 403768 w 807536"/>
                    <a:gd name="connsiteY10" fmla="*/ 474972 h 1313618"/>
                    <a:gd name="connsiteX11" fmla="*/ 168892 w 807536"/>
                    <a:gd name="connsiteY11" fmla="*/ 237486 h 1313618"/>
                    <a:gd name="connsiteX12" fmla="*/ 403768 w 807536"/>
                    <a:gd name="connsiteY12" fmla="*/ 0 h 1313618"/>
                    <a:gd name="connsiteX0" fmla="*/ 215396 w 807536"/>
                    <a:gd name="connsiteY0" fmla="*/ 454617 h 1347480"/>
                    <a:gd name="connsiteX1" fmla="*/ 403770 w 807536"/>
                    <a:gd name="connsiteY1" fmla="*/ 545429 h 1347480"/>
                    <a:gd name="connsiteX2" fmla="*/ 592142 w 807536"/>
                    <a:gd name="connsiteY2" fmla="*/ 454617 h 1347480"/>
                    <a:gd name="connsiteX3" fmla="*/ 807536 w 807536"/>
                    <a:gd name="connsiteY3" fmla="*/ 821769 h 1347480"/>
                    <a:gd name="connsiteX4" fmla="*/ 807535 w 807536"/>
                    <a:gd name="connsiteY4" fmla="*/ 1239241 h 1347480"/>
                    <a:gd name="connsiteX5" fmla="*/ 0 w 807536"/>
                    <a:gd name="connsiteY5" fmla="*/ 1239241 h 1347480"/>
                    <a:gd name="connsiteX6" fmla="*/ 0 w 807536"/>
                    <a:gd name="connsiteY6" fmla="*/ 821769 h 1347480"/>
                    <a:gd name="connsiteX7" fmla="*/ 215396 w 807536"/>
                    <a:gd name="connsiteY7" fmla="*/ 454617 h 1347480"/>
                    <a:gd name="connsiteX8" fmla="*/ 403768 w 807536"/>
                    <a:gd name="connsiteY8" fmla="*/ 0 h 1347480"/>
                    <a:gd name="connsiteX9" fmla="*/ 638644 w 807536"/>
                    <a:gd name="connsiteY9" fmla="*/ 237486 h 1347480"/>
                    <a:gd name="connsiteX10" fmla="*/ 403768 w 807536"/>
                    <a:gd name="connsiteY10" fmla="*/ 474972 h 1347480"/>
                    <a:gd name="connsiteX11" fmla="*/ 168892 w 807536"/>
                    <a:gd name="connsiteY11" fmla="*/ 237486 h 1347480"/>
                    <a:gd name="connsiteX12" fmla="*/ 403768 w 807536"/>
                    <a:gd name="connsiteY12" fmla="*/ 0 h 1347480"/>
                    <a:gd name="connsiteX0" fmla="*/ 215396 w 807536"/>
                    <a:gd name="connsiteY0" fmla="*/ 454617 h 1373464"/>
                    <a:gd name="connsiteX1" fmla="*/ 403770 w 807536"/>
                    <a:gd name="connsiteY1" fmla="*/ 545429 h 1373464"/>
                    <a:gd name="connsiteX2" fmla="*/ 592142 w 807536"/>
                    <a:gd name="connsiteY2" fmla="*/ 454617 h 1373464"/>
                    <a:gd name="connsiteX3" fmla="*/ 807536 w 807536"/>
                    <a:gd name="connsiteY3" fmla="*/ 821769 h 1373464"/>
                    <a:gd name="connsiteX4" fmla="*/ 807535 w 807536"/>
                    <a:gd name="connsiteY4" fmla="*/ 1239241 h 1373464"/>
                    <a:gd name="connsiteX5" fmla="*/ 0 w 807536"/>
                    <a:gd name="connsiteY5" fmla="*/ 1239241 h 1373464"/>
                    <a:gd name="connsiteX6" fmla="*/ 0 w 807536"/>
                    <a:gd name="connsiteY6" fmla="*/ 821769 h 1373464"/>
                    <a:gd name="connsiteX7" fmla="*/ 215396 w 807536"/>
                    <a:gd name="connsiteY7" fmla="*/ 454617 h 1373464"/>
                    <a:gd name="connsiteX8" fmla="*/ 403768 w 807536"/>
                    <a:gd name="connsiteY8" fmla="*/ 0 h 1373464"/>
                    <a:gd name="connsiteX9" fmla="*/ 638644 w 807536"/>
                    <a:gd name="connsiteY9" fmla="*/ 237486 h 1373464"/>
                    <a:gd name="connsiteX10" fmla="*/ 403768 w 807536"/>
                    <a:gd name="connsiteY10" fmla="*/ 474972 h 1373464"/>
                    <a:gd name="connsiteX11" fmla="*/ 168892 w 807536"/>
                    <a:gd name="connsiteY11" fmla="*/ 237486 h 1373464"/>
                    <a:gd name="connsiteX12" fmla="*/ 403768 w 807536"/>
                    <a:gd name="connsiteY12" fmla="*/ 0 h 1373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536" h="1373464">
                      <a:moveTo>
                        <a:pt x="215396" y="454617"/>
                      </a:moveTo>
                      <a:cubicBezTo>
                        <a:pt x="259106" y="510968"/>
                        <a:pt x="327459" y="545429"/>
                        <a:pt x="403770" y="545429"/>
                      </a:cubicBezTo>
                      <a:cubicBezTo>
                        <a:pt x="480081" y="545429"/>
                        <a:pt x="548432" y="510968"/>
                        <a:pt x="592142" y="454617"/>
                      </a:cubicBezTo>
                      <a:cubicBezTo>
                        <a:pt x="720655" y="523067"/>
                        <a:pt x="807536" y="661927"/>
                        <a:pt x="807536" y="821769"/>
                      </a:cubicBezTo>
                      <a:cubicBezTo>
                        <a:pt x="807536" y="960926"/>
                        <a:pt x="807535" y="1100084"/>
                        <a:pt x="807535" y="1239241"/>
                      </a:cubicBezTo>
                      <a:cubicBezTo>
                        <a:pt x="735096" y="1427037"/>
                        <a:pt x="81382" y="1409152"/>
                        <a:pt x="0" y="1239241"/>
                      </a:cubicBezTo>
                      <a:lnTo>
                        <a:pt x="0" y="821769"/>
                      </a:lnTo>
                      <a:cubicBezTo>
                        <a:pt x="0" y="661927"/>
                        <a:pt x="86883" y="523067"/>
                        <a:pt x="215396" y="454617"/>
                      </a:cubicBezTo>
                      <a:close/>
                      <a:moveTo>
                        <a:pt x="403768" y="0"/>
                      </a:moveTo>
                      <a:cubicBezTo>
                        <a:pt x="533486" y="0"/>
                        <a:pt x="638644" y="106326"/>
                        <a:pt x="638644" y="237486"/>
                      </a:cubicBezTo>
                      <a:cubicBezTo>
                        <a:pt x="638644" y="368646"/>
                        <a:pt x="533486" y="474972"/>
                        <a:pt x="403768" y="474972"/>
                      </a:cubicBezTo>
                      <a:cubicBezTo>
                        <a:pt x="274050" y="474972"/>
                        <a:pt x="168892" y="368646"/>
                        <a:pt x="168892" y="237486"/>
                      </a:cubicBezTo>
                      <a:cubicBezTo>
                        <a:pt x="168892" y="106326"/>
                        <a:pt x="274050" y="0"/>
                        <a:pt x="403768" y="0"/>
                      </a:cubicBezTo>
                      <a:close/>
                    </a:path>
                  </a:pathLst>
                </a:custGeom>
                <a:solidFill>
                  <a:schemeClr val="accent6"/>
                </a:solidFill>
                <a:ln w="9525" cap="flat" cmpd="sng" algn="ctr">
                  <a:noFill/>
                  <a:prstDash val="solid"/>
                  <a:round/>
                  <a:headEnd type="none" w="med" len="med"/>
                  <a:tailEnd type="none" w="med" len="med"/>
                </a:ln>
                <a:effectLst/>
              </p:spPr>
              <p:txBody>
                <a:bodyPr/>
                <a:lstStyle/>
                <a:p>
                  <a:pPr eaLnBrk="1" hangingPunct="1">
                    <a:defRPr/>
                  </a:pPr>
                  <a:endParaRPr lang="en-US" dirty="0"/>
                </a:p>
              </p:txBody>
            </p:sp>
          </p:grpSp>
          <p:grpSp>
            <p:nvGrpSpPr>
              <p:cNvPr id="11" name="Group 10"/>
              <p:cNvGrpSpPr/>
              <p:nvPr/>
            </p:nvGrpSpPr>
            <p:grpSpPr>
              <a:xfrm>
                <a:off x="3492904" y="2437245"/>
                <a:ext cx="1457966" cy="1631827"/>
                <a:chOff x="3432633" y="2393493"/>
                <a:chExt cx="1457968" cy="1631827"/>
              </a:xfrm>
            </p:grpSpPr>
            <p:sp>
              <p:nvSpPr>
                <p:cNvPr id="17" name="Freeform 16"/>
                <p:cNvSpPr>
                  <a:spLocks/>
                </p:cNvSpPr>
                <p:nvPr/>
              </p:nvSpPr>
              <p:spPr bwMode="ltGray">
                <a:xfrm rot="20402657">
                  <a:off x="3432633" y="2997042"/>
                  <a:ext cx="1031862" cy="1028278"/>
                </a:xfrm>
                <a:custGeom>
                  <a:avLst/>
                  <a:gdLst>
                    <a:gd name="connsiteX0" fmla="*/ 940895 w 1879482"/>
                    <a:gd name="connsiteY0" fmla="*/ 1481051 h 1879482"/>
                    <a:gd name="connsiteX1" fmla="*/ 1481161 w 1879482"/>
                    <a:gd name="connsiteY1" fmla="*/ 941236 h 1879482"/>
                    <a:gd name="connsiteX2" fmla="*/ 1388892 w 1879482"/>
                    <a:gd name="connsiteY2" fmla="*/ 639420 h 1879482"/>
                    <a:gd name="connsiteX3" fmla="*/ 1324918 w 1879482"/>
                    <a:gd name="connsiteY3" fmla="*/ 561947 h 1879482"/>
                    <a:gd name="connsiteX4" fmla="*/ 1325007 w 1879482"/>
                    <a:gd name="connsiteY4" fmla="*/ 561861 h 1879482"/>
                    <a:gd name="connsiteX5" fmla="*/ 1320612 w 1879482"/>
                    <a:gd name="connsiteY5" fmla="*/ 556539 h 1879482"/>
                    <a:gd name="connsiteX6" fmla="*/ 938586 w 1879482"/>
                    <a:gd name="connsiteY6" fmla="*/ 398431 h 1879482"/>
                    <a:gd name="connsiteX7" fmla="*/ 398320 w 1879482"/>
                    <a:gd name="connsiteY7" fmla="*/ 938246 h 1879482"/>
                    <a:gd name="connsiteX8" fmla="*/ 490589 w 1879482"/>
                    <a:gd name="connsiteY8" fmla="*/ 1240062 h 1879482"/>
                    <a:gd name="connsiteX9" fmla="*/ 554563 w 1879482"/>
                    <a:gd name="connsiteY9" fmla="*/ 1317535 h 1879482"/>
                    <a:gd name="connsiteX10" fmla="*/ 554474 w 1879482"/>
                    <a:gd name="connsiteY10" fmla="*/ 1317620 h 1879482"/>
                    <a:gd name="connsiteX11" fmla="*/ 558869 w 1879482"/>
                    <a:gd name="connsiteY11" fmla="*/ 1322943 h 1879482"/>
                    <a:gd name="connsiteX12" fmla="*/ 940895 w 1879482"/>
                    <a:gd name="connsiteY12" fmla="*/ 1481051 h 1879482"/>
                    <a:gd name="connsiteX13" fmla="*/ 981121 w 1879482"/>
                    <a:gd name="connsiteY13" fmla="*/ 1879482 h 1879482"/>
                    <a:gd name="connsiteX14" fmla="*/ 945037 w 1879482"/>
                    <a:gd name="connsiteY14" fmla="*/ 1879250 h 1879482"/>
                    <a:gd name="connsiteX15" fmla="*/ 882196 w 1879482"/>
                    <a:gd name="connsiteY15" fmla="*/ 1699986 h 1879482"/>
                    <a:gd name="connsiteX16" fmla="*/ 724549 w 1879482"/>
                    <a:gd name="connsiteY16" fmla="*/ 1673127 h 1879482"/>
                    <a:gd name="connsiteX17" fmla="*/ 604558 w 1879482"/>
                    <a:gd name="connsiteY17" fmla="*/ 1818516 h 1879482"/>
                    <a:gd name="connsiteX18" fmla="*/ 528190 w 1879482"/>
                    <a:gd name="connsiteY18" fmla="*/ 1785785 h 1879482"/>
                    <a:gd name="connsiteX19" fmla="*/ 475147 w 1879482"/>
                    <a:gd name="connsiteY19" fmla="*/ 1756675 h 1879482"/>
                    <a:gd name="connsiteX20" fmla="*/ 513235 w 1879482"/>
                    <a:gd name="connsiteY20" fmla="*/ 1572410 h 1879482"/>
                    <a:gd name="connsiteX21" fmla="*/ 382808 w 1879482"/>
                    <a:gd name="connsiteY21" fmla="*/ 1466037 h 1879482"/>
                    <a:gd name="connsiteX22" fmla="*/ 209096 w 1879482"/>
                    <a:gd name="connsiteY22" fmla="*/ 1527710 h 1879482"/>
                    <a:gd name="connsiteX23" fmla="*/ 183629 w 1879482"/>
                    <a:gd name="connsiteY23" fmla="*/ 1499472 h 1879482"/>
                    <a:gd name="connsiteX24" fmla="*/ 133145 w 1879482"/>
                    <a:gd name="connsiteY24" fmla="*/ 1424063 h 1879482"/>
                    <a:gd name="connsiteX25" fmla="*/ 125577 w 1879482"/>
                    <a:gd name="connsiteY25" fmla="*/ 1409973 h 1879482"/>
                    <a:gd name="connsiteX26" fmla="*/ 249301 w 1879482"/>
                    <a:gd name="connsiteY26" fmla="*/ 1263907 h 1879482"/>
                    <a:gd name="connsiteX27" fmla="*/ 195633 w 1879482"/>
                    <a:gd name="connsiteY27" fmla="*/ 1116184 h 1879482"/>
                    <a:gd name="connsiteX28" fmla="*/ 10735 w 1879482"/>
                    <a:gd name="connsiteY28" fmla="*/ 1085339 h 1879482"/>
                    <a:gd name="connsiteX29" fmla="*/ 9082 w 1879482"/>
                    <a:gd name="connsiteY29" fmla="*/ 1076990 h 1879482"/>
                    <a:gd name="connsiteX30" fmla="*/ 0 w 1879482"/>
                    <a:gd name="connsiteY30" fmla="*/ 981121 h 1879482"/>
                    <a:gd name="connsiteX31" fmla="*/ 239 w 1879482"/>
                    <a:gd name="connsiteY31" fmla="*/ 943906 h 1879482"/>
                    <a:gd name="connsiteX32" fmla="*/ 178863 w 1879482"/>
                    <a:gd name="connsiteY32" fmla="*/ 881173 h 1879482"/>
                    <a:gd name="connsiteX33" fmla="*/ 209051 w 1879482"/>
                    <a:gd name="connsiteY33" fmla="*/ 723379 h 1879482"/>
                    <a:gd name="connsiteX34" fmla="*/ 61289 w 1879482"/>
                    <a:gd name="connsiteY34" fmla="*/ 603803 h 1879482"/>
                    <a:gd name="connsiteX35" fmla="*/ 93697 w 1879482"/>
                    <a:gd name="connsiteY35" fmla="*/ 528190 h 1879482"/>
                    <a:gd name="connsiteX36" fmla="*/ 125117 w 1879482"/>
                    <a:gd name="connsiteY36" fmla="*/ 470939 h 1879482"/>
                    <a:gd name="connsiteX37" fmla="*/ 309677 w 1879482"/>
                    <a:gd name="connsiteY37" fmla="*/ 508511 h 1879482"/>
                    <a:gd name="connsiteX38" fmla="*/ 413656 w 1879482"/>
                    <a:gd name="connsiteY38" fmla="*/ 384290 h 1879482"/>
                    <a:gd name="connsiteX39" fmla="*/ 348967 w 1879482"/>
                    <a:gd name="connsiteY39" fmla="*/ 211625 h 1879482"/>
                    <a:gd name="connsiteX40" fmla="*/ 380010 w 1879482"/>
                    <a:gd name="connsiteY40" fmla="*/ 183629 h 1879482"/>
                    <a:gd name="connsiteX41" fmla="*/ 455419 w 1879482"/>
                    <a:gd name="connsiteY41" fmla="*/ 133145 h 1879482"/>
                    <a:gd name="connsiteX42" fmla="*/ 464655 w 1879482"/>
                    <a:gd name="connsiteY42" fmla="*/ 128184 h 1879482"/>
                    <a:gd name="connsiteX43" fmla="*/ 608199 w 1879482"/>
                    <a:gd name="connsiteY43" fmla="*/ 249999 h 1879482"/>
                    <a:gd name="connsiteX44" fmla="*/ 759137 w 1879482"/>
                    <a:gd name="connsiteY44" fmla="*/ 196281 h 1879482"/>
                    <a:gd name="connsiteX45" fmla="*/ 790433 w 1879482"/>
                    <a:gd name="connsiteY45" fmla="*/ 11470 h 1879482"/>
                    <a:gd name="connsiteX46" fmla="*/ 802492 w 1879482"/>
                    <a:gd name="connsiteY46" fmla="*/ 9082 h 1879482"/>
                    <a:gd name="connsiteX47" fmla="*/ 898361 w 1879482"/>
                    <a:gd name="connsiteY47" fmla="*/ 0 h 1879482"/>
                    <a:gd name="connsiteX48" fmla="*/ 934444 w 1879482"/>
                    <a:gd name="connsiteY48" fmla="*/ 232 h 1879482"/>
                    <a:gd name="connsiteX49" fmla="*/ 997285 w 1879482"/>
                    <a:gd name="connsiteY49" fmla="*/ 179495 h 1879482"/>
                    <a:gd name="connsiteX50" fmla="*/ 1154932 w 1879482"/>
                    <a:gd name="connsiteY50" fmla="*/ 206354 h 1879482"/>
                    <a:gd name="connsiteX51" fmla="*/ 1274923 w 1879482"/>
                    <a:gd name="connsiteY51" fmla="*/ 60965 h 1879482"/>
                    <a:gd name="connsiteX52" fmla="*/ 1351292 w 1879482"/>
                    <a:gd name="connsiteY52" fmla="*/ 93697 h 1879482"/>
                    <a:gd name="connsiteX53" fmla="*/ 1404334 w 1879482"/>
                    <a:gd name="connsiteY53" fmla="*/ 122807 h 1879482"/>
                    <a:gd name="connsiteX54" fmla="*/ 1366246 w 1879482"/>
                    <a:gd name="connsiteY54" fmla="*/ 307072 h 1879482"/>
                    <a:gd name="connsiteX55" fmla="*/ 1492658 w 1879482"/>
                    <a:gd name="connsiteY55" fmla="*/ 417494 h 1879482"/>
                    <a:gd name="connsiteX56" fmla="*/ 1670511 w 1879482"/>
                    <a:gd name="connsiteY56" fmla="*/ 351910 h 1879482"/>
                    <a:gd name="connsiteX57" fmla="*/ 1695854 w 1879482"/>
                    <a:gd name="connsiteY57" fmla="*/ 380010 h 1879482"/>
                    <a:gd name="connsiteX58" fmla="*/ 1746337 w 1879482"/>
                    <a:gd name="connsiteY58" fmla="*/ 455419 h 1879482"/>
                    <a:gd name="connsiteX59" fmla="*/ 1753904 w 1879482"/>
                    <a:gd name="connsiteY59" fmla="*/ 469507 h 1879482"/>
                    <a:gd name="connsiteX60" fmla="*/ 1630180 w 1879482"/>
                    <a:gd name="connsiteY60" fmla="*/ 615574 h 1879482"/>
                    <a:gd name="connsiteX61" fmla="*/ 1683848 w 1879482"/>
                    <a:gd name="connsiteY61" fmla="*/ 763298 h 1879482"/>
                    <a:gd name="connsiteX62" fmla="*/ 1868747 w 1879482"/>
                    <a:gd name="connsiteY62" fmla="*/ 794142 h 1879482"/>
                    <a:gd name="connsiteX63" fmla="*/ 1870400 w 1879482"/>
                    <a:gd name="connsiteY63" fmla="*/ 802492 h 1879482"/>
                    <a:gd name="connsiteX64" fmla="*/ 1879482 w 1879482"/>
                    <a:gd name="connsiteY64" fmla="*/ 898361 h 1879482"/>
                    <a:gd name="connsiteX65" fmla="*/ 1879243 w 1879482"/>
                    <a:gd name="connsiteY65" fmla="*/ 935575 h 1879482"/>
                    <a:gd name="connsiteX66" fmla="*/ 1700618 w 1879482"/>
                    <a:gd name="connsiteY66" fmla="*/ 998308 h 1879482"/>
                    <a:gd name="connsiteX67" fmla="*/ 1670430 w 1879482"/>
                    <a:gd name="connsiteY67" fmla="*/ 1156103 h 1879482"/>
                    <a:gd name="connsiteX68" fmla="*/ 1818192 w 1879482"/>
                    <a:gd name="connsiteY68" fmla="*/ 1275680 h 1879482"/>
                    <a:gd name="connsiteX69" fmla="*/ 1785785 w 1879482"/>
                    <a:gd name="connsiteY69" fmla="*/ 1351292 h 1879482"/>
                    <a:gd name="connsiteX70" fmla="*/ 1754365 w 1879482"/>
                    <a:gd name="connsiteY70" fmla="*/ 1408544 h 1879482"/>
                    <a:gd name="connsiteX71" fmla="*/ 1569804 w 1879482"/>
                    <a:gd name="connsiteY71" fmla="*/ 1370971 h 1879482"/>
                    <a:gd name="connsiteX72" fmla="*/ 1465825 w 1879482"/>
                    <a:gd name="connsiteY72" fmla="*/ 1495192 h 1879482"/>
                    <a:gd name="connsiteX73" fmla="*/ 1530515 w 1879482"/>
                    <a:gd name="connsiteY73" fmla="*/ 1667857 h 1879482"/>
                    <a:gd name="connsiteX74" fmla="*/ 1499472 w 1879482"/>
                    <a:gd name="connsiteY74" fmla="*/ 1695853 h 1879482"/>
                    <a:gd name="connsiteX75" fmla="*/ 1424063 w 1879482"/>
                    <a:gd name="connsiteY75" fmla="*/ 1746337 h 1879482"/>
                    <a:gd name="connsiteX76" fmla="*/ 1414826 w 1879482"/>
                    <a:gd name="connsiteY76" fmla="*/ 1751298 h 1879482"/>
                    <a:gd name="connsiteX77" fmla="*/ 1271282 w 1879482"/>
                    <a:gd name="connsiteY77" fmla="*/ 1629483 h 1879482"/>
                    <a:gd name="connsiteX78" fmla="*/ 1120344 w 1879482"/>
                    <a:gd name="connsiteY78" fmla="*/ 1683201 h 1879482"/>
                    <a:gd name="connsiteX79" fmla="*/ 1089048 w 1879482"/>
                    <a:gd name="connsiteY79" fmla="*/ 1868013 h 1879482"/>
                    <a:gd name="connsiteX80" fmla="*/ 1076991 w 1879482"/>
                    <a:gd name="connsiteY80" fmla="*/ 1870400 h 1879482"/>
                    <a:gd name="connsiteX81" fmla="*/ 981121 w 1879482"/>
                    <a:gd name="connsiteY81" fmla="*/ 1879482 h 1879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879482" h="1879482">
                      <a:moveTo>
                        <a:pt x="940895" y="1481051"/>
                      </a:moveTo>
                      <a:cubicBezTo>
                        <a:pt x="1239276" y="1481051"/>
                        <a:pt x="1481161" y="1239367"/>
                        <a:pt x="1481161" y="941236"/>
                      </a:cubicBezTo>
                      <a:cubicBezTo>
                        <a:pt x="1481161" y="829435"/>
                        <a:pt x="1447146" y="725575"/>
                        <a:pt x="1388892" y="639420"/>
                      </a:cubicBezTo>
                      <a:lnTo>
                        <a:pt x="1324918" y="561947"/>
                      </a:lnTo>
                      <a:lnTo>
                        <a:pt x="1325007" y="561861"/>
                      </a:lnTo>
                      <a:lnTo>
                        <a:pt x="1320612" y="556539"/>
                      </a:lnTo>
                      <a:cubicBezTo>
                        <a:pt x="1222843" y="458852"/>
                        <a:pt x="1087777" y="398431"/>
                        <a:pt x="938586" y="398431"/>
                      </a:cubicBezTo>
                      <a:cubicBezTo>
                        <a:pt x="640205" y="398431"/>
                        <a:pt x="398320" y="640114"/>
                        <a:pt x="398320" y="938246"/>
                      </a:cubicBezTo>
                      <a:cubicBezTo>
                        <a:pt x="398320" y="1050046"/>
                        <a:pt x="432335" y="1153907"/>
                        <a:pt x="490589" y="1240062"/>
                      </a:cubicBezTo>
                      <a:lnTo>
                        <a:pt x="554563" y="1317535"/>
                      </a:lnTo>
                      <a:cubicBezTo>
                        <a:pt x="554533" y="1317563"/>
                        <a:pt x="554504" y="1317592"/>
                        <a:pt x="554474" y="1317620"/>
                      </a:cubicBezTo>
                      <a:lnTo>
                        <a:pt x="558869" y="1322943"/>
                      </a:lnTo>
                      <a:cubicBezTo>
                        <a:pt x="656638" y="1420630"/>
                        <a:pt x="791704" y="1481051"/>
                        <a:pt x="940895" y="1481051"/>
                      </a:cubicBezTo>
                      <a:close/>
                      <a:moveTo>
                        <a:pt x="981121" y="1879482"/>
                      </a:moveTo>
                      <a:lnTo>
                        <a:pt x="945037" y="1879250"/>
                      </a:lnTo>
                      <a:lnTo>
                        <a:pt x="882196" y="1699986"/>
                      </a:lnTo>
                      <a:cubicBezTo>
                        <a:pt x="811777" y="1697708"/>
                        <a:pt x="761427" y="1683324"/>
                        <a:pt x="724549" y="1673127"/>
                      </a:cubicBezTo>
                      <a:lnTo>
                        <a:pt x="604558" y="1818516"/>
                      </a:lnTo>
                      <a:lnTo>
                        <a:pt x="528190" y="1785785"/>
                      </a:lnTo>
                      <a:lnTo>
                        <a:pt x="475147" y="1756675"/>
                      </a:lnTo>
                      <a:lnTo>
                        <a:pt x="513235" y="1572410"/>
                      </a:lnTo>
                      <a:cubicBezTo>
                        <a:pt x="463232" y="1537948"/>
                        <a:pt x="408457" y="1497096"/>
                        <a:pt x="382808" y="1466037"/>
                      </a:cubicBezTo>
                      <a:lnTo>
                        <a:pt x="209096" y="1527710"/>
                      </a:lnTo>
                      <a:lnTo>
                        <a:pt x="183629" y="1499472"/>
                      </a:lnTo>
                      <a:cubicBezTo>
                        <a:pt x="165640" y="1475219"/>
                        <a:pt x="148785" y="1450057"/>
                        <a:pt x="133145" y="1424063"/>
                      </a:cubicBezTo>
                      <a:lnTo>
                        <a:pt x="125577" y="1409973"/>
                      </a:lnTo>
                      <a:lnTo>
                        <a:pt x="249301" y="1263907"/>
                      </a:lnTo>
                      <a:cubicBezTo>
                        <a:pt x="226810" y="1222915"/>
                        <a:pt x="215800" y="1194155"/>
                        <a:pt x="195633" y="1116184"/>
                      </a:cubicBezTo>
                      <a:lnTo>
                        <a:pt x="10735" y="1085339"/>
                      </a:lnTo>
                      <a:lnTo>
                        <a:pt x="9082" y="1076990"/>
                      </a:lnTo>
                      <a:cubicBezTo>
                        <a:pt x="4483" y="1045541"/>
                        <a:pt x="1428" y="1013559"/>
                        <a:pt x="0" y="981121"/>
                      </a:cubicBezTo>
                      <a:lnTo>
                        <a:pt x="239" y="943906"/>
                      </a:lnTo>
                      <a:lnTo>
                        <a:pt x="178863" y="881173"/>
                      </a:lnTo>
                      <a:cubicBezTo>
                        <a:pt x="184452" y="805277"/>
                        <a:pt x="187585" y="797908"/>
                        <a:pt x="209051" y="723379"/>
                      </a:cubicBezTo>
                      <a:lnTo>
                        <a:pt x="61289" y="603803"/>
                      </a:lnTo>
                      <a:lnTo>
                        <a:pt x="93697" y="528190"/>
                      </a:lnTo>
                      <a:lnTo>
                        <a:pt x="125117" y="470939"/>
                      </a:lnTo>
                      <a:lnTo>
                        <a:pt x="309677" y="508511"/>
                      </a:lnTo>
                      <a:cubicBezTo>
                        <a:pt x="341103" y="459477"/>
                        <a:pt x="363531" y="429551"/>
                        <a:pt x="413656" y="384290"/>
                      </a:cubicBezTo>
                      <a:lnTo>
                        <a:pt x="348967" y="211625"/>
                      </a:lnTo>
                      <a:lnTo>
                        <a:pt x="380010" y="183629"/>
                      </a:lnTo>
                      <a:cubicBezTo>
                        <a:pt x="404263" y="165640"/>
                        <a:pt x="429425" y="148785"/>
                        <a:pt x="455419" y="133145"/>
                      </a:cubicBezTo>
                      <a:lnTo>
                        <a:pt x="464655" y="128184"/>
                      </a:lnTo>
                      <a:lnTo>
                        <a:pt x="608199" y="249999"/>
                      </a:lnTo>
                      <a:cubicBezTo>
                        <a:pt x="667925" y="218206"/>
                        <a:pt x="708412" y="208962"/>
                        <a:pt x="759137" y="196281"/>
                      </a:cubicBezTo>
                      <a:lnTo>
                        <a:pt x="790433" y="11470"/>
                      </a:lnTo>
                      <a:lnTo>
                        <a:pt x="802492" y="9082"/>
                      </a:lnTo>
                      <a:cubicBezTo>
                        <a:pt x="833942" y="4483"/>
                        <a:pt x="865923" y="1428"/>
                        <a:pt x="898361" y="0"/>
                      </a:cubicBezTo>
                      <a:lnTo>
                        <a:pt x="934444" y="232"/>
                      </a:lnTo>
                      <a:lnTo>
                        <a:pt x="997285" y="179495"/>
                      </a:lnTo>
                      <a:cubicBezTo>
                        <a:pt x="1067704" y="181774"/>
                        <a:pt x="1118054" y="196158"/>
                        <a:pt x="1154932" y="206354"/>
                      </a:cubicBezTo>
                      <a:lnTo>
                        <a:pt x="1274923" y="60965"/>
                      </a:lnTo>
                      <a:lnTo>
                        <a:pt x="1351292" y="93697"/>
                      </a:lnTo>
                      <a:lnTo>
                        <a:pt x="1404334" y="122807"/>
                      </a:lnTo>
                      <a:lnTo>
                        <a:pt x="1366246" y="307072"/>
                      </a:lnTo>
                      <a:cubicBezTo>
                        <a:pt x="1408120" y="338671"/>
                        <a:pt x="1453237" y="366415"/>
                        <a:pt x="1492658" y="417494"/>
                      </a:cubicBezTo>
                      <a:lnTo>
                        <a:pt x="1670511" y="351910"/>
                      </a:lnTo>
                      <a:lnTo>
                        <a:pt x="1695854" y="380010"/>
                      </a:lnTo>
                      <a:cubicBezTo>
                        <a:pt x="1713842" y="404263"/>
                        <a:pt x="1730697" y="429425"/>
                        <a:pt x="1746337" y="455419"/>
                      </a:cubicBezTo>
                      <a:lnTo>
                        <a:pt x="1753904" y="469507"/>
                      </a:lnTo>
                      <a:lnTo>
                        <a:pt x="1630180" y="615574"/>
                      </a:lnTo>
                      <a:cubicBezTo>
                        <a:pt x="1652671" y="656567"/>
                        <a:pt x="1663681" y="685327"/>
                        <a:pt x="1683848" y="763298"/>
                      </a:cubicBezTo>
                      <a:lnTo>
                        <a:pt x="1868747" y="794142"/>
                      </a:lnTo>
                      <a:lnTo>
                        <a:pt x="1870400" y="802492"/>
                      </a:lnTo>
                      <a:cubicBezTo>
                        <a:pt x="1874999" y="833941"/>
                        <a:pt x="1878054" y="865923"/>
                        <a:pt x="1879482" y="898361"/>
                      </a:cubicBezTo>
                      <a:lnTo>
                        <a:pt x="1879243" y="935575"/>
                      </a:lnTo>
                      <a:lnTo>
                        <a:pt x="1700618" y="998308"/>
                      </a:lnTo>
                      <a:cubicBezTo>
                        <a:pt x="1695029" y="1074205"/>
                        <a:pt x="1691896" y="1081574"/>
                        <a:pt x="1670430" y="1156103"/>
                      </a:cubicBezTo>
                      <a:lnTo>
                        <a:pt x="1818192" y="1275680"/>
                      </a:lnTo>
                      <a:lnTo>
                        <a:pt x="1785785" y="1351292"/>
                      </a:lnTo>
                      <a:lnTo>
                        <a:pt x="1754365" y="1408544"/>
                      </a:lnTo>
                      <a:lnTo>
                        <a:pt x="1569804" y="1370971"/>
                      </a:lnTo>
                      <a:cubicBezTo>
                        <a:pt x="1538378" y="1420005"/>
                        <a:pt x="1515950" y="1449931"/>
                        <a:pt x="1465825" y="1495192"/>
                      </a:cubicBezTo>
                      <a:lnTo>
                        <a:pt x="1530515" y="1667857"/>
                      </a:lnTo>
                      <a:lnTo>
                        <a:pt x="1499472" y="1695853"/>
                      </a:lnTo>
                      <a:cubicBezTo>
                        <a:pt x="1475219" y="1713842"/>
                        <a:pt x="1450057" y="1730697"/>
                        <a:pt x="1424063" y="1746337"/>
                      </a:cubicBezTo>
                      <a:lnTo>
                        <a:pt x="1414826" y="1751298"/>
                      </a:lnTo>
                      <a:lnTo>
                        <a:pt x="1271282" y="1629483"/>
                      </a:lnTo>
                      <a:cubicBezTo>
                        <a:pt x="1211556" y="1661276"/>
                        <a:pt x="1171069" y="1670520"/>
                        <a:pt x="1120344" y="1683201"/>
                      </a:cubicBezTo>
                      <a:lnTo>
                        <a:pt x="1089048" y="1868013"/>
                      </a:lnTo>
                      <a:lnTo>
                        <a:pt x="1076991" y="1870400"/>
                      </a:lnTo>
                      <a:cubicBezTo>
                        <a:pt x="1045540" y="1874999"/>
                        <a:pt x="1013559" y="1878054"/>
                        <a:pt x="981121" y="1879482"/>
                      </a:cubicBezTo>
                      <a:close/>
                    </a:path>
                  </a:pathLst>
                </a:custGeom>
                <a:solidFill>
                  <a:schemeClr val="accent4"/>
                </a:solidFill>
                <a:ln>
                  <a:noFill/>
                </a:ln>
              </p:spPr>
              <p:txBody>
                <a:bodyPr/>
                <a:lstStyle/>
                <a:p>
                  <a:pPr>
                    <a:defRPr/>
                  </a:pPr>
                  <a:endParaRPr lang="en-GB" dirty="0"/>
                </a:p>
              </p:txBody>
            </p:sp>
            <p:sp>
              <p:nvSpPr>
                <p:cNvPr id="18" name="Oval 15"/>
                <p:cNvSpPr/>
                <p:nvPr/>
              </p:nvSpPr>
              <p:spPr bwMode="ltGray">
                <a:xfrm rot="9095269" flipV="1">
                  <a:off x="3745649" y="3334005"/>
                  <a:ext cx="401235" cy="377006"/>
                </a:xfrm>
                <a:custGeom>
                  <a:avLst/>
                  <a:gdLst>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51447 w 1404842"/>
                    <a:gd name="connsiteY26" fmla="*/ 505513 h 1320011"/>
                    <a:gd name="connsiteX27" fmla="*/ 147084 w 1404842"/>
                    <a:gd name="connsiteY27" fmla="*/ 510351 h 1320011"/>
                    <a:gd name="connsiteX28" fmla="*/ 119547 w 1404842"/>
                    <a:gd name="connsiteY28" fmla="*/ 536471 h 1320011"/>
                    <a:gd name="connsiteX29" fmla="*/ 121567 w 1404842"/>
                    <a:gd name="connsiteY29" fmla="*/ 538646 h 1320011"/>
                    <a:gd name="connsiteX30" fmla="*/ 121985 w 1404842"/>
                    <a:gd name="connsiteY30" fmla="*/ 1164790 h 1320011"/>
                    <a:gd name="connsiteX31" fmla="*/ 760325 w 1404842"/>
                    <a:gd name="connsiteY31" fmla="*/ 1216358 h 1320011"/>
                    <a:gd name="connsiteX32" fmla="*/ 762649 w 1404842"/>
                    <a:gd name="connsiteY32" fmla="*/ 1218861 h 1320011"/>
                    <a:gd name="connsiteX33" fmla="*/ 778640 w 1404842"/>
                    <a:gd name="connsiteY33" fmla="*/ 1202894 h 1320011"/>
                    <a:gd name="connsiteX34" fmla="*/ 784784 w 1404842"/>
                    <a:gd name="connsiteY34" fmla="*/ 1196808 h 1320011"/>
                    <a:gd name="connsiteX35" fmla="*/ 1041129 w 1404842"/>
                    <a:gd name="connsiteY35" fmla="*/ 950576 h 1320011"/>
                    <a:gd name="connsiteX36" fmla="*/ 1383377 w 1404842"/>
                    <a:gd name="connsiteY36" fmla="*/ 617778 h 1320011"/>
                    <a:gd name="connsiteX37" fmla="*/ 1273600 w 1404842"/>
                    <a:gd name="connsiteY37" fmla="*/ 508000 h 1320011"/>
                    <a:gd name="connsiteX38" fmla="*/ 947494 w 1404842"/>
                    <a:gd name="connsiteY38" fmla="*/ 824418 h 1320011"/>
                    <a:gd name="connsiteX39" fmla="*/ 937807 w 1404842"/>
                    <a:gd name="connsiteY39" fmla="*/ 830876 h 1320011"/>
                    <a:gd name="connsiteX40" fmla="*/ 931350 w 1404842"/>
                    <a:gd name="connsiteY40" fmla="*/ 830875 h 1320011"/>
                    <a:gd name="connsiteX41" fmla="*/ 924893 w 1404842"/>
                    <a:gd name="connsiteY41" fmla="*/ 827646 h 1320011"/>
                    <a:gd name="connsiteX42" fmla="*/ 918435 w 1404842"/>
                    <a:gd name="connsiteY42" fmla="*/ 824418 h 1320011"/>
                    <a:gd name="connsiteX43" fmla="*/ 911978 w 1404842"/>
                    <a:gd name="connsiteY43" fmla="*/ 817961 h 1320011"/>
                    <a:gd name="connsiteX44" fmla="*/ 911978 w 1404842"/>
                    <a:gd name="connsiteY44" fmla="*/ 811503 h 1320011"/>
                    <a:gd name="connsiteX45" fmla="*/ 911978 w 1404842"/>
                    <a:gd name="connsiteY45" fmla="*/ 805046 h 1320011"/>
                    <a:gd name="connsiteX46" fmla="*/ 915206 w 1404842"/>
                    <a:gd name="connsiteY46" fmla="*/ 798588 h 1320011"/>
                    <a:gd name="connsiteX47" fmla="*/ 1380148 w 1404842"/>
                    <a:gd name="connsiteY47" fmla="*/ 353020 h 1320011"/>
                    <a:gd name="connsiteX48" fmla="*/ 1270370 w 1404842"/>
                    <a:gd name="connsiteY48" fmla="*/ 243242 h 1320011"/>
                    <a:gd name="connsiteX49" fmla="*/ 860317 w 1404842"/>
                    <a:gd name="connsiteY49" fmla="*/ 637150 h 1320011"/>
                    <a:gd name="connsiteX50" fmla="*/ 853860 w 1404842"/>
                    <a:gd name="connsiteY50" fmla="*/ 637149 h 1320011"/>
                    <a:gd name="connsiteX51" fmla="*/ 847403 w 1404842"/>
                    <a:gd name="connsiteY51" fmla="*/ 640379 h 1320011"/>
                    <a:gd name="connsiteX52" fmla="*/ 840945 w 1404842"/>
                    <a:gd name="connsiteY52" fmla="*/ 637150 h 1320011"/>
                    <a:gd name="connsiteX53" fmla="*/ 834487 w 1404842"/>
                    <a:gd name="connsiteY53" fmla="*/ 633922 h 1320011"/>
                    <a:gd name="connsiteX54" fmla="*/ 831259 w 1404842"/>
                    <a:gd name="connsiteY54" fmla="*/ 627464 h 1320011"/>
                    <a:gd name="connsiteX55" fmla="*/ 831259 w 1404842"/>
                    <a:gd name="connsiteY55" fmla="*/ 617778 h 1320011"/>
                    <a:gd name="connsiteX56" fmla="*/ 831259 w 1404842"/>
                    <a:gd name="connsiteY56" fmla="*/ 611321 h 1320011"/>
                    <a:gd name="connsiteX57" fmla="*/ 834488 w 1404842"/>
                    <a:gd name="connsiteY57" fmla="*/ 604863 h 1320011"/>
                    <a:gd name="connsiteX58" fmla="*/ 1267142 w 1404842"/>
                    <a:gd name="connsiteY58" fmla="*/ 188353 h 1320011"/>
                    <a:gd name="connsiteX59" fmla="*/ 1267961 w 1404842"/>
                    <a:gd name="connsiteY59"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51447 w 1404842"/>
                    <a:gd name="connsiteY26" fmla="*/ 505513 h 1320011"/>
                    <a:gd name="connsiteX27" fmla="*/ 147084 w 1404842"/>
                    <a:gd name="connsiteY27" fmla="*/ 510351 h 1320011"/>
                    <a:gd name="connsiteX28" fmla="*/ 119547 w 1404842"/>
                    <a:gd name="connsiteY28" fmla="*/ 536471 h 1320011"/>
                    <a:gd name="connsiteX29" fmla="*/ 121567 w 1404842"/>
                    <a:gd name="connsiteY29" fmla="*/ 538646 h 1320011"/>
                    <a:gd name="connsiteX30" fmla="*/ 121985 w 1404842"/>
                    <a:gd name="connsiteY30" fmla="*/ 1164790 h 1320011"/>
                    <a:gd name="connsiteX31" fmla="*/ 760325 w 1404842"/>
                    <a:gd name="connsiteY31" fmla="*/ 1216358 h 1320011"/>
                    <a:gd name="connsiteX32" fmla="*/ 762649 w 1404842"/>
                    <a:gd name="connsiteY32" fmla="*/ 1218861 h 1320011"/>
                    <a:gd name="connsiteX33" fmla="*/ 784784 w 1404842"/>
                    <a:gd name="connsiteY33" fmla="*/ 1196808 h 1320011"/>
                    <a:gd name="connsiteX34" fmla="*/ 1041129 w 1404842"/>
                    <a:gd name="connsiteY34" fmla="*/ 950576 h 1320011"/>
                    <a:gd name="connsiteX35" fmla="*/ 1383377 w 1404842"/>
                    <a:gd name="connsiteY35" fmla="*/ 617778 h 1320011"/>
                    <a:gd name="connsiteX36" fmla="*/ 1273600 w 1404842"/>
                    <a:gd name="connsiteY36" fmla="*/ 508000 h 1320011"/>
                    <a:gd name="connsiteX37" fmla="*/ 947494 w 1404842"/>
                    <a:gd name="connsiteY37" fmla="*/ 824418 h 1320011"/>
                    <a:gd name="connsiteX38" fmla="*/ 937807 w 1404842"/>
                    <a:gd name="connsiteY38" fmla="*/ 830876 h 1320011"/>
                    <a:gd name="connsiteX39" fmla="*/ 931350 w 1404842"/>
                    <a:gd name="connsiteY39" fmla="*/ 830875 h 1320011"/>
                    <a:gd name="connsiteX40" fmla="*/ 924893 w 1404842"/>
                    <a:gd name="connsiteY40" fmla="*/ 827646 h 1320011"/>
                    <a:gd name="connsiteX41" fmla="*/ 918435 w 1404842"/>
                    <a:gd name="connsiteY41" fmla="*/ 824418 h 1320011"/>
                    <a:gd name="connsiteX42" fmla="*/ 911978 w 1404842"/>
                    <a:gd name="connsiteY42" fmla="*/ 817961 h 1320011"/>
                    <a:gd name="connsiteX43" fmla="*/ 911978 w 1404842"/>
                    <a:gd name="connsiteY43" fmla="*/ 811503 h 1320011"/>
                    <a:gd name="connsiteX44" fmla="*/ 911978 w 1404842"/>
                    <a:gd name="connsiteY44" fmla="*/ 805046 h 1320011"/>
                    <a:gd name="connsiteX45" fmla="*/ 915206 w 1404842"/>
                    <a:gd name="connsiteY45" fmla="*/ 798588 h 1320011"/>
                    <a:gd name="connsiteX46" fmla="*/ 1380148 w 1404842"/>
                    <a:gd name="connsiteY46" fmla="*/ 353020 h 1320011"/>
                    <a:gd name="connsiteX47" fmla="*/ 1270370 w 1404842"/>
                    <a:gd name="connsiteY47" fmla="*/ 243242 h 1320011"/>
                    <a:gd name="connsiteX48" fmla="*/ 860317 w 1404842"/>
                    <a:gd name="connsiteY48" fmla="*/ 637150 h 1320011"/>
                    <a:gd name="connsiteX49" fmla="*/ 853860 w 1404842"/>
                    <a:gd name="connsiteY49" fmla="*/ 637149 h 1320011"/>
                    <a:gd name="connsiteX50" fmla="*/ 847403 w 1404842"/>
                    <a:gd name="connsiteY50" fmla="*/ 640379 h 1320011"/>
                    <a:gd name="connsiteX51" fmla="*/ 840945 w 1404842"/>
                    <a:gd name="connsiteY51" fmla="*/ 637150 h 1320011"/>
                    <a:gd name="connsiteX52" fmla="*/ 834487 w 1404842"/>
                    <a:gd name="connsiteY52" fmla="*/ 633922 h 1320011"/>
                    <a:gd name="connsiteX53" fmla="*/ 831259 w 1404842"/>
                    <a:gd name="connsiteY53" fmla="*/ 627464 h 1320011"/>
                    <a:gd name="connsiteX54" fmla="*/ 831259 w 1404842"/>
                    <a:gd name="connsiteY54" fmla="*/ 617778 h 1320011"/>
                    <a:gd name="connsiteX55" fmla="*/ 831259 w 1404842"/>
                    <a:gd name="connsiteY55" fmla="*/ 611321 h 1320011"/>
                    <a:gd name="connsiteX56" fmla="*/ 834488 w 1404842"/>
                    <a:gd name="connsiteY56" fmla="*/ 604863 h 1320011"/>
                    <a:gd name="connsiteX57" fmla="*/ 1267142 w 1404842"/>
                    <a:gd name="connsiteY57" fmla="*/ 188353 h 1320011"/>
                    <a:gd name="connsiteX58" fmla="*/ 1267961 w 1404842"/>
                    <a:gd name="connsiteY58"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51447 w 1404842"/>
                    <a:gd name="connsiteY26" fmla="*/ 505513 h 1320011"/>
                    <a:gd name="connsiteX27" fmla="*/ 147084 w 1404842"/>
                    <a:gd name="connsiteY27" fmla="*/ 510351 h 1320011"/>
                    <a:gd name="connsiteX28" fmla="*/ 119547 w 1404842"/>
                    <a:gd name="connsiteY28" fmla="*/ 536471 h 1320011"/>
                    <a:gd name="connsiteX29" fmla="*/ 121567 w 1404842"/>
                    <a:gd name="connsiteY29" fmla="*/ 538646 h 1320011"/>
                    <a:gd name="connsiteX30" fmla="*/ 121985 w 1404842"/>
                    <a:gd name="connsiteY30" fmla="*/ 1164790 h 1320011"/>
                    <a:gd name="connsiteX31" fmla="*/ 760325 w 1404842"/>
                    <a:gd name="connsiteY31" fmla="*/ 1216358 h 1320011"/>
                    <a:gd name="connsiteX32" fmla="*/ 762649 w 1404842"/>
                    <a:gd name="connsiteY32" fmla="*/ 1218861 h 1320011"/>
                    <a:gd name="connsiteX33" fmla="*/ 1041129 w 1404842"/>
                    <a:gd name="connsiteY33" fmla="*/ 950576 h 1320011"/>
                    <a:gd name="connsiteX34" fmla="*/ 1383377 w 1404842"/>
                    <a:gd name="connsiteY34" fmla="*/ 617778 h 1320011"/>
                    <a:gd name="connsiteX35" fmla="*/ 1273600 w 1404842"/>
                    <a:gd name="connsiteY35" fmla="*/ 508000 h 1320011"/>
                    <a:gd name="connsiteX36" fmla="*/ 947494 w 1404842"/>
                    <a:gd name="connsiteY36" fmla="*/ 824418 h 1320011"/>
                    <a:gd name="connsiteX37" fmla="*/ 937807 w 1404842"/>
                    <a:gd name="connsiteY37" fmla="*/ 830876 h 1320011"/>
                    <a:gd name="connsiteX38" fmla="*/ 931350 w 1404842"/>
                    <a:gd name="connsiteY38" fmla="*/ 830875 h 1320011"/>
                    <a:gd name="connsiteX39" fmla="*/ 924893 w 1404842"/>
                    <a:gd name="connsiteY39" fmla="*/ 827646 h 1320011"/>
                    <a:gd name="connsiteX40" fmla="*/ 918435 w 1404842"/>
                    <a:gd name="connsiteY40" fmla="*/ 824418 h 1320011"/>
                    <a:gd name="connsiteX41" fmla="*/ 911978 w 1404842"/>
                    <a:gd name="connsiteY41" fmla="*/ 817961 h 1320011"/>
                    <a:gd name="connsiteX42" fmla="*/ 911978 w 1404842"/>
                    <a:gd name="connsiteY42" fmla="*/ 811503 h 1320011"/>
                    <a:gd name="connsiteX43" fmla="*/ 911978 w 1404842"/>
                    <a:gd name="connsiteY43" fmla="*/ 805046 h 1320011"/>
                    <a:gd name="connsiteX44" fmla="*/ 915206 w 1404842"/>
                    <a:gd name="connsiteY44" fmla="*/ 798588 h 1320011"/>
                    <a:gd name="connsiteX45" fmla="*/ 1380148 w 1404842"/>
                    <a:gd name="connsiteY45" fmla="*/ 353020 h 1320011"/>
                    <a:gd name="connsiteX46" fmla="*/ 1270370 w 1404842"/>
                    <a:gd name="connsiteY46" fmla="*/ 243242 h 1320011"/>
                    <a:gd name="connsiteX47" fmla="*/ 860317 w 1404842"/>
                    <a:gd name="connsiteY47" fmla="*/ 637150 h 1320011"/>
                    <a:gd name="connsiteX48" fmla="*/ 853860 w 1404842"/>
                    <a:gd name="connsiteY48" fmla="*/ 637149 h 1320011"/>
                    <a:gd name="connsiteX49" fmla="*/ 847403 w 1404842"/>
                    <a:gd name="connsiteY49" fmla="*/ 640379 h 1320011"/>
                    <a:gd name="connsiteX50" fmla="*/ 840945 w 1404842"/>
                    <a:gd name="connsiteY50" fmla="*/ 637150 h 1320011"/>
                    <a:gd name="connsiteX51" fmla="*/ 834487 w 1404842"/>
                    <a:gd name="connsiteY51" fmla="*/ 633922 h 1320011"/>
                    <a:gd name="connsiteX52" fmla="*/ 831259 w 1404842"/>
                    <a:gd name="connsiteY52" fmla="*/ 627464 h 1320011"/>
                    <a:gd name="connsiteX53" fmla="*/ 831259 w 1404842"/>
                    <a:gd name="connsiteY53" fmla="*/ 617778 h 1320011"/>
                    <a:gd name="connsiteX54" fmla="*/ 831259 w 1404842"/>
                    <a:gd name="connsiteY54" fmla="*/ 611321 h 1320011"/>
                    <a:gd name="connsiteX55" fmla="*/ 834488 w 1404842"/>
                    <a:gd name="connsiteY55" fmla="*/ 604863 h 1320011"/>
                    <a:gd name="connsiteX56" fmla="*/ 1267142 w 1404842"/>
                    <a:gd name="connsiteY56" fmla="*/ 188353 h 1320011"/>
                    <a:gd name="connsiteX57" fmla="*/ 1267961 w 1404842"/>
                    <a:gd name="connsiteY57"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51447 w 1404842"/>
                    <a:gd name="connsiteY26" fmla="*/ 505513 h 1320011"/>
                    <a:gd name="connsiteX27" fmla="*/ 147084 w 1404842"/>
                    <a:gd name="connsiteY27" fmla="*/ 510351 h 1320011"/>
                    <a:gd name="connsiteX28" fmla="*/ 119547 w 1404842"/>
                    <a:gd name="connsiteY28" fmla="*/ 536471 h 1320011"/>
                    <a:gd name="connsiteX29" fmla="*/ 121567 w 1404842"/>
                    <a:gd name="connsiteY29" fmla="*/ 538646 h 1320011"/>
                    <a:gd name="connsiteX30" fmla="*/ 121985 w 1404842"/>
                    <a:gd name="connsiteY30" fmla="*/ 1164790 h 1320011"/>
                    <a:gd name="connsiteX31" fmla="*/ 760325 w 1404842"/>
                    <a:gd name="connsiteY31" fmla="*/ 1216358 h 1320011"/>
                    <a:gd name="connsiteX32" fmla="*/ 1041129 w 1404842"/>
                    <a:gd name="connsiteY32" fmla="*/ 950576 h 1320011"/>
                    <a:gd name="connsiteX33" fmla="*/ 1383377 w 1404842"/>
                    <a:gd name="connsiteY33" fmla="*/ 617778 h 1320011"/>
                    <a:gd name="connsiteX34" fmla="*/ 1273600 w 1404842"/>
                    <a:gd name="connsiteY34" fmla="*/ 508000 h 1320011"/>
                    <a:gd name="connsiteX35" fmla="*/ 947494 w 1404842"/>
                    <a:gd name="connsiteY35" fmla="*/ 824418 h 1320011"/>
                    <a:gd name="connsiteX36" fmla="*/ 937807 w 1404842"/>
                    <a:gd name="connsiteY36" fmla="*/ 830876 h 1320011"/>
                    <a:gd name="connsiteX37" fmla="*/ 931350 w 1404842"/>
                    <a:gd name="connsiteY37" fmla="*/ 830875 h 1320011"/>
                    <a:gd name="connsiteX38" fmla="*/ 924893 w 1404842"/>
                    <a:gd name="connsiteY38" fmla="*/ 827646 h 1320011"/>
                    <a:gd name="connsiteX39" fmla="*/ 918435 w 1404842"/>
                    <a:gd name="connsiteY39" fmla="*/ 824418 h 1320011"/>
                    <a:gd name="connsiteX40" fmla="*/ 911978 w 1404842"/>
                    <a:gd name="connsiteY40" fmla="*/ 817961 h 1320011"/>
                    <a:gd name="connsiteX41" fmla="*/ 911978 w 1404842"/>
                    <a:gd name="connsiteY41" fmla="*/ 811503 h 1320011"/>
                    <a:gd name="connsiteX42" fmla="*/ 911978 w 1404842"/>
                    <a:gd name="connsiteY42" fmla="*/ 805046 h 1320011"/>
                    <a:gd name="connsiteX43" fmla="*/ 915206 w 1404842"/>
                    <a:gd name="connsiteY43" fmla="*/ 798588 h 1320011"/>
                    <a:gd name="connsiteX44" fmla="*/ 1380148 w 1404842"/>
                    <a:gd name="connsiteY44" fmla="*/ 353020 h 1320011"/>
                    <a:gd name="connsiteX45" fmla="*/ 1270370 w 1404842"/>
                    <a:gd name="connsiteY45" fmla="*/ 243242 h 1320011"/>
                    <a:gd name="connsiteX46" fmla="*/ 860317 w 1404842"/>
                    <a:gd name="connsiteY46" fmla="*/ 637150 h 1320011"/>
                    <a:gd name="connsiteX47" fmla="*/ 853860 w 1404842"/>
                    <a:gd name="connsiteY47" fmla="*/ 637149 h 1320011"/>
                    <a:gd name="connsiteX48" fmla="*/ 847403 w 1404842"/>
                    <a:gd name="connsiteY48" fmla="*/ 640379 h 1320011"/>
                    <a:gd name="connsiteX49" fmla="*/ 840945 w 1404842"/>
                    <a:gd name="connsiteY49" fmla="*/ 637150 h 1320011"/>
                    <a:gd name="connsiteX50" fmla="*/ 834487 w 1404842"/>
                    <a:gd name="connsiteY50" fmla="*/ 633922 h 1320011"/>
                    <a:gd name="connsiteX51" fmla="*/ 831259 w 1404842"/>
                    <a:gd name="connsiteY51" fmla="*/ 627464 h 1320011"/>
                    <a:gd name="connsiteX52" fmla="*/ 831259 w 1404842"/>
                    <a:gd name="connsiteY52" fmla="*/ 617778 h 1320011"/>
                    <a:gd name="connsiteX53" fmla="*/ 831259 w 1404842"/>
                    <a:gd name="connsiteY53" fmla="*/ 611321 h 1320011"/>
                    <a:gd name="connsiteX54" fmla="*/ 834488 w 1404842"/>
                    <a:gd name="connsiteY54" fmla="*/ 604863 h 1320011"/>
                    <a:gd name="connsiteX55" fmla="*/ 1267142 w 1404842"/>
                    <a:gd name="connsiteY55" fmla="*/ 188353 h 1320011"/>
                    <a:gd name="connsiteX56" fmla="*/ 1267961 w 1404842"/>
                    <a:gd name="connsiteY56"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51447 w 1404842"/>
                    <a:gd name="connsiteY26" fmla="*/ 505513 h 1320011"/>
                    <a:gd name="connsiteX27" fmla="*/ 147084 w 1404842"/>
                    <a:gd name="connsiteY27" fmla="*/ 510351 h 1320011"/>
                    <a:gd name="connsiteX28" fmla="*/ 119547 w 1404842"/>
                    <a:gd name="connsiteY28" fmla="*/ 536471 h 1320011"/>
                    <a:gd name="connsiteX29" fmla="*/ 121567 w 1404842"/>
                    <a:gd name="connsiteY29" fmla="*/ 538646 h 1320011"/>
                    <a:gd name="connsiteX30" fmla="*/ 121985 w 1404842"/>
                    <a:gd name="connsiteY30" fmla="*/ 1164790 h 1320011"/>
                    <a:gd name="connsiteX31" fmla="*/ 760325 w 1404842"/>
                    <a:gd name="connsiteY31" fmla="*/ 1216358 h 1320011"/>
                    <a:gd name="connsiteX32" fmla="*/ 1041129 w 1404842"/>
                    <a:gd name="connsiteY32" fmla="*/ 950576 h 1320011"/>
                    <a:gd name="connsiteX33" fmla="*/ 1383377 w 1404842"/>
                    <a:gd name="connsiteY33" fmla="*/ 617778 h 1320011"/>
                    <a:gd name="connsiteX34" fmla="*/ 1273600 w 1404842"/>
                    <a:gd name="connsiteY34" fmla="*/ 508000 h 1320011"/>
                    <a:gd name="connsiteX35" fmla="*/ 947494 w 1404842"/>
                    <a:gd name="connsiteY35" fmla="*/ 824418 h 1320011"/>
                    <a:gd name="connsiteX36" fmla="*/ 937807 w 1404842"/>
                    <a:gd name="connsiteY36" fmla="*/ 830876 h 1320011"/>
                    <a:gd name="connsiteX37" fmla="*/ 931350 w 1404842"/>
                    <a:gd name="connsiteY37" fmla="*/ 830875 h 1320011"/>
                    <a:gd name="connsiteX38" fmla="*/ 924893 w 1404842"/>
                    <a:gd name="connsiteY38" fmla="*/ 827646 h 1320011"/>
                    <a:gd name="connsiteX39" fmla="*/ 918435 w 1404842"/>
                    <a:gd name="connsiteY39" fmla="*/ 824418 h 1320011"/>
                    <a:gd name="connsiteX40" fmla="*/ 911978 w 1404842"/>
                    <a:gd name="connsiteY40" fmla="*/ 817961 h 1320011"/>
                    <a:gd name="connsiteX41" fmla="*/ 911978 w 1404842"/>
                    <a:gd name="connsiteY41" fmla="*/ 811503 h 1320011"/>
                    <a:gd name="connsiteX42" fmla="*/ 911978 w 1404842"/>
                    <a:gd name="connsiteY42" fmla="*/ 805046 h 1320011"/>
                    <a:gd name="connsiteX43" fmla="*/ 915206 w 1404842"/>
                    <a:gd name="connsiteY43" fmla="*/ 798588 h 1320011"/>
                    <a:gd name="connsiteX44" fmla="*/ 1380148 w 1404842"/>
                    <a:gd name="connsiteY44" fmla="*/ 353020 h 1320011"/>
                    <a:gd name="connsiteX45" fmla="*/ 1270370 w 1404842"/>
                    <a:gd name="connsiteY45" fmla="*/ 243242 h 1320011"/>
                    <a:gd name="connsiteX46" fmla="*/ 860317 w 1404842"/>
                    <a:gd name="connsiteY46" fmla="*/ 637150 h 1320011"/>
                    <a:gd name="connsiteX47" fmla="*/ 853860 w 1404842"/>
                    <a:gd name="connsiteY47" fmla="*/ 637149 h 1320011"/>
                    <a:gd name="connsiteX48" fmla="*/ 847403 w 1404842"/>
                    <a:gd name="connsiteY48" fmla="*/ 640379 h 1320011"/>
                    <a:gd name="connsiteX49" fmla="*/ 840945 w 1404842"/>
                    <a:gd name="connsiteY49" fmla="*/ 637150 h 1320011"/>
                    <a:gd name="connsiteX50" fmla="*/ 834487 w 1404842"/>
                    <a:gd name="connsiteY50" fmla="*/ 633922 h 1320011"/>
                    <a:gd name="connsiteX51" fmla="*/ 831259 w 1404842"/>
                    <a:gd name="connsiteY51" fmla="*/ 627464 h 1320011"/>
                    <a:gd name="connsiteX52" fmla="*/ 831259 w 1404842"/>
                    <a:gd name="connsiteY52" fmla="*/ 617778 h 1320011"/>
                    <a:gd name="connsiteX53" fmla="*/ 831259 w 1404842"/>
                    <a:gd name="connsiteY53" fmla="*/ 611321 h 1320011"/>
                    <a:gd name="connsiteX54" fmla="*/ 834488 w 1404842"/>
                    <a:gd name="connsiteY54" fmla="*/ 604863 h 1320011"/>
                    <a:gd name="connsiteX55" fmla="*/ 1267142 w 1404842"/>
                    <a:gd name="connsiteY55" fmla="*/ 188353 h 1320011"/>
                    <a:gd name="connsiteX56" fmla="*/ 1267961 w 1404842"/>
                    <a:gd name="connsiteY56"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51447 w 1404842"/>
                    <a:gd name="connsiteY26" fmla="*/ 505513 h 1320011"/>
                    <a:gd name="connsiteX27" fmla="*/ 119547 w 1404842"/>
                    <a:gd name="connsiteY27" fmla="*/ 536471 h 1320011"/>
                    <a:gd name="connsiteX28" fmla="*/ 121567 w 1404842"/>
                    <a:gd name="connsiteY28" fmla="*/ 538646 h 1320011"/>
                    <a:gd name="connsiteX29" fmla="*/ 121985 w 1404842"/>
                    <a:gd name="connsiteY29" fmla="*/ 1164790 h 1320011"/>
                    <a:gd name="connsiteX30" fmla="*/ 760325 w 1404842"/>
                    <a:gd name="connsiteY30" fmla="*/ 1216358 h 1320011"/>
                    <a:gd name="connsiteX31" fmla="*/ 1041129 w 1404842"/>
                    <a:gd name="connsiteY31" fmla="*/ 950576 h 1320011"/>
                    <a:gd name="connsiteX32" fmla="*/ 1383377 w 1404842"/>
                    <a:gd name="connsiteY32" fmla="*/ 617778 h 1320011"/>
                    <a:gd name="connsiteX33" fmla="*/ 1273600 w 1404842"/>
                    <a:gd name="connsiteY33" fmla="*/ 508000 h 1320011"/>
                    <a:gd name="connsiteX34" fmla="*/ 947494 w 1404842"/>
                    <a:gd name="connsiteY34" fmla="*/ 824418 h 1320011"/>
                    <a:gd name="connsiteX35" fmla="*/ 937807 w 1404842"/>
                    <a:gd name="connsiteY35" fmla="*/ 830876 h 1320011"/>
                    <a:gd name="connsiteX36" fmla="*/ 931350 w 1404842"/>
                    <a:gd name="connsiteY36" fmla="*/ 830875 h 1320011"/>
                    <a:gd name="connsiteX37" fmla="*/ 924893 w 1404842"/>
                    <a:gd name="connsiteY37" fmla="*/ 827646 h 1320011"/>
                    <a:gd name="connsiteX38" fmla="*/ 918435 w 1404842"/>
                    <a:gd name="connsiteY38" fmla="*/ 824418 h 1320011"/>
                    <a:gd name="connsiteX39" fmla="*/ 911978 w 1404842"/>
                    <a:gd name="connsiteY39" fmla="*/ 817961 h 1320011"/>
                    <a:gd name="connsiteX40" fmla="*/ 911978 w 1404842"/>
                    <a:gd name="connsiteY40" fmla="*/ 811503 h 1320011"/>
                    <a:gd name="connsiteX41" fmla="*/ 911978 w 1404842"/>
                    <a:gd name="connsiteY41" fmla="*/ 805046 h 1320011"/>
                    <a:gd name="connsiteX42" fmla="*/ 915206 w 1404842"/>
                    <a:gd name="connsiteY42" fmla="*/ 798588 h 1320011"/>
                    <a:gd name="connsiteX43" fmla="*/ 1380148 w 1404842"/>
                    <a:gd name="connsiteY43" fmla="*/ 353020 h 1320011"/>
                    <a:gd name="connsiteX44" fmla="*/ 1270370 w 1404842"/>
                    <a:gd name="connsiteY44" fmla="*/ 243242 h 1320011"/>
                    <a:gd name="connsiteX45" fmla="*/ 860317 w 1404842"/>
                    <a:gd name="connsiteY45" fmla="*/ 637150 h 1320011"/>
                    <a:gd name="connsiteX46" fmla="*/ 853860 w 1404842"/>
                    <a:gd name="connsiteY46" fmla="*/ 637149 h 1320011"/>
                    <a:gd name="connsiteX47" fmla="*/ 847403 w 1404842"/>
                    <a:gd name="connsiteY47" fmla="*/ 640379 h 1320011"/>
                    <a:gd name="connsiteX48" fmla="*/ 840945 w 1404842"/>
                    <a:gd name="connsiteY48" fmla="*/ 637150 h 1320011"/>
                    <a:gd name="connsiteX49" fmla="*/ 834487 w 1404842"/>
                    <a:gd name="connsiteY49" fmla="*/ 633922 h 1320011"/>
                    <a:gd name="connsiteX50" fmla="*/ 831259 w 1404842"/>
                    <a:gd name="connsiteY50" fmla="*/ 627464 h 1320011"/>
                    <a:gd name="connsiteX51" fmla="*/ 831259 w 1404842"/>
                    <a:gd name="connsiteY51" fmla="*/ 617778 h 1320011"/>
                    <a:gd name="connsiteX52" fmla="*/ 831259 w 1404842"/>
                    <a:gd name="connsiteY52" fmla="*/ 611321 h 1320011"/>
                    <a:gd name="connsiteX53" fmla="*/ 834488 w 1404842"/>
                    <a:gd name="connsiteY53" fmla="*/ 604863 h 1320011"/>
                    <a:gd name="connsiteX54" fmla="*/ 1267142 w 1404842"/>
                    <a:gd name="connsiteY54" fmla="*/ 188353 h 1320011"/>
                    <a:gd name="connsiteX55" fmla="*/ 1267961 w 1404842"/>
                    <a:gd name="connsiteY55"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54427 w 1404842"/>
                    <a:gd name="connsiteY25" fmla="*/ 503386 h 1320011"/>
                    <a:gd name="connsiteX26" fmla="*/ 119547 w 1404842"/>
                    <a:gd name="connsiteY26" fmla="*/ 536471 h 1320011"/>
                    <a:gd name="connsiteX27" fmla="*/ 121567 w 1404842"/>
                    <a:gd name="connsiteY27" fmla="*/ 538646 h 1320011"/>
                    <a:gd name="connsiteX28" fmla="*/ 121985 w 1404842"/>
                    <a:gd name="connsiteY28" fmla="*/ 1164790 h 1320011"/>
                    <a:gd name="connsiteX29" fmla="*/ 760325 w 1404842"/>
                    <a:gd name="connsiteY29" fmla="*/ 1216358 h 1320011"/>
                    <a:gd name="connsiteX30" fmla="*/ 1041129 w 1404842"/>
                    <a:gd name="connsiteY30" fmla="*/ 950576 h 1320011"/>
                    <a:gd name="connsiteX31" fmla="*/ 1383377 w 1404842"/>
                    <a:gd name="connsiteY31" fmla="*/ 617778 h 1320011"/>
                    <a:gd name="connsiteX32" fmla="*/ 1273600 w 1404842"/>
                    <a:gd name="connsiteY32" fmla="*/ 508000 h 1320011"/>
                    <a:gd name="connsiteX33" fmla="*/ 947494 w 1404842"/>
                    <a:gd name="connsiteY33" fmla="*/ 824418 h 1320011"/>
                    <a:gd name="connsiteX34" fmla="*/ 937807 w 1404842"/>
                    <a:gd name="connsiteY34" fmla="*/ 830876 h 1320011"/>
                    <a:gd name="connsiteX35" fmla="*/ 931350 w 1404842"/>
                    <a:gd name="connsiteY35" fmla="*/ 830875 h 1320011"/>
                    <a:gd name="connsiteX36" fmla="*/ 924893 w 1404842"/>
                    <a:gd name="connsiteY36" fmla="*/ 827646 h 1320011"/>
                    <a:gd name="connsiteX37" fmla="*/ 918435 w 1404842"/>
                    <a:gd name="connsiteY37" fmla="*/ 824418 h 1320011"/>
                    <a:gd name="connsiteX38" fmla="*/ 911978 w 1404842"/>
                    <a:gd name="connsiteY38" fmla="*/ 817961 h 1320011"/>
                    <a:gd name="connsiteX39" fmla="*/ 911978 w 1404842"/>
                    <a:gd name="connsiteY39" fmla="*/ 811503 h 1320011"/>
                    <a:gd name="connsiteX40" fmla="*/ 911978 w 1404842"/>
                    <a:gd name="connsiteY40" fmla="*/ 805046 h 1320011"/>
                    <a:gd name="connsiteX41" fmla="*/ 915206 w 1404842"/>
                    <a:gd name="connsiteY41" fmla="*/ 798588 h 1320011"/>
                    <a:gd name="connsiteX42" fmla="*/ 1380148 w 1404842"/>
                    <a:gd name="connsiteY42" fmla="*/ 353020 h 1320011"/>
                    <a:gd name="connsiteX43" fmla="*/ 1270370 w 1404842"/>
                    <a:gd name="connsiteY43" fmla="*/ 243242 h 1320011"/>
                    <a:gd name="connsiteX44" fmla="*/ 860317 w 1404842"/>
                    <a:gd name="connsiteY44" fmla="*/ 637150 h 1320011"/>
                    <a:gd name="connsiteX45" fmla="*/ 853860 w 1404842"/>
                    <a:gd name="connsiteY45" fmla="*/ 637149 h 1320011"/>
                    <a:gd name="connsiteX46" fmla="*/ 847403 w 1404842"/>
                    <a:gd name="connsiteY46" fmla="*/ 640379 h 1320011"/>
                    <a:gd name="connsiteX47" fmla="*/ 840945 w 1404842"/>
                    <a:gd name="connsiteY47" fmla="*/ 637150 h 1320011"/>
                    <a:gd name="connsiteX48" fmla="*/ 834487 w 1404842"/>
                    <a:gd name="connsiteY48" fmla="*/ 633922 h 1320011"/>
                    <a:gd name="connsiteX49" fmla="*/ 831259 w 1404842"/>
                    <a:gd name="connsiteY49" fmla="*/ 627464 h 1320011"/>
                    <a:gd name="connsiteX50" fmla="*/ 831259 w 1404842"/>
                    <a:gd name="connsiteY50" fmla="*/ 617778 h 1320011"/>
                    <a:gd name="connsiteX51" fmla="*/ 831259 w 1404842"/>
                    <a:gd name="connsiteY51" fmla="*/ 611321 h 1320011"/>
                    <a:gd name="connsiteX52" fmla="*/ 834488 w 1404842"/>
                    <a:gd name="connsiteY52" fmla="*/ 604863 h 1320011"/>
                    <a:gd name="connsiteX53" fmla="*/ 1267142 w 1404842"/>
                    <a:gd name="connsiteY53" fmla="*/ 188353 h 1320011"/>
                    <a:gd name="connsiteX54" fmla="*/ 1267961 w 1404842"/>
                    <a:gd name="connsiteY54"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19547 w 1404842"/>
                    <a:gd name="connsiteY25" fmla="*/ 536471 h 1320011"/>
                    <a:gd name="connsiteX26" fmla="*/ 121567 w 1404842"/>
                    <a:gd name="connsiteY26" fmla="*/ 538646 h 1320011"/>
                    <a:gd name="connsiteX27" fmla="*/ 121985 w 1404842"/>
                    <a:gd name="connsiteY27" fmla="*/ 1164790 h 1320011"/>
                    <a:gd name="connsiteX28" fmla="*/ 760325 w 1404842"/>
                    <a:gd name="connsiteY28" fmla="*/ 1216358 h 1320011"/>
                    <a:gd name="connsiteX29" fmla="*/ 1041129 w 1404842"/>
                    <a:gd name="connsiteY29" fmla="*/ 950576 h 1320011"/>
                    <a:gd name="connsiteX30" fmla="*/ 1383377 w 1404842"/>
                    <a:gd name="connsiteY30" fmla="*/ 617778 h 1320011"/>
                    <a:gd name="connsiteX31" fmla="*/ 1273600 w 1404842"/>
                    <a:gd name="connsiteY31" fmla="*/ 508000 h 1320011"/>
                    <a:gd name="connsiteX32" fmla="*/ 947494 w 1404842"/>
                    <a:gd name="connsiteY32" fmla="*/ 824418 h 1320011"/>
                    <a:gd name="connsiteX33" fmla="*/ 937807 w 1404842"/>
                    <a:gd name="connsiteY33" fmla="*/ 830876 h 1320011"/>
                    <a:gd name="connsiteX34" fmla="*/ 931350 w 1404842"/>
                    <a:gd name="connsiteY34" fmla="*/ 830875 h 1320011"/>
                    <a:gd name="connsiteX35" fmla="*/ 924893 w 1404842"/>
                    <a:gd name="connsiteY35" fmla="*/ 827646 h 1320011"/>
                    <a:gd name="connsiteX36" fmla="*/ 918435 w 1404842"/>
                    <a:gd name="connsiteY36" fmla="*/ 824418 h 1320011"/>
                    <a:gd name="connsiteX37" fmla="*/ 911978 w 1404842"/>
                    <a:gd name="connsiteY37" fmla="*/ 817961 h 1320011"/>
                    <a:gd name="connsiteX38" fmla="*/ 911978 w 1404842"/>
                    <a:gd name="connsiteY38" fmla="*/ 811503 h 1320011"/>
                    <a:gd name="connsiteX39" fmla="*/ 911978 w 1404842"/>
                    <a:gd name="connsiteY39" fmla="*/ 805046 h 1320011"/>
                    <a:gd name="connsiteX40" fmla="*/ 915206 w 1404842"/>
                    <a:gd name="connsiteY40" fmla="*/ 798588 h 1320011"/>
                    <a:gd name="connsiteX41" fmla="*/ 1380148 w 1404842"/>
                    <a:gd name="connsiteY41" fmla="*/ 353020 h 1320011"/>
                    <a:gd name="connsiteX42" fmla="*/ 1270370 w 1404842"/>
                    <a:gd name="connsiteY42" fmla="*/ 243242 h 1320011"/>
                    <a:gd name="connsiteX43" fmla="*/ 860317 w 1404842"/>
                    <a:gd name="connsiteY43" fmla="*/ 637150 h 1320011"/>
                    <a:gd name="connsiteX44" fmla="*/ 853860 w 1404842"/>
                    <a:gd name="connsiteY44" fmla="*/ 637149 h 1320011"/>
                    <a:gd name="connsiteX45" fmla="*/ 847403 w 1404842"/>
                    <a:gd name="connsiteY45" fmla="*/ 640379 h 1320011"/>
                    <a:gd name="connsiteX46" fmla="*/ 840945 w 1404842"/>
                    <a:gd name="connsiteY46" fmla="*/ 637150 h 1320011"/>
                    <a:gd name="connsiteX47" fmla="*/ 834487 w 1404842"/>
                    <a:gd name="connsiteY47" fmla="*/ 633922 h 1320011"/>
                    <a:gd name="connsiteX48" fmla="*/ 831259 w 1404842"/>
                    <a:gd name="connsiteY48" fmla="*/ 627464 h 1320011"/>
                    <a:gd name="connsiteX49" fmla="*/ 831259 w 1404842"/>
                    <a:gd name="connsiteY49" fmla="*/ 617778 h 1320011"/>
                    <a:gd name="connsiteX50" fmla="*/ 831259 w 1404842"/>
                    <a:gd name="connsiteY50" fmla="*/ 611321 h 1320011"/>
                    <a:gd name="connsiteX51" fmla="*/ 834488 w 1404842"/>
                    <a:gd name="connsiteY51" fmla="*/ 604863 h 1320011"/>
                    <a:gd name="connsiteX52" fmla="*/ 1267142 w 1404842"/>
                    <a:gd name="connsiteY52" fmla="*/ 188353 h 1320011"/>
                    <a:gd name="connsiteX53" fmla="*/ 1267961 w 1404842"/>
                    <a:gd name="connsiteY53"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53860 w 1404842"/>
                    <a:gd name="connsiteY43" fmla="*/ 637149 h 1320011"/>
                    <a:gd name="connsiteX44" fmla="*/ 847403 w 1404842"/>
                    <a:gd name="connsiteY44" fmla="*/ 640379 h 1320011"/>
                    <a:gd name="connsiteX45" fmla="*/ 840945 w 1404842"/>
                    <a:gd name="connsiteY45" fmla="*/ 637150 h 1320011"/>
                    <a:gd name="connsiteX46" fmla="*/ 834487 w 1404842"/>
                    <a:gd name="connsiteY46" fmla="*/ 633922 h 1320011"/>
                    <a:gd name="connsiteX47" fmla="*/ 831259 w 1404842"/>
                    <a:gd name="connsiteY47" fmla="*/ 627464 h 1320011"/>
                    <a:gd name="connsiteX48" fmla="*/ 831259 w 1404842"/>
                    <a:gd name="connsiteY48" fmla="*/ 617778 h 1320011"/>
                    <a:gd name="connsiteX49" fmla="*/ 831259 w 1404842"/>
                    <a:gd name="connsiteY49" fmla="*/ 611321 h 1320011"/>
                    <a:gd name="connsiteX50" fmla="*/ 834488 w 1404842"/>
                    <a:gd name="connsiteY50" fmla="*/ 604863 h 1320011"/>
                    <a:gd name="connsiteX51" fmla="*/ 1267142 w 1404842"/>
                    <a:gd name="connsiteY51" fmla="*/ 188353 h 1320011"/>
                    <a:gd name="connsiteX52" fmla="*/ 1267961 w 1404842"/>
                    <a:gd name="connsiteY52"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53860 w 1404842"/>
                    <a:gd name="connsiteY43" fmla="*/ 637149 h 1320011"/>
                    <a:gd name="connsiteX44" fmla="*/ 840945 w 1404842"/>
                    <a:gd name="connsiteY44" fmla="*/ 637150 h 1320011"/>
                    <a:gd name="connsiteX45" fmla="*/ 834487 w 1404842"/>
                    <a:gd name="connsiteY45" fmla="*/ 633922 h 1320011"/>
                    <a:gd name="connsiteX46" fmla="*/ 831259 w 1404842"/>
                    <a:gd name="connsiteY46" fmla="*/ 627464 h 1320011"/>
                    <a:gd name="connsiteX47" fmla="*/ 831259 w 1404842"/>
                    <a:gd name="connsiteY47" fmla="*/ 617778 h 1320011"/>
                    <a:gd name="connsiteX48" fmla="*/ 831259 w 1404842"/>
                    <a:gd name="connsiteY48" fmla="*/ 611321 h 1320011"/>
                    <a:gd name="connsiteX49" fmla="*/ 834488 w 1404842"/>
                    <a:gd name="connsiteY49" fmla="*/ 604863 h 1320011"/>
                    <a:gd name="connsiteX50" fmla="*/ 1267142 w 1404842"/>
                    <a:gd name="connsiteY50" fmla="*/ 188353 h 1320011"/>
                    <a:gd name="connsiteX51" fmla="*/ 1267961 w 1404842"/>
                    <a:gd name="connsiteY51"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53860 w 1404842"/>
                    <a:gd name="connsiteY43" fmla="*/ 637149 h 1320011"/>
                    <a:gd name="connsiteX44" fmla="*/ 834487 w 1404842"/>
                    <a:gd name="connsiteY44" fmla="*/ 633922 h 1320011"/>
                    <a:gd name="connsiteX45" fmla="*/ 831259 w 1404842"/>
                    <a:gd name="connsiteY45" fmla="*/ 627464 h 1320011"/>
                    <a:gd name="connsiteX46" fmla="*/ 831259 w 1404842"/>
                    <a:gd name="connsiteY46" fmla="*/ 617778 h 1320011"/>
                    <a:gd name="connsiteX47" fmla="*/ 831259 w 1404842"/>
                    <a:gd name="connsiteY47" fmla="*/ 611321 h 1320011"/>
                    <a:gd name="connsiteX48" fmla="*/ 834488 w 1404842"/>
                    <a:gd name="connsiteY48" fmla="*/ 604863 h 1320011"/>
                    <a:gd name="connsiteX49" fmla="*/ 1267142 w 1404842"/>
                    <a:gd name="connsiteY49" fmla="*/ 188353 h 1320011"/>
                    <a:gd name="connsiteX50" fmla="*/ 1267961 w 1404842"/>
                    <a:gd name="connsiteY50"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34487 w 1404842"/>
                    <a:gd name="connsiteY43" fmla="*/ 633922 h 1320011"/>
                    <a:gd name="connsiteX44" fmla="*/ 831259 w 1404842"/>
                    <a:gd name="connsiteY44" fmla="*/ 627464 h 1320011"/>
                    <a:gd name="connsiteX45" fmla="*/ 831259 w 1404842"/>
                    <a:gd name="connsiteY45" fmla="*/ 617778 h 1320011"/>
                    <a:gd name="connsiteX46" fmla="*/ 831259 w 1404842"/>
                    <a:gd name="connsiteY46" fmla="*/ 611321 h 1320011"/>
                    <a:gd name="connsiteX47" fmla="*/ 834488 w 1404842"/>
                    <a:gd name="connsiteY47" fmla="*/ 604863 h 1320011"/>
                    <a:gd name="connsiteX48" fmla="*/ 1267142 w 1404842"/>
                    <a:gd name="connsiteY48" fmla="*/ 188353 h 1320011"/>
                    <a:gd name="connsiteX49" fmla="*/ 1267961 w 1404842"/>
                    <a:gd name="connsiteY49"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34487 w 1404842"/>
                    <a:gd name="connsiteY43" fmla="*/ 633922 h 1320011"/>
                    <a:gd name="connsiteX44" fmla="*/ 831259 w 1404842"/>
                    <a:gd name="connsiteY44" fmla="*/ 627464 h 1320011"/>
                    <a:gd name="connsiteX45" fmla="*/ 831259 w 1404842"/>
                    <a:gd name="connsiteY45" fmla="*/ 617778 h 1320011"/>
                    <a:gd name="connsiteX46" fmla="*/ 834488 w 1404842"/>
                    <a:gd name="connsiteY46" fmla="*/ 604863 h 1320011"/>
                    <a:gd name="connsiteX47" fmla="*/ 1267142 w 1404842"/>
                    <a:gd name="connsiteY47" fmla="*/ 188353 h 1320011"/>
                    <a:gd name="connsiteX48" fmla="*/ 1267961 w 1404842"/>
                    <a:gd name="connsiteY48"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34487 w 1404842"/>
                    <a:gd name="connsiteY43" fmla="*/ 633922 h 1320011"/>
                    <a:gd name="connsiteX44" fmla="*/ 831259 w 1404842"/>
                    <a:gd name="connsiteY44" fmla="*/ 627464 h 1320011"/>
                    <a:gd name="connsiteX45" fmla="*/ 834488 w 1404842"/>
                    <a:gd name="connsiteY45" fmla="*/ 604863 h 1320011"/>
                    <a:gd name="connsiteX46" fmla="*/ 1267142 w 1404842"/>
                    <a:gd name="connsiteY46" fmla="*/ 188353 h 1320011"/>
                    <a:gd name="connsiteX47" fmla="*/ 1267961 w 1404842"/>
                    <a:gd name="connsiteY47"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31166 w 1404842"/>
                    <a:gd name="connsiteY5" fmla="*/ 475713 h 1320011"/>
                    <a:gd name="connsiteX6" fmla="*/ 724709 w 1404842"/>
                    <a:gd name="connsiteY6" fmla="*/ 472484 h 1320011"/>
                    <a:gd name="connsiteX7" fmla="*/ 721481 w 1404842"/>
                    <a:gd name="connsiteY7" fmla="*/ 466027 h 1320011"/>
                    <a:gd name="connsiteX8" fmla="*/ 721481 w 1404842"/>
                    <a:gd name="connsiteY8" fmla="*/ 459569 h 1320011"/>
                    <a:gd name="connsiteX9" fmla="*/ 721481 w 1404842"/>
                    <a:gd name="connsiteY9" fmla="*/ 453111 h 1320011"/>
                    <a:gd name="connsiteX10" fmla="*/ 724710 w 1404842"/>
                    <a:gd name="connsiteY10" fmla="*/ 446654 h 1320011"/>
                    <a:gd name="connsiteX11" fmla="*/ 1050815 w 1404842"/>
                    <a:gd name="connsiteY11" fmla="*/ 133464 h 1320011"/>
                    <a:gd name="connsiteX12" fmla="*/ 997347 w 1404842"/>
                    <a:gd name="connsiteY12" fmla="*/ 171 h 1320011"/>
                    <a:gd name="connsiteX13" fmla="*/ 944265 w 1404842"/>
                    <a:gd name="connsiteY13" fmla="*/ 20458 h 1320011"/>
                    <a:gd name="connsiteX14" fmla="*/ 524527 w 1404842"/>
                    <a:gd name="connsiteY14" fmla="*/ 424052 h 1320011"/>
                    <a:gd name="connsiteX15" fmla="*/ 514841 w 1404842"/>
                    <a:gd name="connsiteY15" fmla="*/ 427281 h 1320011"/>
                    <a:gd name="connsiteX16" fmla="*/ 508383 w 1404842"/>
                    <a:gd name="connsiteY16" fmla="*/ 430510 h 1320011"/>
                    <a:gd name="connsiteX17" fmla="*/ 501925 w 1404842"/>
                    <a:gd name="connsiteY17" fmla="*/ 427281 h 1320011"/>
                    <a:gd name="connsiteX18" fmla="*/ 495468 w 1404842"/>
                    <a:gd name="connsiteY18" fmla="*/ 424051 h 1320011"/>
                    <a:gd name="connsiteX19" fmla="*/ 492239 w 1404842"/>
                    <a:gd name="connsiteY19" fmla="*/ 417595 h 1320011"/>
                    <a:gd name="connsiteX20" fmla="*/ 489010 w 1404842"/>
                    <a:gd name="connsiteY20" fmla="*/ 411137 h 1320011"/>
                    <a:gd name="connsiteX21" fmla="*/ 489010 w 1404842"/>
                    <a:gd name="connsiteY21" fmla="*/ 404680 h 1320011"/>
                    <a:gd name="connsiteX22" fmla="*/ 492239 w 1404842"/>
                    <a:gd name="connsiteY22" fmla="*/ 398222 h 1320011"/>
                    <a:gd name="connsiteX23" fmla="*/ 643991 w 1404842"/>
                    <a:gd name="connsiteY23" fmla="*/ 252929 h 1320011"/>
                    <a:gd name="connsiteX24" fmla="*/ 534213 w 1404842"/>
                    <a:gd name="connsiteY24" fmla="*/ 143151 h 1320011"/>
                    <a:gd name="connsiteX25" fmla="*/ 121567 w 1404842"/>
                    <a:gd name="connsiteY25" fmla="*/ 538646 h 1320011"/>
                    <a:gd name="connsiteX26" fmla="*/ 121985 w 1404842"/>
                    <a:gd name="connsiteY26" fmla="*/ 1164790 h 1320011"/>
                    <a:gd name="connsiteX27" fmla="*/ 760325 w 1404842"/>
                    <a:gd name="connsiteY27" fmla="*/ 1216358 h 1320011"/>
                    <a:gd name="connsiteX28" fmla="*/ 1041129 w 1404842"/>
                    <a:gd name="connsiteY28" fmla="*/ 950576 h 1320011"/>
                    <a:gd name="connsiteX29" fmla="*/ 1383377 w 1404842"/>
                    <a:gd name="connsiteY29" fmla="*/ 617778 h 1320011"/>
                    <a:gd name="connsiteX30" fmla="*/ 1273600 w 1404842"/>
                    <a:gd name="connsiteY30" fmla="*/ 508000 h 1320011"/>
                    <a:gd name="connsiteX31" fmla="*/ 947494 w 1404842"/>
                    <a:gd name="connsiteY31" fmla="*/ 824418 h 1320011"/>
                    <a:gd name="connsiteX32" fmla="*/ 937807 w 1404842"/>
                    <a:gd name="connsiteY32" fmla="*/ 830876 h 1320011"/>
                    <a:gd name="connsiteX33" fmla="*/ 931350 w 1404842"/>
                    <a:gd name="connsiteY33" fmla="*/ 830875 h 1320011"/>
                    <a:gd name="connsiteX34" fmla="*/ 924893 w 1404842"/>
                    <a:gd name="connsiteY34" fmla="*/ 827646 h 1320011"/>
                    <a:gd name="connsiteX35" fmla="*/ 918435 w 1404842"/>
                    <a:gd name="connsiteY35" fmla="*/ 824418 h 1320011"/>
                    <a:gd name="connsiteX36" fmla="*/ 911978 w 1404842"/>
                    <a:gd name="connsiteY36" fmla="*/ 817961 h 1320011"/>
                    <a:gd name="connsiteX37" fmla="*/ 911978 w 1404842"/>
                    <a:gd name="connsiteY37" fmla="*/ 811503 h 1320011"/>
                    <a:gd name="connsiteX38" fmla="*/ 911978 w 1404842"/>
                    <a:gd name="connsiteY38" fmla="*/ 805046 h 1320011"/>
                    <a:gd name="connsiteX39" fmla="*/ 915206 w 1404842"/>
                    <a:gd name="connsiteY39" fmla="*/ 798588 h 1320011"/>
                    <a:gd name="connsiteX40" fmla="*/ 1380148 w 1404842"/>
                    <a:gd name="connsiteY40" fmla="*/ 353020 h 1320011"/>
                    <a:gd name="connsiteX41" fmla="*/ 1270370 w 1404842"/>
                    <a:gd name="connsiteY41" fmla="*/ 243242 h 1320011"/>
                    <a:gd name="connsiteX42" fmla="*/ 860317 w 1404842"/>
                    <a:gd name="connsiteY42" fmla="*/ 637150 h 1320011"/>
                    <a:gd name="connsiteX43" fmla="*/ 834487 w 1404842"/>
                    <a:gd name="connsiteY43" fmla="*/ 633922 h 1320011"/>
                    <a:gd name="connsiteX44" fmla="*/ 834488 w 1404842"/>
                    <a:gd name="connsiteY44" fmla="*/ 604863 h 1320011"/>
                    <a:gd name="connsiteX45" fmla="*/ 1267142 w 1404842"/>
                    <a:gd name="connsiteY45" fmla="*/ 188353 h 1320011"/>
                    <a:gd name="connsiteX46" fmla="*/ 1267961 w 1404842"/>
                    <a:gd name="connsiteY46"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37625 w 1404842"/>
                    <a:gd name="connsiteY4" fmla="*/ 475712 h 1320011"/>
                    <a:gd name="connsiteX5" fmla="*/ 724709 w 1404842"/>
                    <a:gd name="connsiteY5" fmla="*/ 472484 h 1320011"/>
                    <a:gd name="connsiteX6" fmla="*/ 721481 w 1404842"/>
                    <a:gd name="connsiteY6" fmla="*/ 466027 h 1320011"/>
                    <a:gd name="connsiteX7" fmla="*/ 721481 w 1404842"/>
                    <a:gd name="connsiteY7" fmla="*/ 459569 h 1320011"/>
                    <a:gd name="connsiteX8" fmla="*/ 721481 w 1404842"/>
                    <a:gd name="connsiteY8" fmla="*/ 453111 h 1320011"/>
                    <a:gd name="connsiteX9" fmla="*/ 724710 w 1404842"/>
                    <a:gd name="connsiteY9" fmla="*/ 446654 h 1320011"/>
                    <a:gd name="connsiteX10" fmla="*/ 1050815 w 1404842"/>
                    <a:gd name="connsiteY10" fmla="*/ 133464 h 1320011"/>
                    <a:gd name="connsiteX11" fmla="*/ 997347 w 1404842"/>
                    <a:gd name="connsiteY11" fmla="*/ 171 h 1320011"/>
                    <a:gd name="connsiteX12" fmla="*/ 944265 w 1404842"/>
                    <a:gd name="connsiteY12" fmla="*/ 20458 h 1320011"/>
                    <a:gd name="connsiteX13" fmla="*/ 524527 w 1404842"/>
                    <a:gd name="connsiteY13" fmla="*/ 424052 h 1320011"/>
                    <a:gd name="connsiteX14" fmla="*/ 514841 w 1404842"/>
                    <a:gd name="connsiteY14" fmla="*/ 427281 h 1320011"/>
                    <a:gd name="connsiteX15" fmla="*/ 508383 w 1404842"/>
                    <a:gd name="connsiteY15" fmla="*/ 430510 h 1320011"/>
                    <a:gd name="connsiteX16" fmla="*/ 501925 w 1404842"/>
                    <a:gd name="connsiteY16" fmla="*/ 427281 h 1320011"/>
                    <a:gd name="connsiteX17" fmla="*/ 495468 w 1404842"/>
                    <a:gd name="connsiteY17" fmla="*/ 424051 h 1320011"/>
                    <a:gd name="connsiteX18" fmla="*/ 492239 w 1404842"/>
                    <a:gd name="connsiteY18" fmla="*/ 417595 h 1320011"/>
                    <a:gd name="connsiteX19" fmla="*/ 489010 w 1404842"/>
                    <a:gd name="connsiteY19" fmla="*/ 411137 h 1320011"/>
                    <a:gd name="connsiteX20" fmla="*/ 489010 w 1404842"/>
                    <a:gd name="connsiteY20" fmla="*/ 404680 h 1320011"/>
                    <a:gd name="connsiteX21" fmla="*/ 492239 w 1404842"/>
                    <a:gd name="connsiteY21" fmla="*/ 398222 h 1320011"/>
                    <a:gd name="connsiteX22" fmla="*/ 643991 w 1404842"/>
                    <a:gd name="connsiteY22" fmla="*/ 252929 h 1320011"/>
                    <a:gd name="connsiteX23" fmla="*/ 534213 w 1404842"/>
                    <a:gd name="connsiteY23" fmla="*/ 143151 h 1320011"/>
                    <a:gd name="connsiteX24" fmla="*/ 121567 w 1404842"/>
                    <a:gd name="connsiteY24" fmla="*/ 538646 h 1320011"/>
                    <a:gd name="connsiteX25" fmla="*/ 121985 w 1404842"/>
                    <a:gd name="connsiteY25" fmla="*/ 1164790 h 1320011"/>
                    <a:gd name="connsiteX26" fmla="*/ 760325 w 1404842"/>
                    <a:gd name="connsiteY26" fmla="*/ 1216358 h 1320011"/>
                    <a:gd name="connsiteX27" fmla="*/ 1041129 w 1404842"/>
                    <a:gd name="connsiteY27" fmla="*/ 950576 h 1320011"/>
                    <a:gd name="connsiteX28" fmla="*/ 1383377 w 1404842"/>
                    <a:gd name="connsiteY28" fmla="*/ 617778 h 1320011"/>
                    <a:gd name="connsiteX29" fmla="*/ 1273600 w 1404842"/>
                    <a:gd name="connsiteY29" fmla="*/ 508000 h 1320011"/>
                    <a:gd name="connsiteX30" fmla="*/ 947494 w 1404842"/>
                    <a:gd name="connsiteY30" fmla="*/ 824418 h 1320011"/>
                    <a:gd name="connsiteX31" fmla="*/ 937807 w 1404842"/>
                    <a:gd name="connsiteY31" fmla="*/ 830876 h 1320011"/>
                    <a:gd name="connsiteX32" fmla="*/ 931350 w 1404842"/>
                    <a:gd name="connsiteY32" fmla="*/ 830875 h 1320011"/>
                    <a:gd name="connsiteX33" fmla="*/ 924893 w 1404842"/>
                    <a:gd name="connsiteY33" fmla="*/ 827646 h 1320011"/>
                    <a:gd name="connsiteX34" fmla="*/ 918435 w 1404842"/>
                    <a:gd name="connsiteY34" fmla="*/ 824418 h 1320011"/>
                    <a:gd name="connsiteX35" fmla="*/ 911978 w 1404842"/>
                    <a:gd name="connsiteY35" fmla="*/ 817961 h 1320011"/>
                    <a:gd name="connsiteX36" fmla="*/ 911978 w 1404842"/>
                    <a:gd name="connsiteY36" fmla="*/ 811503 h 1320011"/>
                    <a:gd name="connsiteX37" fmla="*/ 911978 w 1404842"/>
                    <a:gd name="connsiteY37" fmla="*/ 805046 h 1320011"/>
                    <a:gd name="connsiteX38" fmla="*/ 915206 w 1404842"/>
                    <a:gd name="connsiteY38" fmla="*/ 798588 h 1320011"/>
                    <a:gd name="connsiteX39" fmla="*/ 1380148 w 1404842"/>
                    <a:gd name="connsiteY39" fmla="*/ 353020 h 1320011"/>
                    <a:gd name="connsiteX40" fmla="*/ 1270370 w 1404842"/>
                    <a:gd name="connsiteY40" fmla="*/ 243242 h 1320011"/>
                    <a:gd name="connsiteX41" fmla="*/ 860317 w 1404842"/>
                    <a:gd name="connsiteY41" fmla="*/ 637150 h 1320011"/>
                    <a:gd name="connsiteX42" fmla="*/ 834487 w 1404842"/>
                    <a:gd name="connsiteY42" fmla="*/ 633922 h 1320011"/>
                    <a:gd name="connsiteX43" fmla="*/ 834488 w 1404842"/>
                    <a:gd name="connsiteY43" fmla="*/ 604863 h 1320011"/>
                    <a:gd name="connsiteX44" fmla="*/ 1267142 w 1404842"/>
                    <a:gd name="connsiteY44" fmla="*/ 188353 h 1320011"/>
                    <a:gd name="connsiteX45" fmla="*/ 1267961 w 1404842"/>
                    <a:gd name="connsiteY45" fmla="*/ 77757 h 1320011"/>
                    <a:gd name="connsiteX0" fmla="*/ 1267961 w 1404842"/>
                    <a:gd name="connsiteY0" fmla="*/ 77757 h 1320011"/>
                    <a:gd name="connsiteX1" fmla="*/ 1160593 w 1404842"/>
                    <a:gd name="connsiteY1" fmla="*/ 75347 h 1320011"/>
                    <a:gd name="connsiteX2" fmla="*/ 747311 w 1404842"/>
                    <a:gd name="connsiteY2" fmla="*/ 472483 h 1320011"/>
                    <a:gd name="connsiteX3" fmla="*/ 744082 w 1404842"/>
                    <a:gd name="connsiteY3" fmla="*/ 475712 h 1320011"/>
                    <a:gd name="connsiteX4" fmla="*/ 724709 w 1404842"/>
                    <a:gd name="connsiteY4" fmla="*/ 472484 h 1320011"/>
                    <a:gd name="connsiteX5" fmla="*/ 721481 w 1404842"/>
                    <a:gd name="connsiteY5" fmla="*/ 466027 h 1320011"/>
                    <a:gd name="connsiteX6" fmla="*/ 721481 w 1404842"/>
                    <a:gd name="connsiteY6" fmla="*/ 459569 h 1320011"/>
                    <a:gd name="connsiteX7" fmla="*/ 721481 w 1404842"/>
                    <a:gd name="connsiteY7" fmla="*/ 453111 h 1320011"/>
                    <a:gd name="connsiteX8" fmla="*/ 724710 w 1404842"/>
                    <a:gd name="connsiteY8" fmla="*/ 446654 h 1320011"/>
                    <a:gd name="connsiteX9" fmla="*/ 1050815 w 1404842"/>
                    <a:gd name="connsiteY9" fmla="*/ 133464 h 1320011"/>
                    <a:gd name="connsiteX10" fmla="*/ 997347 w 1404842"/>
                    <a:gd name="connsiteY10" fmla="*/ 171 h 1320011"/>
                    <a:gd name="connsiteX11" fmla="*/ 944265 w 1404842"/>
                    <a:gd name="connsiteY11" fmla="*/ 20458 h 1320011"/>
                    <a:gd name="connsiteX12" fmla="*/ 524527 w 1404842"/>
                    <a:gd name="connsiteY12" fmla="*/ 424052 h 1320011"/>
                    <a:gd name="connsiteX13" fmla="*/ 514841 w 1404842"/>
                    <a:gd name="connsiteY13" fmla="*/ 427281 h 1320011"/>
                    <a:gd name="connsiteX14" fmla="*/ 508383 w 1404842"/>
                    <a:gd name="connsiteY14" fmla="*/ 430510 h 1320011"/>
                    <a:gd name="connsiteX15" fmla="*/ 501925 w 1404842"/>
                    <a:gd name="connsiteY15" fmla="*/ 427281 h 1320011"/>
                    <a:gd name="connsiteX16" fmla="*/ 495468 w 1404842"/>
                    <a:gd name="connsiteY16" fmla="*/ 424051 h 1320011"/>
                    <a:gd name="connsiteX17" fmla="*/ 492239 w 1404842"/>
                    <a:gd name="connsiteY17" fmla="*/ 417595 h 1320011"/>
                    <a:gd name="connsiteX18" fmla="*/ 489010 w 1404842"/>
                    <a:gd name="connsiteY18" fmla="*/ 411137 h 1320011"/>
                    <a:gd name="connsiteX19" fmla="*/ 489010 w 1404842"/>
                    <a:gd name="connsiteY19" fmla="*/ 404680 h 1320011"/>
                    <a:gd name="connsiteX20" fmla="*/ 492239 w 1404842"/>
                    <a:gd name="connsiteY20" fmla="*/ 398222 h 1320011"/>
                    <a:gd name="connsiteX21" fmla="*/ 643991 w 1404842"/>
                    <a:gd name="connsiteY21" fmla="*/ 252929 h 1320011"/>
                    <a:gd name="connsiteX22" fmla="*/ 534213 w 1404842"/>
                    <a:gd name="connsiteY22" fmla="*/ 143151 h 1320011"/>
                    <a:gd name="connsiteX23" fmla="*/ 121567 w 1404842"/>
                    <a:gd name="connsiteY23" fmla="*/ 538646 h 1320011"/>
                    <a:gd name="connsiteX24" fmla="*/ 121985 w 1404842"/>
                    <a:gd name="connsiteY24" fmla="*/ 1164790 h 1320011"/>
                    <a:gd name="connsiteX25" fmla="*/ 760325 w 1404842"/>
                    <a:gd name="connsiteY25" fmla="*/ 1216358 h 1320011"/>
                    <a:gd name="connsiteX26" fmla="*/ 1041129 w 1404842"/>
                    <a:gd name="connsiteY26" fmla="*/ 950576 h 1320011"/>
                    <a:gd name="connsiteX27" fmla="*/ 1383377 w 1404842"/>
                    <a:gd name="connsiteY27" fmla="*/ 617778 h 1320011"/>
                    <a:gd name="connsiteX28" fmla="*/ 1273600 w 1404842"/>
                    <a:gd name="connsiteY28" fmla="*/ 508000 h 1320011"/>
                    <a:gd name="connsiteX29" fmla="*/ 947494 w 1404842"/>
                    <a:gd name="connsiteY29" fmla="*/ 824418 h 1320011"/>
                    <a:gd name="connsiteX30" fmla="*/ 937807 w 1404842"/>
                    <a:gd name="connsiteY30" fmla="*/ 830876 h 1320011"/>
                    <a:gd name="connsiteX31" fmla="*/ 931350 w 1404842"/>
                    <a:gd name="connsiteY31" fmla="*/ 830875 h 1320011"/>
                    <a:gd name="connsiteX32" fmla="*/ 924893 w 1404842"/>
                    <a:gd name="connsiteY32" fmla="*/ 827646 h 1320011"/>
                    <a:gd name="connsiteX33" fmla="*/ 918435 w 1404842"/>
                    <a:gd name="connsiteY33" fmla="*/ 824418 h 1320011"/>
                    <a:gd name="connsiteX34" fmla="*/ 911978 w 1404842"/>
                    <a:gd name="connsiteY34" fmla="*/ 817961 h 1320011"/>
                    <a:gd name="connsiteX35" fmla="*/ 911978 w 1404842"/>
                    <a:gd name="connsiteY35" fmla="*/ 811503 h 1320011"/>
                    <a:gd name="connsiteX36" fmla="*/ 911978 w 1404842"/>
                    <a:gd name="connsiteY36" fmla="*/ 805046 h 1320011"/>
                    <a:gd name="connsiteX37" fmla="*/ 915206 w 1404842"/>
                    <a:gd name="connsiteY37" fmla="*/ 798588 h 1320011"/>
                    <a:gd name="connsiteX38" fmla="*/ 1380148 w 1404842"/>
                    <a:gd name="connsiteY38" fmla="*/ 353020 h 1320011"/>
                    <a:gd name="connsiteX39" fmla="*/ 1270370 w 1404842"/>
                    <a:gd name="connsiteY39" fmla="*/ 243242 h 1320011"/>
                    <a:gd name="connsiteX40" fmla="*/ 860317 w 1404842"/>
                    <a:gd name="connsiteY40" fmla="*/ 637150 h 1320011"/>
                    <a:gd name="connsiteX41" fmla="*/ 834487 w 1404842"/>
                    <a:gd name="connsiteY41" fmla="*/ 633922 h 1320011"/>
                    <a:gd name="connsiteX42" fmla="*/ 834488 w 1404842"/>
                    <a:gd name="connsiteY42" fmla="*/ 604863 h 1320011"/>
                    <a:gd name="connsiteX43" fmla="*/ 1267142 w 1404842"/>
                    <a:gd name="connsiteY43" fmla="*/ 188353 h 1320011"/>
                    <a:gd name="connsiteX44" fmla="*/ 1267961 w 1404842"/>
                    <a:gd name="connsiteY44"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1481 w 1404842"/>
                    <a:gd name="connsiteY4" fmla="*/ 466027 h 1320011"/>
                    <a:gd name="connsiteX5" fmla="*/ 721481 w 1404842"/>
                    <a:gd name="connsiteY5" fmla="*/ 459569 h 1320011"/>
                    <a:gd name="connsiteX6" fmla="*/ 721481 w 1404842"/>
                    <a:gd name="connsiteY6" fmla="*/ 453111 h 1320011"/>
                    <a:gd name="connsiteX7" fmla="*/ 724710 w 1404842"/>
                    <a:gd name="connsiteY7" fmla="*/ 446654 h 1320011"/>
                    <a:gd name="connsiteX8" fmla="*/ 1050815 w 1404842"/>
                    <a:gd name="connsiteY8" fmla="*/ 133464 h 1320011"/>
                    <a:gd name="connsiteX9" fmla="*/ 997347 w 1404842"/>
                    <a:gd name="connsiteY9" fmla="*/ 171 h 1320011"/>
                    <a:gd name="connsiteX10" fmla="*/ 944265 w 1404842"/>
                    <a:gd name="connsiteY10" fmla="*/ 20458 h 1320011"/>
                    <a:gd name="connsiteX11" fmla="*/ 524527 w 1404842"/>
                    <a:gd name="connsiteY11" fmla="*/ 424052 h 1320011"/>
                    <a:gd name="connsiteX12" fmla="*/ 514841 w 1404842"/>
                    <a:gd name="connsiteY12" fmla="*/ 427281 h 1320011"/>
                    <a:gd name="connsiteX13" fmla="*/ 508383 w 1404842"/>
                    <a:gd name="connsiteY13" fmla="*/ 430510 h 1320011"/>
                    <a:gd name="connsiteX14" fmla="*/ 501925 w 1404842"/>
                    <a:gd name="connsiteY14" fmla="*/ 427281 h 1320011"/>
                    <a:gd name="connsiteX15" fmla="*/ 495468 w 1404842"/>
                    <a:gd name="connsiteY15" fmla="*/ 424051 h 1320011"/>
                    <a:gd name="connsiteX16" fmla="*/ 492239 w 1404842"/>
                    <a:gd name="connsiteY16" fmla="*/ 417595 h 1320011"/>
                    <a:gd name="connsiteX17" fmla="*/ 489010 w 1404842"/>
                    <a:gd name="connsiteY17" fmla="*/ 411137 h 1320011"/>
                    <a:gd name="connsiteX18" fmla="*/ 489010 w 1404842"/>
                    <a:gd name="connsiteY18" fmla="*/ 404680 h 1320011"/>
                    <a:gd name="connsiteX19" fmla="*/ 492239 w 1404842"/>
                    <a:gd name="connsiteY19" fmla="*/ 398222 h 1320011"/>
                    <a:gd name="connsiteX20" fmla="*/ 643991 w 1404842"/>
                    <a:gd name="connsiteY20" fmla="*/ 252929 h 1320011"/>
                    <a:gd name="connsiteX21" fmla="*/ 534213 w 1404842"/>
                    <a:gd name="connsiteY21" fmla="*/ 143151 h 1320011"/>
                    <a:gd name="connsiteX22" fmla="*/ 121567 w 1404842"/>
                    <a:gd name="connsiteY22" fmla="*/ 538646 h 1320011"/>
                    <a:gd name="connsiteX23" fmla="*/ 121985 w 1404842"/>
                    <a:gd name="connsiteY23" fmla="*/ 1164790 h 1320011"/>
                    <a:gd name="connsiteX24" fmla="*/ 760325 w 1404842"/>
                    <a:gd name="connsiteY24" fmla="*/ 1216358 h 1320011"/>
                    <a:gd name="connsiteX25" fmla="*/ 1041129 w 1404842"/>
                    <a:gd name="connsiteY25" fmla="*/ 950576 h 1320011"/>
                    <a:gd name="connsiteX26" fmla="*/ 1383377 w 1404842"/>
                    <a:gd name="connsiteY26" fmla="*/ 617778 h 1320011"/>
                    <a:gd name="connsiteX27" fmla="*/ 1273600 w 1404842"/>
                    <a:gd name="connsiteY27" fmla="*/ 508000 h 1320011"/>
                    <a:gd name="connsiteX28" fmla="*/ 947494 w 1404842"/>
                    <a:gd name="connsiteY28" fmla="*/ 824418 h 1320011"/>
                    <a:gd name="connsiteX29" fmla="*/ 937807 w 1404842"/>
                    <a:gd name="connsiteY29" fmla="*/ 830876 h 1320011"/>
                    <a:gd name="connsiteX30" fmla="*/ 931350 w 1404842"/>
                    <a:gd name="connsiteY30" fmla="*/ 830875 h 1320011"/>
                    <a:gd name="connsiteX31" fmla="*/ 924893 w 1404842"/>
                    <a:gd name="connsiteY31" fmla="*/ 827646 h 1320011"/>
                    <a:gd name="connsiteX32" fmla="*/ 918435 w 1404842"/>
                    <a:gd name="connsiteY32" fmla="*/ 824418 h 1320011"/>
                    <a:gd name="connsiteX33" fmla="*/ 911978 w 1404842"/>
                    <a:gd name="connsiteY33" fmla="*/ 817961 h 1320011"/>
                    <a:gd name="connsiteX34" fmla="*/ 911978 w 1404842"/>
                    <a:gd name="connsiteY34" fmla="*/ 811503 h 1320011"/>
                    <a:gd name="connsiteX35" fmla="*/ 911978 w 1404842"/>
                    <a:gd name="connsiteY35" fmla="*/ 805046 h 1320011"/>
                    <a:gd name="connsiteX36" fmla="*/ 915206 w 1404842"/>
                    <a:gd name="connsiteY36" fmla="*/ 798588 h 1320011"/>
                    <a:gd name="connsiteX37" fmla="*/ 1380148 w 1404842"/>
                    <a:gd name="connsiteY37" fmla="*/ 353020 h 1320011"/>
                    <a:gd name="connsiteX38" fmla="*/ 1270370 w 1404842"/>
                    <a:gd name="connsiteY38" fmla="*/ 243242 h 1320011"/>
                    <a:gd name="connsiteX39" fmla="*/ 860317 w 1404842"/>
                    <a:gd name="connsiteY39" fmla="*/ 637150 h 1320011"/>
                    <a:gd name="connsiteX40" fmla="*/ 834487 w 1404842"/>
                    <a:gd name="connsiteY40" fmla="*/ 633922 h 1320011"/>
                    <a:gd name="connsiteX41" fmla="*/ 834488 w 1404842"/>
                    <a:gd name="connsiteY41" fmla="*/ 604863 h 1320011"/>
                    <a:gd name="connsiteX42" fmla="*/ 1267142 w 1404842"/>
                    <a:gd name="connsiteY42" fmla="*/ 188353 h 1320011"/>
                    <a:gd name="connsiteX43" fmla="*/ 1267961 w 1404842"/>
                    <a:gd name="connsiteY43"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1481 w 1404842"/>
                    <a:gd name="connsiteY4" fmla="*/ 466027 h 1320011"/>
                    <a:gd name="connsiteX5" fmla="*/ 721481 w 1404842"/>
                    <a:gd name="connsiteY5" fmla="*/ 459569 h 1320011"/>
                    <a:gd name="connsiteX6" fmla="*/ 724710 w 1404842"/>
                    <a:gd name="connsiteY6" fmla="*/ 446654 h 1320011"/>
                    <a:gd name="connsiteX7" fmla="*/ 1050815 w 1404842"/>
                    <a:gd name="connsiteY7" fmla="*/ 133464 h 1320011"/>
                    <a:gd name="connsiteX8" fmla="*/ 997347 w 1404842"/>
                    <a:gd name="connsiteY8" fmla="*/ 171 h 1320011"/>
                    <a:gd name="connsiteX9" fmla="*/ 944265 w 1404842"/>
                    <a:gd name="connsiteY9" fmla="*/ 20458 h 1320011"/>
                    <a:gd name="connsiteX10" fmla="*/ 524527 w 1404842"/>
                    <a:gd name="connsiteY10" fmla="*/ 424052 h 1320011"/>
                    <a:gd name="connsiteX11" fmla="*/ 514841 w 1404842"/>
                    <a:gd name="connsiteY11" fmla="*/ 427281 h 1320011"/>
                    <a:gd name="connsiteX12" fmla="*/ 508383 w 1404842"/>
                    <a:gd name="connsiteY12" fmla="*/ 430510 h 1320011"/>
                    <a:gd name="connsiteX13" fmla="*/ 501925 w 1404842"/>
                    <a:gd name="connsiteY13" fmla="*/ 427281 h 1320011"/>
                    <a:gd name="connsiteX14" fmla="*/ 495468 w 1404842"/>
                    <a:gd name="connsiteY14" fmla="*/ 424051 h 1320011"/>
                    <a:gd name="connsiteX15" fmla="*/ 492239 w 1404842"/>
                    <a:gd name="connsiteY15" fmla="*/ 417595 h 1320011"/>
                    <a:gd name="connsiteX16" fmla="*/ 489010 w 1404842"/>
                    <a:gd name="connsiteY16" fmla="*/ 411137 h 1320011"/>
                    <a:gd name="connsiteX17" fmla="*/ 489010 w 1404842"/>
                    <a:gd name="connsiteY17" fmla="*/ 404680 h 1320011"/>
                    <a:gd name="connsiteX18" fmla="*/ 492239 w 1404842"/>
                    <a:gd name="connsiteY18" fmla="*/ 398222 h 1320011"/>
                    <a:gd name="connsiteX19" fmla="*/ 643991 w 1404842"/>
                    <a:gd name="connsiteY19" fmla="*/ 252929 h 1320011"/>
                    <a:gd name="connsiteX20" fmla="*/ 534213 w 1404842"/>
                    <a:gd name="connsiteY20" fmla="*/ 143151 h 1320011"/>
                    <a:gd name="connsiteX21" fmla="*/ 121567 w 1404842"/>
                    <a:gd name="connsiteY21" fmla="*/ 538646 h 1320011"/>
                    <a:gd name="connsiteX22" fmla="*/ 121985 w 1404842"/>
                    <a:gd name="connsiteY22" fmla="*/ 1164790 h 1320011"/>
                    <a:gd name="connsiteX23" fmla="*/ 760325 w 1404842"/>
                    <a:gd name="connsiteY23" fmla="*/ 1216358 h 1320011"/>
                    <a:gd name="connsiteX24" fmla="*/ 1041129 w 1404842"/>
                    <a:gd name="connsiteY24" fmla="*/ 950576 h 1320011"/>
                    <a:gd name="connsiteX25" fmla="*/ 1383377 w 1404842"/>
                    <a:gd name="connsiteY25" fmla="*/ 617778 h 1320011"/>
                    <a:gd name="connsiteX26" fmla="*/ 1273600 w 1404842"/>
                    <a:gd name="connsiteY26" fmla="*/ 508000 h 1320011"/>
                    <a:gd name="connsiteX27" fmla="*/ 947494 w 1404842"/>
                    <a:gd name="connsiteY27" fmla="*/ 824418 h 1320011"/>
                    <a:gd name="connsiteX28" fmla="*/ 937807 w 1404842"/>
                    <a:gd name="connsiteY28" fmla="*/ 830876 h 1320011"/>
                    <a:gd name="connsiteX29" fmla="*/ 931350 w 1404842"/>
                    <a:gd name="connsiteY29" fmla="*/ 830875 h 1320011"/>
                    <a:gd name="connsiteX30" fmla="*/ 924893 w 1404842"/>
                    <a:gd name="connsiteY30" fmla="*/ 827646 h 1320011"/>
                    <a:gd name="connsiteX31" fmla="*/ 918435 w 1404842"/>
                    <a:gd name="connsiteY31" fmla="*/ 824418 h 1320011"/>
                    <a:gd name="connsiteX32" fmla="*/ 911978 w 1404842"/>
                    <a:gd name="connsiteY32" fmla="*/ 817961 h 1320011"/>
                    <a:gd name="connsiteX33" fmla="*/ 911978 w 1404842"/>
                    <a:gd name="connsiteY33" fmla="*/ 811503 h 1320011"/>
                    <a:gd name="connsiteX34" fmla="*/ 911978 w 1404842"/>
                    <a:gd name="connsiteY34" fmla="*/ 805046 h 1320011"/>
                    <a:gd name="connsiteX35" fmla="*/ 915206 w 1404842"/>
                    <a:gd name="connsiteY35" fmla="*/ 798588 h 1320011"/>
                    <a:gd name="connsiteX36" fmla="*/ 1380148 w 1404842"/>
                    <a:gd name="connsiteY36" fmla="*/ 353020 h 1320011"/>
                    <a:gd name="connsiteX37" fmla="*/ 1270370 w 1404842"/>
                    <a:gd name="connsiteY37" fmla="*/ 243242 h 1320011"/>
                    <a:gd name="connsiteX38" fmla="*/ 860317 w 1404842"/>
                    <a:gd name="connsiteY38" fmla="*/ 637150 h 1320011"/>
                    <a:gd name="connsiteX39" fmla="*/ 834487 w 1404842"/>
                    <a:gd name="connsiteY39" fmla="*/ 633922 h 1320011"/>
                    <a:gd name="connsiteX40" fmla="*/ 834488 w 1404842"/>
                    <a:gd name="connsiteY40" fmla="*/ 604863 h 1320011"/>
                    <a:gd name="connsiteX41" fmla="*/ 1267142 w 1404842"/>
                    <a:gd name="connsiteY41" fmla="*/ 188353 h 1320011"/>
                    <a:gd name="connsiteX42" fmla="*/ 1267961 w 1404842"/>
                    <a:gd name="connsiteY42"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1481 w 1404842"/>
                    <a:gd name="connsiteY4" fmla="*/ 466027 h 1320011"/>
                    <a:gd name="connsiteX5" fmla="*/ 724710 w 1404842"/>
                    <a:gd name="connsiteY5" fmla="*/ 446654 h 1320011"/>
                    <a:gd name="connsiteX6" fmla="*/ 1050815 w 1404842"/>
                    <a:gd name="connsiteY6" fmla="*/ 133464 h 1320011"/>
                    <a:gd name="connsiteX7" fmla="*/ 997347 w 1404842"/>
                    <a:gd name="connsiteY7" fmla="*/ 171 h 1320011"/>
                    <a:gd name="connsiteX8" fmla="*/ 944265 w 1404842"/>
                    <a:gd name="connsiteY8" fmla="*/ 20458 h 1320011"/>
                    <a:gd name="connsiteX9" fmla="*/ 524527 w 1404842"/>
                    <a:gd name="connsiteY9" fmla="*/ 424052 h 1320011"/>
                    <a:gd name="connsiteX10" fmla="*/ 514841 w 1404842"/>
                    <a:gd name="connsiteY10" fmla="*/ 427281 h 1320011"/>
                    <a:gd name="connsiteX11" fmla="*/ 508383 w 1404842"/>
                    <a:gd name="connsiteY11" fmla="*/ 430510 h 1320011"/>
                    <a:gd name="connsiteX12" fmla="*/ 501925 w 1404842"/>
                    <a:gd name="connsiteY12" fmla="*/ 427281 h 1320011"/>
                    <a:gd name="connsiteX13" fmla="*/ 495468 w 1404842"/>
                    <a:gd name="connsiteY13" fmla="*/ 424051 h 1320011"/>
                    <a:gd name="connsiteX14" fmla="*/ 492239 w 1404842"/>
                    <a:gd name="connsiteY14" fmla="*/ 417595 h 1320011"/>
                    <a:gd name="connsiteX15" fmla="*/ 489010 w 1404842"/>
                    <a:gd name="connsiteY15" fmla="*/ 411137 h 1320011"/>
                    <a:gd name="connsiteX16" fmla="*/ 489010 w 1404842"/>
                    <a:gd name="connsiteY16" fmla="*/ 404680 h 1320011"/>
                    <a:gd name="connsiteX17" fmla="*/ 492239 w 1404842"/>
                    <a:gd name="connsiteY17" fmla="*/ 398222 h 1320011"/>
                    <a:gd name="connsiteX18" fmla="*/ 643991 w 1404842"/>
                    <a:gd name="connsiteY18" fmla="*/ 252929 h 1320011"/>
                    <a:gd name="connsiteX19" fmla="*/ 534213 w 1404842"/>
                    <a:gd name="connsiteY19" fmla="*/ 143151 h 1320011"/>
                    <a:gd name="connsiteX20" fmla="*/ 121567 w 1404842"/>
                    <a:gd name="connsiteY20" fmla="*/ 538646 h 1320011"/>
                    <a:gd name="connsiteX21" fmla="*/ 121985 w 1404842"/>
                    <a:gd name="connsiteY21" fmla="*/ 1164790 h 1320011"/>
                    <a:gd name="connsiteX22" fmla="*/ 760325 w 1404842"/>
                    <a:gd name="connsiteY22" fmla="*/ 1216358 h 1320011"/>
                    <a:gd name="connsiteX23" fmla="*/ 1041129 w 1404842"/>
                    <a:gd name="connsiteY23" fmla="*/ 950576 h 1320011"/>
                    <a:gd name="connsiteX24" fmla="*/ 1383377 w 1404842"/>
                    <a:gd name="connsiteY24" fmla="*/ 617778 h 1320011"/>
                    <a:gd name="connsiteX25" fmla="*/ 1273600 w 1404842"/>
                    <a:gd name="connsiteY25" fmla="*/ 508000 h 1320011"/>
                    <a:gd name="connsiteX26" fmla="*/ 947494 w 1404842"/>
                    <a:gd name="connsiteY26" fmla="*/ 824418 h 1320011"/>
                    <a:gd name="connsiteX27" fmla="*/ 937807 w 1404842"/>
                    <a:gd name="connsiteY27" fmla="*/ 830876 h 1320011"/>
                    <a:gd name="connsiteX28" fmla="*/ 931350 w 1404842"/>
                    <a:gd name="connsiteY28" fmla="*/ 830875 h 1320011"/>
                    <a:gd name="connsiteX29" fmla="*/ 924893 w 1404842"/>
                    <a:gd name="connsiteY29" fmla="*/ 827646 h 1320011"/>
                    <a:gd name="connsiteX30" fmla="*/ 918435 w 1404842"/>
                    <a:gd name="connsiteY30" fmla="*/ 824418 h 1320011"/>
                    <a:gd name="connsiteX31" fmla="*/ 911978 w 1404842"/>
                    <a:gd name="connsiteY31" fmla="*/ 817961 h 1320011"/>
                    <a:gd name="connsiteX32" fmla="*/ 911978 w 1404842"/>
                    <a:gd name="connsiteY32" fmla="*/ 811503 h 1320011"/>
                    <a:gd name="connsiteX33" fmla="*/ 911978 w 1404842"/>
                    <a:gd name="connsiteY33" fmla="*/ 805046 h 1320011"/>
                    <a:gd name="connsiteX34" fmla="*/ 915206 w 1404842"/>
                    <a:gd name="connsiteY34" fmla="*/ 798588 h 1320011"/>
                    <a:gd name="connsiteX35" fmla="*/ 1380148 w 1404842"/>
                    <a:gd name="connsiteY35" fmla="*/ 353020 h 1320011"/>
                    <a:gd name="connsiteX36" fmla="*/ 1270370 w 1404842"/>
                    <a:gd name="connsiteY36" fmla="*/ 243242 h 1320011"/>
                    <a:gd name="connsiteX37" fmla="*/ 860317 w 1404842"/>
                    <a:gd name="connsiteY37" fmla="*/ 637150 h 1320011"/>
                    <a:gd name="connsiteX38" fmla="*/ 834487 w 1404842"/>
                    <a:gd name="connsiteY38" fmla="*/ 633922 h 1320011"/>
                    <a:gd name="connsiteX39" fmla="*/ 834488 w 1404842"/>
                    <a:gd name="connsiteY39" fmla="*/ 604863 h 1320011"/>
                    <a:gd name="connsiteX40" fmla="*/ 1267142 w 1404842"/>
                    <a:gd name="connsiteY40" fmla="*/ 188353 h 1320011"/>
                    <a:gd name="connsiteX41" fmla="*/ 1267961 w 1404842"/>
                    <a:gd name="connsiteY41"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14841 w 1404842"/>
                    <a:gd name="connsiteY9" fmla="*/ 427281 h 1320011"/>
                    <a:gd name="connsiteX10" fmla="*/ 508383 w 1404842"/>
                    <a:gd name="connsiteY10" fmla="*/ 430510 h 1320011"/>
                    <a:gd name="connsiteX11" fmla="*/ 501925 w 1404842"/>
                    <a:gd name="connsiteY11" fmla="*/ 427281 h 1320011"/>
                    <a:gd name="connsiteX12" fmla="*/ 495468 w 1404842"/>
                    <a:gd name="connsiteY12" fmla="*/ 424051 h 1320011"/>
                    <a:gd name="connsiteX13" fmla="*/ 492239 w 1404842"/>
                    <a:gd name="connsiteY13" fmla="*/ 417595 h 1320011"/>
                    <a:gd name="connsiteX14" fmla="*/ 489010 w 1404842"/>
                    <a:gd name="connsiteY14" fmla="*/ 411137 h 1320011"/>
                    <a:gd name="connsiteX15" fmla="*/ 489010 w 1404842"/>
                    <a:gd name="connsiteY15" fmla="*/ 404680 h 1320011"/>
                    <a:gd name="connsiteX16" fmla="*/ 492239 w 1404842"/>
                    <a:gd name="connsiteY16" fmla="*/ 398222 h 1320011"/>
                    <a:gd name="connsiteX17" fmla="*/ 643991 w 1404842"/>
                    <a:gd name="connsiteY17" fmla="*/ 252929 h 1320011"/>
                    <a:gd name="connsiteX18" fmla="*/ 534213 w 1404842"/>
                    <a:gd name="connsiteY18" fmla="*/ 143151 h 1320011"/>
                    <a:gd name="connsiteX19" fmla="*/ 121567 w 1404842"/>
                    <a:gd name="connsiteY19" fmla="*/ 538646 h 1320011"/>
                    <a:gd name="connsiteX20" fmla="*/ 121985 w 1404842"/>
                    <a:gd name="connsiteY20" fmla="*/ 1164790 h 1320011"/>
                    <a:gd name="connsiteX21" fmla="*/ 760325 w 1404842"/>
                    <a:gd name="connsiteY21" fmla="*/ 1216358 h 1320011"/>
                    <a:gd name="connsiteX22" fmla="*/ 1041129 w 1404842"/>
                    <a:gd name="connsiteY22" fmla="*/ 950576 h 1320011"/>
                    <a:gd name="connsiteX23" fmla="*/ 1383377 w 1404842"/>
                    <a:gd name="connsiteY23" fmla="*/ 617778 h 1320011"/>
                    <a:gd name="connsiteX24" fmla="*/ 1273600 w 1404842"/>
                    <a:gd name="connsiteY24" fmla="*/ 508000 h 1320011"/>
                    <a:gd name="connsiteX25" fmla="*/ 947494 w 1404842"/>
                    <a:gd name="connsiteY25" fmla="*/ 824418 h 1320011"/>
                    <a:gd name="connsiteX26" fmla="*/ 937807 w 1404842"/>
                    <a:gd name="connsiteY26" fmla="*/ 830876 h 1320011"/>
                    <a:gd name="connsiteX27" fmla="*/ 931350 w 1404842"/>
                    <a:gd name="connsiteY27" fmla="*/ 830875 h 1320011"/>
                    <a:gd name="connsiteX28" fmla="*/ 924893 w 1404842"/>
                    <a:gd name="connsiteY28" fmla="*/ 827646 h 1320011"/>
                    <a:gd name="connsiteX29" fmla="*/ 918435 w 1404842"/>
                    <a:gd name="connsiteY29" fmla="*/ 824418 h 1320011"/>
                    <a:gd name="connsiteX30" fmla="*/ 911978 w 1404842"/>
                    <a:gd name="connsiteY30" fmla="*/ 817961 h 1320011"/>
                    <a:gd name="connsiteX31" fmla="*/ 911978 w 1404842"/>
                    <a:gd name="connsiteY31" fmla="*/ 811503 h 1320011"/>
                    <a:gd name="connsiteX32" fmla="*/ 911978 w 1404842"/>
                    <a:gd name="connsiteY32" fmla="*/ 805046 h 1320011"/>
                    <a:gd name="connsiteX33" fmla="*/ 915206 w 1404842"/>
                    <a:gd name="connsiteY33" fmla="*/ 798588 h 1320011"/>
                    <a:gd name="connsiteX34" fmla="*/ 1380148 w 1404842"/>
                    <a:gd name="connsiteY34" fmla="*/ 353020 h 1320011"/>
                    <a:gd name="connsiteX35" fmla="*/ 1270370 w 1404842"/>
                    <a:gd name="connsiteY35" fmla="*/ 243242 h 1320011"/>
                    <a:gd name="connsiteX36" fmla="*/ 860317 w 1404842"/>
                    <a:gd name="connsiteY36" fmla="*/ 637150 h 1320011"/>
                    <a:gd name="connsiteX37" fmla="*/ 834487 w 1404842"/>
                    <a:gd name="connsiteY37" fmla="*/ 633922 h 1320011"/>
                    <a:gd name="connsiteX38" fmla="*/ 834488 w 1404842"/>
                    <a:gd name="connsiteY38" fmla="*/ 604863 h 1320011"/>
                    <a:gd name="connsiteX39" fmla="*/ 1267142 w 1404842"/>
                    <a:gd name="connsiteY39" fmla="*/ 188353 h 1320011"/>
                    <a:gd name="connsiteX40" fmla="*/ 1267961 w 1404842"/>
                    <a:gd name="connsiteY40"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14841 w 1404842"/>
                    <a:gd name="connsiteY9" fmla="*/ 427281 h 1320011"/>
                    <a:gd name="connsiteX10" fmla="*/ 501925 w 1404842"/>
                    <a:gd name="connsiteY10" fmla="*/ 427281 h 1320011"/>
                    <a:gd name="connsiteX11" fmla="*/ 495468 w 1404842"/>
                    <a:gd name="connsiteY11" fmla="*/ 424051 h 1320011"/>
                    <a:gd name="connsiteX12" fmla="*/ 492239 w 1404842"/>
                    <a:gd name="connsiteY12" fmla="*/ 417595 h 1320011"/>
                    <a:gd name="connsiteX13" fmla="*/ 489010 w 1404842"/>
                    <a:gd name="connsiteY13" fmla="*/ 411137 h 1320011"/>
                    <a:gd name="connsiteX14" fmla="*/ 489010 w 1404842"/>
                    <a:gd name="connsiteY14" fmla="*/ 404680 h 1320011"/>
                    <a:gd name="connsiteX15" fmla="*/ 492239 w 1404842"/>
                    <a:gd name="connsiteY15" fmla="*/ 398222 h 1320011"/>
                    <a:gd name="connsiteX16" fmla="*/ 643991 w 1404842"/>
                    <a:gd name="connsiteY16" fmla="*/ 252929 h 1320011"/>
                    <a:gd name="connsiteX17" fmla="*/ 534213 w 1404842"/>
                    <a:gd name="connsiteY17" fmla="*/ 143151 h 1320011"/>
                    <a:gd name="connsiteX18" fmla="*/ 121567 w 1404842"/>
                    <a:gd name="connsiteY18" fmla="*/ 538646 h 1320011"/>
                    <a:gd name="connsiteX19" fmla="*/ 121985 w 1404842"/>
                    <a:gd name="connsiteY19" fmla="*/ 1164790 h 1320011"/>
                    <a:gd name="connsiteX20" fmla="*/ 760325 w 1404842"/>
                    <a:gd name="connsiteY20" fmla="*/ 1216358 h 1320011"/>
                    <a:gd name="connsiteX21" fmla="*/ 1041129 w 1404842"/>
                    <a:gd name="connsiteY21" fmla="*/ 950576 h 1320011"/>
                    <a:gd name="connsiteX22" fmla="*/ 1383377 w 1404842"/>
                    <a:gd name="connsiteY22" fmla="*/ 617778 h 1320011"/>
                    <a:gd name="connsiteX23" fmla="*/ 1273600 w 1404842"/>
                    <a:gd name="connsiteY23" fmla="*/ 508000 h 1320011"/>
                    <a:gd name="connsiteX24" fmla="*/ 947494 w 1404842"/>
                    <a:gd name="connsiteY24" fmla="*/ 824418 h 1320011"/>
                    <a:gd name="connsiteX25" fmla="*/ 937807 w 1404842"/>
                    <a:gd name="connsiteY25" fmla="*/ 830876 h 1320011"/>
                    <a:gd name="connsiteX26" fmla="*/ 931350 w 1404842"/>
                    <a:gd name="connsiteY26" fmla="*/ 830875 h 1320011"/>
                    <a:gd name="connsiteX27" fmla="*/ 924893 w 1404842"/>
                    <a:gd name="connsiteY27" fmla="*/ 827646 h 1320011"/>
                    <a:gd name="connsiteX28" fmla="*/ 918435 w 1404842"/>
                    <a:gd name="connsiteY28" fmla="*/ 824418 h 1320011"/>
                    <a:gd name="connsiteX29" fmla="*/ 911978 w 1404842"/>
                    <a:gd name="connsiteY29" fmla="*/ 817961 h 1320011"/>
                    <a:gd name="connsiteX30" fmla="*/ 911978 w 1404842"/>
                    <a:gd name="connsiteY30" fmla="*/ 811503 h 1320011"/>
                    <a:gd name="connsiteX31" fmla="*/ 911978 w 1404842"/>
                    <a:gd name="connsiteY31" fmla="*/ 805046 h 1320011"/>
                    <a:gd name="connsiteX32" fmla="*/ 915206 w 1404842"/>
                    <a:gd name="connsiteY32" fmla="*/ 798588 h 1320011"/>
                    <a:gd name="connsiteX33" fmla="*/ 1380148 w 1404842"/>
                    <a:gd name="connsiteY33" fmla="*/ 353020 h 1320011"/>
                    <a:gd name="connsiteX34" fmla="*/ 1270370 w 1404842"/>
                    <a:gd name="connsiteY34" fmla="*/ 243242 h 1320011"/>
                    <a:gd name="connsiteX35" fmla="*/ 860317 w 1404842"/>
                    <a:gd name="connsiteY35" fmla="*/ 637150 h 1320011"/>
                    <a:gd name="connsiteX36" fmla="*/ 834487 w 1404842"/>
                    <a:gd name="connsiteY36" fmla="*/ 633922 h 1320011"/>
                    <a:gd name="connsiteX37" fmla="*/ 834488 w 1404842"/>
                    <a:gd name="connsiteY37" fmla="*/ 604863 h 1320011"/>
                    <a:gd name="connsiteX38" fmla="*/ 1267142 w 1404842"/>
                    <a:gd name="connsiteY38" fmla="*/ 188353 h 1320011"/>
                    <a:gd name="connsiteX39" fmla="*/ 1267961 w 1404842"/>
                    <a:gd name="connsiteY39"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5468 w 1404842"/>
                    <a:gd name="connsiteY10" fmla="*/ 424051 h 1320011"/>
                    <a:gd name="connsiteX11" fmla="*/ 492239 w 1404842"/>
                    <a:gd name="connsiteY11" fmla="*/ 417595 h 1320011"/>
                    <a:gd name="connsiteX12" fmla="*/ 489010 w 1404842"/>
                    <a:gd name="connsiteY12" fmla="*/ 411137 h 1320011"/>
                    <a:gd name="connsiteX13" fmla="*/ 489010 w 1404842"/>
                    <a:gd name="connsiteY13" fmla="*/ 404680 h 1320011"/>
                    <a:gd name="connsiteX14" fmla="*/ 492239 w 1404842"/>
                    <a:gd name="connsiteY14" fmla="*/ 398222 h 1320011"/>
                    <a:gd name="connsiteX15" fmla="*/ 643991 w 1404842"/>
                    <a:gd name="connsiteY15" fmla="*/ 252929 h 1320011"/>
                    <a:gd name="connsiteX16" fmla="*/ 534213 w 1404842"/>
                    <a:gd name="connsiteY16" fmla="*/ 143151 h 1320011"/>
                    <a:gd name="connsiteX17" fmla="*/ 121567 w 1404842"/>
                    <a:gd name="connsiteY17" fmla="*/ 538646 h 1320011"/>
                    <a:gd name="connsiteX18" fmla="*/ 121985 w 1404842"/>
                    <a:gd name="connsiteY18" fmla="*/ 1164790 h 1320011"/>
                    <a:gd name="connsiteX19" fmla="*/ 760325 w 1404842"/>
                    <a:gd name="connsiteY19" fmla="*/ 1216358 h 1320011"/>
                    <a:gd name="connsiteX20" fmla="*/ 1041129 w 1404842"/>
                    <a:gd name="connsiteY20" fmla="*/ 950576 h 1320011"/>
                    <a:gd name="connsiteX21" fmla="*/ 1383377 w 1404842"/>
                    <a:gd name="connsiteY21" fmla="*/ 617778 h 1320011"/>
                    <a:gd name="connsiteX22" fmla="*/ 1273600 w 1404842"/>
                    <a:gd name="connsiteY22" fmla="*/ 508000 h 1320011"/>
                    <a:gd name="connsiteX23" fmla="*/ 947494 w 1404842"/>
                    <a:gd name="connsiteY23" fmla="*/ 824418 h 1320011"/>
                    <a:gd name="connsiteX24" fmla="*/ 937807 w 1404842"/>
                    <a:gd name="connsiteY24" fmla="*/ 830876 h 1320011"/>
                    <a:gd name="connsiteX25" fmla="*/ 931350 w 1404842"/>
                    <a:gd name="connsiteY25" fmla="*/ 830875 h 1320011"/>
                    <a:gd name="connsiteX26" fmla="*/ 924893 w 1404842"/>
                    <a:gd name="connsiteY26" fmla="*/ 827646 h 1320011"/>
                    <a:gd name="connsiteX27" fmla="*/ 918435 w 1404842"/>
                    <a:gd name="connsiteY27" fmla="*/ 824418 h 1320011"/>
                    <a:gd name="connsiteX28" fmla="*/ 911978 w 1404842"/>
                    <a:gd name="connsiteY28" fmla="*/ 817961 h 1320011"/>
                    <a:gd name="connsiteX29" fmla="*/ 911978 w 1404842"/>
                    <a:gd name="connsiteY29" fmla="*/ 811503 h 1320011"/>
                    <a:gd name="connsiteX30" fmla="*/ 911978 w 1404842"/>
                    <a:gd name="connsiteY30" fmla="*/ 805046 h 1320011"/>
                    <a:gd name="connsiteX31" fmla="*/ 915206 w 1404842"/>
                    <a:gd name="connsiteY31" fmla="*/ 798588 h 1320011"/>
                    <a:gd name="connsiteX32" fmla="*/ 1380148 w 1404842"/>
                    <a:gd name="connsiteY32" fmla="*/ 353020 h 1320011"/>
                    <a:gd name="connsiteX33" fmla="*/ 1270370 w 1404842"/>
                    <a:gd name="connsiteY33" fmla="*/ 243242 h 1320011"/>
                    <a:gd name="connsiteX34" fmla="*/ 860317 w 1404842"/>
                    <a:gd name="connsiteY34" fmla="*/ 637150 h 1320011"/>
                    <a:gd name="connsiteX35" fmla="*/ 834487 w 1404842"/>
                    <a:gd name="connsiteY35" fmla="*/ 633922 h 1320011"/>
                    <a:gd name="connsiteX36" fmla="*/ 834488 w 1404842"/>
                    <a:gd name="connsiteY36" fmla="*/ 604863 h 1320011"/>
                    <a:gd name="connsiteX37" fmla="*/ 1267142 w 1404842"/>
                    <a:gd name="connsiteY37" fmla="*/ 188353 h 1320011"/>
                    <a:gd name="connsiteX38" fmla="*/ 1267961 w 1404842"/>
                    <a:gd name="connsiteY3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5468 w 1404842"/>
                    <a:gd name="connsiteY10" fmla="*/ 424051 h 1320011"/>
                    <a:gd name="connsiteX11" fmla="*/ 492239 w 1404842"/>
                    <a:gd name="connsiteY11" fmla="*/ 417595 h 1320011"/>
                    <a:gd name="connsiteX12" fmla="*/ 489010 w 1404842"/>
                    <a:gd name="connsiteY12" fmla="*/ 411137 h 1320011"/>
                    <a:gd name="connsiteX13" fmla="*/ 492239 w 1404842"/>
                    <a:gd name="connsiteY13" fmla="*/ 398222 h 1320011"/>
                    <a:gd name="connsiteX14" fmla="*/ 643991 w 1404842"/>
                    <a:gd name="connsiteY14" fmla="*/ 252929 h 1320011"/>
                    <a:gd name="connsiteX15" fmla="*/ 534213 w 1404842"/>
                    <a:gd name="connsiteY15" fmla="*/ 143151 h 1320011"/>
                    <a:gd name="connsiteX16" fmla="*/ 121567 w 1404842"/>
                    <a:gd name="connsiteY16" fmla="*/ 538646 h 1320011"/>
                    <a:gd name="connsiteX17" fmla="*/ 121985 w 1404842"/>
                    <a:gd name="connsiteY17" fmla="*/ 1164790 h 1320011"/>
                    <a:gd name="connsiteX18" fmla="*/ 760325 w 1404842"/>
                    <a:gd name="connsiteY18" fmla="*/ 1216358 h 1320011"/>
                    <a:gd name="connsiteX19" fmla="*/ 1041129 w 1404842"/>
                    <a:gd name="connsiteY19" fmla="*/ 950576 h 1320011"/>
                    <a:gd name="connsiteX20" fmla="*/ 1383377 w 1404842"/>
                    <a:gd name="connsiteY20" fmla="*/ 617778 h 1320011"/>
                    <a:gd name="connsiteX21" fmla="*/ 1273600 w 1404842"/>
                    <a:gd name="connsiteY21" fmla="*/ 508000 h 1320011"/>
                    <a:gd name="connsiteX22" fmla="*/ 947494 w 1404842"/>
                    <a:gd name="connsiteY22" fmla="*/ 824418 h 1320011"/>
                    <a:gd name="connsiteX23" fmla="*/ 937807 w 1404842"/>
                    <a:gd name="connsiteY23" fmla="*/ 830876 h 1320011"/>
                    <a:gd name="connsiteX24" fmla="*/ 931350 w 1404842"/>
                    <a:gd name="connsiteY24" fmla="*/ 830875 h 1320011"/>
                    <a:gd name="connsiteX25" fmla="*/ 924893 w 1404842"/>
                    <a:gd name="connsiteY25" fmla="*/ 827646 h 1320011"/>
                    <a:gd name="connsiteX26" fmla="*/ 918435 w 1404842"/>
                    <a:gd name="connsiteY26" fmla="*/ 824418 h 1320011"/>
                    <a:gd name="connsiteX27" fmla="*/ 911978 w 1404842"/>
                    <a:gd name="connsiteY27" fmla="*/ 817961 h 1320011"/>
                    <a:gd name="connsiteX28" fmla="*/ 911978 w 1404842"/>
                    <a:gd name="connsiteY28" fmla="*/ 811503 h 1320011"/>
                    <a:gd name="connsiteX29" fmla="*/ 911978 w 1404842"/>
                    <a:gd name="connsiteY29" fmla="*/ 805046 h 1320011"/>
                    <a:gd name="connsiteX30" fmla="*/ 915206 w 1404842"/>
                    <a:gd name="connsiteY30" fmla="*/ 798588 h 1320011"/>
                    <a:gd name="connsiteX31" fmla="*/ 1380148 w 1404842"/>
                    <a:gd name="connsiteY31" fmla="*/ 353020 h 1320011"/>
                    <a:gd name="connsiteX32" fmla="*/ 1270370 w 1404842"/>
                    <a:gd name="connsiteY32" fmla="*/ 243242 h 1320011"/>
                    <a:gd name="connsiteX33" fmla="*/ 860317 w 1404842"/>
                    <a:gd name="connsiteY33" fmla="*/ 637150 h 1320011"/>
                    <a:gd name="connsiteX34" fmla="*/ 834487 w 1404842"/>
                    <a:gd name="connsiteY34" fmla="*/ 633922 h 1320011"/>
                    <a:gd name="connsiteX35" fmla="*/ 834488 w 1404842"/>
                    <a:gd name="connsiteY35" fmla="*/ 604863 h 1320011"/>
                    <a:gd name="connsiteX36" fmla="*/ 1267142 w 1404842"/>
                    <a:gd name="connsiteY36" fmla="*/ 188353 h 1320011"/>
                    <a:gd name="connsiteX37" fmla="*/ 1267961 w 1404842"/>
                    <a:gd name="connsiteY3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5468 w 1404842"/>
                    <a:gd name="connsiteY10" fmla="*/ 424051 h 1320011"/>
                    <a:gd name="connsiteX11" fmla="*/ 492239 w 1404842"/>
                    <a:gd name="connsiteY11" fmla="*/ 417595 h 1320011"/>
                    <a:gd name="connsiteX12" fmla="*/ 492239 w 1404842"/>
                    <a:gd name="connsiteY12" fmla="*/ 398222 h 1320011"/>
                    <a:gd name="connsiteX13" fmla="*/ 643991 w 1404842"/>
                    <a:gd name="connsiteY13" fmla="*/ 252929 h 1320011"/>
                    <a:gd name="connsiteX14" fmla="*/ 534213 w 1404842"/>
                    <a:gd name="connsiteY14" fmla="*/ 143151 h 1320011"/>
                    <a:gd name="connsiteX15" fmla="*/ 121567 w 1404842"/>
                    <a:gd name="connsiteY15" fmla="*/ 538646 h 1320011"/>
                    <a:gd name="connsiteX16" fmla="*/ 121985 w 1404842"/>
                    <a:gd name="connsiteY16" fmla="*/ 1164790 h 1320011"/>
                    <a:gd name="connsiteX17" fmla="*/ 760325 w 1404842"/>
                    <a:gd name="connsiteY17" fmla="*/ 1216358 h 1320011"/>
                    <a:gd name="connsiteX18" fmla="*/ 1041129 w 1404842"/>
                    <a:gd name="connsiteY18" fmla="*/ 950576 h 1320011"/>
                    <a:gd name="connsiteX19" fmla="*/ 1383377 w 1404842"/>
                    <a:gd name="connsiteY19" fmla="*/ 617778 h 1320011"/>
                    <a:gd name="connsiteX20" fmla="*/ 1273600 w 1404842"/>
                    <a:gd name="connsiteY20" fmla="*/ 508000 h 1320011"/>
                    <a:gd name="connsiteX21" fmla="*/ 947494 w 1404842"/>
                    <a:gd name="connsiteY21" fmla="*/ 824418 h 1320011"/>
                    <a:gd name="connsiteX22" fmla="*/ 937807 w 1404842"/>
                    <a:gd name="connsiteY22" fmla="*/ 830876 h 1320011"/>
                    <a:gd name="connsiteX23" fmla="*/ 931350 w 1404842"/>
                    <a:gd name="connsiteY23" fmla="*/ 830875 h 1320011"/>
                    <a:gd name="connsiteX24" fmla="*/ 924893 w 1404842"/>
                    <a:gd name="connsiteY24" fmla="*/ 827646 h 1320011"/>
                    <a:gd name="connsiteX25" fmla="*/ 918435 w 1404842"/>
                    <a:gd name="connsiteY25" fmla="*/ 824418 h 1320011"/>
                    <a:gd name="connsiteX26" fmla="*/ 911978 w 1404842"/>
                    <a:gd name="connsiteY26" fmla="*/ 817961 h 1320011"/>
                    <a:gd name="connsiteX27" fmla="*/ 911978 w 1404842"/>
                    <a:gd name="connsiteY27" fmla="*/ 811503 h 1320011"/>
                    <a:gd name="connsiteX28" fmla="*/ 911978 w 1404842"/>
                    <a:gd name="connsiteY28" fmla="*/ 805046 h 1320011"/>
                    <a:gd name="connsiteX29" fmla="*/ 915206 w 1404842"/>
                    <a:gd name="connsiteY29" fmla="*/ 798588 h 1320011"/>
                    <a:gd name="connsiteX30" fmla="*/ 1380148 w 1404842"/>
                    <a:gd name="connsiteY30" fmla="*/ 353020 h 1320011"/>
                    <a:gd name="connsiteX31" fmla="*/ 1270370 w 1404842"/>
                    <a:gd name="connsiteY31" fmla="*/ 243242 h 1320011"/>
                    <a:gd name="connsiteX32" fmla="*/ 860317 w 1404842"/>
                    <a:gd name="connsiteY32" fmla="*/ 637150 h 1320011"/>
                    <a:gd name="connsiteX33" fmla="*/ 834487 w 1404842"/>
                    <a:gd name="connsiteY33" fmla="*/ 633922 h 1320011"/>
                    <a:gd name="connsiteX34" fmla="*/ 834488 w 1404842"/>
                    <a:gd name="connsiteY34" fmla="*/ 604863 h 1320011"/>
                    <a:gd name="connsiteX35" fmla="*/ 1267142 w 1404842"/>
                    <a:gd name="connsiteY35" fmla="*/ 188353 h 1320011"/>
                    <a:gd name="connsiteX36" fmla="*/ 1267961 w 1404842"/>
                    <a:gd name="connsiteY3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5468 w 1404842"/>
                    <a:gd name="connsiteY10" fmla="*/ 424051 h 1320011"/>
                    <a:gd name="connsiteX11" fmla="*/ 492239 w 1404842"/>
                    <a:gd name="connsiteY11" fmla="*/ 398222 h 1320011"/>
                    <a:gd name="connsiteX12" fmla="*/ 643991 w 1404842"/>
                    <a:gd name="connsiteY12" fmla="*/ 252929 h 1320011"/>
                    <a:gd name="connsiteX13" fmla="*/ 534213 w 1404842"/>
                    <a:gd name="connsiteY13" fmla="*/ 143151 h 1320011"/>
                    <a:gd name="connsiteX14" fmla="*/ 121567 w 1404842"/>
                    <a:gd name="connsiteY14" fmla="*/ 538646 h 1320011"/>
                    <a:gd name="connsiteX15" fmla="*/ 121985 w 1404842"/>
                    <a:gd name="connsiteY15" fmla="*/ 1164790 h 1320011"/>
                    <a:gd name="connsiteX16" fmla="*/ 760325 w 1404842"/>
                    <a:gd name="connsiteY16" fmla="*/ 1216358 h 1320011"/>
                    <a:gd name="connsiteX17" fmla="*/ 1041129 w 1404842"/>
                    <a:gd name="connsiteY17" fmla="*/ 950576 h 1320011"/>
                    <a:gd name="connsiteX18" fmla="*/ 1383377 w 1404842"/>
                    <a:gd name="connsiteY18" fmla="*/ 617778 h 1320011"/>
                    <a:gd name="connsiteX19" fmla="*/ 1273600 w 1404842"/>
                    <a:gd name="connsiteY19" fmla="*/ 508000 h 1320011"/>
                    <a:gd name="connsiteX20" fmla="*/ 947494 w 1404842"/>
                    <a:gd name="connsiteY20" fmla="*/ 824418 h 1320011"/>
                    <a:gd name="connsiteX21" fmla="*/ 937807 w 1404842"/>
                    <a:gd name="connsiteY21" fmla="*/ 830876 h 1320011"/>
                    <a:gd name="connsiteX22" fmla="*/ 931350 w 1404842"/>
                    <a:gd name="connsiteY22" fmla="*/ 830875 h 1320011"/>
                    <a:gd name="connsiteX23" fmla="*/ 924893 w 1404842"/>
                    <a:gd name="connsiteY23" fmla="*/ 827646 h 1320011"/>
                    <a:gd name="connsiteX24" fmla="*/ 918435 w 1404842"/>
                    <a:gd name="connsiteY24" fmla="*/ 824418 h 1320011"/>
                    <a:gd name="connsiteX25" fmla="*/ 911978 w 1404842"/>
                    <a:gd name="connsiteY25" fmla="*/ 817961 h 1320011"/>
                    <a:gd name="connsiteX26" fmla="*/ 911978 w 1404842"/>
                    <a:gd name="connsiteY26" fmla="*/ 811503 h 1320011"/>
                    <a:gd name="connsiteX27" fmla="*/ 911978 w 1404842"/>
                    <a:gd name="connsiteY27" fmla="*/ 805046 h 1320011"/>
                    <a:gd name="connsiteX28" fmla="*/ 915206 w 1404842"/>
                    <a:gd name="connsiteY28" fmla="*/ 798588 h 1320011"/>
                    <a:gd name="connsiteX29" fmla="*/ 1380148 w 1404842"/>
                    <a:gd name="connsiteY29" fmla="*/ 353020 h 1320011"/>
                    <a:gd name="connsiteX30" fmla="*/ 1270370 w 1404842"/>
                    <a:gd name="connsiteY30" fmla="*/ 243242 h 1320011"/>
                    <a:gd name="connsiteX31" fmla="*/ 860317 w 1404842"/>
                    <a:gd name="connsiteY31" fmla="*/ 637150 h 1320011"/>
                    <a:gd name="connsiteX32" fmla="*/ 834487 w 1404842"/>
                    <a:gd name="connsiteY32" fmla="*/ 633922 h 1320011"/>
                    <a:gd name="connsiteX33" fmla="*/ 834488 w 1404842"/>
                    <a:gd name="connsiteY33" fmla="*/ 604863 h 1320011"/>
                    <a:gd name="connsiteX34" fmla="*/ 1267142 w 1404842"/>
                    <a:gd name="connsiteY34" fmla="*/ 188353 h 1320011"/>
                    <a:gd name="connsiteX35" fmla="*/ 1267961 w 1404842"/>
                    <a:gd name="connsiteY35"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37807 w 1404842"/>
                    <a:gd name="connsiteY20" fmla="*/ 830876 h 1320011"/>
                    <a:gd name="connsiteX21" fmla="*/ 931350 w 1404842"/>
                    <a:gd name="connsiteY21" fmla="*/ 830875 h 1320011"/>
                    <a:gd name="connsiteX22" fmla="*/ 924893 w 1404842"/>
                    <a:gd name="connsiteY22" fmla="*/ 827646 h 1320011"/>
                    <a:gd name="connsiteX23" fmla="*/ 918435 w 1404842"/>
                    <a:gd name="connsiteY23" fmla="*/ 824418 h 1320011"/>
                    <a:gd name="connsiteX24" fmla="*/ 911978 w 1404842"/>
                    <a:gd name="connsiteY24" fmla="*/ 817961 h 1320011"/>
                    <a:gd name="connsiteX25" fmla="*/ 911978 w 1404842"/>
                    <a:gd name="connsiteY25" fmla="*/ 811503 h 1320011"/>
                    <a:gd name="connsiteX26" fmla="*/ 911978 w 1404842"/>
                    <a:gd name="connsiteY26" fmla="*/ 805046 h 1320011"/>
                    <a:gd name="connsiteX27" fmla="*/ 915206 w 1404842"/>
                    <a:gd name="connsiteY27" fmla="*/ 798588 h 1320011"/>
                    <a:gd name="connsiteX28" fmla="*/ 1380148 w 1404842"/>
                    <a:gd name="connsiteY28" fmla="*/ 353020 h 1320011"/>
                    <a:gd name="connsiteX29" fmla="*/ 1270370 w 1404842"/>
                    <a:gd name="connsiteY29" fmla="*/ 243242 h 1320011"/>
                    <a:gd name="connsiteX30" fmla="*/ 860317 w 1404842"/>
                    <a:gd name="connsiteY30" fmla="*/ 637150 h 1320011"/>
                    <a:gd name="connsiteX31" fmla="*/ 834487 w 1404842"/>
                    <a:gd name="connsiteY31" fmla="*/ 633922 h 1320011"/>
                    <a:gd name="connsiteX32" fmla="*/ 834488 w 1404842"/>
                    <a:gd name="connsiteY32" fmla="*/ 604863 h 1320011"/>
                    <a:gd name="connsiteX33" fmla="*/ 1267142 w 1404842"/>
                    <a:gd name="connsiteY33" fmla="*/ 188353 h 1320011"/>
                    <a:gd name="connsiteX34" fmla="*/ 1267961 w 1404842"/>
                    <a:gd name="connsiteY34"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37807 w 1404842"/>
                    <a:gd name="connsiteY20" fmla="*/ 830876 h 1320011"/>
                    <a:gd name="connsiteX21" fmla="*/ 924893 w 1404842"/>
                    <a:gd name="connsiteY21" fmla="*/ 827646 h 1320011"/>
                    <a:gd name="connsiteX22" fmla="*/ 918435 w 1404842"/>
                    <a:gd name="connsiteY22" fmla="*/ 824418 h 1320011"/>
                    <a:gd name="connsiteX23" fmla="*/ 911978 w 1404842"/>
                    <a:gd name="connsiteY23" fmla="*/ 817961 h 1320011"/>
                    <a:gd name="connsiteX24" fmla="*/ 911978 w 1404842"/>
                    <a:gd name="connsiteY24" fmla="*/ 811503 h 1320011"/>
                    <a:gd name="connsiteX25" fmla="*/ 911978 w 1404842"/>
                    <a:gd name="connsiteY25" fmla="*/ 805046 h 1320011"/>
                    <a:gd name="connsiteX26" fmla="*/ 915206 w 1404842"/>
                    <a:gd name="connsiteY26" fmla="*/ 798588 h 1320011"/>
                    <a:gd name="connsiteX27" fmla="*/ 1380148 w 1404842"/>
                    <a:gd name="connsiteY27" fmla="*/ 353020 h 1320011"/>
                    <a:gd name="connsiteX28" fmla="*/ 1270370 w 1404842"/>
                    <a:gd name="connsiteY28" fmla="*/ 243242 h 1320011"/>
                    <a:gd name="connsiteX29" fmla="*/ 860317 w 1404842"/>
                    <a:gd name="connsiteY29" fmla="*/ 637150 h 1320011"/>
                    <a:gd name="connsiteX30" fmla="*/ 834487 w 1404842"/>
                    <a:gd name="connsiteY30" fmla="*/ 633922 h 1320011"/>
                    <a:gd name="connsiteX31" fmla="*/ 834488 w 1404842"/>
                    <a:gd name="connsiteY31" fmla="*/ 604863 h 1320011"/>
                    <a:gd name="connsiteX32" fmla="*/ 1267142 w 1404842"/>
                    <a:gd name="connsiteY32" fmla="*/ 188353 h 1320011"/>
                    <a:gd name="connsiteX33" fmla="*/ 1267961 w 1404842"/>
                    <a:gd name="connsiteY33"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24893 w 1404842"/>
                    <a:gd name="connsiteY20" fmla="*/ 827646 h 1320011"/>
                    <a:gd name="connsiteX21" fmla="*/ 918435 w 1404842"/>
                    <a:gd name="connsiteY21" fmla="*/ 824418 h 1320011"/>
                    <a:gd name="connsiteX22" fmla="*/ 911978 w 1404842"/>
                    <a:gd name="connsiteY22" fmla="*/ 817961 h 1320011"/>
                    <a:gd name="connsiteX23" fmla="*/ 911978 w 1404842"/>
                    <a:gd name="connsiteY23" fmla="*/ 811503 h 1320011"/>
                    <a:gd name="connsiteX24" fmla="*/ 911978 w 1404842"/>
                    <a:gd name="connsiteY24" fmla="*/ 805046 h 1320011"/>
                    <a:gd name="connsiteX25" fmla="*/ 915206 w 1404842"/>
                    <a:gd name="connsiteY25" fmla="*/ 798588 h 1320011"/>
                    <a:gd name="connsiteX26" fmla="*/ 1380148 w 1404842"/>
                    <a:gd name="connsiteY26" fmla="*/ 353020 h 1320011"/>
                    <a:gd name="connsiteX27" fmla="*/ 1270370 w 1404842"/>
                    <a:gd name="connsiteY27" fmla="*/ 243242 h 1320011"/>
                    <a:gd name="connsiteX28" fmla="*/ 860317 w 1404842"/>
                    <a:gd name="connsiteY28" fmla="*/ 637150 h 1320011"/>
                    <a:gd name="connsiteX29" fmla="*/ 834487 w 1404842"/>
                    <a:gd name="connsiteY29" fmla="*/ 633922 h 1320011"/>
                    <a:gd name="connsiteX30" fmla="*/ 834488 w 1404842"/>
                    <a:gd name="connsiteY30" fmla="*/ 604863 h 1320011"/>
                    <a:gd name="connsiteX31" fmla="*/ 1267142 w 1404842"/>
                    <a:gd name="connsiteY31" fmla="*/ 188353 h 1320011"/>
                    <a:gd name="connsiteX32" fmla="*/ 1267961 w 1404842"/>
                    <a:gd name="connsiteY32"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1978 w 1404842"/>
                    <a:gd name="connsiteY21" fmla="*/ 817961 h 1320011"/>
                    <a:gd name="connsiteX22" fmla="*/ 911978 w 1404842"/>
                    <a:gd name="connsiteY22" fmla="*/ 811503 h 1320011"/>
                    <a:gd name="connsiteX23" fmla="*/ 911978 w 1404842"/>
                    <a:gd name="connsiteY23" fmla="*/ 805046 h 1320011"/>
                    <a:gd name="connsiteX24" fmla="*/ 915206 w 1404842"/>
                    <a:gd name="connsiteY24" fmla="*/ 798588 h 1320011"/>
                    <a:gd name="connsiteX25" fmla="*/ 1380148 w 1404842"/>
                    <a:gd name="connsiteY25" fmla="*/ 353020 h 1320011"/>
                    <a:gd name="connsiteX26" fmla="*/ 1270370 w 1404842"/>
                    <a:gd name="connsiteY26" fmla="*/ 243242 h 1320011"/>
                    <a:gd name="connsiteX27" fmla="*/ 860317 w 1404842"/>
                    <a:gd name="connsiteY27" fmla="*/ 637150 h 1320011"/>
                    <a:gd name="connsiteX28" fmla="*/ 834487 w 1404842"/>
                    <a:gd name="connsiteY28" fmla="*/ 633922 h 1320011"/>
                    <a:gd name="connsiteX29" fmla="*/ 834488 w 1404842"/>
                    <a:gd name="connsiteY29" fmla="*/ 604863 h 1320011"/>
                    <a:gd name="connsiteX30" fmla="*/ 1267142 w 1404842"/>
                    <a:gd name="connsiteY30" fmla="*/ 188353 h 1320011"/>
                    <a:gd name="connsiteX31" fmla="*/ 1267961 w 1404842"/>
                    <a:gd name="connsiteY31"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1978 w 1404842"/>
                    <a:gd name="connsiteY21" fmla="*/ 817961 h 1320011"/>
                    <a:gd name="connsiteX22" fmla="*/ 911978 w 1404842"/>
                    <a:gd name="connsiteY22" fmla="*/ 805046 h 1320011"/>
                    <a:gd name="connsiteX23" fmla="*/ 915206 w 1404842"/>
                    <a:gd name="connsiteY23" fmla="*/ 798588 h 1320011"/>
                    <a:gd name="connsiteX24" fmla="*/ 1380148 w 1404842"/>
                    <a:gd name="connsiteY24" fmla="*/ 353020 h 1320011"/>
                    <a:gd name="connsiteX25" fmla="*/ 1270370 w 1404842"/>
                    <a:gd name="connsiteY25" fmla="*/ 243242 h 1320011"/>
                    <a:gd name="connsiteX26" fmla="*/ 860317 w 1404842"/>
                    <a:gd name="connsiteY26" fmla="*/ 637150 h 1320011"/>
                    <a:gd name="connsiteX27" fmla="*/ 834487 w 1404842"/>
                    <a:gd name="connsiteY27" fmla="*/ 633922 h 1320011"/>
                    <a:gd name="connsiteX28" fmla="*/ 834488 w 1404842"/>
                    <a:gd name="connsiteY28" fmla="*/ 604863 h 1320011"/>
                    <a:gd name="connsiteX29" fmla="*/ 1267142 w 1404842"/>
                    <a:gd name="connsiteY29" fmla="*/ 188353 h 1320011"/>
                    <a:gd name="connsiteX30" fmla="*/ 1267961 w 1404842"/>
                    <a:gd name="connsiteY30"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1978 w 1404842"/>
                    <a:gd name="connsiteY21" fmla="*/ 805046 h 1320011"/>
                    <a:gd name="connsiteX22" fmla="*/ 915206 w 1404842"/>
                    <a:gd name="connsiteY22" fmla="*/ 798588 h 1320011"/>
                    <a:gd name="connsiteX23" fmla="*/ 1380148 w 1404842"/>
                    <a:gd name="connsiteY23" fmla="*/ 353020 h 1320011"/>
                    <a:gd name="connsiteX24" fmla="*/ 1270370 w 1404842"/>
                    <a:gd name="connsiteY24" fmla="*/ 243242 h 1320011"/>
                    <a:gd name="connsiteX25" fmla="*/ 860317 w 1404842"/>
                    <a:gd name="connsiteY25" fmla="*/ 637150 h 1320011"/>
                    <a:gd name="connsiteX26" fmla="*/ 834487 w 1404842"/>
                    <a:gd name="connsiteY26" fmla="*/ 633922 h 1320011"/>
                    <a:gd name="connsiteX27" fmla="*/ 834488 w 1404842"/>
                    <a:gd name="connsiteY27" fmla="*/ 604863 h 1320011"/>
                    <a:gd name="connsiteX28" fmla="*/ 1267142 w 1404842"/>
                    <a:gd name="connsiteY28" fmla="*/ 188353 h 1320011"/>
                    <a:gd name="connsiteX29" fmla="*/ 1267961 w 1404842"/>
                    <a:gd name="connsiteY29"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7 w 1404842"/>
                    <a:gd name="connsiteY25" fmla="*/ 633922 h 1320011"/>
                    <a:gd name="connsiteX26" fmla="*/ 834488 w 1404842"/>
                    <a:gd name="connsiteY26" fmla="*/ 604863 h 1320011"/>
                    <a:gd name="connsiteX27" fmla="*/ 1267142 w 1404842"/>
                    <a:gd name="connsiteY27" fmla="*/ 188353 h 1320011"/>
                    <a:gd name="connsiteX28" fmla="*/ 1267961 w 1404842"/>
                    <a:gd name="connsiteY2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7 w 1404842"/>
                    <a:gd name="connsiteY25" fmla="*/ 633922 h 1320011"/>
                    <a:gd name="connsiteX26" fmla="*/ 834488 w 1404842"/>
                    <a:gd name="connsiteY26" fmla="*/ 604863 h 1320011"/>
                    <a:gd name="connsiteX27" fmla="*/ 1267142 w 1404842"/>
                    <a:gd name="connsiteY27" fmla="*/ 188353 h 1320011"/>
                    <a:gd name="connsiteX28" fmla="*/ 1267961 w 1404842"/>
                    <a:gd name="connsiteY2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7 w 1404842"/>
                    <a:gd name="connsiteY25" fmla="*/ 633922 h 1320011"/>
                    <a:gd name="connsiteX26" fmla="*/ 834488 w 1404842"/>
                    <a:gd name="connsiteY26" fmla="*/ 604863 h 1320011"/>
                    <a:gd name="connsiteX27" fmla="*/ 1267142 w 1404842"/>
                    <a:gd name="connsiteY27" fmla="*/ 188353 h 1320011"/>
                    <a:gd name="connsiteX28" fmla="*/ 1267961 w 1404842"/>
                    <a:gd name="connsiteY2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7 w 1404842"/>
                    <a:gd name="connsiteY25" fmla="*/ 633922 h 1320011"/>
                    <a:gd name="connsiteX26" fmla="*/ 834488 w 1404842"/>
                    <a:gd name="connsiteY26" fmla="*/ 604863 h 1320011"/>
                    <a:gd name="connsiteX27" fmla="*/ 1267142 w 1404842"/>
                    <a:gd name="connsiteY27" fmla="*/ 188353 h 1320011"/>
                    <a:gd name="connsiteX28" fmla="*/ 1267961 w 1404842"/>
                    <a:gd name="connsiteY2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7 w 1404842"/>
                    <a:gd name="connsiteY25" fmla="*/ 633922 h 1320011"/>
                    <a:gd name="connsiteX26" fmla="*/ 834488 w 1404842"/>
                    <a:gd name="connsiteY26" fmla="*/ 604863 h 1320011"/>
                    <a:gd name="connsiteX27" fmla="*/ 1267142 w 1404842"/>
                    <a:gd name="connsiteY27" fmla="*/ 188353 h 1320011"/>
                    <a:gd name="connsiteX28" fmla="*/ 1267961 w 1404842"/>
                    <a:gd name="connsiteY2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7 w 1404842"/>
                    <a:gd name="connsiteY25" fmla="*/ 633922 h 1320011"/>
                    <a:gd name="connsiteX26" fmla="*/ 834488 w 1404842"/>
                    <a:gd name="connsiteY26" fmla="*/ 604863 h 1320011"/>
                    <a:gd name="connsiteX27" fmla="*/ 1267142 w 1404842"/>
                    <a:gd name="connsiteY27" fmla="*/ 188353 h 1320011"/>
                    <a:gd name="connsiteX28" fmla="*/ 1267961 w 1404842"/>
                    <a:gd name="connsiteY28"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8 w 1404842"/>
                    <a:gd name="connsiteY25" fmla="*/ 604863 h 1320011"/>
                    <a:gd name="connsiteX26" fmla="*/ 1267142 w 1404842"/>
                    <a:gd name="connsiteY26" fmla="*/ 188353 h 1320011"/>
                    <a:gd name="connsiteX27" fmla="*/ 1267961 w 1404842"/>
                    <a:gd name="connsiteY2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8 w 1404842"/>
                    <a:gd name="connsiteY25" fmla="*/ 604863 h 1320011"/>
                    <a:gd name="connsiteX26" fmla="*/ 1267142 w 1404842"/>
                    <a:gd name="connsiteY26" fmla="*/ 188353 h 1320011"/>
                    <a:gd name="connsiteX27" fmla="*/ 1267961 w 1404842"/>
                    <a:gd name="connsiteY2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8 w 1404842"/>
                    <a:gd name="connsiteY25" fmla="*/ 604863 h 1320011"/>
                    <a:gd name="connsiteX26" fmla="*/ 1267142 w 1404842"/>
                    <a:gd name="connsiteY26" fmla="*/ 188353 h 1320011"/>
                    <a:gd name="connsiteX27" fmla="*/ 1267961 w 1404842"/>
                    <a:gd name="connsiteY2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8 w 1404842"/>
                    <a:gd name="connsiteY25" fmla="*/ 604863 h 1320011"/>
                    <a:gd name="connsiteX26" fmla="*/ 1267142 w 1404842"/>
                    <a:gd name="connsiteY26" fmla="*/ 188353 h 1320011"/>
                    <a:gd name="connsiteX27" fmla="*/ 1267961 w 1404842"/>
                    <a:gd name="connsiteY2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4488 w 1404842"/>
                    <a:gd name="connsiteY25" fmla="*/ 604863 h 1320011"/>
                    <a:gd name="connsiteX26" fmla="*/ 1267142 w 1404842"/>
                    <a:gd name="connsiteY26" fmla="*/ 188353 h 1320011"/>
                    <a:gd name="connsiteX27" fmla="*/ 1267961 w 1404842"/>
                    <a:gd name="connsiteY2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8435 w 1404842"/>
                    <a:gd name="connsiteY20" fmla="*/ 824418 h 1320011"/>
                    <a:gd name="connsiteX21" fmla="*/ 915206 w 1404842"/>
                    <a:gd name="connsiteY21" fmla="*/ 798588 h 1320011"/>
                    <a:gd name="connsiteX22" fmla="*/ 1380148 w 1404842"/>
                    <a:gd name="connsiteY22" fmla="*/ 353020 h 1320011"/>
                    <a:gd name="connsiteX23" fmla="*/ 1270370 w 1404842"/>
                    <a:gd name="connsiteY23" fmla="*/ 243242 h 1320011"/>
                    <a:gd name="connsiteX24" fmla="*/ 860317 w 1404842"/>
                    <a:gd name="connsiteY24" fmla="*/ 637150 h 1320011"/>
                    <a:gd name="connsiteX25" fmla="*/ 831057 w 1404842"/>
                    <a:gd name="connsiteY25" fmla="*/ 607967 h 1320011"/>
                    <a:gd name="connsiteX26" fmla="*/ 1267142 w 1404842"/>
                    <a:gd name="connsiteY26" fmla="*/ 188353 h 1320011"/>
                    <a:gd name="connsiteX27" fmla="*/ 1267961 w 1404842"/>
                    <a:gd name="connsiteY27"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5206 w 1404842"/>
                    <a:gd name="connsiteY20" fmla="*/ 798588 h 1320011"/>
                    <a:gd name="connsiteX21" fmla="*/ 1380148 w 1404842"/>
                    <a:gd name="connsiteY21" fmla="*/ 353020 h 1320011"/>
                    <a:gd name="connsiteX22" fmla="*/ 1270370 w 1404842"/>
                    <a:gd name="connsiteY22" fmla="*/ 243242 h 1320011"/>
                    <a:gd name="connsiteX23" fmla="*/ 860317 w 1404842"/>
                    <a:gd name="connsiteY23" fmla="*/ 637150 h 1320011"/>
                    <a:gd name="connsiteX24" fmla="*/ 831057 w 1404842"/>
                    <a:gd name="connsiteY24" fmla="*/ 607967 h 1320011"/>
                    <a:gd name="connsiteX25" fmla="*/ 1267142 w 1404842"/>
                    <a:gd name="connsiteY25" fmla="*/ 188353 h 1320011"/>
                    <a:gd name="connsiteX26" fmla="*/ 1267961 w 1404842"/>
                    <a:gd name="connsiteY2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5206 w 1404842"/>
                    <a:gd name="connsiteY20" fmla="*/ 798588 h 1320011"/>
                    <a:gd name="connsiteX21" fmla="*/ 1380148 w 1404842"/>
                    <a:gd name="connsiteY21" fmla="*/ 353020 h 1320011"/>
                    <a:gd name="connsiteX22" fmla="*/ 1270370 w 1404842"/>
                    <a:gd name="connsiteY22" fmla="*/ 243242 h 1320011"/>
                    <a:gd name="connsiteX23" fmla="*/ 860317 w 1404842"/>
                    <a:gd name="connsiteY23" fmla="*/ 637150 h 1320011"/>
                    <a:gd name="connsiteX24" fmla="*/ 831057 w 1404842"/>
                    <a:gd name="connsiteY24" fmla="*/ 607967 h 1320011"/>
                    <a:gd name="connsiteX25" fmla="*/ 1267142 w 1404842"/>
                    <a:gd name="connsiteY25" fmla="*/ 188353 h 1320011"/>
                    <a:gd name="connsiteX26" fmla="*/ 1267961 w 1404842"/>
                    <a:gd name="connsiteY2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7494 w 1404842"/>
                    <a:gd name="connsiteY19" fmla="*/ 824418 h 1320011"/>
                    <a:gd name="connsiteX20" fmla="*/ 915206 w 1404842"/>
                    <a:gd name="connsiteY20" fmla="*/ 798588 h 1320011"/>
                    <a:gd name="connsiteX21" fmla="*/ 1380148 w 1404842"/>
                    <a:gd name="connsiteY21" fmla="*/ 353020 h 1320011"/>
                    <a:gd name="connsiteX22" fmla="*/ 1270370 w 1404842"/>
                    <a:gd name="connsiteY22" fmla="*/ 243242 h 1320011"/>
                    <a:gd name="connsiteX23" fmla="*/ 860317 w 1404842"/>
                    <a:gd name="connsiteY23" fmla="*/ 637150 h 1320011"/>
                    <a:gd name="connsiteX24" fmla="*/ 831057 w 1404842"/>
                    <a:gd name="connsiteY24" fmla="*/ 607967 h 1320011"/>
                    <a:gd name="connsiteX25" fmla="*/ 1267142 w 1404842"/>
                    <a:gd name="connsiteY25" fmla="*/ 188353 h 1320011"/>
                    <a:gd name="connsiteX26" fmla="*/ 1267961 w 1404842"/>
                    <a:gd name="connsiteY2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2973 w 1404842"/>
                    <a:gd name="connsiteY19" fmla="*/ 827468 h 1320011"/>
                    <a:gd name="connsiteX20" fmla="*/ 915206 w 1404842"/>
                    <a:gd name="connsiteY20" fmla="*/ 798588 h 1320011"/>
                    <a:gd name="connsiteX21" fmla="*/ 1380148 w 1404842"/>
                    <a:gd name="connsiteY21" fmla="*/ 353020 h 1320011"/>
                    <a:gd name="connsiteX22" fmla="*/ 1270370 w 1404842"/>
                    <a:gd name="connsiteY22" fmla="*/ 243242 h 1320011"/>
                    <a:gd name="connsiteX23" fmla="*/ 860317 w 1404842"/>
                    <a:gd name="connsiteY23" fmla="*/ 637150 h 1320011"/>
                    <a:gd name="connsiteX24" fmla="*/ 831057 w 1404842"/>
                    <a:gd name="connsiteY24" fmla="*/ 607967 h 1320011"/>
                    <a:gd name="connsiteX25" fmla="*/ 1267142 w 1404842"/>
                    <a:gd name="connsiteY25" fmla="*/ 188353 h 1320011"/>
                    <a:gd name="connsiteX26" fmla="*/ 1267961 w 1404842"/>
                    <a:gd name="connsiteY2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2973 w 1404842"/>
                    <a:gd name="connsiteY19" fmla="*/ 827468 h 1320011"/>
                    <a:gd name="connsiteX20" fmla="*/ 915206 w 1404842"/>
                    <a:gd name="connsiteY20" fmla="*/ 798588 h 1320011"/>
                    <a:gd name="connsiteX21" fmla="*/ 1380148 w 1404842"/>
                    <a:gd name="connsiteY21" fmla="*/ 353020 h 1320011"/>
                    <a:gd name="connsiteX22" fmla="*/ 1270370 w 1404842"/>
                    <a:gd name="connsiteY22" fmla="*/ 243242 h 1320011"/>
                    <a:gd name="connsiteX23" fmla="*/ 860317 w 1404842"/>
                    <a:gd name="connsiteY23" fmla="*/ 637150 h 1320011"/>
                    <a:gd name="connsiteX24" fmla="*/ 831057 w 1404842"/>
                    <a:gd name="connsiteY24" fmla="*/ 607967 h 1320011"/>
                    <a:gd name="connsiteX25" fmla="*/ 1267142 w 1404842"/>
                    <a:gd name="connsiteY25" fmla="*/ 188353 h 1320011"/>
                    <a:gd name="connsiteX26" fmla="*/ 1267961 w 1404842"/>
                    <a:gd name="connsiteY2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09 w 1404842"/>
                    <a:gd name="connsiteY3" fmla="*/ 472484 h 1320011"/>
                    <a:gd name="connsiteX4" fmla="*/ 724710 w 1404842"/>
                    <a:gd name="connsiteY4" fmla="*/ 446654 h 1320011"/>
                    <a:gd name="connsiteX5" fmla="*/ 1050815 w 1404842"/>
                    <a:gd name="connsiteY5" fmla="*/ 133464 h 1320011"/>
                    <a:gd name="connsiteX6" fmla="*/ 997347 w 1404842"/>
                    <a:gd name="connsiteY6" fmla="*/ 171 h 1320011"/>
                    <a:gd name="connsiteX7" fmla="*/ 944265 w 1404842"/>
                    <a:gd name="connsiteY7" fmla="*/ 20458 h 1320011"/>
                    <a:gd name="connsiteX8" fmla="*/ 524527 w 1404842"/>
                    <a:gd name="connsiteY8" fmla="*/ 424052 h 1320011"/>
                    <a:gd name="connsiteX9" fmla="*/ 501925 w 1404842"/>
                    <a:gd name="connsiteY9" fmla="*/ 427281 h 1320011"/>
                    <a:gd name="connsiteX10" fmla="*/ 492239 w 1404842"/>
                    <a:gd name="connsiteY10" fmla="*/ 398222 h 1320011"/>
                    <a:gd name="connsiteX11" fmla="*/ 643991 w 1404842"/>
                    <a:gd name="connsiteY11" fmla="*/ 252929 h 1320011"/>
                    <a:gd name="connsiteX12" fmla="*/ 534213 w 1404842"/>
                    <a:gd name="connsiteY12" fmla="*/ 143151 h 1320011"/>
                    <a:gd name="connsiteX13" fmla="*/ 121567 w 1404842"/>
                    <a:gd name="connsiteY13" fmla="*/ 538646 h 1320011"/>
                    <a:gd name="connsiteX14" fmla="*/ 121985 w 1404842"/>
                    <a:gd name="connsiteY14" fmla="*/ 1164790 h 1320011"/>
                    <a:gd name="connsiteX15" fmla="*/ 760325 w 1404842"/>
                    <a:gd name="connsiteY15" fmla="*/ 1216358 h 1320011"/>
                    <a:gd name="connsiteX16" fmla="*/ 1041129 w 1404842"/>
                    <a:gd name="connsiteY16" fmla="*/ 950576 h 1320011"/>
                    <a:gd name="connsiteX17" fmla="*/ 1383377 w 1404842"/>
                    <a:gd name="connsiteY17" fmla="*/ 617778 h 1320011"/>
                    <a:gd name="connsiteX18" fmla="*/ 1273600 w 1404842"/>
                    <a:gd name="connsiteY18" fmla="*/ 508000 h 1320011"/>
                    <a:gd name="connsiteX19" fmla="*/ 942973 w 1404842"/>
                    <a:gd name="connsiteY19" fmla="*/ 827468 h 1320011"/>
                    <a:gd name="connsiteX20" fmla="*/ 915206 w 1404842"/>
                    <a:gd name="connsiteY20" fmla="*/ 798588 h 1320011"/>
                    <a:gd name="connsiteX21" fmla="*/ 1380148 w 1404842"/>
                    <a:gd name="connsiteY21" fmla="*/ 353020 h 1320011"/>
                    <a:gd name="connsiteX22" fmla="*/ 1270370 w 1404842"/>
                    <a:gd name="connsiteY22" fmla="*/ 243242 h 1320011"/>
                    <a:gd name="connsiteX23" fmla="*/ 860317 w 1404842"/>
                    <a:gd name="connsiteY23" fmla="*/ 637150 h 1320011"/>
                    <a:gd name="connsiteX24" fmla="*/ 831057 w 1404842"/>
                    <a:gd name="connsiteY24" fmla="*/ 607967 h 1320011"/>
                    <a:gd name="connsiteX25" fmla="*/ 1267142 w 1404842"/>
                    <a:gd name="connsiteY25" fmla="*/ 188353 h 1320011"/>
                    <a:gd name="connsiteX26" fmla="*/ 1267961 w 1404842"/>
                    <a:gd name="connsiteY26"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10 w 1404842"/>
                    <a:gd name="connsiteY3" fmla="*/ 446654 h 1320011"/>
                    <a:gd name="connsiteX4" fmla="*/ 1050815 w 1404842"/>
                    <a:gd name="connsiteY4" fmla="*/ 133464 h 1320011"/>
                    <a:gd name="connsiteX5" fmla="*/ 997347 w 1404842"/>
                    <a:gd name="connsiteY5" fmla="*/ 171 h 1320011"/>
                    <a:gd name="connsiteX6" fmla="*/ 944265 w 1404842"/>
                    <a:gd name="connsiteY6" fmla="*/ 20458 h 1320011"/>
                    <a:gd name="connsiteX7" fmla="*/ 524527 w 1404842"/>
                    <a:gd name="connsiteY7" fmla="*/ 424052 h 1320011"/>
                    <a:gd name="connsiteX8" fmla="*/ 501925 w 1404842"/>
                    <a:gd name="connsiteY8" fmla="*/ 427281 h 1320011"/>
                    <a:gd name="connsiteX9" fmla="*/ 492239 w 1404842"/>
                    <a:gd name="connsiteY9" fmla="*/ 398222 h 1320011"/>
                    <a:gd name="connsiteX10" fmla="*/ 643991 w 1404842"/>
                    <a:gd name="connsiteY10" fmla="*/ 252929 h 1320011"/>
                    <a:gd name="connsiteX11" fmla="*/ 534213 w 1404842"/>
                    <a:gd name="connsiteY11" fmla="*/ 143151 h 1320011"/>
                    <a:gd name="connsiteX12" fmla="*/ 121567 w 1404842"/>
                    <a:gd name="connsiteY12" fmla="*/ 538646 h 1320011"/>
                    <a:gd name="connsiteX13" fmla="*/ 121985 w 1404842"/>
                    <a:gd name="connsiteY13" fmla="*/ 1164790 h 1320011"/>
                    <a:gd name="connsiteX14" fmla="*/ 760325 w 1404842"/>
                    <a:gd name="connsiteY14" fmla="*/ 1216358 h 1320011"/>
                    <a:gd name="connsiteX15" fmla="*/ 1041129 w 1404842"/>
                    <a:gd name="connsiteY15" fmla="*/ 950576 h 1320011"/>
                    <a:gd name="connsiteX16" fmla="*/ 1383377 w 1404842"/>
                    <a:gd name="connsiteY16" fmla="*/ 617778 h 1320011"/>
                    <a:gd name="connsiteX17" fmla="*/ 1273600 w 1404842"/>
                    <a:gd name="connsiteY17" fmla="*/ 508000 h 1320011"/>
                    <a:gd name="connsiteX18" fmla="*/ 942973 w 1404842"/>
                    <a:gd name="connsiteY18" fmla="*/ 827468 h 1320011"/>
                    <a:gd name="connsiteX19" fmla="*/ 915206 w 1404842"/>
                    <a:gd name="connsiteY19" fmla="*/ 798588 h 1320011"/>
                    <a:gd name="connsiteX20" fmla="*/ 1380148 w 1404842"/>
                    <a:gd name="connsiteY20" fmla="*/ 353020 h 1320011"/>
                    <a:gd name="connsiteX21" fmla="*/ 1270370 w 1404842"/>
                    <a:gd name="connsiteY21" fmla="*/ 243242 h 1320011"/>
                    <a:gd name="connsiteX22" fmla="*/ 860317 w 1404842"/>
                    <a:gd name="connsiteY22" fmla="*/ 637150 h 1320011"/>
                    <a:gd name="connsiteX23" fmla="*/ 831057 w 1404842"/>
                    <a:gd name="connsiteY23" fmla="*/ 607967 h 1320011"/>
                    <a:gd name="connsiteX24" fmla="*/ 1267142 w 1404842"/>
                    <a:gd name="connsiteY24" fmla="*/ 188353 h 1320011"/>
                    <a:gd name="connsiteX25" fmla="*/ 1267961 w 1404842"/>
                    <a:gd name="connsiteY25"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10 w 1404842"/>
                    <a:gd name="connsiteY3" fmla="*/ 446654 h 1320011"/>
                    <a:gd name="connsiteX4" fmla="*/ 1050815 w 1404842"/>
                    <a:gd name="connsiteY4" fmla="*/ 133464 h 1320011"/>
                    <a:gd name="connsiteX5" fmla="*/ 997347 w 1404842"/>
                    <a:gd name="connsiteY5" fmla="*/ 171 h 1320011"/>
                    <a:gd name="connsiteX6" fmla="*/ 944265 w 1404842"/>
                    <a:gd name="connsiteY6" fmla="*/ 20458 h 1320011"/>
                    <a:gd name="connsiteX7" fmla="*/ 524527 w 1404842"/>
                    <a:gd name="connsiteY7" fmla="*/ 424052 h 1320011"/>
                    <a:gd name="connsiteX8" fmla="*/ 501925 w 1404842"/>
                    <a:gd name="connsiteY8" fmla="*/ 427281 h 1320011"/>
                    <a:gd name="connsiteX9" fmla="*/ 492239 w 1404842"/>
                    <a:gd name="connsiteY9" fmla="*/ 398222 h 1320011"/>
                    <a:gd name="connsiteX10" fmla="*/ 643991 w 1404842"/>
                    <a:gd name="connsiteY10" fmla="*/ 252929 h 1320011"/>
                    <a:gd name="connsiteX11" fmla="*/ 534213 w 1404842"/>
                    <a:gd name="connsiteY11" fmla="*/ 143151 h 1320011"/>
                    <a:gd name="connsiteX12" fmla="*/ 121567 w 1404842"/>
                    <a:gd name="connsiteY12" fmla="*/ 538646 h 1320011"/>
                    <a:gd name="connsiteX13" fmla="*/ 121985 w 1404842"/>
                    <a:gd name="connsiteY13" fmla="*/ 1164790 h 1320011"/>
                    <a:gd name="connsiteX14" fmla="*/ 760325 w 1404842"/>
                    <a:gd name="connsiteY14" fmla="*/ 1216358 h 1320011"/>
                    <a:gd name="connsiteX15" fmla="*/ 1041129 w 1404842"/>
                    <a:gd name="connsiteY15" fmla="*/ 950576 h 1320011"/>
                    <a:gd name="connsiteX16" fmla="*/ 1383377 w 1404842"/>
                    <a:gd name="connsiteY16" fmla="*/ 617778 h 1320011"/>
                    <a:gd name="connsiteX17" fmla="*/ 1273600 w 1404842"/>
                    <a:gd name="connsiteY17" fmla="*/ 508000 h 1320011"/>
                    <a:gd name="connsiteX18" fmla="*/ 942973 w 1404842"/>
                    <a:gd name="connsiteY18" fmla="*/ 827468 h 1320011"/>
                    <a:gd name="connsiteX19" fmla="*/ 915206 w 1404842"/>
                    <a:gd name="connsiteY19" fmla="*/ 798588 h 1320011"/>
                    <a:gd name="connsiteX20" fmla="*/ 1380148 w 1404842"/>
                    <a:gd name="connsiteY20" fmla="*/ 353020 h 1320011"/>
                    <a:gd name="connsiteX21" fmla="*/ 1270370 w 1404842"/>
                    <a:gd name="connsiteY21" fmla="*/ 243242 h 1320011"/>
                    <a:gd name="connsiteX22" fmla="*/ 860317 w 1404842"/>
                    <a:gd name="connsiteY22" fmla="*/ 637150 h 1320011"/>
                    <a:gd name="connsiteX23" fmla="*/ 831057 w 1404842"/>
                    <a:gd name="connsiteY23" fmla="*/ 607967 h 1320011"/>
                    <a:gd name="connsiteX24" fmla="*/ 1267142 w 1404842"/>
                    <a:gd name="connsiteY24" fmla="*/ 188353 h 1320011"/>
                    <a:gd name="connsiteX25" fmla="*/ 1267961 w 1404842"/>
                    <a:gd name="connsiteY25"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10 w 1404842"/>
                    <a:gd name="connsiteY3" fmla="*/ 446654 h 1320011"/>
                    <a:gd name="connsiteX4" fmla="*/ 1050815 w 1404842"/>
                    <a:gd name="connsiteY4" fmla="*/ 133464 h 1320011"/>
                    <a:gd name="connsiteX5" fmla="*/ 997347 w 1404842"/>
                    <a:gd name="connsiteY5" fmla="*/ 171 h 1320011"/>
                    <a:gd name="connsiteX6" fmla="*/ 944265 w 1404842"/>
                    <a:gd name="connsiteY6" fmla="*/ 20458 h 1320011"/>
                    <a:gd name="connsiteX7" fmla="*/ 524527 w 1404842"/>
                    <a:gd name="connsiteY7" fmla="*/ 424052 h 1320011"/>
                    <a:gd name="connsiteX8" fmla="*/ 501925 w 1404842"/>
                    <a:gd name="connsiteY8" fmla="*/ 427281 h 1320011"/>
                    <a:gd name="connsiteX9" fmla="*/ 492239 w 1404842"/>
                    <a:gd name="connsiteY9" fmla="*/ 398222 h 1320011"/>
                    <a:gd name="connsiteX10" fmla="*/ 643991 w 1404842"/>
                    <a:gd name="connsiteY10" fmla="*/ 252929 h 1320011"/>
                    <a:gd name="connsiteX11" fmla="*/ 534213 w 1404842"/>
                    <a:gd name="connsiteY11" fmla="*/ 143151 h 1320011"/>
                    <a:gd name="connsiteX12" fmla="*/ 121567 w 1404842"/>
                    <a:gd name="connsiteY12" fmla="*/ 538646 h 1320011"/>
                    <a:gd name="connsiteX13" fmla="*/ 121985 w 1404842"/>
                    <a:gd name="connsiteY13" fmla="*/ 1164790 h 1320011"/>
                    <a:gd name="connsiteX14" fmla="*/ 760325 w 1404842"/>
                    <a:gd name="connsiteY14" fmla="*/ 1216358 h 1320011"/>
                    <a:gd name="connsiteX15" fmla="*/ 1041129 w 1404842"/>
                    <a:gd name="connsiteY15" fmla="*/ 950576 h 1320011"/>
                    <a:gd name="connsiteX16" fmla="*/ 1383377 w 1404842"/>
                    <a:gd name="connsiteY16" fmla="*/ 617778 h 1320011"/>
                    <a:gd name="connsiteX17" fmla="*/ 1273600 w 1404842"/>
                    <a:gd name="connsiteY17" fmla="*/ 508000 h 1320011"/>
                    <a:gd name="connsiteX18" fmla="*/ 942973 w 1404842"/>
                    <a:gd name="connsiteY18" fmla="*/ 827468 h 1320011"/>
                    <a:gd name="connsiteX19" fmla="*/ 915206 w 1404842"/>
                    <a:gd name="connsiteY19" fmla="*/ 798588 h 1320011"/>
                    <a:gd name="connsiteX20" fmla="*/ 1380148 w 1404842"/>
                    <a:gd name="connsiteY20" fmla="*/ 353020 h 1320011"/>
                    <a:gd name="connsiteX21" fmla="*/ 1270370 w 1404842"/>
                    <a:gd name="connsiteY21" fmla="*/ 243242 h 1320011"/>
                    <a:gd name="connsiteX22" fmla="*/ 860317 w 1404842"/>
                    <a:gd name="connsiteY22" fmla="*/ 637150 h 1320011"/>
                    <a:gd name="connsiteX23" fmla="*/ 831057 w 1404842"/>
                    <a:gd name="connsiteY23" fmla="*/ 607967 h 1320011"/>
                    <a:gd name="connsiteX24" fmla="*/ 1267142 w 1404842"/>
                    <a:gd name="connsiteY24" fmla="*/ 188353 h 1320011"/>
                    <a:gd name="connsiteX25" fmla="*/ 1267961 w 1404842"/>
                    <a:gd name="connsiteY25"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10 w 1404842"/>
                    <a:gd name="connsiteY3" fmla="*/ 446654 h 1320011"/>
                    <a:gd name="connsiteX4" fmla="*/ 1050815 w 1404842"/>
                    <a:gd name="connsiteY4" fmla="*/ 133464 h 1320011"/>
                    <a:gd name="connsiteX5" fmla="*/ 997347 w 1404842"/>
                    <a:gd name="connsiteY5" fmla="*/ 171 h 1320011"/>
                    <a:gd name="connsiteX6" fmla="*/ 944265 w 1404842"/>
                    <a:gd name="connsiteY6" fmla="*/ 20458 h 1320011"/>
                    <a:gd name="connsiteX7" fmla="*/ 524527 w 1404842"/>
                    <a:gd name="connsiteY7" fmla="*/ 424052 h 1320011"/>
                    <a:gd name="connsiteX8" fmla="*/ 492239 w 1404842"/>
                    <a:gd name="connsiteY8" fmla="*/ 398222 h 1320011"/>
                    <a:gd name="connsiteX9" fmla="*/ 643991 w 1404842"/>
                    <a:gd name="connsiteY9" fmla="*/ 252929 h 1320011"/>
                    <a:gd name="connsiteX10" fmla="*/ 534213 w 1404842"/>
                    <a:gd name="connsiteY10" fmla="*/ 143151 h 1320011"/>
                    <a:gd name="connsiteX11" fmla="*/ 121567 w 1404842"/>
                    <a:gd name="connsiteY11" fmla="*/ 538646 h 1320011"/>
                    <a:gd name="connsiteX12" fmla="*/ 121985 w 1404842"/>
                    <a:gd name="connsiteY12" fmla="*/ 1164790 h 1320011"/>
                    <a:gd name="connsiteX13" fmla="*/ 760325 w 1404842"/>
                    <a:gd name="connsiteY13" fmla="*/ 1216358 h 1320011"/>
                    <a:gd name="connsiteX14" fmla="*/ 1041129 w 1404842"/>
                    <a:gd name="connsiteY14" fmla="*/ 950576 h 1320011"/>
                    <a:gd name="connsiteX15" fmla="*/ 1383377 w 1404842"/>
                    <a:gd name="connsiteY15" fmla="*/ 617778 h 1320011"/>
                    <a:gd name="connsiteX16" fmla="*/ 1273600 w 1404842"/>
                    <a:gd name="connsiteY16" fmla="*/ 508000 h 1320011"/>
                    <a:gd name="connsiteX17" fmla="*/ 942973 w 1404842"/>
                    <a:gd name="connsiteY17" fmla="*/ 827468 h 1320011"/>
                    <a:gd name="connsiteX18" fmla="*/ 915206 w 1404842"/>
                    <a:gd name="connsiteY18" fmla="*/ 798588 h 1320011"/>
                    <a:gd name="connsiteX19" fmla="*/ 1380148 w 1404842"/>
                    <a:gd name="connsiteY19" fmla="*/ 353020 h 1320011"/>
                    <a:gd name="connsiteX20" fmla="*/ 1270370 w 1404842"/>
                    <a:gd name="connsiteY20" fmla="*/ 243242 h 1320011"/>
                    <a:gd name="connsiteX21" fmla="*/ 860317 w 1404842"/>
                    <a:gd name="connsiteY21" fmla="*/ 637150 h 1320011"/>
                    <a:gd name="connsiteX22" fmla="*/ 831057 w 1404842"/>
                    <a:gd name="connsiteY22" fmla="*/ 607967 h 1320011"/>
                    <a:gd name="connsiteX23" fmla="*/ 1267142 w 1404842"/>
                    <a:gd name="connsiteY23" fmla="*/ 188353 h 1320011"/>
                    <a:gd name="connsiteX24" fmla="*/ 1267961 w 1404842"/>
                    <a:gd name="connsiteY24"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10 w 1404842"/>
                    <a:gd name="connsiteY3" fmla="*/ 446654 h 1320011"/>
                    <a:gd name="connsiteX4" fmla="*/ 1050815 w 1404842"/>
                    <a:gd name="connsiteY4" fmla="*/ 133464 h 1320011"/>
                    <a:gd name="connsiteX5" fmla="*/ 997347 w 1404842"/>
                    <a:gd name="connsiteY5" fmla="*/ 171 h 1320011"/>
                    <a:gd name="connsiteX6" fmla="*/ 944265 w 1404842"/>
                    <a:gd name="connsiteY6" fmla="*/ 20458 h 1320011"/>
                    <a:gd name="connsiteX7" fmla="*/ 524527 w 1404842"/>
                    <a:gd name="connsiteY7" fmla="*/ 424052 h 1320011"/>
                    <a:gd name="connsiteX8" fmla="*/ 492239 w 1404842"/>
                    <a:gd name="connsiteY8" fmla="*/ 398222 h 1320011"/>
                    <a:gd name="connsiteX9" fmla="*/ 643991 w 1404842"/>
                    <a:gd name="connsiteY9" fmla="*/ 252929 h 1320011"/>
                    <a:gd name="connsiteX10" fmla="*/ 534213 w 1404842"/>
                    <a:gd name="connsiteY10" fmla="*/ 143151 h 1320011"/>
                    <a:gd name="connsiteX11" fmla="*/ 121567 w 1404842"/>
                    <a:gd name="connsiteY11" fmla="*/ 538646 h 1320011"/>
                    <a:gd name="connsiteX12" fmla="*/ 121985 w 1404842"/>
                    <a:gd name="connsiteY12" fmla="*/ 1164790 h 1320011"/>
                    <a:gd name="connsiteX13" fmla="*/ 760325 w 1404842"/>
                    <a:gd name="connsiteY13" fmla="*/ 1216358 h 1320011"/>
                    <a:gd name="connsiteX14" fmla="*/ 1041129 w 1404842"/>
                    <a:gd name="connsiteY14" fmla="*/ 950576 h 1320011"/>
                    <a:gd name="connsiteX15" fmla="*/ 1383377 w 1404842"/>
                    <a:gd name="connsiteY15" fmla="*/ 617778 h 1320011"/>
                    <a:gd name="connsiteX16" fmla="*/ 1273600 w 1404842"/>
                    <a:gd name="connsiteY16" fmla="*/ 508000 h 1320011"/>
                    <a:gd name="connsiteX17" fmla="*/ 942973 w 1404842"/>
                    <a:gd name="connsiteY17" fmla="*/ 827468 h 1320011"/>
                    <a:gd name="connsiteX18" fmla="*/ 915206 w 1404842"/>
                    <a:gd name="connsiteY18" fmla="*/ 798588 h 1320011"/>
                    <a:gd name="connsiteX19" fmla="*/ 1380148 w 1404842"/>
                    <a:gd name="connsiteY19" fmla="*/ 353020 h 1320011"/>
                    <a:gd name="connsiteX20" fmla="*/ 1270370 w 1404842"/>
                    <a:gd name="connsiteY20" fmla="*/ 243242 h 1320011"/>
                    <a:gd name="connsiteX21" fmla="*/ 860317 w 1404842"/>
                    <a:gd name="connsiteY21" fmla="*/ 637150 h 1320011"/>
                    <a:gd name="connsiteX22" fmla="*/ 831057 w 1404842"/>
                    <a:gd name="connsiteY22" fmla="*/ 607967 h 1320011"/>
                    <a:gd name="connsiteX23" fmla="*/ 1267142 w 1404842"/>
                    <a:gd name="connsiteY23" fmla="*/ 188353 h 1320011"/>
                    <a:gd name="connsiteX24" fmla="*/ 1267961 w 1404842"/>
                    <a:gd name="connsiteY24" fmla="*/ 77757 h 1320011"/>
                    <a:gd name="connsiteX0" fmla="*/ 1267961 w 1404842"/>
                    <a:gd name="connsiteY0" fmla="*/ 77757 h 1320011"/>
                    <a:gd name="connsiteX1" fmla="*/ 1160593 w 1404842"/>
                    <a:gd name="connsiteY1" fmla="*/ 75347 h 1320011"/>
                    <a:gd name="connsiteX2" fmla="*/ 744082 w 1404842"/>
                    <a:gd name="connsiteY2" fmla="*/ 475712 h 1320011"/>
                    <a:gd name="connsiteX3" fmla="*/ 724710 w 1404842"/>
                    <a:gd name="connsiteY3" fmla="*/ 446654 h 1320011"/>
                    <a:gd name="connsiteX4" fmla="*/ 1050815 w 1404842"/>
                    <a:gd name="connsiteY4" fmla="*/ 133464 h 1320011"/>
                    <a:gd name="connsiteX5" fmla="*/ 997347 w 1404842"/>
                    <a:gd name="connsiteY5" fmla="*/ 171 h 1320011"/>
                    <a:gd name="connsiteX6" fmla="*/ 944265 w 1404842"/>
                    <a:gd name="connsiteY6" fmla="*/ 20458 h 1320011"/>
                    <a:gd name="connsiteX7" fmla="*/ 524527 w 1404842"/>
                    <a:gd name="connsiteY7" fmla="*/ 424052 h 1320011"/>
                    <a:gd name="connsiteX8" fmla="*/ 492239 w 1404842"/>
                    <a:gd name="connsiteY8" fmla="*/ 398222 h 1320011"/>
                    <a:gd name="connsiteX9" fmla="*/ 643991 w 1404842"/>
                    <a:gd name="connsiteY9" fmla="*/ 252929 h 1320011"/>
                    <a:gd name="connsiteX10" fmla="*/ 534213 w 1404842"/>
                    <a:gd name="connsiteY10" fmla="*/ 143151 h 1320011"/>
                    <a:gd name="connsiteX11" fmla="*/ 121567 w 1404842"/>
                    <a:gd name="connsiteY11" fmla="*/ 538646 h 1320011"/>
                    <a:gd name="connsiteX12" fmla="*/ 121985 w 1404842"/>
                    <a:gd name="connsiteY12" fmla="*/ 1164790 h 1320011"/>
                    <a:gd name="connsiteX13" fmla="*/ 760325 w 1404842"/>
                    <a:gd name="connsiteY13" fmla="*/ 1216358 h 1320011"/>
                    <a:gd name="connsiteX14" fmla="*/ 1041129 w 1404842"/>
                    <a:gd name="connsiteY14" fmla="*/ 950576 h 1320011"/>
                    <a:gd name="connsiteX15" fmla="*/ 1383377 w 1404842"/>
                    <a:gd name="connsiteY15" fmla="*/ 617778 h 1320011"/>
                    <a:gd name="connsiteX16" fmla="*/ 1273600 w 1404842"/>
                    <a:gd name="connsiteY16" fmla="*/ 508000 h 1320011"/>
                    <a:gd name="connsiteX17" fmla="*/ 942973 w 1404842"/>
                    <a:gd name="connsiteY17" fmla="*/ 827468 h 1320011"/>
                    <a:gd name="connsiteX18" fmla="*/ 915206 w 1404842"/>
                    <a:gd name="connsiteY18" fmla="*/ 798588 h 1320011"/>
                    <a:gd name="connsiteX19" fmla="*/ 1380148 w 1404842"/>
                    <a:gd name="connsiteY19" fmla="*/ 353020 h 1320011"/>
                    <a:gd name="connsiteX20" fmla="*/ 1270370 w 1404842"/>
                    <a:gd name="connsiteY20" fmla="*/ 243242 h 1320011"/>
                    <a:gd name="connsiteX21" fmla="*/ 860317 w 1404842"/>
                    <a:gd name="connsiteY21" fmla="*/ 637150 h 1320011"/>
                    <a:gd name="connsiteX22" fmla="*/ 831057 w 1404842"/>
                    <a:gd name="connsiteY22" fmla="*/ 607967 h 1320011"/>
                    <a:gd name="connsiteX23" fmla="*/ 1267142 w 1404842"/>
                    <a:gd name="connsiteY23" fmla="*/ 188353 h 1320011"/>
                    <a:gd name="connsiteX24" fmla="*/ 1267961 w 1404842"/>
                    <a:gd name="connsiteY24" fmla="*/ 77757 h 1320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404842" h="1320011">
                      <a:moveTo>
                        <a:pt x="1267961" y="77757"/>
                      </a:moveTo>
                      <a:cubicBezTo>
                        <a:pt x="1240543" y="50551"/>
                        <a:pt x="1195095" y="41376"/>
                        <a:pt x="1160593" y="75347"/>
                      </a:cubicBezTo>
                      <a:lnTo>
                        <a:pt x="744082" y="475712"/>
                      </a:lnTo>
                      <a:cubicBezTo>
                        <a:pt x="729482" y="486915"/>
                        <a:pt x="711913" y="459200"/>
                        <a:pt x="724710" y="446654"/>
                      </a:cubicBezTo>
                      <a:lnTo>
                        <a:pt x="1050815" y="133464"/>
                      </a:lnTo>
                      <a:cubicBezTo>
                        <a:pt x="1107249" y="72370"/>
                        <a:pt x="1053566" y="4032"/>
                        <a:pt x="997347" y="171"/>
                      </a:cubicBezTo>
                      <a:cubicBezTo>
                        <a:pt x="978607" y="-1116"/>
                        <a:pt x="959585" y="4760"/>
                        <a:pt x="944265" y="20458"/>
                      </a:cubicBezTo>
                      <a:lnTo>
                        <a:pt x="524527" y="424052"/>
                      </a:lnTo>
                      <a:cubicBezTo>
                        <a:pt x="503116" y="442758"/>
                        <a:pt x="479336" y="410563"/>
                        <a:pt x="492239" y="398222"/>
                      </a:cubicBezTo>
                      <a:lnTo>
                        <a:pt x="643991" y="252929"/>
                      </a:lnTo>
                      <a:cubicBezTo>
                        <a:pt x="728465" y="169971"/>
                        <a:pt x="604291" y="74132"/>
                        <a:pt x="534213" y="143151"/>
                      </a:cubicBezTo>
                      <a:lnTo>
                        <a:pt x="121567" y="538646"/>
                      </a:lnTo>
                      <a:cubicBezTo>
                        <a:pt x="-39551" y="711809"/>
                        <a:pt x="-41632" y="983953"/>
                        <a:pt x="121985" y="1164790"/>
                      </a:cubicBezTo>
                      <a:cubicBezTo>
                        <a:pt x="290001" y="1350486"/>
                        <a:pt x="571243" y="1371930"/>
                        <a:pt x="760325" y="1216358"/>
                      </a:cubicBezTo>
                      <a:cubicBezTo>
                        <a:pt x="818079" y="1167455"/>
                        <a:pt x="937287" y="1050339"/>
                        <a:pt x="1041129" y="950576"/>
                      </a:cubicBezTo>
                      <a:lnTo>
                        <a:pt x="1383377" y="617778"/>
                      </a:lnTo>
                      <a:cubicBezTo>
                        <a:pt x="1452395" y="542548"/>
                        <a:pt x="1338526" y="441557"/>
                        <a:pt x="1273600" y="508000"/>
                      </a:cubicBezTo>
                      <a:lnTo>
                        <a:pt x="942973" y="827468"/>
                      </a:lnTo>
                      <a:cubicBezTo>
                        <a:pt x="928612" y="842128"/>
                        <a:pt x="899117" y="816068"/>
                        <a:pt x="915206" y="798588"/>
                      </a:cubicBezTo>
                      <a:lnTo>
                        <a:pt x="1380148" y="353020"/>
                      </a:lnTo>
                      <a:cubicBezTo>
                        <a:pt x="1444014" y="282941"/>
                        <a:pt x="1332720" y="176802"/>
                        <a:pt x="1270370" y="243242"/>
                      </a:cubicBezTo>
                      <a:lnTo>
                        <a:pt x="860317" y="637150"/>
                      </a:lnTo>
                      <a:cubicBezTo>
                        <a:pt x="838771" y="655775"/>
                        <a:pt x="817145" y="621425"/>
                        <a:pt x="831057" y="607967"/>
                      </a:cubicBezTo>
                      <a:lnTo>
                        <a:pt x="1267142" y="188353"/>
                      </a:lnTo>
                      <a:cubicBezTo>
                        <a:pt x="1304765" y="150200"/>
                        <a:pt x="1295378" y="104963"/>
                        <a:pt x="1267961" y="77757"/>
                      </a:cubicBezTo>
                      <a:close/>
                    </a:path>
                  </a:pathLst>
                </a:custGeom>
                <a:solidFill>
                  <a:schemeClr val="accent4"/>
                </a:solidFill>
                <a:ln w="9525" cap="flat" cmpd="sng" algn="ctr">
                  <a:noFill/>
                  <a:prstDash val="solid"/>
                  <a:round/>
                  <a:headEnd type="none" w="med" len="med"/>
                  <a:tailEnd type="none" w="med" len="med"/>
                </a:ln>
                <a:effectLst/>
              </p:spPr>
              <p:txBody>
                <a:bodyPr/>
                <a:lstStyle/>
                <a:p>
                  <a:pPr>
                    <a:defRPr/>
                  </a:pPr>
                  <a:endParaRPr lang="en-US" dirty="0"/>
                </a:p>
              </p:txBody>
            </p:sp>
            <p:sp>
              <p:nvSpPr>
                <p:cNvPr id="19" name="Freeform 18"/>
                <p:cNvSpPr>
                  <a:spLocks/>
                </p:cNvSpPr>
                <p:nvPr/>
              </p:nvSpPr>
              <p:spPr bwMode="ltGray">
                <a:xfrm rot="20402657">
                  <a:off x="4157187" y="2393493"/>
                  <a:ext cx="733414" cy="730866"/>
                </a:xfrm>
                <a:custGeom>
                  <a:avLst/>
                  <a:gdLst>
                    <a:gd name="connsiteX0" fmla="*/ 940895 w 1879482"/>
                    <a:gd name="connsiteY0" fmla="*/ 1481051 h 1879482"/>
                    <a:gd name="connsiteX1" fmla="*/ 1481161 w 1879482"/>
                    <a:gd name="connsiteY1" fmla="*/ 941236 h 1879482"/>
                    <a:gd name="connsiteX2" fmla="*/ 1388892 w 1879482"/>
                    <a:gd name="connsiteY2" fmla="*/ 639420 h 1879482"/>
                    <a:gd name="connsiteX3" fmla="*/ 1324918 w 1879482"/>
                    <a:gd name="connsiteY3" fmla="*/ 561947 h 1879482"/>
                    <a:gd name="connsiteX4" fmla="*/ 1325007 w 1879482"/>
                    <a:gd name="connsiteY4" fmla="*/ 561861 h 1879482"/>
                    <a:gd name="connsiteX5" fmla="*/ 1320612 w 1879482"/>
                    <a:gd name="connsiteY5" fmla="*/ 556539 h 1879482"/>
                    <a:gd name="connsiteX6" fmla="*/ 938586 w 1879482"/>
                    <a:gd name="connsiteY6" fmla="*/ 398431 h 1879482"/>
                    <a:gd name="connsiteX7" fmla="*/ 398320 w 1879482"/>
                    <a:gd name="connsiteY7" fmla="*/ 938246 h 1879482"/>
                    <a:gd name="connsiteX8" fmla="*/ 490589 w 1879482"/>
                    <a:gd name="connsiteY8" fmla="*/ 1240062 h 1879482"/>
                    <a:gd name="connsiteX9" fmla="*/ 554563 w 1879482"/>
                    <a:gd name="connsiteY9" fmla="*/ 1317535 h 1879482"/>
                    <a:gd name="connsiteX10" fmla="*/ 554474 w 1879482"/>
                    <a:gd name="connsiteY10" fmla="*/ 1317620 h 1879482"/>
                    <a:gd name="connsiteX11" fmla="*/ 558869 w 1879482"/>
                    <a:gd name="connsiteY11" fmla="*/ 1322943 h 1879482"/>
                    <a:gd name="connsiteX12" fmla="*/ 940895 w 1879482"/>
                    <a:gd name="connsiteY12" fmla="*/ 1481051 h 1879482"/>
                    <a:gd name="connsiteX13" fmla="*/ 981121 w 1879482"/>
                    <a:gd name="connsiteY13" fmla="*/ 1879482 h 1879482"/>
                    <a:gd name="connsiteX14" fmla="*/ 945037 w 1879482"/>
                    <a:gd name="connsiteY14" fmla="*/ 1879250 h 1879482"/>
                    <a:gd name="connsiteX15" fmla="*/ 882196 w 1879482"/>
                    <a:gd name="connsiteY15" fmla="*/ 1699986 h 1879482"/>
                    <a:gd name="connsiteX16" fmla="*/ 724549 w 1879482"/>
                    <a:gd name="connsiteY16" fmla="*/ 1673127 h 1879482"/>
                    <a:gd name="connsiteX17" fmla="*/ 604558 w 1879482"/>
                    <a:gd name="connsiteY17" fmla="*/ 1818516 h 1879482"/>
                    <a:gd name="connsiteX18" fmla="*/ 528190 w 1879482"/>
                    <a:gd name="connsiteY18" fmla="*/ 1785785 h 1879482"/>
                    <a:gd name="connsiteX19" fmla="*/ 475147 w 1879482"/>
                    <a:gd name="connsiteY19" fmla="*/ 1756675 h 1879482"/>
                    <a:gd name="connsiteX20" fmla="*/ 513235 w 1879482"/>
                    <a:gd name="connsiteY20" fmla="*/ 1572410 h 1879482"/>
                    <a:gd name="connsiteX21" fmla="*/ 382808 w 1879482"/>
                    <a:gd name="connsiteY21" fmla="*/ 1466037 h 1879482"/>
                    <a:gd name="connsiteX22" fmla="*/ 209096 w 1879482"/>
                    <a:gd name="connsiteY22" fmla="*/ 1527710 h 1879482"/>
                    <a:gd name="connsiteX23" fmla="*/ 183629 w 1879482"/>
                    <a:gd name="connsiteY23" fmla="*/ 1499472 h 1879482"/>
                    <a:gd name="connsiteX24" fmla="*/ 133145 w 1879482"/>
                    <a:gd name="connsiteY24" fmla="*/ 1424063 h 1879482"/>
                    <a:gd name="connsiteX25" fmla="*/ 125577 w 1879482"/>
                    <a:gd name="connsiteY25" fmla="*/ 1409973 h 1879482"/>
                    <a:gd name="connsiteX26" fmla="*/ 249301 w 1879482"/>
                    <a:gd name="connsiteY26" fmla="*/ 1263907 h 1879482"/>
                    <a:gd name="connsiteX27" fmla="*/ 195633 w 1879482"/>
                    <a:gd name="connsiteY27" fmla="*/ 1116184 h 1879482"/>
                    <a:gd name="connsiteX28" fmla="*/ 10735 w 1879482"/>
                    <a:gd name="connsiteY28" fmla="*/ 1085339 h 1879482"/>
                    <a:gd name="connsiteX29" fmla="*/ 9082 w 1879482"/>
                    <a:gd name="connsiteY29" fmla="*/ 1076990 h 1879482"/>
                    <a:gd name="connsiteX30" fmla="*/ 0 w 1879482"/>
                    <a:gd name="connsiteY30" fmla="*/ 981121 h 1879482"/>
                    <a:gd name="connsiteX31" fmla="*/ 239 w 1879482"/>
                    <a:gd name="connsiteY31" fmla="*/ 943906 h 1879482"/>
                    <a:gd name="connsiteX32" fmla="*/ 178863 w 1879482"/>
                    <a:gd name="connsiteY32" fmla="*/ 881173 h 1879482"/>
                    <a:gd name="connsiteX33" fmla="*/ 209051 w 1879482"/>
                    <a:gd name="connsiteY33" fmla="*/ 723379 h 1879482"/>
                    <a:gd name="connsiteX34" fmla="*/ 61289 w 1879482"/>
                    <a:gd name="connsiteY34" fmla="*/ 603803 h 1879482"/>
                    <a:gd name="connsiteX35" fmla="*/ 93697 w 1879482"/>
                    <a:gd name="connsiteY35" fmla="*/ 528190 h 1879482"/>
                    <a:gd name="connsiteX36" fmla="*/ 125117 w 1879482"/>
                    <a:gd name="connsiteY36" fmla="*/ 470939 h 1879482"/>
                    <a:gd name="connsiteX37" fmla="*/ 309677 w 1879482"/>
                    <a:gd name="connsiteY37" fmla="*/ 508511 h 1879482"/>
                    <a:gd name="connsiteX38" fmla="*/ 413656 w 1879482"/>
                    <a:gd name="connsiteY38" fmla="*/ 384290 h 1879482"/>
                    <a:gd name="connsiteX39" fmla="*/ 348967 w 1879482"/>
                    <a:gd name="connsiteY39" fmla="*/ 211625 h 1879482"/>
                    <a:gd name="connsiteX40" fmla="*/ 380010 w 1879482"/>
                    <a:gd name="connsiteY40" fmla="*/ 183629 h 1879482"/>
                    <a:gd name="connsiteX41" fmla="*/ 455419 w 1879482"/>
                    <a:gd name="connsiteY41" fmla="*/ 133145 h 1879482"/>
                    <a:gd name="connsiteX42" fmla="*/ 464655 w 1879482"/>
                    <a:gd name="connsiteY42" fmla="*/ 128184 h 1879482"/>
                    <a:gd name="connsiteX43" fmla="*/ 608199 w 1879482"/>
                    <a:gd name="connsiteY43" fmla="*/ 249999 h 1879482"/>
                    <a:gd name="connsiteX44" fmla="*/ 759137 w 1879482"/>
                    <a:gd name="connsiteY44" fmla="*/ 196281 h 1879482"/>
                    <a:gd name="connsiteX45" fmla="*/ 790433 w 1879482"/>
                    <a:gd name="connsiteY45" fmla="*/ 11470 h 1879482"/>
                    <a:gd name="connsiteX46" fmla="*/ 802492 w 1879482"/>
                    <a:gd name="connsiteY46" fmla="*/ 9082 h 1879482"/>
                    <a:gd name="connsiteX47" fmla="*/ 898361 w 1879482"/>
                    <a:gd name="connsiteY47" fmla="*/ 0 h 1879482"/>
                    <a:gd name="connsiteX48" fmla="*/ 934444 w 1879482"/>
                    <a:gd name="connsiteY48" fmla="*/ 232 h 1879482"/>
                    <a:gd name="connsiteX49" fmla="*/ 997285 w 1879482"/>
                    <a:gd name="connsiteY49" fmla="*/ 179495 h 1879482"/>
                    <a:gd name="connsiteX50" fmla="*/ 1154932 w 1879482"/>
                    <a:gd name="connsiteY50" fmla="*/ 206354 h 1879482"/>
                    <a:gd name="connsiteX51" fmla="*/ 1274923 w 1879482"/>
                    <a:gd name="connsiteY51" fmla="*/ 60965 h 1879482"/>
                    <a:gd name="connsiteX52" fmla="*/ 1351292 w 1879482"/>
                    <a:gd name="connsiteY52" fmla="*/ 93697 h 1879482"/>
                    <a:gd name="connsiteX53" fmla="*/ 1404334 w 1879482"/>
                    <a:gd name="connsiteY53" fmla="*/ 122807 h 1879482"/>
                    <a:gd name="connsiteX54" fmla="*/ 1366246 w 1879482"/>
                    <a:gd name="connsiteY54" fmla="*/ 307072 h 1879482"/>
                    <a:gd name="connsiteX55" fmla="*/ 1492658 w 1879482"/>
                    <a:gd name="connsiteY55" fmla="*/ 417494 h 1879482"/>
                    <a:gd name="connsiteX56" fmla="*/ 1670511 w 1879482"/>
                    <a:gd name="connsiteY56" fmla="*/ 351910 h 1879482"/>
                    <a:gd name="connsiteX57" fmla="*/ 1695854 w 1879482"/>
                    <a:gd name="connsiteY57" fmla="*/ 380010 h 1879482"/>
                    <a:gd name="connsiteX58" fmla="*/ 1746337 w 1879482"/>
                    <a:gd name="connsiteY58" fmla="*/ 455419 h 1879482"/>
                    <a:gd name="connsiteX59" fmla="*/ 1753904 w 1879482"/>
                    <a:gd name="connsiteY59" fmla="*/ 469507 h 1879482"/>
                    <a:gd name="connsiteX60" fmla="*/ 1630180 w 1879482"/>
                    <a:gd name="connsiteY60" fmla="*/ 615574 h 1879482"/>
                    <a:gd name="connsiteX61" fmla="*/ 1683848 w 1879482"/>
                    <a:gd name="connsiteY61" fmla="*/ 763298 h 1879482"/>
                    <a:gd name="connsiteX62" fmla="*/ 1868747 w 1879482"/>
                    <a:gd name="connsiteY62" fmla="*/ 794142 h 1879482"/>
                    <a:gd name="connsiteX63" fmla="*/ 1870400 w 1879482"/>
                    <a:gd name="connsiteY63" fmla="*/ 802492 h 1879482"/>
                    <a:gd name="connsiteX64" fmla="*/ 1879482 w 1879482"/>
                    <a:gd name="connsiteY64" fmla="*/ 898361 h 1879482"/>
                    <a:gd name="connsiteX65" fmla="*/ 1879243 w 1879482"/>
                    <a:gd name="connsiteY65" fmla="*/ 935575 h 1879482"/>
                    <a:gd name="connsiteX66" fmla="*/ 1700618 w 1879482"/>
                    <a:gd name="connsiteY66" fmla="*/ 998308 h 1879482"/>
                    <a:gd name="connsiteX67" fmla="*/ 1670430 w 1879482"/>
                    <a:gd name="connsiteY67" fmla="*/ 1156103 h 1879482"/>
                    <a:gd name="connsiteX68" fmla="*/ 1818192 w 1879482"/>
                    <a:gd name="connsiteY68" fmla="*/ 1275680 h 1879482"/>
                    <a:gd name="connsiteX69" fmla="*/ 1785785 w 1879482"/>
                    <a:gd name="connsiteY69" fmla="*/ 1351292 h 1879482"/>
                    <a:gd name="connsiteX70" fmla="*/ 1754365 w 1879482"/>
                    <a:gd name="connsiteY70" fmla="*/ 1408544 h 1879482"/>
                    <a:gd name="connsiteX71" fmla="*/ 1569804 w 1879482"/>
                    <a:gd name="connsiteY71" fmla="*/ 1370971 h 1879482"/>
                    <a:gd name="connsiteX72" fmla="*/ 1465825 w 1879482"/>
                    <a:gd name="connsiteY72" fmla="*/ 1495192 h 1879482"/>
                    <a:gd name="connsiteX73" fmla="*/ 1530515 w 1879482"/>
                    <a:gd name="connsiteY73" fmla="*/ 1667857 h 1879482"/>
                    <a:gd name="connsiteX74" fmla="*/ 1499472 w 1879482"/>
                    <a:gd name="connsiteY74" fmla="*/ 1695853 h 1879482"/>
                    <a:gd name="connsiteX75" fmla="*/ 1424063 w 1879482"/>
                    <a:gd name="connsiteY75" fmla="*/ 1746337 h 1879482"/>
                    <a:gd name="connsiteX76" fmla="*/ 1414826 w 1879482"/>
                    <a:gd name="connsiteY76" fmla="*/ 1751298 h 1879482"/>
                    <a:gd name="connsiteX77" fmla="*/ 1271282 w 1879482"/>
                    <a:gd name="connsiteY77" fmla="*/ 1629483 h 1879482"/>
                    <a:gd name="connsiteX78" fmla="*/ 1120344 w 1879482"/>
                    <a:gd name="connsiteY78" fmla="*/ 1683201 h 1879482"/>
                    <a:gd name="connsiteX79" fmla="*/ 1089048 w 1879482"/>
                    <a:gd name="connsiteY79" fmla="*/ 1868013 h 1879482"/>
                    <a:gd name="connsiteX80" fmla="*/ 1076991 w 1879482"/>
                    <a:gd name="connsiteY80" fmla="*/ 1870400 h 1879482"/>
                    <a:gd name="connsiteX81" fmla="*/ 981121 w 1879482"/>
                    <a:gd name="connsiteY81" fmla="*/ 1879482 h 1879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879482" h="1879482">
                      <a:moveTo>
                        <a:pt x="940895" y="1481051"/>
                      </a:moveTo>
                      <a:cubicBezTo>
                        <a:pt x="1239276" y="1481051"/>
                        <a:pt x="1481161" y="1239367"/>
                        <a:pt x="1481161" y="941236"/>
                      </a:cubicBezTo>
                      <a:cubicBezTo>
                        <a:pt x="1481161" y="829435"/>
                        <a:pt x="1447146" y="725575"/>
                        <a:pt x="1388892" y="639420"/>
                      </a:cubicBezTo>
                      <a:lnTo>
                        <a:pt x="1324918" y="561947"/>
                      </a:lnTo>
                      <a:lnTo>
                        <a:pt x="1325007" y="561861"/>
                      </a:lnTo>
                      <a:lnTo>
                        <a:pt x="1320612" y="556539"/>
                      </a:lnTo>
                      <a:cubicBezTo>
                        <a:pt x="1222843" y="458852"/>
                        <a:pt x="1087777" y="398431"/>
                        <a:pt x="938586" y="398431"/>
                      </a:cubicBezTo>
                      <a:cubicBezTo>
                        <a:pt x="640205" y="398431"/>
                        <a:pt x="398320" y="640114"/>
                        <a:pt x="398320" y="938246"/>
                      </a:cubicBezTo>
                      <a:cubicBezTo>
                        <a:pt x="398320" y="1050046"/>
                        <a:pt x="432335" y="1153907"/>
                        <a:pt x="490589" y="1240062"/>
                      </a:cubicBezTo>
                      <a:lnTo>
                        <a:pt x="554563" y="1317535"/>
                      </a:lnTo>
                      <a:cubicBezTo>
                        <a:pt x="554533" y="1317563"/>
                        <a:pt x="554504" y="1317592"/>
                        <a:pt x="554474" y="1317620"/>
                      </a:cubicBezTo>
                      <a:lnTo>
                        <a:pt x="558869" y="1322943"/>
                      </a:lnTo>
                      <a:cubicBezTo>
                        <a:pt x="656638" y="1420630"/>
                        <a:pt x="791704" y="1481051"/>
                        <a:pt x="940895" y="1481051"/>
                      </a:cubicBezTo>
                      <a:close/>
                      <a:moveTo>
                        <a:pt x="981121" y="1879482"/>
                      </a:moveTo>
                      <a:lnTo>
                        <a:pt x="945037" y="1879250"/>
                      </a:lnTo>
                      <a:lnTo>
                        <a:pt x="882196" y="1699986"/>
                      </a:lnTo>
                      <a:cubicBezTo>
                        <a:pt x="811777" y="1697708"/>
                        <a:pt x="761427" y="1683324"/>
                        <a:pt x="724549" y="1673127"/>
                      </a:cubicBezTo>
                      <a:lnTo>
                        <a:pt x="604558" y="1818516"/>
                      </a:lnTo>
                      <a:lnTo>
                        <a:pt x="528190" y="1785785"/>
                      </a:lnTo>
                      <a:lnTo>
                        <a:pt x="475147" y="1756675"/>
                      </a:lnTo>
                      <a:lnTo>
                        <a:pt x="513235" y="1572410"/>
                      </a:lnTo>
                      <a:cubicBezTo>
                        <a:pt x="463232" y="1537948"/>
                        <a:pt x="408457" y="1497096"/>
                        <a:pt x="382808" y="1466037"/>
                      </a:cubicBezTo>
                      <a:lnTo>
                        <a:pt x="209096" y="1527710"/>
                      </a:lnTo>
                      <a:lnTo>
                        <a:pt x="183629" y="1499472"/>
                      </a:lnTo>
                      <a:cubicBezTo>
                        <a:pt x="165640" y="1475219"/>
                        <a:pt x="148785" y="1450057"/>
                        <a:pt x="133145" y="1424063"/>
                      </a:cubicBezTo>
                      <a:lnTo>
                        <a:pt x="125577" y="1409973"/>
                      </a:lnTo>
                      <a:lnTo>
                        <a:pt x="249301" y="1263907"/>
                      </a:lnTo>
                      <a:cubicBezTo>
                        <a:pt x="226810" y="1222915"/>
                        <a:pt x="215800" y="1194155"/>
                        <a:pt x="195633" y="1116184"/>
                      </a:cubicBezTo>
                      <a:lnTo>
                        <a:pt x="10735" y="1085339"/>
                      </a:lnTo>
                      <a:lnTo>
                        <a:pt x="9082" y="1076990"/>
                      </a:lnTo>
                      <a:cubicBezTo>
                        <a:pt x="4483" y="1045541"/>
                        <a:pt x="1428" y="1013559"/>
                        <a:pt x="0" y="981121"/>
                      </a:cubicBezTo>
                      <a:lnTo>
                        <a:pt x="239" y="943906"/>
                      </a:lnTo>
                      <a:lnTo>
                        <a:pt x="178863" y="881173"/>
                      </a:lnTo>
                      <a:cubicBezTo>
                        <a:pt x="184452" y="805277"/>
                        <a:pt x="187585" y="797908"/>
                        <a:pt x="209051" y="723379"/>
                      </a:cubicBezTo>
                      <a:lnTo>
                        <a:pt x="61289" y="603803"/>
                      </a:lnTo>
                      <a:lnTo>
                        <a:pt x="93697" y="528190"/>
                      </a:lnTo>
                      <a:lnTo>
                        <a:pt x="125117" y="470939"/>
                      </a:lnTo>
                      <a:lnTo>
                        <a:pt x="309677" y="508511"/>
                      </a:lnTo>
                      <a:cubicBezTo>
                        <a:pt x="341103" y="459477"/>
                        <a:pt x="363531" y="429551"/>
                        <a:pt x="413656" y="384290"/>
                      </a:cubicBezTo>
                      <a:lnTo>
                        <a:pt x="348967" y="211625"/>
                      </a:lnTo>
                      <a:lnTo>
                        <a:pt x="380010" y="183629"/>
                      </a:lnTo>
                      <a:cubicBezTo>
                        <a:pt x="404263" y="165640"/>
                        <a:pt x="429425" y="148785"/>
                        <a:pt x="455419" y="133145"/>
                      </a:cubicBezTo>
                      <a:lnTo>
                        <a:pt x="464655" y="128184"/>
                      </a:lnTo>
                      <a:lnTo>
                        <a:pt x="608199" y="249999"/>
                      </a:lnTo>
                      <a:cubicBezTo>
                        <a:pt x="667925" y="218206"/>
                        <a:pt x="708412" y="208962"/>
                        <a:pt x="759137" y="196281"/>
                      </a:cubicBezTo>
                      <a:lnTo>
                        <a:pt x="790433" y="11470"/>
                      </a:lnTo>
                      <a:lnTo>
                        <a:pt x="802492" y="9082"/>
                      </a:lnTo>
                      <a:cubicBezTo>
                        <a:pt x="833942" y="4483"/>
                        <a:pt x="865923" y="1428"/>
                        <a:pt x="898361" y="0"/>
                      </a:cubicBezTo>
                      <a:lnTo>
                        <a:pt x="934444" y="232"/>
                      </a:lnTo>
                      <a:lnTo>
                        <a:pt x="997285" y="179495"/>
                      </a:lnTo>
                      <a:cubicBezTo>
                        <a:pt x="1067704" y="181774"/>
                        <a:pt x="1118054" y="196158"/>
                        <a:pt x="1154932" y="206354"/>
                      </a:cubicBezTo>
                      <a:lnTo>
                        <a:pt x="1274923" y="60965"/>
                      </a:lnTo>
                      <a:lnTo>
                        <a:pt x="1351292" y="93697"/>
                      </a:lnTo>
                      <a:lnTo>
                        <a:pt x="1404334" y="122807"/>
                      </a:lnTo>
                      <a:lnTo>
                        <a:pt x="1366246" y="307072"/>
                      </a:lnTo>
                      <a:cubicBezTo>
                        <a:pt x="1408120" y="338671"/>
                        <a:pt x="1453237" y="366415"/>
                        <a:pt x="1492658" y="417494"/>
                      </a:cubicBezTo>
                      <a:lnTo>
                        <a:pt x="1670511" y="351910"/>
                      </a:lnTo>
                      <a:lnTo>
                        <a:pt x="1695854" y="380010"/>
                      </a:lnTo>
                      <a:cubicBezTo>
                        <a:pt x="1713842" y="404263"/>
                        <a:pt x="1730697" y="429425"/>
                        <a:pt x="1746337" y="455419"/>
                      </a:cubicBezTo>
                      <a:lnTo>
                        <a:pt x="1753904" y="469507"/>
                      </a:lnTo>
                      <a:lnTo>
                        <a:pt x="1630180" y="615574"/>
                      </a:lnTo>
                      <a:cubicBezTo>
                        <a:pt x="1652671" y="656567"/>
                        <a:pt x="1663681" y="685327"/>
                        <a:pt x="1683848" y="763298"/>
                      </a:cubicBezTo>
                      <a:lnTo>
                        <a:pt x="1868747" y="794142"/>
                      </a:lnTo>
                      <a:lnTo>
                        <a:pt x="1870400" y="802492"/>
                      </a:lnTo>
                      <a:cubicBezTo>
                        <a:pt x="1874999" y="833941"/>
                        <a:pt x="1878054" y="865923"/>
                        <a:pt x="1879482" y="898361"/>
                      </a:cubicBezTo>
                      <a:lnTo>
                        <a:pt x="1879243" y="935575"/>
                      </a:lnTo>
                      <a:lnTo>
                        <a:pt x="1700618" y="998308"/>
                      </a:lnTo>
                      <a:cubicBezTo>
                        <a:pt x="1695029" y="1074205"/>
                        <a:pt x="1691896" y="1081574"/>
                        <a:pt x="1670430" y="1156103"/>
                      </a:cubicBezTo>
                      <a:lnTo>
                        <a:pt x="1818192" y="1275680"/>
                      </a:lnTo>
                      <a:lnTo>
                        <a:pt x="1785785" y="1351292"/>
                      </a:lnTo>
                      <a:lnTo>
                        <a:pt x="1754365" y="1408544"/>
                      </a:lnTo>
                      <a:lnTo>
                        <a:pt x="1569804" y="1370971"/>
                      </a:lnTo>
                      <a:cubicBezTo>
                        <a:pt x="1538378" y="1420005"/>
                        <a:pt x="1515950" y="1449931"/>
                        <a:pt x="1465825" y="1495192"/>
                      </a:cubicBezTo>
                      <a:lnTo>
                        <a:pt x="1530515" y="1667857"/>
                      </a:lnTo>
                      <a:lnTo>
                        <a:pt x="1499472" y="1695853"/>
                      </a:lnTo>
                      <a:cubicBezTo>
                        <a:pt x="1475219" y="1713842"/>
                        <a:pt x="1450057" y="1730697"/>
                        <a:pt x="1424063" y="1746337"/>
                      </a:cubicBezTo>
                      <a:lnTo>
                        <a:pt x="1414826" y="1751298"/>
                      </a:lnTo>
                      <a:lnTo>
                        <a:pt x="1271282" y="1629483"/>
                      </a:lnTo>
                      <a:cubicBezTo>
                        <a:pt x="1211556" y="1661276"/>
                        <a:pt x="1171069" y="1670520"/>
                        <a:pt x="1120344" y="1683201"/>
                      </a:cubicBezTo>
                      <a:lnTo>
                        <a:pt x="1089048" y="1868013"/>
                      </a:lnTo>
                      <a:lnTo>
                        <a:pt x="1076991" y="1870400"/>
                      </a:lnTo>
                      <a:cubicBezTo>
                        <a:pt x="1045540" y="1874999"/>
                        <a:pt x="1013559" y="1878054"/>
                        <a:pt x="981121" y="1879482"/>
                      </a:cubicBezTo>
                      <a:close/>
                    </a:path>
                  </a:pathLst>
                </a:custGeom>
                <a:solidFill>
                  <a:schemeClr val="accent4"/>
                </a:solidFill>
                <a:ln>
                  <a:noFill/>
                </a:ln>
              </p:spPr>
              <p:txBody>
                <a:bodyPr/>
                <a:lstStyle/>
                <a:p>
                  <a:pPr>
                    <a:defRPr/>
                  </a:pPr>
                  <a:endParaRPr lang="en-GB" dirty="0"/>
                </a:p>
              </p:txBody>
            </p:sp>
          </p:grpSp>
          <p:sp>
            <p:nvSpPr>
              <p:cNvPr id="12" name="Freeform 11"/>
              <p:cNvSpPr>
                <a:spLocks/>
              </p:cNvSpPr>
              <p:nvPr/>
            </p:nvSpPr>
            <p:spPr bwMode="ltGray">
              <a:xfrm rot="10951278">
                <a:off x="2574877" y="3953438"/>
                <a:ext cx="1720806" cy="1714830"/>
              </a:xfrm>
              <a:custGeom>
                <a:avLst/>
                <a:gdLst>
                  <a:gd name="connsiteX0" fmla="*/ 940895 w 1879482"/>
                  <a:gd name="connsiteY0" fmla="*/ 1481051 h 1879482"/>
                  <a:gd name="connsiteX1" fmla="*/ 1481161 w 1879482"/>
                  <a:gd name="connsiteY1" fmla="*/ 941236 h 1879482"/>
                  <a:gd name="connsiteX2" fmla="*/ 1388892 w 1879482"/>
                  <a:gd name="connsiteY2" fmla="*/ 639420 h 1879482"/>
                  <a:gd name="connsiteX3" fmla="*/ 1324918 w 1879482"/>
                  <a:gd name="connsiteY3" fmla="*/ 561947 h 1879482"/>
                  <a:gd name="connsiteX4" fmla="*/ 1325007 w 1879482"/>
                  <a:gd name="connsiteY4" fmla="*/ 561861 h 1879482"/>
                  <a:gd name="connsiteX5" fmla="*/ 1320612 w 1879482"/>
                  <a:gd name="connsiteY5" fmla="*/ 556539 h 1879482"/>
                  <a:gd name="connsiteX6" fmla="*/ 938586 w 1879482"/>
                  <a:gd name="connsiteY6" fmla="*/ 398431 h 1879482"/>
                  <a:gd name="connsiteX7" fmla="*/ 398320 w 1879482"/>
                  <a:gd name="connsiteY7" fmla="*/ 938246 h 1879482"/>
                  <a:gd name="connsiteX8" fmla="*/ 490589 w 1879482"/>
                  <a:gd name="connsiteY8" fmla="*/ 1240062 h 1879482"/>
                  <a:gd name="connsiteX9" fmla="*/ 554563 w 1879482"/>
                  <a:gd name="connsiteY9" fmla="*/ 1317535 h 1879482"/>
                  <a:gd name="connsiteX10" fmla="*/ 554474 w 1879482"/>
                  <a:gd name="connsiteY10" fmla="*/ 1317620 h 1879482"/>
                  <a:gd name="connsiteX11" fmla="*/ 558869 w 1879482"/>
                  <a:gd name="connsiteY11" fmla="*/ 1322943 h 1879482"/>
                  <a:gd name="connsiteX12" fmla="*/ 940895 w 1879482"/>
                  <a:gd name="connsiteY12" fmla="*/ 1481051 h 1879482"/>
                  <a:gd name="connsiteX13" fmla="*/ 981121 w 1879482"/>
                  <a:gd name="connsiteY13" fmla="*/ 1879482 h 1879482"/>
                  <a:gd name="connsiteX14" fmla="*/ 945037 w 1879482"/>
                  <a:gd name="connsiteY14" fmla="*/ 1879250 h 1879482"/>
                  <a:gd name="connsiteX15" fmla="*/ 882196 w 1879482"/>
                  <a:gd name="connsiteY15" fmla="*/ 1699986 h 1879482"/>
                  <a:gd name="connsiteX16" fmla="*/ 724549 w 1879482"/>
                  <a:gd name="connsiteY16" fmla="*/ 1673127 h 1879482"/>
                  <a:gd name="connsiteX17" fmla="*/ 604558 w 1879482"/>
                  <a:gd name="connsiteY17" fmla="*/ 1818516 h 1879482"/>
                  <a:gd name="connsiteX18" fmla="*/ 528190 w 1879482"/>
                  <a:gd name="connsiteY18" fmla="*/ 1785785 h 1879482"/>
                  <a:gd name="connsiteX19" fmla="*/ 475147 w 1879482"/>
                  <a:gd name="connsiteY19" fmla="*/ 1756675 h 1879482"/>
                  <a:gd name="connsiteX20" fmla="*/ 513235 w 1879482"/>
                  <a:gd name="connsiteY20" fmla="*/ 1572410 h 1879482"/>
                  <a:gd name="connsiteX21" fmla="*/ 382808 w 1879482"/>
                  <a:gd name="connsiteY21" fmla="*/ 1466037 h 1879482"/>
                  <a:gd name="connsiteX22" fmla="*/ 209096 w 1879482"/>
                  <a:gd name="connsiteY22" fmla="*/ 1527710 h 1879482"/>
                  <a:gd name="connsiteX23" fmla="*/ 183629 w 1879482"/>
                  <a:gd name="connsiteY23" fmla="*/ 1499472 h 1879482"/>
                  <a:gd name="connsiteX24" fmla="*/ 133145 w 1879482"/>
                  <a:gd name="connsiteY24" fmla="*/ 1424063 h 1879482"/>
                  <a:gd name="connsiteX25" fmla="*/ 125577 w 1879482"/>
                  <a:gd name="connsiteY25" fmla="*/ 1409973 h 1879482"/>
                  <a:gd name="connsiteX26" fmla="*/ 249301 w 1879482"/>
                  <a:gd name="connsiteY26" fmla="*/ 1263907 h 1879482"/>
                  <a:gd name="connsiteX27" fmla="*/ 195633 w 1879482"/>
                  <a:gd name="connsiteY27" fmla="*/ 1116184 h 1879482"/>
                  <a:gd name="connsiteX28" fmla="*/ 10735 w 1879482"/>
                  <a:gd name="connsiteY28" fmla="*/ 1085339 h 1879482"/>
                  <a:gd name="connsiteX29" fmla="*/ 9082 w 1879482"/>
                  <a:gd name="connsiteY29" fmla="*/ 1076990 h 1879482"/>
                  <a:gd name="connsiteX30" fmla="*/ 0 w 1879482"/>
                  <a:gd name="connsiteY30" fmla="*/ 981121 h 1879482"/>
                  <a:gd name="connsiteX31" fmla="*/ 239 w 1879482"/>
                  <a:gd name="connsiteY31" fmla="*/ 943906 h 1879482"/>
                  <a:gd name="connsiteX32" fmla="*/ 178863 w 1879482"/>
                  <a:gd name="connsiteY32" fmla="*/ 881173 h 1879482"/>
                  <a:gd name="connsiteX33" fmla="*/ 209051 w 1879482"/>
                  <a:gd name="connsiteY33" fmla="*/ 723379 h 1879482"/>
                  <a:gd name="connsiteX34" fmla="*/ 61289 w 1879482"/>
                  <a:gd name="connsiteY34" fmla="*/ 603803 h 1879482"/>
                  <a:gd name="connsiteX35" fmla="*/ 93697 w 1879482"/>
                  <a:gd name="connsiteY35" fmla="*/ 528190 h 1879482"/>
                  <a:gd name="connsiteX36" fmla="*/ 125117 w 1879482"/>
                  <a:gd name="connsiteY36" fmla="*/ 470939 h 1879482"/>
                  <a:gd name="connsiteX37" fmla="*/ 309677 w 1879482"/>
                  <a:gd name="connsiteY37" fmla="*/ 508511 h 1879482"/>
                  <a:gd name="connsiteX38" fmla="*/ 413656 w 1879482"/>
                  <a:gd name="connsiteY38" fmla="*/ 384290 h 1879482"/>
                  <a:gd name="connsiteX39" fmla="*/ 348967 w 1879482"/>
                  <a:gd name="connsiteY39" fmla="*/ 211625 h 1879482"/>
                  <a:gd name="connsiteX40" fmla="*/ 380010 w 1879482"/>
                  <a:gd name="connsiteY40" fmla="*/ 183629 h 1879482"/>
                  <a:gd name="connsiteX41" fmla="*/ 455419 w 1879482"/>
                  <a:gd name="connsiteY41" fmla="*/ 133145 h 1879482"/>
                  <a:gd name="connsiteX42" fmla="*/ 464655 w 1879482"/>
                  <a:gd name="connsiteY42" fmla="*/ 128184 h 1879482"/>
                  <a:gd name="connsiteX43" fmla="*/ 608199 w 1879482"/>
                  <a:gd name="connsiteY43" fmla="*/ 249999 h 1879482"/>
                  <a:gd name="connsiteX44" fmla="*/ 759137 w 1879482"/>
                  <a:gd name="connsiteY44" fmla="*/ 196281 h 1879482"/>
                  <a:gd name="connsiteX45" fmla="*/ 790433 w 1879482"/>
                  <a:gd name="connsiteY45" fmla="*/ 11470 h 1879482"/>
                  <a:gd name="connsiteX46" fmla="*/ 802492 w 1879482"/>
                  <a:gd name="connsiteY46" fmla="*/ 9082 h 1879482"/>
                  <a:gd name="connsiteX47" fmla="*/ 898361 w 1879482"/>
                  <a:gd name="connsiteY47" fmla="*/ 0 h 1879482"/>
                  <a:gd name="connsiteX48" fmla="*/ 934444 w 1879482"/>
                  <a:gd name="connsiteY48" fmla="*/ 232 h 1879482"/>
                  <a:gd name="connsiteX49" fmla="*/ 997285 w 1879482"/>
                  <a:gd name="connsiteY49" fmla="*/ 179495 h 1879482"/>
                  <a:gd name="connsiteX50" fmla="*/ 1154932 w 1879482"/>
                  <a:gd name="connsiteY50" fmla="*/ 206354 h 1879482"/>
                  <a:gd name="connsiteX51" fmla="*/ 1274923 w 1879482"/>
                  <a:gd name="connsiteY51" fmla="*/ 60965 h 1879482"/>
                  <a:gd name="connsiteX52" fmla="*/ 1351292 w 1879482"/>
                  <a:gd name="connsiteY52" fmla="*/ 93697 h 1879482"/>
                  <a:gd name="connsiteX53" fmla="*/ 1404334 w 1879482"/>
                  <a:gd name="connsiteY53" fmla="*/ 122807 h 1879482"/>
                  <a:gd name="connsiteX54" fmla="*/ 1366246 w 1879482"/>
                  <a:gd name="connsiteY54" fmla="*/ 307072 h 1879482"/>
                  <a:gd name="connsiteX55" fmla="*/ 1492658 w 1879482"/>
                  <a:gd name="connsiteY55" fmla="*/ 417494 h 1879482"/>
                  <a:gd name="connsiteX56" fmla="*/ 1670511 w 1879482"/>
                  <a:gd name="connsiteY56" fmla="*/ 351910 h 1879482"/>
                  <a:gd name="connsiteX57" fmla="*/ 1695854 w 1879482"/>
                  <a:gd name="connsiteY57" fmla="*/ 380010 h 1879482"/>
                  <a:gd name="connsiteX58" fmla="*/ 1746337 w 1879482"/>
                  <a:gd name="connsiteY58" fmla="*/ 455419 h 1879482"/>
                  <a:gd name="connsiteX59" fmla="*/ 1753904 w 1879482"/>
                  <a:gd name="connsiteY59" fmla="*/ 469507 h 1879482"/>
                  <a:gd name="connsiteX60" fmla="*/ 1630180 w 1879482"/>
                  <a:gd name="connsiteY60" fmla="*/ 615574 h 1879482"/>
                  <a:gd name="connsiteX61" fmla="*/ 1683848 w 1879482"/>
                  <a:gd name="connsiteY61" fmla="*/ 763298 h 1879482"/>
                  <a:gd name="connsiteX62" fmla="*/ 1868747 w 1879482"/>
                  <a:gd name="connsiteY62" fmla="*/ 794142 h 1879482"/>
                  <a:gd name="connsiteX63" fmla="*/ 1870400 w 1879482"/>
                  <a:gd name="connsiteY63" fmla="*/ 802492 h 1879482"/>
                  <a:gd name="connsiteX64" fmla="*/ 1879482 w 1879482"/>
                  <a:gd name="connsiteY64" fmla="*/ 898361 h 1879482"/>
                  <a:gd name="connsiteX65" fmla="*/ 1879243 w 1879482"/>
                  <a:gd name="connsiteY65" fmla="*/ 935575 h 1879482"/>
                  <a:gd name="connsiteX66" fmla="*/ 1700618 w 1879482"/>
                  <a:gd name="connsiteY66" fmla="*/ 998308 h 1879482"/>
                  <a:gd name="connsiteX67" fmla="*/ 1670430 w 1879482"/>
                  <a:gd name="connsiteY67" fmla="*/ 1156103 h 1879482"/>
                  <a:gd name="connsiteX68" fmla="*/ 1818192 w 1879482"/>
                  <a:gd name="connsiteY68" fmla="*/ 1275680 h 1879482"/>
                  <a:gd name="connsiteX69" fmla="*/ 1785785 w 1879482"/>
                  <a:gd name="connsiteY69" fmla="*/ 1351292 h 1879482"/>
                  <a:gd name="connsiteX70" fmla="*/ 1754365 w 1879482"/>
                  <a:gd name="connsiteY70" fmla="*/ 1408544 h 1879482"/>
                  <a:gd name="connsiteX71" fmla="*/ 1569804 w 1879482"/>
                  <a:gd name="connsiteY71" fmla="*/ 1370971 h 1879482"/>
                  <a:gd name="connsiteX72" fmla="*/ 1465825 w 1879482"/>
                  <a:gd name="connsiteY72" fmla="*/ 1495192 h 1879482"/>
                  <a:gd name="connsiteX73" fmla="*/ 1530515 w 1879482"/>
                  <a:gd name="connsiteY73" fmla="*/ 1667857 h 1879482"/>
                  <a:gd name="connsiteX74" fmla="*/ 1499472 w 1879482"/>
                  <a:gd name="connsiteY74" fmla="*/ 1695853 h 1879482"/>
                  <a:gd name="connsiteX75" fmla="*/ 1424063 w 1879482"/>
                  <a:gd name="connsiteY75" fmla="*/ 1746337 h 1879482"/>
                  <a:gd name="connsiteX76" fmla="*/ 1414826 w 1879482"/>
                  <a:gd name="connsiteY76" fmla="*/ 1751298 h 1879482"/>
                  <a:gd name="connsiteX77" fmla="*/ 1271282 w 1879482"/>
                  <a:gd name="connsiteY77" fmla="*/ 1629483 h 1879482"/>
                  <a:gd name="connsiteX78" fmla="*/ 1120344 w 1879482"/>
                  <a:gd name="connsiteY78" fmla="*/ 1683201 h 1879482"/>
                  <a:gd name="connsiteX79" fmla="*/ 1089048 w 1879482"/>
                  <a:gd name="connsiteY79" fmla="*/ 1868013 h 1879482"/>
                  <a:gd name="connsiteX80" fmla="*/ 1076991 w 1879482"/>
                  <a:gd name="connsiteY80" fmla="*/ 1870400 h 1879482"/>
                  <a:gd name="connsiteX81" fmla="*/ 981121 w 1879482"/>
                  <a:gd name="connsiteY81" fmla="*/ 1879482 h 1879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879482" h="1879482">
                    <a:moveTo>
                      <a:pt x="940895" y="1481051"/>
                    </a:moveTo>
                    <a:cubicBezTo>
                      <a:pt x="1239276" y="1481051"/>
                      <a:pt x="1481161" y="1239367"/>
                      <a:pt x="1481161" y="941236"/>
                    </a:cubicBezTo>
                    <a:cubicBezTo>
                      <a:pt x="1481161" y="829435"/>
                      <a:pt x="1447146" y="725575"/>
                      <a:pt x="1388892" y="639420"/>
                    </a:cubicBezTo>
                    <a:lnTo>
                      <a:pt x="1324918" y="561947"/>
                    </a:lnTo>
                    <a:lnTo>
                      <a:pt x="1325007" y="561861"/>
                    </a:lnTo>
                    <a:lnTo>
                      <a:pt x="1320612" y="556539"/>
                    </a:lnTo>
                    <a:cubicBezTo>
                      <a:pt x="1222843" y="458852"/>
                      <a:pt x="1087777" y="398431"/>
                      <a:pt x="938586" y="398431"/>
                    </a:cubicBezTo>
                    <a:cubicBezTo>
                      <a:pt x="640205" y="398431"/>
                      <a:pt x="398320" y="640114"/>
                      <a:pt x="398320" y="938246"/>
                    </a:cubicBezTo>
                    <a:cubicBezTo>
                      <a:pt x="398320" y="1050046"/>
                      <a:pt x="432335" y="1153907"/>
                      <a:pt x="490589" y="1240062"/>
                    </a:cubicBezTo>
                    <a:lnTo>
                      <a:pt x="554563" y="1317535"/>
                    </a:lnTo>
                    <a:cubicBezTo>
                      <a:pt x="554533" y="1317563"/>
                      <a:pt x="554504" y="1317592"/>
                      <a:pt x="554474" y="1317620"/>
                    </a:cubicBezTo>
                    <a:lnTo>
                      <a:pt x="558869" y="1322943"/>
                    </a:lnTo>
                    <a:cubicBezTo>
                      <a:pt x="656638" y="1420630"/>
                      <a:pt x="791704" y="1481051"/>
                      <a:pt x="940895" y="1481051"/>
                    </a:cubicBezTo>
                    <a:close/>
                    <a:moveTo>
                      <a:pt x="981121" y="1879482"/>
                    </a:moveTo>
                    <a:lnTo>
                      <a:pt x="945037" y="1879250"/>
                    </a:lnTo>
                    <a:lnTo>
                      <a:pt x="882196" y="1699986"/>
                    </a:lnTo>
                    <a:cubicBezTo>
                      <a:pt x="811777" y="1697708"/>
                      <a:pt x="761427" y="1683324"/>
                      <a:pt x="724549" y="1673127"/>
                    </a:cubicBezTo>
                    <a:lnTo>
                      <a:pt x="604558" y="1818516"/>
                    </a:lnTo>
                    <a:lnTo>
                      <a:pt x="528190" y="1785785"/>
                    </a:lnTo>
                    <a:lnTo>
                      <a:pt x="475147" y="1756675"/>
                    </a:lnTo>
                    <a:lnTo>
                      <a:pt x="513235" y="1572410"/>
                    </a:lnTo>
                    <a:cubicBezTo>
                      <a:pt x="463232" y="1537948"/>
                      <a:pt x="408457" y="1497096"/>
                      <a:pt x="382808" y="1466037"/>
                    </a:cubicBezTo>
                    <a:lnTo>
                      <a:pt x="209096" y="1527710"/>
                    </a:lnTo>
                    <a:lnTo>
                      <a:pt x="183629" y="1499472"/>
                    </a:lnTo>
                    <a:cubicBezTo>
                      <a:pt x="165640" y="1475219"/>
                      <a:pt x="148785" y="1450057"/>
                      <a:pt x="133145" y="1424063"/>
                    </a:cubicBezTo>
                    <a:lnTo>
                      <a:pt x="125577" y="1409973"/>
                    </a:lnTo>
                    <a:lnTo>
                      <a:pt x="249301" y="1263907"/>
                    </a:lnTo>
                    <a:cubicBezTo>
                      <a:pt x="226810" y="1222915"/>
                      <a:pt x="215800" y="1194155"/>
                      <a:pt x="195633" y="1116184"/>
                    </a:cubicBezTo>
                    <a:lnTo>
                      <a:pt x="10735" y="1085339"/>
                    </a:lnTo>
                    <a:lnTo>
                      <a:pt x="9082" y="1076990"/>
                    </a:lnTo>
                    <a:cubicBezTo>
                      <a:pt x="4483" y="1045541"/>
                      <a:pt x="1428" y="1013559"/>
                      <a:pt x="0" y="981121"/>
                    </a:cubicBezTo>
                    <a:lnTo>
                      <a:pt x="239" y="943906"/>
                    </a:lnTo>
                    <a:lnTo>
                      <a:pt x="178863" y="881173"/>
                    </a:lnTo>
                    <a:cubicBezTo>
                      <a:pt x="184452" y="805277"/>
                      <a:pt x="187585" y="797908"/>
                      <a:pt x="209051" y="723379"/>
                    </a:cubicBezTo>
                    <a:lnTo>
                      <a:pt x="61289" y="603803"/>
                    </a:lnTo>
                    <a:lnTo>
                      <a:pt x="93697" y="528190"/>
                    </a:lnTo>
                    <a:lnTo>
                      <a:pt x="125117" y="470939"/>
                    </a:lnTo>
                    <a:lnTo>
                      <a:pt x="309677" y="508511"/>
                    </a:lnTo>
                    <a:cubicBezTo>
                      <a:pt x="341103" y="459477"/>
                      <a:pt x="363531" y="429551"/>
                      <a:pt x="413656" y="384290"/>
                    </a:cubicBezTo>
                    <a:lnTo>
                      <a:pt x="348967" y="211625"/>
                    </a:lnTo>
                    <a:lnTo>
                      <a:pt x="380010" y="183629"/>
                    </a:lnTo>
                    <a:cubicBezTo>
                      <a:pt x="404263" y="165640"/>
                      <a:pt x="429425" y="148785"/>
                      <a:pt x="455419" y="133145"/>
                    </a:cubicBezTo>
                    <a:lnTo>
                      <a:pt x="464655" y="128184"/>
                    </a:lnTo>
                    <a:lnTo>
                      <a:pt x="608199" y="249999"/>
                    </a:lnTo>
                    <a:cubicBezTo>
                      <a:pt x="667925" y="218206"/>
                      <a:pt x="708412" y="208962"/>
                      <a:pt x="759137" y="196281"/>
                    </a:cubicBezTo>
                    <a:lnTo>
                      <a:pt x="790433" y="11470"/>
                    </a:lnTo>
                    <a:lnTo>
                      <a:pt x="802492" y="9082"/>
                    </a:lnTo>
                    <a:cubicBezTo>
                      <a:pt x="833942" y="4483"/>
                      <a:pt x="865923" y="1428"/>
                      <a:pt x="898361" y="0"/>
                    </a:cubicBezTo>
                    <a:lnTo>
                      <a:pt x="934444" y="232"/>
                    </a:lnTo>
                    <a:lnTo>
                      <a:pt x="997285" y="179495"/>
                    </a:lnTo>
                    <a:cubicBezTo>
                      <a:pt x="1067704" y="181774"/>
                      <a:pt x="1118054" y="196158"/>
                      <a:pt x="1154932" y="206354"/>
                    </a:cubicBezTo>
                    <a:lnTo>
                      <a:pt x="1274923" y="60965"/>
                    </a:lnTo>
                    <a:lnTo>
                      <a:pt x="1351292" y="93697"/>
                    </a:lnTo>
                    <a:lnTo>
                      <a:pt x="1404334" y="122807"/>
                    </a:lnTo>
                    <a:lnTo>
                      <a:pt x="1366246" y="307072"/>
                    </a:lnTo>
                    <a:cubicBezTo>
                      <a:pt x="1408120" y="338671"/>
                      <a:pt x="1453237" y="366415"/>
                      <a:pt x="1492658" y="417494"/>
                    </a:cubicBezTo>
                    <a:lnTo>
                      <a:pt x="1670511" y="351910"/>
                    </a:lnTo>
                    <a:lnTo>
                      <a:pt x="1695854" y="380010"/>
                    </a:lnTo>
                    <a:cubicBezTo>
                      <a:pt x="1713842" y="404263"/>
                      <a:pt x="1730697" y="429425"/>
                      <a:pt x="1746337" y="455419"/>
                    </a:cubicBezTo>
                    <a:lnTo>
                      <a:pt x="1753904" y="469507"/>
                    </a:lnTo>
                    <a:lnTo>
                      <a:pt x="1630180" y="615574"/>
                    </a:lnTo>
                    <a:cubicBezTo>
                      <a:pt x="1652671" y="656567"/>
                      <a:pt x="1663681" y="685327"/>
                      <a:pt x="1683848" y="763298"/>
                    </a:cubicBezTo>
                    <a:lnTo>
                      <a:pt x="1868747" y="794142"/>
                    </a:lnTo>
                    <a:lnTo>
                      <a:pt x="1870400" y="802492"/>
                    </a:lnTo>
                    <a:cubicBezTo>
                      <a:pt x="1874999" y="833941"/>
                      <a:pt x="1878054" y="865923"/>
                      <a:pt x="1879482" y="898361"/>
                    </a:cubicBezTo>
                    <a:lnTo>
                      <a:pt x="1879243" y="935575"/>
                    </a:lnTo>
                    <a:lnTo>
                      <a:pt x="1700618" y="998308"/>
                    </a:lnTo>
                    <a:cubicBezTo>
                      <a:pt x="1695029" y="1074205"/>
                      <a:pt x="1691896" y="1081574"/>
                      <a:pt x="1670430" y="1156103"/>
                    </a:cubicBezTo>
                    <a:lnTo>
                      <a:pt x="1818192" y="1275680"/>
                    </a:lnTo>
                    <a:lnTo>
                      <a:pt x="1785785" y="1351292"/>
                    </a:lnTo>
                    <a:lnTo>
                      <a:pt x="1754365" y="1408544"/>
                    </a:lnTo>
                    <a:lnTo>
                      <a:pt x="1569804" y="1370971"/>
                    </a:lnTo>
                    <a:cubicBezTo>
                      <a:pt x="1538378" y="1420005"/>
                      <a:pt x="1515950" y="1449931"/>
                      <a:pt x="1465825" y="1495192"/>
                    </a:cubicBezTo>
                    <a:lnTo>
                      <a:pt x="1530515" y="1667857"/>
                    </a:lnTo>
                    <a:lnTo>
                      <a:pt x="1499472" y="1695853"/>
                    </a:lnTo>
                    <a:cubicBezTo>
                      <a:pt x="1475219" y="1713842"/>
                      <a:pt x="1450057" y="1730697"/>
                      <a:pt x="1424063" y="1746337"/>
                    </a:cubicBezTo>
                    <a:lnTo>
                      <a:pt x="1414826" y="1751298"/>
                    </a:lnTo>
                    <a:lnTo>
                      <a:pt x="1271282" y="1629483"/>
                    </a:lnTo>
                    <a:cubicBezTo>
                      <a:pt x="1211556" y="1661276"/>
                      <a:pt x="1171069" y="1670520"/>
                      <a:pt x="1120344" y="1683201"/>
                    </a:cubicBezTo>
                    <a:lnTo>
                      <a:pt x="1089048" y="1868013"/>
                    </a:lnTo>
                    <a:lnTo>
                      <a:pt x="1076991" y="1870400"/>
                    </a:lnTo>
                    <a:cubicBezTo>
                      <a:pt x="1045540" y="1874999"/>
                      <a:pt x="1013559" y="1878054"/>
                      <a:pt x="981121" y="1879482"/>
                    </a:cubicBezTo>
                    <a:close/>
                  </a:path>
                </a:pathLst>
              </a:custGeom>
              <a:solidFill>
                <a:schemeClr val="accent4"/>
              </a:solidFill>
              <a:ln>
                <a:noFill/>
              </a:ln>
            </p:spPr>
            <p:txBody>
              <a:bodyPr/>
              <a:lstStyle/>
              <a:p>
                <a:pPr>
                  <a:defRPr/>
                </a:pPr>
                <a:endParaRPr lang="en-GB" dirty="0"/>
              </a:p>
            </p:txBody>
          </p:sp>
          <p:sp>
            <p:nvSpPr>
              <p:cNvPr id="13" name="Freeform 12"/>
              <p:cNvSpPr>
                <a:spLocks/>
              </p:cNvSpPr>
              <p:nvPr/>
            </p:nvSpPr>
            <p:spPr bwMode="ltGray">
              <a:xfrm rot="10951278">
                <a:off x="4165346" y="3607122"/>
                <a:ext cx="1899372" cy="1892775"/>
              </a:xfrm>
              <a:custGeom>
                <a:avLst/>
                <a:gdLst>
                  <a:gd name="connsiteX0" fmla="*/ 940895 w 1879482"/>
                  <a:gd name="connsiteY0" fmla="*/ 1481051 h 1879482"/>
                  <a:gd name="connsiteX1" fmla="*/ 1481161 w 1879482"/>
                  <a:gd name="connsiteY1" fmla="*/ 941236 h 1879482"/>
                  <a:gd name="connsiteX2" fmla="*/ 1388892 w 1879482"/>
                  <a:gd name="connsiteY2" fmla="*/ 639420 h 1879482"/>
                  <a:gd name="connsiteX3" fmla="*/ 1324918 w 1879482"/>
                  <a:gd name="connsiteY3" fmla="*/ 561947 h 1879482"/>
                  <a:gd name="connsiteX4" fmla="*/ 1325007 w 1879482"/>
                  <a:gd name="connsiteY4" fmla="*/ 561861 h 1879482"/>
                  <a:gd name="connsiteX5" fmla="*/ 1320612 w 1879482"/>
                  <a:gd name="connsiteY5" fmla="*/ 556539 h 1879482"/>
                  <a:gd name="connsiteX6" fmla="*/ 938586 w 1879482"/>
                  <a:gd name="connsiteY6" fmla="*/ 398431 h 1879482"/>
                  <a:gd name="connsiteX7" fmla="*/ 398320 w 1879482"/>
                  <a:gd name="connsiteY7" fmla="*/ 938246 h 1879482"/>
                  <a:gd name="connsiteX8" fmla="*/ 490589 w 1879482"/>
                  <a:gd name="connsiteY8" fmla="*/ 1240062 h 1879482"/>
                  <a:gd name="connsiteX9" fmla="*/ 554563 w 1879482"/>
                  <a:gd name="connsiteY9" fmla="*/ 1317535 h 1879482"/>
                  <a:gd name="connsiteX10" fmla="*/ 554474 w 1879482"/>
                  <a:gd name="connsiteY10" fmla="*/ 1317620 h 1879482"/>
                  <a:gd name="connsiteX11" fmla="*/ 558869 w 1879482"/>
                  <a:gd name="connsiteY11" fmla="*/ 1322943 h 1879482"/>
                  <a:gd name="connsiteX12" fmla="*/ 940895 w 1879482"/>
                  <a:gd name="connsiteY12" fmla="*/ 1481051 h 1879482"/>
                  <a:gd name="connsiteX13" fmla="*/ 981121 w 1879482"/>
                  <a:gd name="connsiteY13" fmla="*/ 1879482 h 1879482"/>
                  <a:gd name="connsiteX14" fmla="*/ 945037 w 1879482"/>
                  <a:gd name="connsiteY14" fmla="*/ 1879250 h 1879482"/>
                  <a:gd name="connsiteX15" fmla="*/ 882196 w 1879482"/>
                  <a:gd name="connsiteY15" fmla="*/ 1699986 h 1879482"/>
                  <a:gd name="connsiteX16" fmla="*/ 724549 w 1879482"/>
                  <a:gd name="connsiteY16" fmla="*/ 1673127 h 1879482"/>
                  <a:gd name="connsiteX17" fmla="*/ 604558 w 1879482"/>
                  <a:gd name="connsiteY17" fmla="*/ 1818516 h 1879482"/>
                  <a:gd name="connsiteX18" fmla="*/ 528190 w 1879482"/>
                  <a:gd name="connsiteY18" fmla="*/ 1785785 h 1879482"/>
                  <a:gd name="connsiteX19" fmla="*/ 475147 w 1879482"/>
                  <a:gd name="connsiteY19" fmla="*/ 1756675 h 1879482"/>
                  <a:gd name="connsiteX20" fmla="*/ 513235 w 1879482"/>
                  <a:gd name="connsiteY20" fmla="*/ 1572410 h 1879482"/>
                  <a:gd name="connsiteX21" fmla="*/ 382808 w 1879482"/>
                  <a:gd name="connsiteY21" fmla="*/ 1466037 h 1879482"/>
                  <a:gd name="connsiteX22" fmla="*/ 209096 w 1879482"/>
                  <a:gd name="connsiteY22" fmla="*/ 1527710 h 1879482"/>
                  <a:gd name="connsiteX23" fmla="*/ 183629 w 1879482"/>
                  <a:gd name="connsiteY23" fmla="*/ 1499472 h 1879482"/>
                  <a:gd name="connsiteX24" fmla="*/ 133145 w 1879482"/>
                  <a:gd name="connsiteY24" fmla="*/ 1424063 h 1879482"/>
                  <a:gd name="connsiteX25" fmla="*/ 125577 w 1879482"/>
                  <a:gd name="connsiteY25" fmla="*/ 1409973 h 1879482"/>
                  <a:gd name="connsiteX26" fmla="*/ 249301 w 1879482"/>
                  <a:gd name="connsiteY26" fmla="*/ 1263907 h 1879482"/>
                  <a:gd name="connsiteX27" fmla="*/ 195633 w 1879482"/>
                  <a:gd name="connsiteY27" fmla="*/ 1116184 h 1879482"/>
                  <a:gd name="connsiteX28" fmla="*/ 10735 w 1879482"/>
                  <a:gd name="connsiteY28" fmla="*/ 1085339 h 1879482"/>
                  <a:gd name="connsiteX29" fmla="*/ 9082 w 1879482"/>
                  <a:gd name="connsiteY29" fmla="*/ 1076990 h 1879482"/>
                  <a:gd name="connsiteX30" fmla="*/ 0 w 1879482"/>
                  <a:gd name="connsiteY30" fmla="*/ 981121 h 1879482"/>
                  <a:gd name="connsiteX31" fmla="*/ 239 w 1879482"/>
                  <a:gd name="connsiteY31" fmla="*/ 943906 h 1879482"/>
                  <a:gd name="connsiteX32" fmla="*/ 178863 w 1879482"/>
                  <a:gd name="connsiteY32" fmla="*/ 881173 h 1879482"/>
                  <a:gd name="connsiteX33" fmla="*/ 209051 w 1879482"/>
                  <a:gd name="connsiteY33" fmla="*/ 723379 h 1879482"/>
                  <a:gd name="connsiteX34" fmla="*/ 61289 w 1879482"/>
                  <a:gd name="connsiteY34" fmla="*/ 603803 h 1879482"/>
                  <a:gd name="connsiteX35" fmla="*/ 93697 w 1879482"/>
                  <a:gd name="connsiteY35" fmla="*/ 528190 h 1879482"/>
                  <a:gd name="connsiteX36" fmla="*/ 125117 w 1879482"/>
                  <a:gd name="connsiteY36" fmla="*/ 470939 h 1879482"/>
                  <a:gd name="connsiteX37" fmla="*/ 309677 w 1879482"/>
                  <a:gd name="connsiteY37" fmla="*/ 508511 h 1879482"/>
                  <a:gd name="connsiteX38" fmla="*/ 413656 w 1879482"/>
                  <a:gd name="connsiteY38" fmla="*/ 384290 h 1879482"/>
                  <a:gd name="connsiteX39" fmla="*/ 348967 w 1879482"/>
                  <a:gd name="connsiteY39" fmla="*/ 211625 h 1879482"/>
                  <a:gd name="connsiteX40" fmla="*/ 380010 w 1879482"/>
                  <a:gd name="connsiteY40" fmla="*/ 183629 h 1879482"/>
                  <a:gd name="connsiteX41" fmla="*/ 455419 w 1879482"/>
                  <a:gd name="connsiteY41" fmla="*/ 133145 h 1879482"/>
                  <a:gd name="connsiteX42" fmla="*/ 464655 w 1879482"/>
                  <a:gd name="connsiteY42" fmla="*/ 128184 h 1879482"/>
                  <a:gd name="connsiteX43" fmla="*/ 608199 w 1879482"/>
                  <a:gd name="connsiteY43" fmla="*/ 249999 h 1879482"/>
                  <a:gd name="connsiteX44" fmla="*/ 759137 w 1879482"/>
                  <a:gd name="connsiteY44" fmla="*/ 196281 h 1879482"/>
                  <a:gd name="connsiteX45" fmla="*/ 790433 w 1879482"/>
                  <a:gd name="connsiteY45" fmla="*/ 11470 h 1879482"/>
                  <a:gd name="connsiteX46" fmla="*/ 802492 w 1879482"/>
                  <a:gd name="connsiteY46" fmla="*/ 9082 h 1879482"/>
                  <a:gd name="connsiteX47" fmla="*/ 898361 w 1879482"/>
                  <a:gd name="connsiteY47" fmla="*/ 0 h 1879482"/>
                  <a:gd name="connsiteX48" fmla="*/ 934444 w 1879482"/>
                  <a:gd name="connsiteY48" fmla="*/ 232 h 1879482"/>
                  <a:gd name="connsiteX49" fmla="*/ 997285 w 1879482"/>
                  <a:gd name="connsiteY49" fmla="*/ 179495 h 1879482"/>
                  <a:gd name="connsiteX50" fmla="*/ 1154932 w 1879482"/>
                  <a:gd name="connsiteY50" fmla="*/ 206354 h 1879482"/>
                  <a:gd name="connsiteX51" fmla="*/ 1274923 w 1879482"/>
                  <a:gd name="connsiteY51" fmla="*/ 60965 h 1879482"/>
                  <a:gd name="connsiteX52" fmla="*/ 1351292 w 1879482"/>
                  <a:gd name="connsiteY52" fmla="*/ 93697 h 1879482"/>
                  <a:gd name="connsiteX53" fmla="*/ 1404334 w 1879482"/>
                  <a:gd name="connsiteY53" fmla="*/ 122807 h 1879482"/>
                  <a:gd name="connsiteX54" fmla="*/ 1366246 w 1879482"/>
                  <a:gd name="connsiteY54" fmla="*/ 307072 h 1879482"/>
                  <a:gd name="connsiteX55" fmla="*/ 1492658 w 1879482"/>
                  <a:gd name="connsiteY55" fmla="*/ 417494 h 1879482"/>
                  <a:gd name="connsiteX56" fmla="*/ 1670511 w 1879482"/>
                  <a:gd name="connsiteY56" fmla="*/ 351910 h 1879482"/>
                  <a:gd name="connsiteX57" fmla="*/ 1695854 w 1879482"/>
                  <a:gd name="connsiteY57" fmla="*/ 380010 h 1879482"/>
                  <a:gd name="connsiteX58" fmla="*/ 1746337 w 1879482"/>
                  <a:gd name="connsiteY58" fmla="*/ 455419 h 1879482"/>
                  <a:gd name="connsiteX59" fmla="*/ 1753904 w 1879482"/>
                  <a:gd name="connsiteY59" fmla="*/ 469507 h 1879482"/>
                  <a:gd name="connsiteX60" fmla="*/ 1630180 w 1879482"/>
                  <a:gd name="connsiteY60" fmla="*/ 615574 h 1879482"/>
                  <a:gd name="connsiteX61" fmla="*/ 1683848 w 1879482"/>
                  <a:gd name="connsiteY61" fmla="*/ 763298 h 1879482"/>
                  <a:gd name="connsiteX62" fmla="*/ 1868747 w 1879482"/>
                  <a:gd name="connsiteY62" fmla="*/ 794142 h 1879482"/>
                  <a:gd name="connsiteX63" fmla="*/ 1870400 w 1879482"/>
                  <a:gd name="connsiteY63" fmla="*/ 802492 h 1879482"/>
                  <a:gd name="connsiteX64" fmla="*/ 1879482 w 1879482"/>
                  <a:gd name="connsiteY64" fmla="*/ 898361 h 1879482"/>
                  <a:gd name="connsiteX65" fmla="*/ 1879243 w 1879482"/>
                  <a:gd name="connsiteY65" fmla="*/ 935575 h 1879482"/>
                  <a:gd name="connsiteX66" fmla="*/ 1700618 w 1879482"/>
                  <a:gd name="connsiteY66" fmla="*/ 998308 h 1879482"/>
                  <a:gd name="connsiteX67" fmla="*/ 1670430 w 1879482"/>
                  <a:gd name="connsiteY67" fmla="*/ 1156103 h 1879482"/>
                  <a:gd name="connsiteX68" fmla="*/ 1818192 w 1879482"/>
                  <a:gd name="connsiteY68" fmla="*/ 1275680 h 1879482"/>
                  <a:gd name="connsiteX69" fmla="*/ 1785785 w 1879482"/>
                  <a:gd name="connsiteY69" fmla="*/ 1351292 h 1879482"/>
                  <a:gd name="connsiteX70" fmla="*/ 1754365 w 1879482"/>
                  <a:gd name="connsiteY70" fmla="*/ 1408544 h 1879482"/>
                  <a:gd name="connsiteX71" fmla="*/ 1569804 w 1879482"/>
                  <a:gd name="connsiteY71" fmla="*/ 1370971 h 1879482"/>
                  <a:gd name="connsiteX72" fmla="*/ 1465825 w 1879482"/>
                  <a:gd name="connsiteY72" fmla="*/ 1495192 h 1879482"/>
                  <a:gd name="connsiteX73" fmla="*/ 1530515 w 1879482"/>
                  <a:gd name="connsiteY73" fmla="*/ 1667857 h 1879482"/>
                  <a:gd name="connsiteX74" fmla="*/ 1499472 w 1879482"/>
                  <a:gd name="connsiteY74" fmla="*/ 1695853 h 1879482"/>
                  <a:gd name="connsiteX75" fmla="*/ 1424063 w 1879482"/>
                  <a:gd name="connsiteY75" fmla="*/ 1746337 h 1879482"/>
                  <a:gd name="connsiteX76" fmla="*/ 1414826 w 1879482"/>
                  <a:gd name="connsiteY76" fmla="*/ 1751298 h 1879482"/>
                  <a:gd name="connsiteX77" fmla="*/ 1271282 w 1879482"/>
                  <a:gd name="connsiteY77" fmla="*/ 1629483 h 1879482"/>
                  <a:gd name="connsiteX78" fmla="*/ 1120344 w 1879482"/>
                  <a:gd name="connsiteY78" fmla="*/ 1683201 h 1879482"/>
                  <a:gd name="connsiteX79" fmla="*/ 1089048 w 1879482"/>
                  <a:gd name="connsiteY79" fmla="*/ 1868013 h 1879482"/>
                  <a:gd name="connsiteX80" fmla="*/ 1076991 w 1879482"/>
                  <a:gd name="connsiteY80" fmla="*/ 1870400 h 1879482"/>
                  <a:gd name="connsiteX81" fmla="*/ 981121 w 1879482"/>
                  <a:gd name="connsiteY81" fmla="*/ 1879482 h 1879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879482" h="1879482">
                    <a:moveTo>
                      <a:pt x="940895" y="1481051"/>
                    </a:moveTo>
                    <a:cubicBezTo>
                      <a:pt x="1239276" y="1481051"/>
                      <a:pt x="1481161" y="1239367"/>
                      <a:pt x="1481161" y="941236"/>
                    </a:cubicBezTo>
                    <a:cubicBezTo>
                      <a:pt x="1481161" y="829435"/>
                      <a:pt x="1447146" y="725575"/>
                      <a:pt x="1388892" y="639420"/>
                    </a:cubicBezTo>
                    <a:lnTo>
                      <a:pt x="1324918" y="561947"/>
                    </a:lnTo>
                    <a:lnTo>
                      <a:pt x="1325007" y="561861"/>
                    </a:lnTo>
                    <a:lnTo>
                      <a:pt x="1320612" y="556539"/>
                    </a:lnTo>
                    <a:cubicBezTo>
                      <a:pt x="1222843" y="458852"/>
                      <a:pt x="1087777" y="398431"/>
                      <a:pt x="938586" y="398431"/>
                    </a:cubicBezTo>
                    <a:cubicBezTo>
                      <a:pt x="640205" y="398431"/>
                      <a:pt x="398320" y="640114"/>
                      <a:pt x="398320" y="938246"/>
                    </a:cubicBezTo>
                    <a:cubicBezTo>
                      <a:pt x="398320" y="1050046"/>
                      <a:pt x="432335" y="1153907"/>
                      <a:pt x="490589" y="1240062"/>
                    </a:cubicBezTo>
                    <a:lnTo>
                      <a:pt x="554563" y="1317535"/>
                    </a:lnTo>
                    <a:cubicBezTo>
                      <a:pt x="554533" y="1317563"/>
                      <a:pt x="554504" y="1317592"/>
                      <a:pt x="554474" y="1317620"/>
                    </a:cubicBezTo>
                    <a:lnTo>
                      <a:pt x="558869" y="1322943"/>
                    </a:lnTo>
                    <a:cubicBezTo>
                      <a:pt x="656638" y="1420630"/>
                      <a:pt x="791704" y="1481051"/>
                      <a:pt x="940895" y="1481051"/>
                    </a:cubicBezTo>
                    <a:close/>
                    <a:moveTo>
                      <a:pt x="981121" y="1879482"/>
                    </a:moveTo>
                    <a:lnTo>
                      <a:pt x="945037" y="1879250"/>
                    </a:lnTo>
                    <a:lnTo>
                      <a:pt x="882196" y="1699986"/>
                    </a:lnTo>
                    <a:cubicBezTo>
                      <a:pt x="811777" y="1697708"/>
                      <a:pt x="761427" y="1683324"/>
                      <a:pt x="724549" y="1673127"/>
                    </a:cubicBezTo>
                    <a:lnTo>
                      <a:pt x="604558" y="1818516"/>
                    </a:lnTo>
                    <a:lnTo>
                      <a:pt x="528190" y="1785785"/>
                    </a:lnTo>
                    <a:lnTo>
                      <a:pt x="475147" y="1756675"/>
                    </a:lnTo>
                    <a:lnTo>
                      <a:pt x="513235" y="1572410"/>
                    </a:lnTo>
                    <a:cubicBezTo>
                      <a:pt x="463232" y="1537948"/>
                      <a:pt x="408457" y="1497096"/>
                      <a:pt x="382808" y="1466037"/>
                    </a:cubicBezTo>
                    <a:lnTo>
                      <a:pt x="209096" y="1527710"/>
                    </a:lnTo>
                    <a:lnTo>
                      <a:pt x="183629" y="1499472"/>
                    </a:lnTo>
                    <a:cubicBezTo>
                      <a:pt x="165640" y="1475219"/>
                      <a:pt x="148785" y="1450057"/>
                      <a:pt x="133145" y="1424063"/>
                    </a:cubicBezTo>
                    <a:lnTo>
                      <a:pt x="125577" y="1409973"/>
                    </a:lnTo>
                    <a:lnTo>
                      <a:pt x="249301" y="1263907"/>
                    </a:lnTo>
                    <a:cubicBezTo>
                      <a:pt x="226810" y="1222915"/>
                      <a:pt x="215800" y="1194155"/>
                      <a:pt x="195633" y="1116184"/>
                    </a:cubicBezTo>
                    <a:lnTo>
                      <a:pt x="10735" y="1085339"/>
                    </a:lnTo>
                    <a:lnTo>
                      <a:pt x="9082" y="1076990"/>
                    </a:lnTo>
                    <a:cubicBezTo>
                      <a:pt x="4483" y="1045541"/>
                      <a:pt x="1428" y="1013559"/>
                      <a:pt x="0" y="981121"/>
                    </a:cubicBezTo>
                    <a:lnTo>
                      <a:pt x="239" y="943906"/>
                    </a:lnTo>
                    <a:lnTo>
                      <a:pt x="178863" y="881173"/>
                    </a:lnTo>
                    <a:cubicBezTo>
                      <a:pt x="184452" y="805277"/>
                      <a:pt x="187585" y="797908"/>
                      <a:pt x="209051" y="723379"/>
                    </a:cubicBezTo>
                    <a:lnTo>
                      <a:pt x="61289" y="603803"/>
                    </a:lnTo>
                    <a:lnTo>
                      <a:pt x="93697" y="528190"/>
                    </a:lnTo>
                    <a:lnTo>
                      <a:pt x="125117" y="470939"/>
                    </a:lnTo>
                    <a:lnTo>
                      <a:pt x="309677" y="508511"/>
                    </a:lnTo>
                    <a:cubicBezTo>
                      <a:pt x="341103" y="459477"/>
                      <a:pt x="363531" y="429551"/>
                      <a:pt x="413656" y="384290"/>
                    </a:cubicBezTo>
                    <a:lnTo>
                      <a:pt x="348967" y="211625"/>
                    </a:lnTo>
                    <a:lnTo>
                      <a:pt x="380010" y="183629"/>
                    </a:lnTo>
                    <a:cubicBezTo>
                      <a:pt x="404263" y="165640"/>
                      <a:pt x="429425" y="148785"/>
                      <a:pt x="455419" y="133145"/>
                    </a:cubicBezTo>
                    <a:lnTo>
                      <a:pt x="464655" y="128184"/>
                    </a:lnTo>
                    <a:lnTo>
                      <a:pt x="608199" y="249999"/>
                    </a:lnTo>
                    <a:cubicBezTo>
                      <a:pt x="667925" y="218206"/>
                      <a:pt x="708412" y="208962"/>
                      <a:pt x="759137" y="196281"/>
                    </a:cubicBezTo>
                    <a:lnTo>
                      <a:pt x="790433" y="11470"/>
                    </a:lnTo>
                    <a:lnTo>
                      <a:pt x="802492" y="9082"/>
                    </a:lnTo>
                    <a:cubicBezTo>
                      <a:pt x="833942" y="4483"/>
                      <a:pt x="865923" y="1428"/>
                      <a:pt x="898361" y="0"/>
                    </a:cubicBezTo>
                    <a:lnTo>
                      <a:pt x="934444" y="232"/>
                    </a:lnTo>
                    <a:lnTo>
                      <a:pt x="997285" y="179495"/>
                    </a:lnTo>
                    <a:cubicBezTo>
                      <a:pt x="1067704" y="181774"/>
                      <a:pt x="1118054" y="196158"/>
                      <a:pt x="1154932" y="206354"/>
                    </a:cubicBezTo>
                    <a:lnTo>
                      <a:pt x="1274923" y="60965"/>
                    </a:lnTo>
                    <a:lnTo>
                      <a:pt x="1351292" y="93697"/>
                    </a:lnTo>
                    <a:lnTo>
                      <a:pt x="1404334" y="122807"/>
                    </a:lnTo>
                    <a:lnTo>
                      <a:pt x="1366246" y="307072"/>
                    </a:lnTo>
                    <a:cubicBezTo>
                      <a:pt x="1408120" y="338671"/>
                      <a:pt x="1453237" y="366415"/>
                      <a:pt x="1492658" y="417494"/>
                    </a:cubicBezTo>
                    <a:lnTo>
                      <a:pt x="1670511" y="351910"/>
                    </a:lnTo>
                    <a:lnTo>
                      <a:pt x="1695854" y="380010"/>
                    </a:lnTo>
                    <a:cubicBezTo>
                      <a:pt x="1713842" y="404263"/>
                      <a:pt x="1730697" y="429425"/>
                      <a:pt x="1746337" y="455419"/>
                    </a:cubicBezTo>
                    <a:lnTo>
                      <a:pt x="1753904" y="469507"/>
                    </a:lnTo>
                    <a:lnTo>
                      <a:pt x="1630180" y="615574"/>
                    </a:lnTo>
                    <a:cubicBezTo>
                      <a:pt x="1652671" y="656567"/>
                      <a:pt x="1663681" y="685327"/>
                      <a:pt x="1683848" y="763298"/>
                    </a:cubicBezTo>
                    <a:lnTo>
                      <a:pt x="1868747" y="794142"/>
                    </a:lnTo>
                    <a:lnTo>
                      <a:pt x="1870400" y="802492"/>
                    </a:lnTo>
                    <a:cubicBezTo>
                      <a:pt x="1874999" y="833941"/>
                      <a:pt x="1878054" y="865923"/>
                      <a:pt x="1879482" y="898361"/>
                    </a:cubicBezTo>
                    <a:lnTo>
                      <a:pt x="1879243" y="935575"/>
                    </a:lnTo>
                    <a:lnTo>
                      <a:pt x="1700618" y="998308"/>
                    </a:lnTo>
                    <a:cubicBezTo>
                      <a:pt x="1695029" y="1074205"/>
                      <a:pt x="1691896" y="1081574"/>
                      <a:pt x="1670430" y="1156103"/>
                    </a:cubicBezTo>
                    <a:lnTo>
                      <a:pt x="1818192" y="1275680"/>
                    </a:lnTo>
                    <a:lnTo>
                      <a:pt x="1785785" y="1351292"/>
                    </a:lnTo>
                    <a:lnTo>
                      <a:pt x="1754365" y="1408544"/>
                    </a:lnTo>
                    <a:lnTo>
                      <a:pt x="1569804" y="1370971"/>
                    </a:lnTo>
                    <a:cubicBezTo>
                      <a:pt x="1538378" y="1420005"/>
                      <a:pt x="1515950" y="1449931"/>
                      <a:pt x="1465825" y="1495192"/>
                    </a:cubicBezTo>
                    <a:lnTo>
                      <a:pt x="1530515" y="1667857"/>
                    </a:lnTo>
                    <a:lnTo>
                      <a:pt x="1499472" y="1695853"/>
                    </a:lnTo>
                    <a:cubicBezTo>
                      <a:pt x="1475219" y="1713842"/>
                      <a:pt x="1450057" y="1730697"/>
                      <a:pt x="1424063" y="1746337"/>
                    </a:cubicBezTo>
                    <a:lnTo>
                      <a:pt x="1414826" y="1751298"/>
                    </a:lnTo>
                    <a:lnTo>
                      <a:pt x="1271282" y="1629483"/>
                    </a:lnTo>
                    <a:cubicBezTo>
                      <a:pt x="1211556" y="1661276"/>
                      <a:pt x="1171069" y="1670520"/>
                      <a:pt x="1120344" y="1683201"/>
                    </a:cubicBezTo>
                    <a:lnTo>
                      <a:pt x="1089048" y="1868013"/>
                    </a:lnTo>
                    <a:lnTo>
                      <a:pt x="1076991" y="1870400"/>
                    </a:lnTo>
                    <a:cubicBezTo>
                      <a:pt x="1045540" y="1874999"/>
                      <a:pt x="1013559" y="1878054"/>
                      <a:pt x="981121" y="1879482"/>
                    </a:cubicBezTo>
                    <a:close/>
                  </a:path>
                </a:pathLst>
              </a:custGeom>
              <a:solidFill>
                <a:schemeClr val="accent6"/>
              </a:solidFill>
              <a:ln>
                <a:noFill/>
              </a:ln>
            </p:spPr>
            <p:txBody>
              <a:bodyPr/>
              <a:lstStyle/>
              <a:p>
                <a:pPr>
                  <a:defRPr/>
                </a:pPr>
                <a:endParaRPr lang="en-GB" dirty="0"/>
              </a:p>
            </p:txBody>
          </p:sp>
          <p:sp>
            <p:nvSpPr>
              <p:cNvPr id="14" name="Oval 23"/>
              <p:cNvSpPr/>
              <p:nvPr/>
            </p:nvSpPr>
            <p:spPr bwMode="auto">
              <a:xfrm rot="16200000" flipH="1">
                <a:off x="2932085" y="4950638"/>
                <a:ext cx="130036" cy="221624"/>
              </a:xfrm>
              <a:custGeom>
                <a:avLst/>
                <a:gdLst/>
                <a:ahLst/>
                <a:cxnLst/>
                <a:rect l="l" t="t" r="r" b="b"/>
                <a:pathLst>
                  <a:path w="941014" h="1603791">
                    <a:moveTo>
                      <a:pt x="690019" y="533077"/>
                    </a:moveTo>
                    <a:cubicBezTo>
                      <a:pt x="639085" y="598743"/>
                      <a:pt x="559435" y="638898"/>
                      <a:pt x="470512" y="638898"/>
                    </a:cubicBezTo>
                    <a:cubicBezTo>
                      <a:pt x="381588" y="638898"/>
                      <a:pt x="301935" y="598743"/>
                      <a:pt x="251002" y="533077"/>
                    </a:cubicBezTo>
                    <a:cubicBezTo>
                      <a:pt x="101246" y="612839"/>
                      <a:pt x="0" y="774653"/>
                      <a:pt x="0" y="960912"/>
                    </a:cubicBezTo>
                    <a:lnTo>
                      <a:pt x="0" y="1447384"/>
                    </a:lnTo>
                    <a:cubicBezTo>
                      <a:pt x="94835" y="1645377"/>
                      <a:pt x="856601" y="1666217"/>
                      <a:pt x="941014" y="1447384"/>
                    </a:cubicBezTo>
                    <a:lnTo>
                      <a:pt x="941014" y="1145234"/>
                    </a:lnTo>
                    <a:cubicBezTo>
                      <a:pt x="940495" y="1076887"/>
                      <a:pt x="939977" y="1008540"/>
                      <a:pt x="939458" y="940193"/>
                    </a:cubicBezTo>
                    <a:cubicBezTo>
                      <a:pt x="933389" y="762687"/>
                      <a:pt x="834183" y="609862"/>
                      <a:pt x="690019" y="533077"/>
                    </a:cubicBezTo>
                    <a:close/>
                    <a:moveTo>
                      <a:pt x="470507" y="0"/>
                    </a:moveTo>
                    <a:cubicBezTo>
                      <a:pt x="315322" y="0"/>
                      <a:pt x="189519" y="125803"/>
                      <a:pt x="189519" y="280988"/>
                    </a:cubicBezTo>
                    <a:cubicBezTo>
                      <a:pt x="189519" y="436173"/>
                      <a:pt x="315322" y="561976"/>
                      <a:pt x="470507" y="561976"/>
                    </a:cubicBezTo>
                    <a:cubicBezTo>
                      <a:pt x="625692" y="561976"/>
                      <a:pt x="751495" y="436173"/>
                      <a:pt x="751495" y="280988"/>
                    </a:cubicBezTo>
                    <a:cubicBezTo>
                      <a:pt x="751495" y="125803"/>
                      <a:pt x="625692" y="0"/>
                      <a:pt x="470507" y="0"/>
                    </a:cubicBezTo>
                    <a:close/>
                  </a:path>
                </a:pathLst>
              </a:custGeom>
              <a:solidFill>
                <a:schemeClr val="accent4">
                  <a:lumMod val="75000"/>
                </a:schemeClr>
              </a:solidFill>
              <a:ln w="9525" cap="flat" cmpd="sng" algn="ctr">
                <a:noFill/>
                <a:prstDash val="solid"/>
                <a:round/>
                <a:headEnd type="none" w="med" len="med"/>
                <a:tailEnd type="none" w="med" len="med"/>
              </a:ln>
              <a:effectLst/>
            </p:spPr>
            <p:txBody>
              <a:bodyPr/>
              <a:lstStyle/>
              <a:p>
                <a:pPr>
                  <a:defRPr/>
                </a:pPr>
                <a:endParaRPr lang="en-US" dirty="0"/>
              </a:p>
            </p:txBody>
          </p:sp>
          <p:sp>
            <p:nvSpPr>
              <p:cNvPr id="15" name="Freeform 14"/>
              <p:cNvSpPr>
                <a:spLocks/>
              </p:cNvSpPr>
              <p:nvPr/>
            </p:nvSpPr>
            <p:spPr bwMode="ltGray">
              <a:xfrm rot="10475253">
                <a:off x="4955859" y="2522680"/>
                <a:ext cx="1162823" cy="1158787"/>
              </a:xfrm>
              <a:custGeom>
                <a:avLst/>
                <a:gdLst>
                  <a:gd name="connsiteX0" fmla="*/ 940895 w 1879482"/>
                  <a:gd name="connsiteY0" fmla="*/ 1481051 h 1879482"/>
                  <a:gd name="connsiteX1" fmla="*/ 1481161 w 1879482"/>
                  <a:gd name="connsiteY1" fmla="*/ 941236 h 1879482"/>
                  <a:gd name="connsiteX2" fmla="*/ 1388892 w 1879482"/>
                  <a:gd name="connsiteY2" fmla="*/ 639420 h 1879482"/>
                  <a:gd name="connsiteX3" fmla="*/ 1324918 w 1879482"/>
                  <a:gd name="connsiteY3" fmla="*/ 561947 h 1879482"/>
                  <a:gd name="connsiteX4" fmla="*/ 1325007 w 1879482"/>
                  <a:gd name="connsiteY4" fmla="*/ 561861 h 1879482"/>
                  <a:gd name="connsiteX5" fmla="*/ 1320612 w 1879482"/>
                  <a:gd name="connsiteY5" fmla="*/ 556539 h 1879482"/>
                  <a:gd name="connsiteX6" fmla="*/ 938586 w 1879482"/>
                  <a:gd name="connsiteY6" fmla="*/ 398431 h 1879482"/>
                  <a:gd name="connsiteX7" fmla="*/ 398320 w 1879482"/>
                  <a:gd name="connsiteY7" fmla="*/ 938246 h 1879482"/>
                  <a:gd name="connsiteX8" fmla="*/ 490589 w 1879482"/>
                  <a:gd name="connsiteY8" fmla="*/ 1240062 h 1879482"/>
                  <a:gd name="connsiteX9" fmla="*/ 554563 w 1879482"/>
                  <a:gd name="connsiteY9" fmla="*/ 1317535 h 1879482"/>
                  <a:gd name="connsiteX10" fmla="*/ 554474 w 1879482"/>
                  <a:gd name="connsiteY10" fmla="*/ 1317620 h 1879482"/>
                  <a:gd name="connsiteX11" fmla="*/ 558869 w 1879482"/>
                  <a:gd name="connsiteY11" fmla="*/ 1322943 h 1879482"/>
                  <a:gd name="connsiteX12" fmla="*/ 940895 w 1879482"/>
                  <a:gd name="connsiteY12" fmla="*/ 1481051 h 1879482"/>
                  <a:gd name="connsiteX13" fmla="*/ 981121 w 1879482"/>
                  <a:gd name="connsiteY13" fmla="*/ 1879482 h 1879482"/>
                  <a:gd name="connsiteX14" fmla="*/ 945037 w 1879482"/>
                  <a:gd name="connsiteY14" fmla="*/ 1879250 h 1879482"/>
                  <a:gd name="connsiteX15" fmla="*/ 882196 w 1879482"/>
                  <a:gd name="connsiteY15" fmla="*/ 1699986 h 1879482"/>
                  <a:gd name="connsiteX16" fmla="*/ 724549 w 1879482"/>
                  <a:gd name="connsiteY16" fmla="*/ 1673127 h 1879482"/>
                  <a:gd name="connsiteX17" fmla="*/ 604558 w 1879482"/>
                  <a:gd name="connsiteY17" fmla="*/ 1818516 h 1879482"/>
                  <a:gd name="connsiteX18" fmla="*/ 528190 w 1879482"/>
                  <a:gd name="connsiteY18" fmla="*/ 1785785 h 1879482"/>
                  <a:gd name="connsiteX19" fmla="*/ 475147 w 1879482"/>
                  <a:gd name="connsiteY19" fmla="*/ 1756675 h 1879482"/>
                  <a:gd name="connsiteX20" fmla="*/ 513235 w 1879482"/>
                  <a:gd name="connsiteY20" fmla="*/ 1572410 h 1879482"/>
                  <a:gd name="connsiteX21" fmla="*/ 382808 w 1879482"/>
                  <a:gd name="connsiteY21" fmla="*/ 1466037 h 1879482"/>
                  <a:gd name="connsiteX22" fmla="*/ 209096 w 1879482"/>
                  <a:gd name="connsiteY22" fmla="*/ 1527710 h 1879482"/>
                  <a:gd name="connsiteX23" fmla="*/ 183629 w 1879482"/>
                  <a:gd name="connsiteY23" fmla="*/ 1499472 h 1879482"/>
                  <a:gd name="connsiteX24" fmla="*/ 133145 w 1879482"/>
                  <a:gd name="connsiteY24" fmla="*/ 1424063 h 1879482"/>
                  <a:gd name="connsiteX25" fmla="*/ 125577 w 1879482"/>
                  <a:gd name="connsiteY25" fmla="*/ 1409973 h 1879482"/>
                  <a:gd name="connsiteX26" fmla="*/ 249301 w 1879482"/>
                  <a:gd name="connsiteY26" fmla="*/ 1263907 h 1879482"/>
                  <a:gd name="connsiteX27" fmla="*/ 195633 w 1879482"/>
                  <a:gd name="connsiteY27" fmla="*/ 1116184 h 1879482"/>
                  <a:gd name="connsiteX28" fmla="*/ 10735 w 1879482"/>
                  <a:gd name="connsiteY28" fmla="*/ 1085339 h 1879482"/>
                  <a:gd name="connsiteX29" fmla="*/ 9082 w 1879482"/>
                  <a:gd name="connsiteY29" fmla="*/ 1076990 h 1879482"/>
                  <a:gd name="connsiteX30" fmla="*/ 0 w 1879482"/>
                  <a:gd name="connsiteY30" fmla="*/ 981121 h 1879482"/>
                  <a:gd name="connsiteX31" fmla="*/ 239 w 1879482"/>
                  <a:gd name="connsiteY31" fmla="*/ 943906 h 1879482"/>
                  <a:gd name="connsiteX32" fmla="*/ 178863 w 1879482"/>
                  <a:gd name="connsiteY32" fmla="*/ 881173 h 1879482"/>
                  <a:gd name="connsiteX33" fmla="*/ 209051 w 1879482"/>
                  <a:gd name="connsiteY33" fmla="*/ 723379 h 1879482"/>
                  <a:gd name="connsiteX34" fmla="*/ 61289 w 1879482"/>
                  <a:gd name="connsiteY34" fmla="*/ 603803 h 1879482"/>
                  <a:gd name="connsiteX35" fmla="*/ 93697 w 1879482"/>
                  <a:gd name="connsiteY35" fmla="*/ 528190 h 1879482"/>
                  <a:gd name="connsiteX36" fmla="*/ 125117 w 1879482"/>
                  <a:gd name="connsiteY36" fmla="*/ 470939 h 1879482"/>
                  <a:gd name="connsiteX37" fmla="*/ 309677 w 1879482"/>
                  <a:gd name="connsiteY37" fmla="*/ 508511 h 1879482"/>
                  <a:gd name="connsiteX38" fmla="*/ 413656 w 1879482"/>
                  <a:gd name="connsiteY38" fmla="*/ 384290 h 1879482"/>
                  <a:gd name="connsiteX39" fmla="*/ 348967 w 1879482"/>
                  <a:gd name="connsiteY39" fmla="*/ 211625 h 1879482"/>
                  <a:gd name="connsiteX40" fmla="*/ 380010 w 1879482"/>
                  <a:gd name="connsiteY40" fmla="*/ 183629 h 1879482"/>
                  <a:gd name="connsiteX41" fmla="*/ 455419 w 1879482"/>
                  <a:gd name="connsiteY41" fmla="*/ 133145 h 1879482"/>
                  <a:gd name="connsiteX42" fmla="*/ 464655 w 1879482"/>
                  <a:gd name="connsiteY42" fmla="*/ 128184 h 1879482"/>
                  <a:gd name="connsiteX43" fmla="*/ 608199 w 1879482"/>
                  <a:gd name="connsiteY43" fmla="*/ 249999 h 1879482"/>
                  <a:gd name="connsiteX44" fmla="*/ 759137 w 1879482"/>
                  <a:gd name="connsiteY44" fmla="*/ 196281 h 1879482"/>
                  <a:gd name="connsiteX45" fmla="*/ 790433 w 1879482"/>
                  <a:gd name="connsiteY45" fmla="*/ 11470 h 1879482"/>
                  <a:gd name="connsiteX46" fmla="*/ 802492 w 1879482"/>
                  <a:gd name="connsiteY46" fmla="*/ 9082 h 1879482"/>
                  <a:gd name="connsiteX47" fmla="*/ 898361 w 1879482"/>
                  <a:gd name="connsiteY47" fmla="*/ 0 h 1879482"/>
                  <a:gd name="connsiteX48" fmla="*/ 934444 w 1879482"/>
                  <a:gd name="connsiteY48" fmla="*/ 232 h 1879482"/>
                  <a:gd name="connsiteX49" fmla="*/ 997285 w 1879482"/>
                  <a:gd name="connsiteY49" fmla="*/ 179495 h 1879482"/>
                  <a:gd name="connsiteX50" fmla="*/ 1154932 w 1879482"/>
                  <a:gd name="connsiteY50" fmla="*/ 206354 h 1879482"/>
                  <a:gd name="connsiteX51" fmla="*/ 1274923 w 1879482"/>
                  <a:gd name="connsiteY51" fmla="*/ 60965 h 1879482"/>
                  <a:gd name="connsiteX52" fmla="*/ 1351292 w 1879482"/>
                  <a:gd name="connsiteY52" fmla="*/ 93697 h 1879482"/>
                  <a:gd name="connsiteX53" fmla="*/ 1404334 w 1879482"/>
                  <a:gd name="connsiteY53" fmla="*/ 122807 h 1879482"/>
                  <a:gd name="connsiteX54" fmla="*/ 1366246 w 1879482"/>
                  <a:gd name="connsiteY54" fmla="*/ 307072 h 1879482"/>
                  <a:gd name="connsiteX55" fmla="*/ 1492658 w 1879482"/>
                  <a:gd name="connsiteY55" fmla="*/ 417494 h 1879482"/>
                  <a:gd name="connsiteX56" fmla="*/ 1670511 w 1879482"/>
                  <a:gd name="connsiteY56" fmla="*/ 351910 h 1879482"/>
                  <a:gd name="connsiteX57" fmla="*/ 1695854 w 1879482"/>
                  <a:gd name="connsiteY57" fmla="*/ 380010 h 1879482"/>
                  <a:gd name="connsiteX58" fmla="*/ 1746337 w 1879482"/>
                  <a:gd name="connsiteY58" fmla="*/ 455419 h 1879482"/>
                  <a:gd name="connsiteX59" fmla="*/ 1753904 w 1879482"/>
                  <a:gd name="connsiteY59" fmla="*/ 469507 h 1879482"/>
                  <a:gd name="connsiteX60" fmla="*/ 1630180 w 1879482"/>
                  <a:gd name="connsiteY60" fmla="*/ 615574 h 1879482"/>
                  <a:gd name="connsiteX61" fmla="*/ 1683848 w 1879482"/>
                  <a:gd name="connsiteY61" fmla="*/ 763298 h 1879482"/>
                  <a:gd name="connsiteX62" fmla="*/ 1868747 w 1879482"/>
                  <a:gd name="connsiteY62" fmla="*/ 794142 h 1879482"/>
                  <a:gd name="connsiteX63" fmla="*/ 1870400 w 1879482"/>
                  <a:gd name="connsiteY63" fmla="*/ 802492 h 1879482"/>
                  <a:gd name="connsiteX64" fmla="*/ 1879482 w 1879482"/>
                  <a:gd name="connsiteY64" fmla="*/ 898361 h 1879482"/>
                  <a:gd name="connsiteX65" fmla="*/ 1879243 w 1879482"/>
                  <a:gd name="connsiteY65" fmla="*/ 935575 h 1879482"/>
                  <a:gd name="connsiteX66" fmla="*/ 1700618 w 1879482"/>
                  <a:gd name="connsiteY66" fmla="*/ 998308 h 1879482"/>
                  <a:gd name="connsiteX67" fmla="*/ 1670430 w 1879482"/>
                  <a:gd name="connsiteY67" fmla="*/ 1156103 h 1879482"/>
                  <a:gd name="connsiteX68" fmla="*/ 1818192 w 1879482"/>
                  <a:gd name="connsiteY68" fmla="*/ 1275680 h 1879482"/>
                  <a:gd name="connsiteX69" fmla="*/ 1785785 w 1879482"/>
                  <a:gd name="connsiteY69" fmla="*/ 1351292 h 1879482"/>
                  <a:gd name="connsiteX70" fmla="*/ 1754365 w 1879482"/>
                  <a:gd name="connsiteY70" fmla="*/ 1408544 h 1879482"/>
                  <a:gd name="connsiteX71" fmla="*/ 1569804 w 1879482"/>
                  <a:gd name="connsiteY71" fmla="*/ 1370971 h 1879482"/>
                  <a:gd name="connsiteX72" fmla="*/ 1465825 w 1879482"/>
                  <a:gd name="connsiteY72" fmla="*/ 1495192 h 1879482"/>
                  <a:gd name="connsiteX73" fmla="*/ 1530515 w 1879482"/>
                  <a:gd name="connsiteY73" fmla="*/ 1667857 h 1879482"/>
                  <a:gd name="connsiteX74" fmla="*/ 1499472 w 1879482"/>
                  <a:gd name="connsiteY74" fmla="*/ 1695853 h 1879482"/>
                  <a:gd name="connsiteX75" fmla="*/ 1424063 w 1879482"/>
                  <a:gd name="connsiteY75" fmla="*/ 1746337 h 1879482"/>
                  <a:gd name="connsiteX76" fmla="*/ 1414826 w 1879482"/>
                  <a:gd name="connsiteY76" fmla="*/ 1751298 h 1879482"/>
                  <a:gd name="connsiteX77" fmla="*/ 1271282 w 1879482"/>
                  <a:gd name="connsiteY77" fmla="*/ 1629483 h 1879482"/>
                  <a:gd name="connsiteX78" fmla="*/ 1120344 w 1879482"/>
                  <a:gd name="connsiteY78" fmla="*/ 1683201 h 1879482"/>
                  <a:gd name="connsiteX79" fmla="*/ 1089048 w 1879482"/>
                  <a:gd name="connsiteY79" fmla="*/ 1868013 h 1879482"/>
                  <a:gd name="connsiteX80" fmla="*/ 1076991 w 1879482"/>
                  <a:gd name="connsiteY80" fmla="*/ 1870400 h 1879482"/>
                  <a:gd name="connsiteX81" fmla="*/ 981121 w 1879482"/>
                  <a:gd name="connsiteY81" fmla="*/ 1879482 h 1879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879482" h="1879482">
                    <a:moveTo>
                      <a:pt x="940895" y="1481051"/>
                    </a:moveTo>
                    <a:cubicBezTo>
                      <a:pt x="1239276" y="1481051"/>
                      <a:pt x="1481161" y="1239367"/>
                      <a:pt x="1481161" y="941236"/>
                    </a:cubicBezTo>
                    <a:cubicBezTo>
                      <a:pt x="1481161" y="829435"/>
                      <a:pt x="1447146" y="725575"/>
                      <a:pt x="1388892" y="639420"/>
                    </a:cubicBezTo>
                    <a:lnTo>
                      <a:pt x="1324918" y="561947"/>
                    </a:lnTo>
                    <a:lnTo>
                      <a:pt x="1325007" y="561861"/>
                    </a:lnTo>
                    <a:lnTo>
                      <a:pt x="1320612" y="556539"/>
                    </a:lnTo>
                    <a:cubicBezTo>
                      <a:pt x="1222843" y="458852"/>
                      <a:pt x="1087777" y="398431"/>
                      <a:pt x="938586" y="398431"/>
                    </a:cubicBezTo>
                    <a:cubicBezTo>
                      <a:pt x="640205" y="398431"/>
                      <a:pt x="398320" y="640114"/>
                      <a:pt x="398320" y="938246"/>
                    </a:cubicBezTo>
                    <a:cubicBezTo>
                      <a:pt x="398320" y="1050046"/>
                      <a:pt x="432335" y="1153907"/>
                      <a:pt x="490589" y="1240062"/>
                    </a:cubicBezTo>
                    <a:lnTo>
                      <a:pt x="554563" y="1317535"/>
                    </a:lnTo>
                    <a:cubicBezTo>
                      <a:pt x="554533" y="1317563"/>
                      <a:pt x="554504" y="1317592"/>
                      <a:pt x="554474" y="1317620"/>
                    </a:cubicBezTo>
                    <a:lnTo>
                      <a:pt x="558869" y="1322943"/>
                    </a:lnTo>
                    <a:cubicBezTo>
                      <a:pt x="656638" y="1420630"/>
                      <a:pt x="791704" y="1481051"/>
                      <a:pt x="940895" y="1481051"/>
                    </a:cubicBezTo>
                    <a:close/>
                    <a:moveTo>
                      <a:pt x="981121" y="1879482"/>
                    </a:moveTo>
                    <a:lnTo>
                      <a:pt x="945037" y="1879250"/>
                    </a:lnTo>
                    <a:lnTo>
                      <a:pt x="882196" y="1699986"/>
                    </a:lnTo>
                    <a:cubicBezTo>
                      <a:pt x="811777" y="1697708"/>
                      <a:pt x="761427" y="1683324"/>
                      <a:pt x="724549" y="1673127"/>
                    </a:cubicBezTo>
                    <a:lnTo>
                      <a:pt x="604558" y="1818516"/>
                    </a:lnTo>
                    <a:lnTo>
                      <a:pt x="528190" y="1785785"/>
                    </a:lnTo>
                    <a:lnTo>
                      <a:pt x="475147" y="1756675"/>
                    </a:lnTo>
                    <a:lnTo>
                      <a:pt x="513235" y="1572410"/>
                    </a:lnTo>
                    <a:cubicBezTo>
                      <a:pt x="463232" y="1537948"/>
                      <a:pt x="408457" y="1497096"/>
                      <a:pt x="382808" y="1466037"/>
                    </a:cubicBezTo>
                    <a:lnTo>
                      <a:pt x="209096" y="1527710"/>
                    </a:lnTo>
                    <a:lnTo>
                      <a:pt x="183629" y="1499472"/>
                    </a:lnTo>
                    <a:cubicBezTo>
                      <a:pt x="165640" y="1475219"/>
                      <a:pt x="148785" y="1450057"/>
                      <a:pt x="133145" y="1424063"/>
                    </a:cubicBezTo>
                    <a:lnTo>
                      <a:pt x="125577" y="1409973"/>
                    </a:lnTo>
                    <a:lnTo>
                      <a:pt x="249301" y="1263907"/>
                    </a:lnTo>
                    <a:cubicBezTo>
                      <a:pt x="226810" y="1222915"/>
                      <a:pt x="215800" y="1194155"/>
                      <a:pt x="195633" y="1116184"/>
                    </a:cubicBezTo>
                    <a:lnTo>
                      <a:pt x="10735" y="1085339"/>
                    </a:lnTo>
                    <a:lnTo>
                      <a:pt x="9082" y="1076990"/>
                    </a:lnTo>
                    <a:cubicBezTo>
                      <a:pt x="4483" y="1045541"/>
                      <a:pt x="1428" y="1013559"/>
                      <a:pt x="0" y="981121"/>
                    </a:cubicBezTo>
                    <a:lnTo>
                      <a:pt x="239" y="943906"/>
                    </a:lnTo>
                    <a:lnTo>
                      <a:pt x="178863" y="881173"/>
                    </a:lnTo>
                    <a:cubicBezTo>
                      <a:pt x="184452" y="805277"/>
                      <a:pt x="187585" y="797908"/>
                      <a:pt x="209051" y="723379"/>
                    </a:cubicBezTo>
                    <a:lnTo>
                      <a:pt x="61289" y="603803"/>
                    </a:lnTo>
                    <a:lnTo>
                      <a:pt x="93697" y="528190"/>
                    </a:lnTo>
                    <a:lnTo>
                      <a:pt x="125117" y="470939"/>
                    </a:lnTo>
                    <a:lnTo>
                      <a:pt x="309677" y="508511"/>
                    </a:lnTo>
                    <a:cubicBezTo>
                      <a:pt x="341103" y="459477"/>
                      <a:pt x="363531" y="429551"/>
                      <a:pt x="413656" y="384290"/>
                    </a:cubicBezTo>
                    <a:lnTo>
                      <a:pt x="348967" y="211625"/>
                    </a:lnTo>
                    <a:lnTo>
                      <a:pt x="380010" y="183629"/>
                    </a:lnTo>
                    <a:cubicBezTo>
                      <a:pt x="404263" y="165640"/>
                      <a:pt x="429425" y="148785"/>
                      <a:pt x="455419" y="133145"/>
                    </a:cubicBezTo>
                    <a:lnTo>
                      <a:pt x="464655" y="128184"/>
                    </a:lnTo>
                    <a:lnTo>
                      <a:pt x="608199" y="249999"/>
                    </a:lnTo>
                    <a:cubicBezTo>
                      <a:pt x="667925" y="218206"/>
                      <a:pt x="708412" y="208962"/>
                      <a:pt x="759137" y="196281"/>
                    </a:cubicBezTo>
                    <a:lnTo>
                      <a:pt x="790433" y="11470"/>
                    </a:lnTo>
                    <a:lnTo>
                      <a:pt x="802492" y="9082"/>
                    </a:lnTo>
                    <a:cubicBezTo>
                      <a:pt x="833942" y="4483"/>
                      <a:pt x="865923" y="1428"/>
                      <a:pt x="898361" y="0"/>
                    </a:cubicBezTo>
                    <a:lnTo>
                      <a:pt x="934444" y="232"/>
                    </a:lnTo>
                    <a:lnTo>
                      <a:pt x="997285" y="179495"/>
                    </a:lnTo>
                    <a:cubicBezTo>
                      <a:pt x="1067704" y="181774"/>
                      <a:pt x="1118054" y="196158"/>
                      <a:pt x="1154932" y="206354"/>
                    </a:cubicBezTo>
                    <a:lnTo>
                      <a:pt x="1274923" y="60965"/>
                    </a:lnTo>
                    <a:lnTo>
                      <a:pt x="1351292" y="93697"/>
                    </a:lnTo>
                    <a:lnTo>
                      <a:pt x="1404334" y="122807"/>
                    </a:lnTo>
                    <a:lnTo>
                      <a:pt x="1366246" y="307072"/>
                    </a:lnTo>
                    <a:cubicBezTo>
                      <a:pt x="1408120" y="338671"/>
                      <a:pt x="1453237" y="366415"/>
                      <a:pt x="1492658" y="417494"/>
                    </a:cubicBezTo>
                    <a:lnTo>
                      <a:pt x="1670511" y="351910"/>
                    </a:lnTo>
                    <a:lnTo>
                      <a:pt x="1695854" y="380010"/>
                    </a:lnTo>
                    <a:cubicBezTo>
                      <a:pt x="1713842" y="404263"/>
                      <a:pt x="1730697" y="429425"/>
                      <a:pt x="1746337" y="455419"/>
                    </a:cubicBezTo>
                    <a:lnTo>
                      <a:pt x="1753904" y="469507"/>
                    </a:lnTo>
                    <a:lnTo>
                      <a:pt x="1630180" y="615574"/>
                    </a:lnTo>
                    <a:cubicBezTo>
                      <a:pt x="1652671" y="656567"/>
                      <a:pt x="1663681" y="685327"/>
                      <a:pt x="1683848" y="763298"/>
                    </a:cubicBezTo>
                    <a:lnTo>
                      <a:pt x="1868747" y="794142"/>
                    </a:lnTo>
                    <a:lnTo>
                      <a:pt x="1870400" y="802492"/>
                    </a:lnTo>
                    <a:cubicBezTo>
                      <a:pt x="1874999" y="833941"/>
                      <a:pt x="1878054" y="865923"/>
                      <a:pt x="1879482" y="898361"/>
                    </a:cubicBezTo>
                    <a:lnTo>
                      <a:pt x="1879243" y="935575"/>
                    </a:lnTo>
                    <a:lnTo>
                      <a:pt x="1700618" y="998308"/>
                    </a:lnTo>
                    <a:cubicBezTo>
                      <a:pt x="1695029" y="1074205"/>
                      <a:pt x="1691896" y="1081574"/>
                      <a:pt x="1670430" y="1156103"/>
                    </a:cubicBezTo>
                    <a:lnTo>
                      <a:pt x="1818192" y="1275680"/>
                    </a:lnTo>
                    <a:lnTo>
                      <a:pt x="1785785" y="1351292"/>
                    </a:lnTo>
                    <a:lnTo>
                      <a:pt x="1754365" y="1408544"/>
                    </a:lnTo>
                    <a:lnTo>
                      <a:pt x="1569804" y="1370971"/>
                    </a:lnTo>
                    <a:cubicBezTo>
                      <a:pt x="1538378" y="1420005"/>
                      <a:pt x="1515950" y="1449931"/>
                      <a:pt x="1465825" y="1495192"/>
                    </a:cubicBezTo>
                    <a:lnTo>
                      <a:pt x="1530515" y="1667857"/>
                    </a:lnTo>
                    <a:lnTo>
                      <a:pt x="1499472" y="1695853"/>
                    </a:lnTo>
                    <a:cubicBezTo>
                      <a:pt x="1475219" y="1713842"/>
                      <a:pt x="1450057" y="1730697"/>
                      <a:pt x="1424063" y="1746337"/>
                    </a:cubicBezTo>
                    <a:lnTo>
                      <a:pt x="1414826" y="1751298"/>
                    </a:lnTo>
                    <a:lnTo>
                      <a:pt x="1271282" y="1629483"/>
                    </a:lnTo>
                    <a:cubicBezTo>
                      <a:pt x="1211556" y="1661276"/>
                      <a:pt x="1171069" y="1670520"/>
                      <a:pt x="1120344" y="1683201"/>
                    </a:cubicBezTo>
                    <a:lnTo>
                      <a:pt x="1089048" y="1868013"/>
                    </a:lnTo>
                    <a:lnTo>
                      <a:pt x="1076991" y="1870400"/>
                    </a:lnTo>
                    <a:cubicBezTo>
                      <a:pt x="1045540" y="1874999"/>
                      <a:pt x="1013559" y="1878054"/>
                      <a:pt x="981121" y="1879482"/>
                    </a:cubicBezTo>
                    <a:close/>
                  </a:path>
                </a:pathLst>
              </a:custGeom>
              <a:solidFill>
                <a:schemeClr val="accent4"/>
              </a:solidFill>
              <a:ln>
                <a:noFill/>
              </a:ln>
            </p:spPr>
            <p:txBody>
              <a:bodyPr/>
              <a:lstStyle/>
              <a:p>
                <a:pPr>
                  <a:defRPr/>
                </a:pPr>
                <a:endParaRPr lang="en-GB" dirty="0"/>
              </a:p>
            </p:txBody>
          </p:sp>
          <p:sp>
            <p:nvSpPr>
              <p:cNvPr id="16" name="Freeform 15"/>
              <p:cNvSpPr/>
              <p:nvPr/>
            </p:nvSpPr>
            <p:spPr bwMode="auto">
              <a:xfrm rot="10800000">
                <a:off x="5296013" y="2922106"/>
                <a:ext cx="477401" cy="390554"/>
              </a:xfrm>
              <a:custGeom>
                <a:avLst/>
                <a:gdLst>
                  <a:gd name="connsiteX0" fmla="*/ 348418 w 1158077"/>
                  <a:gd name="connsiteY0" fmla="*/ 342494 h 941531"/>
                  <a:gd name="connsiteX1" fmla="*/ 359102 w 1158077"/>
                  <a:gd name="connsiteY1" fmla="*/ 335541 h 941531"/>
                  <a:gd name="connsiteX2" fmla="*/ 340109 w 1158077"/>
                  <a:gd name="connsiteY2" fmla="*/ 297554 h 941531"/>
                  <a:gd name="connsiteX3" fmla="*/ 283128 w 1158077"/>
                  <a:gd name="connsiteY3" fmla="*/ 262280 h 941531"/>
                  <a:gd name="connsiteX4" fmla="*/ 177307 w 1158077"/>
                  <a:gd name="connsiteY4" fmla="*/ 262280 h 941531"/>
                  <a:gd name="connsiteX5" fmla="*/ 255995 w 1158077"/>
                  <a:gd name="connsiteY5" fmla="*/ 286701 h 941531"/>
                  <a:gd name="connsiteX6" fmla="*/ 326542 w 1158077"/>
                  <a:gd name="connsiteY6" fmla="*/ 338254 h 941531"/>
                  <a:gd name="connsiteX7" fmla="*/ 348418 w 1158077"/>
                  <a:gd name="connsiteY7" fmla="*/ 342494 h 941531"/>
                  <a:gd name="connsiteX8" fmla="*/ 348249 w 1158077"/>
                  <a:gd name="connsiteY8" fmla="*/ 777818 h 941531"/>
                  <a:gd name="connsiteX9" fmla="*/ 407942 w 1158077"/>
                  <a:gd name="connsiteY9" fmla="*/ 723551 h 941531"/>
                  <a:gd name="connsiteX10" fmla="*/ 451356 w 1158077"/>
                  <a:gd name="connsiteY10" fmla="*/ 696418 h 941531"/>
                  <a:gd name="connsiteX11" fmla="*/ 540896 w 1158077"/>
                  <a:gd name="connsiteY11" fmla="*/ 718124 h 941531"/>
                  <a:gd name="connsiteX12" fmla="*/ 511050 w 1158077"/>
                  <a:gd name="connsiteY12" fmla="*/ 620444 h 941531"/>
                  <a:gd name="connsiteX13" fmla="*/ 589737 w 1158077"/>
                  <a:gd name="connsiteY13" fmla="*/ 541757 h 941531"/>
                  <a:gd name="connsiteX14" fmla="*/ 719978 w 1158077"/>
                  <a:gd name="connsiteY14" fmla="*/ 552610 h 941531"/>
                  <a:gd name="connsiteX15" fmla="*/ 817659 w 1158077"/>
                  <a:gd name="connsiteY15" fmla="*/ 498343 h 941531"/>
                  <a:gd name="connsiteX16" fmla="*/ 923479 w 1158077"/>
                  <a:gd name="connsiteY16" fmla="*/ 522763 h 941531"/>
                  <a:gd name="connsiteX17" fmla="*/ 931620 w 1158077"/>
                  <a:gd name="connsiteY17" fmla="*/ 612304 h 941531"/>
                  <a:gd name="connsiteX18" fmla="*/ 983173 w 1158077"/>
                  <a:gd name="connsiteY18" fmla="*/ 606877 h 941531"/>
                  <a:gd name="connsiteX19" fmla="*/ 945186 w 1158077"/>
                  <a:gd name="connsiteY19" fmla="*/ 479350 h 941531"/>
                  <a:gd name="connsiteX20" fmla="*/ 850219 w 1158077"/>
                  <a:gd name="connsiteY20" fmla="*/ 430509 h 941531"/>
                  <a:gd name="connsiteX21" fmla="*/ 866499 w 1158077"/>
                  <a:gd name="connsiteY21" fmla="*/ 357249 h 941531"/>
                  <a:gd name="connsiteX22" fmla="*/ 820371 w 1158077"/>
                  <a:gd name="connsiteY22" fmla="*/ 359961 h 941531"/>
                  <a:gd name="connsiteX23" fmla="*/ 722691 w 1158077"/>
                  <a:gd name="connsiteY23" fmla="*/ 476636 h 941531"/>
                  <a:gd name="connsiteX24" fmla="*/ 573457 w 1158077"/>
                  <a:gd name="connsiteY24" fmla="*/ 471210 h 941531"/>
                  <a:gd name="connsiteX25" fmla="*/ 511050 w 1158077"/>
                  <a:gd name="connsiteY25" fmla="*/ 406088 h 941531"/>
                  <a:gd name="connsiteX26" fmla="*/ 595163 w 1158077"/>
                  <a:gd name="connsiteY26" fmla="*/ 381669 h 941531"/>
                  <a:gd name="connsiteX27" fmla="*/ 649430 w 1158077"/>
                  <a:gd name="connsiteY27" fmla="*/ 408803 h 941531"/>
                  <a:gd name="connsiteX28" fmla="*/ 660284 w 1158077"/>
                  <a:gd name="connsiteY28" fmla="*/ 359962 h 941531"/>
                  <a:gd name="connsiteX29" fmla="*/ 619584 w 1158077"/>
                  <a:gd name="connsiteY29" fmla="*/ 332829 h 941531"/>
                  <a:gd name="connsiteX30" fmla="*/ 530043 w 1158077"/>
                  <a:gd name="connsiteY30" fmla="*/ 338255 h 941531"/>
                  <a:gd name="connsiteX31" fmla="*/ 459496 w 1158077"/>
                  <a:gd name="connsiteY31" fmla="*/ 387096 h 941531"/>
                  <a:gd name="connsiteX32" fmla="*/ 424223 w 1158077"/>
                  <a:gd name="connsiteY32" fmla="*/ 406089 h 941531"/>
                  <a:gd name="connsiteX33" fmla="*/ 345535 w 1158077"/>
                  <a:gd name="connsiteY33" fmla="*/ 406089 h 941531"/>
                  <a:gd name="connsiteX34" fmla="*/ 277701 w 1158077"/>
                  <a:gd name="connsiteY34" fmla="*/ 416942 h 941531"/>
                  <a:gd name="connsiteX35" fmla="*/ 250568 w 1158077"/>
                  <a:gd name="connsiteY35" fmla="*/ 373529 h 941531"/>
                  <a:gd name="connsiteX36" fmla="*/ 237001 w 1158077"/>
                  <a:gd name="connsiteY36" fmla="*/ 335542 h 941531"/>
                  <a:gd name="connsiteX37" fmla="*/ 193588 w 1158077"/>
                  <a:gd name="connsiteY37" fmla="*/ 357249 h 941531"/>
                  <a:gd name="connsiteX38" fmla="*/ 209868 w 1158077"/>
                  <a:gd name="connsiteY38" fmla="*/ 419656 h 941531"/>
                  <a:gd name="connsiteX39" fmla="*/ 264135 w 1158077"/>
                  <a:gd name="connsiteY39" fmla="*/ 449503 h 941531"/>
                  <a:gd name="connsiteX40" fmla="*/ 237001 w 1158077"/>
                  <a:gd name="connsiteY40" fmla="*/ 479350 h 941531"/>
                  <a:gd name="connsiteX41" fmla="*/ 209868 w 1158077"/>
                  <a:gd name="connsiteY41" fmla="*/ 536330 h 941531"/>
                  <a:gd name="connsiteX42" fmla="*/ 261421 w 1158077"/>
                  <a:gd name="connsiteY42" fmla="*/ 541757 h 941531"/>
                  <a:gd name="connsiteX43" fmla="*/ 348249 w 1158077"/>
                  <a:gd name="connsiteY43" fmla="*/ 460356 h 941531"/>
                  <a:gd name="connsiteX44" fmla="*/ 445929 w 1158077"/>
                  <a:gd name="connsiteY44" fmla="*/ 468496 h 941531"/>
                  <a:gd name="connsiteX45" fmla="*/ 535470 w 1158077"/>
                  <a:gd name="connsiteY45" fmla="*/ 503770 h 941531"/>
                  <a:gd name="connsiteX46" fmla="*/ 475776 w 1158077"/>
                  <a:gd name="connsiteY46" fmla="*/ 579744 h 941531"/>
                  <a:gd name="connsiteX47" fmla="*/ 426936 w 1158077"/>
                  <a:gd name="connsiteY47" fmla="*/ 653004 h 941531"/>
                  <a:gd name="connsiteX48" fmla="*/ 321115 w 1158077"/>
                  <a:gd name="connsiteY48" fmla="*/ 723551 h 941531"/>
                  <a:gd name="connsiteX49" fmla="*/ 348249 w 1158077"/>
                  <a:gd name="connsiteY49" fmla="*/ 777818 h 941531"/>
                  <a:gd name="connsiteX50" fmla="*/ 234987 w 1158077"/>
                  <a:gd name="connsiteY50" fmla="*/ 801496 h 941531"/>
                  <a:gd name="connsiteX51" fmla="*/ 245141 w 1158077"/>
                  <a:gd name="connsiteY51" fmla="*/ 794098 h 941531"/>
                  <a:gd name="connsiteX52" fmla="*/ 237001 w 1158077"/>
                  <a:gd name="connsiteY52" fmla="*/ 674710 h 941531"/>
                  <a:gd name="connsiteX53" fmla="*/ 304835 w 1158077"/>
                  <a:gd name="connsiteY53" fmla="*/ 609590 h 941531"/>
                  <a:gd name="connsiteX54" fmla="*/ 369955 w 1158077"/>
                  <a:gd name="connsiteY54" fmla="*/ 587883 h 941531"/>
                  <a:gd name="connsiteX55" fmla="*/ 342822 w 1158077"/>
                  <a:gd name="connsiteY55" fmla="*/ 547182 h 941531"/>
                  <a:gd name="connsiteX56" fmla="*/ 199014 w 1158077"/>
                  <a:gd name="connsiteY56" fmla="*/ 661143 h 941531"/>
                  <a:gd name="connsiteX57" fmla="*/ 193588 w 1158077"/>
                  <a:gd name="connsiteY57" fmla="*/ 775104 h 941531"/>
                  <a:gd name="connsiteX58" fmla="*/ 234987 w 1158077"/>
                  <a:gd name="connsiteY58" fmla="*/ 801496 h 941531"/>
                  <a:gd name="connsiteX59" fmla="*/ 687418 w 1158077"/>
                  <a:gd name="connsiteY59" fmla="*/ 834798 h 941531"/>
                  <a:gd name="connsiteX60" fmla="*/ 709125 w 1158077"/>
                  <a:gd name="connsiteY60" fmla="*/ 802238 h 941531"/>
                  <a:gd name="connsiteX61" fmla="*/ 681991 w 1158077"/>
                  <a:gd name="connsiteY61" fmla="*/ 780531 h 941531"/>
                  <a:gd name="connsiteX62" fmla="*/ 684704 w 1158077"/>
                  <a:gd name="connsiteY62" fmla="*/ 742544 h 941531"/>
                  <a:gd name="connsiteX63" fmla="*/ 711838 w 1158077"/>
                  <a:gd name="connsiteY63" fmla="*/ 712697 h 941531"/>
                  <a:gd name="connsiteX64" fmla="*/ 757965 w 1158077"/>
                  <a:gd name="connsiteY64" fmla="*/ 690990 h 941531"/>
                  <a:gd name="connsiteX65" fmla="*/ 795952 w 1158077"/>
                  <a:gd name="connsiteY65" fmla="*/ 723550 h 941531"/>
                  <a:gd name="connsiteX66" fmla="*/ 852932 w 1158077"/>
                  <a:gd name="connsiteY66" fmla="*/ 750684 h 941531"/>
                  <a:gd name="connsiteX67" fmla="*/ 912626 w 1158077"/>
                  <a:gd name="connsiteY67" fmla="*/ 761537 h 941531"/>
                  <a:gd name="connsiteX68" fmla="*/ 977747 w 1158077"/>
                  <a:gd name="connsiteY68" fmla="*/ 731690 h 941531"/>
                  <a:gd name="connsiteX69" fmla="*/ 847506 w 1158077"/>
                  <a:gd name="connsiteY69" fmla="*/ 701844 h 941531"/>
                  <a:gd name="connsiteX70" fmla="*/ 776958 w 1158077"/>
                  <a:gd name="connsiteY70" fmla="*/ 609590 h 941531"/>
                  <a:gd name="connsiteX71" fmla="*/ 736258 w 1158077"/>
                  <a:gd name="connsiteY71" fmla="*/ 596023 h 941531"/>
                  <a:gd name="connsiteX72" fmla="*/ 728118 w 1158077"/>
                  <a:gd name="connsiteY72" fmla="*/ 644863 h 941531"/>
                  <a:gd name="connsiteX73" fmla="*/ 646717 w 1158077"/>
                  <a:gd name="connsiteY73" fmla="*/ 688277 h 941531"/>
                  <a:gd name="connsiteX74" fmla="*/ 644004 w 1158077"/>
                  <a:gd name="connsiteY74" fmla="*/ 807664 h 941531"/>
                  <a:gd name="connsiteX75" fmla="*/ 687418 w 1158077"/>
                  <a:gd name="connsiteY75" fmla="*/ 834798 h 941531"/>
                  <a:gd name="connsiteX76" fmla="*/ 475776 w 1158077"/>
                  <a:gd name="connsiteY76" fmla="*/ 889065 h 941531"/>
                  <a:gd name="connsiteX77" fmla="*/ 538183 w 1158077"/>
                  <a:gd name="connsiteY77" fmla="*/ 826658 h 941531"/>
                  <a:gd name="connsiteX78" fmla="*/ 543610 w 1158077"/>
                  <a:gd name="connsiteY78" fmla="*/ 766964 h 941531"/>
                  <a:gd name="connsiteX79" fmla="*/ 511050 w 1158077"/>
                  <a:gd name="connsiteY79" fmla="*/ 764251 h 941531"/>
                  <a:gd name="connsiteX80" fmla="*/ 483916 w 1158077"/>
                  <a:gd name="connsiteY80" fmla="*/ 815804 h 941531"/>
                  <a:gd name="connsiteX81" fmla="*/ 603618 w 1158077"/>
                  <a:gd name="connsiteY81" fmla="*/ 941528 h 941531"/>
                  <a:gd name="connsiteX82" fmla="*/ 449309 w 1158077"/>
                  <a:gd name="connsiteY82" fmla="*/ 887078 h 941531"/>
                  <a:gd name="connsiteX83" fmla="*/ 315681 w 1158077"/>
                  <a:gd name="connsiteY83" fmla="*/ 900021 h 941531"/>
                  <a:gd name="connsiteX84" fmla="*/ 197536 w 1158077"/>
                  <a:gd name="connsiteY84" fmla="*/ 800814 h 941531"/>
                  <a:gd name="connsiteX85" fmla="*/ 19447 w 1158077"/>
                  <a:gd name="connsiteY85" fmla="*/ 669589 h 941531"/>
                  <a:gd name="connsiteX86" fmla="*/ 43228 w 1158077"/>
                  <a:gd name="connsiteY86" fmla="*/ 483512 h 941531"/>
                  <a:gd name="connsiteX87" fmla="*/ 14355 w 1158077"/>
                  <a:gd name="connsiteY87" fmla="*/ 364604 h 941531"/>
                  <a:gd name="connsiteX88" fmla="*/ 187335 w 1158077"/>
                  <a:gd name="connsiteY88" fmla="*/ 232106 h 941531"/>
                  <a:gd name="connsiteX89" fmla="*/ 386733 w 1158077"/>
                  <a:gd name="connsiteY89" fmla="*/ 136483 h 941531"/>
                  <a:gd name="connsiteX90" fmla="*/ 470897 w 1158077"/>
                  <a:gd name="connsiteY90" fmla="*/ 236829 h 941531"/>
                  <a:gd name="connsiteX91" fmla="*/ 317122 w 1158077"/>
                  <a:gd name="connsiteY91" fmla="*/ 0 h 941531"/>
                  <a:gd name="connsiteX92" fmla="*/ 487561 w 1158077"/>
                  <a:gd name="connsiteY92" fmla="*/ 20804 h 941531"/>
                  <a:gd name="connsiteX93" fmla="*/ 602316 w 1158077"/>
                  <a:gd name="connsiteY93" fmla="*/ 196386 h 941531"/>
                  <a:gd name="connsiteX94" fmla="*/ 740346 w 1158077"/>
                  <a:gd name="connsiteY94" fmla="*/ 221510 h 941531"/>
                  <a:gd name="connsiteX95" fmla="*/ 847671 w 1158077"/>
                  <a:gd name="connsiteY95" fmla="*/ 339046 h 941531"/>
                  <a:gd name="connsiteX96" fmla="*/ 1157434 w 1158077"/>
                  <a:gd name="connsiteY96" fmla="*/ 515946 h 941531"/>
                  <a:gd name="connsiteX97" fmla="*/ 955132 w 1158077"/>
                  <a:gd name="connsiteY97" fmla="*/ 763787 h 941531"/>
                  <a:gd name="connsiteX98" fmla="*/ 875000 w 1158077"/>
                  <a:gd name="connsiteY98" fmla="*/ 884328 h 941531"/>
                  <a:gd name="connsiteX99" fmla="*/ 710852 w 1158077"/>
                  <a:gd name="connsiteY99" fmla="*/ 887826 h 941531"/>
                  <a:gd name="connsiteX100" fmla="*/ 603618 w 1158077"/>
                  <a:gd name="connsiteY100" fmla="*/ 941528 h 941531"/>
                  <a:gd name="connsiteX0" fmla="*/ 348418 w 1158077"/>
                  <a:gd name="connsiteY0" fmla="*/ 342494 h 941531"/>
                  <a:gd name="connsiteX1" fmla="*/ 359102 w 1158077"/>
                  <a:gd name="connsiteY1" fmla="*/ 335541 h 941531"/>
                  <a:gd name="connsiteX2" fmla="*/ 340109 w 1158077"/>
                  <a:gd name="connsiteY2" fmla="*/ 297554 h 941531"/>
                  <a:gd name="connsiteX3" fmla="*/ 283128 w 1158077"/>
                  <a:gd name="connsiteY3" fmla="*/ 262280 h 941531"/>
                  <a:gd name="connsiteX4" fmla="*/ 177307 w 1158077"/>
                  <a:gd name="connsiteY4" fmla="*/ 262280 h 941531"/>
                  <a:gd name="connsiteX5" fmla="*/ 255995 w 1158077"/>
                  <a:gd name="connsiteY5" fmla="*/ 286701 h 941531"/>
                  <a:gd name="connsiteX6" fmla="*/ 326542 w 1158077"/>
                  <a:gd name="connsiteY6" fmla="*/ 338254 h 941531"/>
                  <a:gd name="connsiteX7" fmla="*/ 348418 w 1158077"/>
                  <a:gd name="connsiteY7" fmla="*/ 342494 h 941531"/>
                  <a:gd name="connsiteX8" fmla="*/ 348249 w 1158077"/>
                  <a:gd name="connsiteY8" fmla="*/ 777818 h 941531"/>
                  <a:gd name="connsiteX9" fmla="*/ 407942 w 1158077"/>
                  <a:gd name="connsiteY9" fmla="*/ 723551 h 941531"/>
                  <a:gd name="connsiteX10" fmla="*/ 451356 w 1158077"/>
                  <a:gd name="connsiteY10" fmla="*/ 696418 h 941531"/>
                  <a:gd name="connsiteX11" fmla="*/ 540896 w 1158077"/>
                  <a:gd name="connsiteY11" fmla="*/ 718124 h 941531"/>
                  <a:gd name="connsiteX12" fmla="*/ 511050 w 1158077"/>
                  <a:gd name="connsiteY12" fmla="*/ 620444 h 941531"/>
                  <a:gd name="connsiteX13" fmla="*/ 589737 w 1158077"/>
                  <a:gd name="connsiteY13" fmla="*/ 541757 h 941531"/>
                  <a:gd name="connsiteX14" fmla="*/ 719978 w 1158077"/>
                  <a:gd name="connsiteY14" fmla="*/ 552610 h 941531"/>
                  <a:gd name="connsiteX15" fmla="*/ 817659 w 1158077"/>
                  <a:gd name="connsiteY15" fmla="*/ 498343 h 941531"/>
                  <a:gd name="connsiteX16" fmla="*/ 923479 w 1158077"/>
                  <a:gd name="connsiteY16" fmla="*/ 522763 h 941531"/>
                  <a:gd name="connsiteX17" fmla="*/ 931620 w 1158077"/>
                  <a:gd name="connsiteY17" fmla="*/ 612304 h 941531"/>
                  <a:gd name="connsiteX18" fmla="*/ 983173 w 1158077"/>
                  <a:gd name="connsiteY18" fmla="*/ 606877 h 941531"/>
                  <a:gd name="connsiteX19" fmla="*/ 945186 w 1158077"/>
                  <a:gd name="connsiteY19" fmla="*/ 479350 h 941531"/>
                  <a:gd name="connsiteX20" fmla="*/ 850219 w 1158077"/>
                  <a:gd name="connsiteY20" fmla="*/ 430509 h 941531"/>
                  <a:gd name="connsiteX21" fmla="*/ 866499 w 1158077"/>
                  <a:gd name="connsiteY21" fmla="*/ 357249 h 941531"/>
                  <a:gd name="connsiteX22" fmla="*/ 820371 w 1158077"/>
                  <a:gd name="connsiteY22" fmla="*/ 359961 h 941531"/>
                  <a:gd name="connsiteX23" fmla="*/ 722691 w 1158077"/>
                  <a:gd name="connsiteY23" fmla="*/ 476636 h 941531"/>
                  <a:gd name="connsiteX24" fmla="*/ 573457 w 1158077"/>
                  <a:gd name="connsiteY24" fmla="*/ 471210 h 941531"/>
                  <a:gd name="connsiteX25" fmla="*/ 511050 w 1158077"/>
                  <a:gd name="connsiteY25" fmla="*/ 406088 h 941531"/>
                  <a:gd name="connsiteX26" fmla="*/ 595163 w 1158077"/>
                  <a:gd name="connsiteY26" fmla="*/ 381669 h 941531"/>
                  <a:gd name="connsiteX27" fmla="*/ 649430 w 1158077"/>
                  <a:gd name="connsiteY27" fmla="*/ 408803 h 941531"/>
                  <a:gd name="connsiteX28" fmla="*/ 660284 w 1158077"/>
                  <a:gd name="connsiteY28" fmla="*/ 359962 h 941531"/>
                  <a:gd name="connsiteX29" fmla="*/ 619584 w 1158077"/>
                  <a:gd name="connsiteY29" fmla="*/ 332829 h 941531"/>
                  <a:gd name="connsiteX30" fmla="*/ 530043 w 1158077"/>
                  <a:gd name="connsiteY30" fmla="*/ 338255 h 941531"/>
                  <a:gd name="connsiteX31" fmla="*/ 459496 w 1158077"/>
                  <a:gd name="connsiteY31" fmla="*/ 387096 h 941531"/>
                  <a:gd name="connsiteX32" fmla="*/ 424223 w 1158077"/>
                  <a:gd name="connsiteY32" fmla="*/ 406089 h 941531"/>
                  <a:gd name="connsiteX33" fmla="*/ 345535 w 1158077"/>
                  <a:gd name="connsiteY33" fmla="*/ 406089 h 941531"/>
                  <a:gd name="connsiteX34" fmla="*/ 277701 w 1158077"/>
                  <a:gd name="connsiteY34" fmla="*/ 416942 h 941531"/>
                  <a:gd name="connsiteX35" fmla="*/ 250568 w 1158077"/>
                  <a:gd name="connsiteY35" fmla="*/ 373529 h 941531"/>
                  <a:gd name="connsiteX36" fmla="*/ 237001 w 1158077"/>
                  <a:gd name="connsiteY36" fmla="*/ 335542 h 941531"/>
                  <a:gd name="connsiteX37" fmla="*/ 193588 w 1158077"/>
                  <a:gd name="connsiteY37" fmla="*/ 357249 h 941531"/>
                  <a:gd name="connsiteX38" fmla="*/ 209868 w 1158077"/>
                  <a:gd name="connsiteY38" fmla="*/ 419656 h 941531"/>
                  <a:gd name="connsiteX39" fmla="*/ 264135 w 1158077"/>
                  <a:gd name="connsiteY39" fmla="*/ 449503 h 941531"/>
                  <a:gd name="connsiteX40" fmla="*/ 237001 w 1158077"/>
                  <a:gd name="connsiteY40" fmla="*/ 479350 h 941531"/>
                  <a:gd name="connsiteX41" fmla="*/ 209868 w 1158077"/>
                  <a:gd name="connsiteY41" fmla="*/ 536330 h 941531"/>
                  <a:gd name="connsiteX42" fmla="*/ 261421 w 1158077"/>
                  <a:gd name="connsiteY42" fmla="*/ 541757 h 941531"/>
                  <a:gd name="connsiteX43" fmla="*/ 348249 w 1158077"/>
                  <a:gd name="connsiteY43" fmla="*/ 460356 h 941531"/>
                  <a:gd name="connsiteX44" fmla="*/ 445929 w 1158077"/>
                  <a:gd name="connsiteY44" fmla="*/ 468496 h 941531"/>
                  <a:gd name="connsiteX45" fmla="*/ 535470 w 1158077"/>
                  <a:gd name="connsiteY45" fmla="*/ 503770 h 941531"/>
                  <a:gd name="connsiteX46" fmla="*/ 475776 w 1158077"/>
                  <a:gd name="connsiteY46" fmla="*/ 579744 h 941531"/>
                  <a:gd name="connsiteX47" fmla="*/ 426936 w 1158077"/>
                  <a:gd name="connsiteY47" fmla="*/ 653004 h 941531"/>
                  <a:gd name="connsiteX48" fmla="*/ 321115 w 1158077"/>
                  <a:gd name="connsiteY48" fmla="*/ 723551 h 941531"/>
                  <a:gd name="connsiteX49" fmla="*/ 348249 w 1158077"/>
                  <a:gd name="connsiteY49" fmla="*/ 777818 h 941531"/>
                  <a:gd name="connsiteX50" fmla="*/ 234987 w 1158077"/>
                  <a:gd name="connsiteY50" fmla="*/ 801496 h 941531"/>
                  <a:gd name="connsiteX51" fmla="*/ 245141 w 1158077"/>
                  <a:gd name="connsiteY51" fmla="*/ 794098 h 941531"/>
                  <a:gd name="connsiteX52" fmla="*/ 237001 w 1158077"/>
                  <a:gd name="connsiteY52" fmla="*/ 674710 h 941531"/>
                  <a:gd name="connsiteX53" fmla="*/ 304835 w 1158077"/>
                  <a:gd name="connsiteY53" fmla="*/ 609590 h 941531"/>
                  <a:gd name="connsiteX54" fmla="*/ 369955 w 1158077"/>
                  <a:gd name="connsiteY54" fmla="*/ 587883 h 941531"/>
                  <a:gd name="connsiteX55" fmla="*/ 342822 w 1158077"/>
                  <a:gd name="connsiteY55" fmla="*/ 547182 h 941531"/>
                  <a:gd name="connsiteX56" fmla="*/ 199014 w 1158077"/>
                  <a:gd name="connsiteY56" fmla="*/ 661143 h 941531"/>
                  <a:gd name="connsiteX57" fmla="*/ 193588 w 1158077"/>
                  <a:gd name="connsiteY57" fmla="*/ 775104 h 941531"/>
                  <a:gd name="connsiteX58" fmla="*/ 234987 w 1158077"/>
                  <a:gd name="connsiteY58" fmla="*/ 801496 h 941531"/>
                  <a:gd name="connsiteX59" fmla="*/ 687418 w 1158077"/>
                  <a:gd name="connsiteY59" fmla="*/ 834798 h 941531"/>
                  <a:gd name="connsiteX60" fmla="*/ 709125 w 1158077"/>
                  <a:gd name="connsiteY60" fmla="*/ 802238 h 941531"/>
                  <a:gd name="connsiteX61" fmla="*/ 681991 w 1158077"/>
                  <a:gd name="connsiteY61" fmla="*/ 780531 h 941531"/>
                  <a:gd name="connsiteX62" fmla="*/ 684704 w 1158077"/>
                  <a:gd name="connsiteY62" fmla="*/ 742544 h 941531"/>
                  <a:gd name="connsiteX63" fmla="*/ 711838 w 1158077"/>
                  <a:gd name="connsiteY63" fmla="*/ 712697 h 941531"/>
                  <a:gd name="connsiteX64" fmla="*/ 757965 w 1158077"/>
                  <a:gd name="connsiteY64" fmla="*/ 690990 h 941531"/>
                  <a:gd name="connsiteX65" fmla="*/ 795952 w 1158077"/>
                  <a:gd name="connsiteY65" fmla="*/ 723550 h 941531"/>
                  <a:gd name="connsiteX66" fmla="*/ 852932 w 1158077"/>
                  <a:gd name="connsiteY66" fmla="*/ 750684 h 941531"/>
                  <a:gd name="connsiteX67" fmla="*/ 912626 w 1158077"/>
                  <a:gd name="connsiteY67" fmla="*/ 761537 h 941531"/>
                  <a:gd name="connsiteX68" fmla="*/ 977747 w 1158077"/>
                  <a:gd name="connsiteY68" fmla="*/ 731690 h 941531"/>
                  <a:gd name="connsiteX69" fmla="*/ 847506 w 1158077"/>
                  <a:gd name="connsiteY69" fmla="*/ 701844 h 941531"/>
                  <a:gd name="connsiteX70" fmla="*/ 776958 w 1158077"/>
                  <a:gd name="connsiteY70" fmla="*/ 609590 h 941531"/>
                  <a:gd name="connsiteX71" fmla="*/ 736258 w 1158077"/>
                  <a:gd name="connsiteY71" fmla="*/ 596023 h 941531"/>
                  <a:gd name="connsiteX72" fmla="*/ 728118 w 1158077"/>
                  <a:gd name="connsiteY72" fmla="*/ 644863 h 941531"/>
                  <a:gd name="connsiteX73" fmla="*/ 646717 w 1158077"/>
                  <a:gd name="connsiteY73" fmla="*/ 688277 h 941531"/>
                  <a:gd name="connsiteX74" fmla="*/ 644004 w 1158077"/>
                  <a:gd name="connsiteY74" fmla="*/ 807664 h 941531"/>
                  <a:gd name="connsiteX75" fmla="*/ 687418 w 1158077"/>
                  <a:gd name="connsiteY75" fmla="*/ 834798 h 941531"/>
                  <a:gd name="connsiteX76" fmla="*/ 475776 w 1158077"/>
                  <a:gd name="connsiteY76" fmla="*/ 889065 h 941531"/>
                  <a:gd name="connsiteX77" fmla="*/ 538183 w 1158077"/>
                  <a:gd name="connsiteY77" fmla="*/ 826658 h 941531"/>
                  <a:gd name="connsiteX78" fmla="*/ 543610 w 1158077"/>
                  <a:gd name="connsiteY78" fmla="*/ 766964 h 941531"/>
                  <a:gd name="connsiteX79" fmla="*/ 511050 w 1158077"/>
                  <a:gd name="connsiteY79" fmla="*/ 764251 h 941531"/>
                  <a:gd name="connsiteX80" fmla="*/ 483916 w 1158077"/>
                  <a:gd name="connsiteY80" fmla="*/ 815804 h 941531"/>
                  <a:gd name="connsiteX81" fmla="*/ 475776 w 1158077"/>
                  <a:gd name="connsiteY81" fmla="*/ 889065 h 941531"/>
                  <a:gd name="connsiteX82" fmla="*/ 603618 w 1158077"/>
                  <a:gd name="connsiteY82" fmla="*/ 941528 h 941531"/>
                  <a:gd name="connsiteX83" fmla="*/ 449309 w 1158077"/>
                  <a:gd name="connsiteY83" fmla="*/ 887078 h 941531"/>
                  <a:gd name="connsiteX84" fmla="*/ 315681 w 1158077"/>
                  <a:gd name="connsiteY84" fmla="*/ 900021 h 941531"/>
                  <a:gd name="connsiteX85" fmla="*/ 197536 w 1158077"/>
                  <a:gd name="connsiteY85" fmla="*/ 800814 h 941531"/>
                  <a:gd name="connsiteX86" fmla="*/ 19447 w 1158077"/>
                  <a:gd name="connsiteY86" fmla="*/ 669589 h 941531"/>
                  <a:gd name="connsiteX87" fmla="*/ 43228 w 1158077"/>
                  <a:gd name="connsiteY87" fmla="*/ 483512 h 941531"/>
                  <a:gd name="connsiteX88" fmla="*/ 14355 w 1158077"/>
                  <a:gd name="connsiteY88" fmla="*/ 364604 h 941531"/>
                  <a:gd name="connsiteX89" fmla="*/ 187335 w 1158077"/>
                  <a:gd name="connsiteY89" fmla="*/ 232106 h 941531"/>
                  <a:gd name="connsiteX90" fmla="*/ 363262 w 1158077"/>
                  <a:gd name="connsiteY90" fmla="*/ 154089 h 941531"/>
                  <a:gd name="connsiteX91" fmla="*/ 470897 w 1158077"/>
                  <a:gd name="connsiteY91" fmla="*/ 236829 h 941531"/>
                  <a:gd name="connsiteX92" fmla="*/ 317122 w 1158077"/>
                  <a:gd name="connsiteY92" fmla="*/ 0 h 941531"/>
                  <a:gd name="connsiteX93" fmla="*/ 487561 w 1158077"/>
                  <a:gd name="connsiteY93" fmla="*/ 20804 h 941531"/>
                  <a:gd name="connsiteX94" fmla="*/ 602316 w 1158077"/>
                  <a:gd name="connsiteY94" fmla="*/ 196386 h 941531"/>
                  <a:gd name="connsiteX95" fmla="*/ 740346 w 1158077"/>
                  <a:gd name="connsiteY95" fmla="*/ 221510 h 941531"/>
                  <a:gd name="connsiteX96" fmla="*/ 847671 w 1158077"/>
                  <a:gd name="connsiteY96" fmla="*/ 339046 h 941531"/>
                  <a:gd name="connsiteX97" fmla="*/ 1157434 w 1158077"/>
                  <a:gd name="connsiteY97" fmla="*/ 515946 h 941531"/>
                  <a:gd name="connsiteX98" fmla="*/ 955132 w 1158077"/>
                  <a:gd name="connsiteY98" fmla="*/ 763787 h 941531"/>
                  <a:gd name="connsiteX99" fmla="*/ 875000 w 1158077"/>
                  <a:gd name="connsiteY99" fmla="*/ 884328 h 941531"/>
                  <a:gd name="connsiteX100" fmla="*/ 710852 w 1158077"/>
                  <a:gd name="connsiteY100" fmla="*/ 887826 h 941531"/>
                  <a:gd name="connsiteX101" fmla="*/ 603618 w 1158077"/>
                  <a:gd name="connsiteY101" fmla="*/ 941528 h 941531"/>
                  <a:gd name="connsiteX0" fmla="*/ 348418 w 1158077"/>
                  <a:gd name="connsiteY0" fmla="*/ 342494 h 941531"/>
                  <a:gd name="connsiteX1" fmla="*/ 359102 w 1158077"/>
                  <a:gd name="connsiteY1" fmla="*/ 335541 h 941531"/>
                  <a:gd name="connsiteX2" fmla="*/ 340109 w 1158077"/>
                  <a:gd name="connsiteY2" fmla="*/ 297554 h 941531"/>
                  <a:gd name="connsiteX3" fmla="*/ 283128 w 1158077"/>
                  <a:gd name="connsiteY3" fmla="*/ 262280 h 941531"/>
                  <a:gd name="connsiteX4" fmla="*/ 177307 w 1158077"/>
                  <a:gd name="connsiteY4" fmla="*/ 262280 h 941531"/>
                  <a:gd name="connsiteX5" fmla="*/ 255995 w 1158077"/>
                  <a:gd name="connsiteY5" fmla="*/ 286701 h 941531"/>
                  <a:gd name="connsiteX6" fmla="*/ 326542 w 1158077"/>
                  <a:gd name="connsiteY6" fmla="*/ 338254 h 941531"/>
                  <a:gd name="connsiteX7" fmla="*/ 348418 w 1158077"/>
                  <a:gd name="connsiteY7" fmla="*/ 342494 h 941531"/>
                  <a:gd name="connsiteX8" fmla="*/ 348249 w 1158077"/>
                  <a:gd name="connsiteY8" fmla="*/ 777818 h 941531"/>
                  <a:gd name="connsiteX9" fmla="*/ 407942 w 1158077"/>
                  <a:gd name="connsiteY9" fmla="*/ 723551 h 941531"/>
                  <a:gd name="connsiteX10" fmla="*/ 451356 w 1158077"/>
                  <a:gd name="connsiteY10" fmla="*/ 696418 h 941531"/>
                  <a:gd name="connsiteX11" fmla="*/ 540896 w 1158077"/>
                  <a:gd name="connsiteY11" fmla="*/ 718124 h 941531"/>
                  <a:gd name="connsiteX12" fmla="*/ 511050 w 1158077"/>
                  <a:gd name="connsiteY12" fmla="*/ 620444 h 941531"/>
                  <a:gd name="connsiteX13" fmla="*/ 589737 w 1158077"/>
                  <a:gd name="connsiteY13" fmla="*/ 541757 h 941531"/>
                  <a:gd name="connsiteX14" fmla="*/ 719978 w 1158077"/>
                  <a:gd name="connsiteY14" fmla="*/ 552610 h 941531"/>
                  <a:gd name="connsiteX15" fmla="*/ 817659 w 1158077"/>
                  <a:gd name="connsiteY15" fmla="*/ 498343 h 941531"/>
                  <a:gd name="connsiteX16" fmla="*/ 923479 w 1158077"/>
                  <a:gd name="connsiteY16" fmla="*/ 522763 h 941531"/>
                  <a:gd name="connsiteX17" fmla="*/ 931620 w 1158077"/>
                  <a:gd name="connsiteY17" fmla="*/ 612304 h 941531"/>
                  <a:gd name="connsiteX18" fmla="*/ 983173 w 1158077"/>
                  <a:gd name="connsiteY18" fmla="*/ 606877 h 941531"/>
                  <a:gd name="connsiteX19" fmla="*/ 945186 w 1158077"/>
                  <a:gd name="connsiteY19" fmla="*/ 479350 h 941531"/>
                  <a:gd name="connsiteX20" fmla="*/ 850219 w 1158077"/>
                  <a:gd name="connsiteY20" fmla="*/ 430509 h 941531"/>
                  <a:gd name="connsiteX21" fmla="*/ 866499 w 1158077"/>
                  <a:gd name="connsiteY21" fmla="*/ 357249 h 941531"/>
                  <a:gd name="connsiteX22" fmla="*/ 820371 w 1158077"/>
                  <a:gd name="connsiteY22" fmla="*/ 359961 h 941531"/>
                  <a:gd name="connsiteX23" fmla="*/ 722691 w 1158077"/>
                  <a:gd name="connsiteY23" fmla="*/ 476636 h 941531"/>
                  <a:gd name="connsiteX24" fmla="*/ 573457 w 1158077"/>
                  <a:gd name="connsiteY24" fmla="*/ 471210 h 941531"/>
                  <a:gd name="connsiteX25" fmla="*/ 511050 w 1158077"/>
                  <a:gd name="connsiteY25" fmla="*/ 406088 h 941531"/>
                  <a:gd name="connsiteX26" fmla="*/ 595163 w 1158077"/>
                  <a:gd name="connsiteY26" fmla="*/ 381669 h 941531"/>
                  <a:gd name="connsiteX27" fmla="*/ 649430 w 1158077"/>
                  <a:gd name="connsiteY27" fmla="*/ 408803 h 941531"/>
                  <a:gd name="connsiteX28" fmla="*/ 660284 w 1158077"/>
                  <a:gd name="connsiteY28" fmla="*/ 359962 h 941531"/>
                  <a:gd name="connsiteX29" fmla="*/ 619584 w 1158077"/>
                  <a:gd name="connsiteY29" fmla="*/ 332829 h 941531"/>
                  <a:gd name="connsiteX30" fmla="*/ 530043 w 1158077"/>
                  <a:gd name="connsiteY30" fmla="*/ 338255 h 941531"/>
                  <a:gd name="connsiteX31" fmla="*/ 459496 w 1158077"/>
                  <a:gd name="connsiteY31" fmla="*/ 387096 h 941531"/>
                  <a:gd name="connsiteX32" fmla="*/ 424223 w 1158077"/>
                  <a:gd name="connsiteY32" fmla="*/ 406089 h 941531"/>
                  <a:gd name="connsiteX33" fmla="*/ 345535 w 1158077"/>
                  <a:gd name="connsiteY33" fmla="*/ 406089 h 941531"/>
                  <a:gd name="connsiteX34" fmla="*/ 277701 w 1158077"/>
                  <a:gd name="connsiteY34" fmla="*/ 416942 h 941531"/>
                  <a:gd name="connsiteX35" fmla="*/ 250568 w 1158077"/>
                  <a:gd name="connsiteY35" fmla="*/ 373529 h 941531"/>
                  <a:gd name="connsiteX36" fmla="*/ 237001 w 1158077"/>
                  <a:gd name="connsiteY36" fmla="*/ 335542 h 941531"/>
                  <a:gd name="connsiteX37" fmla="*/ 193588 w 1158077"/>
                  <a:gd name="connsiteY37" fmla="*/ 357249 h 941531"/>
                  <a:gd name="connsiteX38" fmla="*/ 209868 w 1158077"/>
                  <a:gd name="connsiteY38" fmla="*/ 419656 h 941531"/>
                  <a:gd name="connsiteX39" fmla="*/ 264135 w 1158077"/>
                  <a:gd name="connsiteY39" fmla="*/ 449503 h 941531"/>
                  <a:gd name="connsiteX40" fmla="*/ 237001 w 1158077"/>
                  <a:gd name="connsiteY40" fmla="*/ 479350 h 941531"/>
                  <a:gd name="connsiteX41" fmla="*/ 209868 w 1158077"/>
                  <a:gd name="connsiteY41" fmla="*/ 536330 h 941531"/>
                  <a:gd name="connsiteX42" fmla="*/ 261421 w 1158077"/>
                  <a:gd name="connsiteY42" fmla="*/ 541757 h 941531"/>
                  <a:gd name="connsiteX43" fmla="*/ 348249 w 1158077"/>
                  <a:gd name="connsiteY43" fmla="*/ 460356 h 941531"/>
                  <a:gd name="connsiteX44" fmla="*/ 445929 w 1158077"/>
                  <a:gd name="connsiteY44" fmla="*/ 468496 h 941531"/>
                  <a:gd name="connsiteX45" fmla="*/ 535470 w 1158077"/>
                  <a:gd name="connsiteY45" fmla="*/ 503770 h 941531"/>
                  <a:gd name="connsiteX46" fmla="*/ 475776 w 1158077"/>
                  <a:gd name="connsiteY46" fmla="*/ 579744 h 941531"/>
                  <a:gd name="connsiteX47" fmla="*/ 426936 w 1158077"/>
                  <a:gd name="connsiteY47" fmla="*/ 653004 h 941531"/>
                  <a:gd name="connsiteX48" fmla="*/ 321115 w 1158077"/>
                  <a:gd name="connsiteY48" fmla="*/ 723551 h 941531"/>
                  <a:gd name="connsiteX49" fmla="*/ 348249 w 1158077"/>
                  <a:gd name="connsiteY49" fmla="*/ 777818 h 941531"/>
                  <a:gd name="connsiteX50" fmla="*/ 234987 w 1158077"/>
                  <a:gd name="connsiteY50" fmla="*/ 801496 h 941531"/>
                  <a:gd name="connsiteX51" fmla="*/ 245141 w 1158077"/>
                  <a:gd name="connsiteY51" fmla="*/ 794098 h 941531"/>
                  <a:gd name="connsiteX52" fmla="*/ 237001 w 1158077"/>
                  <a:gd name="connsiteY52" fmla="*/ 674710 h 941531"/>
                  <a:gd name="connsiteX53" fmla="*/ 304835 w 1158077"/>
                  <a:gd name="connsiteY53" fmla="*/ 609590 h 941531"/>
                  <a:gd name="connsiteX54" fmla="*/ 369955 w 1158077"/>
                  <a:gd name="connsiteY54" fmla="*/ 587883 h 941531"/>
                  <a:gd name="connsiteX55" fmla="*/ 342822 w 1158077"/>
                  <a:gd name="connsiteY55" fmla="*/ 547182 h 941531"/>
                  <a:gd name="connsiteX56" fmla="*/ 199014 w 1158077"/>
                  <a:gd name="connsiteY56" fmla="*/ 661143 h 941531"/>
                  <a:gd name="connsiteX57" fmla="*/ 193588 w 1158077"/>
                  <a:gd name="connsiteY57" fmla="*/ 775104 h 941531"/>
                  <a:gd name="connsiteX58" fmla="*/ 234987 w 1158077"/>
                  <a:gd name="connsiteY58" fmla="*/ 801496 h 941531"/>
                  <a:gd name="connsiteX59" fmla="*/ 687418 w 1158077"/>
                  <a:gd name="connsiteY59" fmla="*/ 834798 h 941531"/>
                  <a:gd name="connsiteX60" fmla="*/ 709125 w 1158077"/>
                  <a:gd name="connsiteY60" fmla="*/ 802238 h 941531"/>
                  <a:gd name="connsiteX61" fmla="*/ 681991 w 1158077"/>
                  <a:gd name="connsiteY61" fmla="*/ 780531 h 941531"/>
                  <a:gd name="connsiteX62" fmla="*/ 684704 w 1158077"/>
                  <a:gd name="connsiteY62" fmla="*/ 742544 h 941531"/>
                  <a:gd name="connsiteX63" fmla="*/ 711838 w 1158077"/>
                  <a:gd name="connsiteY63" fmla="*/ 712697 h 941531"/>
                  <a:gd name="connsiteX64" fmla="*/ 757965 w 1158077"/>
                  <a:gd name="connsiteY64" fmla="*/ 690990 h 941531"/>
                  <a:gd name="connsiteX65" fmla="*/ 795952 w 1158077"/>
                  <a:gd name="connsiteY65" fmla="*/ 723550 h 941531"/>
                  <a:gd name="connsiteX66" fmla="*/ 852932 w 1158077"/>
                  <a:gd name="connsiteY66" fmla="*/ 750684 h 941531"/>
                  <a:gd name="connsiteX67" fmla="*/ 912626 w 1158077"/>
                  <a:gd name="connsiteY67" fmla="*/ 761537 h 941531"/>
                  <a:gd name="connsiteX68" fmla="*/ 977747 w 1158077"/>
                  <a:gd name="connsiteY68" fmla="*/ 731690 h 941531"/>
                  <a:gd name="connsiteX69" fmla="*/ 847506 w 1158077"/>
                  <a:gd name="connsiteY69" fmla="*/ 701844 h 941531"/>
                  <a:gd name="connsiteX70" fmla="*/ 776958 w 1158077"/>
                  <a:gd name="connsiteY70" fmla="*/ 609590 h 941531"/>
                  <a:gd name="connsiteX71" fmla="*/ 736258 w 1158077"/>
                  <a:gd name="connsiteY71" fmla="*/ 596023 h 941531"/>
                  <a:gd name="connsiteX72" fmla="*/ 728118 w 1158077"/>
                  <a:gd name="connsiteY72" fmla="*/ 644863 h 941531"/>
                  <a:gd name="connsiteX73" fmla="*/ 646717 w 1158077"/>
                  <a:gd name="connsiteY73" fmla="*/ 688277 h 941531"/>
                  <a:gd name="connsiteX74" fmla="*/ 644004 w 1158077"/>
                  <a:gd name="connsiteY74" fmla="*/ 807664 h 941531"/>
                  <a:gd name="connsiteX75" fmla="*/ 687418 w 1158077"/>
                  <a:gd name="connsiteY75" fmla="*/ 834798 h 941531"/>
                  <a:gd name="connsiteX76" fmla="*/ 475776 w 1158077"/>
                  <a:gd name="connsiteY76" fmla="*/ 889065 h 941531"/>
                  <a:gd name="connsiteX77" fmla="*/ 538183 w 1158077"/>
                  <a:gd name="connsiteY77" fmla="*/ 826658 h 941531"/>
                  <a:gd name="connsiteX78" fmla="*/ 543610 w 1158077"/>
                  <a:gd name="connsiteY78" fmla="*/ 766964 h 941531"/>
                  <a:gd name="connsiteX79" fmla="*/ 511050 w 1158077"/>
                  <a:gd name="connsiteY79" fmla="*/ 764251 h 941531"/>
                  <a:gd name="connsiteX80" fmla="*/ 483916 w 1158077"/>
                  <a:gd name="connsiteY80" fmla="*/ 815804 h 941531"/>
                  <a:gd name="connsiteX81" fmla="*/ 475776 w 1158077"/>
                  <a:gd name="connsiteY81" fmla="*/ 889065 h 941531"/>
                  <a:gd name="connsiteX82" fmla="*/ 603618 w 1158077"/>
                  <a:gd name="connsiteY82" fmla="*/ 941528 h 941531"/>
                  <a:gd name="connsiteX83" fmla="*/ 449309 w 1158077"/>
                  <a:gd name="connsiteY83" fmla="*/ 887078 h 941531"/>
                  <a:gd name="connsiteX84" fmla="*/ 315681 w 1158077"/>
                  <a:gd name="connsiteY84" fmla="*/ 900021 h 941531"/>
                  <a:gd name="connsiteX85" fmla="*/ 197536 w 1158077"/>
                  <a:gd name="connsiteY85" fmla="*/ 800814 h 941531"/>
                  <a:gd name="connsiteX86" fmla="*/ 19447 w 1158077"/>
                  <a:gd name="connsiteY86" fmla="*/ 669589 h 941531"/>
                  <a:gd name="connsiteX87" fmla="*/ 43228 w 1158077"/>
                  <a:gd name="connsiteY87" fmla="*/ 483512 h 941531"/>
                  <a:gd name="connsiteX88" fmla="*/ 14355 w 1158077"/>
                  <a:gd name="connsiteY88" fmla="*/ 364604 h 941531"/>
                  <a:gd name="connsiteX89" fmla="*/ 187335 w 1158077"/>
                  <a:gd name="connsiteY89" fmla="*/ 232106 h 941531"/>
                  <a:gd name="connsiteX90" fmla="*/ 363262 w 1158077"/>
                  <a:gd name="connsiteY90" fmla="*/ 154089 h 941531"/>
                  <a:gd name="connsiteX91" fmla="*/ 470897 w 1158077"/>
                  <a:gd name="connsiteY91" fmla="*/ 236829 h 941531"/>
                  <a:gd name="connsiteX92" fmla="*/ 317122 w 1158077"/>
                  <a:gd name="connsiteY92" fmla="*/ 0 h 941531"/>
                  <a:gd name="connsiteX93" fmla="*/ 487561 w 1158077"/>
                  <a:gd name="connsiteY93" fmla="*/ 20804 h 941531"/>
                  <a:gd name="connsiteX94" fmla="*/ 602316 w 1158077"/>
                  <a:gd name="connsiteY94" fmla="*/ 196386 h 941531"/>
                  <a:gd name="connsiteX95" fmla="*/ 740346 w 1158077"/>
                  <a:gd name="connsiteY95" fmla="*/ 221510 h 941531"/>
                  <a:gd name="connsiteX96" fmla="*/ 847671 w 1158077"/>
                  <a:gd name="connsiteY96" fmla="*/ 339046 h 941531"/>
                  <a:gd name="connsiteX97" fmla="*/ 1157434 w 1158077"/>
                  <a:gd name="connsiteY97" fmla="*/ 515946 h 941531"/>
                  <a:gd name="connsiteX98" fmla="*/ 955132 w 1158077"/>
                  <a:gd name="connsiteY98" fmla="*/ 763787 h 941531"/>
                  <a:gd name="connsiteX99" fmla="*/ 875000 w 1158077"/>
                  <a:gd name="connsiteY99" fmla="*/ 884328 h 941531"/>
                  <a:gd name="connsiteX100" fmla="*/ 710852 w 1158077"/>
                  <a:gd name="connsiteY100" fmla="*/ 887826 h 941531"/>
                  <a:gd name="connsiteX101" fmla="*/ 603618 w 1158077"/>
                  <a:gd name="connsiteY101" fmla="*/ 941528 h 941531"/>
                  <a:gd name="connsiteX0" fmla="*/ 348418 w 1158077"/>
                  <a:gd name="connsiteY0" fmla="*/ 348364 h 947401"/>
                  <a:gd name="connsiteX1" fmla="*/ 359102 w 1158077"/>
                  <a:gd name="connsiteY1" fmla="*/ 341411 h 947401"/>
                  <a:gd name="connsiteX2" fmla="*/ 340109 w 1158077"/>
                  <a:gd name="connsiteY2" fmla="*/ 303424 h 947401"/>
                  <a:gd name="connsiteX3" fmla="*/ 283128 w 1158077"/>
                  <a:gd name="connsiteY3" fmla="*/ 268150 h 947401"/>
                  <a:gd name="connsiteX4" fmla="*/ 177307 w 1158077"/>
                  <a:gd name="connsiteY4" fmla="*/ 268150 h 947401"/>
                  <a:gd name="connsiteX5" fmla="*/ 255995 w 1158077"/>
                  <a:gd name="connsiteY5" fmla="*/ 292571 h 947401"/>
                  <a:gd name="connsiteX6" fmla="*/ 326542 w 1158077"/>
                  <a:gd name="connsiteY6" fmla="*/ 344124 h 947401"/>
                  <a:gd name="connsiteX7" fmla="*/ 348418 w 1158077"/>
                  <a:gd name="connsiteY7" fmla="*/ 348364 h 947401"/>
                  <a:gd name="connsiteX8" fmla="*/ 348249 w 1158077"/>
                  <a:gd name="connsiteY8" fmla="*/ 783688 h 947401"/>
                  <a:gd name="connsiteX9" fmla="*/ 407942 w 1158077"/>
                  <a:gd name="connsiteY9" fmla="*/ 729421 h 947401"/>
                  <a:gd name="connsiteX10" fmla="*/ 451356 w 1158077"/>
                  <a:gd name="connsiteY10" fmla="*/ 702288 h 947401"/>
                  <a:gd name="connsiteX11" fmla="*/ 540896 w 1158077"/>
                  <a:gd name="connsiteY11" fmla="*/ 723994 h 947401"/>
                  <a:gd name="connsiteX12" fmla="*/ 511050 w 1158077"/>
                  <a:gd name="connsiteY12" fmla="*/ 626314 h 947401"/>
                  <a:gd name="connsiteX13" fmla="*/ 589737 w 1158077"/>
                  <a:gd name="connsiteY13" fmla="*/ 547627 h 947401"/>
                  <a:gd name="connsiteX14" fmla="*/ 719978 w 1158077"/>
                  <a:gd name="connsiteY14" fmla="*/ 558480 h 947401"/>
                  <a:gd name="connsiteX15" fmla="*/ 817659 w 1158077"/>
                  <a:gd name="connsiteY15" fmla="*/ 504213 h 947401"/>
                  <a:gd name="connsiteX16" fmla="*/ 923479 w 1158077"/>
                  <a:gd name="connsiteY16" fmla="*/ 528633 h 947401"/>
                  <a:gd name="connsiteX17" fmla="*/ 931620 w 1158077"/>
                  <a:gd name="connsiteY17" fmla="*/ 618174 h 947401"/>
                  <a:gd name="connsiteX18" fmla="*/ 983173 w 1158077"/>
                  <a:gd name="connsiteY18" fmla="*/ 612747 h 947401"/>
                  <a:gd name="connsiteX19" fmla="*/ 945186 w 1158077"/>
                  <a:gd name="connsiteY19" fmla="*/ 485220 h 947401"/>
                  <a:gd name="connsiteX20" fmla="*/ 850219 w 1158077"/>
                  <a:gd name="connsiteY20" fmla="*/ 436379 h 947401"/>
                  <a:gd name="connsiteX21" fmla="*/ 866499 w 1158077"/>
                  <a:gd name="connsiteY21" fmla="*/ 363119 h 947401"/>
                  <a:gd name="connsiteX22" fmla="*/ 820371 w 1158077"/>
                  <a:gd name="connsiteY22" fmla="*/ 365831 h 947401"/>
                  <a:gd name="connsiteX23" fmla="*/ 722691 w 1158077"/>
                  <a:gd name="connsiteY23" fmla="*/ 482506 h 947401"/>
                  <a:gd name="connsiteX24" fmla="*/ 573457 w 1158077"/>
                  <a:gd name="connsiteY24" fmla="*/ 477080 h 947401"/>
                  <a:gd name="connsiteX25" fmla="*/ 511050 w 1158077"/>
                  <a:gd name="connsiteY25" fmla="*/ 411958 h 947401"/>
                  <a:gd name="connsiteX26" fmla="*/ 595163 w 1158077"/>
                  <a:gd name="connsiteY26" fmla="*/ 387539 h 947401"/>
                  <a:gd name="connsiteX27" fmla="*/ 649430 w 1158077"/>
                  <a:gd name="connsiteY27" fmla="*/ 414673 h 947401"/>
                  <a:gd name="connsiteX28" fmla="*/ 660284 w 1158077"/>
                  <a:gd name="connsiteY28" fmla="*/ 365832 h 947401"/>
                  <a:gd name="connsiteX29" fmla="*/ 619584 w 1158077"/>
                  <a:gd name="connsiteY29" fmla="*/ 338699 h 947401"/>
                  <a:gd name="connsiteX30" fmla="*/ 530043 w 1158077"/>
                  <a:gd name="connsiteY30" fmla="*/ 344125 h 947401"/>
                  <a:gd name="connsiteX31" fmla="*/ 459496 w 1158077"/>
                  <a:gd name="connsiteY31" fmla="*/ 392966 h 947401"/>
                  <a:gd name="connsiteX32" fmla="*/ 424223 w 1158077"/>
                  <a:gd name="connsiteY32" fmla="*/ 411959 h 947401"/>
                  <a:gd name="connsiteX33" fmla="*/ 345535 w 1158077"/>
                  <a:gd name="connsiteY33" fmla="*/ 411959 h 947401"/>
                  <a:gd name="connsiteX34" fmla="*/ 277701 w 1158077"/>
                  <a:gd name="connsiteY34" fmla="*/ 422812 h 947401"/>
                  <a:gd name="connsiteX35" fmla="*/ 250568 w 1158077"/>
                  <a:gd name="connsiteY35" fmla="*/ 379399 h 947401"/>
                  <a:gd name="connsiteX36" fmla="*/ 237001 w 1158077"/>
                  <a:gd name="connsiteY36" fmla="*/ 341412 h 947401"/>
                  <a:gd name="connsiteX37" fmla="*/ 193588 w 1158077"/>
                  <a:gd name="connsiteY37" fmla="*/ 363119 h 947401"/>
                  <a:gd name="connsiteX38" fmla="*/ 209868 w 1158077"/>
                  <a:gd name="connsiteY38" fmla="*/ 425526 h 947401"/>
                  <a:gd name="connsiteX39" fmla="*/ 264135 w 1158077"/>
                  <a:gd name="connsiteY39" fmla="*/ 455373 h 947401"/>
                  <a:gd name="connsiteX40" fmla="*/ 237001 w 1158077"/>
                  <a:gd name="connsiteY40" fmla="*/ 485220 h 947401"/>
                  <a:gd name="connsiteX41" fmla="*/ 209868 w 1158077"/>
                  <a:gd name="connsiteY41" fmla="*/ 542200 h 947401"/>
                  <a:gd name="connsiteX42" fmla="*/ 261421 w 1158077"/>
                  <a:gd name="connsiteY42" fmla="*/ 547627 h 947401"/>
                  <a:gd name="connsiteX43" fmla="*/ 348249 w 1158077"/>
                  <a:gd name="connsiteY43" fmla="*/ 466226 h 947401"/>
                  <a:gd name="connsiteX44" fmla="*/ 445929 w 1158077"/>
                  <a:gd name="connsiteY44" fmla="*/ 474366 h 947401"/>
                  <a:gd name="connsiteX45" fmla="*/ 535470 w 1158077"/>
                  <a:gd name="connsiteY45" fmla="*/ 509640 h 947401"/>
                  <a:gd name="connsiteX46" fmla="*/ 475776 w 1158077"/>
                  <a:gd name="connsiteY46" fmla="*/ 585614 h 947401"/>
                  <a:gd name="connsiteX47" fmla="*/ 426936 w 1158077"/>
                  <a:gd name="connsiteY47" fmla="*/ 658874 h 947401"/>
                  <a:gd name="connsiteX48" fmla="*/ 321115 w 1158077"/>
                  <a:gd name="connsiteY48" fmla="*/ 729421 h 947401"/>
                  <a:gd name="connsiteX49" fmla="*/ 348249 w 1158077"/>
                  <a:gd name="connsiteY49" fmla="*/ 783688 h 947401"/>
                  <a:gd name="connsiteX50" fmla="*/ 234987 w 1158077"/>
                  <a:gd name="connsiteY50" fmla="*/ 807366 h 947401"/>
                  <a:gd name="connsiteX51" fmla="*/ 245141 w 1158077"/>
                  <a:gd name="connsiteY51" fmla="*/ 799968 h 947401"/>
                  <a:gd name="connsiteX52" fmla="*/ 237001 w 1158077"/>
                  <a:gd name="connsiteY52" fmla="*/ 680580 h 947401"/>
                  <a:gd name="connsiteX53" fmla="*/ 304835 w 1158077"/>
                  <a:gd name="connsiteY53" fmla="*/ 615460 h 947401"/>
                  <a:gd name="connsiteX54" fmla="*/ 369955 w 1158077"/>
                  <a:gd name="connsiteY54" fmla="*/ 593753 h 947401"/>
                  <a:gd name="connsiteX55" fmla="*/ 342822 w 1158077"/>
                  <a:gd name="connsiteY55" fmla="*/ 553052 h 947401"/>
                  <a:gd name="connsiteX56" fmla="*/ 199014 w 1158077"/>
                  <a:gd name="connsiteY56" fmla="*/ 667013 h 947401"/>
                  <a:gd name="connsiteX57" fmla="*/ 193588 w 1158077"/>
                  <a:gd name="connsiteY57" fmla="*/ 780974 h 947401"/>
                  <a:gd name="connsiteX58" fmla="*/ 234987 w 1158077"/>
                  <a:gd name="connsiteY58" fmla="*/ 807366 h 947401"/>
                  <a:gd name="connsiteX59" fmla="*/ 687418 w 1158077"/>
                  <a:gd name="connsiteY59" fmla="*/ 840668 h 947401"/>
                  <a:gd name="connsiteX60" fmla="*/ 709125 w 1158077"/>
                  <a:gd name="connsiteY60" fmla="*/ 808108 h 947401"/>
                  <a:gd name="connsiteX61" fmla="*/ 681991 w 1158077"/>
                  <a:gd name="connsiteY61" fmla="*/ 786401 h 947401"/>
                  <a:gd name="connsiteX62" fmla="*/ 684704 w 1158077"/>
                  <a:gd name="connsiteY62" fmla="*/ 748414 h 947401"/>
                  <a:gd name="connsiteX63" fmla="*/ 711838 w 1158077"/>
                  <a:gd name="connsiteY63" fmla="*/ 718567 h 947401"/>
                  <a:gd name="connsiteX64" fmla="*/ 757965 w 1158077"/>
                  <a:gd name="connsiteY64" fmla="*/ 696860 h 947401"/>
                  <a:gd name="connsiteX65" fmla="*/ 795952 w 1158077"/>
                  <a:gd name="connsiteY65" fmla="*/ 729420 h 947401"/>
                  <a:gd name="connsiteX66" fmla="*/ 852932 w 1158077"/>
                  <a:gd name="connsiteY66" fmla="*/ 756554 h 947401"/>
                  <a:gd name="connsiteX67" fmla="*/ 912626 w 1158077"/>
                  <a:gd name="connsiteY67" fmla="*/ 767407 h 947401"/>
                  <a:gd name="connsiteX68" fmla="*/ 977747 w 1158077"/>
                  <a:gd name="connsiteY68" fmla="*/ 737560 h 947401"/>
                  <a:gd name="connsiteX69" fmla="*/ 847506 w 1158077"/>
                  <a:gd name="connsiteY69" fmla="*/ 707714 h 947401"/>
                  <a:gd name="connsiteX70" fmla="*/ 776958 w 1158077"/>
                  <a:gd name="connsiteY70" fmla="*/ 615460 h 947401"/>
                  <a:gd name="connsiteX71" fmla="*/ 736258 w 1158077"/>
                  <a:gd name="connsiteY71" fmla="*/ 601893 h 947401"/>
                  <a:gd name="connsiteX72" fmla="*/ 728118 w 1158077"/>
                  <a:gd name="connsiteY72" fmla="*/ 650733 h 947401"/>
                  <a:gd name="connsiteX73" fmla="*/ 646717 w 1158077"/>
                  <a:gd name="connsiteY73" fmla="*/ 694147 h 947401"/>
                  <a:gd name="connsiteX74" fmla="*/ 644004 w 1158077"/>
                  <a:gd name="connsiteY74" fmla="*/ 813534 h 947401"/>
                  <a:gd name="connsiteX75" fmla="*/ 687418 w 1158077"/>
                  <a:gd name="connsiteY75" fmla="*/ 840668 h 947401"/>
                  <a:gd name="connsiteX76" fmla="*/ 475776 w 1158077"/>
                  <a:gd name="connsiteY76" fmla="*/ 894935 h 947401"/>
                  <a:gd name="connsiteX77" fmla="*/ 538183 w 1158077"/>
                  <a:gd name="connsiteY77" fmla="*/ 832528 h 947401"/>
                  <a:gd name="connsiteX78" fmla="*/ 543610 w 1158077"/>
                  <a:gd name="connsiteY78" fmla="*/ 772834 h 947401"/>
                  <a:gd name="connsiteX79" fmla="*/ 511050 w 1158077"/>
                  <a:gd name="connsiteY79" fmla="*/ 770121 h 947401"/>
                  <a:gd name="connsiteX80" fmla="*/ 483916 w 1158077"/>
                  <a:gd name="connsiteY80" fmla="*/ 821674 h 947401"/>
                  <a:gd name="connsiteX81" fmla="*/ 475776 w 1158077"/>
                  <a:gd name="connsiteY81" fmla="*/ 894935 h 947401"/>
                  <a:gd name="connsiteX82" fmla="*/ 603618 w 1158077"/>
                  <a:gd name="connsiteY82" fmla="*/ 947398 h 947401"/>
                  <a:gd name="connsiteX83" fmla="*/ 449309 w 1158077"/>
                  <a:gd name="connsiteY83" fmla="*/ 892948 h 947401"/>
                  <a:gd name="connsiteX84" fmla="*/ 315681 w 1158077"/>
                  <a:gd name="connsiteY84" fmla="*/ 905891 h 947401"/>
                  <a:gd name="connsiteX85" fmla="*/ 197536 w 1158077"/>
                  <a:gd name="connsiteY85" fmla="*/ 806684 h 947401"/>
                  <a:gd name="connsiteX86" fmla="*/ 19447 w 1158077"/>
                  <a:gd name="connsiteY86" fmla="*/ 675459 h 947401"/>
                  <a:gd name="connsiteX87" fmla="*/ 43228 w 1158077"/>
                  <a:gd name="connsiteY87" fmla="*/ 489382 h 947401"/>
                  <a:gd name="connsiteX88" fmla="*/ 14355 w 1158077"/>
                  <a:gd name="connsiteY88" fmla="*/ 370474 h 947401"/>
                  <a:gd name="connsiteX89" fmla="*/ 187335 w 1158077"/>
                  <a:gd name="connsiteY89" fmla="*/ 237976 h 947401"/>
                  <a:gd name="connsiteX90" fmla="*/ 363262 w 1158077"/>
                  <a:gd name="connsiteY90" fmla="*/ 159959 h 947401"/>
                  <a:gd name="connsiteX91" fmla="*/ 470897 w 1158077"/>
                  <a:gd name="connsiteY91" fmla="*/ 242699 h 947401"/>
                  <a:gd name="connsiteX92" fmla="*/ 334725 w 1158077"/>
                  <a:gd name="connsiteY92" fmla="*/ 0 h 947401"/>
                  <a:gd name="connsiteX93" fmla="*/ 487561 w 1158077"/>
                  <a:gd name="connsiteY93" fmla="*/ 26674 h 947401"/>
                  <a:gd name="connsiteX94" fmla="*/ 602316 w 1158077"/>
                  <a:gd name="connsiteY94" fmla="*/ 202256 h 947401"/>
                  <a:gd name="connsiteX95" fmla="*/ 740346 w 1158077"/>
                  <a:gd name="connsiteY95" fmla="*/ 227380 h 947401"/>
                  <a:gd name="connsiteX96" fmla="*/ 847671 w 1158077"/>
                  <a:gd name="connsiteY96" fmla="*/ 344916 h 947401"/>
                  <a:gd name="connsiteX97" fmla="*/ 1157434 w 1158077"/>
                  <a:gd name="connsiteY97" fmla="*/ 521816 h 947401"/>
                  <a:gd name="connsiteX98" fmla="*/ 955132 w 1158077"/>
                  <a:gd name="connsiteY98" fmla="*/ 769657 h 947401"/>
                  <a:gd name="connsiteX99" fmla="*/ 875000 w 1158077"/>
                  <a:gd name="connsiteY99" fmla="*/ 890198 h 947401"/>
                  <a:gd name="connsiteX100" fmla="*/ 710852 w 1158077"/>
                  <a:gd name="connsiteY100" fmla="*/ 893696 h 947401"/>
                  <a:gd name="connsiteX101" fmla="*/ 603618 w 1158077"/>
                  <a:gd name="connsiteY101" fmla="*/ 947398 h 947401"/>
                  <a:gd name="connsiteX0" fmla="*/ 348418 w 1158077"/>
                  <a:gd name="connsiteY0" fmla="*/ 348364 h 947401"/>
                  <a:gd name="connsiteX1" fmla="*/ 359102 w 1158077"/>
                  <a:gd name="connsiteY1" fmla="*/ 341411 h 947401"/>
                  <a:gd name="connsiteX2" fmla="*/ 340109 w 1158077"/>
                  <a:gd name="connsiteY2" fmla="*/ 303424 h 947401"/>
                  <a:gd name="connsiteX3" fmla="*/ 283128 w 1158077"/>
                  <a:gd name="connsiteY3" fmla="*/ 268150 h 947401"/>
                  <a:gd name="connsiteX4" fmla="*/ 177307 w 1158077"/>
                  <a:gd name="connsiteY4" fmla="*/ 268150 h 947401"/>
                  <a:gd name="connsiteX5" fmla="*/ 255995 w 1158077"/>
                  <a:gd name="connsiteY5" fmla="*/ 292571 h 947401"/>
                  <a:gd name="connsiteX6" fmla="*/ 326542 w 1158077"/>
                  <a:gd name="connsiteY6" fmla="*/ 344124 h 947401"/>
                  <a:gd name="connsiteX7" fmla="*/ 348418 w 1158077"/>
                  <a:gd name="connsiteY7" fmla="*/ 348364 h 947401"/>
                  <a:gd name="connsiteX8" fmla="*/ 348249 w 1158077"/>
                  <a:gd name="connsiteY8" fmla="*/ 783688 h 947401"/>
                  <a:gd name="connsiteX9" fmla="*/ 407942 w 1158077"/>
                  <a:gd name="connsiteY9" fmla="*/ 729421 h 947401"/>
                  <a:gd name="connsiteX10" fmla="*/ 451356 w 1158077"/>
                  <a:gd name="connsiteY10" fmla="*/ 702288 h 947401"/>
                  <a:gd name="connsiteX11" fmla="*/ 540896 w 1158077"/>
                  <a:gd name="connsiteY11" fmla="*/ 723994 h 947401"/>
                  <a:gd name="connsiteX12" fmla="*/ 511050 w 1158077"/>
                  <a:gd name="connsiteY12" fmla="*/ 626314 h 947401"/>
                  <a:gd name="connsiteX13" fmla="*/ 589737 w 1158077"/>
                  <a:gd name="connsiteY13" fmla="*/ 547627 h 947401"/>
                  <a:gd name="connsiteX14" fmla="*/ 719978 w 1158077"/>
                  <a:gd name="connsiteY14" fmla="*/ 558480 h 947401"/>
                  <a:gd name="connsiteX15" fmla="*/ 817659 w 1158077"/>
                  <a:gd name="connsiteY15" fmla="*/ 504213 h 947401"/>
                  <a:gd name="connsiteX16" fmla="*/ 923479 w 1158077"/>
                  <a:gd name="connsiteY16" fmla="*/ 528633 h 947401"/>
                  <a:gd name="connsiteX17" fmla="*/ 931620 w 1158077"/>
                  <a:gd name="connsiteY17" fmla="*/ 618174 h 947401"/>
                  <a:gd name="connsiteX18" fmla="*/ 983173 w 1158077"/>
                  <a:gd name="connsiteY18" fmla="*/ 612747 h 947401"/>
                  <a:gd name="connsiteX19" fmla="*/ 945186 w 1158077"/>
                  <a:gd name="connsiteY19" fmla="*/ 485220 h 947401"/>
                  <a:gd name="connsiteX20" fmla="*/ 850219 w 1158077"/>
                  <a:gd name="connsiteY20" fmla="*/ 436379 h 947401"/>
                  <a:gd name="connsiteX21" fmla="*/ 866499 w 1158077"/>
                  <a:gd name="connsiteY21" fmla="*/ 363119 h 947401"/>
                  <a:gd name="connsiteX22" fmla="*/ 820371 w 1158077"/>
                  <a:gd name="connsiteY22" fmla="*/ 365831 h 947401"/>
                  <a:gd name="connsiteX23" fmla="*/ 722691 w 1158077"/>
                  <a:gd name="connsiteY23" fmla="*/ 482506 h 947401"/>
                  <a:gd name="connsiteX24" fmla="*/ 573457 w 1158077"/>
                  <a:gd name="connsiteY24" fmla="*/ 477080 h 947401"/>
                  <a:gd name="connsiteX25" fmla="*/ 511050 w 1158077"/>
                  <a:gd name="connsiteY25" fmla="*/ 411958 h 947401"/>
                  <a:gd name="connsiteX26" fmla="*/ 595163 w 1158077"/>
                  <a:gd name="connsiteY26" fmla="*/ 387539 h 947401"/>
                  <a:gd name="connsiteX27" fmla="*/ 649430 w 1158077"/>
                  <a:gd name="connsiteY27" fmla="*/ 414673 h 947401"/>
                  <a:gd name="connsiteX28" fmla="*/ 660284 w 1158077"/>
                  <a:gd name="connsiteY28" fmla="*/ 365832 h 947401"/>
                  <a:gd name="connsiteX29" fmla="*/ 619584 w 1158077"/>
                  <a:gd name="connsiteY29" fmla="*/ 338699 h 947401"/>
                  <a:gd name="connsiteX30" fmla="*/ 530043 w 1158077"/>
                  <a:gd name="connsiteY30" fmla="*/ 344125 h 947401"/>
                  <a:gd name="connsiteX31" fmla="*/ 459496 w 1158077"/>
                  <a:gd name="connsiteY31" fmla="*/ 392966 h 947401"/>
                  <a:gd name="connsiteX32" fmla="*/ 424223 w 1158077"/>
                  <a:gd name="connsiteY32" fmla="*/ 411959 h 947401"/>
                  <a:gd name="connsiteX33" fmla="*/ 345535 w 1158077"/>
                  <a:gd name="connsiteY33" fmla="*/ 411959 h 947401"/>
                  <a:gd name="connsiteX34" fmla="*/ 277701 w 1158077"/>
                  <a:gd name="connsiteY34" fmla="*/ 422812 h 947401"/>
                  <a:gd name="connsiteX35" fmla="*/ 250568 w 1158077"/>
                  <a:gd name="connsiteY35" fmla="*/ 379399 h 947401"/>
                  <a:gd name="connsiteX36" fmla="*/ 237001 w 1158077"/>
                  <a:gd name="connsiteY36" fmla="*/ 341412 h 947401"/>
                  <a:gd name="connsiteX37" fmla="*/ 193588 w 1158077"/>
                  <a:gd name="connsiteY37" fmla="*/ 363119 h 947401"/>
                  <a:gd name="connsiteX38" fmla="*/ 209868 w 1158077"/>
                  <a:gd name="connsiteY38" fmla="*/ 425526 h 947401"/>
                  <a:gd name="connsiteX39" fmla="*/ 264135 w 1158077"/>
                  <a:gd name="connsiteY39" fmla="*/ 455373 h 947401"/>
                  <a:gd name="connsiteX40" fmla="*/ 237001 w 1158077"/>
                  <a:gd name="connsiteY40" fmla="*/ 485220 h 947401"/>
                  <a:gd name="connsiteX41" fmla="*/ 209868 w 1158077"/>
                  <a:gd name="connsiteY41" fmla="*/ 542200 h 947401"/>
                  <a:gd name="connsiteX42" fmla="*/ 261421 w 1158077"/>
                  <a:gd name="connsiteY42" fmla="*/ 547627 h 947401"/>
                  <a:gd name="connsiteX43" fmla="*/ 348249 w 1158077"/>
                  <a:gd name="connsiteY43" fmla="*/ 466226 h 947401"/>
                  <a:gd name="connsiteX44" fmla="*/ 445929 w 1158077"/>
                  <a:gd name="connsiteY44" fmla="*/ 474366 h 947401"/>
                  <a:gd name="connsiteX45" fmla="*/ 535470 w 1158077"/>
                  <a:gd name="connsiteY45" fmla="*/ 509640 h 947401"/>
                  <a:gd name="connsiteX46" fmla="*/ 475776 w 1158077"/>
                  <a:gd name="connsiteY46" fmla="*/ 585614 h 947401"/>
                  <a:gd name="connsiteX47" fmla="*/ 426936 w 1158077"/>
                  <a:gd name="connsiteY47" fmla="*/ 658874 h 947401"/>
                  <a:gd name="connsiteX48" fmla="*/ 321115 w 1158077"/>
                  <a:gd name="connsiteY48" fmla="*/ 729421 h 947401"/>
                  <a:gd name="connsiteX49" fmla="*/ 348249 w 1158077"/>
                  <a:gd name="connsiteY49" fmla="*/ 783688 h 947401"/>
                  <a:gd name="connsiteX50" fmla="*/ 234987 w 1158077"/>
                  <a:gd name="connsiteY50" fmla="*/ 807366 h 947401"/>
                  <a:gd name="connsiteX51" fmla="*/ 245141 w 1158077"/>
                  <a:gd name="connsiteY51" fmla="*/ 799968 h 947401"/>
                  <a:gd name="connsiteX52" fmla="*/ 237001 w 1158077"/>
                  <a:gd name="connsiteY52" fmla="*/ 680580 h 947401"/>
                  <a:gd name="connsiteX53" fmla="*/ 304835 w 1158077"/>
                  <a:gd name="connsiteY53" fmla="*/ 615460 h 947401"/>
                  <a:gd name="connsiteX54" fmla="*/ 369955 w 1158077"/>
                  <a:gd name="connsiteY54" fmla="*/ 593753 h 947401"/>
                  <a:gd name="connsiteX55" fmla="*/ 342822 w 1158077"/>
                  <a:gd name="connsiteY55" fmla="*/ 553052 h 947401"/>
                  <a:gd name="connsiteX56" fmla="*/ 199014 w 1158077"/>
                  <a:gd name="connsiteY56" fmla="*/ 667013 h 947401"/>
                  <a:gd name="connsiteX57" fmla="*/ 193588 w 1158077"/>
                  <a:gd name="connsiteY57" fmla="*/ 780974 h 947401"/>
                  <a:gd name="connsiteX58" fmla="*/ 234987 w 1158077"/>
                  <a:gd name="connsiteY58" fmla="*/ 807366 h 947401"/>
                  <a:gd name="connsiteX59" fmla="*/ 687418 w 1158077"/>
                  <a:gd name="connsiteY59" fmla="*/ 840668 h 947401"/>
                  <a:gd name="connsiteX60" fmla="*/ 709125 w 1158077"/>
                  <a:gd name="connsiteY60" fmla="*/ 808108 h 947401"/>
                  <a:gd name="connsiteX61" fmla="*/ 681991 w 1158077"/>
                  <a:gd name="connsiteY61" fmla="*/ 786401 h 947401"/>
                  <a:gd name="connsiteX62" fmla="*/ 684704 w 1158077"/>
                  <a:gd name="connsiteY62" fmla="*/ 748414 h 947401"/>
                  <a:gd name="connsiteX63" fmla="*/ 711838 w 1158077"/>
                  <a:gd name="connsiteY63" fmla="*/ 718567 h 947401"/>
                  <a:gd name="connsiteX64" fmla="*/ 757965 w 1158077"/>
                  <a:gd name="connsiteY64" fmla="*/ 696860 h 947401"/>
                  <a:gd name="connsiteX65" fmla="*/ 795952 w 1158077"/>
                  <a:gd name="connsiteY65" fmla="*/ 729420 h 947401"/>
                  <a:gd name="connsiteX66" fmla="*/ 852932 w 1158077"/>
                  <a:gd name="connsiteY66" fmla="*/ 756554 h 947401"/>
                  <a:gd name="connsiteX67" fmla="*/ 912626 w 1158077"/>
                  <a:gd name="connsiteY67" fmla="*/ 767407 h 947401"/>
                  <a:gd name="connsiteX68" fmla="*/ 977747 w 1158077"/>
                  <a:gd name="connsiteY68" fmla="*/ 737560 h 947401"/>
                  <a:gd name="connsiteX69" fmla="*/ 847506 w 1158077"/>
                  <a:gd name="connsiteY69" fmla="*/ 707714 h 947401"/>
                  <a:gd name="connsiteX70" fmla="*/ 776958 w 1158077"/>
                  <a:gd name="connsiteY70" fmla="*/ 615460 h 947401"/>
                  <a:gd name="connsiteX71" fmla="*/ 736258 w 1158077"/>
                  <a:gd name="connsiteY71" fmla="*/ 601893 h 947401"/>
                  <a:gd name="connsiteX72" fmla="*/ 728118 w 1158077"/>
                  <a:gd name="connsiteY72" fmla="*/ 650733 h 947401"/>
                  <a:gd name="connsiteX73" fmla="*/ 646717 w 1158077"/>
                  <a:gd name="connsiteY73" fmla="*/ 694147 h 947401"/>
                  <a:gd name="connsiteX74" fmla="*/ 644004 w 1158077"/>
                  <a:gd name="connsiteY74" fmla="*/ 813534 h 947401"/>
                  <a:gd name="connsiteX75" fmla="*/ 687418 w 1158077"/>
                  <a:gd name="connsiteY75" fmla="*/ 840668 h 947401"/>
                  <a:gd name="connsiteX76" fmla="*/ 475776 w 1158077"/>
                  <a:gd name="connsiteY76" fmla="*/ 894935 h 947401"/>
                  <a:gd name="connsiteX77" fmla="*/ 538183 w 1158077"/>
                  <a:gd name="connsiteY77" fmla="*/ 832528 h 947401"/>
                  <a:gd name="connsiteX78" fmla="*/ 543610 w 1158077"/>
                  <a:gd name="connsiteY78" fmla="*/ 772834 h 947401"/>
                  <a:gd name="connsiteX79" fmla="*/ 511050 w 1158077"/>
                  <a:gd name="connsiteY79" fmla="*/ 770121 h 947401"/>
                  <a:gd name="connsiteX80" fmla="*/ 483916 w 1158077"/>
                  <a:gd name="connsiteY80" fmla="*/ 821674 h 947401"/>
                  <a:gd name="connsiteX81" fmla="*/ 475776 w 1158077"/>
                  <a:gd name="connsiteY81" fmla="*/ 894935 h 947401"/>
                  <a:gd name="connsiteX82" fmla="*/ 603618 w 1158077"/>
                  <a:gd name="connsiteY82" fmla="*/ 947398 h 947401"/>
                  <a:gd name="connsiteX83" fmla="*/ 449309 w 1158077"/>
                  <a:gd name="connsiteY83" fmla="*/ 892948 h 947401"/>
                  <a:gd name="connsiteX84" fmla="*/ 315681 w 1158077"/>
                  <a:gd name="connsiteY84" fmla="*/ 905891 h 947401"/>
                  <a:gd name="connsiteX85" fmla="*/ 197536 w 1158077"/>
                  <a:gd name="connsiteY85" fmla="*/ 806684 h 947401"/>
                  <a:gd name="connsiteX86" fmla="*/ 19447 w 1158077"/>
                  <a:gd name="connsiteY86" fmla="*/ 675459 h 947401"/>
                  <a:gd name="connsiteX87" fmla="*/ 43228 w 1158077"/>
                  <a:gd name="connsiteY87" fmla="*/ 489382 h 947401"/>
                  <a:gd name="connsiteX88" fmla="*/ 14355 w 1158077"/>
                  <a:gd name="connsiteY88" fmla="*/ 370474 h 947401"/>
                  <a:gd name="connsiteX89" fmla="*/ 187335 w 1158077"/>
                  <a:gd name="connsiteY89" fmla="*/ 237976 h 947401"/>
                  <a:gd name="connsiteX90" fmla="*/ 363262 w 1158077"/>
                  <a:gd name="connsiteY90" fmla="*/ 159959 h 947401"/>
                  <a:gd name="connsiteX91" fmla="*/ 470897 w 1158077"/>
                  <a:gd name="connsiteY91" fmla="*/ 242699 h 947401"/>
                  <a:gd name="connsiteX92" fmla="*/ 334725 w 1158077"/>
                  <a:gd name="connsiteY92" fmla="*/ 0 h 947401"/>
                  <a:gd name="connsiteX93" fmla="*/ 487562 w 1158077"/>
                  <a:gd name="connsiteY93" fmla="*/ 3200 h 947401"/>
                  <a:gd name="connsiteX94" fmla="*/ 602316 w 1158077"/>
                  <a:gd name="connsiteY94" fmla="*/ 202256 h 947401"/>
                  <a:gd name="connsiteX95" fmla="*/ 740346 w 1158077"/>
                  <a:gd name="connsiteY95" fmla="*/ 227380 h 947401"/>
                  <a:gd name="connsiteX96" fmla="*/ 847671 w 1158077"/>
                  <a:gd name="connsiteY96" fmla="*/ 344916 h 947401"/>
                  <a:gd name="connsiteX97" fmla="*/ 1157434 w 1158077"/>
                  <a:gd name="connsiteY97" fmla="*/ 521816 h 947401"/>
                  <a:gd name="connsiteX98" fmla="*/ 955132 w 1158077"/>
                  <a:gd name="connsiteY98" fmla="*/ 769657 h 947401"/>
                  <a:gd name="connsiteX99" fmla="*/ 875000 w 1158077"/>
                  <a:gd name="connsiteY99" fmla="*/ 890198 h 947401"/>
                  <a:gd name="connsiteX100" fmla="*/ 710852 w 1158077"/>
                  <a:gd name="connsiteY100" fmla="*/ 893696 h 947401"/>
                  <a:gd name="connsiteX101" fmla="*/ 603618 w 1158077"/>
                  <a:gd name="connsiteY101" fmla="*/ 947398 h 947401"/>
                  <a:gd name="connsiteX0" fmla="*/ 348418 w 1158077"/>
                  <a:gd name="connsiteY0" fmla="*/ 348364 h 947401"/>
                  <a:gd name="connsiteX1" fmla="*/ 359102 w 1158077"/>
                  <a:gd name="connsiteY1" fmla="*/ 341411 h 947401"/>
                  <a:gd name="connsiteX2" fmla="*/ 340109 w 1158077"/>
                  <a:gd name="connsiteY2" fmla="*/ 303424 h 947401"/>
                  <a:gd name="connsiteX3" fmla="*/ 283128 w 1158077"/>
                  <a:gd name="connsiteY3" fmla="*/ 268150 h 947401"/>
                  <a:gd name="connsiteX4" fmla="*/ 177307 w 1158077"/>
                  <a:gd name="connsiteY4" fmla="*/ 268150 h 947401"/>
                  <a:gd name="connsiteX5" fmla="*/ 255995 w 1158077"/>
                  <a:gd name="connsiteY5" fmla="*/ 292571 h 947401"/>
                  <a:gd name="connsiteX6" fmla="*/ 326542 w 1158077"/>
                  <a:gd name="connsiteY6" fmla="*/ 344124 h 947401"/>
                  <a:gd name="connsiteX7" fmla="*/ 348418 w 1158077"/>
                  <a:gd name="connsiteY7" fmla="*/ 348364 h 947401"/>
                  <a:gd name="connsiteX8" fmla="*/ 348249 w 1158077"/>
                  <a:gd name="connsiteY8" fmla="*/ 783688 h 947401"/>
                  <a:gd name="connsiteX9" fmla="*/ 407942 w 1158077"/>
                  <a:gd name="connsiteY9" fmla="*/ 729421 h 947401"/>
                  <a:gd name="connsiteX10" fmla="*/ 451356 w 1158077"/>
                  <a:gd name="connsiteY10" fmla="*/ 702288 h 947401"/>
                  <a:gd name="connsiteX11" fmla="*/ 540896 w 1158077"/>
                  <a:gd name="connsiteY11" fmla="*/ 723994 h 947401"/>
                  <a:gd name="connsiteX12" fmla="*/ 511050 w 1158077"/>
                  <a:gd name="connsiteY12" fmla="*/ 626314 h 947401"/>
                  <a:gd name="connsiteX13" fmla="*/ 589737 w 1158077"/>
                  <a:gd name="connsiteY13" fmla="*/ 547627 h 947401"/>
                  <a:gd name="connsiteX14" fmla="*/ 719978 w 1158077"/>
                  <a:gd name="connsiteY14" fmla="*/ 558480 h 947401"/>
                  <a:gd name="connsiteX15" fmla="*/ 817659 w 1158077"/>
                  <a:gd name="connsiteY15" fmla="*/ 504213 h 947401"/>
                  <a:gd name="connsiteX16" fmla="*/ 923479 w 1158077"/>
                  <a:gd name="connsiteY16" fmla="*/ 528633 h 947401"/>
                  <a:gd name="connsiteX17" fmla="*/ 931620 w 1158077"/>
                  <a:gd name="connsiteY17" fmla="*/ 618174 h 947401"/>
                  <a:gd name="connsiteX18" fmla="*/ 983173 w 1158077"/>
                  <a:gd name="connsiteY18" fmla="*/ 612747 h 947401"/>
                  <a:gd name="connsiteX19" fmla="*/ 945186 w 1158077"/>
                  <a:gd name="connsiteY19" fmla="*/ 485220 h 947401"/>
                  <a:gd name="connsiteX20" fmla="*/ 850219 w 1158077"/>
                  <a:gd name="connsiteY20" fmla="*/ 436379 h 947401"/>
                  <a:gd name="connsiteX21" fmla="*/ 866499 w 1158077"/>
                  <a:gd name="connsiteY21" fmla="*/ 363119 h 947401"/>
                  <a:gd name="connsiteX22" fmla="*/ 820371 w 1158077"/>
                  <a:gd name="connsiteY22" fmla="*/ 365831 h 947401"/>
                  <a:gd name="connsiteX23" fmla="*/ 722691 w 1158077"/>
                  <a:gd name="connsiteY23" fmla="*/ 482506 h 947401"/>
                  <a:gd name="connsiteX24" fmla="*/ 573457 w 1158077"/>
                  <a:gd name="connsiteY24" fmla="*/ 477080 h 947401"/>
                  <a:gd name="connsiteX25" fmla="*/ 511050 w 1158077"/>
                  <a:gd name="connsiteY25" fmla="*/ 411958 h 947401"/>
                  <a:gd name="connsiteX26" fmla="*/ 595163 w 1158077"/>
                  <a:gd name="connsiteY26" fmla="*/ 387539 h 947401"/>
                  <a:gd name="connsiteX27" fmla="*/ 649430 w 1158077"/>
                  <a:gd name="connsiteY27" fmla="*/ 414673 h 947401"/>
                  <a:gd name="connsiteX28" fmla="*/ 660284 w 1158077"/>
                  <a:gd name="connsiteY28" fmla="*/ 365832 h 947401"/>
                  <a:gd name="connsiteX29" fmla="*/ 619584 w 1158077"/>
                  <a:gd name="connsiteY29" fmla="*/ 338699 h 947401"/>
                  <a:gd name="connsiteX30" fmla="*/ 530043 w 1158077"/>
                  <a:gd name="connsiteY30" fmla="*/ 344125 h 947401"/>
                  <a:gd name="connsiteX31" fmla="*/ 459496 w 1158077"/>
                  <a:gd name="connsiteY31" fmla="*/ 392966 h 947401"/>
                  <a:gd name="connsiteX32" fmla="*/ 424223 w 1158077"/>
                  <a:gd name="connsiteY32" fmla="*/ 411959 h 947401"/>
                  <a:gd name="connsiteX33" fmla="*/ 345535 w 1158077"/>
                  <a:gd name="connsiteY33" fmla="*/ 411959 h 947401"/>
                  <a:gd name="connsiteX34" fmla="*/ 277701 w 1158077"/>
                  <a:gd name="connsiteY34" fmla="*/ 422812 h 947401"/>
                  <a:gd name="connsiteX35" fmla="*/ 250568 w 1158077"/>
                  <a:gd name="connsiteY35" fmla="*/ 379399 h 947401"/>
                  <a:gd name="connsiteX36" fmla="*/ 237001 w 1158077"/>
                  <a:gd name="connsiteY36" fmla="*/ 341412 h 947401"/>
                  <a:gd name="connsiteX37" fmla="*/ 193588 w 1158077"/>
                  <a:gd name="connsiteY37" fmla="*/ 363119 h 947401"/>
                  <a:gd name="connsiteX38" fmla="*/ 209868 w 1158077"/>
                  <a:gd name="connsiteY38" fmla="*/ 425526 h 947401"/>
                  <a:gd name="connsiteX39" fmla="*/ 264135 w 1158077"/>
                  <a:gd name="connsiteY39" fmla="*/ 455373 h 947401"/>
                  <a:gd name="connsiteX40" fmla="*/ 237001 w 1158077"/>
                  <a:gd name="connsiteY40" fmla="*/ 485220 h 947401"/>
                  <a:gd name="connsiteX41" fmla="*/ 209868 w 1158077"/>
                  <a:gd name="connsiteY41" fmla="*/ 542200 h 947401"/>
                  <a:gd name="connsiteX42" fmla="*/ 261421 w 1158077"/>
                  <a:gd name="connsiteY42" fmla="*/ 547627 h 947401"/>
                  <a:gd name="connsiteX43" fmla="*/ 348249 w 1158077"/>
                  <a:gd name="connsiteY43" fmla="*/ 466226 h 947401"/>
                  <a:gd name="connsiteX44" fmla="*/ 445929 w 1158077"/>
                  <a:gd name="connsiteY44" fmla="*/ 474366 h 947401"/>
                  <a:gd name="connsiteX45" fmla="*/ 535470 w 1158077"/>
                  <a:gd name="connsiteY45" fmla="*/ 509640 h 947401"/>
                  <a:gd name="connsiteX46" fmla="*/ 475776 w 1158077"/>
                  <a:gd name="connsiteY46" fmla="*/ 585614 h 947401"/>
                  <a:gd name="connsiteX47" fmla="*/ 426936 w 1158077"/>
                  <a:gd name="connsiteY47" fmla="*/ 658874 h 947401"/>
                  <a:gd name="connsiteX48" fmla="*/ 321115 w 1158077"/>
                  <a:gd name="connsiteY48" fmla="*/ 729421 h 947401"/>
                  <a:gd name="connsiteX49" fmla="*/ 348249 w 1158077"/>
                  <a:gd name="connsiteY49" fmla="*/ 783688 h 947401"/>
                  <a:gd name="connsiteX50" fmla="*/ 234987 w 1158077"/>
                  <a:gd name="connsiteY50" fmla="*/ 807366 h 947401"/>
                  <a:gd name="connsiteX51" fmla="*/ 245141 w 1158077"/>
                  <a:gd name="connsiteY51" fmla="*/ 799968 h 947401"/>
                  <a:gd name="connsiteX52" fmla="*/ 237001 w 1158077"/>
                  <a:gd name="connsiteY52" fmla="*/ 680580 h 947401"/>
                  <a:gd name="connsiteX53" fmla="*/ 304835 w 1158077"/>
                  <a:gd name="connsiteY53" fmla="*/ 615460 h 947401"/>
                  <a:gd name="connsiteX54" fmla="*/ 369955 w 1158077"/>
                  <a:gd name="connsiteY54" fmla="*/ 593753 h 947401"/>
                  <a:gd name="connsiteX55" fmla="*/ 342822 w 1158077"/>
                  <a:gd name="connsiteY55" fmla="*/ 553052 h 947401"/>
                  <a:gd name="connsiteX56" fmla="*/ 199014 w 1158077"/>
                  <a:gd name="connsiteY56" fmla="*/ 667013 h 947401"/>
                  <a:gd name="connsiteX57" fmla="*/ 193588 w 1158077"/>
                  <a:gd name="connsiteY57" fmla="*/ 780974 h 947401"/>
                  <a:gd name="connsiteX58" fmla="*/ 234987 w 1158077"/>
                  <a:gd name="connsiteY58" fmla="*/ 807366 h 947401"/>
                  <a:gd name="connsiteX59" fmla="*/ 687418 w 1158077"/>
                  <a:gd name="connsiteY59" fmla="*/ 840668 h 947401"/>
                  <a:gd name="connsiteX60" fmla="*/ 709125 w 1158077"/>
                  <a:gd name="connsiteY60" fmla="*/ 808108 h 947401"/>
                  <a:gd name="connsiteX61" fmla="*/ 681991 w 1158077"/>
                  <a:gd name="connsiteY61" fmla="*/ 786401 h 947401"/>
                  <a:gd name="connsiteX62" fmla="*/ 684704 w 1158077"/>
                  <a:gd name="connsiteY62" fmla="*/ 748414 h 947401"/>
                  <a:gd name="connsiteX63" fmla="*/ 711838 w 1158077"/>
                  <a:gd name="connsiteY63" fmla="*/ 718567 h 947401"/>
                  <a:gd name="connsiteX64" fmla="*/ 757965 w 1158077"/>
                  <a:gd name="connsiteY64" fmla="*/ 696860 h 947401"/>
                  <a:gd name="connsiteX65" fmla="*/ 795952 w 1158077"/>
                  <a:gd name="connsiteY65" fmla="*/ 729420 h 947401"/>
                  <a:gd name="connsiteX66" fmla="*/ 852932 w 1158077"/>
                  <a:gd name="connsiteY66" fmla="*/ 756554 h 947401"/>
                  <a:gd name="connsiteX67" fmla="*/ 912626 w 1158077"/>
                  <a:gd name="connsiteY67" fmla="*/ 767407 h 947401"/>
                  <a:gd name="connsiteX68" fmla="*/ 977747 w 1158077"/>
                  <a:gd name="connsiteY68" fmla="*/ 737560 h 947401"/>
                  <a:gd name="connsiteX69" fmla="*/ 847506 w 1158077"/>
                  <a:gd name="connsiteY69" fmla="*/ 707714 h 947401"/>
                  <a:gd name="connsiteX70" fmla="*/ 776958 w 1158077"/>
                  <a:gd name="connsiteY70" fmla="*/ 615460 h 947401"/>
                  <a:gd name="connsiteX71" fmla="*/ 736258 w 1158077"/>
                  <a:gd name="connsiteY71" fmla="*/ 601893 h 947401"/>
                  <a:gd name="connsiteX72" fmla="*/ 728118 w 1158077"/>
                  <a:gd name="connsiteY72" fmla="*/ 650733 h 947401"/>
                  <a:gd name="connsiteX73" fmla="*/ 646717 w 1158077"/>
                  <a:gd name="connsiteY73" fmla="*/ 694147 h 947401"/>
                  <a:gd name="connsiteX74" fmla="*/ 644004 w 1158077"/>
                  <a:gd name="connsiteY74" fmla="*/ 813534 h 947401"/>
                  <a:gd name="connsiteX75" fmla="*/ 687418 w 1158077"/>
                  <a:gd name="connsiteY75" fmla="*/ 840668 h 947401"/>
                  <a:gd name="connsiteX76" fmla="*/ 475776 w 1158077"/>
                  <a:gd name="connsiteY76" fmla="*/ 894935 h 947401"/>
                  <a:gd name="connsiteX77" fmla="*/ 538183 w 1158077"/>
                  <a:gd name="connsiteY77" fmla="*/ 832528 h 947401"/>
                  <a:gd name="connsiteX78" fmla="*/ 543610 w 1158077"/>
                  <a:gd name="connsiteY78" fmla="*/ 772834 h 947401"/>
                  <a:gd name="connsiteX79" fmla="*/ 511050 w 1158077"/>
                  <a:gd name="connsiteY79" fmla="*/ 770121 h 947401"/>
                  <a:gd name="connsiteX80" fmla="*/ 483916 w 1158077"/>
                  <a:gd name="connsiteY80" fmla="*/ 821674 h 947401"/>
                  <a:gd name="connsiteX81" fmla="*/ 475776 w 1158077"/>
                  <a:gd name="connsiteY81" fmla="*/ 894935 h 947401"/>
                  <a:gd name="connsiteX82" fmla="*/ 603618 w 1158077"/>
                  <a:gd name="connsiteY82" fmla="*/ 947398 h 947401"/>
                  <a:gd name="connsiteX83" fmla="*/ 449309 w 1158077"/>
                  <a:gd name="connsiteY83" fmla="*/ 892948 h 947401"/>
                  <a:gd name="connsiteX84" fmla="*/ 315681 w 1158077"/>
                  <a:gd name="connsiteY84" fmla="*/ 905891 h 947401"/>
                  <a:gd name="connsiteX85" fmla="*/ 197536 w 1158077"/>
                  <a:gd name="connsiteY85" fmla="*/ 806684 h 947401"/>
                  <a:gd name="connsiteX86" fmla="*/ 19447 w 1158077"/>
                  <a:gd name="connsiteY86" fmla="*/ 675459 h 947401"/>
                  <a:gd name="connsiteX87" fmla="*/ 43228 w 1158077"/>
                  <a:gd name="connsiteY87" fmla="*/ 489382 h 947401"/>
                  <a:gd name="connsiteX88" fmla="*/ 14355 w 1158077"/>
                  <a:gd name="connsiteY88" fmla="*/ 370474 h 947401"/>
                  <a:gd name="connsiteX89" fmla="*/ 187335 w 1158077"/>
                  <a:gd name="connsiteY89" fmla="*/ 237976 h 947401"/>
                  <a:gd name="connsiteX90" fmla="*/ 363262 w 1158077"/>
                  <a:gd name="connsiteY90" fmla="*/ 159959 h 947401"/>
                  <a:gd name="connsiteX91" fmla="*/ 470897 w 1158077"/>
                  <a:gd name="connsiteY91" fmla="*/ 242699 h 947401"/>
                  <a:gd name="connsiteX92" fmla="*/ 334725 w 1158077"/>
                  <a:gd name="connsiteY92" fmla="*/ 0 h 947401"/>
                  <a:gd name="connsiteX93" fmla="*/ 487562 w 1158077"/>
                  <a:gd name="connsiteY93" fmla="*/ 3200 h 947401"/>
                  <a:gd name="connsiteX94" fmla="*/ 602316 w 1158077"/>
                  <a:gd name="connsiteY94" fmla="*/ 202256 h 947401"/>
                  <a:gd name="connsiteX95" fmla="*/ 740346 w 1158077"/>
                  <a:gd name="connsiteY95" fmla="*/ 227380 h 947401"/>
                  <a:gd name="connsiteX96" fmla="*/ 847671 w 1158077"/>
                  <a:gd name="connsiteY96" fmla="*/ 344916 h 947401"/>
                  <a:gd name="connsiteX97" fmla="*/ 1157434 w 1158077"/>
                  <a:gd name="connsiteY97" fmla="*/ 521816 h 947401"/>
                  <a:gd name="connsiteX98" fmla="*/ 955132 w 1158077"/>
                  <a:gd name="connsiteY98" fmla="*/ 769657 h 947401"/>
                  <a:gd name="connsiteX99" fmla="*/ 875000 w 1158077"/>
                  <a:gd name="connsiteY99" fmla="*/ 890198 h 947401"/>
                  <a:gd name="connsiteX100" fmla="*/ 710852 w 1158077"/>
                  <a:gd name="connsiteY100" fmla="*/ 893696 h 947401"/>
                  <a:gd name="connsiteX101" fmla="*/ 603618 w 1158077"/>
                  <a:gd name="connsiteY101" fmla="*/ 947398 h 947401"/>
                  <a:gd name="connsiteX0" fmla="*/ 348418 w 1158077"/>
                  <a:gd name="connsiteY0" fmla="*/ 348364 h 947401"/>
                  <a:gd name="connsiteX1" fmla="*/ 359102 w 1158077"/>
                  <a:gd name="connsiteY1" fmla="*/ 341411 h 947401"/>
                  <a:gd name="connsiteX2" fmla="*/ 340109 w 1158077"/>
                  <a:gd name="connsiteY2" fmla="*/ 303424 h 947401"/>
                  <a:gd name="connsiteX3" fmla="*/ 283128 w 1158077"/>
                  <a:gd name="connsiteY3" fmla="*/ 268150 h 947401"/>
                  <a:gd name="connsiteX4" fmla="*/ 177307 w 1158077"/>
                  <a:gd name="connsiteY4" fmla="*/ 268150 h 947401"/>
                  <a:gd name="connsiteX5" fmla="*/ 255995 w 1158077"/>
                  <a:gd name="connsiteY5" fmla="*/ 292571 h 947401"/>
                  <a:gd name="connsiteX6" fmla="*/ 326542 w 1158077"/>
                  <a:gd name="connsiteY6" fmla="*/ 344124 h 947401"/>
                  <a:gd name="connsiteX7" fmla="*/ 348418 w 1158077"/>
                  <a:gd name="connsiteY7" fmla="*/ 348364 h 947401"/>
                  <a:gd name="connsiteX8" fmla="*/ 348249 w 1158077"/>
                  <a:gd name="connsiteY8" fmla="*/ 783688 h 947401"/>
                  <a:gd name="connsiteX9" fmla="*/ 407942 w 1158077"/>
                  <a:gd name="connsiteY9" fmla="*/ 729421 h 947401"/>
                  <a:gd name="connsiteX10" fmla="*/ 451356 w 1158077"/>
                  <a:gd name="connsiteY10" fmla="*/ 702288 h 947401"/>
                  <a:gd name="connsiteX11" fmla="*/ 540896 w 1158077"/>
                  <a:gd name="connsiteY11" fmla="*/ 723994 h 947401"/>
                  <a:gd name="connsiteX12" fmla="*/ 511050 w 1158077"/>
                  <a:gd name="connsiteY12" fmla="*/ 626314 h 947401"/>
                  <a:gd name="connsiteX13" fmla="*/ 589737 w 1158077"/>
                  <a:gd name="connsiteY13" fmla="*/ 547627 h 947401"/>
                  <a:gd name="connsiteX14" fmla="*/ 719978 w 1158077"/>
                  <a:gd name="connsiteY14" fmla="*/ 558480 h 947401"/>
                  <a:gd name="connsiteX15" fmla="*/ 817659 w 1158077"/>
                  <a:gd name="connsiteY15" fmla="*/ 504213 h 947401"/>
                  <a:gd name="connsiteX16" fmla="*/ 923479 w 1158077"/>
                  <a:gd name="connsiteY16" fmla="*/ 528633 h 947401"/>
                  <a:gd name="connsiteX17" fmla="*/ 931620 w 1158077"/>
                  <a:gd name="connsiteY17" fmla="*/ 618174 h 947401"/>
                  <a:gd name="connsiteX18" fmla="*/ 983173 w 1158077"/>
                  <a:gd name="connsiteY18" fmla="*/ 612747 h 947401"/>
                  <a:gd name="connsiteX19" fmla="*/ 945186 w 1158077"/>
                  <a:gd name="connsiteY19" fmla="*/ 485220 h 947401"/>
                  <a:gd name="connsiteX20" fmla="*/ 850219 w 1158077"/>
                  <a:gd name="connsiteY20" fmla="*/ 436379 h 947401"/>
                  <a:gd name="connsiteX21" fmla="*/ 866499 w 1158077"/>
                  <a:gd name="connsiteY21" fmla="*/ 363119 h 947401"/>
                  <a:gd name="connsiteX22" fmla="*/ 820371 w 1158077"/>
                  <a:gd name="connsiteY22" fmla="*/ 365831 h 947401"/>
                  <a:gd name="connsiteX23" fmla="*/ 722691 w 1158077"/>
                  <a:gd name="connsiteY23" fmla="*/ 482506 h 947401"/>
                  <a:gd name="connsiteX24" fmla="*/ 573457 w 1158077"/>
                  <a:gd name="connsiteY24" fmla="*/ 477080 h 947401"/>
                  <a:gd name="connsiteX25" fmla="*/ 511050 w 1158077"/>
                  <a:gd name="connsiteY25" fmla="*/ 411958 h 947401"/>
                  <a:gd name="connsiteX26" fmla="*/ 595163 w 1158077"/>
                  <a:gd name="connsiteY26" fmla="*/ 387539 h 947401"/>
                  <a:gd name="connsiteX27" fmla="*/ 649430 w 1158077"/>
                  <a:gd name="connsiteY27" fmla="*/ 414673 h 947401"/>
                  <a:gd name="connsiteX28" fmla="*/ 660284 w 1158077"/>
                  <a:gd name="connsiteY28" fmla="*/ 365832 h 947401"/>
                  <a:gd name="connsiteX29" fmla="*/ 619584 w 1158077"/>
                  <a:gd name="connsiteY29" fmla="*/ 338699 h 947401"/>
                  <a:gd name="connsiteX30" fmla="*/ 530043 w 1158077"/>
                  <a:gd name="connsiteY30" fmla="*/ 344125 h 947401"/>
                  <a:gd name="connsiteX31" fmla="*/ 459496 w 1158077"/>
                  <a:gd name="connsiteY31" fmla="*/ 392966 h 947401"/>
                  <a:gd name="connsiteX32" fmla="*/ 424223 w 1158077"/>
                  <a:gd name="connsiteY32" fmla="*/ 411959 h 947401"/>
                  <a:gd name="connsiteX33" fmla="*/ 345535 w 1158077"/>
                  <a:gd name="connsiteY33" fmla="*/ 411959 h 947401"/>
                  <a:gd name="connsiteX34" fmla="*/ 277701 w 1158077"/>
                  <a:gd name="connsiteY34" fmla="*/ 422812 h 947401"/>
                  <a:gd name="connsiteX35" fmla="*/ 250568 w 1158077"/>
                  <a:gd name="connsiteY35" fmla="*/ 379399 h 947401"/>
                  <a:gd name="connsiteX36" fmla="*/ 237001 w 1158077"/>
                  <a:gd name="connsiteY36" fmla="*/ 341412 h 947401"/>
                  <a:gd name="connsiteX37" fmla="*/ 193588 w 1158077"/>
                  <a:gd name="connsiteY37" fmla="*/ 363119 h 947401"/>
                  <a:gd name="connsiteX38" fmla="*/ 209868 w 1158077"/>
                  <a:gd name="connsiteY38" fmla="*/ 425526 h 947401"/>
                  <a:gd name="connsiteX39" fmla="*/ 264135 w 1158077"/>
                  <a:gd name="connsiteY39" fmla="*/ 455373 h 947401"/>
                  <a:gd name="connsiteX40" fmla="*/ 237001 w 1158077"/>
                  <a:gd name="connsiteY40" fmla="*/ 485220 h 947401"/>
                  <a:gd name="connsiteX41" fmla="*/ 209868 w 1158077"/>
                  <a:gd name="connsiteY41" fmla="*/ 542200 h 947401"/>
                  <a:gd name="connsiteX42" fmla="*/ 261421 w 1158077"/>
                  <a:gd name="connsiteY42" fmla="*/ 547627 h 947401"/>
                  <a:gd name="connsiteX43" fmla="*/ 348249 w 1158077"/>
                  <a:gd name="connsiteY43" fmla="*/ 466226 h 947401"/>
                  <a:gd name="connsiteX44" fmla="*/ 445929 w 1158077"/>
                  <a:gd name="connsiteY44" fmla="*/ 474366 h 947401"/>
                  <a:gd name="connsiteX45" fmla="*/ 535470 w 1158077"/>
                  <a:gd name="connsiteY45" fmla="*/ 509640 h 947401"/>
                  <a:gd name="connsiteX46" fmla="*/ 475776 w 1158077"/>
                  <a:gd name="connsiteY46" fmla="*/ 585614 h 947401"/>
                  <a:gd name="connsiteX47" fmla="*/ 426936 w 1158077"/>
                  <a:gd name="connsiteY47" fmla="*/ 658874 h 947401"/>
                  <a:gd name="connsiteX48" fmla="*/ 321115 w 1158077"/>
                  <a:gd name="connsiteY48" fmla="*/ 729421 h 947401"/>
                  <a:gd name="connsiteX49" fmla="*/ 348249 w 1158077"/>
                  <a:gd name="connsiteY49" fmla="*/ 783688 h 947401"/>
                  <a:gd name="connsiteX50" fmla="*/ 234987 w 1158077"/>
                  <a:gd name="connsiteY50" fmla="*/ 807366 h 947401"/>
                  <a:gd name="connsiteX51" fmla="*/ 245141 w 1158077"/>
                  <a:gd name="connsiteY51" fmla="*/ 799968 h 947401"/>
                  <a:gd name="connsiteX52" fmla="*/ 237001 w 1158077"/>
                  <a:gd name="connsiteY52" fmla="*/ 680580 h 947401"/>
                  <a:gd name="connsiteX53" fmla="*/ 304835 w 1158077"/>
                  <a:gd name="connsiteY53" fmla="*/ 615460 h 947401"/>
                  <a:gd name="connsiteX54" fmla="*/ 369955 w 1158077"/>
                  <a:gd name="connsiteY54" fmla="*/ 593753 h 947401"/>
                  <a:gd name="connsiteX55" fmla="*/ 342822 w 1158077"/>
                  <a:gd name="connsiteY55" fmla="*/ 553052 h 947401"/>
                  <a:gd name="connsiteX56" fmla="*/ 199014 w 1158077"/>
                  <a:gd name="connsiteY56" fmla="*/ 667013 h 947401"/>
                  <a:gd name="connsiteX57" fmla="*/ 193588 w 1158077"/>
                  <a:gd name="connsiteY57" fmla="*/ 780974 h 947401"/>
                  <a:gd name="connsiteX58" fmla="*/ 234987 w 1158077"/>
                  <a:gd name="connsiteY58" fmla="*/ 807366 h 947401"/>
                  <a:gd name="connsiteX59" fmla="*/ 687418 w 1158077"/>
                  <a:gd name="connsiteY59" fmla="*/ 840668 h 947401"/>
                  <a:gd name="connsiteX60" fmla="*/ 709125 w 1158077"/>
                  <a:gd name="connsiteY60" fmla="*/ 808108 h 947401"/>
                  <a:gd name="connsiteX61" fmla="*/ 681991 w 1158077"/>
                  <a:gd name="connsiteY61" fmla="*/ 786401 h 947401"/>
                  <a:gd name="connsiteX62" fmla="*/ 684704 w 1158077"/>
                  <a:gd name="connsiteY62" fmla="*/ 748414 h 947401"/>
                  <a:gd name="connsiteX63" fmla="*/ 711838 w 1158077"/>
                  <a:gd name="connsiteY63" fmla="*/ 718567 h 947401"/>
                  <a:gd name="connsiteX64" fmla="*/ 757965 w 1158077"/>
                  <a:gd name="connsiteY64" fmla="*/ 696860 h 947401"/>
                  <a:gd name="connsiteX65" fmla="*/ 795952 w 1158077"/>
                  <a:gd name="connsiteY65" fmla="*/ 729420 h 947401"/>
                  <a:gd name="connsiteX66" fmla="*/ 852932 w 1158077"/>
                  <a:gd name="connsiteY66" fmla="*/ 756554 h 947401"/>
                  <a:gd name="connsiteX67" fmla="*/ 912626 w 1158077"/>
                  <a:gd name="connsiteY67" fmla="*/ 767407 h 947401"/>
                  <a:gd name="connsiteX68" fmla="*/ 977747 w 1158077"/>
                  <a:gd name="connsiteY68" fmla="*/ 737560 h 947401"/>
                  <a:gd name="connsiteX69" fmla="*/ 847506 w 1158077"/>
                  <a:gd name="connsiteY69" fmla="*/ 707714 h 947401"/>
                  <a:gd name="connsiteX70" fmla="*/ 776958 w 1158077"/>
                  <a:gd name="connsiteY70" fmla="*/ 615460 h 947401"/>
                  <a:gd name="connsiteX71" fmla="*/ 736258 w 1158077"/>
                  <a:gd name="connsiteY71" fmla="*/ 601893 h 947401"/>
                  <a:gd name="connsiteX72" fmla="*/ 728118 w 1158077"/>
                  <a:gd name="connsiteY72" fmla="*/ 650733 h 947401"/>
                  <a:gd name="connsiteX73" fmla="*/ 646717 w 1158077"/>
                  <a:gd name="connsiteY73" fmla="*/ 694147 h 947401"/>
                  <a:gd name="connsiteX74" fmla="*/ 644004 w 1158077"/>
                  <a:gd name="connsiteY74" fmla="*/ 813534 h 947401"/>
                  <a:gd name="connsiteX75" fmla="*/ 687418 w 1158077"/>
                  <a:gd name="connsiteY75" fmla="*/ 840668 h 947401"/>
                  <a:gd name="connsiteX76" fmla="*/ 475776 w 1158077"/>
                  <a:gd name="connsiteY76" fmla="*/ 894935 h 947401"/>
                  <a:gd name="connsiteX77" fmla="*/ 538183 w 1158077"/>
                  <a:gd name="connsiteY77" fmla="*/ 832528 h 947401"/>
                  <a:gd name="connsiteX78" fmla="*/ 543610 w 1158077"/>
                  <a:gd name="connsiteY78" fmla="*/ 772834 h 947401"/>
                  <a:gd name="connsiteX79" fmla="*/ 511050 w 1158077"/>
                  <a:gd name="connsiteY79" fmla="*/ 770121 h 947401"/>
                  <a:gd name="connsiteX80" fmla="*/ 483916 w 1158077"/>
                  <a:gd name="connsiteY80" fmla="*/ 821674 h 947401"/>
                  <a:gd name="connsiteX81" fmla="*/ 475776 w 1158077"/>
                  <a:gd name="connsiteY81" fmla="*/ 894935 h 947401"/>
                  <a:gd name="connsiteX82" fmla="*/ 603618 w 1158077"/>
                  <a:gd name="connsiteY82" fmla="*/ 947398 h 947401"/>
                  <a:gd name="connsiteX83" fmla="*/ 449309 w 1158077"/>
                  <a:gd name="connsiteY83" fmla="*/ 892948 h 947401"/>
                  <a:gd name="connsiteX84" fmla="*/ 315681 w 1158077"/>
                  <a:gd name="connsiteY84" fmla="*/ 905891 h 947401"/>
                  <a:gd name="connsiteX85" fmla="*/ 197536 w 1158077"/>
                  <a:gd name="connsiteY85" fmla="*/ 806684 h 947401"/>
                  <a:gd name="connsiteX86" fmla="*/ 19447 w 1158077"/>
                  <a:gd name="connsiteY86" fmla="*/ 675459 h 947401"/>
                  <a:gd name="connsiteX87" fmla="*/ 43228 w 1158077"/>
                  <a:gd name="connsiteY87" fmla="*/ 489382 h 947401"/>
                  <a:gd name="connsiteX88" fmla="*/ 14355 w 1158077"/>
                  <a:gd name="connsiteY88" fmla="*/ 370474 h 947401"/>
                  <a:gd name="connsiteX89" fmla="*/ 187335 w 1158077"/>
                  <a:gd name="connsiteY89" fmla="*/ 237976 h 947401"/>
                  <a:gd name="connsiteX90" fmla="*/ 363262 w 1158077"/>
                  <a:gd name="connsiteY90" fmla="*/ 159959 h 947401"/>
                  <a:gd name="connsiteX91" fmla="*/ 470897 w 1158077"/>
                  <a:gd name="connsiteY91" fmla="*/ 242699 h 947401"/>
                  <a:gd name="connsiteX92" fmla="*/ 334725 w 1158077"/>
                  <a:gd name="connsiteY92" fmla="*/ 0 h 947401"/>
                  <a:gd name="connsiteX93" fmla="*/ 487562 w 1158077"/>
                  <a:gd name="connsiteY93" fmla="*/ 3200 h 947401"/>
                  <a:gd name="connsiteX94" fmla="*/ 602316 w 1158077"/>
                  <a:gd name="connsiteY94" fmla="*/ 202256 h 947401"/>
                  <a:gd name="connsiteX95" fmla="*/ 740346 w 1158077"/>
                  <a:gd name="connsiteY95" fmla="*/ 227380 h 947401"/>
                  <a:gd name="connsiteX96" fmla="*/ 847671 w 1158077"/>
                  <a:gd name="connsiteY96" fmla="*/ 344916 h 947401"/>
                  <a:gd name="connsiteX97" fmla="*/ 1157434 w 1158077"/>
                  <a:gd name="connsiteY97" fmla="*/ 521816 h 947401"/>
                  <a:gd name="connsiteX98" fmla="*/ 955132 w 1158077"/>
                  <a:gd name="connsiteY98" fmla="*/ 769657 h 947401"/>
                  <a:gd name="connsiteX99" fmla="*/ 875000 w 1158077"/>
                  <a:gd name="connsiteY99" fmla="*/ 890198 h 947401"/>
                  <a:gd name="connsiteX100" fmla="*/ 710852 w 1158077"/>
                  <a:gd name="connsiteY100" fmla="*/ 893696 h 947401"/>
                  <a:gd name="connsiteX101" fmla="*/ 603618 w 1158077"/>
                  <a:gd name="connsiteY101" fmla="*/ 947398 h 947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158077" h="947401">
                    <a:moveTo>
                      <a:pt x="348418" y="348364"/>
                    </a:moveTo>
                    <a:cubicBezTo>
                      <a:pt x="354128" y="347516"/>
                      <a:pt x="357972" y="344803"/>
                      <a:pt x="359102" y="341411"/>
                    </a:cubicBezTo>
                    <a:cubicBezTo>
                      <a:pt x="361363" y="334628"/>
                      <a:pt x="352771" y="315634"/>
                      <a:pt x="340109" y="303424"/>
                    </a:cubicBezTo>
                    <a:cubicBezTo>
                      <a:pt x="327447" y="291214"/>
                      <a:pt x="304835" y="276290"/>
                      <a:pt x="283128" y="268150"/>
                    </a:cubicBezTo>
                    <a:cubicBezTo>
                      <a:pt x="261421" y="260010"/>
                      <a:pt x="181829" y="264080"/>
                      <a:pt x="177307" y="268150"/>
                    </a:cubicBezTo>
                    <a:cubicBezTo>
                      <a:pt x="172785" y="272220"/>
                      <a:pt x="231123" y="279909"/>
                      <a:pt x="255995" y="292571"/>
                    </a:cubicBezTo>
                    <a:cubicBezTo>
                      <a:pt x="280867" y="305233"/>
                      <a:pt x="309358" y="335984"/>
                      <a:pt x="326542" y="344124"/>
                    </a:cubicBezTo>
                    <a:cubicBezTo>
                      <a:pt x="335134" y="348194"/>
                      <a:pt x="342709" y="349212"/>
                      <a:pt x="348418" y="348364"/>
                    </a:cubicBezTo>
                    <a:close/>
                    <a:moveTo>
                      <a:pt x="348249" y="783688"/>
                    </a:moveTo>
                    <a:cubicBezTo>
                      <a:pt x="362720" y="783688"/>
                      <a:pt x="390758" y="742988"/>
                      <a:pt x="407942" y="729421"/>
                    </a:cubicBezTo>
                    <a:cubicBezTo>
                      <a:pt x="425126" y="715854"/>
                      <a:pt x="429197" y="703192"/>
                      <a:pt x="451356" y="702288"/>
                    </a:cubicBezTo>
                    <a:cubicBezTo>
                      <a:pt x="473515" y="701384"/>
                      <a:pt x="530947" y="736656"/>
                      <a:pt x="540896" y="723994"/>
                    </a:cubicBezTo>
                    <a:cubicBezTo>
                      <a:pt x="550845" y="711332"/>
                      <a:pt x="502910" y="655709"/>
                      <a:pt x="511050" y="626314"/>
                    </a:cubicBezTo>
                    <a:cubicBezTo>
                      <a:pt x="519190" y="596919"/>
                      <a:pt x="554916" y="558933"/>
                      <a:pt x="589737" y="547627"/>
                    </a:cubicBezTo>
                    <a:cubicBezTo>
                      <a:pt x="624558" y="536321"/>
                      <a:pt x="681991" y="565716"/>
                      <a:pt x="719978" y="558480"/>
                    </a:cubicBezTo>
                    <a:cubicBezTo>
                      <a:pt x="757965" y="551244"/>
                      <a:pt x="783742" y="509187"/>
                      <a:pt x="817659" y="504213"/>
                    </a:cubicBezTo>
                    <a:cubicBezTo>
                      <a:pt x="851576" y="499239"/>
                      <a:pt x="904486" y="509640"/>
                      <a:pt x="923479" y="528633"/>
                    </a:cubicBezTo>
                    <a:cubicBezTo>
                      <a:pt x="942472" y="547626"/>
                      <a:pt x="921671" y="604155"/>
                      <a:pt x="931620" y="618174"/>
                    </a:cubicBezTo>
                    <a:cubicBezTo>
                      <a:pt x="941569" y="632193"/>
                      <a:pt x="980912" y="634906"/>
                      <a:pt x="983173" y="612747"/>
                    </a:cubicBezTo>
                    <a:cubicBezTo>
                      <a:pt x="985434" y="590588"/>
                      <a:pt x="967345" y="514615"/>
                      <a:pt x="945186" y="485220"/>
                    </a:cubicBezTo>
                    <a:cubicBezTo>
                      <a:pt x="923027" y="455825"/>
                      <a:pt x="863333" y="456729"/>
                      <a:pt x="850219" y="436379"/>
                    </a:cubicBezTo>
                    <a:cubicBezTo>
                      <a:pt x="837105" y="416029"/>
                      <a:pt x="851802" y="389574"/>
                      <a:pt x="866499" y="363119"/>
                    </a:cubicBezTo>
                    <a:lnTo>
                      <a:pt x="820371" y="365831"/>
                    </a:lnTo>
                    <a:cubicBezTo>
                      <a:pt x="807257" y="364022"/>
                      <a:pt x="795499" y="448589"/>
                      <a:pt x="722691" y="482506"/>
                    </a:cubicBezTo>
                    <a:cubicBezTo>
                      <a:pt x="655309" y="516423"/>
                      <a:pt x="598329" y="486577"/>
                      <a:pt x="573457" y="477080"/>
                    </a:cubicBezTo>
                    <a:cubicBezTo>
                      <a:pt x="548585" y="467583"/>
                      <a:pt x="502910" y="423264"/>
                      <a:pt x="511050" y="411958"/>
                    </a:cubicBezTo>
                    <a:cubicBezTo>
                      <a:pt x="519190" y="400652"/>
                      <a:pt x="553106" y="375781"/>
                      <a:pt x="595163" y="387539"/>
                    </a:cubicBezTo>
                    <a:cubicBezTo>
                      <a:pt x="610086" y="388443"/>
                      <a:pt x="639029" y="420552"/>
                      <a:pt x="649430" y="414673"/>
                    </a:cubicBezTo>
                    <a:cubicBezTo>
                      <a:pt x="659831" y="408794"/>
                      <a:pt x="664806" y="376685"/>
                      <a:pt x="660284" y="365832"/>
                    </a:cubicBezTo>
                    <a:cubicBezTo>
                      <a:pt x="655762" y="354979"/>
                      <a:pt x="641291" y="342317"/>
                      <a:pt x="619584" y="338699"/>
                    </a:cubicBezTo>
                    <a:cubicBezTo>
                      <a:pt x="597877" y="335081"/>
                      <a:pt x="556724" y="335080"/>
                      <a:pt x="530043" y="344125"/>
                    </a:cubicBezTo>
                    <a:cubicBezTo>
                      <a:pt x="503362" y="353170"/>
                      <a:pt x="477133" y="381660"/>
                      <a:pt x="459496" y="392966"/>
                    </a:cubicBezTo>
                    <a:cubicBezTo>
                      <a:pt x="441859" y="404272"/>
                      <a:pt x="443217" y="408793"/>
                      <a:pt x="424223" y="411959"/>
                    </a:cubicBezTo>
                    <a:cubicBezTo>
                      <a:pt x="405229" y="415125"/>
                      <a:pt x="369955" y="410150"/>
                      <a:pt x="345535" y="411959"/>
                    </a:cubicBezTo>
                    <a:cubicBezTo>
                      <a:pt x="321115" y="413768"/>
                      <a:pt x="293529" y="428239"/>
                      <a:pt x="277701" y="422812"/>
                    </a:cubicBezTo>
                    <a:cubicBezTo>
                      <a:pt x="261873" y="417385"/>
                      <a:pt x="257351" y="392966"/>
                      <a:pt x="250568" y="379399"/>
                    </a:cubicBezTo>
                    <a:cubicBezTo>
                      <a:pt x="243785" y="365832"/>
                      <a:pt x="246498" y="344125"/>
                      <a:pt x="237001" y="341412"/>
                    </a:cubicBezTo>
                    <a:cubicBezTo>
                      <a:pt x="227504" y="338699"/>
                      <a:pt x="198110" y="349100"/>
                      <a:pt x="193588" y="363119"/>
                    </a:cubicBezTo>
                    <a:cubicBezTo>
                      <a:pt x="189066" y="377138"/>
                      <a:pt x="198110" y="410150"/>
                      <a:pt x="209868" y="425526"/>
                    </a:cubicBezTo>
                    <a:cubicBezTo>
                      <a:pt x="221626" y="440902"/>
                      <a:pt x="259613" y="445424"/>
                      <a:pt x="264135" y="455373"/>
                    </a:cubicBezTo>
                    <a:cubicBezTo>
                      <a:pt x="268657" y="465322"/>
                      <a:pt x="246045" y="470749"/>
                      <a:pt x="237001" y="485220"/>
                    </a:cubicBezTo>
                    <a:cubicBezTo>
                      <a:pt x="227957" y="499691"/>
                      <a:pt x="205798" y="531799"/>
                      <a:pt x="209868" y="542200"/>
                    </a:cubicBezTo>
                    <a:cubicBezTo>
                      <a:pt x="213938" y="552601"/>
                      <a:pt x="238358" y="560289"/>
                      <a:pt x="261421" y="547627"/>
                    </a:cubicBezTo>
                    <a:cubicBezTo>
                      <a:pt x="284484" y="534965"/>
                      <a:pt x="317498" y="478436"/>
                      <a:pt x="348249" y="466226"/>
                    </a:cubicBezTo>
                    <a:cubicBezTo>
                      <a:pt x="379000" y="454016"/>
                      <a:pt x="414725" y="467130"/>
                      <a:pt x="445929" y="474366"/>
                    </a:cubicBezTo>
                    <a:cubicBezTo>
                      <a:pt x="477132" y="481602"/>
                      <a:pt x="530495" y="491099"/>
                      <a:pt x="535470" y="509640"/>
                    </a:cubicBezTo>
                    <a:cubicBezTo>
                      <a:pt x="540445" y="528181"/>
                      <a:pt x="493865" y="560742"/>
                      <a:pt x="475776" y="585614"/>
                    </a:cubicBezTo>
                    <a:cubicBezTo>
                      <a:pt x="457687" y="610486"/>
                      <a:pt x="452713" y="634906"/>
                      <a:pt x="426936" y="658874"/>
                    </a:cubicBezTo>
                    <a:cubicBezTo>
                      <a:pt x="401159" y="682842"/>
                      <a:pt x="334229" y="708619"/>
                      <a:pt x="321115" y="729421"/>
                    </a:cubicBezTo>
                    <a:cubicBezTo>
                      <a:pt x="308001" y="750223"/>
                      <a:pt x="333778" y="783688"/>
                      <a:pt x="348249" y="783688"/>
                    </a:cubicBezTo>
                    <a:close/>
                    <a:moveTo>
                      <a:pt x="234987" y="807366"/>
                    </a:moveTo>
                    <a:cubicBezTo>
                      <a:pt x="239629" y="806525"/>
                      <a:pt x="243332" y="804151"/>
                      <a:pt x="245141" y="799968"/>
                    </a:cubicBezTo>
                    <a:cubicBezTo>
                      <a:pt x="252377" y="783236"/>
                      <a:pt x="227052" y="711331"/>
                      <a:pt x="237001" y="680580"/>
                    </a:cubicBezTo>
                    <a:cubicBezTo>
                      <a:pt x="246950" y="649829"/>
                      <a:pt x="282676" y="629931"/>
                      <a:pt x="304835" y="615460"/>
                    </a:cubicBezTo>
                    <a:cubicBezTo>
                      <a:pt x="326994" y="600989"/>
                      <a:pt x="363624" y="604154"/>
                      <a:pt x="369955" y="593753"/>
                    </a:cubicBezTo>
                    <a:cubicBezTo>
                      <a:pt x="376286" y="583352"/>
                      <a:pt x="371312" y="540842"/>
                      <a:pt x="342822" y="553052"/>
                    </a:cubicBezTo>
                    <a:cubicBezTo>
                      <a:pt x="314332" y="565262"/>
                      <a:pt x="223886" y="629026"/>
                      <a:pt x="199014" y="667013"/>
                    </a:cubicBezTo>
                    <a:cubicBezTo>
                      <a:pt x="174142" y="705000"/>
                      <a:pt x="186804" y="757458"/>
                      <a:pt x="193588" y="780974"/>
                    </a:cubicBezTo>
                    <a:cubicBezTo>
                      <a:pt x="198675" y="798611"/>
                      <a:pt x="221060" y="809888"/>
                      <a:pt x="234987" y="807366"/>
                    </a:cubicBezTo>
                    <a:close/>
                    <a:moveTo>
                      <a:pt x="687418" y="840668"/>
                    </a:moveTo>
                    <a:cubicBezTo>
                      <a:pt x="698271" y="839764"/>
                      <a:pt x="710029" y="817152"/>
                      <a:pt x="709125" y="808108"/>
                    </a:cubicBezTo>
                    <a:cubicBezTo>
                      <a:pt x="708221" y="799064"/>
                      <a:pt x="686061" y="796350"/>
                      <a:pt x="681991" y="786401"/>
                    </a:cubicBezTo>
                    <a:cubicBezTo>
                      <a:pt x="677921" y="776452"/>
                      <a:pt x="679729" y="759720"/>
                      <a:pt x="684704" y="748414"/>
                    </a:cubicBezTo>
                    <a:cubicBezTo>
                      <a:pt x="689678" y="737108"/>
                      <a:pt x="699628" y="727159"/>
                      <a:pt x="711838" y="718567"/>
                    </a:cubicBezTo>
                    <a:cubicBezTo>
                      <a:pt x="724048" y="709975"/>
                      <a:pt x="743946" y="695051"/>
                      <a:pt x="757965" y="696860"/>
                    </a:cubicBezTo>
                    <a:cubicBezTo>
                      <a:pt x="771984" y="698669"/>
                      <a:pt x="780124" y="719471"/>
                      <a:pt x="795952" y="729420"/>
                    </a:cubicBezTo>
                    <a:cubicBezTo>
                      <a:pt x="811780" y="739369"/>
                      <a:pt x="833486" y="750223"/>
                      <a:pt x="852932" y="756554"/>
                    </a:cubicBezTo>
                    <a:cubicBezTo>
                      <a:pt x="872378" y="762885"/>
                      <a:pt x="891824" y="765146"/>
                      <a:pt x="912626" y="767407"/>
                    </a:cubicBezTo>
                    <a:cubicBezTo>
                      <a:pt x="933428" y="769668"/>
                      <a:pt x="988600" y="747509"/>
                      <a:pt x="977747" y="737560"/>
                    </a:cubicBezTo>
                    <a:cubicBezTo>
                      <a:pt x="966894" y="727611"/>
                      <a:pt x="880971" y="728064"/>
                      <a:pt x="847506" y="707714"/>
                    </a:cubicBezTo>
                    <a:cubicBezTo>
                      <a:pt x="814041" y="687364"/>
                      <a:pt x="795499" y="633097"/>
                      <a:pt x="776958" y="615460"/>
                    </a:cubicBezTo>
                    <a:cubicBezTo>
                      <a:pt x="758417" y="597823"/>
                      <a:pt x="744398" y="596014"/>
                      <a:pt x="736258" y="601893"/>
                    </a:cubicBezTo>
                    <a:cubicBezTo>
                      <a:pt x="728118" y="607772"/>
                      <a:pt x="743042" y="635357"/>
                      <a:pt x="728118" y="650733"/>
                    </a:cubicBezTo>
                    <a:cubicBezTo>
                      <a:pt x="713194" y="666109"/>
                      <a:pt x="660736" y="667014"/>
                      <a:pt x="646717" y="694147"/>
                    </a:cubicBezTo>
                    <a:cubicBezTo>
                      <a:pt x="632698" y="721280"/>
                      <a:pt x="637221" y="789114"/>
                      <a:pt x="644004" y="813534"/>
                    </a:cubicBezTo>
                    <a:cubicBezTo>
                      <a:pt x="650787" y="837954"/>
                      <a:pt x="676565" y="841572"/>
                      <a:pt x="687418" y="840668"/>
                    </a:cubicBezTo>
                    <a:close/>
                    <a:moveTo>
                      <a:pt x="475776" y="894935"/>
                    </a:moveTo>
                    <a:cubicBezTo>
                      <a:pt x="501327" y="873907"/>
                      <a:pt x="526877" y="852878"/>
                      <a:pt x="538183" y="832528"/>
                    </a:cubicBezTo>
                    <a:cubicBezTo>
                      <a:pt x="549489" y="812178"/>
                      <a:pt x="548132" y="783235"/>
                      <a:pt x="543610" y="772834"/>
                    </a:cubicBezTo>
                    <a:cubicBezTo>
                      <a:pt x="539088" y="762433"/>
                      <a:pt x="520999" y="761981"/>
                      <a:pt x="511050" y="770121"/>
                    </a:cubicBezTo>
                    <a:cubicBezTo>
                      <a:pt x="501101" y="778261"/>
                      <a:pt x="483916" y="821674"/>
                      <a:pt x="483916" y="821674"/>
                    </a:cubicBezTo>
                    <a:lnTo>
                      <a:pt x="475776" y="894935"/>
                    </a:lnTo>
                    <a:close/>
                    <a:moveTo>
                      <a:pt x="603618" y="947398"/>
                    </a:moveTo>
                    <a:cubicBezTo>
                      <a:pt x="560028" y="947274"/>
                      <a:pt x="490749" y="945221"/>
                      <a:pt x="449309" y="892948"/>
                    </a:cubicBezTo>
                    <a:cubicBezTo>
                      <a:pt x="408385" y="900881"/>
                      <a:pt x="390032" y="921835"/>
                      <a:pt x="315681" y="905891"/>
                    </a:cubicBezTo>
                    <a:cubicBezTo>
                      <a:pt x="248102" y="889357"/>
                      <a:pt x="225919" y="848468"/>
                      <a:pt x="197536" y="806684"/>
                    </a:cubicBezTo>
                    <a:cubicBezTo>
                      <a:pt x="98359" y="798611"/>
                      <a:pt x="45164" y="728342"/>
                      <a:pt x="19447" y="675459"/>
                    </a:cubicBezTo>
                    <a:cubicBezTo>
                      <a:pt x="-6272" y="622576"/>
                      <a:pt x="-13808" y="532525"/>
                      <a:pt x="43228" y="489382"/>
                    </a:cubicBezTo>
                    <a:cubicBezTo>
                      <a:pt x="33604" y="449745"/>
                      <a:pt x="-440" y="429104"/>
                      <a:pt x="14355" y="370474"/>
                    </a:cubicBezTo>
                    <a:cubicBezTo>
                      <a:pt x="34340" y="290980"/>
                      <a:pt x="111705" y="224443"/>
                      <a:pt x="187335" y="237976"/>
                    </a:cubicBezTo>
                    <a:cubicBezTo>
                      <a:pt x="199286" y="139548"/>
                      <a:pt x="290959" y="118475"/>
                      <a:pt x="363262" y="159959"/>
                    </a:cubicBezTo>
                    <a:cubicBezTo>
                      <a:pt x="363279" y="159943"/>
                      <a:pt x="475653" y="269359"/>
                      <a:pt x="470897" y="242699"/>
                    </a:cubicBezTo>
                    <a:cubicBezTo>
                      <a:pt x="466141" y="216039"/>
                      <a:pt x="406173" y="165698"/>
                      <a:pt x="334725" y="0"/>
                    </a:cubicBezTo>
                    <a:cubicBezTo>
                      <a:pt x="441960" y="49222"/>
                      <a:pt x="456263" y="13067"/>
                      <a:pt x="487562" y="3200"/>
                    </a:cubicBezTo>
                    <a:cubicBezTo>
                      <a:pt x="502340" y="98892"/>
                      <a:pt x="540590" y="135905"/>
                      <a:pt x="602316" y="202256"/>
                    </a:cubicBezTo>
                    <a:lnTo>
                      <a:pt x="740346" y="227380"/>
                    </a:lnTo>
                    <a:cubicBezTo>
                      <a:pt x="779882" y="236686"/>
                      <a:pt x="832165" y="290396"/>
                      <a:pt x="847671" y="344916"/>
                    </a:cubicBezTo>
                    <a:cubicBezTo>
                      <a:pt x="983665" y="265556"/>
                      <a:pt x="1149898" y="400205"/>
                      <a:pt x="1157434" y="521816"/>
                    </a:cubicBezTo>
                    <a:cubicBezTo>
                      <a:pt x="1166374" y="666085"/>
                      <a:pt x="1081255" y="774585"/>
                      <a:pt x="955132" y="769657"/>
                    </a:cubicBezTo>
                    <a:cubicBezTo>
                      <a:pt x="954789" y="806608"/>
                      <a:pt x="915712" y="869524"/>
                      <a:pt x="875000" y="890198"/>
                    </a:cubicBezTo>
                    <a:cubicBezTo>
                      <a:pt x="834287" y="910871"/>
                      <a:pt x="767540" y="923426"/>
                      <a:pt x="710852" y="893696"/>
                    </a:cubicBezTo>
                    <a:cubicBezTo>
                      <a:pt x="692518" y="944763"/>
                      <a:pt x="647208" y="947522"/>
                      <a:pt x="603618" y="947398"/>
                    </a:cubicBezTo>
                    <a:close/>
                  </a:path>
                </a:pathLst>
              </a:custGeom>
              <a:solidFill>
                <a:schemeClr val="accent4"/>
              </a:solidFill>
              <a:ln w="3175" cap="flat" cmpd="sng" algn="ctr">
                <a:noFill/>
                <a:prstDash val="solid"/>
                <a:round/>
                <a:headEnd type="none" w="med" len="med"/>
                <a:tailEnd type="none" w="med" len="med"/>
              </a:ln>
              <a:effectLst/>
            </p:spPr>
            <p:txBody>
              <a:bodyPr/>
              <a:lstStyle/>
              <a:p>
                <a:pPr eaLnBrk="1" hangingPunct="1">
                  <a:defRPr/>
                </a:pPr>
                <a:endParaRPr lang="en-GB" dirty="0"/>
              </a:p>
            </p:txBody>
          </p:sp>
        </p:grpSp>
        <p:sp>
          <p:nvSpPr>
            <p:cNvPr id="7" name="Right Arrow 6"/>
            <p:cNvSpPr/>
            <p:nvPr/>
          </p:nvSpPr>
          <p:spPr bwMode="auto">
            <a:xfrm>
              <a:off x="6653235" y="2125968"/>
              <a:ext cx="271482" cy="115846"/>
            </a:xfrm>
            <a:prstGeom prst="rightArrow">
              <a:avLst/>
            </a:prstGeom>
            <a:solidFill>
              <a:schemeClr val="accent4"/>
            </a:solidFill>
            <a:ln w="9525" cap="flat" cmpd="sng" algn="ctr">
              <a:noFill/>
              <a:prstDash val="solid"/>
              <a:round/>
              <a:headEnd type="none" w="med" len="med"/>
              <a:tailEnd type="none" w="med" len="med"/>
            </a:ln>
            <a:effectLst/>
          </p:spPr>
          <p:txBody>
            <a:bodyPr/>
            <a:lstStyle/>
            <a:p>
              <a:pPr eaLnBrk="1" hangingPunct="1">
                <a:defRPr/>
              </a:pPr>
              <a:endParaRPr lang="en-GB" dirty="0"/>
            </a:p>
          </p:txBody>
        </p:sp>
        <p:sp>
          <p:nvSpPr>
            <p:cNvPr id="8" name="Right Arrow 7"/>
            <p:cNvSpPr/>
            <p:nvPr/>
          </p:nvSpPr>
          <p:spPr bwMode="auto">
            <a:xfrm flipH="1">
              <a:off x="6653235" y="2232293"/>
              <a:ext cx="271482" cy="115847"/>
            </a:xfrm>
            <a:prstGeom prst="rightArrow">
              <a:avLst/>
            </a:prstGeom>
            <a:solidFill>
              <a:schemeClr val="accent3"/>
            </a:solidFill>
            <a:ln w="9525" cap="flat" cmpd="sng" algn="ctr">
              <a:noFill/>
              <a:prstDash val="solid"/>
              <a:round/>
              <a:headEnd type="none" w="med" len="med"/>
              <a:tailEnd type="none" w="med" len="med"/>
            </a:ln>
            <a:effectLst/>
          </p:spPr>
          <p:txBody>
            <a:bodyPr/>
            <a:lstStyle/>
            <a:p>
              <a:pPr eaLnBrk="1" hangingPunct="1">
                <a:defRPr/>
              </a:pPr>
              <a:endParaRPr lang="en-GB" dirty="0"/>
            </a:p>
          </p:txBody>
        </p:sp>
      </p:grpSp>
      <p:sp>
        <p:nvSpPr>
          <p:cNvPr id="2" name="Rounded Rectangular Callout 1"/>
          <p:cNvSpPr/>
          <p:nvPr/>
        </p:nvSpPr>
        <p:spPr bwMode="auto">
          <a:xfrm>
            <a:off x="5539771" y="1499607"/>
            <a:ext cx="2121327" cy="797088"/>
          </a:xfrm>
          <a:prstGeom prst="wedgeRoundRectCallout">
            <a:avLst>
              <a:gd name="adj1" fmla="val -114033"/>
              <a:gd name="adj2" fmla="val 26906"/>
              <a:gd name="adj3" fmla="val 16667"/>
            </a:avLst>
          </a:prstGeom>
          <a:solidFill>
            <a:schemeClr val="accent3">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bg2"/>
                </a:solidFill>
                <a:effectLst/>
                <a:latin typeface="Calibri" pitchFamily="34" charset="0"/>
              </a:rPr>
              <a:t>What is meant by this?</a:t>
            </a:r>
          </a:p>
        </p:txBody>
      </p:sp>
      <p:sp>
        <p:nvSpPr>
          <p:cNvPr id="29" name="Rounded Rectangular Callout 28"/>
          <p:cNvSpPr/>
          <p:nvPr/>
        </p:nvSpPr>
        <p:spPr bwMode="auto">
          <a:xfrm>
            <a:off x="5692171" y="3197511"/>
            <a:ext cx="2121327" cy="797088"/>
          </a:xfrm>
          <a:prstGeom prst="wedgeRoundRectCallout">
            <a:avLst>
              <a:gd name="adj1" fmla="val -114033"/>
              <a:gd name="adj2" fmla="val 26906"/>
              <a:gd name="adj3" fmla="val 16667"/>
            </a:avLst>
          </a:prstGeom>
          <a:solidFill>
            <a:schemeClr val="accent3">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bg2"/>
                </a:solidFill>
                <a:effectLst/>
                <a:latin typeface="Calibri" pitchFamily="34" charset="0"/>
              </a:rPr>
              <a:t>Examples of the tools?</a:t>
            </a:r>
          </a:p>
        </p:txBody>
      </p:sp>
    </p:spTree>
    <p:extLst>
      <p:ext uri="{BB962C8B-B14F-4D97-AF65-F5344CB8AC3E}">
        <p14:creationId xmlns:p14="http://schemas.microsoft.com/office/powerpoint/2010/main" val="17514770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Tailor the procurement process to the different types of organisational inputs</a:t>
            </a:r>
          </a:p>
          <a:p>
            <a:r>
              <a:rPr lang="en-US" dirty="0" smtClean="0"/>
              <a:t>Enable deep understanding of the needs of the category</a:t>
            </a:r>
          </a:p>
          <a:p>
            <a:r>
              <a:rPr lang="en-US" dirty="0" smtClean="0"/>
              <a:t>Create depth of knowledge and expertise in the ‘technology’, including anticipating and planning for changes</a:t>
            </a:r>
          </a:p>
          <a:p>
            <a:r>
              <a:rPr lang="en-US" dirty="0" smtClean="0"/>
              <a:t>Makes the procurement process outwards facing</a:t>
            </a:r>
          </a:p>
          <a:p>
            <a:r>
              <a:rPr lang="en-US" dirty="0" smtClean="0"/>
              <a:t>Development of a range of strategic options and selection based on agreed rational criteria</a:t>
            </a:r>
          </a:p>
          <a:p>
            <a:r>
              <a:rPr lang="en-US" dirty="0" smtClean="0"/>
              <a:t>Good communications and co-working internally and across the value chain</a:t>
            </a:r>
          </a:p>
          <a:p>
            <a:endParaRPr lang="en-US" dirty="0"/>
          </a:p>
        </p:txBody>
      </p:sp>
      <p:sp>
        <p:nvSpPr>
          <p:cNvPr id="3" name="Title 2"/>
          <p:cNvSpPr>
            <a:spLocks noGrp="1"/>
          </p:cNvSpPr>
          <p:nvPr>
            <p:ph type="title"/>
          </p:nvPr>
        </p:nvSpPr>
        <p:spPr/>
        <p:txBody>
          <a:bodyPr/>
          <a:lstStyle/>
          <a:p>
            <a:r>
              <a:rPr lang="en-US" dirty="0" smtClean="0"/>
              <a:t>Aims of Category Management</a:t>
            </a:r>
            <a:endParaRPr lang="en-US"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15</a:t>
            </a:fld>
            <a:endParaRPr lang="en-GB"/>
          </a:p>
        </p:txBody>
      </p:sp>
    </p:spTree>
    <p:extLst>
      <p:ext uri="{BB962C8B-B14F-4D97-AF65-F5344CB8AC3E}">
        <p14:creationId xmlns:p14="http://schemas.microsoft.com/office/powerpoint/2010/main" val="31002710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4849" y="1931926"/>
            <a:ext cx="4159586" cy="4028565"/>
          </a:xfrm>
        </p:spPr>
        <p:txBody>
          <a:bodyPr/>
          <a:lstStyle/>
          <a:p>
            <a:r>
              <a:rPr lang="en-GB" dirty="0" smtClean="0"/>
              <a:t>Define ‘strategy’ (recall from Module 1?)</a:t>
            </a:r>
          </a:p>
          <a:p>
            <a:r>
              <a:rPr lang="en-GB" dirty="0" smtClean="0"/>
              <a:t>What category strategies are available to us?</a:t>
            </a:r>
            <a:endParaRPr lang="en-GB" dirty="0"/>
          </a:p>
        </p:txBody>
      </p:sp>
      <p:sp>
        <p:nvSpPr>
          <p:cNvPr id="2820101" name="Rectangle 5"/>
          <p:cNvSpPr>
            <a:spLocks noGrp="1" noChangeArrowheads="1"/>
          </p:cNvSpPr>
          <p:nvPr>
            <p:ph type="body" sz="quarter" idx="10"/>
          </p:nvPr>
        </p:nvSpPr>
        <p:spPr/>
        <p:txBody>
          <a:bodyPr/>
          <a:lstStyle/>
          <a:p>
            <a:r>
              <a:rPr lang="en-GB" dirty="0" smtClean="0"/>
              <a:t>Group Discussion:</a:t>
            </a:r>
          </a:p>
        </p:txBody>
      </p:sp>
      <p:sp>
        <p:nvSpPr>
          <p:cNvPr id="2820100" name="Rectangle 4"/>
          <p:cNvSpPr>
            <a:spLocks noGrp="1" noChangeArrowheads="1"/>
          </p:cNvSpPr>
          <p:nvPr>
            <p:ph type="title"/>
          </p:nvPr>
        </p:nvSpPr>
        <p:spPr/>
        <p:txBody>
          <a:bodyPr/>
          <a:lstStyle/>
          <a:p>
            <a:r>
              <a:rPr lang="en-GB" dirty="0" smtClean="0"/>
              <a:t>Strategic Sourcing</a:t>
            </a:r>
            <a:endParaRPr lang="en-GB" dirty="0"/>
          </a:p>
        </p:txBody>
      </p:sp>
      <p:sp>
        <p:nvSpPr>
          <p:cNvPr id="7" name="Slide Number Placeholder 6"/>
          <p:cNvSpPr>
            <a:spLocks noGrp="1"/>
          </p:cNvSpPr>
          <p:nvPr>
            <p:ph type="sldNum" sz="quarter" idx="11"/>
          </p:nvPr>
        </p:nvSpPr>
        <p:spPr/>
        <p:txBody>
          <a:bodyPr/>
          <a:lstStyle/>
          <a:p>
            <a:fld id="{19BF2C6B-E0EC-4C0E-B7D3-613ED3B301ED}" type="slidenum">
              <a:rPr lang="en-GB" smtClean="0"/>
              <a:pPr/>
              <a:t>16</a:t>
            </a:fld>
            <a:endParaRPr lang="en-GB"/>
          </a:p>
        </p:txBody>
      </p:sp>
    </p:spTree>
    <p:extLst>
      <p:ext uri="{BB962C8B-B14F-4D97-AF65-F5344CB8AC3E}">
        <p14:creationId xmlns:p14="http://schemas.microsoft.com/office/powerpoint/2010/main" val="120459744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pPr marL="0" indent="0">
              <a:buNone/>
            </a:pPr>
            <a:r>
              <a:rPr lang="en-GB" dirty="0"/>
              <a:t>The process of Category Management </a:t>
            </a:r>
            <a:r>
              <a:rPr lang="en-GB" dirty="0" smtClean="0"/>
              <a:t>encompasses:</a:t>
            </a:r>
            <a:endParaRPr lang="en-GB" dirty="0"/>
          </a:p>
          <a:p>
            <a:r>
              <a:rPr lang="en-GB" sz="2000" dirty="0"/>
              <a:t>Profiling of the </a:t>
            </a:r>
            <a:r>
              <a:rPr lang="en-GB" sz="2000" dirty="0" smtClean="0"/>
              <a:t>Categories</a:t>
            </a:r>
          </a:p>
          <a:p>
            <a:r>
              <a:rPr lang="en-GB" sz="2000" dirty="0"/>
              <a:t>Understanding </a:t>
            </a:r>
            <a:r>
              <a:rPr lang="en-GB" sz="2000" dirty="0" smtClean="0"/>
              <a:t>the business needs and </a:t>
            </a:r>
            <a:r>
              <a:rPr lang="en-GB" sz="2000" dirty="0"/>
              <a:t>value levers</a:t>
            </a:r>
          </a:p>
          <a:p>
            <a:r>
              <a:rPr lang="en-GB" sz="2000" dirty="0" smtClean="0"/>
              <a:t>Carrying out internal and external analysis</a:t>
            </a:r>
          </a:p>
          <a:p>
            <a:r>
              <a:rPr lang="en-GB" sz="2000" dirty="0" smtClean="0"/>
              <a:t>Developing </a:t>
            </a:r>
            <a:r>
              <a:rPr lang="en-GB" sz="2000" dirty="0"/>
              <a:t>a </a:t>
            </a:r>
            <a:r>
              <a:rPr lang="en-GB" sz="2000" dirty="0" smtClean="0"/>
              <a:t>category strategy</a:t>
            </a:r>
          </a:p>
          <a:p>
            <a:r>
              <a:rPr lang="en-GB" sz="2000" dirty="0" smtClean="0"/>
              <a:t>Implementing the strategy which may include:</a:t>
            </a:r>
            <a:endParaRPr lang="en-GB" sz="2000" dirty="0"/>
          </a:p>
          <a:p>
            <a:pPr lvl="1"/>
            <a:r>
              <a:rPr lang="en-GB" sz="1600" dirty="0"/>
              <a:t>Identification of potential suppliers</a:t>
            </a:r>
          </a:p>
          <a:p>
            <a:pPr lvl="1"/>
            <a:r>
              <a:rPr lang="en-GB" sz="1600" dirty="0"/>
              <a:t>Evaluation of suppliers</a:t>
            </a:r>
          </a:p>
          <a:p>
            <a:pPr lvl="1"/>
            <a:r>
              <a:rPr lang="en-GB" sz="1600" dirty="0"/>
              <a:t>Negotiation and award of contracts</a:t>
            </a:r>
          </a:p>
          <a:p>
            <a:pPr lvl="1"/>
            <a:r>
              <a:rPr lang="en-GB" sz="1600" dirty="0"/>
              <a:t>Implementation of the contract (including transition where appropriate)</a:t>
            </a:r>
          </a:p>
          <a:p>
            <a:pPr lvl="1"/>
            <a:r>
              <a:rPr lang="en-GB" sz="1600" dirty="0"/>
              <a:t>Contract management and SRM</a:t>
            </a:r>
          </a:p>
          <a:p>
            <a:r>
              <a:rPr lang="en-GB" sz="2000" dirty="0" smtClean="0"/>
              <a:t>Continuous </a:t>
            </a:r>
            <a:r>
              <a:rPr lang="en-GB" sz="2000" dirty="0"/>
              <a:t>improvement and increasing value for both buyer and </a:t>
            </a:r>
            <a:r>
              <a:rPr lang="en-GB" sz="2000" dirty="0" smtClean="0"/>
              <a:t>supplier</a:t>
            </a:r>
          </a:p>
          <a:p>
            <a:r>
              <a:rPr lang="en-GB" sz="2000" dirty="0" smtClean="0"/>
              <a:t>Benefits tracking and reporting</a:t>
            </a:r>
            <a:endParaRPr lang="en-GB" sz="2000" dirty="0"/>
          </a:p>
          <a:p>
            <a:pPr marL="0" indent="0">
              <a:buNone/>
            </a:pPr>
            <a:endParaRPr lang="en-GB" dirty="0"/>
          </a:p>
        </p:txBody>
      </p:sp>
      <p:sp>
        <p:nvSpPr>
          <p:cNvPr id="72706" name="Title 1"/>
          <p:cNvSpPr>
            <a:spLocks noGrp="1"/>
          </p:cNvSpPr>
          <p:nvPr>
            <p:ph type="title"/>
          </p:nvPr>
        </p:nvSpPr>
        <p:spPr/>
        <p:txBody>
          <a:bodyPr/>
          <a:lstStyle/>
          <a:p>
            <a:r>
              <a:rPr lang="en-GB" altLang="en-US" dirty="0"/>
              <a:t>Category </a:t>
            </a:r>
            <a:r>
              <a:rPr lang="en-GB" altLang="en-US" dirty="0" smtClean="0"/>
              <a:t>Management</a:t>
            </a:r>
            <a:endParaRPr lang="en-GB" altLang="en-US" dirty="0"/>
          </a:p>
        </p:txBody>
      </p:sp>
    </p:spTree>
    <p:extLst>
      <p:ext uri="{BB962C8B-B14F-4D97-AF65-F5344CB8AC3E}">
        <p14:creationId xmlns:p14="http://schemas.microsoft.com/office/powerpoint/2010/main" val="1848068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0101" name="Rectangle 5"/>
          <p:cNvSpPr>
            <a:spLocks noGrp="1" noChangeArrowheads="1"/>
          </p:cNvSpPr>
          <p:nvPr>
            <p:ph type="body" sz="quarter" idx="10"/>
          </p:nvPr>
        </p:nvSpPr>
        <p:spPr>
          <a:xfrm>
            <a:off x="415925" y="1320798"/>
            <a:ext cx="4156075" cy="1502786"/>
          </a:xfrm>
        </p:spPr>
        <p:txBody>
          <a:bodyPr/>
          <a:lstStyle/>
          <a:p>
            <a:r>
              <a:rPr lang="en-GB" dirty="0" smtClean="0"/>
              <a:t>Discussion</a:t>
            </a:r>
          </a:p>
          <a:p>
            <a:endParaRPr lang="en-GB" dirty="0" smtClean="0"/>
          </a:p>
          <a:p>
            <a:r>
              <a:rPr lang="en-GB" b="0" dirty="0" smtClean="0">
                <a:solidFill>
                  <a:schemeClr val="accent3"/>
                </a:solidFill>
              </a:rPr>
              <a:t>In what ways can the function add value in terms of supporting the achievement of the organisations strategic goals?</a:t>
            </a:r>
          </a:p>
        </p:txBody>
      </p:sp>
      <p:sp>
        <p:nvSpPr>
          <p:cNvPr id="2820100" name="Rectangle 4"/>
          <p:cNvSpPr>
            <a:spLocks noGrp="1" noChangeArrowheads="1"/>
          </p:cNvSpPr>
          <p:nvPr>
            <p:ph type="title"/>
          </p:nvPr>
        </p:nvSpPr>
        <p:spPr/>
        <p:txBody>
          <a:bodyPr/>
          <a:lstStyle/>
          <a:p>
            <a:r>
              <a:rPr lang="en-GB" dirty="0" smtClean="0"/>
              <a:t>Value Levers</a:t>
            </a:r>
            <a:endParaRPr lang="en-GB" dirty="0"/>
          </a:p>
        </p:txBody>
      </p:sp>
      <p:sp>
        <p:nvSpPr>
          <p:cNvPr id="7" name="Slide Number Placeholder 6"/>
          <p:cNvSpPr>
            <a:spLocks noGrp="1"/>
          </p:cNvSpPr>
          <p:nvPr>
            <p:ph type="sldNum" sz="quarter" idx="11"/>
          </p:nvPr>
        </p:nvSpPr>
        <p:spPr/>
        <p:txBody>
          <a:bodyPr/>
          <a:lstStyle/>
          <a:p>
            <a:fld id="{19BF2C6B-E0EC-4C0E-B7D3-613ED3B301ED}" type="slidenum">
              <a:rPr lang="en-GB" smtClean="0"/>
              <a:pPr/>
              <a:t>18</a:t>
            </a:fld>
            <a:endParaRPr lang="en-GB"/>
          </a:p>
        </p:txBody>
      </p:sp>
    </p:spTree>
    <p:extLst>
      <p:ext uri="{BB962C8B-B14F-4D97-AF65-F5344CB8AC3E}">
        <p14:creationId xmlns:p14="http://schemas.microsoft.com/office/powerpoint/2010/main" val="2099564990"/>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8794" y="2695017"/>
            <a:ext cx="4159586" cy="3150417"/>
          </a:xfrm>
        </p:spPr>
        <p:txBody>
          <a:bodyPr/>
          <a:lstStyle/>
          <a:p>
            <a:pPr marL="0" indent="0">
              <a:buNone/>
            </a:pPr>
            <a:r>
              <a:rPr lang="en-GB" dirty="0" smtClean="0"/>
              <a:t>Areas of opportunity include:</a:t>
            </a:r>
          </a:p>
          <a:p>
            <a:r>
              <a:rPr lang="en-GB" sz="1800" dirty="0" smtClean="0"/>
              <a:t>Specifying</a:t>
            </a:r>
          </a:p>
          <a:p>
            <a:r>
              <a:rPr lang="en-GB" sz="1800" dirty="0" smtClean="0"/>
              <a:t>Efficiency</a:t>
            </a:r>
          </a:p>
          <a:p>
            <a:r>
              <a:rPr lang="en-GB" sz="1800" dirty="0" smtClean="0"/>
              <a:t>Competition</a:t>
            </a:r>
          </a:p>
          <a:p>
            <a:r>
              <a:rPr lang="en-GB" sz="1800" dirty="0" smtClean="0"/>
              <a:t>Supply Chain</a:t>
            </a:r>
          </a:p>
          <a:p>
            <a:r>
              <a:rPr lang="en-GB" sz="1800" dirty="0" smtClean="0"/>
              <a:t>Demand Management</a:t>
            </a:r>
          </a:p>
          <a:p>
            <a:r>
              <a:rPr lang="en-GB" sz="1800" dirty="0" smtClean="0"/>
              <a:t>Relationship Management</a:t>
            </a:r>
          </a:p>
          <a:p>
            <a:r>
              <a:rPr lang="en-GB" sz="1800" dirty="0" smtClean="0"/>
              <a:t>TCO</a:t>
            </a:r>
          </a:p>
          <a:p>
            <a:r>
              <a:rPr lang="en-GB" sz="1800" dirty="0" smtClean="0"/>
              <a:t>Any others?</a:t>
            </a:r>
            <a:endParaRPr lang="en-GB" sz="1800" dirty="0"/>
          </a:p>
        </p:txBody>
      </p:sp>
      <p:sp>
        <p:nvSpPr>
          <p:cNvPr id="2820101" name="Rectangle 5"/>
          <p:cNvSpPr>
            <a:spLocks noGrp="1" noChangeArrowheads="1"/>
          </p:cNvSpPr>
          <p:nvPr>
            <p:ph type="body" sz="quarter" idx="10"/>
          </p:nvPr>
        </p:nvSpPr>
        <p:spPr>
          <a:xfrm>
            <a:off x="415925" y="1320798"/>
            <a:ext cx="4156075" cy="1502786"/>
          </a:xfrm>
        </p:spPr>
        <p:txBody>
          <a:bodyPr/>
          <a:lstStyle/>
          <a:p>
            <a:r>
              <a:rPr lang="en-GB" dirty="0" smtClean="0"/>
              <a:t>In what ways can the function add value in terms of supporting the achievement of the organisations strategic goals:</a:t>
            </a:r>
          </a:p>
        </p:txBody>
      </p:sp>
      <p:sp>
        <p:nvSpPr>
          <p:cNvPr id="2820100" name="Rectangle 4"/>
          <p:cNvSpPr>
            <a:spLocks noGrp="1" noChangeArrowheads="1"/>
          </p:cNvSpPr>
          <p:nvPr>
            <p:ph type="title"/>
          </p:nvPr>
        </p:nvSpPr>
        <p:spPr/>
        <p:txBody>
          <a:bodyPr/>
          <a:lstStyle/>
          <a:p>
            <a:r>
              <a:rPr lang="en-GB" dirty="0" smtClean="0"/>
              <a:t>Value Levers</a:t>
            </a:r>
            <a:endParaRPr lang="en-GB" dirty="0"/>
          </a:p>
        </p:txBody>
      </p:sp>
      <p:sp>
        <p:nvSpPr>
          <p:cNvPr id="7" name="Slide Number Placeholder 6"/>
          <p:cNvSpPr>
            <a:spLocks noGrp="1"/>
          </p:cNvSpPr>
          <p:nvPr>
            <p:ph type="sldNum" sz="quarter" idx="11"/>
          </p:nvPr>
        </p:nvSpPr>
        <p:spPr/>
        <p:txBody>
          <a:bodyPr/>
          <a:lstStyle/>
          <a:p>
            <a:fld id="{19BF2C6B-E0EC-4C0E-B7D3-613ED3B301ED}" type="slidenum">
              <a:rPr lang="en-GB" smtClean="0"/>
              <a:pPr/>
              <a:t>19</a:t>
            </a:fld>
            <a:endParaRPr lang="en-GB"/>
          </a:p>
        </p:txBody>
      </p:sp>
      <p:sp>
        <p:nvSpPr>
          <p:cNvPr id="6" name="Rounded Rectangular Callout 5"/>
          <p:cNvSpPr/>
          <p:nvPr/>
        </p:nvSpPr>
        <p:spPr bwMode="auto">
          <a:xfrm>
            <a:off x="5539771" y="3472066"/>
            <a:ext cx="2296978" cy="1864373"/>
          </a:xfrm>
          <a:prstGeom prst="wedgeRoundRectCallout">
            <a:avLst>
              <a:gd name="adj1" fmla="val -65626"/>
              <a:gd name="adj2" fmla="val 13346"/>
              <a:gd name="adj3" fmla="val 16667"/>
            </a:avLst>
          </a:prstGeom>
          <a:solidFill>
            <a:schemeClr val="accent3">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bg2"/>
                </a:solidFill>
                <a:effectLst/>
                <a:latin typeface="Calibri" pitchFamily="34" charset="0"/>
              </a:rPr>
              <a:t>What</a:t>
            </a:r>
            <a:r>
              <a:rPr kumimoji="0" lang="en-US" sz="2000" b="0" i="0" u="none" strike="noStrike" cap="none" normalizeH="0" dirty="0" smtClean="0">
                <a:ln>
                  <a:noFill/>
                </a:ln>
                <a:solidFill>
                  <a:schemeClr val="bg2"/>
                </a:solidFill>
                <a:effectLst/>
                <a:latin typeface="Calibri" pitchFamily="34" charset="0"/>
              </a:rPr>
              <a:t> interventions are required to drive value in each of these areas</a:t>
            </a:r>
            <a:r>
              <a:rPr kumimoji="0" lang="en-US" sz="2000" b="0" i="0" u="none" strike="noStrike" cap="none" normalizeH="0" baseline="0" dirty="0" smtClean="0">
                <a:ln>
                  <a:noFill/>
                </a:ln>
                <a:solidFill>
                  <a:schemeClr val="bg2"/>
                </a:solidFill>
                <a:effectLst/>
                <a:latin typeface="Calibri" pitchFamily="34" charset="0"/>
              </a:rPr>
              <a:t>?</a:t>
            </a:r>
          </a:p>
        </p:txBody>
      </p:sp>
    </p:spTree>
    <p:extLst>
      <p:ext uri="{BB962C8B-B14F-4D97-AF65-F5344CB8AC3E}">
        <p14:creationId xmlns:p14="http://schemas.microsoft.com/office/powerpoint/2010/main" val="249668069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GB" altLang="en-US" dirty="0" smtClean="0"/>
              <a:t>The CIPS category management model</a:t>
            </a:r>
          </a:p>
        </p:txBody>
      </p:sp>
      <p:sp>
        <p:nvSpPr>
          <p:cNvPr id="5" name="Slide Number Placeholder 4"/>
          <p:cNvSpPr>
            <a:spLocks noGrp="1"/>
          </p:cNvSpPr>
          <p:nvPr>
            <p:ph type="sldNum" sz="quarter" idx="10"/>
          </p:nvPr>
        </p:nvSpPr>
        <p:spPr/>
        <p:txBody>
          <a:bodyPr/>
          <a:lstStyle/>
          <a:p>
            <a:fld id="{19BF2C6B-E0EC-4C0E-B7D3-613ED3B301ED}" type="slidenum">
              <a:rPr lang="en-GB" smtClean="0"/>
              <a:pPr/>
              <a:t>20</a:t>
            </a:fld>
            <a:endParaRPr lang="en-GB"/>
          </a:p>
        </p:txBody>
      </p:sp>
      <p:pic>
        <p:nvPicPr>
          <p:cNvPr id="10" name="Picture 9"/>
          <p:cNvPicPr>
            <a:picLocks noChangeAspect="1"/>
          </p:cNvPicPr>
          <p:nvPr/>
        </p:nvPicPr>
        <p:blipFill rotWithShape="1">
          <a:blip r:embed="rId2"/>
          <a:srcRect l="2304" t="5346" r="3157" b="4186"/>
          <a:stretch/>
        </p:blipFill>
        <p:spPr bwMode="gray">
          <a:xfrm>
            <a:off x="2344772" y="1505426"/>
            <a:ext cx="4454454" cy="4258997"/>
          </a:xfrm>
          <a:prstGeom prst="rect">
            <a:avLst/>
          </a:prstGeom>
        </p:spPr>
      </p:pic>
      <p:sp>
        <p:nvSpPr>
          <p:cNvPr id="51" name="TextBox 50"/>
          <p:cNvSpPr txBox="1"/>
          <p:nvPr/>
        </p:nvSpPr>
        <p:spPr>
          <a:xfrm>
            <a:off x="6091429" y="1524000"/>
            <a:ext cx="2076450" cy="509588"/>
          </a:xfrm>
          <a:prstGeom prst="rect">
            <a:avLst/>
          </a:prstGeom>
          <a:noFill/>
        </p:spPr>
        <p:txBody>
          <a:bodyPr wrap="square" lIns="0" tIns="0" rIns="0" bIns="0" rtlCol="0">
            <a:noAutofit/>
          </a:bodyPr>
          <a:lstStyle/>
          <a:p>
            <a:pPr>
              <a:lnSpc>
                <a:spcPct val="90000"/>
              </a:lnSpc>
            </a:pPr>
            <a:r>
              <a:rPr lang="en-GB" sz="1600" b="1" dirty="0" smtClean="0">
                <a:solidFill>
                  <a:schemeClr val="accent3"/>
                </a:solidFill>
              </a:rPr>
              <a:t>STEP 1</a:t>
            </a:r>
          </a:p>
          <a:p>
            <a:pPr>
              <a:lnSpc>
                <a:spcPct val="90000"/>
              </a:lnSpc>
            </a:pPr>
            <a:r>
              <a:rPr lang="en-GB" sz="1400" dirty="0" smtClean="0">
                <a:solidFill>
                  <a:schemeClr val="accent3"/>
                </a:solidFill>
              </a:rPr>
              <a:t>Initiate/prepare</a:t>
            </a:r>
            <a:endParaRPr lang="en-GB" sz="1400" dirty="0">
              <a:solidFill>
                <a:schemeClr val="accent3"/>
              </a:solidFill>
            </a:endParaRPr>
          </a:p>
        </p:txBody>
      </p:sp>
      <p:sp>
        <p:nvSpPr>
          <p:cNvPr id="58" name="TextBox 57"/>
          <p:cNvSpPr txBox="1"/>
          <p:nvPr/>
        </p:nvSpPr>
        <p:spPr>
          <a:xfrm>
            <a:off x="6823902" y="4001561"/>
            <a:ext cx="2076450" cy="647700"/>
          </a:xfrm>
          <a:prstGeom prst="rect">
            <a:avLst/>
          </a:prstGeom>
          <a:noFill/>
        </p:spPr>
        <p:txBody>
          <a:bodyPr wrap="square" lIns="0" tIns="0" rIns="0" bIns="0" rtlCol="0">
            <a:noAutofit/>
          </a:bodyPr>
          <a:lstStyle/>
          <a:p>
            <a:pPr>
              <a:lnSpc>
                <a:spcPct val="90000"/>
              </a:lnSpc>
            </a:pPr>
            <a:r>
              <a:rPr lang="en-GB" sz="1600" b="1" dirty="0" smtClean="0">
                <a:solidFill>
                  <a:schemeClr val="accent3"/>
                </a:solidFill>
              </a:rPr>
              <a:t>STEP 2A/2B</a:t>
            </a:r>
          </a:p>
          <a:p>
            <a:pPr>
              <a:lnSpc>
                <a:spcPct val="90000"/>
              </a:lnSpc>
            </a:pPr>
            <a:r>
              <a:rPr lang="en-GB" sz="1400" dirty="0" smtClean="0">
                <a:solidFill>
                  <a:schemeClr val="accent3"/>
                </a:solidFill>
              </a:rPr>
              <a:t>Identifying opportunities</a:t>
            </a:r>
            <a:br>
              <a:rPr lang="en-GB" sz="1400" dirty="0" smtClean="0">
                <a:solidFill>
                  <a:schemeClr val="accent3"/>
                </a:solidFill>
              </a:rPr>
            </a:br>
            <a:r>
              <a:rPr lang="en-GB" sz="1400" dirty="0" smtClean="0">
                <a:solidFill>
                  <a:schemeClr val="accent3"/>
                </a:solidFill>
              </a:rPr>
              <a:t>Prioritising opportunities</a:t>
            </a:r>
            <a:endParaRPr lang="en-GB" sz="1400" dirty="0">
              <a:solidFill>
                <a:schemeClr val="accent3"/>
              </a:solidFill>
            </a:endParaRPr>
          </a:p>
        </p:txBody>
      </p:sp>
      <p:sp>
        <p:nvSpPr>
          <p:cNvPr id="59" name="TextBox 58"/>
          <p:cNvSpPr txBox="1"/>
          <p:nvPr/>
        </p:nvSpPr>
        <p:spPr>
          <a:xfrm>
            <a:off x="5815501" y="5449969"/>
            <a:ext cx="2076450" cy="509588"/>
          </a:xfrm>
          <a:prstGeom prst="rect">
            <a:avLst/>
          </a:prstGeom>
          <a:noFill/>
        </p:spPr>
        <p:txBody>
          <a:bodyPr wrap="square" lIns="0" tIns="0" rIns="0" bIns="0" rtlCol="0">
            <a:noAutofit/>
          </a:bodyPr>
          <a:lstStyle/>
          <a:p>
            <a:pPr>
              <a:lnSpc>
                <a:spcPct val="90000"/>
              </a:lnSpc>
            </a:pPr>
            <a:r>
              <a:rPr lang="en-GB" sz="1600" b="1" dirty="0" smtClean="0">
                <a:solidFill>
                  <a:schemeClr val="accent3"/>
                </a:solidFill>
              </a:rPr>
              <a:t>STEP 3</a:t>
            </a:r>
          </a:p>
          <a:p>
            <a:pPr>
              <a:lnSpc>
                <a:spcPct val="90000"/>
              </a:lnSpc>
            </a:pPr>
            <a:r>
              <a:rPr lang="en-GB" sz="1400" dirty="0" smtClean="0">
                <a:solidFill>
                  <a:schemeClr val="accent3"/>
                </a:solidFill>
              </a:rPr>
              <a:t>Prepare/present strategy</a:t>
            </a:r>
            <a:endParaRPr lang="en-GB" sz="1400" dirty="0">
              <a:solidFill>
                <a:schemeClr val="accent3"/>
              </a:solidFill>
            </a:endParaRPr>
          </a:p>
        </p:txBody>
      </p:sp>
      <p:sp>
        <p:nvSpPr>
          <p:cNvPr id="60" name="TextBox 59"/>
          <p:cNvSpPr txBox="1"/>
          <p:nvPr/>
        </p:nvSpPr>
        <p:spPr>
          <a:xfrm>
            <a:off x="1260163" y="5388691"/>
            <a:ext cx="2076450" cy="509588"/>
          </a:xfrm>
          <a:prstGeom prst="rect">
            <a:avLst/>
          </a:prstGeom>
          <a:noFill/>
        </p:spPr>
        <p:txBody>
          <a:bodyPr wrap="square" lIns="0" tIns="0" rIns="0" bIns="0" rtlCol="0">
            <a:noAutofit/>
          </a:bodyPr>
          <a:lstStyle/>
          <a:p>
            <a:pPr algn="r">
              <a:lnSpc>
                <a:spcPct val="90000"/>
              </a:lnSpc>
            </a:pPr>
            <a:r>
              <a:rPr lang="en-GB" sz="1600" b="1" dirty="0" smtClean="0">
                <a:solidFill>
                  <a:schemeClr val="accent3"/>
                </a:solidFill>
              </a:rPr>
              <a:t>STEP 4</a:t>
            </a:r>
          </a:p>
          <a:p>
            <a:pPr algn="r">
              <a:lnSpc>
                <a:spcPct val="90000"/>
              </a:lnSpc>
            </a:pPr>
            <a:r>
              <a:rPr lang="en-GB" sz="1400" dirty="0" smtClean="0">
                <a:solidFill>
                  <a:schemeClr val="accent3"/>
                </a:solidFill>
              </a:rPr>
              <a:t>Implementing changes</a:t>
            </a:r>
            <a:endParaRPr lang="en-GB" sz="1400" dirty="0">
              <a:solidFill>
                <a:schemeClr val="accent3"/>
              </a:solidFill>
            </a:endParaRPr>
          </a:p>
        </p:txBody>
      </p:sp>
      <p:sp>
        <p:nvSpPr>
          <p:cNvPr id="61" name="TextBox 60"/>
          <p:cNvSpPr txBox="1"/>
          <p:nvPr/>
        </p:nvSpPr>
        <p:spPr>
          <a:xfrm>
            <a:off x="1402452" y="4046562"/>
            <a:ext cx="871538" cy="509588"/>
          </a:xfrm>
          <a:prstGeom prst="rect">
            <a:avLst/>
          </a:prstGeom>
          <a:noFill/>
        </p:spPr>
        <p:txBody>
          <a:bodyPr wrap="square" lIns="0" tIns="0" rIns="0" bIns="0" rtlCol="0">
            <a:noAutofit/>
          </a:bodyPr>
          <a:lstStyle/>
          <a:p>
            <a:pPr algn="r">
              <a:lnSpc>
                <a:spcPct val="90000"/>
              </a:lnSpc>
            </a:pPr>
            <a:r>
              <a:rPr lang="en-GB" sz="1600" b="1" dirty="0" smtClean="0">
                <a:solidFill>
                  <a:schemeClr val="accent3"/>
                </a:solidFill>
              </a:rPr>
              <a:t>STEP 5</a:t>
            </a:r>
          </a:p>
          <a:p>
            <a:pPr algn="r">
              <a:lnSpc>
                <a:spcPct val="90000"/>
              </a:lnSpc>
            </a:pPr>
            <a:r>
              <a:rPr lang="en-GB" sz="1400" dirty="0" smtClean="0">
                <a:solidFill>
                  <a:schemeClr val="accent3"/>
                </a:solidFill>
              </a:rPr>
              <a:t>Maintain</a:t>
            </a:r>
            <a:endParaRPr lang="en-GB" sz="1400" dirty="0">
              <a:solidFill>
                <a:schemeClr val="accent3"/>
              </a:solidFill>
            </a:endParaRPr>
          </a:p>
        </p:txBody>
      </p:sp>
      <p:sp>
        <p:nvSpPr>
          <p:cNvPr id="62" name="TextBox 61"/>
          <p:cNvSpPr txBox="1"/>
          <p:nvPr/>
        </p:nvSpPr>
        <p:spPr>
          <a:xfrm>
            <a:off x="1342232" y="1524000"/>
            <a:ext cx="1590676" cy="509588"/>
          </a:xfrm>
          <a:prstGeom prst="rect">
            <a:avLst/>
          </a:prstGeom>
          <a:noFill/>
        </p:spPr>
        <p:txBody>
          <a:bodyPr wrap="square" lIns="0" tIns="0" rIns="0" bIns="0" rtlCol="0">
            <a:noAutofit/>
          </a:bodyPr>
          <a:lstStyle/>
          <a:p>
            <a:pPr algn="r">
              <a:lnSpc>
                <a:spcPct val="90000"/>
              </a:lnSpc>
            </a:pPr>
            <a:r>
              <a:rPr lang="en-GB" sz="1600" b="1" dirty="0" smtClean="0">
                <a:solidFill>
                  <a:schemeClr val="accent3"/>
                </a:solidFill>
              </a:rPr>
              <a:t>STEP 6</a:t>
            </a:r>
          </a:p>
          <a:p>
            <a:pPr algn="r">
              <a:lnSpc>
                <a:spcPct val="90000"/>
              </a:lnSpc>
            </a:pPr>
            <a:r>
              <a:rPr lang="en-GB" sz="1400" dirty="0" smtClean="0">
                <a:solidFill>
                  <a:schemeClr val="accent3"/>
                </a:solidFill>
              </a:rPr>
              <a:t>Improve and enhance</a:t>
            </a:r>
            <a:endParaRPr lang="en-GB" sz="1400" dirty="0">
              <a:solidFill>
                <a:schemeClr val="accent3"/>
              </a:solidFill>
            </a:endParaRPr>
          </a:p>
        </p:txBody>
      </p:sp>
    </p:spTree>
    <p:extLst>
      <p:ext uri="{BB962C8B-B14F-4D97-AF65-F5344CB8AC3E}">
        <p14:creationId xmlns:p14="http://schemas.microsoft.com/office/powerpoint/2010/main" val="151468115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1836992"/>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sz="2400" dirty="0" smtClean="0"/>
              <a:t>Understanding the Category Management Approach</a:t>
            </a:r>
          </a:p>
          <a:p>
            <a:r>
              <a:rPr lang="en-GB" sz="2400" b="1" u="sng" dirty="0" smtClean="0"/>
              <a:t>Categorising Expenditure</a:t>
            </a:r>
            <a:endParaRPr lang="en-GB" sz="2400" b="1" u="sng" dirty="0"/>
          </a:p>
          <a:p>
            <a:r>
              <a:rPr lang="en-GB" sz="2400" dirty="0" smtClean="0"/>
              <a:t>The CIPS model</a:t>
            </a:r>
          </a:p>
          <a:p>
            <a:r>
              <a:rPr lang="en-GB" sz="2400" dirty="0" smtClean="0"/>
              <a:t>Category Management Governance</a:t>
            </a:r>
            <a:endParaRPr lang="en-GB" sz="2400" dirty="0"/>
          </a:p>
          <a:p>
            <a:r>
              <a:rPr lang="en-GB" sz="2400" dirty="0" smtClean="0"/>
              <a:t>Behavioural </a:t>
            </a:r>
            <a:r>
              <a:rPr lang="en-GB" sz="2400" dirty="0"/>
              <a:t>and technical </a:t>
            </a:r>
            <a:r>
              <a:rPr lang="en-GB" sz="2400" dirty="0" smtClean="0"/>
              <a:t>skills</a:t>
            </a:r>
            <a:endParaRPr lang="en-GB" sz="2400" dirty="0"/>
          </a:p>
        </p:txBody>
      </p:sp>
      <p:sp>
        <p:nvSpPr>
          <p:cNvPr id="3" name="Title 2"/>
          <p:cNvSpPr>
            <a:spLocks noGrp="1"/>
          </p:cNvSpPr>
          <p:nvPr>
            <p:ph type="title"/>
          </p:nvPr>
        </p:nvSpPr>
        <p:spPr/>
        <p:txBody>
          <a:bodyPr/>
          <a:lstStyle/>
          <a:p>
            <a:r>
              <a:rPr lang="en-GB" dirty="0"/>
              <a:t>Category Management</a:t>
            </a:r>
          </a:p>
        </p:txBody>
      </p:sp>
    </p:spTree>
    <p:extLst>
      <p:ext uri="{BB962C8B-B14F-4D97-AF65-F5344CB8AC3E}">
        <p14:creationId xmlns:p14="http://schemas.microsoft.com/office/powerpoint/2010/main" val="4236578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GB" altLang="en-US" dirty="0"/>
              <a:t>Task</a:t>
            </a:r>
            <a:endParaRPr lang="en-GB" altLang="en-US" dirty="0" smtClean="0"/>
          </a:p>
        </p:txBody>
      </p:sp>
      <p:sp>
        <p:nvSpPr>
          <p:cNvPr id="2" name="Text Placeholder 1"/>
          <p:cNvSpPr>
            <a:spLocks noGrp="1"/>
          </p:cNvSpPr>
          <p:nvPr>
            <p:ph type="body" sz="quarter" idx="10"/>
          </p:nvPr>
        </p:nvSpPr>
        <p:spPr/>
        <p:txBody>
          <a:bodyPr/>
          <a:lstStyle/>
          <a:p>
            <a:r>
              <a:rPr lang="en-GB" smtClean="0"/>
              <a:t>In groups carry out the following task and present back in 10 minutes:</a:t>
            </a:r>
            <a:endParaRPr lang="en-GB" dirty="0"/>
          </a:p>
        </p:txBody>
      </p:sp>
      <p:sp>
        <p:nvSpPr>
          <p:cNvPr id="28675" name="Content Placeholder 2"/>
          <p:cNvSpPr>
            <a:spLocks noGrp="1"/>
          </p:cNvSpPr>
          <p:nvPr>
            <p:ph idx="1"/>
          </p:nvPr>
        </p:nvSpPr>
        <p:spPr/>
        <p:txBody>
          <a:bodyPr/>
          <a:lstStyle/>
          <a:p>
            <a:r>
              <a:rPr lang="en-GB" altLang="en-US" dirty="0" smtClean="0"/>
              <a:t>What is the purpose of categorising?</a:t>
            </a:r>
          </a:p>
          <a:p>
            <a:r>
              <a:rPr lang="en-GB" altLang="en-US" dirty="0" smtClean="0"/>
              <a:t>Give </a:t>
            </a:r>
            <a:r>
              <a:rPr lang="en-GB" altLang="en-US" dirty="0"/>
              <a:t>examples of possible ways of categorising purchases from you own organisation</a:t>
            </a:r>
          </a:p>
          <a:p>
            <a:r>
              <a:rPr lang="en-GB" altLang="en-US" dirty="0"/>
              <a:t>What would be the benefits of categorising in this way</a:t>
            </a:r>
            <a:r>
              <a:rPr lang="en-GB" altLang="en-US" dirty="0" smtClean="0"/>
              <a:t>?</a:t>
            </a:r>
          </a:p>
          <a:p>
            <a:r>
              <a:rPr lang="en-GB" altLang="en-US" dirty="0" smtClean="0"/>
              <a:t>Are there any challenges of categorising in these ways?</a:t>
            </a:r>
            <a:endParaRPr lang="en-GB" alt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22</a:t>
            </a:fld>
            <a:endParaRPr lang="en-GB"/>
          </a:p>
        </p:txBody>
      </p:sp>
    </p:spTree>
    <p:extLst>
      <p:ext uri="{BB962C8B-B14F-4D97-AF65-F5344CB8AC3E}">
        <p14:creationId xmlns:p14="http://schemas.microsoft.com/office/powerpoint/2010/main" val="279674953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p:txBody>
          <a:bodyPr/>
          <a:lstStyle/>
          <a:p>
            <a:r>
              <a:rPr lang="en-US" dirty="0" smtClean="0"/>
              <a:t>The purpose of </a:t>
            </a:r>
            <a:r>
              <a:rPr lang="en-US" dirty="0" err="1" smtClean="0"/>
              <a:t>categorising</a:t>
            </a:r>
            <a:r>
              <a:rPr lang="en-US" dirty="0" smtClean="0"/>
              <a:t>:</a:t>
            </a:r>
            <a:endParaRPr lang="en-US" dirty="0"/>
          </a:p>
        </p:txBody>
      </p:sp>
      <p:sp>
        <p:nvSpPr>
          <p:cNvPr id="7" name="Content Placeholder 6"/>
          <p:cNvSpPr>
            <a:spLocks noGrp="1"/>
          </p:cNvSpPr>
          <p:nvPr>
            <p:ph idx="1"/>
          </p:nvPr>
        </p:nvSpPr>
        <p:spPr/>
        <p:txBody>
          <a:bodyPr/>
          <a:lstStyle/>
          <a:p>
            <a:r>
              <a:rPr lang="en-US" dirty="0" smtClean="0"/>
              <a:t>To create groups of goods or services that can be managed together in a coherent way to bring greater cost and outcome improvement</a:t>
            </a:r>
          </a:p>
          <a:p>
            <a:r>
              <a:rPr lang="en-US" dirty="0" smtClean="0"/>
              <a:t>A means by which you </a:t>
            </a:r>
            <a:r>
              <a:rPr lang="en-US" dirty="0" err="1" smtClean="0"/>
              <a:t>organise</a:t>
            </a:r>
            <a:r>
              <a:rPr lang="en-US" dirty="0" smtClean="0"/>
              <a:t> your procurement function</a:t>
            </a:r>
          </a:p>
          <a:p>
            <a:r>
              <a:rPr lang="en-US" dirty="0" smtClean="0"/>
              <a:t>Enables the team to build up knowledge of the supply market</a:t>
            </a:r>
          </a:p>
          <a:p>
            <a:r>
              <a:rPr lang="en-US" dirty="0" smtClean="0"/>
              <a:t>Enables the alignment to and delivery of corporate goals</a:t>
            </a:r>
          </a:p>
          <a:p>
            <a:r>
              <a:rPr lang="en-US" dirty="0" smtClean="0"/>
              <a:t>Allows relationships to develop with internal and external stakeholders and facilitates cross functional working</a:t>
            </a:r>
            <a:endParaRPr lang="en-US" dirty="0"/>
          </a:p>
        </p:txBody>
      </p:sp>
      <p:sp>
        <p:nvSpPr>
          <p:cNvPr id="6" name="Title 5"/>
          <p:cNvSpPr>
            <a:spLocks noGrp="1"/>
          </p:cNvSpPr>
          <p:nvPr>
            <p:ph type="title"/>
          </p:nvPr>
        </p:nvSpPr>
        <p:spPr/>
        <p:txBody>
          <a:bodyPr/>
          <a:lstStyle/>
          <a:p>
            <a:r>
              <a:rPr lang="en-US" dirty="0" err="1" smtClean="0"/>
              <a:t>Categorising</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23</a:t>
            </a:fld>
            <a:endParaRPr lang="en-GB"/>
          </a:p>
        </p:txBody>
      </p:sp>
    </p:spTree>
    <p:extLst>
      <p:ext uri="{BB962C8B-B14F-4D97-AF65-F5344CB8AC3E}">
        <p14:creationId xmlns:p14="http://schemas.microsoft.com/office/powerpoint/2010/main" val="1585666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Tasks</a:t>
            </a:r>
            <a:endParaRPr lang="en-US" dirty="0"/>
          </a:p>
        </p:txBody>
      </p:sp>
      <p:sp>
        <p:nvSpPr>
          <p:cNvPr id="8" name="Content Placeholder 7"/>
          <p:cNvSpPr>
            <a:spLocks noGrp="1"/>
          </p:cNvSpPr>
          <p:nvPr>
            <p:ph idx="1"/>
          </p:nvPr>
        </p:nvSpPr>
        <p:spPr>
          <a:xfrm>
            <a:off x="415925" y="1819275"/>
            <a:ext cx="3854299" cy="4129086"/>
          </a:xfrm>
        </p:spPr>
        <p:txBody>
          <a:bodyPr/>
          <a:lstStyle/>
          <a:p>
            <a:r>
              <a:rPr lang="en-US" dirty="0" smtClean="0"/>
              <a:t>Spend analysis</a:t>
            </a:r>
          </a:p>
          <a:p>
            <a:pPr lvl="1"/>
            <a:r>
              <a:rPr lang="en-US" sz="1600" dirty="0" smtClean="0"/>
              <a:t>Historical , committed and planned spend</a:t>
            </a:r>
          </a:p>
          <a:p>
            <a:pPr lvl="1"/>
            <a:r>
              <a:rPr lang="en-US" sz="1600" dirty="0"/>
              <a:t>aggregate total purchases across all organisational </a:t>
            </a:r>
            <a:r>
              <a:rPr lang="en-US" sz="1600" dirty="0" smtClean="0"/>
              <a:t>divisions</a:t>
            </a:r>
          </a:p>
          <a:p>
            <a:pPr lvl="1"/>
            <a:r>
              <a:rPr lang="en-US" sz="1600" dirty="0" smtClean="0"/>
              <a:t>Frequency and pattern of spend / volumes</a:t>
            </a:r>
          </a:p>
          <a:p>
            <a:pPr lvl="1"/>
            <a:r>
              <a:rPr lang="en-US" sz="1600" dirty="0"/>
              <a:t>i</a:t>
            </a:r>
            <a:r>
              <a:rPr lang="en-US" sz="1600" dirty="0" smtClean="0"/>
              <a:t>dentify purpose and performance of spend</a:t>
            </a:r>
          </a:p>
          <a:p>
            <a:pPr lvl="1"/>
            <a:r>
              <a:rPr lang="en-US" sz="1600" dirty="0" smtClean="0"/>
              <a:t>Identify spend profile by supplier</a:t>
            </a:r>
          </a:p>
        </p:txBody>
      </p:sp>
      <p:sp>
        <p:nvSpPr>
          <p:cNvPr id="6" name="Title 5"/>
          <p:cNvSpPr>
            <a:spLocks noGrp="1"/>
          </p:cNvSpPr>
          <p:nvPr>
            <p:ph type="title"/>
          </p:nvPr>
        </p:nvSpPr>
        <p:spPr/>
        <p:txBody>
          <a:bodyPr/>
          <a:lstStyle/>
          <a:p>
            <a:r>
              <a:rPr lang="en-US" dirty="0" err="1" smtClean="0"/>
              <a:t>Categorising</a:t>
            </a:r>
            <a:r>
              <a:rPr lang="en-US" dirty="0"/>
              <a:t> </a:t>
            </a:r>
            <a:r>
              <a:rPr lang="en-US" dirty="0" smtClean="0"/>
              <a:t>Expenditures</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24</a:t>
            </a:fld>
            <a:endParaRPr lang="en-GB"/>
          </a:p>
        </p:txBody>
      </p:sp>
      <p:sp>
        <p:nvSpPr>
          <p:cNvPr id="10" name="Rounded Rectangular Callout 9"/>
          <p:cNvSpPr/>
          <p:nvPr/>
        </p:nvSpPr>
        <p:spPr bwMode="auto">
          <a:xfrm>
            <a:off x="4465593" y="4549901"/>
            <a:ext cx="3857575" cy="1325891"/>
          </a:xfrm>
          <a:prstGeom prst="wedgeRoundRectCallout">
            <a:avLst>
              <a:gd name="adj1" fmla="val -16066"/>
              <a:gd name="adj2" fmla="val -67455"/>
              <a:gd name="adj3" fmla="val 16667"/>
            </a:avLst>
          </a:prstGeom>
          <a:solidFill>
            <a:schemeClr val="accent3">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bg2"/>
                </a:solidFill>
                <a:effectLst/>
              </a:rPr>
              <a:t>What are the pros and cons of each of these?</a:t>
            </a:r>
          </a:p>
          <a:p>
            <a:pPr marL="0" marR="0" indent="0" algn="ctr" defTabSz="914400" rtl="0" eaLnBrk="1" fontAlgn="base" latinLnBrk="0" hangingPunct="1">
              <a:lnSpc>
                <a:spcPct val="100000"/>
              </a:lnSpc>
              <a:spcBef>
                <a:spcPct val="0"/>
              </a:spcBef>
              <a:spcAft>
                <a:spcPct val="0"/>
              </a:spcAft>
              <a:buClrTx/>
              <a:buSzTx/>
              <a:buFontTx/>
              <a:buNone/>
              <a:tabLst/>
            </a:pPr>
            <a:r>
              <a:rPr lang="en-US" sz="1800" dirty="0" smtClean="0">
                <a:solidFill>
                  <a:schemeClr val="bg2"/>
                </a:solidFill>
              </a:rPr>
              <a:t>What would be the best approach for your organisation?</a:t>
            </a:r>
            <a:endParaRPr kumimoji="0" lang="en-US" sz="1800" b="0" i="0" u="none" strike="noStrike" cap="none" normalizeH="0" baseline="0" dirty="0" smtClean="0">
              <a:ln>
                <a:noFill/>
              </a:ln>
              <a:solidFill>
                <a:schemeClr val="bg2"/>
              </a:solidFill>
              <a:effectLst/>
            </a:endParaRPr>
          </a:p>
        </p:txBody>
      </p:sp>
      <p:sp>
        <p:nvSpPr>
          <p:cNvPr id="12" name="Content Placeholder 7"/>
          <p:cNvSpPr txBox="1">
            <a:spLocks/>
          </p:cNvSpPr>
          <p:nvPr/>
        </p:nvSpPr>
        <p:spPr bwMode="blackWhite">
          <a:xfrm>
            <a:off x="4433860" y="1818148"/>
            <a:ext cx="3854299" cy="4129086"/>
          </a:xfrm>
          <a:prstGeom prst="rect">
            <a:avLst/>
          </a:prstGeom>
          <a:noFill/>
          <a:ln w="9525">
            <a:noFill/>
            <a:miter lim="800000"/>
            <a:headEnd/>
            <a:tailEnd/>
          </a:ln>
          <a:effectLst/>
        </p:spPr>
        <p:txBody>
          <a:bodyPr vert="horz" wrap="square" lIns="144000" tIns="36000" rIns="144000" bIns="0" numCol="1" anchor="t" anchorCtr="0" compatLnSpc="1">
            <a:prstTxWarp prst="textNoShape">
              <a:avLst/>
            </a:prstTxWarp>
          </a:bodyPr>
          <a:lstStyle>
            <a:lvl1pPr marL="270000" indent="-270000" algn="l" rtl="0" eaLnBrk="1" fontAlgn="base" hangingPunct="1">
              <a:spcBef>
                <a:spcPts val="0"/>
              </a:spcBef>
              <a:spcAft>
                <a:spcPts val="600"/>
              </a:spcAft>
              <a:buFont typeface="Arial" panose="020B0604020202020204" pitchFamily="34" charset="0"/>
              <a:buChar char="•"/>
              <a:defRPr sz="2100">
                <a:solidFill>
                  <a:schemeClr val="accent3"/>
                </a:solidFill>
                <a:latin typeface="+mn-lt"/>
                <a:ea typeface="+mn-ea"/>
                <a:cs typeface="+mn-cs"/>
              </a:defRPr>
            </a:lvl1pPr>
            <a:lvl2pPr marL="576000" indent="-216000" algn="l" rtl="0" eaLnBrk="1" fontAlgn="base" hangingPunct="1">
              <a:spcBef>
                <a:spcPts val="0"/>
              </a:spcBef>
              <a:spcAft>
                <a:spcPts val="400"/>
              </a:spcAft>
              <a:buChar char="–"/>
              <a:defRPr sz="1800">
                <a:solidFill>
                  <a:schemeClr val="accent3"/>
                </a:solidFill>
                <a:latin typeface="+mn-lt"/>
              </a:defRPr>
            </a:lvl2pPr>
            <a:lvl3pPr marL="1143000" indent="-228600" algn="l" rtl="0" eaLnBrk="1" fontAlgn="base" hangingPunct="1">
              <a:spcBef>
                <a:spcPts val="0"/>
              </a:spcBef>
              <a:spcAft>
                <a:spcPts val="400"/>
              </a:spcAft>
              <a:buChar char="•"/>
              <a:defRPr sz="1800">
                <a:solidFill>
                  <a:schemeClr val="accent3"/>
                </a:solidFill>
                <a:latin typeface="+mn-lt"/>
              </a:defRPr>
            </a:lvl3pPr>
            <a:lvl4pPr marL="1600200" indent="-228600" algn="l" rtl="0" eaLnBrk="1" fontAlgn="base" hangingPunct="1">
              <a:spcBef>
                <a:spcPts val="0"/>
              </a:spcBef>
              <a:spcAft>
                <a:spcPts val="400"/>
              </a:spcAft>
              <a:buChar char="–"/>
              <a:defRPr sz="1800">
                <a:solidFill>
                  <a:schemeClr val="accent3"/>
                </a:solidFill>
                <a:latin typeface="+mn-lt"/>
              </a:defRPr>
            </a:lvl4pPr>
            <a:lvl5pPr marL="2057400" indent="-228600" algn="l" rtl="0" eaLnBrk="1" fontAlgn="base" hangingPunct="1">
              <a:spcBef>
                <a:spcPts val="0"/>
              </a:spcBef>
              <a:spcAft>
                <a:spcPts val="400"/>
              </a:spcAft>
              <a:buChar char="»"/>
              <a:defRPr sz="1800">
                <a:solidFill>
                  <a:schemeClr val="accent3"/>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a:lstStyle>
          <a:p>
            <a:r>
              <a:rPr lang="en-US" dirty="0" err="1" smtClean="0"/>
              <a:t>Categorising</a:t>
            </a:r>
            <a:r>
              <a:rPr lang="en-US" dirty="0" smtClean="0"/>
              <a:t> spend by</a:t>
            </a:r>
          </a:p>
          <a:p>
            <a:pPr lvl="1"/>
            <a:r>
              <a:rPr lang="en-US" sz="1600" dirty="0" smtClean="0"/>
              <a:t>Customer</a:t>
            </a:r>
          </a:p>
          <a:p>
            <a:pPr lvl="1"/>
            <a:r>
              <a:rPr lang="en-US" sz="1600" dirty="0" smtClean="0"/>
              <a:t>Supplier</a:t>
            </a:r>
          </a:p>
          <a:p>
            <a:pPr lvl="1"/>
            <a:r>
              <a:rPr lang="en-US" sz="1600" dirty="0" smtClean="0"/>
              <a:t> technology</a:t>
            </a:r>
          </a:p>
          <a:p>
            <a:pPr lvl="1"/>
            <a:r>
              <a:rPr lang="en-US" sz="1600" dirty="0" smtClean="0"/>
              <a:t> supply market</a:t>
            </a:r>
          </a:p>
          <a:p>
            <a:pPr lvl="1"/>
            <a:r>
              <a:rPr lang="en-US" sz="1600" dirty="0" smtClean="0"/>
              <a:t>direct versus indirect</a:t>
            </a:r>
          </a:p>
          <a:p>
            <a:pPr lvl="1"/>
            <a:r>
              <a:rPr lang="en-US" sz="1600" dirty="0" smtClean="0"/>
              <a:t>geography</a:t>
            </a:r>
          </a:p>
        </p:txBody>
      </p:sp>
    </p:spTree>
    <p:extLst>
      <p:ext uri="{BB962C8B-B14F-4D97-AF65-F5344CB8AC3E}">
        <p14:creationId xmlns:p14="http://schemas.microsoft.com/office/powerpoint/2010/main" val="3286519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CCS Category </a:t>
            </a:r>
            <a:r>
              <a:rPr lang="en-GB" dirty="0" smtClean="0"/>
              <a:t>Focus</a:t>
            </a:r>
            <a:endParaRPr lang="en-GB" dirty="0"/>
          </a:p>
        </p:txBody>
      </p:sp>
      <p:sp>
        <p:nvSpPr>
          <p:cNvPr id="4" name="Slide Number Placeholder 3"/>
          <p:cNvSpPr>
            <a:spLocks noGrp="1"/>
          </p:cNvSpPr>
          <p:nvPr>
            <p:ph type="sldNum" sz="quarter" idx="4294967295"/>
          </p:nvPr>
        </p:nvSpPr>
        <p:spPr>
          <a:xfrm>
            <a:off x="6734175" y="6410537"/>
            <a:ext cx="2133600" cy="365125"/>
          </a:xfrm>
          <a:prstGeom prst="rect">
            <a:avLst/>
          </a:prstGeom>
        </p:spPr>
        <p:txBody>
          <a:bodyPr/>
          <a:lstStyle/>
          <a:p>
            <a:pPr marL="540000" marR="0" lvl="0" indent="-6599" algn="l" rtl="0">
              <a:spcBef>
                <a:spcPts val="0"/>
              </a:spcBef>
              <a:buSzPct val="25000"/>
              <a:buNone/>
            </a:pPr>
            <a:fld id="{00000000-1234-1234-1234-123412341234}" type="slidenum">
              <a:rPr lang="en-GB" sz="1200" b="0" i="0" u="none" strike="noStrike" cap="none" baseline="0" smtClean="0">
                <a:solidFill>
                  <a:schemeClr val="lt1"/>
                </a:solidFill>
                <a:ea typeface="Arial"/>
                <a:cs typeface="Arial"/>
                <a:sym typeface="Arial"/>
              </a:rPr>
              <a:t>25</a:t>
            </a:fld>
            <a:endParaRPr lang="en-GB" sz="1200" b="0" i="0" u="none" strike="noStrike" cap="none" baseline="0" dirty="0">
              <a:solidFill>
                <a:schemeClr val="lt1"/>
              </a:solidFill>
              <a:ea typeface="Arial"/>
              <a:cs typeface="Arial"/>
              <a:sym typeface="Arial"/>
            </a:endParaRPr>
          </a:p>
        </p:txBody>
      </p:sp>
      <p:sp>
        <p:nvSpPr>
          <p:cNvPr id="21" name="Rounded Rectangle 20"/>
          <p:cNvSpPr/>
          <p:nvPr/>
        </p:nvSpPr>
        <p:spPr>
          <a:xfrm>
            <a:off x="2411413" y="1439863"/>
            <a:ext cx="2063750" cy="3789362"/>
          </a:xfrm>
          <a:prstGeom prst="round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p>
        </p:txBody>
      </p:sp>
      <p:sp>
        <p:nvSpPr>
          <p:cNvPr id="22" name="Rounded Rectangle 21"/>
          <p:cNvSpPr/>
          <p:nvPr/>
        </p:nvSpPr>
        <p:spPr>
          <a:xfrm>
            <a:off x="4572000" y="1439863"/>
            <a:ext cx="2160588" cy="3811587"/>
          </a:xfrm>
          <a:prstGeom prst="roundRect">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p>
        </p:txBody>
      </p:sp>
      <p:sp>
        <p:nvSpPr>
          <p:cNvPr id="23" name="Rounded Rectangle 22"/>
          <p:cNvSpPr/>
          <p:nvPr/>
        </p:nvSpPr>
        <p:spPr>
          <a:xfrm>
            <a:off x="6834981" y="1439864"/>
            <a:ext cx="2171700" cy="381766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p>
        </p:txBody>
      </p:sp>
      <p:sp>
        <p:nvSpPr>
          <p:cNvPr id="24" name="Rounded Rectangle 23"/>
          <p:cNvSpPr/>
          <p:nvPr/>
        </p:nvSpPr>
        <p:spPr>
          <a:xfrm>
            <a:off x="179388" y="1484313"/>
            <a:ext cx="2160587" cy="3767137"/>
          </a:xfrm>
          <a:prstGeom prst="roundRect">
            <a:avLst/>
          </a:prstGeom>
          <a:solidFill>
            <a:schemeClr val="accent1">
              <a:lumMod val="7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solidFill>
                <a:srgbClr val="0070C0"/>
              </a:solidFill>
            </a:endParaRPr>
          </a:p>
        </p:txBody>
      </p:sp>
      <p:sp>
        <p:nvSpPr>
          <p:cNvPr id="26" name="Text Box 8"/>
          <p:cNvSpPr txBox="1"/>
          <p:nvPr/>
        </p:nvSpPr>
        <p:spPr>
          <a:xfrm>
            <a:off x="6804025" y="1500188"/>
            <a:ext cx="2233613" cy="56038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lnSpc>
                <a:spcPts val="2000"/>
              </a:lnSpc>
              <a:spcAft>
                <a:spcPts val="600"/>
              </a:spcAft>
              <a:defRPr/>
            </a:pPr>
            <a:r>
              <a:rPr lang="en-GB" b="1" dirty="0" smtClean="0">
                <a:solidFill>
                  <a:schemeClr val="bg1"/>
                </a:solidFill>
                <a:latin typeface="Calibri" panose="020F0502020204030204" pitchFamily="34" charset="0"/>
                <a:ea typeface="Calibri" charset="0"/>
              </a:rPr>
              <a:t>Corporate </a:t>
            </a:r>
          </a:p>
          <a:p>
            <a:pPr algn="ctr" eaLnBrk="1" hangingPunct="1">
              <a:lnSpc>
                <a:spcPts val="2000"/>
              </a:lnSpc>
              <a:spcAft>
                <a:spcPts val="600"/>
              </a:spcAft>
              <a:defRPr/>
            </a:pPr>
            <a:r>
              <a:rPr lang="en-GB" b="1" dirty="0" smtClean="0">
                <a:solidFill>
                  <a:schemeClr val="bg1"/>
                </a:solidFill>
                <a:latin typeface="Calibri" panose="020F0502020204030204" pitchFamily="34" charset="0"/>
                <a:ea typeface="Calibri" charset="0"/>
              </a:rPr>
              <a:t>Solutions </a:t>
            </a:r>
          </a:p>
        </p:txBody>
      </p:sp>
      <p:sp>
        <p:nvSpPr>
          <p:cNvPr id="28" name="TextBox 10"/>
          <p:cNvSpPr txBox="1">
            <a:spLocks noChangeArrowheads="1"/>
          </p:cNvSpPr>
          <p:nvPr/>
        </p:nvSpPr>
        <p:spPr bwMode="auto">
          <a:xfrm>
            <a:off x="2625725" y="3860800"/>
            <a:ext cx="1592263"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Arial" charset="0"/>
              <a:buChar char="•"/>
            </a:pPr>
            <a:r>
              <a:rPr lang="en-GB" sz="1500" dirty="0">
                <a:solidFill>
                  <a:schemeClr val="bg1"/>
                </a:solidFill>
                <a:latin typeface="Calibri" panose="020F0502020204030204" pitchFamily="34" charset="0"/>
              </a:rPr>
              <a:t>Property</a:t>
            </a:r>
          </a:p>
          <a:p>
            <a:pPr eaLnBrk="1" hangingPunct="1">
              <a:buFont typeface="Arial" charset="0"/>
              <a:buChar char="•"/>
            </a:pPr>
            <a:r>
              <a:rPr lang="en-GB" sz="1500" dirty="0" smtClean="0">
                <a:solidFill>
                  <a:schemeClr val="bg1"/>
                </a:solidFill>
                <a:latin typeface="Calibri" panose="020F0502020204030204" pitchFamily="34" charset="0"/>
              </a:rPr>
              <a:t>Facilities Management</a:t>
            </a:r>
            <a:endParaRPr lang="en-GB" sz="1500" dirty="0">
              <a:solidFill>
                <a:schemeClr val="bg1"/>
              </a:solidFill>
              <a:latin typeface="Calibri" panose="020F0502020204030204" pitchFamily="34" charset="0"/>
            </a:endParaRPr>
          </a:p>
          <a:p>
            <a:pPr eaLnBrk="1" hangingPunct="1">
              <a:buFont typeface="Arial" charset="0"/>
              <a:buChar char="•"/>
            </a:pPr>
            <a:r>
              <a:rPr lang="en-GB" sz="1500" dirty="0">
                <a:solidFill>
                  <a:schemeClr val="bg1"/>
                </a:solidFill>
                <a:latin typeface="Calibri" panose="020F0502020204030204" pitchFamily="34" charset="0"/>
              </a:rPr>
              <a:t>Energy</a:t>
            </a:r>
          </a:p>
          <a:p>
            <a:pPr eaLnBrk="1" hangingPunct="1">
              <a:buFont typeface="Arial" charset="0"/>
              <a:buChar char="•"/>
            </a:pPr>
            <a:endParaRPr lang="en-GB" sz="1500" dirty="0">
              <a:solidFill>
                <a:schemeClr val="bg1"/>
              </a:solidFill>
              <a:latin typeface="Calibri" panose="020F0502020204030204" pitchFamily="34" charset="0"/>
            </a:endParaRPr>
          </a:p>
        </p:txBody>
      </p:sp>
      <p:sp>
        <p:nvSpPr>
          <p:cNvPr id="29" name="TextBox 8"/>
          <p:cNvSpPr txBox="1">
            <a:spLocks noChangeArrowheads="1"/>
          </p:cNvSpPr>
          <p:nvPr/>
        </p:nvSpPr>
        <p:spPr bwMode="auto">
          <a:xfrm>
            <a:off x="6900863" y="3860800"/>
            <a:ext cx="21717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Arial" charset="0"/>
              <a:buChar char="•"/>
            </a:pPr>
            <a:r>
              <a:rPr lang="en-GB" sz="1500" dirty="0">
                <a:solidFill>
                  <a:schemeClr val="bg1"/>
                </a:solidFill>
                <a:latin typeface="Calibri" panose="020F0502020204030204" pitchFamily="34" charset="0"/>
              </a:rPr>
              <a:t>Travel</a:t>
            </a:r>
          </a:p>
          <a:p>
            <a:pPr eaLnBrk="1" hangingPunct="1">
              <a:buFont typeface="Arial" charset="0"/>
              <a:buChar char="•"/>
            </a:pPr>
            <a:r>
              <a:rPr lang="en-GB" sz="1500" dirty="0">
                <a:solidFill>
                  <a:schemeClr val="bg1"/>
                </a:solidFill>
                <a:latin typeface="Calibri" panose="020F0502020204030204" pitchFamily="34" charset="0"/>
              </a:rPr>
              <a:t>Fleet</a:t>
            </a:r>
          </a:p>
          <a:p>
            <a:pPr eaLnBrk="1" hangingPunct="1">
              <a:buFont typeface="Arial" charset="0"/>
              <a:buChar char="•"/>
            </a:pPr>
            <a:r>
              <a:rPr lang="en-GB" sz="1500" dirty="0">
                <a:solidFill>
                  <a:schemeClr val="bg1"/>
                </a:solidFill>
                <a:latin typeface="Calibri" panose="020F0502020204030204" pitchFamily="34" charset="0"/>
              </a:rPr>
              <a:t>Communications</a:t>
            </a:r>
          </a:p>
          <a:p>
            <a:pPr eaLnBrk="1" hangingPunct="1">
              <a:buFont typeface="Arial" charset="0"/>
              <a:buChar char="•"/>
            </a:pPr>
            <a:r>
              <a:rPr lang="en-GB" sz="1500" dirty="0">
                <a:solidFill>
                  <a:schemeClr val="bg1"/>
                </a:solidFill>
                <a:latin typeface="Calibri" panose="020F0502020204030204" pitchFamily="34" charset="0"/>
              </a:rPr>
              <a:t>Financial Services</a:t>
            </a:r>
          </a:p>
          <a:p>
            <a:pPr eaLnBrk="1" hangingPunct="1">
              <a:buFont typeface="Arial" charset="0"/>
              <a:buChar char="•"/>
            </a:pPr>
            <a:r>
              <a:rPr lang="en-GB" sz="1500" dirty="0">
                <a:solidFill>
                  <a:schemeClr val="bg1"/>
                </a:solidFill>
                <a:latin typeface="Calibri" panose="020F0502020204030204" pitchFamily="34" charset="0"/>
              </a:rPr>
              <a:t>Office Solutions</a:t>
            </a:r>
          </a:p>
          <a:p>
            <a:pPr eaLnBrk="1" hangingPunct="1">
              <a:buFont typeface="Arial" charset="0"/>
              <a:buChar char="•"/>
            </a:pPr>
            <a:endParaRPr lang="en-GB" sz="1500" dirty="0">
              <a:solidFill>
                <a:schemeClr val="bg1"/>
              </a:solidFill>
              <a:latin typeface="Calibri" panose="020F0502020204030204" pitchFamily="34" charset="0"/>
            </a:endParaRPr>
          </a:p>
        </p:txBody>
      </p:sp>
      <p:sp>
        <p:nvSpPr>
          <p:cNvPr id="30" name="Text Box 8"/>
          <p:cNvSpPr txBox="1"/>
          <p:nvPr/>
        </p:nvSpPr>
        <p:spPr>
          <a:xfrm>
            <a:off x="4976813" y="1474788"/>
            <a:ext cx="1300162" cy="4762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nchor="b"/>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lnSpc>
                <a:spcPct val="115000"/>
              </a:lnSpc>
              <a:spcAft>
                <a:spcPts val="1000"/>
              </a:spcAft>
              <a:defRPr/>
            </a:pPr>
            <a:r>
              <a:rPr lang="en-GB" b="1" dirty="0" smtClean="0">
                <a:solidFill>
                  <a:schemeClr val="bg1"/>
                </a:solidFill>
                <a:latin typeface="Calibri" panose="020F0502020204030204" pitchFamily="34" charset="0"/>
                <a:ea typeface="Calibri" charset="0"/>
              </a:rPr>
              <a:t>People</a:t>
            </a:r>
          </a:p>
        </p:txBody>
      </p:sp>
      <p:sp>
        <p:nvSpPr>
          <p:cNvPr id="31" name="Text Box 8"/>
          <p:cNvSpPr txBox="1"/>
          <p:nvPr/>
        </p:nvSpPr>
        <p:spPr>
          <a:xfrm>
            <a:off x="250825" y="1484313"/>
            <a:ext cx="2017713" cy="46990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nchor="b"/>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lnSpc>
                <a:spcPct val="115000"/>
              </a:lnSpc>
              <a:spcAft>
                <a:spcPts val="1000"/>
              </a:spcAft>
              <a:defRPr/>
            </a:pPr>
            <a:r>
              <a:rPr lang="en-GB" b="1" dirty="0" smtClean="0">
                <a:solidFill>
                  <a:srgbClr val="FFFFFF"/>
                </a:solidFill>
                <a:latin typeface="Calibri" panose="020F0502020204030204" pitchFamily="34" charset="0"/>
                <a:ea typeface="Calibri" charset="0"/>
              </a:rPr>
              <a:t>Technology</a:t>
            </a:r>
          </a:p>
        </p:txBody>
      </p:sp>
      <p:sp>
        <p:nvSpPr>
          <p:cNvPr id="32" name="TextBox 31"/>
          <p:cNvSpPr txBox="1"/>
          <p:nvPr/>
        </p:nvSpPr>
        <p:spPr>
          <a:xfrm>
            <a:off x="4731829" y="3860800"/>
            <a:ext cx="1844023" cy="1492716"/>
          </a:xfrm>
          <a:prstGeom prst="rect">
            <a:avLst/>
          </a:prstGeom>
          <a:noFill/>
        </p:spPr>
        <p:txBody>
          <a:bodyPr wrap="square">
            <a:spAutoFit/>
          </a:bodyPr>
          <a:lstStyle/>
          <a:p>
            <a:pPr marL="285750" lvl="1" indent="-285750">
              <a:buFont typeface="Arial" panose="020B0604020202020204" pitchFamily="34" charset="0"/>
              <a:buChar char="•"/>
              <a:defRPr/>
            </a:pPr>
            <a:r>
              <a:rPr lang="en-GB" sz="1500" dirty="0">
                <a:solidFill>
                  <a:srgbClr val="FFFFFF"/>
                </a:solidFill>
                <a:ea typeface="+mn-ea"/>
                <a:cs typeface="+mn-cs"/>
              </a:rPr>
              <a:t>Professional Services</a:t>
            </a:r>
          </a:p>
          <a:p>
            <a:pPr marL="285750" lvl="1" indent="-285750">
              <a:buFont typeface="Arial" panose="020B0604020202020204" pitchFamily="34" charset="0"/>
              <a:buChar char="•"/>
              <a:defRPr/>
            </a:pPr>
            <a:r>
              <a:rPr lang="en-GB" sz="1500" dirty="0">
                <a:solidFill>
                  <a:srgbClr val="FFFFFF"/>
                </a:solidFill>
                <a:ea typeface="+mn-ea"/>
                <a:cs typeface="+mn-cs"/>
              </a:rPr>
              <a:t>Consultancy &amp; Contingent Labour</a:t>
            </a:r>
          </a:p>
          <a:p>
            <a:pPr>
              <a:defRPr/>
            </a:pPr>
            <a:endParaRPr lang="en-GB" sz="1600" dirty="0">
              <a:solidFill>
                <a:schemeClr val="bg2">
                  <a:lumMod val="75000"/>
                </a:schemeClr>
              </a:solidFill>
              <a:ea typeface="+mn-ea"/>
              <a:cs typeface="+mn-cs"/>
            </a:endParaRPr>
          </a:p>
        </p:txBody>
      </p:sp>
      <p:sp>
        <p:nvSpPr>
          <p:cNvPr id="34" name="TextBox 20"/>
          <p:cNvSpPr txBox="1">
            <a:spLocks noChangeArrowheads="1"/>
          </p:cNvSpPr>
          <p:nvPr/>
        </p:nvSpPr>
        <p:spPr bwMode="auto">
          <a:xfrm>
            <a:off x="250825" y="3860800"/>
            <a:ext cx="2160588"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buFont typeface="Arial" charset="0"/>
              <a:buChar char="•"/>
            </a:pPr>
            <a:r>
              <a:rPr lang="en-GB" sz="1500" dirty="0">
                <a:solidFill>
                  <a:srgbClr val="FFFFFF"/>
                </a:solidFill>
                <a:latin typeface="Calibri" panose="020F0502020204030204" pitchFamily="34" charset="0"/>
              </a:rPr>
              <a:t>Network Services</a:t>
            </a:r>
          </a:p>
          <a:p>
            <a:pPr eaLnBrk="1" hangingPunct="1">
              <a:buFont typeface="Arial" charset="0"/>
              <a:buChar char="•"/>
            </a:pPr>
            <a:r>
              <a:rPr lang="en-GB" sz="1500" dirty="0">
                <a:solidFill>
                  <a:srgbClr val="FFFFFF"/>
                </a:solidFill>
                <a:latin typeface="Calibri" panose="020F0502020204030204" pitchFamily="34" charset="0"/>
              </a:rPr>
              <a:t>Cloud &amp; Digital</a:t>
            </a:r>
          </a:p>
          <a:p>
            <a:pPr eaLnBrk="1" hangingPunct="1">
              <a:buFont typeface="Arial" charset="0"/>
              <a:buChar char="•"/>
            </a:pPr>
            <a:r>
              <a:rPr lang="en-GB" sz="1500" dirty="0">
                <a:solidFill>
                  <a:srgbClr val="FFFFFF"/>
                </a:solidFill>
                <a:latin typeface="Calibri" panose="020F0502020204030204" pitchFamily="34" charset="0"/>
                <a:cs typeface="Arial" charset="0"/>
              </a:rPr>
              <a:t>Tech Products &amp; Tech Services</a:t>
            </a:r>
          </a:p>
          <a:p>
            <a:pPr eaLnBrk="1" hangingPunct="1">
              <a:buFont typeface="Arial" charset="0"/>
              <a:buChar char="•"/>
            </a:pPr>
            <a:r>
              <a:rPr lang="en-GB" sz="1500" dirty="0">
                <a:solidFill>
                  <a:srgbClr val="FFFFFF"/>
                </a:solidFill>
                <a:latin typeface="Calibri" panose="020F0502020204030204" pitchFamily="34" charset="0"/>
                <a:cs typeface="Arial" charset="0"/>
              </a:rPr>
              <a:t>Software Licensing</a:t>
            </a:r>
          </a:p>
        </p:txBody>
      </p:sp>
      <p:sp>
        <p:nvSpPr>
          <p:cNvPr id="35" name="TextBox 13"/>
          <p:cNvSpPr txBox="1">
            <a:spLocks noChangeArrowheads="1"/>
          </p:cNvSpPr>
          <p:nvPr/>
        </p:nvSpPr>
        <p:spPr bwMode="auto">
          <a:xfrm>
            <a:off x="2625725" y="1479550"/>
            <a:ext cx="1733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b="1" dirty="0">
                <a:solidFill>
                  <a:schemeClr val="bg1"/>
                </a:solidFill>
                <a:latin typeface="Calibri" panose="020F0502020204030204" pitchFamily="34" charset="0"/>
              </a:rPr>
              <a:t>Buildings</a:t>
            </a:r>
          </a:p>
        </p:txBody>
      </p:sp>
      <p:sp>
        <p:nvSpPr>
          <p:cNvPr id="37" name="TextBox 36"/>
          <p:cNvSpPr txBox="1"/>
          <p:nvPr/>
        </p:nvSpPr>
        <p:spPr>
          <a:xfrm>
            <a:off x="1757038" y="5294817"/>
            <a:ext cx="2602235" cy="646331"/>
          </a:xfrm>
          <a:prstGeom prst="rect">
            <a:avLst/>
          </a:prstGeom>
          <a:noFill/>
        </p:spPr>
        <p:txBody>
          <a:bodyPr wrap="square">
            <a:spAutoFit/>
          </a:bodyPr>
          <a:lstStyle/>
          <a:p>
            <a:pPr>
              <a:defRPr/>
            </a:pPr>
            <a:r>
              <a:rPr lang="en-US" sz="1400" b="1" dirty="0" smtClean="0">
                <a:solidFill>
                  <a:srgbClr val="00438C"/>
                </a:solidFill>
                <a:ea typeface="+mn-ea"/>
                <a:cs typeface="+mn-cs"/>
              </a:rPr>
              <a:t>Accelerating </a:t>
            </a:r>
            <a:r>
              <a:rPr lang="en-US" sz="1400" b="1" dirty="0">
                <a:solidFill>
                  <a:srgbClr val="00438C"/>
                </a:solidFill>
                <a:ea typeface="+mn-ea"/>
                <a:cs typeface="+mn-cs"/>
              </a:rPr>
              <a:t>savings through taking a more strategic approach</a:t>
            </a:r>
          </a:p>
          <a:p>
            <a:pPr>
              <a:defRPr/>
            </a:pPr>
            <a:endParaRPr lang="en-US" sz="800" dirty="0">
              <a:ea typeface="+mn-ea"/>
              <a:cs typeface="+mn-cs"/>
            </a:endParaRPr>
          </a:p>
        </p:txBody>
      </p:sp>
      <p:sp>
        <p:nvSpPr>
          <p:cNvPr id="56" name="Rectangle 55"/>
          <p:cNvSpPr/>
          <p:nvPr/>
        </p:nvSpPr>
        <p:spPr>
          <a:xfrm>
            <a:off x="6087917" y="5385480"/>
            <a:ext cx="2887808" cy="553998"/>
          </a:xfrm>
          <a:prstGeom prst="rect">
            <a:avLst/>
          </a:prstGeom>
        </p:spPr>
        <p:txBody>
          <a:bodyPr wrap="square">
            <a:spAutoFit/>
          </a:bodyPr>
          <a:lstStyle/>
          <a:p>
            <a:pPr>
              <a:defRPr/>
            </a:pPr>
            <a:r>
              <a:rPr lang="en-US" sz="1400" b="1" dirty="0">
                <a:solidFill>
                  <a:srgbClr val="00438C"/>
                </a:solidFill>
              </a:rPr>
              <a:t>Listening to customers and suppliers</a:t>
            </a:r>
            <a:r>
              <a:rPr lang="en-US" sz="1600" b="1" dirty="0">
                <a:solidFill>
                  <a:srgbClr val="00438C"/>
                </a:solidFill>
              </a:rPr>
              <a:t> </a:t>
            </a:r>
          </a:p>
        </p:txBody>
      </p:sp>
      <p:pic>
        <p:nvPicPr>
          <p:cNvPr id="57" name="Picture 56"/>
          <p:cNvPicPr>
            <a:picLocks noChangeAspect="1"/>
          </p:cNvPicPr>
          <p:nvPr/>
        </p:nvPicPr>
        <p:blipFill>
          <a:blip r:embed="rId3"/>
          <a:stretch>
            <a:fillRect/>
          </a:stretch>
        </p:blipFill>
        <p:spPr>
          <a:xfrm>
            <a:off x="547142" y="2274612"/>
            <a:ext cx="1209897" cy="1209897"/>
          </a:xfrm>
          <a:prstGeom prst="rect">
            <a:avLst/>
          </a:prstGeom>
        </p:spPr>
      </p:pic>
      <p:pic>
        <p:nvPicPr>
          <p:cNvPr id="58" name="Picture 57"/>
          <p:cNvPicPr>
            <a:picLocks noChangeAspect="1"/>
          </p:cNvPicPr>
          <p:nvPr/>
        </p:nvPicPr>
        <p:blipFill>
          <a:blip r:embed="rId4"/>
          <a:stretch>
            <a:fillRect/>
          </a:stretch>
        </p:blipFill>
        <p:spPr>
          <a:xfrm>
            <a:off x="2860867" y="2274611"/>
            <a:ext cx="1209897" cy="1209897"/>
          </a:xfrm>
          <a:prstGeom prst="rect">
            <a:avLst/>
          </a:prstGeom>
        </p:spPr>
      </p:pic>
      <p:pic>
        <p:nvPicPr>
          <p:cNvPr id="61" name="Picture 60"/>
          <p:cNvPicPr>
            <a:picLocks noChangeAspect="1"/>
          </p:cNvPicPr>
          <p:nvPr/>
        </p:nvPicPr>
        <p:blipFill>
          <a:blip r:embed="rId5"/>
          <a:stretch>
            <a:fillRect/>
          </a:stretch>
        </p:blipFill>
        <p:spPr>
          <a:xfrm>
            <a:off x="738503" y="5266779"/>
            <a:ext cx="812800" cy="812800"/>
          </a:xfrm>
          <a:prstGeom prst="rect">
            <a:avLst/>
          </a:prstGeom>
        </p:spPr>
      </p:pic>
      <p:pic>
        <p:nvPicPr>
          <p:cNvPr id="62" name="Picture 61"/>
          <p:cNvPicPr>
            <a:picLocks noChangeAspect="1"/>
          </p:cNvPicPr>
          <p:nvPr/>
        </p:nvPicPr>
        <p:blipFill>
          <a:blip r:embed="rId6"/>
          <a:stretch>
            <a:fillRect/>
          </a:stretch>
        </p:blipFill>
        <p:spPr>
          <a:xfrm>
            <a:off x="4801120" y="5153935"/>
            <a:ext cx="1254024" cy="1038488"/>
          </a:xfrm>
          <a:prstGeom prst="rect">
            <a:avLst/>
          </a:prstGeom>
        </p:spPr>
      </p:pic>
      <p:pic>
        <p:nvPicPr>
          <p:cNvPr id="63" name="Picture 62"/>
          <p:cNvPicPr>
            <a:picLocks noChangeAspect="1"/>
          </p:cNvPicPr>
          <p:nvPr/>
        </p:nvPicPr>
        <p:blipFill>
          <a:blip r:embed="rId7"/>
          <a:stretch>
            <a:fillRect/>
          </a:stretch>
        </p:blipFill>
        <p:spPr>
          <a:xfrm>
            <a:off x="7296958" y="2344196"/>
            <a:ext cx="1140312" cy="1140312"/>
          </a:xfrm>
          <a:prstGeom prst="rect">
            <a:avLst/>
          </a:prstGeom>
        </p:spPr>
      </p:pic>
      <p:pic>
        <p:nvPicPr>
          <p:cNvPr id="64" name="Picture 63"/>
          <p:cNvPicPr>
            <a:picLocks noChangeAspect="1"/>
          </p:cNvPicPr>
          <p:nvPr/>
        </p:nvPicPr>
        <p:blipFill>
          <a:blip r:embed="rId8"/>
          <a:stretch>
            <a:fillRect/>
          </a:stretch>
        </p:blipFill>
        <p:spPr>
          <a:xfrm>
            <a:off x="4976813" y="2274612"/>
            <a:ext cx="1333508" cy="1333508"/>
          </a:xfrm>
          <a:prstGeom prst="rect">
            <a:avLst/>
          </a:prstGeom>
        </p:spPr>
      </p:pic>
    </p:spTree>
    <p:extLst>
      <p:ext uri="{BB962C8B-B14F-4D97-AF65-F5344CB8AC3E}">
        <p14:creationId xmlns:p14="http://schemas.microsoft.com/office/powerpoint/2010/main" val="3016950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Rounded Rectangle 1"/>
          <p:cNvSpPr>
            <a:spLocks noChangeAspect="1"/>
          </p:cNvSpPr>
          <p:nvPr/>
        </p:nvSpPr>
        <p:spPr bwMode="auto">
          <a:xfrm flipV="1">
            <a:off x="5392310" y="4022014"/>
            <a:ext cx="187200" cy="1591853"/>
          </a:xfrm>
          <a:custGeom>
            <a:avLst/>
            <a:gdLst>
              <a:gd name="connsiteX0" fmla="*/ 122240 w 266700"/>
              <a:gd name="connsiteY0" fmla="*/ 0 h 3981450"/>
              <a:gd name="connsiteX1" fmla="*/ 266700 w 266700"/>
              <a:gd name="connsiteY1" fmla="*/ 0 h 3981450"/>
              <a:gd name="connsiteX2" fmla="*/ 266700 w 266700"/>
              <a:gd name="connsiteY2" fmla="*/ 2047875 h 3981450"/>
              <a:gd name="connsiteX3" fmla="*/ 266700 w 266700"/>
              <a:gd name="connsiteY3" fmla="*/ 3981450 h 3981450"/>
              <a:gd name="connsiteX4" fmla="*/ 122240 w 266700"/>
              <a:gd name="connsiteY4" fmla="*/ 3981450 h 3981450"/>
              <a:gd name="connsiteX5" fmla="*/ 0 w 266700"/>
              <a:gd name="connsiteY5" fmla="*/ 3859210 h 3981450"/>
              <a:gd name="connsiteX6" fmla="*/ 0 w 266700"/>
              <a:gd name="connsiteY6" fmla="*/ 122240 h 3981450"/>
              <a:gd name="connsiteX7" fmla="*/ 122240 w 266700"/>
              <a:gd name="connsiteY7" fmla="*/ 0 h 3981450"/>
              <a:gd name="connsiteX0" fmla="*/ 266700 w 358140"/>
              <a:gd name="connsiteY0" fmla="*/ 2047875 h 3981450"/>
              <a:gd name="connsiteX1" fmla="*/ 266700 w 358140"/>
              <a:gd name="connsiteY1" fmla="*/ 3981450 h 3981450"/>
              <a:gd name="connsiteX2" fmla="*/ 122240 w 358140"/>
              <a:gd name="connsiteY2" fmla="*/ 3981450 h 3981450"/>
              <a:gd name="connsiteX3" fmla="*/ 0 w 358140"/>
              <a:gd name="connsiteY3" fmla="*/ 3859210 h 3981450"/>
              <a:gd name="connsiteX4" fmla="*/ 0 w 358140"/>
              <a:gd name="connsiteY4" fmla="*/ 122240 h 3981450"/>
              <a:gd name="connsiteX5" fmla="*/ 122240 w 358140"/>
              <a:gd name="connsiteY5" fmla="*/ 0 h 3981450"/>
              <a:gd name="connsiteX6" fmla="*/ 266700 w 358140"/>
              <a:gd name="connsiteY6" fmla="*/ 0 h 3981450"/>
              <a:gd name="connsiteX7" fmla="*/ 358140 w 358140"/>
              <a:gd name="connsiteY7" fmla="*/ 2139315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2047875 h 3981450"/>
              <a:gd name="connsiteX1" fmla="*/ 257175 w 266700"/>
              <a:gd name="connsiteY1" fmla="*/ 2076450 h 3981450"/>
              <a:gd name="connsiteX2" fmla="*/ 266700 w 266700"/>
              <a:gd name="connsiteY2" fmla="*/ 3981450 h 3981450"/>
              <a:gd name="connsiteX3" fmla="*/ 122240 w 266700"/>
              <a:gd name="connsiteY3" fmla="*/ 3981450 h 3981450"/>
              <a:gd name="connsiteX4" fmla="*/ 0 w 266700"/>
              <a:gd name="connsiteY4" fmla="*/ 3859210 h 3981450"/>
              <a:gd name="connsiteX5" fmla="*/ 0 w 266700"/>
              <a:gd name="connsiteY5" fmla="*/ 122240 h 3981450"/>
              <a:gd name="connsiteX6" fmla="*/ 122240 w 266700"/>
              <a:gd name="connsiteY6" fmla="*/ 0 h 3981450"/>
              <a:gd name="connsiteX7" fmla="*/ 266700 w 266700"/>
              <a:gd name="connsiteY7" fmla="*/ 0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3981450 h 3981450"/>
              <a:gd name="connsiteX1" fmla="*/ 122240 w 266700"/>
              <a:gd name="connsiteY1" fmla="*/ 3981450 h 3981450"/>
              <a:gd name="connsiteX2" fmla="*/ 0 w 266700"/>
              <a:gd name="connsiteY2" fmla="*/ 3859210 h 3981450"/>
              <a:gd name="connsiteX3" fmla="*/ 0 w 266700"/>
              <a:gd name="connsiteY3" fmla="*/ 122240 h 3981450"/>
              <a:gd name="connsiteX4" fmla="*/ 122240 w 266700"/>
              <a:gd name="connsiteY4" fmla="*/ 0 h 3981450"/>
              <a:gd name="connsiteX5" fmla="*/ 266700 w 266700"/>
              <a:gd name="connsiteY5" fmla="*/ 0 h 3981450"/>
              <a:gd name="connsiteX0" fmla="*/ 122240 w 266700"/>
              <a:gd name="connsiteY0" fmla="*/ 3981450 h 3981450"/>
              <a:gd name="connsiteX1" fmla="*/ 0 w 266700"/>
              <a:gd name="connsiteY1" fmla="*/ 3859210 h 3981450"/>
              <a:gd name="connsiteX2" fmla="*/ 0 w 266700"/>
              <a:gd name="connsiteY2" fmla="*/ 122240 h 3981450"/>
              <a:gd name="connsiteX3" fmla="*/ 122240 w 266700"/>
              <a:gd name="connsiteY3" fmla="*/ 0 h 3981450"/>
              <a:gd name="connsiteX4" fmla="*/ 266700 w 266700"/>
              <a:gd name="connsiteY4" fmla="*/ 0 h 3981450"/>
              <a:gd name="connsiteX0" fmla="*/ 0 w 266700"/>
              <a:gd name="connsiteY0" fmla="*/ 3859210 h 3859210"/>
              <a:gd name="connsiteX1" fmla="*/ 0 w 266700"/>
              <a:gd name="connsiteY1" fmla="*/ 122240 h 3859210"/>
              <a:gd name="connsiteX2" fmla="*/ 122240 w 266700"/>
              <a:gd name="connsiteY2" fmla="*/ 0 h 3859210"/>
              <a:gd name="connsiteX3" fmla="*/ 266700 w 266700"/>
              <a:gd name="connsiteY3" fmla="*/ 0 h 3859210"/>
              <a:gd name="connsiteX0" fmla="*/ 0 w 266700"/>
              <a:gd name="connsiteY0" fmla="*/ 3963985 h 3963985"/>
              <a:gd name="connsiteX1" fmla="*/ 0 w 266700"/>
              <a:gd name="connsiteY1" fmla="*/ 122240 h 3963985"/>
              <a:gd name="connsiteX2" fmla="*/ 122240 w 266700"/>
              <a:gd name="connsiteY2" fmla="*/ 0 h 3963985"/>
              <a:gd name="connsiteX3" fmla="*/ 266700 w 266700"/>
              <a:gd name="connsiteY3" fmla="*/ 0 h 3963985"/>
              <a:gd name="connsiteX0" fmla="*/ 16247 w 282947"/>
              <a:gd name="connsiteY0" fmla="*/ 3963985 h 3963985"/>
              <a:gd name="connsiteX1" fmla="*/ 0 w 282947"/>
              <a:gd name="connsiteY1" fmla="*/ 1889840 h 3963985"/>
              <a:gd name="connsiteX2" fmla="*/ 16247 w 282947"/>
              <a:gd name="connsiteY2" fmla="*/ 122240 h 3963985"/>
              <a:gd name="connsiteX3" fmla="*/ 138487 w 282947"/>
              <a:gd name="connsiteY3" fmla="*/ 0 h 3963985"/>
              <a:gd name="connsiteX4" fmla="*/ 282947 w 282947"/>
              <a:gd name="connsiteY4" fmla="*/ 0 h 3963985"/>
              <a:gd name="connsiteX0" fmla="*/ 0 w 282947"/>
              <a:gd name="connsiteY0" fmla="*/ 1889840 h 1889840"/>
              <a:gd name="connsiteX1" fmla="*/ 16247 w 282947"/>
              <a:gd name="connsiteY1" fmla="*/ 122240 h 1889840"/>
              <a:gd name="connsiteX2" fmla="*/ 138487 w 282947"/>
              <a:gd name="connsiteY2" fmla="*/ 0 h 1889840"/>
              <a:gd name="connsiteX3" fmla="*/ 282947 w 282947"/>
              <a:gd name="connsiteY3" fmla="*/ 0 h 1889840"/>
              <a:gd name="connsiteX0" fmla="*/ 0 w 274011"/>
              <a:gd name="connsiteY0" fmla="*/ 1871772 h 1871772"/>
              <a:gd name="connsiteX1" fmla="*/ 7311 w 274011"/>
              <a:gd name="connsiteY1" fmla="*/ 122240 h 1871772"/>
              <a:gd name="connsiteX2" fmla="*/ 129551 w 274011"/>
              <a:gd name="connsiteY2" fmla="*/ 0 h 1871772"/>
              <a:gd name="connsiteX3" fmla="*/ 274011 w 274011"/>
              <a:gd name="connsiteY3" fmla="*/ 0 h 1871772"/>
              <a:gd name="connsiteX0" fmla="*/ 1625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1625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6093 w 266700"/>
              <a:gd name="connsiteY0" fmla="*/ 1880806 h 1880806"/>
              <a:gd name="connsiteX1" fmla="*/ 0 w 266700"/>
              <a:gd name="connsiteY1" fmla="*/ 122240 h 1880806"/>
              <a:gd name="connsiteX2" fmla="*/ 122240 w 266700"/>
              <a:gd name="connsiteY2" fmla="*/ 0 h 1880806"/>
              <a:gd name="connsiteX3" fmla="*/ 266700 w 266700"/>
              <a:gd name="connsiteY3" fmla="*/ 0 h 1880806"/>
              <a:gd name="connsiteX0" fmla="*/ 10561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25 w 274036"/>
              <a:gd name="connsiteY0" fmla="*/ 1880806 h 1880806"/>
              <a:gd name="connsiteX1" fmla="*/ 7336 w 274036"/>
              <a:gd name="connsiteY1" fmla="*/ 122240 h 1880806"/>
              <a:gd name="connsiteX2" fmla="*/ 129576 w 274036"/>
              <a:gd name="connsiteY2" fmla="*/ 0 h 1880806"/>
              <a:gd name="connsiteX3" fmla="*/ 274036 w 274036"/>
              <a:gd name="connsiteY3" fmla="*/ 0 h 1880806"/>
              <a:gd name="connsiteX0" fmla="*/ 1625 w 266700"/>
              <a:gd name="connsiteY0" fmla="*/ 1880806 h 1880806"/>
              <a:gd name="connsiteX1" fmla="*/ 0 w 266700"/>
              <a:gd name="connsiteY1" fmla="*/ 122240 h 1880806"/>
              <a:gd name="connsiteX2" fmla="*/ 122240 w 266700"/>
              <a:gd name="connsiteY2" fmla="*/ 0 h 1880806"/>
              <a:gd name="connsiteX3" fmla="*/ 266700 w 266700"/>
              <a:gd name="connsiteY3" fmla="*/ 0 h 1880806"/>
              <a:gd name="connsiteX0" fmla="*/ 6093 w 266700"/>
              <a:gd name="connsiteY0" fmla="*/ 1871772 h 1871772"/>
              <a:gd name="connsiteX1" fmla="*/ 0 w 266700"/>
              <a:gd name="connsiteY1" fmla="*/ 122240 h 1871772"/>
              <a:gd name="connsiteX2" fmla="*/ 122240 w 266700"/>
              <a:gd name="connsiteY2" fmla="*/ 0 h 1871772"/>
              <a:gd name="connsiteX3" fmla="*/ 266700 w 266700"/>
              <a:gd name="connsiteY3" fmla="*/ 0 h 1871772"/>
              <a:gd name="connsiteX0" fmla="*/ 1625 w 266700"/>
              <a:gd name="connsiteY0" fmla="*/ 1871772 h 1871772"/>
              <a:gd name="connsiteX1" fmla="*/ 0 w 266700"/>
              <a:gd name="connsiteY1" fmla="*/ 122240 h 1871772"/>
              <a:gd name="connsiteX2" fmla="*/ 122240 w 266700"/>
              <a:gd name="connsiteY2" fmla="*/ 0 h 1871772"/>
              <a:gd name="connsiteX3" fmla="*/ 266700 w 266700"/>
              <a:gd name="connsiteY3" fmla="*/ 0 h 1871772"/>
              <a:gd name="connsiteX0" fmla="*/ 1625 w 266700"/>
              <a:gd name="connsiteY0" fmla="*/ 2318502 h 2318502"/>
              <a:gd name="connsiteX1" fmla="*/ 0 w 266700"/>
              <a:gd name="connsiteY1" fmla="*/ 122240 h 2318502"/>
              <a:gd name="connsiteX2" fmla="*/ 122240 w 266700"/>
              <a:gd name="connsiteY2" fmla="*/ 0 h 2318502"/>
              <a:gd name="connsiteX3" fmla="*/ 266700 w 266700"/>
              <a:gd name="connsiteY3" fmla="*/ 0 h 2318502"/>
              <a:gd name="connsiteX0" fmla="*/ 1625 w 266700"/>
              <a:gd name="connsiteY0" fmla="*/ 2292730 h 2292730"/>
              <a:gd name="connsiteX1" fmla="*/ 0 w 266700"/>
              <a:gd name="connsiteY1" fmla="*/ 122240 h 2292730"/>
              <a:gd name="connsiteX2" fmla="*/ 122240 w 266700"/>
              <a:gd name="connsiteY2" fmla="*/ 0 h 2292730"/>
              <a:gd name="connsiteX3" fmla="*/ 266700 w 266700"/>
              <a:gd name="connsiteY3" fmla="*/ 0 h 2292730"/>
            </a:gdLst>
            <a:ahLst/>
            <a:cxnLst>
              <a:cxn ang="0">
                <a:pos x="connsiteX0" y="connsiteY0"/>
              </a:cxn>
              <a:cxn ang="0">
                <a:pos x="connsiteX1" y="connsiteY1"/>
              </a:cxn>
              <a:cxn ang="0">
                <a:pos x="connsiteX2" y="connsiteY2"/>
              </a:cxn>
              <a:cxn ang="0">
                <a:pos x="connsiteX3" y="connsiteY3"/>
              </a:cxn>
            </a:cxnLst>
            <a:rect l="l" t="t" r="r" b="b"/>
            <a:pathLst>
              <a:path w="266700" h="2292730">
                <a:moveTo>
                  <a:pt x="1625" y="2292730"/>
                </a:moveTo>
                <a:cubicBezTo>
                  <a:pt x="1083" y="1708047"/>
                  <a:pt x="542" y="706923"/>
                  <a:pt x="0" y="122240"/>
                </a:cubicBezTo>
                <a:cubicBezTo>
                  <a:pt x="0" y="54729"/>
                  <a:pt x="54729" y="0"/>
                  <a:pt x="122240" y="0"/>
                </a:cubicBezTo>
                <a:lnTo>
                  <a:pt x="266700" y="0"/>
                </a:lnTo>
              </a:path>
            </a:pathLst>
          </a:custGeom>
          <a:noFill/>
          <a:ln w="127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accent2"/>
              </a:solidFill>
              <a:effectLst/>
              <a:latin typeface="Calibri" pitchFamily="34" charset="0"/>
            </a:endParaRPr>
          </a:p>
        </p:txBody>
      </p:sp>
      <p:sp>
        <p:nvSpPr>
          <p:cNvPr id="90" name="Rounded Rectangle 1"/>
          <p:cNvSpPr/>
          <p:nvPr/>
        </p:nvSpPr>
        <p:spPr bwMode="auto">
          <a:xfrm>
            <a:off x="495985" y="1770404"/>
            <a:ext cx="266700" cy="3869981"/>
          </a:xfrm>
          <a:custGeom>
            <a:avLst/>
            <a:gdLst>
              <a:gd name="connsiteX0" fmla="*/ 122240 w 266700"/>
              <a:gd name="connsiteY0" fmla="*/ 0 h 3981450"/>
              <a:gd name="connsiteX1" fmla="*/ 266700 w 266700"/>
              <a:gd name="connsiteY1" fmla="*/ 0 h 3981450"/>
              <a:gd name="connsiteX2" fmla="*/ 266700 w 266700"/>
              <a:gd name="connsiteY2" fmla="*/ 2047875 h 3981450"/>
              <a:gd name="connsiteX3" fmla="*/ 266700 w 266700"/>
              <a:gd name="connsiteY3" fmla="*/ 3981450 h 3981450"/>
              <a:gd name="connsiteX4" fmla="*/ 122240 w 266700"/>
              <a:gd name="connsiteY4" fmla="*/ 3981450 h 3981450"/>
              <a:gd name="connsiteX5" fmla="*/ 0 w 266700"/>
              <a:gd name="connsiteY5" fmla="*/ 3859210 h 3981450"/>
              <a:gd name="connsiteX6" fmla="*/ 0 w 266700"/>
              <a:gd name="connsiteY6" fmla="*/ 122240 h 3981450"/>
              <a:gd name="connsiteX7" fmla="*/ 122240 w 266700"/>
              <a:gd name="connsiteY7" fmla="*/ 0 h 3981450"/>
              <a:gd name="connsiteX0" fmla="*/ 266700 w 358140"/>
              <a:gd name="connsiteY0" fmla="*/ 2047875 h 3981450"/>
              <a:gd name="connsiteX1" fmla="*/ 266700 w 358140"/>
              <a:gd name="connsiteY1" fmla="*/ 3981450 h 3981450"/>
              <a:gd name="connsiteX2" fmla="*/ 122240 w 358140"/>
              <a:gd name="connsiteY2" fmla="*/ 3981450 h 3981450"/>
              <a:gd name="connsiteX3" fmla="*/ 0 w 358140"/>
              <a:gd name="connsiteY3" fmla="*/ 3859210 h 3981450"/>
              <a:gd name="connsiteX4" fmla="*/ 0 w 358140"/>
              <a:gd name="connsiteY4" fmla="*/ 122240 h 3981450"/>
              <a:gd name="connsiteX5" fmla="*/ 122240 w 358140"/>
              <a:gd name="connsiteY5" fmla="*/ 0 h 3981450"/>
              <a:gd name="connsiteX6" fmla="*/ 266700 w 358140"/>
              <a:gd name="connsiteY6" fmla="*/ 0 h 3981450"/>
              <a:gd name="connsiteX7" fmla="*/ 358140 w 358140"/>
              <a:gd name="connsiteY7" fmla="*/ 2139315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2047875 h 3981450"/>
              <a:gd name="connsiteX1" fmla="*/ 257175 w 266700"/>
              <a:gd name="connsiteY1" fmla="*/ 2076450 h 3981450"/>
              <a:gd name="connsiteX2" fmla="*/ 266700 w 266700"/>
              <a:gd name="connsiteY2" fmla="*/ 3981450 h 3981450"/>
              <a:gd name="connsiteX3" fmla="*/ 122240 w 266700"/>
              <a:gd name="connsiteY3" fmla="*/ 3981450 h 3981450"/>
              <a:gd name="connsiteX4" fmla="*/ 0 w 266700"/>
              <a:gd name="connsiteY4" fmla="*/ 3859210 h 3981450"/>
              <a:gd name="connsiteX5" fmla="*/ 0 w 266700"/>
              <a:gd name="connsiteY5" fmla="*/ 122240 h 3981450"/>
              <a:gd name="connsiteX6" fmla="*/ 122240 w 266700"/>
              <a:gd name="connsiteY6" fmla="*/ 0 h 3981450"/>
              <a:gd name="connsiteX7" fmla="*/ 266700 w 266700"/>
              <a:gd name="connsiteY7" fmla="*/ 0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3981450 h 3981450"/>
              <a:gd name="connsiteX1" fmla="*/ 122240 w 266700"/>
              <a:gd name="connsiteY1" fmla="*/ 3981450 h 3981450"/>
              <a:gd name="connsiteX2" fmla="*/ 0 w 266700"/>
              <a:gd name="connsiteY2" fmla="*/ 3859210 h 3981450"/>
              <a:gd name="connsiteX3" fmla="*/ 0 w 266700"/>
              <a:gd name="connsiteY3" fmla="*/ 122240 h 3981450"/>
              <a:gd name="connsiteX4" fmla="*/ 122240 w 266700"/>
              <a:gd name="connsiteY4" fmla="*/ 0 h 3981450"/>
              <a:gd name="connsiteX5" fmla="*/ 266700 w 266700"/>
              <a:gd name="connsiteY5" fmla="*/ 0 h 3981450"/>
              <a:gd name="connsiteX0" fmla="*/ 122240 w 266700"/>
              <a:gd name="connsiteY0" fmla="*/ 3981450 h 3981450"/>
              <a:gd name="connsiteX1" fmla="*/ 0 w 266700"/>
              <a:gd name="connsiteY1" fmla="*/ 3859210 h 3981450"/>
              <a:gd name="connsiteX2" fmla="*/ 0 w 266700"/>
              <a:gd name="connsiteY2" fmla="*/ 122240 h 3981450"/>
              <a:gd name="connsiteX3" fmla="*/ 122240 w 266700"/>
              <a:gd name="connsiteY3" fmla="*/ 0 h 3981450"/>
              <a:gd name="connsiteX4" fmla="*/ 266700 w 266700"/>
              <a:gd name="connsiteY4" fmla="*/ 0 h 3981450"/>
              <a:gd name="connsiteX0" fmla="*/ 0 w 266700"/>
              <a:gd name="connsiteY0" fmla="*/ 3859210 h 3859210"/>
              <a:gd name="connsiteX1" fmla="*/ 0 w 266700"/>
              <a:gd name="connsiteY1" fmla="*/ 122240 h 3859210"/>
              <a:gd name="connsiteX2" fmla="*/ 122240 w 266700"/>
              <a:gd name="connsiteY2" fmla="*/ 0 h 3859210"/>
              <a:gd name="connsiteX3" fmla="*/ 266700 w 266700"/>
              <a:gd name="connsiteY3" fmla="*/ 0 h 3859210"/>
              <a:gd name="connsiteX0" fmla="*/ 0 w 266700"/>
              <a:gd name="connsiteY0" fmla="*/ 3963985 h 3963985"/>
              <a:gd name="connsiteX1" fmla="*/ 0 w 266700"/>
              <a:gd name="connsiteY1" fmla="*/ 122240 h 3963985"/>
              <a:gd name="connsiteX2" fmla="*/ 122240 w 266700"/>
              <a:gd name="connsiteY2" fmla="*/ 0 h 3963985"/>
              <a:gd name="connsiteX3" fmla="*/ 266700 w 266700"/>
              <a:gd name="connsiteY3" fmla="*/ 0 h 3963985"/>
            </a:gdLst>
            <a:ahLst/>
            <a:cxnLst>
              <a:cxn ang="0">
                <a:pos x="connsiteX0" y="connsiteY0"/>
              </a:cxn>
              <a:cxn ang="0">
                <a:pos x="connsiteX1" y="connsiteY1"/>
              </a:cxn>
              <a:cxn ang="0">
                <a:pos x="connsiteX2" y="connsiteY2"/>
              </a:cxn>
              <a:cxn ang="0">
                <a:pos x="connsiteX3" y="connsiteY3"/>
              </a:cxn>
            </a:cxnLst>
            <a:rect l="l" t="t" r="r" b="b"/>
            <a:pathLst>
              <a:path w="266700" h="3963985">
                <a:moveTo>
                  <a:pt x="0" y="3963985"/>
                </a:moveTo>
                <a:lnTo>
                  <a:pt x="0" y="122240"/>
                </a:lnTo>
                <a:cubicBezTo>
                  <a:pt x="0" y="54729"/>
                  <a:pt x="54729" y="0"/>
                  <a:pt x="122240" y="0"/>
                </a:cubicBezTo>
                <a:lnTo>
                  <a:pt x="266700" y="0"/>
                </a:lnTo>
              </a:path>
            </a:pathLst>
          </a:custGeom>
          <a:noFill/>
          <a:ln w="127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accent2"/>
              </a:solidFill>
              <a:effectLst/>
              <a:latin typeface="Calibri" pitchFamily="34" charset="0"/>
            </a:endParaRPr>
          </a:p>
        </p:txBody>
      </p:sp>
      <p:cxnSp>
        <p:nvCxnSpPr>
          <p:cNvPr id="61" name="Straight Connector 60"/>
          <p:cNvCxnSpPr>
            <a:stCxn id="4" idx="1"/>
          </p:cNvCxnSpPr>
          <p:nvPr/>
        </p:nvCxnSpPr>
        <p:spPr bwMode="auto">
          <a:xfrm flipH="1">
            <a:off x="881105" y="2317800"/>
            <a:ext cx="4667674" cy="7255"/>
          </a:xfrm>
          <a:prstGeom prst="line">
            <a:avLst/>
          </a:prstGeom>
          <a:solidFill>
            <a:schemeClr val="accent1"/>
          </a:solidFill>
          <a:ln w="12700" cap="flat" cmpd="sng" algn="ctr">
            <a:solidFill>
              <a:schemeClr val="bg1"/>
            </a:solidFill>
            <a:prstDash val="solid"/>
            <a:round/>
            <a:headEnd type="none" w="med" len="med"/>
            <a:tailEnd type="none" w="med" len="med"/>
          </a:ln>
          <a:effectLst/>
        </p:spPr>
      </p:cxnSp>
      <p:sp>
        <p:nvSpPr>
          <p:cNvPr id="39938" name="Title 1"/>
          <p:cNvSpPr>
            <a:spLocks noGrp="1"/>
          </p:cNvSpPr>
          <p:nvPr>
            <p:ph type="title"/>
          </p:nvPr>
        </p:nvSpPr>
        <p:spPr/>
        <p:txBody>
          <a:bodyPr/>
          <a:lstStyle/>
          <a:p>
            <a:r>
              <a:rPr lang="en-GB" altLang="en-US" dirty="0"/>
              <a:t>A section of a sourcing tree</a:t>
            </a:r>
            <a:endParaRPr lang="en-GB" altLang="en-US" dirty="0" smtClean="0"/>
          </a:p>
        </p:txBody>
      </p:sp>
      <p:sp>
        <p:nvSpPr>
          <p:cNvPr id="7" name="TextBox 6"/>
          <p:cNvSpPr txBox="1"/>
          <p:nvPr/>
        </p:nvSpPr>
        <p:spPr bwMode="auto">
          <a:xfrm>
            <a:off x="8185872" y="2209799"/>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4" name="TextBox 3"/>
          <p:cNvSpPr txBox="1"/>
          <p:nvPr/>
        </p:nvSpPr>
        <p:spPr bwMode="auto">
          <a:xfrm>
            <a:off x="5548779" y="2209800"/>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Personal insurance</a:t>
            </a:r>
            <a:endParaRPr lang="en-US" sz="1300" dirty="0">
              <a:solidFill>
                <a:schemeClr val="accent3"/>
              </a:solidFill>
            </a:endParaRPr>
          </a:p>
        </p:txBody>
      </p:sp>
      <p:sp>
        <p:nvSpPr>
          <p:cNvPr id="11" name="TextBox 10"/>
          <p:cNvSpPr txBox="1"/>
          <p:nvPr/>
        </p:nvSpPr>
        <p:spPr bwMode="auto">
          <a:xfrm>
            <a:off x="8185872" y="2440275"/>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10" name="TextBox 9"/>
          <p:cNvSpPr txBox="1"/>
          <p:nvPr/>
        </p:nvSpPr>
        <p:spPr bwMode="auto">
          <a:xfrm>
            <a:off x="5548779" y="2440276"/>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Product liability</a:t>
            </a:r>
            <a:endParaRPr lang="en-US" sz="1300" dirty="0">
              <a:solidFill>
                <a:schemeClr val="accent3"/>
              </a:solidFill>
            </a:endParaRPr>
          </a:p>
        </p:txBody>
      </p:sp>
      <p:sp>
        <p:nvSpPr>
          <p:cNvPr id="14" name="TextBox 13"/>
          <p:cNvSpPr txBox="1"/>
          <p:nvPr/>
        </p:nvSpPr>
        <p:spPr bwMode="auto">
          <a:xfrm>
            <a:off x="8185872" y="2670751"/>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13" name="TextBox 12"/>
          <p:cNvSpPr txBox="1"/>
          <p:nvPr/>
        </p:nvSpPr>
        <p:spPr bwMode="auto">
          <a:xfrm>
            <a:off x="5548779" y="2670752"/>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Property insurance</a:t>
            </a:r>
            <a:endParaRPr lang="en-US" sz="1300" dirty="0">
              <a:solidFill>
                <a:schemeClr val="accent3"/>
              </a:solidFill>
            </a:endParaRPr>
          </a:p>
        </p:txBody>
      </p:sp>
      <p:sp>
        <p:nvSpPr>
          <p:cNvPr id="17" name="TextBox 16"/>
          <p:cNvSpPr txBox="1"/>
          <p:nvPr/>
        </p:nvSpPr>
        <p:spPr bwMode="auto">
          <a:xfrm>
            <a:off x="8185872" y="2901227"/>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16" name="TextBox 15"/>
          <p:cNvSpPr txBox="1"/>
          <p:nvPr/>
        </p:nvSpPr>
        <p:spPr bwMode="auto">
          <a:xfrm>
            <a:off x="5548779" y="2901228"/>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Employee health insurance</a:t>
            </a:r>
            <a:endParaRPr lang="en-US" sz="1300" dirty="0">
              <a:solidFill>
                <a:schemeClr val="accent3"/>
              </a:solidFill>
            </a:endParaRPr>
          </a:p>
        </p:txBody>
      </p:sp>
      <p:sp>
        <p:nvSpPr>
          <p:cNvPr id="20" name="TextBox 19"/>
          <p:cNvSpPr txBox="1"/>
          <p:nvPr/>
        </p:nvSpPr>
        <p:spPr bwMode="auto">
          <a:xfrm>
            <a:off x="8185872" y="3131703"/>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19" name="TextBox 18"/>
          <p:cNvSpPr txBox="1"/>
          <p:nvPr/>
        </p:nvSpPr>
        <p:spPr bwMode="auto">
          <a:xfrm>
            <a:off x="5548779" y="3131704"/>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Workers’ compensation</a:t>
            </a:r>
            <a:endParaRPr lang="en-US" sz="1300" dirty="0">
              <a:solidFill>
                <a:schemeClr val="accent3"/>
              </a:solidFill>
            </a:endParaRPr>
          </a:p>
        </p:txBody>
      </p:sp>
      <p:sp>
        <p:nvSpPr>
          <p:cNvPr id="23" name="TextBox 22"/>
          <p:cNvSpPr txBox="1"/>
          <p:nvPr/>
        </p:nvSpPr>
        <p:spPr bwMode="auto">
          <a:xfrm>
            <a:off x="8185872" y="3362180"/>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22" name="TextBox 21"/>
          <p:cNvSpPr txBox="1"/>
          <p:nvPr/>
        </p:nvSpPr>
        <p:spPr bwMode="auto">
          <a:xfrm>
            <a:off x="5548779" y="3362181"/>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Other</a:t>
            </a:r>
            <a:endParaRPr lang="en-US" sz="1300" dirty="0">
              <a:solidFill>
                <a:schemeClr val="accent3"/>
              </a:solidFill>
            </a:endParaRPr>
          </a:p>
        </p:txBody>
      </p:sp>
      <p:sp>
        <p:nvSpPr>
          <p:cNvPr id="26" name="TextBox 25"/>
          <p:cNvSpPr txBox="1"/>
          <p:nvPr/>
        </p:nvSpPr>
        <p:spPr bwMode="auto">
          <a:xfrm>
            <a:off x="8185872" y="3640492"/>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29" name="TextBox 28"/>
          <p:cNvSpPr txBox="1"/>
          <p:nvPr/>
        </p:nvSpPr>
        <p:spPr bwMode="auto">
          <a:xfrm>
            <a:off x="8185349" y="3912729"/>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32" name="TextBox 31"/>
          <p:cNvSpPr txBox="1"/>
          <p:nvPr/>
        </p:nvSpPr>
        <p:spPr bwMode="auto">
          <a:xfrm>
            <a:off x="8185349" y="4143158"/>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31" name="TextBox 30"/>
          <p:cNvSpPr txBox="1"/>
          <p:nvPr/>
        </p:nvSpPr>
        <p:spPr bwMode="auto">
          <a:xfrm>
            <a:off x="5548779" y="4143159"/>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Advertising (radio/TV)</a:t>
            </a:r>
            <a:endParaRPr lang="en-US" sz="1300" dirty="0">
              <a:solidFill>
                <a:schemeClr val="accent3"/>
              </a:solidFill>
            </a:endParaRPr>
          </a:p>
        </p:txBody>
      </p:sp>
      <p:sp>
        <p:nvSpPr>
          <p:cNvPr id="35" name="TextBox 34"/>
          <p:cNvSpPr txBox="1"/>
          <p:nvPr/>
        </p:nvSpPr>
        <p:spPr bwMode="auto">
          <a:xfrm>
            <a:off x="8185349" y="4373587"/>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34" name="TextBox 33"/>
          <p:cNvSpPr txBox="1"/>
          <p:nvPr/>
        </p:nvSpPr>
        <p:spPr bwMode="auto">
          <a:xfrm>
            <a:off x="5548779" y="4373588"/>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Event marketing</a:t>
            </a:r>
            <a:endParaRPr lang="en-US" sz="1300" dirty="0">
              <a:solidFill>
                <a:schemeClr val="accent3"/>
              </a:solidFill>
            </a:endParaRPr>
          </a:p>
        </p:txBody>
      </p:sp>
      <p:sp>
        <p:nvSpPr>
          <p:cNvPr id="38" name="TextBox 37"/>
          <p:cNvSpPr txBox="1"/>
          <p:nvPr/>
        </p:nvSpPr>
        <p:spPr bwMode="auto">
          <a:xfrm>
            <a:off x="8185349" y="4604016"/>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37" name="TextBox 36"/>
          <p:cNvSpPr txBox="1"/>
          <p:nvPr/>
        </p:nvSpPr>
        <p:spPr bwMode="auto">
          <a:xfrm>
            <a:off x="5548779" y="4604017"/>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Promotional materials</a:t>
            </a:r>
            <a:endParaRPr lang="en-US" sz="1300" dirty="0">
              <a:solidFill>
                <a:schemeClr val="accent3"/>
              </a:solidFill>
            </a:endParaRPr>
          </a:p>
        </p:txBody>
      </p:sp>
      <p:sp>
        <p:nvSpPr>
          <p:cNvPr id="41" name="TextBox 40"/>
          <p:cNvSpPr txBox="1"/>
          <p:nvPr/>
        </p:nvSpPr>
        <p:spPr bwMode="auto">
          <a:xfrm>
            <a:off x="8185349" y="4834445"/>
            <a:ext cx="440848" cy="438389"/>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40" name="TextBox 39"/>
          <p:cNvSpPr txBox="1"/>
          <p:nvPr/>
        </p:nvSpPr>
        <p:spPr bwMode="auto">
          <a:xfrm>
            <a:off x="5548779" y="4834446"/>
            <a:ext cx="2628000" cy="438389"/>
          </a:xfrm>
          <a:prstGeom prst="rect">
            <a:avLst/>
          </a:prstGeom>
          <a:solidFill>
            <a:srgbClr val="F1FCE8"/>
          </a:solidFill>
        </p:spPr>
        <p:txBody>
          <a:bodyPr wrap="square" lIns="72000" tIns="18000" rIns="72000" bIns="18000" rtlCol="0" anchor="ctr">
            <a:noAutofit/>
          </a:bodyPr>
          <a:lstStyle/>
          <a:p>
            <a:pPr algn="r">
              <a:lnSpc>
                <a:spcPct val="80000"/>
              </a:lnSpc>
            </a:pPr>
            <a:r>
              <a:rPr lang="en-US" sz="1300" dirty="0" smtClean="0">
                <a:solidFill>
                  <a:schemeClr val="accent3"/>
                </a:solidFill>
              </a:rPr>
              <a:t>Video duplication, localisation and translation services</a:t>
            </a:r>
            <a:endParaRPr lang="en-US" sz="1300" dirty="0">
              <a:solidFill>
                <a:schemeClr val="accent3"/>
              </a:solidFill>
            </a:endParaRPr>
          </a:p>
        </p:txBody>
      </p:sp>
      <p:sp>
        <p:nvSpPr>
          <p:cNvPr id="44" name="TextBox 43"/>
          <p:cNvSpPr txBox="1"/>
          <p:nvPr/>
        </p:nvSpPr>
        <p:spPr bwMode="auto">
          <a:xfrm>
            <a:off x="8185349" y="5287263"/>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43" name="TextBox 42"/>
          <p:cNvSpPr txBox="1"/>
          <p:nvPr/>
        </p:nvSpPr>
        <p:spPr bwMode="auto">
          <a:xfrm>
            <a:off x="5548779" y="5287264"/>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Public relations</a:t>
            </a:r>
            <a:endParaRPr lang="en-US" sz="1300" dirty="0">
              <a:solidFill>
                <a:schemeClr val="accent3"/>
              </a:solidFill>
            </a:endParaRPr>
          </a:p>
        </p:txBody>
      </p:sp>
      <p:sp>
        <p:nvSpPr>
          <p:cNvPr id="46" name="TextBox 45"/>
          <p:cNvSpPr txBox="1"/>
          <p:nvPr/>
        </p:nvSpPr>
        <p:spPr bwMode="auto">
          <a:xfrm>
            <a:off x="5548779" y="5517693"/>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Other</a:t>
            </a:r>
            <a:endParaRPr lang="en-US" sz="1300" dirty="0">
              <a:solidFill>
                <a:schemeClr val="accent3"/>
              </a:solidFill>
            </a:endParaRPr>
          </a:p>
        </p:txBody>
      </p:sp>
      <p:sp>
        <p:nvSpPr>
          <p:cNvPr id="47" name="TextBox 46"/>
          <p:cNvSpPr txBox="1"/>
          <p:nvPr/>
        </p:nvSpPr>
        <p:spPr bwMode="auto">
          <a:xfrm>
            <a:off x="8185349" y="5517692"/>
            <a:ext cx="440848"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€Xm</a:t>
            </a:r>
            <a:endParaRPr lang="en-US" sz="1400" b="1" dirty="0">
              <a:solidFill>
                <a:schemeClr val="bg1"/>
              </a:solidFill>
            </a:endParaRPr>
          </a:p>
        </p:txBody>
      </p:sp>
      <p:sp>
        <p:nvSpPr>
          <p:cNvPr id="66" name="TextBox 65"/>
          <p:cNvSpPr txBox="1"/>
          <p:nvPr/>
        </p:nvSpPr>
        <p:spPr bwMode="auto">
          <a:xfrm>
            <a:off x="581710" y="2214074"/>
            <a:ext cx="1620000" cy="216000"/>
          </a:xfrm>
          <a:prstGeom prst="rect">
            <a:avLst/>
          </a:prstGeom>
          <a:solidFill>
            <a:schemeClr val="bg1"/>
          </a:solidFill>
        </p:spPr>
        <p:txBody>
          <a:bodyPr wrap="square" lIns="72000" tIns="18000" rIns="72000" bIns="18000" rtlCol="0" anchor="ctr">
            <a:noAutofit/>
          </a:bodyPr>
          <a:lstStyle/>
          <a:p>
            <a:r>
              <a:rPr lang="en-US" sz="1400" spc="-20" dirty="0" smtClean="0">
                <a:solidFill>
                  <a:schemeClr val="accent3"/>
                </a:solidFill>
              </a:rPr>
              <a:t>Professional services</a:t>
            </a:r>
            <a:endParaRPr lang="en-US" sz="1400" spc="-20" dirty="0">
              <a:solidFill>
                <a:schemeClr val="accent3"/>
              </a:solidFill>
            </a:endParaRPr>
          </a:p>
        </p:txBody>
      </p:sp>
      <p:sp>
        <p:nvSpPr>
          <p:cNvPr id="67" name="TextBox 66"/>
          <p:cNvSpPr txBox="1"/>
          <p:nvPr/>
        </p:nvSpPr>
        <p:spPr bwMode="auto">
          <a:xfrm>
            <a:off x="2206051" y="2214073"/>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€750m</a:t>
            </a:r>
            <a:endParaRPr lang="en-US" sz="1400" b="1" dirty="0">
              <a:solidFill>
                <a:schemeClr val="bg1"/>
              </a:solidFill>
            </a:endParaRPr>
          </a:p>
        </p:txBody>
      </p:sp>
      <p:sp>
        <p:nvSpPr>
          <p:cNvPr id="69" name="TextBox 68"/>
          <p:cNvSpPr txBox="1"/>
          <p:nvPr/>
        </p:nvSpPr>
        <p:spPr bwMode="auto">
          <a:xfrm>
            <a:off x="3035836" y="2214075"/>
            <a:ext cx="1656000" cy="216000"/>
          </a:xfrm>
          <a:prstGeom prst="rect">
            <a:avLst/>
          </a:prstGeom>
          <a:solidFill>
            <a:schemeClr val="bg1"/>
          </a:solidFill>
        </p:spPr>
        <p:txBody>
          <a:bodyPr wrap="square" lIns="54000" tIns="18000" rIns="54000" bIns="18000" rtlCol="0" anchor="ctr">
            <a:noAutofit/>
          </a:bodyPr>
          <a:lstStyle/>
          <a:p>
            <a:r>
              <a:rPr lang="en-US" sz="1400" spc="-20" dirty="0" smtClean="0">
                <a:solidFill>
                  <a:schemeClr val="accent3"/>
                </a:solidFill>
              </a:rPr>
              <a:t>Risk management</a:t>
            </a:r>
            <a:endParaRPr lang="en-US" sz="1400" spc="-20" dirty="0">
              <a:solidFill>
                <a:schemeClr val="accent3"/>
              </a:solidFill>
            </a:endParaRPr>
          </a:p>
        </p:txBody>
      </p:sp>
      <p:sp>
        <p:nvSpPr>
          <p:cNvPr id="70" name="TextBox 69"/>
          <p:cNvSpPr txBox="1"/>
          <p:nvPr/>
        </p:nvSpPr>
        <p:spPr bwMode="auto">
          <a:xfrm>
            <a:off x="4703965" y="2214074"/>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€200m</a:t>
            </a:r>
            <a:endParaRPr lang="en-US" sz="1400" b="1" dirty="0">
              <a:solidFill>
                <a:schemeClr val="bg1"/>
              </a:solidFill>
            </a:endParaRPr>
          </a:p>
        </p:txBody>
      </p:sp>
      <p:sp>
        <p:nvSpPr>
          <p:cNvPr id="72" name="TextBox 71"/>
          <p:cNvSpPr txBox="1"/>
          <p:nvPr/>
        </p:nvSpPr>
        <p:spPr bwMode="auto">
          <a:xfrm>
            <a:off x="3035836" y="3645809"/>
            <a:ext cx="1656000" cy="216000"/>
          </a:xfrm>
          <a:prstGeom prst="rect">
            <a:avLst/>
          </a:prstGeom>
          <a:solidFill>
            <a:schemeClr val="bg1"/>
          </a:solidFill>
        </p:spPr>
        <p:txBody>
          <a:bodyPr wrap="square" lIns="54000" tIns="18000" rIns="54000" bIns="18000" rtlCol="0" anchor="ctr">
            <a:noAutofit/>
          </a:bodyPr>
          <a:lstStyle/>
          <a:p>
            <a:r>
              <a:rPr lang="en-US" sz="1400" spc="-20" dirty="0" smtClean="0">
                <a:solidFill>
                  <a:schemeClr val="accent3"/>
                </a:solidFill>
              </a:rPr>
              <a:t>Market research/data</a:t>
            </a:r>
            <a:endParaRPr lang="en-US" sz="1400" spc="-20" dirty="0">
              <a:solidFill>
                <a:schemeClr val="accent3"/>
              </a:solidFill>
            </a:endParaRPr>
          </a:p>
        </p:txBody>
      </p:sp>
      <p:sp>
        <p:nvSpPr>
          <p:cNvPr id="75" name="TextBox 74"/>
          <p:cNvSpPr txBox="1"/>
          <p:nvPr/>
        </p:nvSpPr>
        <p:spPr bwMode="auto">
          <a:xfrm>
            <a:off x="3035836" y="3939310"/>
            <a:ext cx="1656000" cy="216000"/>
          </a:xfrm>
          <a:prstGeom prst="rect">
            <a:avLst/>
          </a:prstGeom>
          <a:solidFill>
            <a:schemeClr val="bg1"/>
          </a:solidFill>
        </p:spPr>
        <p:txBody>
          <a:bodyPr wrap="square" lIns="54000" tIns="18000" rIns="54000" bIns="18000" rtlCol="0" anchor="ctr">
            <a:noAutofit/>
          </a:bodyPr>
          <a:lstStyle/>
          <a:p>
            <a:r>
              <a:rPr lang="en-US" sz="1400" spc="-20" dirty="0" smtClean="0">
                <a:solidFill>
                  <a:schemeClr val="accent3"/>
                </a:solidFill>
              </a:rPr>
              <a:t>Advertising/PR</a:t>
            </a:r>
            <a:endParaRPr lang="en-US" sz="1400" spc="-20" dirty="0">
              <a:solidFill>
                <a:schemeClr val="accent3"/>
              </a:solidFill>
            </a:endParaRPr>
          </a:p>
        </p:txBody>
      </p:sp>
      <p:sp>
        <p:nvSpPr>
          <p:cNvPr id="78" name="TextBox 77"/>
          <p:cNvSpPr txBox="1"/>
          <p:nvPr/>
        </p:nvSpPr>
        <p:spPr bwMode="auto">
          <a:xfrm>
            <a:off x="581710" y="5333024"/>
            <a:ext cx="1620000" cy="216000"/>
          </a:xfrm>
          <a:prstGeom prst="rect">
            <a:avLst/>
          </a:prstGeom>
          <a:solidFill>
            <a:schemeClr val="bg1"/>
          </a:solidFill>
        </p:spPr>
        <p:txBody>
          <a:bodyPr wrap="square" lIns="72000" tIns="18000" rIns="72000" bIns="18000" rtlCol="0" anchor="ctr">
            <a:noAutofit/>
          </a:bodyPr>
          <a:lstStyle/>
          <a:p>
            <a:pPr algn="r"/>
            <a:r>
              <a:rPr lang="en-US" sz="1400" b="1" dirty="0" smtClean="0">
                <a:solidFill>
                  <a:schemeClr val="accent3"/>
                </a:solidFill>
              </a:rPr>
              <a:t>….</a:t>
            </a:r>
            <a:endParaRPr lang="en-US" sz="1400" b="1" dirty="0">
              <a:solidFill>
                <a:schemeClr val="accent3"/>
              </a:solidFill>
            </a:endParaRPr>
          </a:p>
        </p:txBody>
      </p:sp>
      <p:sp>
        <p:nvSpPr>
          <p:cNvPr id="79" name="TextBox 78"/>
          <p:cNvSpPr txBox="1"/>
          <p:nvPr/>
        </p:nvSpPr>
        <p:spPr bwMode="auto">
          <a:xfrm>
            <a:off x="2206051" y="5333023"/>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€Xbn</a:t>
            </a:r>
            <a:endParaRPr lang="en-US" sz="1400" b="1" dirty="0">
              <a:solidFill>
                <a:schemeClr val="bg1"/>
              </a:solidFill>
            </a:endParaRPr>
          </a:p>
        </p:txBody>
      </p:sp>
      <p:sp>
        <p:nvSpPr>
          <p:cNvPr id="81" name="TextBox 80"/>
          <p:cNvSpPr txBox="1"/>
          <p:nvPr/>
        </p:nvSpPr>
        <p:spPr bwMode="auto">
          <a:xfrm>
            <a:off x="581710" y="5561624"/>
            <a:ext cx="1620000" cy="216000"/>
          </a:xfrm>
          <a:prstGeom prst="rect">
            <a:avLst/>
          </a:prstGeom>
          <a:solidFill>
            <a:schemeClr val="bg1"/>
          </a:solidFill>
        </p:spPr>
        <p:txBody>
          <a:bodyPr wrap="square" lIns="72000" tIns="18000" rIns="72000" bIns="18000" rtlCol="0" anchor="ctr">
            <a:noAutofit/>
          </a:bodyPr>
          <a:lstStyle/>
          <a:p>
            <a:pPr algn="r"/>
            <a:r>
              <a:rPr lang="en-US" sz="1400" b="1" dirty="0" smtClean="0">
                <a:solidFill>
                  <a:schemeClr val="accent3"/>
                </a:solidFill>
              </a:rPr>
              <a:t>….</a:t>
            </a:r>
            <a:endParaRPr lang="en-US" sz="1400" b="1" dirty="0">
              <a:solidFill>
                <a:schemeClr val="accent3"/>
              </a:solidFill>
            </a:endParaRPr>
          </a:p>
        </p:txBody>
      </p:sp>
      <p:sp>
        <p:nvSpPr>
          <p:cNvPr id="82" name="TextBox 81"/>
          <p:cNvSpPr txBox="1"/>
          <p:nvPr/>
        </p:nvSpPr>
        <p:spPr bwMode="auto">
          <a:xfrm>
            <a:off x="2206051" y="5561623"/>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€Xbn</a:t>
            </a:r>
            <a:endParaRPr lang="en-US" sz="1400" b="1" dirty="0">
              <a:solidFill>
                <a:schemeClr val="bg1"/>
              </a:solidFill>
            </a:endParaRPr>
          </a:p>
        </p:txBody>
      </p:sp>
      <p:sp>
        <p:nvSpPr>
          <p:cNvPr id="84" name="TextBox 83"/>
          <p:cNvSpPr txBox="1"/>
          <p:nvPr/>
        </p:nvSpPr>
        <p:spPr bwMode="auto">
          <a:xfrm>
            <a:off x="581710" y="1647555"/>
            <a:ext cx="1620000" cy="216000"/>
          </a:xfrm>
          <a:prstGeom prst="rect">
            <a:avLst/>
          </a:prstGeom>
          <a:solidFill>
            <a:schemeClr val="accent6"/>
          </a:solidFill>
        </p:spPr>
        <p:txBody>
          <a:bodyPr wrap="square" lIns="72000" tIns="18000" rIns="72000" bIns="18000" rtlCol="0" anchor="ctr">
            <a:noAutofit/>
          </a:bodyPr>
          <a:lstStyle/>
          <a:p>
            <a:pPr algn="r"/>
            <a:r>
              <a:rPr lang="en-US" sz="1400" b="1" dirty="0" smtClean="0">
                <a:solidFill>
                  <a:schemeClr val="bg1"/>
                </a:solidFill>
              </a:rPr>
              <a:t>SERVICES</a:t>
            </a:r>
            <a:endParaRPr lang="en-US" sz="1400" b="1" dirty="0">
              <a:solidFill>
                <a:schemeClr val="bg1"/>
              </a:solidFill>
            </a:endParaRPr>
          </a:p>
        </p:txBody>
      </p:sp>
      <p:sp>
        <p:nvSpPr>
          <p:cNvPr id="85" name="TextBox 84"/>
          <p:cNvSpPr txBox="1"/>
          <p:nvPr/>
        </p:nvSpPr>
        <p:spPr bwMode="auto">
          <a:xfrm>
            <a:off x="2206051" y="1647554"/>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€Xbn</a:t>
            </a:r>
            <a:endParaRPr lang="en-US" sz="1400" b="1" dirty="0">
              <a:solidFill>
                <a:schemeClr val="bg1"/>
              </a:solidFill>
            </a:endParaRPr>
          </a:p>
        </p:txBody>
      </p:sp>
      <p:sp>
        <p:nvSpPr>
          <p:cNvPr id="86" name="TextBox 85"/>
          <p:cNvSpPr txBox="1"/>
          <p:nvPr/>
        </p:nvSpPr>
        <p:spPr bwMode="auto">
          <a:xfrm>
            <a:off x="1400176" y="1412118"/>
            <a:ext cx="1111632" cy="144000"/>
          </a:xfrm>
          <a:prstGeom prst="rect">
            <a:avLst/>
          </a:prstGeom>
          <a:noFill/>
        </p:spPr>
        <p:txBody>
          <a:bodyPr wrap="square" lIns="0" tIns="0" rIns="0" bIns="0" rtlCol="0">
            <a:noAutofit/>
          </a:bodyPr>
          <a:lstStyle/>
          <a:p>
            <a:pPr algn="r"/>
            <a:r>
              <a:rPr lang="en-US" sz="1400" b="1" dirty="0" smtClean="0">
                <a:solidFill>
                  <a:schemeClr val="accent6">
                    <a:lumMod val="75000"/>
                  </a:schemeClr>
                </a:solidFill>
              </a:rPr>
              <a:t>CATEGORY</a:t>
            </a:r>
            <a:endParaRPr lang="en-US" sz="1400" b="1" dirty="0">
              <a:solidFill>
                <a:schemeClr val="accent6">
                  <a:lumMod val="75000"/>
                </a:schemeClr>
              </a:solidFill>
            </a:endParaRPr>
          </a:p>
        </p:txBody>
      </p:sp>
      <p:sp>
        <p:nvSpPr>
          <p:cNvPr id="87" name="TextBox 86"/>
          <p:cNvSpPr txBox="1"/>
          <p:nvPr/>
        </p:nvSpPr>
        <p:spPr bwMode="auto">
          <a:xfrm>
            <a:off x="1198503" y="1941327"/>
            <a:ext cx="1381722" cy="155943"/>
          </a:xfrm>
          <a:prstGeom prst="rect">
            <a:avLst/>
          </a:prstGeom>
          <a:noFill/>
        </p:spPr>
        <p:txBody>
          <a:bodyPr wrap="square" lIns="0" tIns="0" rIns="0" bIns="0" rtlCol="0">
            <a:noAutofit/>
          </a:bodyPr>
          <a:lstStyle/>
          <a:p>
            <a:pPr algn="r"/>
            <a:r>
              <a:rPr lang="en-US" sz="1400" b="1" dirty="0" smtClean="0">
                <a:solidFill>
                  <a:schemeClr val="accent6">
                    <a:lumMod val="75000"/>
                  </a:schemeClr>
                </a:solidFill>
              </a:rPr>
              <a:t>SUB-CATEGORY</a:t>
            </a:r>
            <a:endParaRPr lang="en-US" sz="1400" b="1" dirty="0">
              <a:solidFill>
                <a:schemeClr val="accent6">
                  <a:lumMod val="75000"/>
                </a:schemeClr>
              </a:solidFill>
            </a:endParaRPr>
          </a:p>
        </p:txBody>
      </p:sp>
      <p:sp>
        <p:nvSpPr>
          <p:cNvPr id="88" name="TextBox 87"/>
          <p:cNvSpPr txBox="1"/>
          <p:nvPr/>
        </p:nvSpPr>
        <p:spPr bwMode="auto">
          <a:xfrm>
            <a:off x="3414485" y="1941327"/>
            <a:ext cx="824379" cy="144000"/>
          </a:xfrm>
          <a:prstGeom prst="rect">
            <a:avLst/>
          </a:prstGeom>
          <a:noFill/>
        </p:spPr>
        <p:txBody>
          <a:bodyPr wrap="square" lIns="0" tIns="0" rIns="0" bIns="0" rtlCol="0">
            <a:noAutofit/>
          </a:bodyPr>
          <a:lstStyle/>
          <a:p>
            <a:pPr algn="ctr"/>
            <a:r>
              <a:rPr lang="en-US" sz="1400" b="1" dirty="0" smtClean="0">
                <a:solidFill>
                  <a:schemeClr val="accent6">
                    <a:lumMod val="75000"/>
                  </a:schemeClr>
                </a:solidFill>
              </a:rPr>
              <a:t>FAMILY</a:t>
            </a:r>
            <a:endParaRPr lang="en-US" sz="1400" b="1" dirty="0">
              <a:solidFill>
                <a:schemeClr val="accent6">
                  <a:lumMod val="75000"/>
                </a:schemeClr>
              </a:solidFill>
            </a:endParaRPr>
          </a:p>
        </p:txBody>
      </p:sp>
      <p:sp>
        <p:nvSpPr>
          <p:cNvPr id="89" name="TextBox 88"/>
          <p:cNvSpPr txBox="1"/>
          <p:nvPr/>
        </p:nvSpPr>
        <p:spPr bwMode="auto">
          <a:xfrm>
            <a:off x="5291527" y="1941327"/>
            <a:ext cx="2072111" cy="155944"/>
          </a:xfrm>
          <a:prstGeom prst="rect">
            <a:avLst/>
          </a:prstGeom>
          <a:noFill/>
        </p:spPr>
        <p:txBody>
          <a:bodyPr wrap="square" lIns="0" tIns="0" rIns="0" bIns="0" rtlCol="0" anchor="ctr">
            <a:noAutofit/>
          </a:bodyPr>
          <a:lstStyle/>
          <a:p>
            <a:r>
              <a:rPr lang="en-US" sz="1400" b="1" dirty="0" smtClean="0">
                <a:solidFill>
                  <a:schemeClr val="accent6">
                    <a:lumMod val="75000"/>
                  </a:schemeClr>
                </a:solidFill>
              </a:rPr>
              <a:t>SOURCING GROUP</a:t>
            </a:r>
            <a:endParaRPr lang="en-US" sz="1400" b="1" dirty="0">
              <a:solidFill>
                <a:schemeClr val="accent6">
                  <a:lumMod val="75000"/>
                </a:schemeClr>
              </a:solidFill>
            </a:endParaRPr>
          </a:p>
        </p:txBody>
      </p:sp>
      <p:cxnSp>
        <p:nvCxnSpPr>
          <p:cNvPr id="94" name="Straight Connector 93"/>
          <p:cNvCxnSpPr/>
          <p:nvPr/>
        </p:nvCxnSpPr>
        <p:spPr bwMode="auto">
          <a:xfrm>
            <a:off x="495985" y="5423023"/>
            <a:ext cx="26670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39940" name="Straight Connector 39939"/>
          <p:cNvCxnSpPr/>
          <p:nvPr/>
        </p:nvCxnSpPr>
        <p:spPr bwMode="invGray">
          <a:xfrm>
            <a:off x="495985" y="5661149"/>
            <a:ext cx="0" cy="301501"/>
          </a:xfrm>
          <a:prstGeom prst="line">
            <a:avLst/>
          </a:prstGeom>
          <a:solidFill>
            <a:schemeClr val="accent1"/>
          </a:solidFill>
          <a:ln w="12700" cap="flat" cmpd="sng" algn="ctr">
            <a:solidFill>
              <a:schemeClr val="bg1"/>
            </a:solidFill>
            <a:prstDash val="dash"/>
            <a:round/>
            <a:headEnd type="none" w="med" len="med"/>
            <a:tailEnd type="none" w="med" len="med"/>
          </a:ln>
          <a:effectLst/>
        </p:spPr>
      </p:cxnSp>
      <p:cxnSp>
        <p:nvCxnSpPr>
          <p:cNvPr id="97" name="Straight Connector 96"/>
          <p:cNvCxnSpPr/>
          <p:nvPr/>
        </p:nvCxnSpPr>
        <p:spPr bwMode="auto">
          <a:xfrm>
            <a:off x="490580" y="5642098"/>
            <a:ext cx="266700" cy="0"/>
          </a:xfrm>
          <a:prstGeom prst="line">
            <a:avLst/>
          </a:prstGeom>
          <a:solidFill>
            <a:schemeClr val="accent1"/>
          </a:solidFill>
          <a:ln w="9525" cap="flat" cmpd="sng" algn="ctr">
            <a:solidFill>
              <a:schemeClr val="bg1"/>
            </a:solidFill>
            <a:prstDash val="solid"/>
            <a:round/>
            <a:headEnd type="none" w="med" len="med"/>
            <a:tailEnd type="none" w="med" len="med"/>
          </a:ln>
          <a:effectLst/>
        </p:spPr>
      </p:cxnSp>
      <p:sp>
        <p:nvSpPr>
          <p:cNvPr id="102" name="Rounded Rectangle 1"/>
          <p:cNvSpPr>
            <a:spLocks noChangeAspect="1"/>
          </p:cNvSpPr>
          <p:nvPr/>
        </p:nvSpPr>
        <p:spPr bwMode="auto">
          <a:xfrm flipV="1">
            <a:off x="5392310" y="2325055"/>
            <a:ext cx="162000" cy="1124637"/>
          </a:xfrm>
          <a:custGeom>
            <a:avLst/>
            <a:gdLst>
              <a:gd name="connsiteX0" fmla="*/ 122240 w 266700"/>
              <a:gd name="connsiteY0" fmla="*/ 0 h 3981450"/>
              <a:gd name="connsiteX1" fmla="*/ 266700 w 266700"/>
              <a:gd name="connsiteY1" fmla="*/ 0 h 3981450"/>
              <a:gd name="connsiteX2" fmla="*/ 266700 w 266700"/>
              <a:gd name="connsiteY2" fmla="*/ 2047875 h 3981450"/>
              <a:gd name="connsiteX3" fmla="*/ 266700 w 266700"/>
              <a:gd name="connsiteY3" fmla="*/ 3981450 h 3981450"/>
              <a:gd name="connsiteX4" fmla="*/ 122240 w 266700"/>
              <a:gd name="connsiteY4" fmla="*/ 3981450 h 3981450"/>
              <a:gd name="connsiteX5" fmla="*/ 0 w 266700"/>
              <a:gd name="connsiteY5" fmla="*/ 3859210 h 3981450"/>
              <a:gd name="connsiteX6" fmla="*/ 0 w 266700"/>
              <a:gd name="connsiteY6" fmla="*/ 122240 h 3981450"/>
              <a:gd name="connsiteX7" fmla="*/ 122240 w 266700"/>
              <a:gd name="connsiteY7" fmla="*/ 0 h 3981450"/>
              <a:gd name="connsiteX0" fmla="*/ 266700 w 358140"/>
              <a:gd name="connsiteY0" fmla="*/ 2047875 h 3981450"/>
              <a:gd name="connsiteX1" fmla="*/ 266700 w 358140"/>
              <a:gd name="connsiteY1" fmla="*/ 3981450 h 3981450"/>
              <a:gd name="connsiteX2" fmla="*/ 122240 w 358140"/>
              <a:gd name="connsiteY2" fmla="*/ 3981450 h 3981450"/>
              <a:gd name="connsiteX3" fmla="*/ 0 w 358140"/>
              <a:gd name="connsiteY3" fmla="*/ 3859210 h 3981450"/>
              <a:gd name="connsiteX4" fmla="*/ 0 w 358140"/>
              <a:gd name="connsiteY4" fmla="*/ 122240 h 3981450"/>
              <a:gd name="connsiteX5" fmla="*/ 122240 w 358140"/>
              <a:gd name="connsiteY5" fmla="*/ 0 h 3981450"/>
              <a:gd name="connsiteX6" fmla="*/ 266700 w 358140"/>
              <a:gd name="connsiteY6" fmla="*/ 0 h 3981450"/>
              <a:gd name="connsiteX7" fmla="*/ 358140 w 358140"/>
              <a:gd name="connsiteY7" fmla="*/ 2139315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2047875 h 3981450"/>
              <a:gd name="connsiteX1" fmla="*/ 257175 w 266700"/>
              <a:gd name="connsiteY1" fmla="*/ 2076450 h 3981450"/>
              <a:gd name="connsiteX2" fmla="*/ 266700 w 266700"/>
              <a:gd name="connsiteY2" fmla="*/ 3981450 h 3981450"/>
              <a:gd name="connsiteX3" fmla="*/ 122240 w 266700"/>
              <a:gd name="connsiteY3" fmla="*/ 3981450 h 3981450"/>
              <a:gd name="connsiteX4" fmla="*/ 0 w 266700"/>
              <a:gd name="connsiteY4" fmla="*/ 3859210 h 3981450"/>
              <a:gd name="connsiteX5" fmla="*/ 0 w 266700"/>
              <a:gd name="connsiteY5" fmla="*/ 122240 h 3981450"/>
              <a:gd name="connsiteX6" fmla="*/ 122240 w 266700"/>
              <a:gd name="connsiteY6" fmla="*/ 0 h 3981450"/>
              <a:gd name="connsiteX7" fmla="*/ 266700 w 266700"/>
              <a:gd name="connsiteY7" fmla="*/ 0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3981450 h 3981450"/>
              <a:gd name="connsiteX1" fmla="*/ 122240 w 266700"/>
              <a:gd name="connsiteY1" fmla="*/ 3981450 h 3981450"/>
              <a:gd name="connsiteX2" fmla="*/ 0 w 266700"/>
              <a:gd name="connsiteY2" fmla="*/ 3859210 h 3981450"/>
              <a:gd name="connsiteX3" fmla="*/ 0 w 266700"/>
              <a:gd name="connsiteY3" fmla="*/ 122240 h 3981450"/>
              <a:gd name="connsiteX4" fmla="*/ 122240 w 266700"/>
              <a:gd name="connsiteY4" fmla="*/ 0 h 3981450"/>
              <a:gd name="connsiteX5" fmla="*/ 266700 w 266700"/>
              <a:gd name="connsiteY5" fmla="*/ 0 h 3981450"/>
              <a:gd name="connsiteX0" fmla="*/ 122240 w 266700"/>
              <a:gd name="connsiteY0" fmla="*/ 3981450 h 3981450"/>
              <a:gd name="connsiteX1" fmla="*/ 0 w 266700"/>
              <a:gd name="connsiteY1" fmla="*/ 3859210 h 3981450"/>
              <a:gd name="connsiteX2" fmla="*/ 0 w 266700"/>
              <a:gd name="connsiteY2" fmla="*/ 122240 h 3981450"/>
              <a:gd name="connsiteX3" fmla="*/ 122240 w 266700"/>
              <a:gd name="connsiteY3" fmla="*/ 0 h 3981450"/>
              <a:gd name="connsiteX4" fmla="*/ 266700 w 266700"/>
              <a:gd name="connsiteY4" fmla="*/ 0 h 3981450"/>
              <a:gd name="connsiteX0" fmla="*/ 0 w 266700"/>
              <a:gd name="connsiteY0" fmla="*/ 3859210 h 3859210"/>
              <a:gd name="connsiteX1" fmla="*/ 0 w 266700"/>
              <a:gd name="connsiteY1" fmla="*/ 122240 h 3859210"/>
              <a:gd name="connsiteX2" fmla="*/ 122240 w 266700"/>
              <a:gd name="connsiteY2" fmla="*/ 0 h 3859210"/>
              <a:gd name="connsiteX3" fmla="*/ 266700 w 266700"/>
              <a:gd name="connsiteY3" fmla="*/ 0 h 3859210"/>
              <a:gd name="connsiteX0" fmla="*/ 0 w 266700"/>
              <a:gd name="connsiteY0" fmla="*/ 3963985 h 3963985"/>
              <a:gd name="connsiteX1" fmla="*/ 0 w 266700"/>
              <a:gd name="connsiteY1" fmla="*/ 122240 h 3963985"/>
              <a:gd name="connsiteX2" fmla="*/ 122240 w 266700"/>
              <a:gd name="connsiteY2" fmla="*/ 0 h 3963985"/>
              <a:gd name="connsiteX3" fmla="*/ 266700 w 266700"/>
              <a:gd name="connsiteY3" fmla="*/ 0 h 3963985"/>
              <a:gd name="connsiteX0" fmla="*/ 16247 w 282947"/>
              <a:gd name="connsiteY0" fmla="*/ 3963985 h 3963985"/>
              <a:gd name="connsiteX1" fmla="*/ 0 w 282947"/>
              <a:gd name="connsiteY1" fmla="*/ 1889840 h 3963985"/>
              <a:gd name="connsiteX2" fmla="*/ 16247 w 282947"/>
              <a:gd name="connsiteY2" fmla="*/ 122240 h 3963985"/>
              <a:gd name="connsiteX3" fmla="*/ 138487 w 282947"/>
              <a:gd name="connsiteY3" fmla="*/ 0 h 3963985"/>
              <a:gd name="connsiteX4" fmla="*/ 282947 w 282947"/>
              <a:gd name="connsiteY4" fmla="*/ 0 h 3963985"/>
              <a:gd name="connsiteX0" fmla="*/ 0 w 282947"/>
              <a:gd name="connsiteY0" fmla="*/ 1889840 h 1889840"/>
              <a:gd name="connsiteX1" fmla="*/ 16247 w 282947"/>
              <a:gd name="connsiteY1" fmla="*/ 122240 h 1889840"/>
              <a:gd name="connsiteX2" fmla="*/ 138487 w 282947"/>
              <a:gd name="connsiteY2" fmla="*/ 0 h 1889840"/>
              <a:gd name="connsiteX3" fmla="*/ 282947 w 282947"/>
              <a:gd name="connsiteY3" fmla="*/ 0 h 1889840"/>
              <a:gd name="connsiteX0" fmla="*/ 0 w 274011"/>
              <a:gd name="connsiteY0" fmla="*/ 1871772 h 1871772"/>
              <a:gd name="connsiteX1" fmla="*/ 7311 w 274011"/>
              <a:gd name="connsiteY1" fmla="*/ 122240 h 1871772"/>
              <a:gd name="connsiteX2" fmla="*/ 129551 w 274011"/>
              <a:gd name="connsiteY2" fmla="*/ 0 h 1871772"/>
              <a:gd name="connsiteX3" fmla="*/ 274011 w 274011"/>
              <a:gd name="connsiteY3" fmla="*/ 0 h 1871772"/>
              <a:gd name="connsiteX0" fmla="*/ 1625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1625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6093 w 266700"/>
              <a:gd name="connsiteY0" fmla="*/ 1880806 h 1880806"/>
              <a:gd name="connsiteX1" fmla="*/ 0 w 266700"/>
              <a:gd name="connsiteY1" fmla="*/ 122240 h 1880806"/>
              <a:gd name="connsiteX2" fmla="*/ 122240 w 266700"/>
              <a:gd name="connsiteY2" fmla="*/ 0 h 1880806"/>
              <a:gd name="connsiteX3" fmla="*/ 266700 w 266700"/>
              <a:gd name="connsiteY3" fmla="*/ 0 h 1880806"/>
              <a:gd name="connsiteX0" fmla="*/ 10561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25 w 274036"/>
              <a:gd name="connsiteY0" fmla="*/ 1880806 h 1880806"/>
              <a:gd name="connsiteX1" fmla="*/ 7336 w 274036"/>
              <a:gd name="connsiteY1" fmla="*/ 122240 h 1880806"/>
              <a:gd name="connsiteX2" fmla="*/ 129576 w 274036"/>
              <a:gd name="connsiteY2" fmla="*/ 0 h 1880806"/>
              <a:gd name="connsiteX3" fmla="*/ 274036 w 274036"/>
              <a:gd name="connsiteY3" fmla="*/ 0 h 1880806"/>
              <a:gd name="connsiteX0" fmla="*/ 1625 w 266700"/>
              <a:gd name="connsiteY0" fmla="*/ 1880806 h 1880806"/>
              <a:gd name="connsiteX1" fmla="*/ 0 w 266700"/>
              <a:gd name="connsiteY1" fmla="*/ 122240 h 1880806"/>
              <a:gd name="connsiteX2" fmla="*/ 122240 w 266700"/>
              <a:gd name="connsiteY2" fmla="*/ 0 h 1880806"/>
              <a:gd name="connsiteX3" fmla="*/ 266700 w 266700"/>
              <a:gd name="connsiteY3" fmla="*/ 0 h 1880806"/>
              <a:gd name="connsiteX0" fmla="*/ 6093 w 266700"/>
              <a:gd name="connsiteY0" fmla="*/ 1871772 h 1871772"/>
              <a:gd name="connsiteX1" fmla="*/ 0 w 266700"/>
              <a:gd name="connsiteY1" fmla="*/ 122240 h 1871772"/>
              <a:gd name="connsiteX2" fmla="*/ 122240 w 266700"/>
              <a:gd name="connsiteY2" fmla="*/ 0 h 1871772"/>
              <a:gd name="connsiteX3" fmla="*/ 266700 w 266700"/>
              <a:gd name="connsiteY3" fmla="*/ 0 h 1871772"/>
              <a:gd name="connsiteX0" fmla="*/ 1625 w 266700"/>
              <a:gd name="connsiteY0" fmla="*/ 1871772 h 1871772"/>
              <a:gd name="connsiteX1" fmla="*/ 0 w 266700"/>
              <a:gd name="connsiteY1" fmla="*/ 122240 h 1871772"/>
              <a:gd name="connsiteX2" fmla="*/ 122240 w 266700"/>
              <a:gd name="connsiteY2" fmla="*/ 0 h 1871772"/>
              <a:gd name="connsiteX3" fmla="*/ 266700 w 266700"/>
              <a:gd name="connsiteY3" fmla="*/ 0 h 1871772"/>
            </a:gdLst>
            <a:ahLst/>
            <a:cxnLst>
              <a:cxn ang="0">
                <a:pos x="connsiteX0" y="connsiteY0"/>
              </a:cxn>
              <a:cxn ang="0">
                <a:pos x="connsiteX1" y="connsiteY1"/>
              </a:cxn>
              <a:cxn ang="0">
                <a:pos x="connsiteX2" y="connsiteY2"/>
              </a:cxn>
              <a:cxn ang="0">
                <a:pos x="connsiteX3" y="connsiteY3"/>
              </a:cxn>
            </a:cxnLst>
            <a:rect l="l" t="t" r="r" b="b"/>
            <a:pathLst>
              <a:path w="266700" h="1871772">
                <a:moveTo>
                  <a:pt x="1625" y="1871772"/>
                </a:moveTo>
                <a:cubicBezTo>
                  <a:pt x="1083" y="1287089"/>
                  <a:pt x="542" y="706923"/>
                  <a:pt x="0" y="122240"/>
                </a:cubicBezTo>
                <a:cubicBezTo>
                  <a:pt x="0" y="54729"/>
                  <a:pt x="54729" y="0"/>
                  <a:pt x="122240" y="0"/>
                </a:cubicBezTo>
                <a:lnTo>
                  <a:pt x="266700" y="0"/>
                </a:lnTo>
              </a:path>
            </a:pathLst>
          </a:custGeom>
          <a:noFill/>
          <a:ln w="127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accent2"/>
              </a:solidFill>
              <a:effectLst/>
              <a:latin typeface="Calibri" pitchFamily="34" charset="0"/>
            </a:endParaRPr>
          </a:p>
        </p:txBody>
      </p:sp>
      <p:cxnSp>
        <p:nvCxnSpPr>
          <p:cNvPr id="105" name="Straight Connector 104"/>
          <p:cNvCxnSpPr/>
          <p:nvPr/>
        </p:nvCxnSpPr>
        <p:spPr bwMode="auto">
          <a:xfrm>
            <a:off x="5392310" y="2546757"/>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07" name="Straight Connector 106"/>
          <p:cNvCxnSpPr/>
          <p:nvPr/>
        </p:nvCxnSpPr>
        <p:spPr bwMode="auto">
          <a:xfrm>
            <a:off x="5392310" y="2774664"/>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08" name="Straight Connector 107"/>
          <p:cNvCxnSpPr/>
          <p:nvPr/>
        </p:nvCxnSpPr>
        <p:spPr bwMode="auto">
          <a:xfrm>
            <a:off x="5392310" y="3002571"/>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09" name="Straight Connector 108"/>
          <p:cNvCxnSpPr/>
          <p:nvPr/>
        </p:nvCxnSpPr>
        <p:spPr bwMode="auto">
          <a:xfrm>
            <a:off x="5392310" y="3220953"/>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11" name="Straight Connector 110"/>
          <p:cNvCxnSpPr/>
          <p:nvPr/>
        </p:nvCxnSpPr>
        <p:spPr bwMode="auto">
          <a:xfrm>
            <a:off x="5392310" y="4479470"/>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12" name="Straight Connector 111"/>
          <p:cNvCxnSpPr/>
          <p:nvPr/>
        </p:nvCxnSpPr>
        <p:spPr bwMode="auto">
          <a:xfrm>
            <a:off x="5392310" y="4697852"/>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13" name="Straight Connector 112"/>
          <p:cNvCxnSpPr/>
          <p:nvPr/>
        </p:nvCxnSpPr>
        <p:spPr bwMode="auto">
          <a:xfrm>
            <a:off x="5392310" y="5038865"/>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14" name="Straight Connector 113"/>
          <p:cNvCxnSpPr/>
          <p:nvPr/>
        </p:nvCxnSpPr>
        <p:spPr bwMode="auto">
          <a:xfrm>
            <a:off x="5392310" y="5365595"/>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119" name="Straight Connector 118"/>
          <p:cNvCxnSpPr/>
          <p:nvPr/>
        </p:nvCxnSpPr>
        <p:spPr bwMode="auto">
          <a:xfrm>
            <a:off x="5392310" y="4234533"/>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sp>
        <p:nvSpPr>
          <p:cNvPr id="122" name="Rounded Rectangle 1"/>
          <p:cNvSpPr>
            <a:spLocks noChangeAspect="1"/>
          </p:cNvSpPr>
          <p:nvPr/>
        </p:nvSpPr>
        <p:spPr bwMode="auto">
          <a:xfrm flipV="1">
            <a:off x="2892255" y="2328229"/>
            <a:ext cx="158400" cy="1696239"/>
          </a:xfrm>
          <a:custGeom>
            <a:avLst/>
            <a:gdLst>
              <a:gd name="connsiteX0" fmla="*/ 122240 w 266700"/>
              <a:gd name="connsiteY0" fmla="*/ 0 h 3981450"/>
              <a:gd name="connsiteX1" fmla="*/ 266700 w 266700"/>
              <a:gd name="connsiteY1" fmla="*/ 0 h 3981450"/>
              <a:gd name="connsiteX2" fmla="*/ 266700 w 266700"/>
              <a:gd name="connsiteY2" fmla="*/ 2047875 h 3981450"/>
              <a:gd name="connsiteX3" fmla="*/ 266700 w 266700"/>
              <a:gd name="connsiteY3" fmla="*/ 3981450 h 3981450"/>
              <a:gd name="connsiteX4" fmla="*/ 122240 w 266700"/>
              <a:gd name="connsiteY4" fmla="*/ 3981450 h 3981450"/>
              <a:gd name="connsiteX5" fmla="*/ 0 w 266700"/>
              <a:gd name="connsiteY5" fmla="*/ 3859210 h 3981450"/>
              <a:gd name="connsiteX6" fmla="*/ 0 w 266700"/>
              <a:gd name="connsiteY6" fmla="*/ 122240 h 3981450"/>
              <a:gd name="connsiteX7" fmla="*/ 122240 w 266700"/>
              <a:gd name="connsiteY7" fmla="*/ 0 h 3981450"/>
              <a:gd name="connsiteX0" fmla="*/ 266700 w 358140"/>
              <a:gd name="connsiteY0" fmla="*/ 2047875 h 3981450"/>
              <a:gd name="connsiteX1" fmla="*/ 266700 w 358140"/>
              <a:gd name="connsiteY1" fmla="*/ 3981450 h 3981450"/>
              <a:gd name="connsiteX2" fmla="*/ 122240 w 358140"/>
              <a:gd name="connsiteY2" fmla="*/ 3981450 h 3981450"/>
              <a:gd name="connsiteX3" fmla="*/ 0 w 358140"/>
              <a:gd name="connsiteY3" fmla="*/ 3859210 h 3981450"/>
              <a:gd name="connsiteX4" fmla="*/ 0 w 358140"/>
              <a:gd name="connsiteY4" fmla="*/ 122240 h 3981450"/>
              <a:gd name="connsiteX5" fmla="*/ 122240 w 358140"/>
              <a:gd name="connsiteY5" fmla="*/ 0 h 3981450"/>
              <a:gd name="connsiteX6" fmla="*/ 266700 w 358140"/>
              <a:gd name="connsiteY6" fmla="*/ 0 h 3981450"/>
              <a:gd name="connsiteX7" fmla="*/ 358140 w 358140"/>
              <a:gd name="connsiteY7" fmla="*/ 2139315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2047875 h 3981450"/>
              <a:gd name="connsiteX1" fmla="*/ 257175 w 266700"/>
              <a:gd name="connsiteY1" fmla="*/ 2076450 h 3981450"/>
              <a:gd name="connsiteX2" fmla="*/ 266700 w 266700"/>
              <a:gd name="connsiteY2" fmla="*/ 3981450 h 3981450"/>
              <a:gd name="connsiteX3" fmla="*/ 122240 w 266700"/>
              <a:gd name="connsiteY3" fmla="*/ 3981450 h 3981450"/>
              <a:gd name="connsiteX4" fmla="*/ 0 w 266700"/>
              <a:gd name="connsiteY4" fmla="*/ 3859210 h 3981450"/>
              <a:gd name="connsiteX5" fmla="*/ 0 w 266700"/>
              <a:gd name="connsiteY5" fmla="*/ 122240 h 3981450"/>
              <a:gd name="connsiteX6" fmla="*/ 122240 w 266700"/>
              <a:gd name="connsiteY6" fmla="*/ 0 h 3981450"/>
              <a:gd name="connsiteX7" fmla="*/ 266700 w 266700"/>
              <a:gd name="connsiteY7" fmla="*/ 0 h 3981450"/>
              <a:gd name="connsiteX0" fmla="*/ 266700 w 266700"/>
              <a:gd name="connsiteY0" fmla="*/ 2047875 h 3981450"/>
              <a:gd name="connsiteX1" fmla="*/ 266700 w 266700"/>
              <a:gd name="connsiteY1" fmla="*/ 3981450 h 3981450"/>
              <a:gd name="connsiteX2" fmla="*/ 122240 w 266700"/>
              <a:gd name="connsiteY2" fmla="*/ 3981450 h 3981450"/>
              <a:gd name="connsiteX3" fmla="*/ 0 w 266700"/>
              <a:gd name="connsiteY3" fmla="*/ 3859210 h 3981450"/>
              <a:gd name="connsiteX4" fmla="*/ 0 w 266700"/>
              <a:gd name="connsiteY4" fmla="*/ 122240 h 3981450"/>
              <a:gd name="connsiteX5" fmla="*/ 122240 w 266700"/>
              <a:gd name="connsiteY5" fmla="*/ 0 h 3981450"/>
              <a:gd name="connsiteX6" fmla="*/ 266700 w 266700"/>
              <a:gd name="connsiteY6" fmla="*/ 0 h 3981450"/>
              <a:gd name="connsiteX0" fmla="*/ 266700 w 266700"/>
              <a:gd name="connsiteY0" fmla="*/ 3981450 h 3981450"/>
              <a:gd name="connsiteX1" fmla="*/ 122240 w 266700"/>
              <a:gd name="connsiteY1" fmla="*/ 3981450 h 3981450"/>
              <a:gd name="connsiteX2" fmla="*/ 0 w 266700"/>
              <a:gd name="connsiteY2" fmla="*/ 3859210 h 3981450"/>
              <a:gd name="connsiteX3" fmla="*/ 0 w 266700"/>
              <a:gd name="connsiteY3" fmla="*/ 122240 h 3981450"/>
              <a:gd name="connsiteX4" fmla="*/ 122240 w 266700"/>
              <a:gd name="connsiteY4" fmla="*/ 0 h 3981450"/>
              <a:gd name="connsiteX5" fmla="*/ 266700 w 266700"/>
              <a:gd name="connsiteY5" fmla="*/ 0 h 3981450"/>
              <a:gd name="connsiteX0" fmla="*/ 122240 w 266700"/>
              <a:gd name="connsiteY0" fmla="*/ 3981450 h 3981450"/>
              <a:gd name="connsiteX1" fmla="*/ 0 w 266700"/>
              <a:gd name="connsiteY1" fmla="*/ 3859210 h 3981450"/>
              <a:gd name="connsiteX2" fmla="*/ 0 w 266700"/>
              <a:gd name="connsiteY2" fmla="*/ 122240 h 3981450"/>
              <a:gd name="connsiteX3" fmla="*/ 122240 w 266700"/>
              <a:gd name="connsiteY3" fmla="*/ 0 h 3981450"/>
              <a:gd name="connsiteX4" fmla="*/ 266700 w 266700"/>
              <a:gd name="connsiteY4" fmla="*/ 0 h 3981450"/>
              <a:gd name="connsiteX0" fmla="*/ 0 w 266700"/>
              <a:gd name="connsiteY0" fmla="*/ 3859210 h 3859210"/>
              <a:gd name="connsiteX1" fmla="*/ 0 w 266700"/>
              <a:gd name="connsiteY1" fmla="*/ 122240 h 3859210"/>
              <a:gd name="connsiteX2" fmla="*/ 122240 w 266700"/>
              <a:gd name="connsiteY2" fmla="*/ 0 h 3859210"/>
              <a:gd name="connsiteX3" fmla="*/ 266700 w 266700"/>
              <a:gd name="connsiteY3" fmla="*/ 0 h 3859210"/>
              <a:gd name="connsiteX0" fmla="*/ 0 w 266700"/>
              <a:gd name="connsiteY0" fmla="*/ 3963985 h 3963985"/>
              <a:gd name="connsiteX1" fmla="*/ 0 w 266700"/>
              <a:gd name="connsiteY1" fmla="*/ 122240 h 3963985"/>
              <a:gd name="connsiteX2" fmla="*/ 122240 w 266700"/>
              <a:gd name="connsiteY2" fmla="*/ 0 h 3963985"/>
              <a:gd name="connsiteX3" fmla="*/ 266700 w 266700"/>
              <a:gd name="connsiteY3" fmla="*/ 0 h 3963985"/>
              <a:gd name="connsiteX0" fmla="*/ 16247 w 282947"/>
              <a:gd name="connsiteY0" fmla="*/ 3963985 h 3963985"/>
              <a:gd name="connsiteX1" fmla="*/ 0 w 282947"/>
              <a:gd name="connsiteY1" fmla="*/ 1889840 h 3963985"/>
              <a:gd name="connsiteX2" fmla="*/ 16247 w 282947"/>
              <a:gd name="connsiteY2" fmla="*/ 122240 h 3963985"/>
              <a:gd name="connsiteX3" fmla="*/ 138487 w 282947"/>
              <a:gd name="connsiteY3" fmla="*/ 0 h 3963985"/>
              <a:gd name="connsiteX4" fmla="*/ 282947 w 282947"/>
              <a:gd name="connsiteY4" fmla="*/ 0 h 3963985"/>
              <a:gd name="connsiteX0" fmla="*/ 0 w 282947"/>
              <a:gd name="connsiteY0" fmla="*/ 1889840 h 1889840"/>
              <a:gd name="connsiteX1" fmla="*/ 16247 w 282947"/>
              <a:gd name="connsiteY1" fmla="*/ 122240 h 1889840"/>
              <a:gd name="connsiteX2" fmla="*/ 138487 w 282947"/>
              <a:gd name="connsiteY2" fmla="*/ 0 h 1889840"/>
              <a:gd name="connsiteX3" fmla="*/ 282947 w 282947"/>
              <a:gd name="connsiteY3" fmla="*/ 0 h 1889840"/>
              <a:gd name="connsiteX0" fmla="*/ 0 w 274011"/>
              <a:gd name="connsiteY0" fmla="*/ 1871772 h 1871772"/>
              <a:gd name="connsiteX1" fmla="*/ 7311 w 274011"/>
              <a:gd name="connsiteY1" fmla="*/ 122240 h 1871772"/>
              <a:gd name="connsiteX2" fmla="*/ 129551 w 274011"/>
              <a:gd name="connsiteY2" fmla="*/ 0 h 1871772"/>
              <a:gd name="connsiteX3" fmla="*/ 274011 w 274011"/>
              <a:gd name="connsiteY3" fmla="*/ 0 h 1871772"/>
              <a:gd name="connsiteX0" fmla="*/ 1625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1625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6093 w 266700"/>
              <a:gd name="connsiteY0" fmla="*/ 1880806 h 1880806"/>
              <a:gd name="connsiteX1" fmla="*/ 0 w 266700"/>
              <a:gd name="connsiteY1" fmla="*/ 122240 h 1880806"/>
              <a:gd name="connsiteX2" fmla="*/ 122240 w 266700"/>
              <a:gd name="connsiteY2" fmla="*/ 0 h 1880806"/>
              <a:gd name="connsiteX3" fmla="*/ 266700 w 266700"/>
              <a:gd name="connsiteY3" fmla="*/ 0 h 1880806"/>
              <a:gd name="connsiteX0" fmla="*/ 10561 w 266700"/>
              <a:gd name="connsiteY0" fmla="*/ 1876289 h 1876289"/>
              <a:gd name="connsiteX1" fmla="*/ 0 w 266700"/>
              <a:gd name="connsiteY1" fmla="*/ 122240 h 1876289"/>
              <a:gd name="connsiteX2" fmla="*/ 122240 w 266700"/>
              <a:gd name="connsiteY2" fmla="*/ 0 h 1876289"/>
              <a:gd name="connsiteX3" fmla="*/ 266700 w 266700"/>
              <a:gd name="connsiteY3" fmla="*/ 0 h 1876289"/>
              <a:gd name="connsiteX0" fmla="*/ 25 w 274036"/>
              <a:gd name="connsiteY0" fmla="*/ 1880806 h 1880806"/>
              <a:gd name="connsiteX1" fmla="*/ 7336 w 274036"/>
              <a:gd name="connsiteY1" fmla="*/ 122240 h 1880806"/>
              <a:gd name="connsiteX2" fmla="*/ 129576 w 274036"/>
              <a:gd name="connsiteY2" fmla="*/ 0 h 1880806"/>
              <a:gd name="connsiteX3" fmla="*/ 274036 w 274036"/>
              <a:gd name="connsiteY3" fmla="*/ 0 h 1880806"/>
              <a:gd name="connsiteX0" fmla="*/ 1625 w 266700"/>
              <a:gd name="connsiteY0" fmla="*/ 1880806 h 1880806"/>
              <a:gd name="connsiteX1" fmla="*/ 0 w 266700"/>
              <a:gd name="connsiteY1" fmla="*/ 122240 h 1880806"/>
              <a:gd name="connsiteX2" fmla="*/ 122240 w 266700"/>
              <a:gd name="connsiteY2" fmla="*/ 0 h 1880806"/>
              <a:gd name="connsiteX3" fmla="*/ 266700 w 266700"/>
              <a:gd name="connsiteY3" fmla="*/ 0 h 1880806"/>
              <a:gd name="connsiteX0" fmla="*/ 6093 w 266700"/>
              <a:gd name="connsiteY0" fmla="*/ 1871772 h 1871772"/>
              <a:gd name="connsiteX1" fmla="*/ 0 w 266700"/>
              <a:gd name="connsiteY1" fmla="*/ 122240 h 1871772"/>
              <a:gd name="connsiteX2" fmla="*/ 122240 w 266700"/>
              <a:gd name="connsiteY2" fmla="*/ 0 h 1871772"/>
              <a:gd name="connsiteX3" fmla="*/ 266700 w 266700"/>
              <a:gd name="connsiteY3" fmla="*/ 0 h 1871772"/>
              <a:gd name="connsiteX0" fmla="*/ 1625 w 266700"/>
              <a:gd name="connsiteY0" fmla="*/ 1871772 h 1871772"/>
              <a:gd name="connsiteX1" fmla="*/ 0 w 266700"/>
              <a:gd name="connsiteY1" fmla="*/ 122240 h 1871772"/>
              <a:gd name="connsiteX2" fmla="*/ 122240 w 266700"/>
              <a:gd name="connsiteY2" fmla="*/ 0 h 1871772"/>
              <a:gd name="connsiteX3" fmla="*/ 266700 w 266700"/>
              <a:gd name="connsiteY3" fmla="*/ 0 h 1871772"/>
              <a:gd name="connsiteX0" fmla="*/ 6409 w 266700"/>
              <a:gd name="connsiteY0" fmla="*/ 2867927 h 2867927"/>
              <a:gd name="connsiteX1" fmla="*/ 0 w 266700"/>
              <a:gd name="connsiteY1" fmla="*/ 122240 h 2867927"/>
              <a:gd name="connsiteX2" fmla="*/ 122240 w 266700"/>
              <a:gd name="connsiteY2" fmla="*/ 0 h 2867927"/>
              <a:gd name="connsiteX3" fmla="*/ 266700 w 266700"/>
              <a:gd name="connsiteY3" fmla="*/ 0 h 2867927"/>
              <a:gd name="connsiteX0" fmla="*/ 6409 w 266700"/>
              <a:gd name="connsiteY0" fmla="*/ 2872763 h 2872763"/>
              <a:gd name="connsiteX1" fmla="*/ 0 w 266700"/>
              <a:gd name="connsiteY1" fmla="*/ 122240 h 2872763"/>
              <a:gd name="connsiteX2" fmla="*/ 122240 w 266700"/>
              <a:gd name="connsiteY2" fmla="*/ 0 h 2872763"/>
              <a:gd name="connsiteX3" fmla="*/ 266700 w 266700"/>
              <a:gd name="connsiteY3" fmla="*/ 0 h 2872763"/>
              <a:gd name="connsiteX0" fmla="*/ 11192 w 266700"/>
              <a:gd name="connsiteY0" fmla="*/ 2867927 h 2867927"/>
              <a:gd name="connsiteX1" fmla="*/ 0 w 266700"/>
              <a:gd name="connsiteY1" fmla="*/ 122240 h 2867927"/>
              <a:gd name="connsiteX2" fmla="*/ 122240 w 266700"/>
              <a:gd name="connsiteY2" fmla="*/ 0 h 2867927"/>
              <a:gd name="connsiteX3" fmla="*/ 266700 w 266700"/>
              <a:gd name="connsiteY3" fmla="*/ 0 h 2867927"/>
              <a:gd name="connsiteX0" fmla="*/ 6409 w 266700"/>
              <a:gd name="connsiteY0" fmla="*/ 2867927 h 2867927"/>
              <a:gd name="connsiteX1" fmla="*/ 0 w 266700"/>
              <a:gd name="connsiteY1" fmla="*/ 122240 h 2867927"/>
              <a:gd name="connsiteX2" fmla="*/ 122240 w 266700"/>
              <a:gd name="connsiteY2" fmla="*/ 0 h 2867927"/>
              <a:gd name="connsiteX3" fmla="*/ 266700 w 266700"/>
              <a:gd name="connsiteY3" fmla="*/ 0 h 2867927"/>
              <a:gd name="connsiteX0" fmla="*/ 1625 w 266700"/>
              <a:gd name="connsiteY0" fmla="*/ 2863091 h 2863091"/>
              <a:gd name="connsiteX1" fmla="*/ 0 w 266700"/>
              <a:gd name="connsiteY1" fmla="*/ 122240 h 2863091"/>
              <a:gd name="connsiteX2" fmla="*/ 122240 w 266700"/>
              <a:gd name="connsiteY2" fmla="*/ 0 h 2863091"/>
              <a:gd name="connsiteX3" fmla="*/ 266700 w 266700"/>
              <a:gd name="connsiteY3" fmla="*/ 0 h 2863091"/>
              <a:gd name="connsiteX0" fmla="*/ 11192 w 266700"/>
              <a:gd name="connsiteY0" fmla="*/ 2887270 h 2887270"/>
              <a:gd name="connsiteX1" fmla="*/ 0 w 266700"/>
              <a:gd name="connsiteY1" fmla="*/ 122240 h 2887270"/>
              <a:gd name="connsiteX2" fmla="*/ 122240 w 266700"/>
              <a:gd name="connsiteY2" fmla="*/ 0 h 2887270"/>
              <a:gd name="connsiteX3" fmla="*/ 266700 w 266700"/>
              <a:gd name="connsiteY3" fmla="*/ 0 h 2887270"/>
              <a:gd name="connsiteX0" fmla="*/ 11192 w 266700"/>
              <a:gd name="connsiteY0" fmla="*/ 2882434 h 2882434"/>
              <a:gd name="connsiteX1" fmla="*/ 0 w 266700"/>
              <a:gd name="connsiteY1" fmla="*/ 122240 h 2882434"/>
              <a:gd name="connsiteX2" fmla="*/ 122240 w 266700"/>
              <a:gd name="connsiteY2" fmla="*/ 0 h 2882434"/>
              <a:gd name="connsiteX3" fmla="*/ 266700 w 266700"/>
              <a:gd name="connsiteY3" fmla="*/ 0 h 2882434"/>
              <a:gd name="connsiteX0" fmla="*/ 11192 w 266700"/>
              <a:gd name="connsiteY0" fmla="*/ 2877598 h 2877598"/>
              <a:gd name="connsiteX1" fmla="*/ 0 w 266700"/>
              <a:gd name="connsiteY1" fmla="*/ 122240 h 2877598"/>
              <a:gd name="connsiteX2" fmla="*/ 122240 w 266700"/>
              <a:gd name="connsiteY2" fmla="*/ 0 h 2877598"/>
              <a:gd name="connsiteX3" fmla="*/ 266700 w 266700"/>
              <a:gd name="connsiteY3" fmla="*/ 0 h 2877598"/>
              <a:gd name="connsiteX0" fmla="*/ 15976 w 266700"/>
              <a:gd name="connsiteY0" fmla="*/ 2877598 h 2877598"/>
              <a:gd name="connsiteX1" fmla="*/ 0 w 266700"/>
              <a:gd name="connsiteY1" fmla="*/ 122240 h 2877598"/>
              <a:gd name="connsiteX2" fmla="*/ 122240 w 266700"/>
              <a:gd name="connsiteY2" fmla="*/ 0 h 2877598"/>
              <a:gd name="connsiteX3" fmla="*/ 266700 w 266700"/>
              <a:gd name="connsiteY3" fmla="*/ 0 h 2877598"/>
              <a:gd name="connsiteX0" fmla="*/ 15976 w 266700"/>
              <a:gd name="connsiteY0" fmla="*/ 2877598 h 2877598"/>
              <a:gd name="connsiteX1" fmla="*/ 0 w 266700"/>
              <a:gd name="connsiteY1" fmla="*/ 122240 h 2877598"/>
              <a:gd name="connsiteX2" fmla="*/ 122240 w 266700"/>
              <a:gd name="connsiteY2" fmla="*/ 0 h 2877598"/>
              <a:gd name="connsiteX3" fmla="*/ 266700 w 266700"/>
              <a:gd name="connsiteY3" fmla="*/ 0 h 2877598"/>
              <a:gd name="connsiteX0" fmla="*/ 46 w 269904"/>
              <a:gd name="connsiteY0" fmla="*/ 2872762 h 2872762"/>
              <a:gd name="connsiteX1" fmla="*/ 3204 w 269904"/>
              <a:gd name="connsiteY1" fmla="*/ 122240 h 2872762"/>
              <a:gd name="connsiteX2" fmla="*/ 125444 w 269904"/>
              <a:gd name="connsiteY2" fmla="*/ 0 h 2872762"/>
              <a:gd name="connsiteX3" fmla="*/ 269904 w 269904"/>
              <a:gd name="connsiteY3" fmla="*/ 0 h 2872762"/>
              <a:gd name="connsiteX0" fmla="*/ 11192 w 266700"/>
              <a:gd name="connsiteY0" fmla="*/ 2877598 h 2877598"/>
              <a:gd name="connsiteX1" fmla="*/ 0 w 266700"/>
              <a:gd name="connsiteY1" fmla="*/ 122240 h 2877598"/>
              <a:gd name="connsiteX2" fmla="*/ 122240 w 266700"/>
              <a:gd name="connsiteY2" fmla="*/ 0 h 2877598"/>
              <a:gd name="connsiteX3" fmla="*/ 266700 w 266700"/>
              <a:gd name="connsiteY3" fmla="*/ 0 h 2877598"/>
              <a:gd name="connsiteX0" fmla="*/ 1625 w 266700"/>
              <a:gd name="connsiteY0" fmla="*/ 2887270 h 2887270"/>
              <a:gd name="connsiteX1" fmla="*/ 0 w 266700"/>
              <a:gd name="connsiteY1" fmla="*/ 122240 h 2887270"/>
              <a:gd name="connsiteX2" fmla="*/ 122240 w 266700"/>
              <a:gd name="connsiteY2" fmla="*/ 0 h 2887270"/>
              <a:gd name="connsiteX3" fmla="*/ 266700 w 266700"/>
              <a:gd name="connsiteY3" fmla="*/ 0 h 2887270"/>
            </a:gdLst>
            <a:ahLst/>
            <a:cxnLst>
              <a:cxn ang="0">
                <a:pos x="connsiteX0" y="connsiteY0"/>
              </a:cxn>
              <a:cxn ang="0">
                <a:pos x="connsiteX1" y="connsiteY1"/>
              </a:cxn>
              <a:cxn ang="0">
                <a:pos x="connsiteX2" y="connsiteY2"/>
              </a:cxn>
              <a:cxn ang="0">
                <a:pos x="connsiteX3" y="connsiteY3"/>
              </a:cxn>
            </a:cxnLst>
            <a:rect l="l" t="t" r="r" b="b"/>
            <a:pathLst>
              <a:path w="266700" h="2887270">
                <a:moveTo>
                  <a:pt x="1625" y="2887270"/>
                </a:moveTo>
                <a:cubicBezTo>
                  <a:pt x="1083" y="2302587"/>
                  <a:pt x="542" y="706923"/>
                  <a:pt x="0" y="122240"/>
                </a:cubicBezTo>
                <a:cubicBezTo>
                  <a:pt x="0" y="54729"/>
                  <a:pt x="54729" y="0"/>
                  <a:pt x="122240" y="0"/>
                </a:cubicBezTo>
                <a:lnTo>
                  <a:pt x="266700" y="0"/>
                </a:lnTo>
              </a:path>
            </a:pathLst>
          </a:custGeom>
          <a:noFill/>
          <a:ln w="127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accent2"/>
              </a:solidFill>
              <a:effectLst/>
              <a:latin typeface="Calibri" pitchFamily="34" charset="0"/>
            </a:endParaRPr>
          </a:p>
        </p:txBody>
      </p:sp>
      <p:cxnSp>
        <p:nvCxnSpPr>
          <p:cNvPr id="125" name="Straight Connector 124"/>
          <p:cNvCxnSpPr/>
          <p:nvPr/>
        </p:nvCxnSpPr>
        <p:spPr bwMode="auto">
          <a:xfrm>
            <a:off x="2906275" y="3766088"/>
            <a:ext cx="156470"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80" name="Straight Connector 79"/>
          <p:cNvCxnSpPr/>
          <p:nvPr/>
        </p:nvCxnSpPr>
        <p:spPr bwMode="auto">
          <a:xfrm>
            <a:off x="5268101" y="3759125"/>
            <a:ext cx="442603"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cxnSp>
        <p:nvCxnSpPr>
          <p:cNvPr id="83" name="Straight Connector 82"/>
          <p:cNvCxnSpPr/>
          <p:nvPr/>
        </p:nvCxnSpPr>
        <p:spPr bwMode="auto">
          <a:xfrm>
            <a:off x="5268101" y="4020730"/>
            <a:ext cx="442603" cy="0"/>
          </a:xfrm>
          <a:prstGeom prst="line">
            <a:avLst/>
          </a:prstGeom>
          <a:solidFill>
            <a:schemeClr val="accent1"/>
          </a:solidFill>
          <a:ln w="12700" cap="flat" cmpd="sng" algn="ctr">
            <a:solidFill>
              <a:schemeClr val="bg1"/>
            </a:solidFill>
            <a:prstDash val="solid"/>
            <a:round/>
            <a:headEnd type="none" w="med" len="med"/>
            <a:tailEnd type="none" w="med" len="med"/>
          </a:ln>
          <a:effectLst/>
        </p:spPr>
      </p:cxnSp>
      <p:sp>
        <p:nvSpPr>
          <p:cNvPr id="25" name="TextBox 24"/>
          <p:cNvSpPr txBox="1"/>
          <p:nvPr/>
        </p:nvSpPr>
        <p:spPr bwMode="auto">
          <a:xfrm>
            <a:off x="5548779" y="3640493"/>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Market research/data</a:t>
            </a:r>
            <a:endParaRPr lang="en-US" sz="1300" dirty="0">
              <a:solidFill>
                <a:schemeClr val="accent3"/>
              </a:solidFill>
            </a:endParaRPr>
          </a:p>
        </p:txBody>
      </p:sp>
      <p:sp>
        <p:nvSpPr>
          <p:cNvPr id="28" name="TextBox 27"/>
          <p:cNvSpPr txBox="1"/>
          <p:nvPr/>
        </p:nvSpPr>
        <p:spPr bwMode="auto">
          <a:xfrm>
            <a:off x="5548779" y="3912730"/>
            <a:ext cx="2628000" cy="216000"/>
          </a:xfrm>
          <a:prstGeom prst="rect">
            <a:avLst/>
          </a:prstGeom>
          <a:solidFill>
            <a:srgbClr val="F1FCE8"/>
          </a:solidFill>
        </p:spPr>
        <p:txBody>
          <a:bodyPr wrap="square" lIns="72000" tIns="18000" rIns="72000" bIns="18000" rtlCol="0" anchor="ctr">
            <a:noAutofit/>
          </a:bodyPr>
          <a:lstStyle/>
          <a:p>
            <a:pPr algn="r"/>
            <a:r>
              <a:rPr lang="en-US" sz="1300" dirty="0" smtClean="0">
                <a:solidFill>
                  <a:schemeClr val="accent3"/>
                </a:solidFill>
              </a:rPr>
              <a:t>Advertising media placement</a:t>
            </a:r>
            <a:endParaRPr lang="en-US" sz="1300" dirty="0">
              <a:solidFill>
                <a:schemeClr val="accent3"/>
              </a:solidFill>
            </a:endParaRPr>
          </a:p>
        </p:txBody>
      </p:sp>
      <p:sp>
        <p:nvSpPr>
          <p:cNvPr id="73" name="TextBox 72"/>
          <p:cNvSpPr txBox="1"/>
          <p:nvPr/>
        </p:nvSpPr>
        <p:spPr bwMode="auto">
          <a:xfrm>
            <a:off x="4703965" y="3645809"/>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€50m</a:t>
            </a:r>
            <a:endParaRPr lang="en-US" sz="1400" b="1" dirty="0">
              <a:solidFill>
                <a:schemeClr val="bg1"/>
              </a:solidFill>
            </a:endParaRPr>
          </a:p>
        </p:txBody>
      </p:sp>
      <p:sp>
        <p:nvSpPr>
          <p:cNvPr id="76" name="TextBox 75"/>
          <p:cNvSpPr txBox="1"/>
          <p:nvPr/>
        </p:nvSpPr>
        <p:spPr bwMode="auto">
          <a:xfrm>
            <a:off x="4703965" y="3939310"/>
            <a:ext cx="612000" cy="216000"/>
          </a:xfrm>
          <a:prstGeom prst="rect">
            <a:avLst/>
          </a:prstGeom>
          <a:solidFill>
            <a:schemeClr val="accent6"/>
          </a:solidFill>
        </p:spPr>
        <p:txBody>
          <a:bodyPr wrap="square" lIns="36000" tIns="18000" rIns="36000" bIns="18000" rtlCol="0" anchor="ctr">
            <a:noAutofit/>
          </a:bodyPr>
          <a:lstStyle/>
          <a:p>
            <a:r>
              <a:rPr lang="en-US" sz="1400" b="1" dirty="0" smtClean="0">
                <a:solidFill>
                  <a:schemeClr val="bg1"/>
                </a:solidFill>
              </a:rPr>
              <a:t>€500m</a:t>
            </a:r>
            <a:endParaRPr lang="en-US" sz="1400" b="1" dirty="0">
              <a:solidFill>
                <a:schemeClr val="bg1"/>
              </a:solidFill>
            </a:endParaRPr>
          </a:p>
        </p:txBody>
      </p:sp>
    </p:spTree>
    <p:extLst>
      <p:ext uri="{BB962C8B-B14F-4D97-AF65-F5344CB8AC3E}">
        <p14:creationId xmlns:p14="http://schemas.microsoft.com/office/powerpoint/2010/main" val="3282613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24849" y="2148086"/>
            <a:ext cx="4159586" cy="3812405"/>
          </a:xfrm>
        </p:spPr>
        <p:txBody>
          <a:bodyPr/>
          <a:lstStyle/>
          <a:p>
            <a:r>
              <a:rPr lang="en-US" sz="2000" dirty="0" smtClean="0"/>
              <a:t>In what ways does this tool help in the </a:t>
            </a:r>
            <a:r>
              <a:rPr lang="en-US" sz="2000" dirty="0" err="1" smtClean="0"/>
              <a:t>categorisation</a:t>
            </a:r>
            <a:r>
              <a:rPr lang="en-US" sz="2000" dirty="0" smtClean="0"/>
              <a:t> process?</a:t>
            </a:r>
          </a:p>
          <a:p>
            <a:r>
              <a:rPr lang="en-US" sz="2000" dirty="0" smtClean="0"/>
              <a:t>For each quadrant:</a:t>
            </a:r>
          </a:p>
          <a:p>
            <a:pPr lvl="1"/>
            <a:r>
              <a:rPr lang="en-US" sz="1600" dirty="0" smtClean="0"/>
              <a:t>What are the procurement objectives?</a:t>
            </a:r>
          </a:p>
          <a:p>
            <a:pPr lvl="1"/>
            <a:r>
              <a:rPr lang="en-US" sz="1600" dirty="0" smtClean="0"/>
              <a:t>How can we add value?</a:t>
            </a:r>
          </a:p>
          <a:p>
            <a:pPr lvl="1"/>
            <a:r>
              <a:rPr lang="en-US" sz="1600" dirty="0" smtClean="0"/>
              <a:t>What would be the contract strategy?</a:t>
            </a:r>
          </a:p>
          <a:p>
            <a:pPr lvl="1"/>
            <a:r>
              <a:rPr lang="en-US" sz="1600" dirty="0" smtClean="0"/>
              <a:t>What type of relationship would you need from the supplier?</a:t>
            </a:r>
          </a:p>
          <a:p>
            <a:pPr lvl="1"/>
            <a:r>
              <a:rPr lang="en-US" sz="1600" dirty="0" smtClean="0"/>
              <a:t>What tools and techniques might you use?</a:t>
            </a:r>
            <a:endParaRPr lang="en-US" sz="1600" dirty="0"/>
          </a:p>
        </p:txBody>
      </p:sp>
      <p:sp>
        <p:nvSpPr>
          <p:cNvPr id="2" name="Title 1"/>
          <p:cNvSpPr>
            <a:spLocks noGrp="1"/>
          </p:cNvSpPr>
          <p:nvPr>
            <p:ph type="title"/>
          </p:nvPr>
        </p:nvSpPr>
        <p:spPr/>
        <p:txBody>
          <a:bodyPr/>
          <a:lstStyle/>
          <a:p>
            <a:r>
              <a:rPr lang="en-US" dirty="0" err="1" smtClean="0"/>
              <a:t>Categorising</a:t>
            </a:r>
            <a:r>
              <a:rPr lang="en-US" dirty="0" smtClean="0"/>
              <a:t> using Portfolio Analysis</a:t>
            </a:r>
            <a:endParaRPr lang="en-US" dirty="0"/>
          </a:p>
        </p:txBody>
      </p:sp>
      <p:sp>
        <p:nvSpPr>
          <p:cNvPr id="5" name="Text Placeholder 4"/>
          <p:cNvSpPr>
            <a:spLocks noGrp="1"/>
          </p:cNvSpPr>
          <p:nvPr>
            <p:ph type="body" sz="quarter" idx="10"/>
          </p:nvPr>
        </p:nvSpPr>
        <p:spPr/>
        <p:txBody>
          <a:bodyPr/>
          <a:lstStyle/>
          <a:p>
            <a:r>
              <a:rPr lang="en-US" dirty="0" smtClean="0"/>
              <a:t>The </a:t>
            </a:r>
            <a:r>
              <a:rPr lang="en-US" dirty="0" err="1" smtClean="0"/>
              <a:t>Kraljic</a:t>
            </a:r>
            <a:r>
              <a:rPr lang="en-US" dirty="0" smtClean="0"/>
              <a:t> Model</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27</a:t>
            </a:fld>
            <a:endParaRPr lang="en-GB"/>
          </a:p>
        </p:txBody>
      </p:sp>
    </p:spTree>
    <p:extLst>
      <p:ext uri="{BB962C8B-B14F-4D97-AF65-F5344CB8AC3E}">
        <p14:creationId xmlns:p14="http://schemas.microsoft.com/office/powerpoint/2010/main" val="2439354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GB" altLang="en-US" smtClean="0"/>
              <a:t>The Kraljic Matrix</a:t>
            </a:r>
            <a:endParaRPr lang="en-GB" altLang="en-US" dirty="0" smtClean="0"/>
          </a:p>
        </p:txBody>
      </p:sp>
      <p:sp>
        <p:nvSpPr>
          <p:cNvPr id="12" name="Text Box 1036"/>
          <p:cNvSpPr txBox="1">
            <a:spLocks noChangeArrowheads="1"/>
          </p:cNvSpPr>
          <p:nvPr/>
        </p:nvSpPr>
        <p:spPr bwMode="auto">
          <a:xfrm>
            <a:off x="759450" y="1690708"/>
            <a:ext cx="576000" cy="246221"/>
          </a:xfrm>
          <a:prstGeom prst="rect">
            <a:avLst/>
          </a:prstGeom>
          <a:noFill/>
          <a:ln w="9525">
            <a:noFill/>
            <a:miter lim="800000"/>
            <a:headEnd/>
            <a:tailEnd/>
          </a:ln>
          <a:effectLst/>
        </p:spPr>
        <p:txBody>
          <a:bodyPr wrap="square" lIns="0" tIns="0" rIns="0" bIns="0">
            <a:spAutoFit/>
          </a:bodyPr>
          <a:lstStyle/>
          <a:p>
            <a:pPr algn="r"/>
            <a:r>
              <a:rPr lang="en-GB" sz="1600" b="1" dirty="0" smtClean="0">
                <a:solidFill>
                  <a:schemeClr val="accent3"/>
                </a:solidFill>
                <a:latin typeface="+mn-lt"/>
              </a:rPr>
              <a:t>High</a:t>
            </a:r>
            <a:endParaRPr lang="en-GB" sz="1600" b="1" dirty="0">
              <a:solidFill>
                <a:schemeClr val="accent3"/>
              </a:solidFill>
              <a:latin typeface="+mn-lt"/>
            </a:endParaRPr>
          </a:p>
        </p:txBody>
      </p:sp>
      <p:sp>
        <p:nvSpPr>
          <p:cNvPr id="13" name="Text Box 1037"/>
          <p:cNvSpPr txBox="1">
            <a:spLocks noChangeArrowheads="1"/>
          </p:cNvSpPr>
          <p:nvPr/>
        </p:nvSpPr>
        <p:spPr bwMode="auto">
          <a:xfrm>
            <a:off x="759450" y="5529864"/>
            <a:ext cx="576000" cy="246221"/>
          </a:xfrm>
          <a:prstGeom prst="rect">
            <a:avLst/>
          </a:prstGeom>
          <a:noFill/>
          <a:ln w="9525">
            <a:noFill/>
            <a:miter lim="800000"/>
            <a:headEnd/>
            <a:tailEnd/>
          </a:ln>
          <a:effectLst/>
        </p:spPr>
        <p:txBody>
          <a:bodyPr wrap="square" lIns="0" tIns="0" rIns="0" bIns="0">
            <a:spAutoFit/>
          </a:bodyPr>
          <a:lstStyle/>
          <a:p>
            <a:pPr algn="r"/>
            <a:r>
              <a:rPr lang="en-GB" sz="1600" b="1" dirty="0" smtClean="0">
                <a:solidFill>
                  <a:srgbClr val="003366"/>
                </a:solidFill>
                <a:latin typeface="+mn-lt"/>
              </a:rPr>
              <a:t>Low</a:t>
            </a:r>
            <a:endParaRPr lang="en-GB" sz="1600" b="1" dirty="0">
              <a:solidFill>
                <a:srgbClr val="003366"/>
              </a:solidFill>
              <a:latin typeface="+mn-lt"/>
            </a:endParaRPr>
          </a:p>
        </p:txBody>
      </p:sp>
      <p:sp>
        <p:nvSpPr>
          <p:cNvPr id="7" name="Text Box 1031"/>
          <p:cNvSpPr txBox="1">
            <a:spLocks noChangeArrowheads="1"/>
          </p:cNvSpPr>
          <p:nvPr/>
        </p:nvSpPr>
        <p:spPr bwMode="ltGray">
          <a:xfrm>
            <a:off x="1420514" y="1690708"/>
            <a:ext cx="1782002" cy="1980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defPPr>
              <a:defRPr lang="en-GB"/>
            </a:defPPr>
            <a:lvl1pPr>
              <a:lnSpc>
                <a:spcPct val="90000"/>
              </a:lnSpc>
              <a:spcAft>
                <a:spcPts val="600"/>
              </a:spcAft>
              <a:tabLst>
                <a:tab pos="2147888" algn="l"/>
              </a:tabLst>
              <a:defRPr sz="1300" b="1">
                <a:solidFill>
                  <a:schemeClr val="bg1"/>
                </a:solidFill>
                <a:latin typeface="+mn-lt"/>
              </a:defRPr>
            </a:lvl1pPr>
          </a:lstStyle>
          <a:p>
            <a:pPr>
              <a:lnSpc>
                <a:spcPct val="85000"/>
              </a:lnSpc>
              <a:spcAft>
                <a:spcPts val="3000"/>
              </a:spcAft>
            </a:pPr>
            <a:r>
              <a:rPr lang="en-GB" sz="1200" dirty="0"/>
              <a:t>Procurement </a:t>
            </a:r>
            <a:r>
              <a:rPr lang="en-GB" sz="1200" dirty="0" smtClean="0"/>
              <a:t>focus</a:t>
            </a:r>
            <a:br>
              <a:rPr lang="en-GB" sz="1200" dirty="0" smtClean="0"/>
            </a:br>
            <a:r>
              <a:rPr lang="en-GB" sz="1200" b="0" dirty="0" smtClean="0"/>
              <a:t>Leverage items</a:t>
            </a:r>
          </a:p>
          <a:p>
            <a:pPr>
              <a:lnSpc>
                <a:spcPct val="85000"/>
              </a:lnSpc>
              <a:spcAft>
                <a:spcPts val="1200"/>
              </a:spcAft>
            </a:pPr>
            <a:r>
              <a:rPr lang="en-GB" sz="1200" dirty="0" smtClean="0"/>
              <a:t>Key performance criteria</a:t>
            </a:r>
            <a:br>
              <a:rPr lang="en-GB" sz="1200" dirty="0" smtClean="0"/>
            </a:br>
            <a:r>
              <a:rPr lang="en-GB" sz="1200" b="0" dirty="0" smtClean="0"/>
              <a:t>Cost/price and materials flow management</a:t>
            </a:r>
          </a:p>
          <a:p>
            <a:pPr>
              <a:lnSpc>
                <a:spcPct val="85000"/>
              </a:lnSpc>
            </a:pPr>
            <a:r>
              <a:rPr lang="en-GB" sz="1200" dirty="0" smtClean="0"/>
              <a:t>Typical sources</a:t>
            </a:r>
            <a:br>
              <a:rPr lang="en-GB" sz="1200" dirty="0" smtClean="0"/>
            </a:br>
            <a:r>
              <a:rPr lang="en-GB" sz="1200" b="0" dirty="0" smtClean="0"/>
              <a:t>Multiple suppliers, chiefly local</a:t>
            </a:r>
            <a:endParaRPr lang="en-GB" sz="1200" b="0" dirty="0"/>
          </a:p>
        </p:txBody>
      </p:sp>
      <p:sp>
        <p:nvSpPr>
          <p:cNvPr id="9" name="Text Box 1033"/>
          <p:cNvSpPr txBox="1">
            <a:spLocks noChangeArrowheads="1"/>
          </p:cNvSpPr>
          <p:nvPr/>
        </p:nvSpPr>
        <p:spPr bwMode="ltGray">
          <a:xfrm>
            <a:off x="1420515" y="3793082"/>
            <a:ext cx="1782001" cy="2052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defPPr>
              <a:defRPr lang="en-GB"/>
            </a:defPPr>
            <a:lvl1pPr>
              <a:lnSpc>
                <a:spcPct val="90000"/>
              </a:lnSpc>
              <a:spcAft>
                <a:spcPts val="600"/>
              </a:spcAft>
              <a:tabLst>
                <a:tab pos="2147888" algn="l"/>
              </a:tabLst>
              <a:defRPr sz="1200" b="1">
                <a:solidFill>
                  <a:schemeClr val="bg1"/>
                </a:solidFill>
                <a:latin typeface="+mn-lt"/>
              </a:defRPr>
            </a:lvl1pPr>
          </a:lstStyle>
          <a:p>
            <a:pPr>
              <a:lnSpc>
                <a:spcPct val="85000"/>
              </a:lnSpc>
            </a:pPr>
            <a:r>
              <a:rPr lang="en-GB" dirty="0" smtClean="0"/>
              <a:t>Procurement focus</a:t>
            </a:r>
            <a:br>
              <a:rPr lang="en-GB" dirty="0" smtClean="0"/>
            </a:br>
            <a:r>
              <a:rPr lang="en-GB" b="0" dirty="0" smtClean="0"/>
              <a:t>Non-critical items</a:t>
            </a:r>
          </a:p>
          <a:p>
            <a:pPr>
              <a:lnSpc>
                <a:spcPct val="85000"/>
              </a:lnSpc>
              <a:spcAft>
                <a:spcPts val="0"/>
              </a:spcAft>
            </a:pPr>
            <a:endParaRPr lang="en-GB" b="0" dirty="0"/>
          </a:p>
          <a:p>
            <a:pPr>
              <a:lnSpc>
                <a:spcPct val="85000"/>
              </a:lnSpc>
            </a:pPr>
            <a:r>
              <a:rPr lang="en-GB" dirty="0"/>
              <a:t>Key performance </a:t>
            </a:r>
            <a:r>
              <a:rPr lang="en-GB" dirty="0" smtClean="0"/>
              <a:t>criteria</a:t>
            </a:r>
            <a:r>
              <a:rPr lang="en-GB" dirty="0"/>
              <a:t/>
            </a:r>
            <a:br>
              <a:rPr lang="en-GB" dirty="0"/>
            </a:br>
            <a:r>
              <a:rPr lang="en-GB" b="0" dirty="0" smtClean="0"/>
              <a:t>Functional efficiency</a:t>
            </a:r>
          </a:p>
          <a:p>
            <a:pPr>
              <a:lnSpc>
                <a:spcPct val="85000"/>
              </a:lnSpc>
              <a:spcAft>
                <a:spcPts val="0"/>
              </a:spcAft>
            </a:pPr>
            <a:endParaRPr lang="en-GB" b="0" dirty="0" smtClean="0"/>
          </a:p>
          <a:p>
            <a:pPr>
              <a:lnSpc>
                <a:spcPct val="85000"/>
              </a:lnSpc>
            </a:pPr>
            <a:r>
              <a:rPr lang="en-GB" dirty="0" smtClean="0"/>
              <a:t>Typical sources</a:t>
            </a:r>
            <a:br>
              <a:rPr lang="en-GB" dirty="0" smtClean="0"/>
            </a:br>
            <a:r>
              <a:rPr lang="en-GB" b="0" dirty="0" smtClean="0"/>
              <a:t>Establish local suppliers</a:t>
            </a:r>
            <a:endParaRPr lang="en-GB" dirty="0" smtClean="0"/>
          </a:p>
        </p:txBody>
      </p:sp>
      <p:cxnSp>
        <p:nvCxnSpPr>
          <p:cNvPr id="15" name="Straight Connector 14"/>
          <p:cNvCxnSpPr/>
          <p:nvPr/>
        </p:nvCxnSpPr>
        <p:spPr bwMode="auto">
          <a:xfrm flipV="1">
            <a:off x="5020698" y="1690708"/>
            <a:ext cx="0" cy="4138893"/>
          </a:xfrm>
          <a:prstGeom prst="line">
            <a:avLst/>
          </a:prstGeom>
          <a:solidFill>
            <a:schemeClr val="accent1"/>
          </a:solidFill>
          <a:ln w="9525" cap="flat" cmpd="sng" algn="ctr">
            <a:solidFill>
              <a:srgbClr val="87E1E1"/>
            </a:solidFill>
            <a:prstDash val="dash"/>
            <a:round/>
            <a:headEnd type="none" w="med" len="med"/>
            <a:tailEnd type="none" w="med" len="med"/>
          </a:ln>
          <a:effectLst/>
        </p:spPr>
      </p:cxnSp>
      <p:cxnSp>
        <p:nvCxnSpPr>
          <p:cNvPr id="16" name="Straight Connector 15"/>
          <p:cNvCxnSpPr/>
          <p:nvPr/>
        </p:nvCxnSpPr>
        <p:spPr bwMode="auto">
          <a:xfrm>
            <a:off x="1420515" y="3734890"/>
            <a:ext cx="7206715" cy="0"/>
          </a:xfrm>
          <a:prstGeom prst="line">
            <a:avLst/>
          </a:prstGeom>
          <a:solidFill>
            <a:schemeClr val="accent1"/>
          </a:solidFill>
          <a:ln w="9525" cap="flat" cmpd="sng" algn="ctr">
            <a:solidFill>
              <a:srgbClr val="87E1E1"/>
            </a:solidFill>
            <a:prstDash val="dash"/>
            <a:round/>
            <a:headEnd type="none" w="med" len="med"/>
            <a:tailEnd type="none" w="med" len="med"/>
          </a:ln>
          <a:effectLst/>
        </p:spPr>
      </p:cxnSp>
      <p:sp>
        <p:nvSpPr>
          <p:cNvPr id="14" name="Text Box 1037"/>
          <p:cNvSpPr txBox="1">
            <a:spLocks noChangeArrowheads="1"/>
          </p:cNvSpPr>
          <p:nvPr/>
        </p:nvSpPr>
        <p:spPr bwMode="auto">
          <a:xfrm>
            <a:off x="2840084" y="1363182"/>
            <a:ext cx="576000" cy="246221"/>
          </a:xfrm>
          <a:prstGeom prst="rect">
            <a:avLst/>
          </a:prstGeom>
          <a:noFill/>
          <a:ln w="9525">
            <a:noFill/>
            <a:miter lim="800000"/>
            <a:headEnd/>
            <a:tailEnd/>
          </a:ln>
          <a:effectLst/>
        </p:spPr>
        <p:txBody>
          <a:bodyPr wrap="square" lIns="0" tIns="0" rIns="0" bIns="0">
            <a:spAutoFit/>
          </a:bodyPr>
          <a:lstStyle/>
          <a:p>
            <a:pPr algn="ctr"/>
            <a:r>
              <a:rPr lang="en-GB" sz="1600" b="1" dirty="0" smtClean="0">
                <a:solidFill>
                  <a:srgbClr val="003366"/>
                </a:solidFill>
                <a:latin typeface="+mn-lt"/>
              </a:rPr>
              <a:t>Low</a:t>
            </a:r>
            <a:endParaRPr lang="en-GB" sz="1600" b="1" dirty="0">
              <a:solidFill>
                <a:srgbClr val="003366"/>
              </a:solidFill>
              <a:latin typeface="+mn-lt"/>
            </a:endParaRPr>
          </a:p>
        </p:txBody>
      </p:sp>
      <p:sp>
        <p:nvSpPr>
          <p:cNvPr id="17" name="Text Box 1037"/>
          <p:cNvSpPr txBox="1">
            <a:spLocks noChangeArrowheads="1"/>
          </p:cNvSpPr>
          <p:nvPr/>
        </p:nvSpPr>
        <p:spPr bwMode="auto">
          <a:xfrm>
            <a:off x="6511921" y="1363182"/>
            <a:ext cx="576000" cy="246221"/>
          </a:xfrm>
          <a:prstGeom prst="rect">
            <a:avLst/>
          </a:prstGeom>
          <a:noFill/>
          <a:ln w="9525">
            <a:noFill/>
            <a:miter lim="800000"/>
            <a:headEnd/>
            <a:tailEnd/>
          </a:ln>
          <a:effectLst/>
        </p:spPr>
        <p:txBody>
          <a:bodyPr wrap="square" lIns="0" tIns="0" rIns="0" bIns="0">
            <a:spAutoFit/>
          </a:bodyPr>
          <a:lstStyle/>
          <a:p>
            <a:pPr algn="ctr"/>
            <a:r>
              <a:rPr lang="en-GB" sz="1600" b="1" dirty="0" smtClean="0">
                <a:solidFill>
                  <a:srgbClr val="003366"/>
                </a:solidFill>
                <a:latin typeface="+mn-lt"/>
              </a:rPr>
              <a:t>High</a:t>
            </a:r>
            <a:endParaRPr lang="en-GB" sz="1600" b="1" dirty="0">
              <a:solidFill>
                <a:srgbClr val="003366"/>
              </a:solidFill>
              <a:latin typeface="+mn-lt"/>
            </a:endParaRPr>
          </a:p>
        </p:txBody>
      </p:sp>
      <p:sp>
        <p:nvSpPr>
          <p:cNvPr id="18" name="Text Box 1036"/>
          <p:cNvSpPr txBox="1">
            <a:spLocks noChangeArrowheads="1"/>
          </p:cNvSpPr>
          <p:nvPr/>
        </p:nvSpPr>
        <p:spPr bwMode="auto">
          <a:xfrm>
            <a:off x="384873" y="3534835"/>
            <a:ext cx="950577" cy="400110"/>
          </a:xfrm>
          <a:prstGeom prst="rect">
            <a:avLst/>
          </a:prstGeom>
          <a:noFill/>
          <a:ln w="9525">
            <a:noFill/>
            <a:miter lim="800000"/>
            <a:headEnd/>
            <a:tailEnd/>
          </a:ln>
          <a:effectLst/>
        </p:spPr>
        <p:txBody>
          <a:bodyPr wrap="square" lIns="0" tIns="0" rIns="0" bIns="0">
            <a:spAutoFit/>
          </a:bodyPr>
          <a:lstStyle/>
          <a:p>
            <a:pPr algn="r"/>
            <a:r>
              <a:rPr lang="en-GB" sz="1300" b="1" dirty="0" smtClean="0">
                <a:solidFill>
                  <a:srgbClr val="003366"/>
                </a:solidFill>
                <a:latin typeface="+mn-lt"/>
              </a:rPr>
              <a:t>Importance of the item</a:t>
            </a:r>
            <a:endParaRPr lang="en-GB" sz="1300" b="1" dirty="0">
              <a:solidFill>
                <a:srgbClr val="003366"/>
              </a:solidFill>
              <a:latin typeface="+mn-lt"/>
            </a:endParaRPr>
          </a:p>
        </p:txBody>
      </p:sp>
      <p:sp>
        <p:nvSpPr>
          <p:cNvPr id="19" name="Text Box 1031"/>
          <p:cNvSpPr txBox="1">
            <a:spLocks noChangeArrowheads="1"/>
          </p:cNvSpPr>
          <p:nvPr/>
        </p:nvSpPr>
        <p:spPr bwMode="ltGray">
          <a:xfrm>
            <a:off x="3202513" y="1690708"/>
            <a:ext cx="1782002" cy="1980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p>
            <a:pPr>
              <a:lnSpc>
                <a:spcPct val="85000"/>
              </a:lnSpc>
              <a:spcAft>
                <a:spcPts val="0"/>
              </a:spcAft>
              <a:tabLst>
                <a:tab pos="2147888" algn="l"/>
              </a:tabLst>
            </a:pPr>
            <a:r>
              <a:rPr lang="en-GB" sz="1200" b="1" dirty="0" smtClean="0">
                <a:solidFill>
                  <a:schemeClr val="bg1"/>
                </a:solidFill>
                <a:latin typeface="+mn-lt"/>
              </a:rPr>
              <a:t>Time horizon</a:t>
            </a:r>
          </a:p>
          <a:p>
            <a:pPr>
              <a:lnSpc>
                <a:spcPct val="85000"/>
              </a:lnSpc>
              <a:spcAft>
                <a:spcPts val="1800"/>
              </a:spcAft>
            </a:pPr>
            <a:r>
              <a:rPr lang="en-GB" sz="1200" dirty="0" smtClean="0">
                <a:solidFill>
                  <a:schemeClr val="bg1"/>
                </a:solidFill>
                <a:latin typeface="+mn-lt"/>
              </a:rPr>
              <a:t>Varied, typically 12-24 months</a:t>
            </a:r>
          </a:p>
          <a:p>
            <a:pPr>
              <a:lnSpc>
                <a:spcPct val="85000"/>
              </a:lnSpc>
              <a:spcAft>
                <a:spcPts val="1200"/>
              </a:spcAft>
              <a:tabLst>
                <a:tab pos="2147888" algn="l"/>
              </a:tabLst>
            </a:pPr>
            <a:r>
              <a:rPr lang="en-GB" sz="1200" b="1" dirty="0" smtClean="0">
                <a:solidFill>
                  <a:schemeClr val="bg1"/>
                </a:solidFill>
                <a:latin typeface="+mn-lt"/>
              </a:rPr>
              <a:t>Items purchased</a:t>
            </a:r>
            <a:br>
              <a:rPr lang="en-GB" sz="1200" b="1" dirty="0" smtClean="0">
                <a:solidFill>
                  <a:schemeClr val="bg1"/>
                </a:solidFill>
                <a:latin typeface="+mn-lt"/>
              </a:rPr>
            </a:br>
            <a:r>
              <a:rPr lang="en-GB" sz="1200" dirty="0" smtClean="0">
                <a:solidFill>
                  <a:schemeClr val="bg1"/>
                </a:solidFill>
                <a:latin typeface="+mn-lt"/>
              </a:rPr>
              <a:t>Mix of commodities </a:t>
            </a:r>
            <a:r>
              <a:rPr lang="en-GB" sz="1200" dirty="0">
                <a:solidFill>
                  <a:schemeClr val="bg1"/>
                </a:solidFill>
                <a:latin typeface="+mn-lt"/>
              </a:rPr>
              <a:t>and specified materials</a:t>
            </a:r>
          </a:p>
          <a:p>
            <a:pPr>
              <a:lnSpc>
                <a:spcPct val="85000"/>
              </a:lnSpc>
              <a:spcAft>
                <a:spcPts val="600"/>
              </a:spcAft>
            </a:pPr>
            <a:r>
              <a:rPr lang="en-GB" sz="1200" b="1" dirty="0" smtClean="0">
                <a:solidFill>
                  <a:schemeClr val="bg1"/>
                </a:solidFill>
                <a:latin typeface="+mn-lt"/>
              </a:rPr>
              <a:t>Supply</a:t>
            </a:r>
            <a:r>
              <a:rPr lang="en-GB" sz="1200" dirty="0" smtClean="0">
                <a:solidFill>
                  <a:schemeClr val="bg1"/>
                </a:solidFill>
                <a:latin typeface="+mn-lt"/>
              </a:rPr>
              <a:t/>
            </a:r>
            <a:br>
              <a:rPr lang="en-GB" sz="1200" dirty="0" smtClean="0">
                <a:solidFill>
                  <a:schemeClr val="bg1"/>
                </a:solidFill>
                <a:latin typeface="+mn-lt"/>
              </a:rPr>
            </a:br>
            <a:r>
              <a:rPr lang="en-GB" sz="1200" dirty="0" smtClean="0">
                <a:solidFill>
                  <a:schemeClr val="bg1"/>
                </a:solidFill>
                <a:latin typeface="+mn-lt"/>
              </a:rPr>
              <a:t>Abundant</a:t>
            </a:r>
            <a:endParaRPr lang="en-GB" sz="1200" dirty="0">
              <a:solidFill>
                <a:schemeClr val="bg1"/>
              </a:solidFill>
              <a:latin typeface="+mn-lt"/>
            </a:endParaRPr>
          </a:p>
        </p:txBody>
      </p:sp>
      <p:sp>
        <p:nvSpPr>
          <p:cNvPr id="20" name="Text Box 1033"/>
          <p:cNvSpPr txBox="1">
            <a:spLocks noChangeArrowheads="1"/>
          </p:cNvSpPr>
          <p:nvPr/>
        </p:nvSpPr>
        <p:spPr bwMode="ltGray">
          <a:xfrm>
            <a:off x="3202516" y="3793082"/>
            <a:ext cx="1782001" cy="2052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defPPr>
              <a:defRPr lang="en-GB"/>
            </a:defPPr>
            <a:lvl1pPr>
              <a:lnSpc>
                <a:spcPct val="90000"/>
              </a:lnSpc>
              <a:spcAft>
                <a:spcPts val="600"/>
              </a:spcAft>
              <a:tabLst>
                <a:tab pos="2147888" algn="l"/>
              </a:tabLst>
              <a:defRPr sz="1200" b="1">
                <a:solidFill>
                  <a:schemeClr val="bg1"/>
                </a:solidFill>
                <a:latin typeface="+mn-lt"/>
              </a:defRPr>
            </a:lvl1pPr>
          </a:lstStyle>
          <a:p>
            <a:pPr>
              <a:lnSpc>
                <a:spcPct val="85000"/>
              </a:lnSpc>
            </a:pPr>
            <a:r>
              <a:rPr lang="en-GB" dirty="0" smtClean="0"/>
              <a:t>Time horizon</a:t>
            </a:r>
            <a:br>
              <a:rPr lang="en-GB" dirty="0" smtClean="0"/>
            </a:br>
            <a:r>
              <a:rPr lang="en-GB" b="0" dirty="0" smtClean="0"/>
              <a:t>Limited: normally 12 months or less</a:t>
            </a:r>
          </a:p>
          <a:p>
            <a:pPr>
              <a:lnSpc>
                <a:spcPct val="85000"/>
              </a:lnSpc>
            </a:pPr>
            <a:r>
              <a:rPr lang="en-GB" dirty="0" smtClean="0"/>
              <a:t>Items purchased</a:t>
            </a:r>
            <a:br>
              <a:rPr lang="en-GB" dirty="0" smtClean="0"/>
            </a:br>
            <a:r>
              <a:rPr lang="en-GB" b="0" dirty="0" smtClean="0"/>
              <a:t>Commodities, some specified materials</a:t>
            </a:r>
          </a:p>
          <a:p>
            <a:pPr>
              <a:lnSpc>
                <a:spcPct val="85000"/>
              </a:lnSpc>
            </a:pPr>
            <a:r>
              <a:rPr lang="en-GB" dirty="0" smtClean="0"/>
              <a:t>Supply</a:t>
            </a:r>
            <a:br>
              <a:rPr lang="en-GB" dirty="0" smtClean="0"/>
            </a:br>
            <a:r>
              <a:rPr lang="en-GB" b="0" dirty="0" smtClean="0"/>
              <a:t>Abundant</a:t>
            </a:r>
          </a:p>
        </p:txBody>
      </p:sp>
      <p:sp>
        <p:nvSpPr>
          <p:cNvPr id="21" name="Text Box 1036"/>
          <p:cNvSpPr txBox="1">
            <a:spLocks noChangeArrowheads="1"/>
          </p:cNvSpPr>
          <p:nvPr/>
        </p:nvSpPr>
        <p:spPr bwMode="auto">
          <a:xfrm>
            <a:off x="3729865" y="1386265"/>
            <a:ext cx="2509303" cy="200055"/>
          </a:xfrm>
          <a:prstGeom prst="rect">
            <a:avLst/>
          </a:prstGeom>
          <a:noFill/>
          <a:ln w="9525">
            <a:noFill/>
            <a:miter lim="800000"/>
            <a:headEnd/>
            <a:tailEnd/>
          </a:ln>
          <a:effectLst/>
        </p:spPr>
        <p:txBody>
          <a:bodyPr wrap="square" lIns="0" tIns="0" rIns="0" bIns="0">
            <a:spAutoFit/>
          </a:bodyPr>
          <a:lstStyle/>
          <a:p>
            <a:pPr algn="ctr"/>
            <a:r>
              <a:rPr lang="en-GB" sz="1300" b="1" dirty="0">
                <a:solidFill>
                  <a:srgbClr val="003366"/>
                </a:solidFill>
                <a:latin typeface="+mn-lt"/>
              </a:rPr>
              <a:t>Complexity of the supply market</a:t>
            </a:r>
          </a:p>
        </p:txBody>
      </p:sp>
      <p:sp>
        <p:nvSpPr>
          <p:cNvPr id="22" name="Text Box 1031"/>
          <p:cNvSpPr txBox="1">
            <a:spLocks noChangeArrowheads="1"/>
          </p:cNvSpPr>
          <p:nvPr/>
        </p:nvSpPr>
        <p:spPr bwMode="ltGray">
          <a:xfrm>
            <a:off x="5082751" y="1690708"/>
            <a:ext cx="1782002" cy="1980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defPPr>
              <a:defRPr lang="en-GB"/>
            </a:defPPr>
            <a:lvl1pPr>
              <a:lnSpc>
                <a:spcPct val="90000"/>
              </a:lnSpc>
              <a:spcAft>
                <a:spcPts val="600"/>
              </a:spcAft>
              <a:tabLst>
                <a:tab pos="2147888" algn="l"/>
              </a:tabLst>
              <a:defRPr sz="1300" b="1">
                <a:solidFill>
                  <a:schemeClr val="bg1"/>
                </a:solidFill>
                <a:latin typeface="+mn-lt"/>
              </a:defRPr>
            </a:lvl1pPr>
          </a:lstStyle>
          <a:p>
            <a:pPr>
              <a:lnSpc>
                <a:spcPct val="85000"/>
              </a:lnSpc>
              <a:spcAft>
                <a:spcPts val="3000"/>
              </a:spcAft>
            </a:pPr>
            <a:r>
              <a:rPr lang="en-GB" sz="1200" dirty="0"/>
              <a:t>Procurement </a:t>
            </a:r>
            <a:r>
              <a:rPr lang="en-GB" sz="1200" dirty="0" smtClean="0"/>
              <a:t>focus</a:t>
            </a:r>
            <a:br>
              <a:rPr lang="en-GB" sz="1200" dirty="0" smtClean="0"/>
            </a:br>
            <a:r>
              <a:rPr lang="en-GB" sz="1200" b="0" dirty="0" smtClean="0"/>
              <a:t>Strategic items</a:t>
            </a:r>
          </a:p>
          <a:p>
            <a:pPr>
              <a:lnSpc>
                <a:spcPct val="85000"/>
              </a:lnSpc>
              <a:spcAft>
                <a:spcPts val="2400"/>
              </a:spcAft>
            </a:pPr>
            <a:r>
              <a:rPr lang="en-GB" sz="1200" dirty="0" smtClean="0"/>
              <a:t>Key performance criteria</a:t>
            </a:r>
            <a:br>
              <a:rPr lang="en-GB" sz="1200" dirty="0" smtClean="0"/>
            </a:br>
            <a:r>
              <a:rPr lang="en-GB" sz="1200" b="0" dirty="0"/>
              <a:t>Long-term </a:t>
            </a:r>
            <a:r>
              <a:rPr lang="en-GB" sz="1200" b="0" dirty="0" smtClean="0"/>
              <a:t>availability</a:t>
            </a:r>
            <a:endParaRPr lang="en-GB" sz="1200" b="0" dirty="0"/>
          </a:p>
          <a:p>
            <a:pPr>
              <a:lnSpc>
                <a:spcPct val="85000"/>
              </a:lnSpc>
            </a:pPr>
            <a:r>
              <a:rPr lang="en-GB" sz="1200" dirty="0" smtClean="0"/>
              <a:t>Typical sources</a:t>
            </a:r>
            <a:br>
              <a:rPr lang="en-GB" sz="1200" dirty="0" smtClean="0"/>
            </a:br>
            <a:r>
              <a:rPr lang="en-GB" sz="1200" b="0" spc="-20" dirty="0" smtClean="0"/>
              <a:t>Established global suppliers</a:t>
            </a:r>
            <a:endParaRPr lang="en-GB" sz="1200" b="0" spc="-20" dirty="0"/>
          </a:p>
        </p:txBody>
      </p:sp>
      <p:sp>
        <p:nvSpPr>
          <p:cNvPr id="23" name="Text Box 1033"/>
          <p:cNvSpPr txBox="1">
            <a:spLocks noChangeArrowheads="1"/>
          </p:cNvSpPr>
          <p:nvPr/>
        </p:nvSpPr>
        <p:spPr bwMode="ltGray">
          <a:xfrm>
            <a:off x="5082752" y="3793082"/>
            <a:ext cx="1782001" cy="2052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defPPr>
              <a:defRPr lang="en-GB"/>
            </a:defPPr>
            <a:lvl1pPr>
              <a:lnSpc>
                <a:spcPct val="90000"/>
              </a:lnSpc>
              <a:spcAft>
                <a:spcPts val="600"/>
              </a:spcAft>
              <a:tabLst>
                <a:tab pos="2147888" algn="l"/>
              </a:tabLst>
              <a:defRPr sz="1200" b="1">
                <a:solidFill>
                  <a:schemeClr val="bg1"/>
                </a:solidFill>
                <a:latin typeface="+mn-lt"/>
              </a:defRPr>
            </a:lvl1pPr>
          </a:lstStyle>
          <a:p>
            <a:pPr>
              <a:lnSpc>
                <a:spcPct val="85000"/>
              </a:lnSpc>
              <a:spcAft>
                <a:spcPts val="3200"/>
              </a:spcAft>
            </a:pPr>
            <a:r>
              <a:rPr lang="en-GB" dirty="0" smtClean="0"/>
              <a:t>Procurement focus</a:t>
            </a:r>
            <a:br>
              <a:rPr lang="en-GB" dirty="0" smtClean="0"/>
            </a:br>
            <a:r>
              <a:rPr lang="en-GB" b="0" dirty="0" smtClean="0"/>
              <a:t>Bottleneck items</a:t>
            </a:r>
            <a:endParaRPr lang="en-GB" b="0" dirty="0"/>
          </a:p>
          <a:p>
            <a:pPr>
              <a:lnSpc>
                <a:spcPct val="85000"/>
              </a:lnSpc>
            </a:pPr>
            <a:r>
              <a:rPr lang="en-GB" dirty="0"/>
              <a:t>Key performance </a:t>
            </a:r>
            <a:r>
              <a:rPr lang="en-GB" dirty="0" smtClean="0"/>
              <a:t>criteria</a:t>
            </a:r>
            <a:r>
              <a:rPr lang="en-GB" dirty="0"/>
              <a:t/>
            </a:r>
            <a:br>
              <a:rPr lang="en-GB" dirty="0"/>
            </a:br>
            <a:r>
              <a:rPr lang="en-GB" b="0" spc="-30" dirty="0" smtClean="0"/>
              <a:t>Cost management and reliable short-term sourcing</a:t>
            </a:r>
          </a:p>
          <a:p>
            <a:pPr>
              <a:lnSpc>
                <a:spcPct val="85000"/>
              </a:lnSpc>
            </a:pPr>
            <a:r>
              <a:rPr lang="en-GB" dirty="0" smtClean="0"/>
              <a:t>Typical sources</a:t>
            </a:r>
            <a:br>
              <a:rPr lang="en-GB" dirty="0" smtClean="0"/>
            </a:br>
            <a:r>
              <a:rPr lang="en-GB" b="0" dirty="0" smtClean="0"/>
              <a:t>Global, predominantly new suppliers with new technology</a:t>
            </a:r>
            <a:endParaRPr lang="en-GB" dirty="0" smtClean="0"/>
          </a:p>
        </p:txBody>
      </p:sp>
      <p:sp>
        <p:nvSpPr>
          <p:cNvPr id="24" name="Text Box 1031"/>
          <p:cNvSpPr txBox="1">
            <a:spLocks noChangeArrowheads="1"/>
          </p:cNvSpPr>
          <p:nvPr/>
        </p:nvSpPr>
        <p:spPr bwMode="ltGray">
          <a:xfrm>
            <a:off x="6864750" y="1690708"/>
            <a:ext cx="1782002" cy="1980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p>
            <a:pPr>
              <a:lnSpc>
                <a:spcPct val="85000"/>
              </a:lnSpc>
              <a:spcAft>
                <a:spcPts val="0"/>
              </a:spcAft>
              <a:tabLst>
                <a:tab pos="2147888" algn="l"/>
              </a:tabLst>
            </a:pPr>
            <a:r>
              <a:rPr lang="en-GB" sz="1200" b="1" dirty="0" smtClean="0">
                <a:solidFill>
                  <a:schemeClr val="bg1"/>
                </a:solidFill>
                <a:latin typeface="+mn-lt"/>
              </a:rPr>
              <a:t>Time horizon</a:t>
            </a:r>
          </a:p>
          <a:p>
            <a:pPr>
              <a:lnSpc>
                <a:spcPct val="85000"/>
              </a:lnSpc>
              <a:spcAft>
                <a:spcPts val="400"/>
              </a:spcAft>
            </a:pPr>
            <a:r>
              <a:rPr lang="en-GB" sz="1200" spc="-30" dirty="0" smtClean="0">
                <a:solidFill>
                  <a:schemeClr val="bg1"/>
                </a:solidFill>
                <a:latin typeface="+mn-lt"/>
              </a:rPr>
              <a:t>Up to 10 years, governed by long-term strategic impact (risk &amp; contract mix)</a:t>
            </a:r>
          </a:p>
          <a:p>
            <a:pPr>
              <a:lnSpc>
                <a:spcPct val="85000"/>
              </a:lnSpc>
              <a:spcAft>
                <a:spcPts val="1200"/>
              </a:spcAft>
              <a:tabLst>
                <a:tab pos="2147888" algn="l"/>
              </a:tabLst>
            </a:pPr>
            <a:r>
              <a:rPr lang="en-GB" sz="1200" b="1" dirty="0" smtClean="0">
                <a:solidFill>
                  <a:schemeClr val="bg1"/>
                </a:solidFill>
                <a:latin typeface="+mn-lt"/>
              </a:rPr>
              <a:t>Items purchased</a:t>
            </a:r>
            <a:br>
              <a:rPr lang="en-GB" sz="1200" b="1" dirty="0" smtClean="0">
                <a:solidFill>
                  <a:schemeClr val="bg1"/>
                </a:solidFill>
                <a:latin typeface="+mn-lt"/>
              </a:rPr>
            </a:br>
            <a:r>
              <a:rPr lang="en-GB" sz="1200" dirty="0" smtClean="0">
                <a:solidFill>
                  <a:schemeClr val="bg1"/>
                </a:solidFill>
                <a:latin typeface="+mn-lt"/>
              </a:rPr>
              <a:t>Scarce and/or high-value </a:t>
            </a:r>
            <a:r>
              <a:rPr lang="en-GB" sz="1200" dirty="0">
                <a:solidFill>
                  <a:schemeClr val="bg1"/>
                </a:solidFill>
                <a:latin typeface="+mn-lt"/>
              </a:rPr>
              <a:t>materials</a:t>
            </a:r>
          </a:p>
          <a:p>
            <a:pPr>
              <a:lnSpc>
                <a:spcPct val="85000"/>
              </a:lnSpc>
              <a:spcAft>
                <a:spcPts val="600"/>
              </a:spcAft>
            </a:pPr>
            <a:r>
              <a:rPr lang="en-GB" sz="1200" b="1" dirty="0" smtClean="0">
                <a:solidFill>
                  <a:schemeClr val="bg1"/>
                </a:solidFill>
                <a:latin typeface="+mn-lt"/>
              </a:rPr>
              <a:t>Supply</a:t>
            </a:r>
            <a:r>
              <a:rPr lang="en-GB" sz="1200" dirty="0" smtClean="0">
                <a:solidFill>
                  <a:schemeClr val="bg1"/>
                </a:solidFill>
                <a:latin typeface="+mn-lt"/>
              </a:rPr>
              <a:t/>
            </a:r>
            <a:br>
              <a:rPr lang="en-GB" sz="1200" dirty="0" smtClean="0">
                <a:solidFill>
                  <a:schemeClr val="bg1"/>
                </a:solidFill>
                <a:latin typeface="+mn-lt"/>
              </a:rPr>
            </a:br>
            <a:r>
              <a:rPr lang="en-GB" sz="1200" dirty="0" smtClean="0">
                <a:solidFill>
                  <a:schemeClr val="bg1"/>
                </a:solidFill>
                <a:latin typeface="+mn-lt"/>
              </a:rPr>
              <a:t>Natural scarcity</a:t>
            </a:r>
            <a:endParaRPr lang="en-GB" sz="1200" dirty="0">
              <a:solidFill>
                <a:schemeClr val="bg1"/>
              </a:solidFill>
              <a:latin typeface="+mn-lt"/>
            </a:endParaRPr>
          </a:p>
        </p:txBody>
      </p:sp>
      <p:sp>
        <p:nvSpPr>
          <p:cNvPr id="25" name="Text Box 1033"/>
          <p:cNvSpPr txBox="1">
            <a:spLocks noChangeArrowheads="1"/>
          </p:cNvSpPr>
          <p:nvPr/>
        </p:nvSpPr>
        <p:spPr bwMode="ltGray">
          <a:xfrm>
            <a:off x="6864753" y="3793082"/>
            <a:ext cx="1782001" cy="2052000"/>
          </a:xfrm>
          <a:prstGeom prst="rect">
            <a:avLst/>
          </a:prstGeom>
          <a:solidFill>
            <a:schemeClr val="accent2"/>
          </a:solidFill>
          <a:ln w="28575">
            <a:noFill/>
            <a:miter lim="800000"/>
            <a:headEnd type="none" w="sm" len="sm"/>
            <a:tailEnd type="none" w="sm" len="sm"/>
          </a:ln>
          <a:effectLst/>
        </p:spPr>
        <p:txBody>
          <a:bodyPr wrap="square" lIns="72000" tIns="72000" rIns="72000" bIns="72000" anchor="t">
            <a:noAutofit/>
          </a:bodyPr>
          <a:lstStyle>
            <a:defPPr>
              <a:defRPr lang="en-GB"/>
            </a:defPPr>
            <a:lvl1pPr>
              <a:lnSpc>
                <a:spcPct val="90000"/>
              </a:lnSpc>
              <a:spcAft>
                <a:spcPts val="600"/>
              </a:spcAft>
              <a:tabLst>
                <a:tab pos="2147888" algn="l"/>
              </a:tabLst>
              <a:defRPr sz="1200" b="1">
                <a:solidFill>
                  <a:schemeClr val="bg1"/>
                </a:solidFill>
                <a:latin typeface="+mn-lt"/>
              </a:defRPr>
            </a:lvl1pPr>
          </a:lstStyle>
          <a:p>
            <a:pPr>
              <a:lnSpc>
                <a:spcPct val="85000"/>
              </a:lnSpc>
            </a:pPr>
            <a:r>
              <a:rPr lang="en-GB" dirty="0" smtClean="0"/>
              <a:t>Time horizon</a:t>
            </a:r>
            <a:br>
              <a:rPr lang="en-GB" dirty="0" smtClean="0"/>
            </a:br>
            <a:r>
              <a:rPr lang="en-GB" b="0" dirty="0" smtClean="0"/>
              <a:t>Variable, depending on availability vs short-term flexibility trade-offs</a:t>
            </a:r>
          </a:p>
          <a:p>
            <a:pPr>
              <a:lnSpc>
                <a:spcPct val="85000"/>
              </a:lnSpc>
              <a:spcAft>
                <a:spcPts val="1800"/>
              </a:spcAft>
            </a:pPr>
            <a:r>
              <a:rPr lang="en-GB" dirty="0" smtClean="0"/>
              <a:t>Items purchased</a:t>
            </a:r>
            <a:br>
              <a:rPr lang="en-GB" dirty="0" smtClean="0"/>
            </a:br>
            <a:r>
              <a:rPr lang="en-GB" b="0" dirty="0" smtClean="0"/>
              <a:t>Mainly specified materials</a:t>
            </a:r>
          </a:p>
          <a:p>
            <a:pPr>
              <a:lnSpc>
                <a:spcPct val="85000"/>
              </a:lnSpc>
            </a:pPr>
            <a:r>
              <a:rPr lang="en-GB" dirty="0" smtClean="0"/>
              <a:t>Supply</a:t>
            </a:r>
            <a:br>
              <a:rPr lang="en-GB" dirty="0" smtClean="0"/>
            </a:br>
            <a:r>
              <a:rPr lang="en-GB" b="0" dirty="0" smtClean="0"/>
              <a:t>Production-based scarcity</a:t>
            </a:r>
          </a:p>
        </p:txBody>
      </p:sp>
    </p:spTree>
    <p:extLst>
      <p:ext uri="{BB962C8B-B14F-4D97-AF65-F5344CB8AC3E}">
        <p14:creationId xmlns:p14="http://schemas.microsoft.com/office/powerpoint/2010/main" val="32642660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GB" dirty="0"/>
              <a:t>They come from a similar supplier source</a:t>
            </a:r>
          </a:p>
          <a:p>
            <a:r>
              <a:rPr lang="en-GB" dirty="0"/>
              <a:t>They have similar production processes</a:t>
            </a:r>
          </a:p>
          <a:p>
            <a:r>
              <a:rPr lang="en-GB" dirty="0"/>
              <a:t>They have a similar use or purpose</a:t>
            </a:r>
          </a:p>
          <a:p>
            <a:r>
              <a:rPr lang="en-GB" dirty="0"/>
              <a:t>They have similar material content</a:t>
            </a:r>
          </a:p>
          <a:p>
            <a:r>
              <a:rPr lang="en-GB" dirty="0"/>
              <a:t>They have similar specifications</a:t>
            </a:r>
          </a:p>
          <a:p>
            <a:r>
              <a:rPr lang="en-GB" dirty="0"/>
              <a:t>They employ </a:t>
            </a:r>
            <a:r>
              <a:rPr lang="en-GB" dirty="0" smtClean="0"/>
              <a:t>similar</a:t>
            </a:r>
            <a:br>
              <a:rPr lang="en-GB" dirty="0" smtClean="0"/>
            </a:br>
            <a:r>
              <a:rPr lang="en-GB" dirty="0" smtClean="0"/>
              <a:t>technology</a:t>
            </a:r>
            <a:endParaRPr lang="en-GB" dirty="0"/>
          </a:p>
        </p:txBody>
      </p:sp>
      <p:sp>
        <p:nvSpPr>
          <p:cNvPr id="25603" name="Title 1"/>
          <p:cNvSpPr>
            <a:spLocks noGrp="1"/>
          </p:cNvSpPr>
          <p:nvPr>
            <p:ph type="title"/>
          </p:nvPr>
        </p:nvSpPr>
        <p:spPr>
          <a:xfrm>
            <a:off x="414337" y="523874"/>
            <a:ext cx="8315325" cy="797611"/>
          </a:xfrm>
        </p:spPr>
        <p:txBody>
          <a:bodyPr/>
          <a:lstStyle/>
          <a:p>
            <a:r>
              <a:rPr lang="en-GB" altLang="en-US" dirty="0" smtClean="0"/>
              <a:t>Massin’s sourcing groups with six criteria</a:t>
            </a:r>
          </a:p>
        </p:txBody>
      </p:sp>
    </p:spTree>
    <p:extLst>
      <p:ext uri="{BB962C8B-B14F-4D97-AF65-F5344CB8AC3E}">
        <p14:creationId xmlns:p14="http://schemas.microsoft.com/office/powerpoint/2010/main" val="1541654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Challenges of Implementing Category Management?</a:t>
            </a:r>
            <a:endParaRPr lang="en-GB" dirty="0"/>
          </a:p>
        </p:txBody>
      </p:sp>
      <p:sp>
        <p:nvSpPr>
          <p:cNvPr id="3" name="TextBox 2"/>
          <p:cNvSpPr txBox="1"/>
          <p:nvPr/>
        </p:nvSpPr>
        <p:spPr>
          <a:xfrm>
            <a:off x="434714" y="1334126"/>
            <a:ext cx="8319541" cy="2862322"/>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schemeClr val="accent3"/>
                </a:solidFill>
              </a:rPr>
              <a:t>Many organisations find that Category Management is a failure</a:t>
            </a:r>
          </a:p>
          <a:p>
            <a:pPr marL="342900" indent="-342900">
              <a:buFont typeface="Arial" panose="020B0604020202020204" pitchFamily="34" charset="0"/>
              <a:buChar char="•"/>
            </a:pPr>
            <a:r>
              <a:rPr lang="en-GB" sz="2000" dirty="0">
                <a:solidFill>
                  <a:schemeClr val="accent3"/>
                </a:solidFill>
              </a:rPr>
              <a:t>One survey suggests that as few as 10% of organisations achieve their objectives (Eric Evans &amp; Associates Ltd - 2011)</a:t>
            </a:r>
          </a:p>
          <a:p>
            <a:pPr marL="342900" indent="-342900">
              <a:buFont typeface="Arial" panose="020B0604020202020204" pitchFamily="34" charset="0"/>
              <a:buChar char="•"/>
            </a:pPr>
            <a:r>
              <a:rPr lang="en-GB" sz="2000" dirty="0">
                <a:solidFill>
                  <a:schemeClr val="accent3"/>
                </a:solidFill>
              </a:rPr>
              <a:t>Is this because Category </a:t>
            </a:r>
            <a:r>
              <a:rPr lang="en-GB" sz="2000" dirty="0" smtClean="0">
                <a:solidFill>
                  <a:schemeClr val="accent3"/>
                </a:solidFill>
              </a:rPr>
              <a:t>Management </a:t>
            </a:r>
            <a:r>
              <a:rPr lang="en-GB" sz="2000" dirty="0">
                <a:solidFill>
                  <a:schemeClr val="accent3"/>
                </a:solidFill>
              </a:rPr>
              <a:t>is flawed?</a:t>
            </a:r>
          </a:p>
          <a:p>
            <a:pPr marL="342900" indent="-342900">
              <a:buFont typeface="Arial" panose="020B0604020202020204" pitchFamily="34" charset="0"/>
              <a:buChar char="•"/>
            </a:pPr>
            <a:r>
              <a:rPr lang="en-GB" sz="2000" dirty="0">
                <a:solidFill>
                  <a:schemeClr val="accent3"/>
                </a:solidFill>
              </a:rPr>
              <a:t>Or is it that organisations see Category Management as an easy fix for procurement issues and a way to drive cost savings and often one which can be quickly </a:t>
            </a:r>
            <a:r>
              <a:rPr lang="en-GB" sz="2000" dirty="0" smtClean="0">
                <a:solidFill>
                  <a:schemeClr val="accent3"/>
                </a:solidFill>
              </a:rPr>
              <a:t>implemented</a:t>
            </a:r>
          </a:p>
          <a:p>
            <a:endParaRPr lang="en-GB" sz="2000" dirty="0">
              <a:solidFill>
                <a:schemeClr val="accent3"/>
              </a:solidFill>
            </a:endParaRPr>
          </a:p>
          <a:p>
            <a:r>
              <a:rPr lang="en-GB" sz="2000" dirty="0" smtClean="0">
                <a:solidFill>
                  <a:schemeClr val="accent3"/>
                </a:solidFill>
              </a:rPr>
              <a:t>So what is needed for effective Category Management?</a:t>
            </a:r>
            <a:endParaRPr lang="en-GB" sz="2000" dirty="0">
              <a:solidFill>
                <a:schemeClr val="accent3"/>
              </a:solidFill>
            </a:endParaRPr>
          </a:p>
        </p:txBody>
      </p:sp>
    </p:spTree>
    <p:extLst>
      <p:ext uri="{BB962C8B-B14F-4D97-AF65-F5344CB8AC3E}">
        <p14:creationId xmlns:p14="http://schemas.microsoft.com/office/powerpoint/2010/main" val="106747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fade">
                                      <p:cBhvr>
                                        <p:cTn id="14" dur="1000"/>
                                        <p:tgtEl>
                                          <p:spTgt spid="3">
                                            <p:txEl>
                                              <p:pRg st="5" end="5"/>
                                            </p:txEl>
                                          </p:spTgt>
                                        </p:tgtEl>
                                      </p:cBhvr>
                                    </p:animEffect>
                                    <p:anim calcmode="lin" valueType="num">
                                      <p:cBhvr>
                                        <p:cTn id="1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Overcoming those Challenges</a:t>
            </a:r>
            <a:endParaRPr lang="en-GB" dirty="0"/>
          </a:p>
        </p:txBody>
      </p:sp>
      <p:sp>
        <p:nvSpPr>
          <p:cNvPr id="3" name="TextBox 2"/>
          <p:cNvSpPr txBox="1"/>
          <p:nvPr/>
        </p:nvSpPr>
        <p:spPr>
          <a:xfrm>
            <a:off x="434714" y="1334126"/>
            <a:ext cx="8319541" cy="3293209"/>
          </a:xfrm>
          <a:prstGeom prst="rect">
            <a:avLst/>
          </a:prstGeom>
          <a:noFill/>
        </p:spPr>
        <p:txBody>
          <a:bodyPr wrap="square" rtlCol="0">
            <a:spAutoFit/>
          </a:bodyPr>
          <a:lstStyle/>
          <a:p>
            <a:r>
              <a:rPr lang="en-GB" sz="2400" dirty="0" smtClean="0">
                <a:solidFill>
                  <a:schemeClr val="accent3"/>
                </a:solidFill>
              </a:rPr>
              <a:t>Category </a:t>
            </a:r>
            <a:r>
              <a:rPr lang="en-GB" sz="2400" dirty="0">
                <a:solidFill>
                  <a:schemeClr val="accent3"/>
                </a:solidFill>
              </a:rPr>
              <a:t>M</a:t>
            </a:r>
            <a:r>
              <a:rPr lang="en-GB" sz="2400" dirty="0" smtClean="0">
                <a:solidFill>
                  <a:schemeClr val="accent3"/>
                </a:solidFill>
              </a:rPr>
              <a:t>anagement </a:t>
            </a:r>
            <a:r>
              <a:rPr lang="en-GB" sz="2400" dirty="0">
                <a:solidFill>
                  <a:schemeClr val="accent3"/>
                </a:solidFill>
              </a:rPr>
              <a:t>is a Strategic concept, it </a:t>
            </a:r>
            <a:r>
              <a:rPr lang="en-GB" sz="2400" dirty="0" smtClean="0">
                <a:solidFill>
                  <a:schemeClr val="accent3"/>
                </a:solidFill>
              </a:rPr>
              <a:t>requires</a:t>
            </a:r>
          </a:p>
          <a:p>
            <a:endParaRPr lang="en-GB" sz="2400" dirty="0">
              <a:solidFill>
                <a:schemeClr val="accent3"/>
              </a:solidFill>
            </a:endParaRPr>
          </a:p>
          <a:p>
            <a:pPr marL="342900" indent="-342900">
              <a:buFont typeface="Arial" panose="020B0604020202020204" pitchFamily="34" charset="0"/>
              <a:buChar char="•"/>
            </a:pPr>
            <a:r>
              <a:rPr lang="en-GB" sz="2000" dirty="0">
                <a:solidFill>
                  <a:schemeClr val="accent3"/>
                </a:solidFill>
              </a:rPr>
              <a:t>Careful and detailed planning </a:t>
            </a:r>
            <a:r>
              <a:rPr lang="en-GB" sz="2000" dirty="0" smtClean="0">
                <a:solidFill>
                  <a:schemeClr val="accent3"/>
                </a:solidFill>
              </a:rPr>
              <a:t>with clear strategic aims and objectives</a:t>
            </a:r>
            <a:endParaRPr lang="en-GB" sz="2000" dirty="0">
              <a:solidFill>
                <a:schemeClr val="accent3"/>
              </a:solidFill>
            </a:endParaRPr>
          </a:p>
          <a:p>
            <a:pPr marL="342900" indent="-342900">
              <a:buFont typeface="Arial" panose="020B0604020202020204" pitchFamily="34" charset="0"/>
              <a:buChar char="•"/>
            </a:pPr>
            <a:r>
              <a:rPr lang="en-GB" sz="2000" dirty="0" smtClean="0">
                <a:solidFill>
                  <a:schemeClr val="accent3"/>
                </a:solidFill>
              </a:rPr>
              <a:t>Strong executive sponsorship and support</a:t>
            </a:r>
          </a:p>
          <a:p>
            <a:pPr marL="342900" indent="-342900">
              <a:buFont typeface="Arial" panose="020B0604020202020204" pitchFamily="34" charset="0"/>
              <a:buChar char="•"/>
            </a:pPr>
            <a:r>
              <a:rPr lang="en-GB" sz="2000" dirty="0" smtClean="0">
                <a:solidFill>
                  <a:schemeClr val="accent3"/>
                </a:solidFill>
              </a:rPr>
              <a:t>A standard category management process</a:t>
            </a:r>
          </a:p>
          <a:p>
            <a:pPr marL="342900" indent="-342900">
              <a:buFont typeface="Arial" panose="020B0604020202020204" pitchFamily="34" charset="0"/>
              <a:buChar char="•"/>
            </a:pPr>
            <a:r>
              <a:rPr lang="en-GB" sz="2000" dirty="0" smtClean="0">
                <a:solidFill>
                  <a:schemeClr val="accent3"/>
                </a:solidFill>
              </a:rPr>
              <a:t>A cross functional team approach</a:t>
            </a:r>
            <a:endParaRPr lang="en-GB" sz="2000" dirty="0">
              <a:solidFill>
                <a:schemeClr val="accent3"/>
              </a:solidFill>
            </a:endParaRPr>
          </a:p>
          <a:p>
            <a:pPr marL="342900" indent="-342900">
              <a:buFont typeface="Arial" panose="020B0604020202020204" pitchFamily="34" charset="0"/>
              <a:buChar char="•"/>
            </a:pPr>
            <a:r>
              <a:rPr lang="en-GB" sz="2000" dirty="0" smtClean="0">
                <a:solidFill>
                  <a:schemeClr val="accent3"/>
                </a:solidFill>
              </a:rPr>
              <a:t>Rational decision making based on facts and data</a:t>
            </a:r>
            <a:endParaRPr lang="en-GB" sz="2000" dirty="0">
              <a:solidFill>
                <a:schemeClr val="accent3"/>
              </a:solidFill>
            </a:endParaRPr>
          </a:p>
          <a:p>
            <a:pPr marL="342900" indent="-342900">
              <a:buFont typeface="Arial" panose="020B0604020202020204" pitchFamily="34" charset="0"/>
              <a:buChar char="•"/>
            </a:pPr>
            <a:r>
              <a:rPr lang="en-GB" sz="2000" dirty="0" smtClean="0">
                <a:solidFill>
                  <a:schemeClr val="accent3"/>
                </a:solidFill>
              </a:rPr>
              <a:t>Suitable change management approaches</a:t>
            </a:r>
          </a:p>
          <a:p>
            <a:pPr marL="342900" indent="-342900">
              <a:buFont typeface="Arial" panose="020B0604020202020204" pitchFamily="34" charset="0"/>
              <a:buChar char="•"/>
            </a:pPr>
            <a:r>
              <a:rPr lang="en-GB" sz="2000" dirty="0" smtClean="0">
                <a:solidFill>
                  <a:schemeClr val="accent3"/>
                </a:solidFill>
              </a:rPr>
              <a:t>Training </a:t>
            </a:r>
            <a:r>
              <a:rPr lang="en-GB" sz="2000" dirty="0">
                <a:solidFill>
                  <a:schemeClr val="accent3"/>
                </a:solidFill>
              </a:rPr>
              <a:t>– the skills necessary </a:t>
            </a:r>
            <a:r>
              <a:rPr lang="en-GB" sz="2000" dirty="0" smtClean="0">
                <a:solidFill>
                  <a:schemeClr val="accent3"/>
                </a:solidFill>
              </a:rPr>
              <a:t>to go </a:t>
            </a:r>
            <a:r>
              <a:rPr lang="en-GB" sz="2000" dirty="0">
                <a:solidFill>
                  <a:schemeClr val="accent3"/>
                </a:solidFill>
              </a:rPr>
              <a:t>beyond traditional procurement competencies</a:t>
            </a:r>
          </a:p>
        </p:txBody>
      </p:sp>
    </p:spTree>
    <p:extLst>
      <p:ext uri="{BB962C8B-B14F-4D97-AF65-F5344CB8AC3E}">
        <p14:creationId xmlns:p14="http://schemas.microsoft.com/office/powerpoint/2010/main" val="383293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1836992"/>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sz="2400" dirty="0" smtClean="0"/>
              <a:t>Understanding the Category Management Approach</a:t>
            </a:r>
          </a:p>
          <a:p>
            <a:r>
              <a:rPr lang="en-GB" sz="2400" dirty="0" smtClean="0"/>
              <a:t>Categorising Expenditure</a:t>
            </a:r>
            <a:endParaRPr lang="en-GB" sz="2400" dirty="0"/>
          </a:p>
          <a:p>
            <a:r>
              <a:rPr lang="en-GB" sz="2400" b="1" u="sng" dirty="0" smtClean="0"/>
              <a:t>The CIPS model</a:t>
            </a:r>
          </a:p>
          <a:p>
            <a:r>
              <a:rPr lang="en-GB" sz="2400" dirty="0" smtClean="0"/>
              <a:t>Category Management Governance</a:t>
            </a:r>
            <a:endParaRPr lang="en-GB" sz="2400" dirty="0"/>
          </a:p>
          <a:p>
            <a:r>
              <a:rPr lang="en-GB" sz="2400" dirty="0" smtClean="0"/>
              <a:t>Behavioural </a:t>
            </a:r>
            <a:r>
              <a:rPr lang="en-GB" sz="2400" dirty="0"/>
              <a:t>and technical skills</a:t>
            </a:r>
          </a:p>
          <a:p>
            <a:r>
              <a:rPr lang="en-GB" sz="2400" dirty="0"/>
              <a:t>Outsourcing and offshoring</a:t>
            </a:r>
          </a:p>
          <a:p>
            <a:r>
              <a:rPr lang="en-GB" sz="2400" dirty="0"/>
              <a:t>Supplier relationship management</a:t>
            </a:r>
          </a:p>
        </p:txBody>
      </p:sp>
      <p:sp>
        <p:nvSpPr>
          <p:cNvPr id="3" name="Title 2"/>
          <p:cNvSpPr>
            <a:spLocks noGrp="1"/>
          </p:cNvSpPr>
          <p:nvPr>
            <p:ph type="title"/>
          </p:nvPr>
        </p:nvSpPr>
        <p:spPr/>
        <p:txBody>
          <a:bodyPr/>
          <a:lstStyle/>
          <a:p>
            <a:r>
              <a:rPr lang="en-GB" dirty="0"/>
              <a:t>Category Management</a:t>
            </a:r>
          </a:p>
        </p:txBody>
      </p:sp>
    </p:spTree>
    <p:extLst>
      <p:ext uri="{BB962C8B-B14F-4D97-AF65-F5344CB8AC3E}">
        <p14:creationId xmlns:p14="http://schemas.microsoft.com/office/powerpoint/2010/main" val="4236578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GB" altLang="en-US" dirty="0" smtClean="0"/>
              <a:t>The CIPS category management model</a:t>
            </a:r>
          </a:p>
        </p:txBody>
      </p:sp>
      <p:sp>
        <p:nvSpPr>
          <p:cNvPr id="5" name="Slide Number Placeholder 4"/>
          <p:cNvSpPr>
            <a:spLocks noGrp="1"/>
          </p:cNvSpPr>
          <p:nvPr>
            <p:ph type="sldNum" sz="quarter" idx="10"/>
          </p:nvPr>
        </p:nvSpPr>
        <p:spPr/>
        <p:txBody>
          <a:bodyPr/>
          <a:lstStyle/>
          <a:p>
            <a:fld id="{19BF2C6B-E0EC-4C0E-B7D3-613ED3B301ED}" type="slidenum">
              <a:rPr lang="en-GB" smtClean="0"/>
              <a:pPr/>
              <a:t>33</a:t>
            </a:fld>
            <a:endParaRPr lang="en-GB"/>
          </a:p>
        </p:txBody>
      </p:sp>
      <p:pic>
        <p:nvPicPr>
          <p:cNvPr id="10" name="Picture 9"/>
          <p:cNvPicPr>
            <a:picLocks noChangeAspect="1"/>
          </p:cNvPicPr>
          <p:nvPr/>
        </p:nvPicPr>
        <p:blipFill rotWithShape="1">
          <a:blip r:embed="rId2"/>
          <a:srcRect l="2304" t="5346" r="3157" b="4186"/>
          <a:stretch/>
        </p:blipFill>
        <p:spPr bwMode="gray">
          <a:xfrm>
            <a:off x="2344772" y="1505426"/>
            <a:ext cx="4454454" cy="4258997"/>
          </a:xfrm>
          <a:prstGeom prst="rect">
            <a:avLst/>
          </a:prstGeom>
        </p:spPr>
      </p:pic>
      <p:sp>
        <p:nvSpPr>
          <p:cNvPr id="51" name="TextBox 50"/>
          <p:cNvSpPr txBox="1"/>
          <p:nvPr/>
        </p:nvSpPr>
        <p:spPr>
          <a:xfrm>
            <a:off x="6091429" y="1524000"/>
            <a:ext cx="2076450" cy="509588"/>
          </a:xfrm>
          <a:prstGeom prst="rect">
            <a:avLst/>
          </a:prstGeom>
          <a:noFill/>
        </p:spPr>
        <p:txBody>
          <a:bodyPr wrap="square" lIns="0" tIns="0" rIns="0" bIns="0" rtlCol="0">
            <a:noAutofit/>
          </a:bodyPr>
          <a:lstStyle/>
          <a:p>
            <a:pPr>
              <a:lnSpc>
                <a:spcPct val="90000"/>
              </a:lnSpc>
            </a:pPr>
            <a:r>
              <a:rPr lang="en-GB" sz="1600" b="1" dirty="0" smtClean="0">
                <a:solidFill>
                  <a:schemeClr val="accent3"/>
                </a:solidFill>
              </a:rPr>
              <a:t>STEP 1</a:t>
            </a:r>
          </a:p>
          <a:p>
            <a:pPr>
              <a:lnSpc>
                <a:spcPct val="90000"/>
              </a:lnSpc>
            </a:pPr>
            <a:r>
              <a:rPr lang="en-GB" sz="1400" dirty="0" smtClean="0">
                <a:solidFill>
                  <a:schemeClr val="accent3"/>
                </a:solidFill>
              </a:rPr>
              <a:t>Initiate/prepare</a:t>
            </a:r>
            <a:endParaRPr lang="en-GB" sz="1400" dirty="0">
              <a:solidFill>
                <a:schemeClr val="accent3"/>
              </a:solidFill>
            </a:endParaRPr>
          </a:p>
        </p:txBody>
      </p:sp>
      <p:sp>
        <p:nvSpPr>
          <p:cNvPr id="58" name="TextBox 57"/>
          <p:cNvSpPr txBox="1"/>
          <p:nvPr/>
        </p:nvSpPr>
        <p:spPr>
          <a:xfrm>
            <a:off x="6823902" y="4001561"/>
            <a:ext cx="2076450" cy="647700"/>
          </a:xfrm>
          <a:prstGeom prst="rect">
            <a:avLst/>
          </a:prstGeom>
          <a:noFill/>
        </p:spPr>
        <p:txBody>
          <a:bodyPr wrap="square" lIns="0" tIns="0" rIns="0" bIns="0" rtlCol="0">
            <a:noAutofit/>
          </a:bodyPr>
          <a:lstStyle/>
          <a:p>
            <a:pPr>
              <a:lnSpc>
                <a:spcPct val="90000"/>
              </a:lnSpc>
            </a:pPr>
            <a:r>
              <a:rPr lang="en-GB" sz="1600" b="1" dirty="0" smtClean="0">
                <a:solidFill>
                  <a:schemeClr val="accent3"/>
                </a:solidFill>
              </a:rPr>
              <a:t>STEP 2A/2B</a:t>
            </a:r>
          </a:p>
          <a:p>
            <a:pPr>
              <a:lnSpc>
                <a:spcPct val="90000"/>
              </a:lnSpc>
            </a:pPr>
            <a:r>
              <a:rPr lang="en-GB" sz="1400" dirty="0" smtClean="0">
                <a:solidFill>
                  <a:schemeClr val="accent3"/>
                </a:solidFill>
              </a:rPr>
              <a:t>Identifying opportunities</a:t>
            </a:r>
            <a:br>
              <a:rPr lang="en-GB" sz="1400" dirty="0" smtClean="0">
                <a:solidFill>
                  <a:schemeClr val="accent3"/>
                </a:solidFill>
              </a:rPr>
            </a:br>
            <a:r>
              <a:rPr lang="en-GB" sz="1400" dirty="0" smtClean="0">
                <a:solidFill>
                  <a:schemeClr val="accent3"/>
                </a:solidFill>
              </a:rPr>
              <a:t>Prioritising opportunities</a:t>
            </a:r>
            <a:endParaRPr lang="en-GB" sz="1400" dirty="0">
              <a:solidFill>
                <a:schemeClr val="accent3"/>
              </a:solidFill>
            </a:endParaRPr>
          </a:p>
        </p:txBody>
      </p:sp>
      <p:sp>
        <p:nvSpPr>
          <p:cNvPr id="59" name="TextBox 58"/>
          <p:cNvSpPr txBox="1"/>
          <p:nvPr/>
        </p:nvSpPr>
        <p:spPr>
          <a:xfrm>
            <a:off x="5815501" y="5449969"/>
            <a:ext cx="2076450" cy="509588"/>
          </a:xfrm>
          <a:prstGeom prst="rect">
            <a:avLst/>
          </a:prstGeom>
          <a:noFill/>
        </p:spPr>
        <p:txBody>
          <a:bodyPr wrap="square" lIns="0" tIns="0" rIns="0" bIns="0" rtlCol="0">
            <a:noAutofit/>
          </a:bodyPr>
          <a:lstStyle/>
          <a:p>
            <a:pPr>
              <a:lnSpc>
                <a:spcPct val="90000"/>
              </a:lnSpc>
            </a:pPr>
            <a:r>
              <a:rPr lang="en-GB" sz="1600" b="1" dirty="0" smtClean="0">
                <a:solidFill>
                  <a:schemeClr val="accent3"/>
                </a:solidFill>
              </a:rPr>
              <a:t>STEP 3</a:t>
            </a:r>
          </a:p>
          <a:p>
            <a:pPr>
              <a:lnSpc>
                <a:spcPct val="90000"/>
              </a:lnSpc>
            </a:pPr>
            <a:r>
              <a:rPr lang="en-GB" sz="1400" dirty="0" smtClean="0">
                <a:solidFill>
                  <a:schemeClr val="accent3"/>
                </a:solidFill>
              </a:rPr>
              <a:t>Prepare/present strategy</a:t>
            </a:r>
            <a:endParaRPr lang="en-GB" sz="1400" dirty="0">
              <a:solidFill>
                <a:schemeClr val="accent3"/>
              </a:solidFill>
            </a:endParaRPr>
          </a:p>
        </p:txBody>
      </p:sp>
      <p:sp>
        <p:nvSpPr>
          <p:cNvPr id="60" name="TextBox 59"/>
          <p:cNvSpPr txBox="1"/>
          <p:nvPr/>
        </p:nvSpPr>
        <p:spPr>
          <a:xfrm>
            <a:off x="1260163" y="5388691"/>
            <a:ext cx="2076450" cy="509588"/>
          </a:xfrm>
          <a:prstGeom prst="rect">
            <a:avLst/>
          </a:prstGeom>
          <a:noFill/>
        </p:spPr>
        <p:txBody>
          <a:bodyPr wrap="square" lIns="0" tIns="0" rIns="0" bIns="0" rtlCol="0">
            <a:noAutofit/>
          </a:bodyPr>
          <a:lstStyle/>
          <a:p>
            <a:pPr algn="r">
              <a:lnSpc>
                <a:spcPct val="90000"/>
              </a:lnSpc>
            </a:pPr>
            <a:r>
              <a:rPr lang="en-GB" sz="1600" b="1" dirty="0" smtClean="0">
                <a:solidFill>
                  <a:schemeClr val="accent3"/>
                </a:solidFill>
              </a:rPr>
              <a:t>STEP 4</a:t>
            </a:r>
          </a:p>
          <a:p>
            <a:pPr algn="r">
              <a:lnSpc>
                <a:spcPct val="90000"/>
              </a:lnSpc>
            </a:pPr>
            <a:r>
              <a:rPr lang="en-GB" sz="1400" dirty="0" smtClean="0">
                <a:solidFill>
                  <a:schemeClr val="accent3"/>
                </a:solidFill>
              </a:rPr>
              <a:t>Implementing changes</a:t>
            </a:r>
            <a:endParaRPr lang="en-GB" sz="1400" dirty="0">
              <a:solidFill>
                <a:schemeClr val="accent3"/>
              </a:solidFill>
            </a:endParaRPr>
          </a:p>
        </p:txBody>
      </p:sp>
      <p:sp>
        <p:nvSpPr>
          <p:cNvPr id="61" name="TextBox 60"/>
          <p:cNvSpPr txBox="1"/>
          <p:nvPr/>
        </p:nvSpPr>
        <p:spPr>
          <a:xfrm>
            <a:off x="1402452" y="4046562"/>
            <a:ext cx="871538" cy="509588"/>
          </a:xfrm>
          <a:prstGeom prst="rect">
            <a:avLst/>
          </a:prstGeom>
          <a:noFill/>
        </p:spPr>
        <p:txBody>
          <a:bodyPr wrap="square" lIns="0" tIns="0" rIns="0" bIns="0" rtlCol="0">
            <a:noAutofit/>
          </a:bodyPr>
          <a:lstStyle/>
          <a:p>
            <a:pPr algn="r">
              <a:lnSpc>
                <a:spcPct val="90000"/>
              </a:lnSpc>
            </a:pPr>
            <a:r>
              <a:rPr lang="en-GB" sz="1600" b="1" dirty="0" smtClean="0">
                <a:solidFill>
                  <a:schemeClr val="accent3"/>
                </a:solidFill>
              </a:rPr>
              <a:t>STEP 5</a:t>
            </a:r>
          </a:p>
          <a:p>
            <a:pPr algn="r">
              <a:lnSpc>
                <a:spcPct val="90000"/>
              </a:lnSpc>
            </a:pPr>
            <a:r>
              <a:rPr lang="en-GB" sz="1400" dirty="0" smtClean="0">
                <a:solidFill>
                  <a:schemeClr val="accent3"/>
                </a:solidFill>
              </a:rPr>
              <a:t>Maintain</a:t>
            </a:r>
            <a:endParaRPr lang="en-GB" sz="1400" dirty="0">
              <a:solidFill>
                <a:schemeClr val="accent3"/>
              </a:solidFill>
            </a:endParaRPr>
          </a:p>
        </p:txBody>
      </p:sp>
      <p:sp>
        <p:nvSpPr>
          <p:cNvPr id="62" name="TextBox 61"/>
          <p:cNvSpPr txBox="1"/>
          <p:nvPr/>
        </p:nvSpPr>
        <p:spPr>
          <a:xfrm>
            <a:off x="1342232" y="1524000"/>
            <a:ext cx="1590676" cy="509588"/>
          </a:xfrm>
          <a:prstGeom prst="rect">
            <a:avLst/>
          </a:prstGeom>
          <a:noFill/>
        </p:spPr>
        <p:txBody>
          <a:bodyPr wrap="square" lIns="0" tIns="0" rIns="0" bIns="0" rtlCol="0">
            <a:noAutofit/>
          </a:bodyPr>
          <a:lstStyle/>
          <a:p>
            <a:pPr algn="r">
              <a:lnSpc>
                <a:spcPct val="90000"/>
              </a:lnSpc>
            </a:pPr>
            <a:r>
              <a:rPr lang="en-GB" sz="1600" b="1" dirty="0" smtClean="0">
                <a:solidFill>
                  <a:schemeClr val="accent3"/>
                </a:solidFill>
              </a:rPr>
              <a:t>STEP 6</a:t>
            </a:r>
          </a:p>
          <a:p>
            <a:pPr algn="r">
              <a:lnSpc>
                <a:spcPct val="90000"/>
              </a:lnSpc>
            </a:pPr>
            <a:r>
              <a:rPr lang="en-GB" sz="1400" dirty="0" smtClean="0">
                <a:solidFill>
                  <a:schemeClr val="accent3"/>
                </a:solidFill>
              </a:rPr>
              <a:t>Improve and enhance</a:t>
            </a:r>
            <a:endParaRPr lang="en-GB" sz="1400" dirty="0">
              <a:solidFill>
                <a:schemeClr val="accent3"/>
              </a:solidFill>
            </a:endParaRPr>
          </a:p>
        </p:txBody>
      </p:sp>
    </p:spTree>
    <p:extLst>
      <p:ext uri="{BB962C8B-B14F-4D97-AF65-F5344CB8AC3E}">
        <p14:creationId xmlns:p14="http://schemas.microsoft.com/office/powerpoint/2010/main" val="384874959"/>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r>
              <a:rPr lang="en-US" sz="1700" dirty="0"/>
              <a:t>What is the scope of the category?</a:t>
            </a:r>
          </a:p>
          <a:p>
            <a:r>
              <a:rPr lang="en-US" sz="1700" dirty="0" smtClean="0"/>
              <a:t>Who </a:t>
            </a:r>
            <a:r>
              <a:rPr lang="en-US" sz="1700" dirty="0"/>
              <a:t>are the key stakeholders?</a:t>
            </a:r>
          </a:p>
          <a:p>
            <a:r>
              <a:rPr lang="en-US" sz="1700" dirty="0" smtClean="0"/>
              <a:t>What </a:t>
            </a:r>
            <a:r>
              <a:rPr lang="en-US" sz="1700" dirty="0"/>
              <a:t>key issues or problems need to be addressed, are you aware of the key business objectives you need to consider?</a:t>
            </a:r>
          </a:p>
          <a:p>
            <a:r>
              <a:rPr lang="en-US" sz="1700" dirty="0" smtClean="0"/>
              <a:t>Do </a:t>
            </a:r>
            <a:r>
              <a:rPr lang="en-US" sz="1700" dirty="0"/>
              <a:t>you have support for this work?</a:t>
            </a:r>
          </a:p>
          <a:p>
            <a:r>
              <a:rPr lang="en-US" sz="1700" dirty="0" smtClean="0"/>
              <a:t>Do </a:t>
            </a:r>
            <a:r>
              <a:rPr lang="en-US" sz="1700" dirty="0"/>
              <a:t>you have the resources and skills to undertake the work?</a:t>
            </a:r>
          </a:p>
          <a:p>
            <a:r>
              <a:rPr lang="en-US" sz="1700" dirty="0" smtClean="0"/>
              <a:t>Are </a:t>
            </a:r>
            <a:r>
              <a:rPr lang="en-US" sz="1700" dirty="0"/>
              <a:t>you clear about the high level benefits and risks you might face?</a:t>
            </a:r>
          </a:p>
          <a:p>
            <a:endParaRPr lang="en-US" dirty="0"/>
          </a:p>
        </p:txBody>
      </p:sp>
      <p:sp>
        <p:nvSpPr>
          <p:cNvPr id="5" name="Title 4"/>
          <p:cNvSpPr>
            <a:spLocks noGrp="1"/>
          </p:cNvSpPr>
          <p:nvPr>
            <p:ph type="title"/>
          </p:nvPr>
        </p:nvSpPr>
        <p:spPr/>
        <p:txBody>
          <a:bodyPr/>
          <a:lstStyle/>
          <a:p>
            <a:r>
              <a:rPr lang="en-US" dirty="0" smtClean="0"/>
              <a:t>Step 1 Initiate/Prepare</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34</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7843598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Checklist – To Do</a:t>
            </a:r>
            <a:endParaRPr lang="en-US" dirty="0"/>
          </a:p>
        </p:txBody>
      </p:sp>
      <p:sp>
        <p:nvSpPr>
          <p:cNvPr id="6" name="Content Placeholder 5"/>
          <p:cNvSpPr>
            <a:spLocks noGrp="1"/>
          </p:cNvSpPr>
          <p:nvPr>
            <p:ph idx="1"/>
          </p:nvPr>
        </p:nvSpPr>
        <p:spPr>
          <a:xfrm>
            <a:off x="458314" y="1649717"/>
            <a:ext cx="8315324" cy="4129086"/>
          </a:xfrm>
        </p:spPr>
        <p:txBody>
          <a:bodyPr/>
          <a:lstStyle/>
          <a:p>
            <a:pPr marL="342900" indent="-342900">
              <a:buFont typeface="+mj-lt"/>
              <a:buAutoNum type="arabicPeriod"/>
            </a:pPr>
            <a:r>
              <a:rPr lang="en-US" sz="1700" dirty="0" smtClean="0"/>
              <a:t>Initiate </a:t>
            </a:r>
            <a:r>
              <a:rPr lang="en-US" sz="1700" dirty="0"/>
              <a:t>project (if required</a:t>
            </a:r>
            <a:r>
              <a:rPr lang="en-US" sz="1700" dirty="0" smtClean="0"/>
              <a:t>)</a:t>
            </a:r>
          </a:p>
          <a:p>
            <a:pPr marL="342900" indent="-342900">
              <a:buFont typeface="+mj-lt"/>
              <a:buAutoNum type="arabicPeriod"/>
            </a:pPr>
            <a:r>
              <a:rPr lang="en-US" sz="1700" dirty="0" smtClean="0"/>
              <a:t>Define </a:t>
            </a:r>
            <a:r>
              <a:rPr lang="en-US" sz="1700" dirty="0"/>
              <a:t>initial scope and </a:t>
            </a:r>
            <a:r>
              <a:rPr lang="en-US" sz="1700" dirty="0" smtClean="0"/>
              <a:t>objectives</a:t>
            </a:r>
          </a:p>
          <a:p>
            <a:pPr marL="342900" indent="-342900">
              <a:buFont typeface="+mj-lt"/>
              <a:buAutoNum type="arabicPeriod"/>
            </a:pPr>
            <a:r>
              <a:rPr lang="en-US" sz="1700" dirty="0" smtClean="0"/>
              <a:t>Engage </a:t>
            </a:r>
            <a:r>
              <a:rPr lang="en-US" sz="1700" dirty="0"/>
              <a:t>stakeholders and gain </a:t>
            </a:r>
            <a:r>
              <a:rPr lang="en-US" sz="1700" dirty="0" smtClean="0"/>
              <a:t>support</a:t>
            </a:r>
          </a:p>
          <a:p>
            <a:pPr marL="342900" indent="-342900">
              <a:buFont typeface="+mj-lt"/>
              <a:buAutoNum type="arabicPeriod"/>
            </a:pPr>
            <a:r>
              <a:rPr lang="en-US" sz="1700" dirty="0" smtClean="0"/>
              <a:t>Identify and </a:t>
            </a:r>
            <a:r>
              <a:rPr lang="en-US" sz="1700" dirty="0"/>
              <a:t>secure resources and access to specialist </a:t>
            </a:r>
            <a:r>
              <a:rPr lang="en-US" sz="1700" dirty="0" smtClean="0"/>
              <a:t>skills</a:t>
            </a:r>
          </a:p>
          <a:p>
            <a:pPr marL="342900" indent="-342900">
              <a:buFont typeface="+mj-lt"/>
              <a:buAutoNum type="arabicPeriod"/>
            </a:pPr>
            <a:r>
              <a:rPr lang="en-US" sz="1700" dirty="0" smtClean="0"/>
              <a:t>Form </a:t>
            </a:r>
            <a:r>
              <a:rPr lang="en-US" sz="1700" dirty="0"/>
              <a:t>cross functional </a:t>
            </a:r>
            <a:r>
              <a:rPr lang="en-US" sz="1700" dirty="0" smtClean="0"/>
              <a:t>team and development of a project charter</a:t>
            </a:r>
          </a:p>
          <a:p>
            <a:pPr marL="342900" indent="-342900">
              <a:buFont typeface="+mj-lt"/>
              <a:buAutoNum type="arabicPeriod"/>
            </a:pPr>
            <a:r>
              <a:rPr lang="en-US" sz="1700" dirty="0" smtClean="0"/>
              <a:t>Map </a:t>
            </a:r>
            <a:r>
              <a:rPr lang="en-US" sz="1700" dirty="0"/>
              <a:t>stakeholders </a:t>
            </a:r>
            <a:r>
              <a:rPr lang="en-US" sz="1700" dirty="0" smtClean="0"/>
              <a:t>and </a:t>
            </a:r>
            <a:r>
              <a:rPr lang="en-US" sz="1700" dirty="0"/>
              <a:t>create stakeholder management </a:t>
            </a:r>
            <a:r>
              <a:rPr lang="en-US" sz="1700" dirty="0" smtClean="0"/>
              <a:t>plan</a:t>
            </a:r>
          </a:p>
          <a:p>
            <a:pPr marL="342900" indent="-342900">
              <a:buFont typeface="+mj-lt"/>
              <a:buAutoNum type="arabicPeriod"/>
            </a:pPr>
            <a:r>
              <a:rPr lang="en-US" sz="1700" dirty="0" smtClean="0"/>
              <a:t>Build </a:t>
            </a:r>
            <a:r>
              <a:rPr lang="en-US" sz="1700" dirty="0"/>
              <a:t>a project </a:t>
            </a:r>
            <a:r>
              <a:rPr lang="en-US" sz="1700" dirty="0" smtClean="0"/>
              <a:t>timeline</a:t>
            </a:r>
          </a:p>
          <a:p>
            <a:pPr marL="342900" indent="-342900">
              <a:buFont typeface="+mj-lt"/>
              <a:buAutoNum type="arabicPeriod"/>
            </a:pPr>
            <a:r>
              <a:rPr lang="en-US" sz="1700" dirty="0" smtClean="0"/>
              <a:t>Create </a:t>
            </a:r>
            <a:r>
              <a:rPr lang="en-US" sz="1700" dirty="0"/>
              <a:t>communication </a:t>
            </a:r>
            <a:r>
              <a:rPr lang="en-US" sz="1700" dirty="0" smtClean="0"/>
              <a:t>plan</a:t>
            </a:r>
          </a:p>
          <a:p>
            <a:pPr marL="342900" indent="-342900">
              <a:buFont typeface="+mj-lt"/>
              <a:buAutoNum type="arabicPeriod"/>
            </a:pPr>
            <a:r>
              <a:rPr lang="en-US" sz="1700" dirty="0" smtClean="0"/>
              <a:t>Define </a:t>
            </a:r>
            <a:r>
              <a:rPr lang="en-US" sz="1700" dirty="0"/>
              <a:t>data/information </a:t>
            </a:r>
            <a:r>
              <a:rPr lang="en-US" sz="1700" dirty="0" smtClean="0"/>
              <a:t>and </a:t>
            </a:r>
            <a:r>
              <a:rPr lang="en-US" sz="1700" dirty="0"/>
              <a:t>knowledge management </a:t>
            </a:r>
            <a:r>
              <a:rPr lang="en-US" sz="1700" dirty="0" smtClean="0"/>
              <a:t>requirements</a:t>
            </a:r>
          </a:p>
          <a:p>
            <a:pPr marL="342900" indent="-342900">
              <a:buFont typeface="+mj-lt"/>
              <a:buAutoNum type="arabicPeriod"/>
            </a:pPr>
            <a:r>
              <a:rPr lang="en-US" sz="1700" dirty="0" smtClean="0"/>
              <a:t>Define </a:t>
            </a:r>
            <a:r>
              <a:rPr lang="en-US" sz="1700" dirty="0"/>
              <a:t>roles </a:t>
            </a:r>
            <a:r>
              <a:rPr lang="en-US" sz="1700" dirty="0" smtClean="0"/>
              <a:t>and </a:t>
            </a:r>
            <a:r>
              <a:rPr lang="en-US" sz="1700" dirty="0"/>
              <a:t>responsibilities (RACI</a:t>
            </a:r>
            <a:r>
              <a:rPr lang="en-US" sz="1700" dirty="0" smtClean="0"/>
              <a:t>)</a:t>
            </a:r>
          </a:p>
          <a:p>
            <a:pPr marL="342900" indent="-342900">
              <a:buFont typeface="+mj-lt"/>
              <a:buAutoNum type="arabicPeriod"/>
            </a:pPr>
            <a:r>
              <a:rPr lang="en-US" sz="1700" dirty="0" smtClean="0"/>
              <a:t>Confirm </a:t>
            </a:r>
            <a:r>
              <a:rPr lang="en-US" sz="1700" dirty="0"/>
              <a:t>initial scope, potential benefits </a:t>
            </a:r>
            <a:r>
              <a:rPr lang="en-US" sz="1700" dirty="0" smtClean="0"/>
              <a:t>and risks</a:t>
            </a:r>
          </a:p>
          <a:p>
            <a:pPr marL="342900" indent="-342900">
              <a:buFont typeface="+mj-lt"/>
              <a:buAutoNum type="arabicPeriod"/>
            </a:pPr>
            <a:r>
              <a:rPr lang="en-US" sz="1700" dirty="0" smtClean="0"/>
              <a:t>[</a:t>
            </a:r>
            <a:r>
              <a:rPr lang="en-US" sz="1700" dirty="0"/>
              <a:t>Formal ‘stop and think’ before proceeding e.g. gate review with senior business stakeholders</a:t>
            </a:r>
            <a:r>
              <a:rPr lang="en-US" sz="1800" dirty="0"/>
              <a:t>]</a:t>
            </a:r>
            <a:endParaRPr lang="en-US" sz="2000" dirty="0"/>
          </a:p>
        </p:txBody>
      </p:sp>
      <p:sp>
        <p:nvSpPr>
          <p:cNvPr id="5" name="Title 4"/>
          <p:cNvSpPr>
            <a:spLocks noGrp="1"/>
          </p:cNvSpPr>
          <p:nvPr>
            <p:ph type="title"/>
          </p:nvPr>
        </p:nvSpPr>
        <p:spPr/>
        <p:txBody>
          <a:bodyPr/>
          <a:lstStyle/>
          <a:p>
            <a:r>
              <a:rPr lang="en-US" dirty="0" smtClean="0"/>
              <a:t>Step 1 Initiate/Prepare</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35</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3289596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Cross Functional Approach:</a:t>
            </a:r>
            <a:endParaRPr lang="en-US" dirty="0"/>
          </a:p>
        </p:txBody>
      </p:sp>
      <p:sp>
        <p:nvSpPr>
          <p:cNvPr id="3" name="Content Placeholder 2"/>
          <p:cNvSpPr>
            <a:spLocks noGrp="1"/>
          </p:cNvSpPr>
          <p:nvPr>
            <p:ph idx="1"/>
          </p:nvPr>
        </p:nvSpPr>
        <p:spPr/>
        <p:txBody>
          <a:bodyPr/>
          <a:lstStyle/>
          <a:p>
            <a:r>
              <a:rPr lang="en-US" dirty="0" smtClean="0"/>
              <a:t>Procurement is not simply a function – it is a competence or a collection of competencies</a:t>
            </a:r>
          </a:p>
          <a:p>
            <a:r>
              <a:rPr lang="en-US" dirty="0" smtClean="0"/>
              <a:t>Need to bring together people from across the business to deliver the category management initiatives</a:t>
            </a:r>
          </a:p>
          <a:p>
            <a:r>
              <a:rPr lang="en-US" dirty="0" smtClean="0"/>
              <a:t>Need to embedding category management as a business process not a procurement only activity</a:t>
            </a:r>
          </a:p>
          <a:p>
            <a:r>
              <a:rPr lang="en-US" dirty="0" smtClean="0"/>
              <a:t>Likely to be a core team of 4-7 people and others on a ‘part-time’ basis</a:t>
            </a:r>
          </a:p>
          <a:p>
            <a:r>
              <a:rPr lang="en-US" dirty="0" smtClean="0"/>
              <a:t>Need a sponsor and a project leader</a:t>
            </a:r>
          </a:p>
          <a:p>
            <a:r>
              <a:rPr lang="en-US" dirty="0" smtClean="0"/>
              <a:t>Need to think about who is Responsible, who is Accountable, who to Consult and who to Inform (RACI)</a:t>
            </a:r>
          </a:p>
          <a:p>
            <a:endParaRPr lang="en-US" dirty="0"/>
          </a:p>
        </p:txBody>
      </p:sp>
      <p:sp>
        <p:nvSpPr>
          <p:cNvPr id="4" name="Title 3"/>
          <p:cNvSpPr>
            <a:spLocks noGrp="1"/>
          </p:cNvSpPr>
          <p:nvPr>
            <p:ph type="title"/>
          </p:nvPr>
        </p:nvSpPr>
        <p:spPr/>
        <p:txBody>
          <a:bodyPr/>
          <a:lstStyle/>
          <a:p>
            <a:r>
              <a:rPr lang="en-US" dirty="0" smtClean="0"/>
              <a:t>Creating the Team</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36</a:t>
            </a:fld>
            <a:endParaRPr lang="en-GB"/>
          </a:p>
        </p:txBody>
      </p:sp>
    </p:spTree>
    <p:extLst>
      <p:ext uri="{BB962C8B-B14F-4D97-AF65-F5344CB8AC3E}">
        <p14:creationId xmlns:p14="http://schemas.microsoft.com/office/powerpoint/2010/main" val="7764822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p:txBody>
          <a:bodyPr/>
          <a:lstStyle/>
          <a:p>
            <a:r>
              <a:rPr lang="en-GB" sz="1600" dirty="0">
                <a:solidFill>
                  <a:srgbClr val="003366"/>
                </a:solidFill>
                <a:cs typeface="Arial" charset="0"/>
              </a:rPr>
              <a:t>For a team to be successful these three ‘interlocking needs must be understood and fulfilled</a:t>
            </a:r>
          </a:p>
          <a:p>
            <a:endParaRPr lang="en-US" dirty="0"/>
          </a:p>
        </p:txBody>
      </p:sp>
      <p:sp>
        <p:nvSpPr>
          <p:cNvPr id="149505" name="Rectangle 2"/>
          <p:cNvSpPr>
            <a:spLocks noGrp="1" noChangeArrowheads="1"/>
          </p:cNvSpPr>
          <p:nvPr>
            <p:ph type="title"/>
          </p:nvPr>
        </p:nvSpPr>
        <p:spPr/>
        <p:txBody>
          <a:bodyPr/>
          <a:lstStyle/>
          <a:p>
            <a:pPr eaLnBrk="1" hangingPunct="1"/>
            <a:r>
              <a:rPr lang="en-GB" dirty="0">
                <a:latin typeface="Calibri" charset="0"/>
                <a:ea typeface="MS PGothic" charset="0"/>
              </a:rPr>
              <a:t>The 3 Areas Of Focus For Effective </a:t>
            </a:r>
            <a:r>
              <a:rPr lang="en-GB" dirty="0" smtClean="0">
                <a:latin typeface="Calibri" charset="0"/>
                <a:ea typeface="MS PGothic" charset="0"/>
              </a:rPr>
              <a:t>Teams</a:t>
            </a:r>
            <a:endParaRPr lang="en-GB" sz="1800" dirty="0">
              <a:latin typeface="Calibri" charset="0"/>
              <a:ea typeface="MS PGothic" charset="0"/>
            </a:endParaRPr>
          </a:p>
        </p:txBody>
      </p:sp>
      <p:sp>
        <p:nvSpPr>
          <p:cNvPr id="149506" name="Text Box 3"/>
          <p:cNvSpPr txBox="1">
            <a:spLocks noChangeArrowheads="1"/>
          </p:cNvSpPr>
          <p:nvPr/>
        </p:nvSpPr>
        <p:spPr bwMode="auto">
          <a:xfrm>
            <a:off x="4356100" y="6553200"/>
            <a:ext cx="37131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eaLnBrk="1" hangingPunct="1"/>
            <a:r>
              <a:rPr lang="en-GB" sz="1400" b="1">
                <a:solidFill>
                  <a:schemeClr val="tx1"/>
                </a:solidFill>
                <a:latin typeface="Garamond" charset="0"/>
                <a:cs typeface="Arial" charset="0"/>
              </a:rPr>
              <a:t>From John Adair, Effective Teambuilding 1986</a:t>
            </a:r>
          </a:p>
        </p:txBody>
      </p:sp>
      <p:sp>
        <p:nvSpPr>
          <p:cNvPr id="149507" name="Oval 4"/>
          <p:cNvSpPr>
            <a:spLocks noChangeArrowheads="1"/>
          </p:cNvSpPr>
          <p:nvPr/>
        </p:nvSpPr>
        <p:spPr bwMode="auto">
          <a:xfrm>
            <a:off x="2871788" y="1879050"/>
            <a:ext cx="2484941" cy="2371631"/>
          </a:xfrm>
          <a:prstGeom prst="ellipse">
            <a:avLst/>
          </a:prstGeom>
          <a:solidFill>
            <a:srgbClr val="FF0000">
              <a:alpha val="72940"/>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2000">
              <a:solidFill>
                <a:schemeClr val="tx1"/>
              </a:solidFill>
              <a:latin typeface="Times" charset="0"/>
              <a:cs typeface="Arial" charset="0"/>
            </a:endParaRPr>
          </a:p>
        </p:txBody>
      </p:sp>
      <p:sp>
        <p:nvSpPr>
          <p:cNvPr id="149508" name="Oval 5"/>
          <p:cNvSpPr>
            <a:spLocks noChangeArrowheads="1"/>
          </p:cNvSpPr>
          <p:nvPr/>
        </p:nvSpPr>
        <p:spPr bwMode="auto">
          <a:xfrm>
            <a:off x="1719263" y="3548063"/>
            <a:ext cx="2484941" cy="2259584"/>
          </a:xfrm>
          <a:prstGeom prst="ellipse">
            <a:avLst/>
          </a:prstGeom>
          <a:solidFill>
            <a:srgbClr val="3366FF">
              <a:alpha val="72940"/>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2000">
              <a:solidFill>
                <a:schemeClr val="tx1"/>
              </a:solidFill>
              <a:latin typeface="Times" charset="0"/>
              <a:cs typeface="Arial" charset="0"/>
            </a:endParaRPr>
          </a:p>
        </p:txBody>
      </p:sp>
      <p:sp>
        <p:nvSpPr>
          <p:cNvPr id="149509" name="Oval 6"/>
          <p:cNvSpPr>
            <a:spLocks noChangeArrowheads="1"/>
          </p:cNvSpPr>
          <p:nvPr/>
        </p:nvSpPr>
        <p:spPr bwMode="auto">
          <a:xfrm>
            <a:off x="4310063" y="3546475"/>
            <a:ext cx="2486290" cy="2316853"/>
          </a:xfrm>
          <a:prstGeom prst="ellipse">
            <a:avLst/>
          </a:prstGeom>
          <a:solidFill>
            <a:srgbClr val="008000">
              <a:alpha val="7215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2000">
              <a:solidFill>
                <a:schemeClr val="tx1"/>
              </a:solidFill>
              <a:latin typeface="Times" charset="0"/>
              <a:cs typeface="Arial" charset="0"/>
            </a:endParaRPr>
          </a:p>
        </p:txBody>
      </p:sp>
      <p:sp>
        <p:nvSpPr>
          <p:cNvPr id="149510" name="Text Box 7"/>
          <p:cNvSpPr txBox="1">
            <a:spLocks noChangeArrowheads="1"/>
          </p:cNvSpPr>
          <p:nvPr/>
        </p:nvSpPr>
        <p:spPr bwMode="auto">
          <a:xfrm>
            <a:off x="2925764" y="2093364"/>
            <a:ext cx="231631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algn="ctr" eaLnBrk="1" hangingPunct="1">
              <a:spcBef>
                <a:spcPct val="50000"/>
              </a:spcBef>
            </a:pPr>
            <a:r>
              <a:rPr lang="en-GB" sz="2000" b="1" dirty="0">
                <a:solidFill>
                  <a:schemeClr val="bg1"/>
                </a:solidFill>
                <a:latin typeface="+mn-lt"/>
                <a:cs typeface="Arial" charset="0"/>
              </a:rPr>
              <a:t>Task</a:t>
            </a:r>
          </a:p>
          <a:p>
            <a:pPr algn="ctr" eaLnBrk="1" hangingPunct="1">
              <a:spcBef>
                <a:spcPct val="50000"/>
              </a:spcBef>
            </a:pPr>
            <a:r>
              <a:rPr lang="en-GB" sz="1400" b="1" dirty="0">
                <a:solidFill>
                  <a:schemeClr val="bg1"/>
                </a:solidFill>
                <a:latin typeface="+mn-lt"/>
                <a:cs typeface="Arial" charset="0"/>
              </a:rPr>
              <a:t>The need of the group to accomplish something e.g. solve a problem, plan a conference. Tension will remain so long as this task is undone</a:t>
            </a:r>
          </a:p>
        </p:txBody>
      </p:sp>
      <p:sp>
        <p:nvSpPr>
          <p:cNvPr id="149511" name="Text Box 8"/>
          <p:cNvSpPr txBox="1">
            <a:spLocks noChangeArrowheads="1"/>
          </p:cNvSpPr>
          <p:nvPr/>
        </p:nvSpPr>
        <p:spPr bwMode="auto">
          <a:xfrm>
            <a:off x="1947863" y="3917789"/>
            <a:ext cx="1863031"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algn="ctr" eaLnBrk="1" hangingPunct="1">
              <a:spcBef>
                <a:spcPct val="50000"/>
              </a:spcBef>
            </a:pPr>
            <a:r>
              <a:rPr lang="en-GB" sz="2000" b="1" dirty="0">
                <a:solidFill>
                  <a:schemeClr val="bg1"/>
                </a:solidFill>
                <a:latin typeface="+mn-lt"/>
                <a:cs typeface="Arial" charset="0"/>
              </a:rPr>
              <a:t>Group</a:t>
            </a:r>
          </a:p>
          <a:p>
            <a:pPr algn="ctr" eaLnBrk="1" hangingPunct="1">
              <a:spcBef>
                <a:spcPct val="50000"/>
              </a:spcBef>
            </a:pPr>
            <a:r>
              <a:rPr lang="en-GB" sz="1400" b="1" dirty="0">
                <a:solidFill>
                  <a:schemeClr val="bg1"/>
                </a:solidFill>
                <a:latin typeface="+mn-lt"/>
                <a:cs typeface="Arial" charset="0"/>
              </a:rPr>
              <a:t>The need to develop and maintain relationships among the members so that the group task can be accomplished</a:t>
            </a:r>
            <a:r>
              <a:rPr lang="en-GB" sz="1400" dirty="0">
                <a:solidFill>
                  <a:schemeClr val="bg1"/>
                </a:solidFill>
                <a:latin typeface="+mn-lt"/>
                <a:cs typeface="Arial" charset="0"/>
              </a:rPr>
              <a:t> </a:t>
            </a:r>
            <a:endParaRPr lang="en-GB" sz="1600" dirty="0">
              <a:solidFill>
                <a:schemeClr val="bg1"/>
              </a:solidFill>
              <a:latin typeface="+mn-lt"/>
              <a:cs typeface="Arial" charset="0"/>
            </a:endParaRPr>
          </a:p>
        </p:txBody>
      </p:sp>
      <p:sp>
        <p:nvSpPr>
          <p:cNvPr id="149512" name="Text Box 9"/>
          <p:cNvSpPr txBox="1">
            <a:spLocks noChangeArrowheads="1"/>
          </p:cNvSpPr>
          <p:nvPr/>
        </p:nvSpPr>
        <p:spPr bwMode="auto">
          <a:xfrm>
            <a:off x="4673600" y="3971829"/>
            <a:ext cx="1749712"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algn="ctr" eaLnBrk="1" hangingPunct="1">
              <a:spcBef>
                <a:spcPct val="50000"/>
              </a:spcBef>
            </a:pPr>
            <a:r>
              <a:rPr lang="en-GB" sz="2000" b="1" dirty="0">
                <a:solidFill>
                  <a:schemeClr val="bg1"/>
                </a:solidFill>
                <a:latin typeface="+mn-lt"/>
                <a:cs typeface="Arial" charset="0"/>
              </a:rPr>
              <a:t>Individual</a:t>
            </a:r>
          </a:p>
          <a:p>
            <a:pPr algn="ctr" eaLnBrk="1" hangingPunct="1">
              <a:spcBef>
                <a:spcPct val="50000"/>
              </a:spcBef>
            </a:pPr>
            <a:r>
              <a:rPr lang="en-GB" sz="1400" b="1" dirty="0">
                <a:solidFill>
                  <a:schemeClr val="bg1"/>
                </a:solidFill>
                <a:latin typeface="+mn-lt"/>
                <a:cs typeface="Arial" charset="0"/>
              </a:rPr>
              <a:t>The needs of individuals, fulfilment of various needs. Membership of a group provides fulfilment</a:t>
            </a:r>
          </a:p>
        </p:txBody>
      </p:sp>
    </p:spTree>
    <p:extLst>
      <p:ext uri="{BB962C8B-B14F-4D97-AF65-F5344CB8AC3E}">
        <p14:creationId xmlns:p14="http://schemas.microsoft.com/office/powerpoint/2010/main" val="6711845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p:txBody>
          <a:bodyPr/>
          <a:lstStyle/>
          <a:p>
            <a:r>
              <a:rPr lang="en-US" dirty="0" smtClean="0"/>
              <a:t>Purpose of a team charter</a:t>
            </a:r>
            <a:endParaRPr lang="en-US" dirty="0"/>
          </a:p>
        </p:txBody>
      </p:sp>
      <p:sp>
        <p:nvSpPr>
          <p:cNvPr id="2" name="Content Placeholder 1"/>
          <p:cNvSpPr>
            <a:spLocks noGrp="1"/>
          </p:cNvSpPr>
          <p:nvPr>
            <p:ph idx="1"/>
          </p:nvPr>
        </p:nvSpPr>
        <p:spPr/>
        <p:txBody>
          <a:bodyPr/>
          <a:lstStyle/>
          <a:p>
            <a:r>
              <a:rPr lang="en-GB" dirty="0"/>
              <a:t>To gain </a:t>
            </a:r>
            <a:r>
              <a:rPr lang="en-GB" dirty="0" smtClean="0"/>
              <a:t>common understanding and agreement </a:t>
            </a:r>
            <a:r>
              <a:rPr lang="en-GB" dirty="0"/>
              <a:t>of the </a:t>
            </a:r>
            <a:r>
              <a:rPr lang="en-GB" dirty="0" smtClean="0"/>
              <a:t>project scope, aims and process, as well as </a:t>
            </a:r>
            <a:r>
              <a:rPr lang="en-GB" dirty="0"/>
              <a:t>the roles of the team members</a:t>
            </a:r>
          </a:p>
          <a:p>
            <a:r>
              <a:rPr lang="en-GB" dirty="0"/>
              <a:t>To </a:t>
            </a:r>
            <a:r>
              <a:rPr lang="en-GB" dirty="0" smtClean="0"/>
              <a:t>use as a communication tool with sponsors and other stakeholders</a:t>
            </a:r>
            <a:endParaRPr lang="en-GB" dirty="0"/>
          </a:p>
          <a:p>
            <a:r>
              <a:rPr lang="en-GB" dirty="0" smtClean="0"/>
              <a:t>To </a:t>
            </a:r>
            <a:r>
              <a:rPr lang="en-GB" dirty="0"/>
              <a:t>provide a definitive document that summarises the project; its aims, people and targets</a:t>
            </a:r>
          </a:p>
          <a:p>
            <a:r>
              <a:rPr lang="en-GB" dirty="0"/>
              <a:t>To gain the commitment of the team to the </a:t>
            </a:r>
            <a:r>
              <a:rPr lang="en-GB" dirty="0" smtClean="0"/>
              <a:t>project</a:t>
            </a:r>
          </a:p>
          <a:p>
            <a:r>
              <a:rPr lang="en-GB" dirty="0" smtClean="0"/>
              <a:t>To identify and highlight any major challenges and how these may be dealt with</a:t>
            </a:r>
            <a:endParaRPr lang="en-GB" dirty="0"/>
          </a:p>
          <a:p>
            <a:pPr marL="0" indent="0">
              <a:buNone/>
            </a:pPr>
            <a:endParaRPr lang="en-US" dirty="0"/>
          </a:p>
        </p:txBody>
      </p:sp>
      <p:sp>
        <p:nvSpPr>
          <p:cNvPr id="162817" name="Title 1"/>
          <p:cNvSpPr>
            <a:spLocks noGrp="1"/>
          </p:cNvSpPr>
          <p:nvPr>
            <p:ph type="title"/>
          </p:nvPr>
        </p:nvSpPr>
        <p:spPr/>
        <p:txBody>
          <a:bodyPr/>
          <a:lstStyle/>
          <a:p>
            <a:pPr eaLnBrk="1" hangingPunct="1"/>
            <a:r>
              <a:rPr lang="en-US" altLang="en-US" dirty="0" smtClean="0"/>
              <a:t>Preparing a Team Charter</a:t>
            </a:r>
          </a:p>
        </p:txBody>
      </p:sp>
      <p:sp>
        <p:nvSpPr>
          <p:cNvPr id="5" name="Text Box 4"/>
          <p:cNvSpPr txBox="1">
            <a:spLocks noChangeArrowheads="1"/>
          </p:cNvSpPr>
          <p:nvPr/>
        </p:nvSpPr>
        <p:spPr bwMode="auto">
          <a:xfrm>
            <a:off x="433310" y="58017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32149502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Indicative Project Brief or Charter</a:t>
            </a:r>
            <a:endParaRPr lang="en-US" dirty="0"/>
          </a:p>
        </p:txBody>
      </p:sp>
      <p:sp>
        <p:nvSpPr>
          <p:cNvPr id="5" name="Slide Number Placeholder 4"/>
          <p:cNvSpPr>
            <a:spLocks noGrp="1"/>
          </p:cNvSpPr>
          <p:nvPr>
            <p:ph type="sldNum" sz="quarter" idx="10"/>
          </p:nvPr>
        </p:nvSpPr>
        <p:spPr/>
        <p:txBody>
          <a:bodyPr/>
          <a:lstStyle/>
          <a:p>
            <a:fld id="{19BF2C6B-E0EC-4C0E-B7D3-613ED3B301ED}" type="slidenum">
              <a:rPr lang="en-GB" smtClean="0"/>
              <a:pPr/>
              <a:t>39</a:t>
            </a:fld>
            <a:endParaRPr lang="en-GB"/>
          </a:p>
        </p:txBody>
      </p:sp>
      <p:graphicFrame>
        <p:nvGraphicFramePr>
          <p:cNvPr id="7" name="Table 6"/>
          <p:cNvGraphicFramePr>
            <a:graphicFrameLocks noGrp="1"/>
          </p:cNvGraphicFramePr>
          <p:nvPr>
            <p:extLst>
              <p:ext uri="{D42A27DB-BD31-4B8C-83A1-F6EECF244321}">
                <p14:modId xmlns:p14="http://schemas.microsoft.com/office/powerpoint/2010/main" val="3116605447"/>
              </p:ext>
            </p:extLst>
          </p:nvPr>
        </p:nvGraphicFramePr>
        <p:xfrm>
          <a:off x="526952" y="1397001"/>
          <a:ext cx="8120494" cy="4385269"/>
        </p:xfrm>
        <a:graphic>
          <a:graphicData uri="http://schemas.openxmlformats.org/drawingml/2006/table">
            <a:tbl>
              <a:tblPr firstRow="1" bandRow="1">
                <a:tableStyleId>{5C22544A-7EE6-4342-B048-85BDC9FD1C3A}</a:tableStyleId>
              </a:tblPr>
              <a:tblGrid>
                <a:gridCol w="4060247"/>
                <a:gridCol w="4060247"/>
              </a:tblGrid>
              <a:tr h="626467">
                <a:tc gridSpan="2">
                  <a:txBody>
                    <a:bodyPr/>
                    <a:lstStyle/>
                    <a:p>
                      <a:r>
                        <a:rPr lang="en-US" dirty="0" smtClean="0">
                          <a:solidFill>
                            <a:schemeClr val="accent3"/>
                          </a:solidFill>
                        </a:rPr>
                        <a:t>Project</a:t>
                      </a:r>
                      <a:r>
                        <a:rPr lang="en-US" baseline="0" dirty="0" smtClean="0">
                          <a:solidFill>
                            <a:schemeClr val="accent3"/>
                          </a:solidFill>
                        </a:rPr>
                        <a:t> Title ( Category and/or Specific Change)</a:t>
                      </a:r>
                      <a:endParaRPr lang="en-US" dirty="0">
                        <a:solidFill>
                          <a:schemeClr val="accent3"/>
                        </a:solidFill>
                      </a:endParaRPr>
                    </a:p>
                  </a:txBody>
                  <a:tcPr/>
                </a:tc>
                <a:tc hMerge="1">
                  <a:txBody>
                    <a:bodyPr/>
                    <a:lstStyle/>
                    <a:p>
                      <a:endParaRPr lang="en-US" dirty="0"/>
                    </a:p>
                  </a:txBody>
                  <a:tcPr/>
                </a:tc>
              </a:tr>
              <a:tr h="626467">
                <a:tc gridSpan="2">
                  <a:txBody>
                    <a:bodyPr/>
                    <a:lstStyle/>
                    <a:p>
                      <a:r>
                        <a:rPr lang="en-US" sz="1400" b="1" dirty="0" smtClean="0">
                          <a:solidFill>
                            <a:schemeClr val="accent3"/>
                          </a:solidFill>
                        </a:rPr>
                        <a:t>Purpose Statement:</a:t>
                      </a:r>
                      <a:endParaRPr lang="en-US" sz="1400" b="1" dirty="0">
                        <a:solidFill>
                          <a:schemeClr val="accent3"/>
                        </a:solidFill>
                      </a:endParaRPr>
                    </a:p>
                  </a:txBody>
                  <a:tcPr/>
                </a:tc>
                <a:tc hMerge="1">
                  <a:txBody>
                    <a:bodyPr/>
                    <a:lstStyle/>
                    <a:p>
                      <a:endParaRPr lang="en-US" sz="1200" dirty="0"/>
                    </a:p>
                  </a:txBody>
                  <a:tcPr/>
                </a:tc>
              </a:tr>
              <a:tr h="626467">
                <a:tc gridSpan="2">
                  <a:txBody>
                    <a:bodyPr/>
                    <a:lstStyle/>
                    <a:p>
                      <a:r>
                        <a:rPr lang="en-US" sz="1400" b="1" dirty="0" smtClean="0">
                          <a:solidFill>
                            <a:schemeClr val="accent3"/>
                          </a:solidFill>
                        </a:rPr>
                        <a:t>Scope: Excludes</a:t>
                      </a:r>
                      <a:r>
                        <a:rPr lang="is-IS" sz="1400" b="1" dirty="0" smtClean="0">
                          <a:solidFill>
                            <a:schemeClr val="accent3"/>
                          </a:solidFill>
                        </a:rPr>
                        <a:t>…Includes..</a:t>
                      </a:r>
                      <a:endParaRPr lang="en-US" sz="1400" b="1" dirty="0">
                        <a:solidFill>
                          <a:schemeClr val="accent3"/>
                        </a:solidFill>
                      </a:endParaRPr>
                    </a:p>
                  </a:txBody>
                  <a:tcPr/>
                </a:tc>
                <a:tc hMerge="1">
                  <a:txBody>
                    <a:bodyPr/>
                    <a:lstStyle/>
                    <a:p>
                      <a:endParaRPr lang="en-US" sz="1200" dirty="0"/>
                    </a:p>
                  </a:txBody>
                  <a:tcPr/>
                </a:tc>
              </a:tr>
              <a:tr h="626467">
                <a:tc>
                  <a:txBody>
                    <a:bodyPr/>
                    <a:lstStyle/>
                    <a:p>
                      <a:r>
                        <a:rPr lang="en-US" sz="1400" b="1" dirty="0" smtClean="0">
                          <a:solidFill>
                            <a:schemeClr val="accent3"/>
                          </a:solidFill>
                        </a:rPr>
                        <a:t>Deliverables:</a:t>
                      </a:r>
                      <a:endParaRPr lang="en-US" sz="1400" b="1" dirty="0">
                        <a:solidFill>
                          <a:schemeClr val="accent3"/>
                        </a:solidFill>
                      </a:endParaRPr>
                    </a:p>
                  </a:txBody>
                  <a:tcPr/>
                </a:tc>
                <a:tc>
                  <a:txBody>
                    <a:bodyPr/>
                    <a:lstStyle/>
                    <a:p>
                      <a:r>
                        <a:rPr lang="en-US" sz="1400" b="1" dirty="0" smtClean="0">
                          <a:solidFill>
                            <a:schemeClr val="accent3"/>
                          </a:solidFill>
                        </a:rPr>
                        <a:t>Key Milestones</a:t>
                      </a:r>
                      <a:r>
                        <a:rPr lang="en-US" sz="1400" b="1" baseline="0" dirty="0" smtClean="0">
                          <a:solidFill>
                            <a:schemeClr val="accent3"/>
                          </a:solidFill>
                        </a:rPr>
                        <a:t> and Target Implementation Dates:</a:t>
                      </a:r>
                      <a:endParaRPr lang="en-US" sz="1400" b="1" dirty="0">
                        <a:solidFill>
                          <a:schemeClr val="accent3"/>
                        </a:solidFill>
                      </a:endParaRPr>
                    </a:p>
                  </a:txBody>
                  <a:tcPr/>
                </a:tc>
              </a:tr>
              <a:tr h="626467">
                <a:tc>
                  <a:txBody>
                    <a:bodyPr/>
                    <a:lstStyle/>
                    <a:p>
                      <a:r>
                        <a:rPr lang="en-US" sz="1400" b="1" dirty="0" smtClean="0">
                          <a:solidFill>
                            <a:schemeClr val="accent3"/>
                          </a:solidFill>
                        </a:rPr>
                        <a:t>Project</a:t>
                      </a:r>
                      <a:r>
                        <a:rPr lang="en-US" sz="1400" b="1" baseline="0" dirty="0" smtClean="0">
                          <a:solidFill>
                            <a:schemeClr val="accent3"/>
                          </a:solidFill>
                        </a:rPr>
                        <a:t> Team / Roles and Responsibilities / RACI:</a:t>
                      </a:r>
                      <a:endParaRPr lang="en-US" sz="1400" b="1" dirty="0">
                        <a:solidFill>
                          <a:schemeClr val="accent3"/>
                        </a:solidFill>
                      </a:endParaRPr>
                    </a:p>
                  </a:txBody>
                  <a:tcPr/>
                </a:tc>
                <a:tc>
                  <a:txBody>
                    <a:bodyPr/>
                    <a:lstStyle/>
                    <a:p>
                      <a:r>
                        <a:rPr lang="en-US" sz="1400" b="1" dirty="0" smtClean="0">
                          <a:solidFill>
                            <a:schemeClr val="accent3"/>
                          </a:solidFill>
                        </a:rPr>
                        <a:t>Sponsors/Sponsor</a:t>
                      </a:r>
                      <a:r>
                        <a:rPr lang="en-US" sz="1400" b="1" baseline="0" dirty="0" smtClean="0">
                          <a:solidFill>
                            <a:schemeClr val="accent3"/>
                          </a:solidFill>
                        </a:rPr>
                        <a:t> Duties:</a:t>
                      </a:r>
                      <a:endParaRPr lang="en-US" sz="1400" b="1" dirty="0">
                        <a:solidFill>
                          <a:schemeClr val="accent3"/>
                        </a:solidFill>
                      </a:endParaRPr>
                    </a:p>
                  </a:txBody>
                  <a:tcPr/>
                </a:tc>
              </a:tr>
              <a:tr h="626467">
                <a:tc>
                  <a:txBody>
                    <a:bodyPr/>
                    <a:lstStyle/>
                    <a:p>
                      <a:r>
                        <a:rPr lang="en-US" sz="1400" b="1" dirty="0" smtClean="0">
                          <a:solidFill>
                            <a:schemeClr val="accent3"/>
                          </a:solidFill>
                        </a:rPr>
                        <a:t>Major</a:t>
                      </a:r>
                      <a:r>
                        <a:rPr lang="en-US" sz="1400" b="1" baseline="0" dirty="0" smtClean="0">
                          <a:solidFill>
                            <a:schemeClr val="accent3"/>
                          </a:solidFill>
                        </a:rPr>
                        <a:t> Assumptions / Constraints / Linkages:</a:t>
                      </a:r>
                      <a:endParaRPr lang="en-US" sz="1400" b="1" dirty="0">
                        <a:solidFill>
                          <a:schemeClr val="accent3"/>
                        </a:solidFill>
                      </a:endParaRPr>
                    </a:p>
                  </a:txBody>
                  <a:tcPr/>
                </a:tc>
                <a:tc>
                  <a:txBody>
                    <a:bodyPr/>
                    <a:lstStyle/>
                    <a:p>
                      <a:endParaRPr lang="en-US" sz="1400" b="1" dirty="0">
                        <a:solidFill>
                          <a:schemeClr val="accent3"/>
                        </a:solidFill>
                      </a:endParaRPr>
                    </a:p>
                  </a:txBody>
                  <a:tcPr/>
                </a:tc>
              </a:tr>
              <a:tr h="626467">
                <a:tc>
                  <a:txBody>
                    <a:bodyPr/>
                    <a:lstStyle/>
                    <a:p>
                      <a:r>
                        <a:rPr lang="en-US" sz="1400" b="1" dirty="0" smtClean="0">
                          <a:solidFill>
                            <a:schemeClr val="accent3"/>
                          </a:solidFill>
                        </a:rPr>
                        <a:t>Risks:</a:t>
                      </a:r>
                      <a:endParaRPr lang="en-US" sz="1400" b="1" dirty="0">
                        <a:solidFill>
                          <a:schemeClr val="accent3"/>
                        </a:solidFill>
                      </a:endParaRPr>
                    </a:p>
                  </a:txBody>
                  <a:tcPr/>
                </a:tc>
                <a:tc>
                  <a:txBody>
                    <a:bodyPr/>
                    <a:lstStyle/>
                    <a:p>
                      <a:r>
                        <a:rPr lang="en-US" sz="1400" b="1" dirty="0" smtClean="0">
                          <a:solidFill>
                            <a:schemeClr val="accent3"/>
                          </a:solidFill>
                        </a:rPr>
                        <a:t>Contingency Plans:</a:t>
                      </a:r>
                      <a:endParaRPr lang="en-US" sz="1400" b="1" dirty="0">
                        <a:solidFill>
                          <a:schemeClr val="accent3"/>
                        </a:solidFill>
                      </a:endParaRPr>
                    </a:p>
                  </a:txBody>
                  <a:tcPr/>
                </a:tc>
              </a:tr>
            </a:tbl>
          </a:graphicData>
        </a:graphic>
      </p:graphicFrame>
    </p:spTree>
    <p:extLst>
      <p:ext uri="{BB962C8B-B14F-4D97-AF65-F5344CB8AC3E}">
        <p14:creationId xmlns:p14="http://schemas.microsoft.com/office/powerpoint/2010/main" val="4171177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09" name="Picture 2" descr="Slid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55820"/>
            <a:ext cx="12001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810" name="Rectangle 3"/>
          <p:cNvSpPr>
            <a:spLocks noGrp="1" noChangeArrowheads="1"/>
          </p:cNvSpPr>
          <p:nvPr>
            <p:ph type="title"/>
          </p:nvPr>
        </p:nvSpPr>
        <p:spPr/>
        <p:txBody>
          <a:bodyPr/>
          <a:lstStyle/>
          <a:p>
            <a:pPr eaLnBrk="1" hangingPunct="1"/>
            <a:r>
              <a:rPr lang="en-GB" dirty="0" smtClean="0">
                <a:latin typeface="Calibri" charset="0"/>
                <a:ea typeface="MS PGothic" charset="0"/>
              </a:rPr>
              <a:t>Using an STP</a:t>
            </a:r>
            <a:endParaRPr lang="en-GB" dirty="0">
              <a:latin typeface="Calibri" charset="0"/>
              <a:ea typeface="MS PGothic" charset="0"/>
            </a:endParaRPr>
          </a:p>
        </p:txBody>
      </p:sp>
      <p:graphicFrame>
        <p:nvGraphicFramePr>
          <p:cNvPr id="905246" name="Group 30"/>
          <p:cNvGraphicFramePr>
            <a:graphicFrameLocks noGrp="1"/>
          </p:cNvGraphicFramePr>
          <p:nvPr>
            <p:extLst>
              <p:ext uri="{D42A27DB-BD31-4B8C-83A1-F6EECF244321}">
                <p14:modId xmlns:p14="http://schemas.microsoft.com/office/powerpoint/2010/main" val="28086407"/>
              </p:ext>
            </p:extLst>
          </p:nvPr>
        </p:nvGraphicFramePr>
        <p:xfrm>
          <a:off x="1290637" y="1482725"/>
          <a:ext cx="7289251" cy="4526316"/>
        </p:xfrm>
        <a:graphic>
          <a:graphicData uri="http://schemas.openxmlformats.org/drawingml/2006/table">
            <a:tbl>
              <a:tblPr/>
              <a:tblGrid>
                <a:gridCol w="1733000"/>
                <a:gridCol w="5556251"/>
              </a:tblGrid>
              <a:tr h="1309685">
                <a:tc>
                  <a:txBody>
                    <a:bodyPr/>
                    <a:lstStyle/>
                    <a:p>
                      <a:pPr marL="0" marR="0" lvl="0" indent="0" algn="l" defTabSz="914400" rtl="0" eaLnBrk="1" fontAlgn="base" latinLnBrk="0" hangingPunct="1">
                        <a:lnSpc>
                          <a:spcPct val="100000"/>
                        </a:lnSpc>
                        <a:spcBef>
                          <a:spcPct val="20000"/>
                        </a:spcBef>
                        <a:spcAft>
                          <a:spcPct val="0"/>
                        </a:spcAft>
                        <a:buClrTx/>
                        <a:buSzTx/>
                        <a:buFont typeface="Wingdings" charset="0"/>
                        <a:buNone/>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Situation:</a:t>
                      </a:r>
                    </a:p>
                  </a:txBody>
                  <a:tcPr marT="45726" marB="45726" horzOverflow="overflow">
                    <a:lnL w="762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Spend is £2.5 million       </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High inventories</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70+ suppliers</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High purchasing process costs</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Poor internal customer service</a:t>
                      </a:r>
                    </a:p>
                  </a:txBody>
                  <a:tcPr marT="45726" marB="45726" horzOverflow="overflow">
                    <a:lnL w="5715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r>
              <a:tr h="1340450">
                <a:tc>
                  <a:txBody>
                    <a:bodyPr/>
                    <a:lstStyle/>
                    <a:p>
                      <a:pPr marL="0" marR="0" lvl="0" indent="0" algn="l" defTabSz="914400" rtl="0" eaLnBrk="1" fontAlgn="base" latinLnBrk="0" hangingPunct="1">
                        <a:lnSpc>
                          <a:spcPct val="100000"/>
                        </a:lnSpc>
                        <a:spcBef>
                          <a:spcPct val="20000"/>
                        </a:spcBef>
                        <a:spcAft>
                          <a:spcPct val="0"/>
                        </a:spcAft>
                        <a:buClrTx/>
                        <a:buSzTx/>
                        <a:buFont typeface="Wingdings" charset="0"/>
                        <a:buNone/>
                        <a:tabLst/>
                      </a:pPr>
                      <a:r>
                        <a:rPr kumimoji="0" lang="en-GB" sz="1500" b="0" i="0" u="none" strike="noStrike" cap="none" normalizeH="0" baseline="0">
                          <a:ln>
                            <a:noFill/>
                          </a:ln>
                          <a:solidFill>
                            <a:srgbClr val="003366"/>
                          </a:solidFill>
                          <a:effectLst/>
                          <a:latin typeface="Garamond" charset="0"/>
                          <a:ea typeface="MS PGothic" charset="0"/>
                          <a:cs typeface="MS PGothic" charset="0"/>
                        </a:rPr>
                        <a:t>Target:</a:t>
                      </a:r>
                    </a:p>
                  </a:txBody>
                  <a:tcPr marT="45726" marB="45726" horzOverflow="overflow">
                    <a:lnL w="762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8% cost saving</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Inventory managed and owned by supplier</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No lead time</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1 Core Supplier</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Improved internal service image</a:t>
                      </a:r>
                    </a:p>
                  </a:txBody>
                  <a:tcPr marT="45726" marB="45726" horzOverflow="overflow">
                    <a:lnL w="5715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r>
              <a:tr h="1561660">
                <a:tc>
                  <a:txBody>
                    <a:bodyPr/>
                    <a:lstStyle/>
                    <a:p>
                      <a:pPr marL="0" marR="0" lvl="0" indent="0" algn="l" defTabSz="914400" rtl="0" eaLnBrk="1" fontAlgn="base" latinLnBrk="0" hangingPunct="1">
                        <a:lnSpc>
                          <a:spcPct val="100000"/>
                        </a:lnSpc>
                        <a:spcBef>
                          <a:spcPct val="20000"/>
                        </a:spcBef>
                        <a:spcAft>
                          <a:spcPct val="0"/>
                        </a:spcAft>
                        <a:buClrTx/>
                        <a:buSzTx/>
                        <a:buFont typeface="Wingdings" charset="0"/>
                        <a:buNone/>
                        <a:tabLst/>
                      </a:pPr>
                      <a:r>
                        <a:rPr kumimoji="0" lang="en-GB" sz="1500" b="0" i="0" u="none" strike="noStrike" cap="none" normalizeH="0" baseline="0">
                          <a:ln>
                            <a:noFill/>
                          </a:ln>
                          <a:solidFill>
                            <a:srgbClr val="003366"/>
                          </a:solidFill>
                          <a:effectLst/>
                          <a:latin typeface="Garamond" charset="0"/>
                          <a:ea typeface="MS PGothic" charset="0"/>
                          <a:cs typeface="MS PGothic" charset="0"/>
                        </a:rPr>
                        <a:t>Proposal:</a:t>
                      </a:r>
                    </a:p>
                  </a:txBody>
                  <a:tcPr marT="45726" marB="45726" horzOverflow="overflow">
                    <a:lnL w="7620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Analyse supply market</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Detailed tendering process</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Evaluate options</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Contract negotiation</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Implementation plan</a:t>
                      </a:r>
                    </a:p>
                    <a:p>
                      <a:pPr marL="0" marR="0" lvl="0" indent="0" algn="l" defTabSz="914400" rtl="0" eaLnBrk="1" fontAlgn="base" latinLnBrk="0" hangingPunct="1">
                        <a:lnSpc>
                          <a:spcPct val="100000"/>
                        </a:lnSpc>
                        <a:spcBef>
                          <a:spcPct val="20000"/>
                        </a:spcBef>
                        <a:spcAft>
                          <a:spcPct val="0"/>
                        </a:spcAft>
                        <a:buClrTx/>
                        <a:buSzTx/>
                        <a:buFont typeface="Wingdings" charset="0"/>
                        <a:buChar char="§"/>
                        <a:tabLst/>
                      </a:pPr>
                      <a:r>
                        <a:rPr kumimoji="0" lang="en-GB" sz="1500" b="0" i="0" u="none" strike="noStrike" cap="none" normalizeH="0" baseline="0" dirty="0">
                          <a:ln>
                            <a:noFill/>
                          </a:ln>
                          <a:solidFill>
                            <a:srgbClr val="003366"/>
                          </a:solidFill>
                          <a:effectLst/>
                          <a:latin typeface="Garamond" charset="0"/>
                          <a:ea typeface="MS PGothic" charset="0"/>
                          <a:cs typeface="MS PGothic" charset="0"/>
                        </a:rPr>
                        <a:t>   Performance management</a:t>
                      </a:r>
                    </a:p>
                  </a:txBody>
                  <a:tcPr marT="45726" marB="45726" horzOverflow="overflow">
                    <a:lnL w="5715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15605346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en-US" sz="2000" dirty="0" smtClean="0"/>
              <a:t>Influence ‘the need’ and the specification</a:t>
            </a:r>
          </a:p>
          <a:p>
            <a:r>
              <a:rPr lang="en-US" sz="2000" dirty="0" smtClean="0"/>
              <a:t>Evaluate and agree business needs</a:t>
            </a:r>
          </a:p>
          <a:p>
            <a:r>
              <a:rPr lang="en-US" sz="2000" dirty="0" smtClean="0"/>
              <a:t>Discuss and agree strategic direction</a:t>
            </a:r>
          </a:p>
          <a:p>
            <a:r>
              <a:rPr lang="en-US" sz="2000" dirty="0" smtClean="0"/>
              <a:t>Make the best commercial decisions for our business</a:t>
            </a:r>
          </a:p>
          <a:p>
            <a:r>
              <a:rPr lang="en-US" sz="2000" dirty="0" smtClean="0"/>
              <a:t>To identify and reduce maverick </a:t>
            </a:r>
            <a:r>
              <a:rPr lang="en-US" sz="2000" dirty="0" err="1" smtClean="0"/>
              <a:t>behaviour</a:t>
            </a:r>
            <a:r>
              <a:rPr lang="en-US" sz="2000" dirty="0" smtClean="0"/>
              <a:t> </a:t>
            </a:r>
          </a:p>
          <a:p>
            <a:r>
              <a:rPr lang="en-US" sz="2000" dirty="0" smtClean="0"/>
              <a:t>Drive value / Reduce non-value adding processes</a:t>
            </a:r>
          </a:p>
          <a:p>
            <a:r>
              <a:rPr lang="en-US" sz="2000" dirty="0" smtClean="0"/>
              <a:t>To understand sources and use of Power and Influence</a:t>
            </a:r>
          </a:p>
          <a:p>
            <a:r>
              <a:rPr lang="en-US" sz="2000" dirty="0" smtClean="0"/>
              <a:t>To gauge and then positively influence levels of interest and support</a:t>
            </a:r>
          </a:p>
          <a:p>
            <a:r>
              <a:rPr lang="en-US" sz="2000" dirty="0" smtClean="0"/>
              <a:t>To develop communication plans</a:t>
            </a:r>
          </a:p>
          <a:p>
            <a:endParaRPr lang="en-US" sz="2000" dirty="0"/>
          </a:p>
        </p:txBody>
      </p:sp>
      <p:sp>
        <p:nvSpPr>
          <p:cNvPr id="2" name="Title 1"/>
          <p:cNvSpPr>
            <a:spLocks noGrp="1"/>
          </p:cNvSpPr>
          <p:nvPr>
            <p:ph type="title"/>
          </p:nvPr>
        </p:nvSpPr>
        <p:spPr/>
        <p:txBody>
          <a:bodyPr/>
          <a:lstStyle/>
          <a:p>
            <a:r>
              <a:rPr lang="en-US" dirty="0" smtClean="0"/>
              <a:t>Purpose of Stakeholder Management	</a:t>
            </a:r>
            <a:endParaRPr lang="en-US" dirty="0"/>
          </a:p>
        </p:txBody>
      </p:sp>
      <p:sp>
        <p:nvSpPr>
          <p:cNvPr id="3" name="Slide Number Placeholder 2"/>
          <p:cNvSpPr>
            <a:spLocks noGrp="1"/>
          </p:cNvSpPr>
          <p:nvPr>
            <p:ph type="sldNum" sz="quarter" idx="10"/>
          </p:nvPr>
        </p:nvSpPr>
        <p:spPr/>
        <p:txBody>
          <a:bodyPr/>
          <a:lstStyle/>
          <a:p>
            <a:fld id="{19BF2C6B-E0EC-4C0E-B7D3-613ED3B301ED}" type="slidenum">
              <a:rPr lang="en-GB" smtClean="0"/>
              <a:pPr/>
              <a:t>41</a:t>
            </a:fld>
            <a:endParaRPr lang="en-GB"/>
          </a:p>
        </p:txBody>
      </p:sp>
    </p:spTree>
    <p:extLst>
      <p:ext uri="{BB962C8B-B14F-4D97-AF65-F5344CB8AC3E}">
        <p14:creationId xmlns:p14="http://schemas.microsoft.com/office/powerpoint/2010/main" val="3997820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694859625"/>
              </p:ext>
            </p:extLst>
          </p:nvPr>
        </p:nvGraphicFramePr>
        <p:xfrm>
          <a:off x="412750" y="1330325"/>
          <a:ext cx="8312150" cy="4632326"/>
        </p:xfrm>
        <a:graphic>
          <a:graphicData uri="http://schemas.openxmlformats.org/drawingml/2006/table">
            <a:tbl>
              <a:tblPr/>
              <a:tblGrid>
                <a:gridCol w="1440128">
                  <a:extLst>
                    <a:ext uri="{9D8B030D-6E8A-4147-A177-3AD203B41FA5}">
                      <a16:colId xmlns="" xmlns:a16="http://schemas.microsoft.com/office/drawing/2014/main" val="3812635941"/>
                    </a:ext>
                  </a:extLst>
                </a:gridCol>
                <a:gridCol w="6872022">
                  <a:extLst>
                    <a:ext uri="{9D8B030D-6E8A-4147-A177-3AD203B41FA5}">
                      <a16:colId xmlns="" xmlns:a16="http://schemas.microsoft.com/office/drawing/2014/main" val="1506882587"/>
                    </a:ext>
                  </a:extLst>
                </a:gridCol>
              </a:tblGrid>
              <a:tr h="1326042">
                <a:tc>
                  <a:txBody>
                    <a:bodyPr/>
                    <a:lstStyle>
                      <a:lvl1pPr>
                        <a:spcBef>
                          <a:spcPct val="20000"/>
                        </a:spcBef>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defRPr>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defRPr sz="1200">
                          <a:solidFill>
                            <a:schemeClr val="tx1"/>
                          </a:solidFill>
                          <a:latin typeface="Calibri" panose="020F0502020204030204" pitchFamily="34" charset="0"/>
                        </a:defRPr>
                      </a:lvl5pPr>
                      <a:lvl6pPr marL="2514600" indent="-228600" fontAlgn="base">
                        <a:spcBef>
                          <a:spcPct val="20000"/>
                        </a:spcBef>
                        <a:spcAft>
                          <a:spcPct val="0"/>
                        </a:spcAft>
                        <a:defRPr sz="1200">
                          <a:solidFill>
                            <a:schemeClr val="tx1"/>
                          </a:solidFill>
                          <a:latin typeface="Calibri" panose="020F0502020204030204" pitchFamily="34" charset="0"/>
                        </a:defRPr>
                      </a:lvl6pPr>
                      <a:lvl7pPr marL="2971800" indent="-228600" fontAlgn="base">
                        <a:spcBef>
                          <a:spcPct val="20000"/>
                        </a:spcBef>
                        <a:spcAft>
                          <a:spcPct val="0"/>
                        </a:spcAft>
                        <a:defRPr sz="1200">
                          <a:solidFill>
                            <a:schemeClr val="tx1"/>
                          </a:solidFill>
                          <a:latin typeface="Calibri" panose="020F0502020204030204" pitchFamily="34" charset="0"/>
                        </a:defRPr>
                      </a:lvl7pPr>
                      <a:lvl8pPr marL="3429000" indent="-228600" fontAlgn="base">
                        <a:spcBef>
                          <a:spcPct val="20000"/>
                        </a:spcBef>
                        <a:spcAft>
                          <a:spcPct val="0"/>
                        </a:spcAft>
                        <a:defRPr sz="1200">
                          <a:solidFill>
                            <a:schemeClr val="tx1"/>
                          </a:solidFill>
                          <a:latin typeface="Calibri" panose="020F0502020204030204" pitchFamily="34" charset="0"/>
                        </a:defRPr>
                      </a:lvl8pPr>
                      <a:lvl9pPr marL="3886200" indent="-228600" fontAlgn="base">
                        <a:spcBef>
                          <a:spcPct val="20000"/>
                        </a:spcBef>
                        <a:spcAft>
                          <a:spcPct val="0"/>
                        </a:spcAft>
                        <a:defRPr sz="1200">
                          <a:solidFill>
                            <a:schemeClr val="tx1"/>
                          </a:solidFill>
                          <a:latin typeface="Calibri" panose="020F0502020204030204" pitchFamily="34" charset="0"/>
                        </a:defRPr>
                      </a:lvl9p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altLang="en-US" sz="1800" b="1" i="0" u="none" strike="noStrike" cap="none" normalizeH="0" baseline="0" dirty="0" smtClean="0">
                          <a:ln>
                            <a:noFill/>
                          </a:ln>
                          <a:solidFill>
                            <a:schemeClr val="accent3"/>
                          </a:solidFill>
                          <a:effectLst/>
                          <a:latin typeface="Calibri" panose="020F0502020204030204" pitchFamily="34" charset="0"/>
                        </a:rPr>
                        <a:t>Identify</a:t>
                      </a:r>
                      <a:endParaRPr kumimoji="0" lang="en-GB" altLang="en-US" sz="1800" b="0" i="0" u="none" strike="noStrike" cap="none" normalizeH="0" baseline="0" dirty="0" smtClean="0">
                        <a:ln>
                          <a:noFill/>
                        </a:ln>
                        <a:solidFill>
                          <a:schemeClr val="accent3"/>
                        </a:solidFill>
                        <a:effectLst/>
                        <a:latin typeface="Calibri" panose="020F0502020204030204" pitchFamily="34" charset="0"/>
                      </a:endParaRPr>
                    </a:p>
                  </a:txBody>
                  <a:tcPr marL="92787" marR="92787" marT="45726" marB="45726" horzOverflow="overflow">
                    <a:lnL w="12700" cap="flat" cmpd="sng" algn="ctr">
                      <a:noFill/>
                      <a:prstDash val="solid"/>
                      <a:round/>
                      <a:headEnd type="none" w="med" len="med"/>
                      <a:tailEnd type="none" w="med" len="med"/>
                    </a:lnL>
                    <a:lnR w="12700" cap="flat" cmpd="sng" algn="ctr">
                      <a:solidFill>
                        <a:schemeClr val="accent4"/>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solidFill>
                      <a:prstDash val="solid"/>
                      <a:round/>
                      <a:headEnd type="none" w="med" len="med"/>
                      <a:tailEnd type="none" w="med" len="med"/>
                    </a:lnB>
                    <a:lnTlToBr>
                      <a:noFill/>
                    </a:lnTlToBr>
                    <a:lnBlToTr>
                      <a:noFill/>
                    </a:lnBlToTr>
                    <a:noFill/>
                  </a:tcPr>
                </a:tc>
                <a:tc>
                  <a:txBody>
                    <a:bodyPr/>
                    <a:lstStyle>
                      <a:lvl1pPr marL="285750" indent="-285750">
                        <a:spcBef>
                          <a:spcPct val="20000"/>
                        </a:spcBef>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defRPr>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defRPr sz="1200">
                          <a:solidFill>
                            <a:schemeClr val="tx1"/>
                          </a:solidFill>
                          <a:latin typeface="Calibri" panose="020F0502020204030204" pitchFamily="34" charset="0"/>
                        </a:defRPr>
                      </a:lvl5pPr>
                      <a:lvl6pPr marL="2514600" indent="-228600" fontAlgn="base">
                        <a:spcBef>
                          <a:spcPct val="20000"/>
                        </a:spcBef>
                        <a:spcAft>
                          <a:spcPct val="0"/>
                        </a:spcAft>
                        <a:defRPr sz="1200">
                          <a:solidFill>
                            <a:schemeClr val="tx1"/>
                          </a:solidFill>
                          <a:latin typeface="Calibri" panose="020F0502020204030204" pitchFamily="34" charset="0"/>
                        </a:defRPr>
                      </a:lvl6pPr>
                      <a:lvl7pPr marL="2971800" indent="-228600" fontAlgn="base">
                        <a:spcBef>
                          <a:spcPct val="20000"/>
                        </a:spcBef>
                        <a:spcAft>
                          <a:spcPct val="0"/>
                        </a:spcAft>
                        <a:defRPr sz="1200">
                          <a:solidFill>
                            <a:schemeClr val="tx1"/>
                          </a:solidFill>
                          <a:latin typeface="Calibri" panose="020F0502020204030204" pitchFamily="34" charset="0"/>
                        </a:defRPr>
                      </a:lvl7pPr>
                      <a:lvl8pPr marL="3429000" indent="-228600" fontAlgn="base">
                        <a:spcBef>
                          <a:spcPct val="20000"/>
                        </a:spcBef>
                        <a:spcAft>
                          <a:spcPct val="0"/>
                        </a:spcAft>
                        <a:defRPr sz="1200">
                          <a:solidFill>
                            <a:schemeClr val="tx1"/>
                          </a:solidFill>
                          <a:latin typeface="Calibri" panose="020F0502020204030204" pitchFamily="34" charset="0"/>
                        </a:defRPr>
                      </a:lvl8pPr>
                      <a:lvl9pPr marL="3886200" indent="-228600" fontAlgn="base">
                        <a:spcBef>
                          <a:spcPct val="20000"/>
                        </a:spcBef>
                        <a:spcAft>
                          <a:spcPct val="0"/>
                        </a:spcAft>
                        <a:defRPr sz="1200">
                          <a:solidFill>
                            <a:schemeClr val="tx1"/>
                          </a:solidFill>
                          <a:latin typeface="Calibri" panose="020F0502020204030204" pitchFamily="34" charset="0"/>
                        </a:defRPr>
                      </a:lvl9pPr>
                    </a:lstStyle>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Use individual or team brainstorming and consultation to identify who your stakeholders are</a:t>
                      </a:r>
                    </a:p>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Who is or will be affected by strategies? Who might have power or influence over strategic decisions? Who might have an interest in their success or failure?</a:t>
                      </a:r>
                    </a:p>
                  </a:txBody>
                  <a:tcPr marL="92787" marR="92787" marT="45726" marB="45726" horzOverflow="overflow">
                    <a:lnL w="12700" cap="flat" cmpd="sng" algn="ctr">
                      <a:solidFill>
                        <a:schemeClr val="accent4"/>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45241592"/>
                  </a:ext>
                </a:extLst>
              </a:tr>
              <a:tr h="1326042">
                <a:tc>
                  <a:txBody>
                    <a:bodyPr/>
                    <a:lstStyle>
                      <a:lvl1pPr>
                        <a:spcBef>
                          <a:spcPct val="20000"/>
                        </a:spcBef>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defRPr>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defRPr sz="1200">
                          <a:solidFill>
                            <a:schemeClr val="tx1"/>
                          </a:solidFill>
                          <a:latin typeface="Calibri" panose="020F0502020204030204" pitchFamily="34" charset="0"/>
                        </a:defRPr>
                      </a:lvl5pPr>
                      <a:lvl6pPr marL="2514600" indent="-228600" fontAlgn="base">
                        <a:spcBef>
                          <a:spcPct val="20000"/>
                        </a:spcBef>
                        <a:spcAft>
                          <a:spcPct val="0"/>
                        </a:spcAft>
                        <a:defRPr sz="1200">
                          <a:solidFill>
                            <a:schemeClr val="tx1"/>
                          </a:solidFill>
                          <a:latin typeface="Calibri" panose="020F0502020204030204" pitchFamily="34" charset="0"/>
                        </a:defRPr>
                      </a:lvl6pPr>
                      <a:lvl7pPr marL="2971800" indent="-228600" fontAlgn="base">
                        <a:spcBef>
                          <a:spcPct val="20000"/>
                        </a:spcBef>
                        <a:spcAft>
                          <a:spcPct val="0"/>
                        </a:spcAft>
                        <a:defRPr sz="1200">
                          <a:solidFill>
                            <a:schemeClr val="tx1"/>
                          </a:solidFill>
                          <a:latin typeface="Calibri" panose="020F0502020204030204" pitchFamily="34" charset="0"/>
                        </a:defRPr>
                      </a:lvl7pPr>
                      <a:lvl8pPr marL="3429000" indent="-228600" fontAlgn="base">
                        <a:spcBef>
                          <a:spcPct val="20000"/>
                        </a:spcBef>
                        <a:spcAft>
                          <a:spcPct val="0"/>
                        </a:spcAft>
                        <a:defRPr sz="1200">
                          <a:solidFill>
                            <a:schemeClr val="tx1"/>
                          </a:solidFill>
                          <a:latin typeface="Calibri" panose="020F0502020204030204" pitchFamily="34" charset="0"/>
                        </a:defRPr>
                      </a:lvl8pPr>
                      <a:lvl9pPr marL="3886200" indent="-228600" fontAlgn="base">
                        <a:spcBef>
                          <a:spcPct val="20000"/>
                        </a:spcBef>
                        <a:spcAft>
                          <a:spcPct val="0"/>
                        </a:spcAft>
                        <a:defRPr sz="1200">
                          <a:solidFill>
                            <a:schemeClr val="tx1"/>
                          </a:solidFill>
                          <a:latin typeface="Calibri" panose="020F0502020204030204" pitchFamily="34" charset="0"/>
                        </a:defRPr>
                      </a:lvl9p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altLang="en-US" sz="1800" b="1" i="0" u="none" strike="noStrike" cap="none" normalizeH="0" baseline="0" dirty="0" smtClean="0">
                          <a:ln>
                            <a:noFill/>
                          </a:ln>
                          <a:solidFill>
                            <a:schemeClr val="accent3"/>
                          </a:solidFill>
                          <a:effectLst/>
                          <a:latin typeface="Calibri" panose="020F0502020204030204" pitchFamily="34" charset="0"/>
                        </a:rPr>
                        <a:t>Prioritise</a:t>
                      </a:r>
                      <a:endParaRPr kumimoji="0" lang="en-GB" altLang="en-US" sz="1800" b="0" i="0" u="none" strike="noStrike" cap="none" normalizeH="0" baseline="0" dirty="0" smtClean="0">
                        <a:ln>
                          <a:noFill/>
                        </a:ln>
                        <a:solidFill>
                          <a:schemeClr val="accent3"/>
                        </a:solidFill>
                        <a:effectLst/>
                        <a:latin typeface="Calibri" panose="020F0502020204030204" pitchFamily="34" charset="0"/>
                      </a:endParaRPr>
                    </a:p>
                  </a:txBody>
                  <a:tcPr marL="92787" marR="92787" marT="45726" marB="45726" horzOverflow="overflow">
                    <a:lnL w="12700" cap="flat" cmpd="sng" algn="ctr">
                      <a:noFill/>
                      <a:prstDash val="solid"/>
                      <a:round/>
                      <a:headEnd type="none" w="med" len="med"/>
                      <a:tailEnd type="none" w="med" len="med"/>
                    </a:lnL>
                    <a:lnR w="12700" cap="flat" cmpd="sng" algn="ctr">
                      <a:solidFill>
                        <a:schemeClr val="accent4"/>
                      </a:solid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lvl1pPr marL="285750" indent="-285750">
                        <a:spcBef>
                          <a:spcPct val="20000"/>
                        </a:spcBef>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defRPr>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defRPr sz="1200">
                          <a:solidFill>
                            <a:schemeClr val="tx1"/>
                          </a:solidFill>
                          <a:latin typeface="Calibri" panose="020F0502020204030204" pitchFamily="34" charset="0"/>
                        </a:defRPr>
                      </a:lvl5pPr>
                      <a:lvl6pPr marL="2514600" indent="-228600" fontAlgn="base">
                        <a:spcBef>
                          <a:spcPct val="20000"/>
                        </a:spcBef>
                        <a:spcAft>
                          <a:spcPct val="0"/>
                        </a:spcAft>
                        <a:defRPr sz="1200">
                          <a:solidFill>
                            <a:schemeClr val="tx1"/>
                          </a:solidFill>
                          <a:latin typeface="Calibri" panose="020F0502020204030204" pitchFamily="34" charset="0"/>
                        </a:defRPr>
                      </a:lvl6pPr>
                      <a:lvl7pPr marL="2971800" indent="-228600" fontAlgn="base">
                        <a:spcBef>
                          <a:spcPct val="20000"/>
                        </a:spcBef>
                        <a:spcAft>
                          <a:spcPct val="0"/>
                        </a:spcAft>
                        <a:defRPr sz="1200">
                          <a:solidFill>
                            <a:schemeClr val="tx1"/>
                          </a:solidFill>
                          <a:latin typeface="Calibri" panose="020F0502020204030204" pitchFamily="34" charset="0"/>
                        </a:defRPr>
                      </a:lvl7pPr>
                      <a:lvl8pPr marL="3429000" indent="-228600" fontAlgn="base">
                        <a:spcBef>
                          <a:spcPct val="20000"/>
                        </a:spcBef>
                        <a:spcAft>
                          <a:spcPct val="0"/>
                        </a:spcAft>
                        <a:defRPr sz="1200">
                          <a:solidFill>
                            <a:schemeClr val="tx1"/>
                          </a:solidFill>
                          <a:latin typeface="Calibri" panose="020F0502020204030204" pitchFamily="34" charset="0"/>
                        </a:defRPr>
                      </a:lvl8pPr>
                      <a:lvl9pPr marL="3886200" indent="-228600" fontAlgn="base">
                        <a:spcBef>
                          <a:spcPct val="20000"/>
                        </a:spcBef>
                        <a:spcAft>
                          <a:spcPct val="0"/>
                        </a:spcAft>
                        <a:defRPr sz="1200">
                          <a:solidFill>
                            <a:schemeClr val="tx1"/>
                          </a:solidFill>
                          <a:latin typeface="Calibri" panose="020F0502020204030204" pitchFamily="34" charset="0"/>
                        </a:defRPr>
                      </a:lvl9pPr>
                    </a:lstStyle>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Map and classify stakeholders</a:t>
                      </a:r>
                    </a:p>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Which stakeholders will need to be the focus of management attention?</a:t>
                      </a:r>
                    </a:p>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What engagement and management strategies are indicated by the priority and classification of each stakeholder group?</a:t>
                      </a:r>
                    </a:p>
                  </a:txBody>
                  <a:tcPr marL="92787" marR="92787" marT="45726" marB="45726" horzOverflow="overflow">
                    <a:lnL w="12700" cap="flat" cmpd="sng" algn="ctr">
                      <a:solidFill>
                        <a:schemeClr val="accent4"/>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 xmlns:a16="http://schemas.microsoft.com/office/drawing/2014/main" val="852492589"/>
                  </a:ext>
                </a:extLst>
              </a:tr>
              <a:tr h="1980242">
                <a:tc>
                  <a:txBody>
                    <a:bodyPr/>
                    <a:lstStyle>
                      <a:lvl1pPr>
                        <a:spcBef>
                          <a:spcPct val="20000"/>
                        </a:spcBef>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defRPr>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defRPr sz="1200">
                          <a:solidFill>
                            <a:schemeClr val="tx1"/>
                          </a:solidFill>
                          <a:latin typeface="Calibri" panose="020F0502020204030204" pitchFamily="34" charset="0"/>
                        </a:defRPr>
                      </a:lvl5pPr>
                      <a:lvl6pPr marL="2514600" indent="-228600" fontAlgn="base">
                        <a:spcBef>
                          <a:spcPct val="20000"/>
                        </a:spcBef>
                        <a:spcAft>
                          <a:spcPct val="0"/>
                        </a:spcAft>
                        <a:defRPr sz="1200">
                          <a:solidFill>
                            <a:schemeClr val="tx1"/>
                          </a:solidFill>
                          <a:latin typeface="Calibri" panose="020F0502020204030204" pitchFamily="34" charset="0"/>
                        </a:defRPr>
                      </a:lvl6pPr>
                      <a:lvl7pPr marL="2971800" indent="-228600" fontAlgn="base">
                        <a:spcBef>
                          <a:spcPct val="20000"/>
                        </a:spcBef>
                        <a:spcAft>
                          <a:spcPct val="0"/>
                        </a:spcAft>
                        <a:defRPr sz="1200">
                          <a:solidFill>
                            <a:schemeClr val="tx1"/>
                          </a:solidFill>
                          <a:latin typeface="Calibri" panose="020F0502020204030204" pitchFamily="34" charset="0"/>
                        </a:defRPr>
                      </a:lvl7pPr>
                      <a:lvl8pPr marL="3429000" indent="-228600" fontAlgn="base">
                        <a:spcBef>
                          <a:spcPct val="20000"/>
                        </a:spcBef>
                        <a:spcAft>
                          <a:spcPct val="0"/>
                        </a:spcAft>
                        <a:defRPr sz="1200">
                          <a:solidFill>
                            <a:schemeClr val="tx1"/>
                          </a:solidFill>
                          <a:latin typeface="Calibri" panose="020F0502020204030204" pitchFamily="34" charset="0"/>
                        </a:defRPr>
                      </a:lvl8pPr>
                      <a:lvl9pPr marL="3886200" indent="-228600" fontAlgn="base">
                        <a:spcBef>
                          <a:spcPct val="20000"/>
                        </a:spcBef>
                        <a:spcAft>
                          <a:spcPct val="0"/>
                        </a:spcAft>
                        <a:defRPr sz="1200">
                          <a:solidFill>
                            <a:schemeClr val="tx1"/>
                          </a:solidFill>
                          <a:latin typeface="Calibri" panose="020F0502020204030204" pitchFamily="34" charset="0"/>
                        </a:defRPr>
                      </a:lvl9p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altLang="en-US" sz="1800" b="1" i="0" u="none" strike="noStrike" cap="none" normalizeH="0" baseline="0" dirty="0" smtClean="0">
                          <a:ln>
                            <a:noFill/>
                          </a:ln>
                          <a:solidFill>
                            <a:schemeClr val="accent3"/>
                          </a:solidFill>
                          <a:effectLst/>
                          <a:latin typeface="Calibri" panose="020F0502020204030204" pitchFamily="34" charset="0"/>
                        </a:rPr>
                        <a:t>Understand</a:t>
                      </a:r>
                      <a:endParaRPr kumimoji="0" lang="en-GB" altLang="en-US" sz="1800" b="0" i="0" u="none" strike="noStrike" cap="none" normalizeH="0" baseline="0" dirty="0" smtClean="0">
                        <a:ln>
                          <a:noFill/>
                        </a:ln>
                        <a:solidFill>
                          <a:schemeClr val="accent3"/>
                        </a:solidFill>
                        <a:effectLst/>
                        <a:latin typeface="Calibri" panose="020F0502020204030204" pitchFamily="34" charset="0"/>
                      </a:endParaRPr>
                    </a:p>
                  </a:txBody>
                  <a:tcPr marL="92787" marR="92787" marT="45726" marB="45726" horzOverflow="overflow">
                    <a:lnL w="12700" cap="flat" cmpd="sng" algn="ctr">
                      <a:noFill/>
                      <a:prstDash val="solid"/>
                      <a:round/>
                      <a:headEnd type="none" w="med" len="med"/>
                      <a:tailEnd type="none" w="med" len="med"/>
                    </a:lnL>
                    <a:lnR w="12700" cap="flat" cmpd="sng" algn="ctr">
                      <a:solidFill>
                        <a:schemeClr val="accent4"/>
                      </a:solid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lvl1pPr marL="285750" indent="-285750">
                        <a:spcBef>
                          <a:spcPct val="20000"/>
                        </a:spcBef>
                        <a:defRPr sz="24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defRPr>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defRPr sz="1200">
                          <a:solidFill>
                            <a:schemeClr val="tx1"/>
                          </a:solidFill>
                          <a:latin typeface="Calibri" panose="020F0502020204030204" pitchFamily="34" charset="0"/>
                        </a:defRPr>
                      </a:lvl5pPr>
                      <a:lvl6pPr marL="2514600" indent="-228600" fontAlgn="base">
                        <a:spcBef>
                          <a:spcPct val="20000"/>
                        </a:spcBef>
                        <a:spcAft>
                          <a:spcPct val="0"/>
                        </a:spcAft>
                        <a:defRPr sz="1200">
                          <a:solidFill>
                            <a:schemeClr val="tx1"/>
                          </a:solidFill>
                          <a:latin typeface="Calibri" panose="020F0502020204030204" pitchFamily="34" charset="0"/>
                        </a:defRPr>
                      </a:lvl6pPr>
                      <a:lvl7pPr marL="2971800" indent="-228600" fontAlgn="base">
                        <a:spcBef>
                          <a:spcPct val="20000"/>
                        </a:spcBef>
                        <a:spcAft>
                          <a:spcPct val="0"/>
                        </a:spcAft>
                        <a:defRPr sz="1200">
                          <a:solidFill>
                            <a:schemeClr val="tx1"/>
                          </a:solidFill>
                          <a:latin typeface="Calibri" panose="020F0502020204030204" pitchFamily="34" charset="0"/>
                        </a:defRPr>
                      </a:lvl7pPr>
                      <a:lvl8pPr marL="3429000" indent="-228600" fontAlgn="base">
                        <a:spcBef>
                          <a:spcPct val="20000"/>
                        </a:spcBef>
                        <a:spcAft>
                          <a:spcPct val="0"/>
                        </a:spcAft>
                        <a:defRPr sz="1200">
                          <a:solidFill>
                            <a:schemeClr val="tx1"/>
                          </a:solidFill>
                          <a:latin typeface="Calibri" panose="020F0502020204030204" pitchFamily="34" charset="0"/>
                        </a:defRPr>
                      </a:lvl8pPr>
                      <a:lvl9pPr marL="3886200" indent="-228600" fontAlgn="base">
                        <a:spcBef>
                          <a:spcPct val="20000"/>
                        </a:spcBef>
                        <a:spcAft>
                          <a:spcPct val="0"/>
                        </a:spcAft>
                        <a:defRPr sz="1200">
                          <a:solidFill>
                            <a:schemeClr val="tx1"/>
                          </a:solidFill>
                          <a:latin typeface="Calibri" panose="020F0502020204030204" pitchFamily="34" charset="0"/>
                        </a:defRPr>
                      </a:lvl9pPr>
                    </a:lstStyle>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Analyse key stakeholder awareness, positions, interests and responses</a:t>
                      </a:r>
                    </a:p>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How they are likely to feel about the proposed strategy?</a:t>
                      </a:r>
                    </a:p>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How are they likely to respond and react?</a:t>
                      </a:r>
                    </a:p>
                    <a:p>
                      <a:pPr marL="285750" marR="0" lvl="0" indent="-285750" algn="l" defTabSz="914400" rtl="0" eaLnBrk="1" fontAlgn="base" latinLnBrk="0" hangingPunct="1">
                        <a:lnSpc>
                          <a:spcPct val="90000"/>
                        </a:lnSpc>
                        <a:spcBef>
                          <a:spcPct val="0"/>
                        </a:spcBef>
                        <a:spcAft>
                          <a:spcPct val="0"/>
                        </a:spcAft>
                        <a:buClr>
                          <a:schemeClr val="accent6"/>
                        </a:buClr>
                        <a:buSzTx/>
                        <a:buFontTx/>
                        <a:buChar char="•"/>
                        <a:tabLst/>
                      </a:pPr>
                      <a:r>
                        <a:rPr kumimoji="0" lang="en-GB" altLang="en-US" sz="1800" b="0" i="0" u="none" strike="noStrike" cap="none" normalizeH="0" baseline="0" dirty="0" smtClean="0">
                          <a:ln>
                            <a:noFill/>
                          </a:ln>
                          <a:solidFill>
                            <a:schemeClr val="accent3"/>
                          </a:solidFill>
                          <a:effectLst/>
                          <a:latin typeface="Calibri" panose="020F0502020204030204" pitchFamily="34" charset="0"/>
                        </a:rPr>
                        <a:t>How can they best be communicated with, engaged, influenced?</a:t>
                      </a:r>
                    </a:p>
                  </a:txBody>
                  <a:tcPr marL="92787" marR="92787" marT="45726" marB="45726" horzOverflow="overflow">
                    <a:lnL w="12700" cap="flat" cmpd="sng" algn="ctr">
                      <a:solidFill>
                        <a:schemeClr val="accent4"/>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310774903"/>
                  </a:ext>
                </a:extLst>
              </a:tr>
            </a:tbl>
          </a:graphicData>
        </a:graphic>
      </p:graphicFrame>
      <p:sp>
        <p:nvSpPr>
          <p:cNvPr id="89089" name="Title 5"/>
          <p:cNvSpPr>
            <a:spLocks noGrp="1"/>
          </p:cNvSpPr>
          <p:nvPr>
            <p:ph type="title"/>
          </p:nvPr>
        </p:nvSpPr>
        <p:spPr>
          <a:xfrm>
            <a:off x="414338" y="523875"/>
            <a:ext cx="8315325" cy="796925"/>
          </a:xfrm>
        </p:spPr>
        <p:txBody>
          <a:bodyPr/>
          <a:lstStyle/>
          <a:p>
            <a:pPr>
              <a:defRPr/>
            </a:pPr>
            <a:r>
              <a:rPr altLang="en-US" dirty="0" smtClean="0"/>
              <a:t>Stakeholder analysis</a:t>
            </a:r>
          </a:p>
        </p:txBody>
      </p:sp>
      <p:sp>
        <p:nvSpPr>
          <p:cNvPr id="5" name="Text Box 4"/>
          <p:cNvSpPr txBox="1">
            <a:spLocks noChangeArrowheads="1"/>
          </p:cNvSpPr>
          <p:nvPr/>
        </p:nvSpPr>
        <p:spPr bwMode="auto">
          <a:xfrm>
            <a:off x="433310" y="58017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2018307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944" y="1329634"/>
            <a:ext cx="6254894" cy="4626876"/>
          </a:xfrm>
        </p:spPr>
        <p:txBody>
          <a:bodyPr/>
          <a:lstStyle/>
          <a:p>
            <a:pPr marL="0" indent="0">
              <a:buNone/>
            </a:pPr>
            <a:r>
              <a:rPr lang="en-GB" b="1" dirty="0"/>
              <a:t>Internal stakeholders </a:t>
            </a:r>
          </a:p>
          <a:p>
            <a:r>
              <a:rPr lang="en-GB" dirty="0" smtClean="0"/>
              <a:t>Other functions / departments / divisions / management / other categories</a:t>
            </a:r>
            <a:endParaRPr lang="en-GB" dirty="0"/>
          </a:p>
          <a:p>
            <a:pPr marL="0" indent="0">
              <a:buNone/>
            </a:pPr>
            <a:r>
              <a:rPr lang="en-GB" b="1" dirty="0"/>
              <a:t>Connected stakeholders </a:t>
            </a:r>
          </a:p>
          <a:p>
            <a:r>
              <a:rPr lang="en-GB" dirty="0" smtClean="0"/>
              <a:t>Customers / suppliers / shareholders / banks</a:t>
            </a:r>
            <a:endParaRPr lang="en-GB" dirty="0"/>
          </a:p>
          <a:p>
            <a:pPr marL="0" indent="0">
              <a:buNone/>
            </a:pPr>
            <a:r>
              <a:rPr lang="en-GB" b="1" dirty="0"/>
              <a:t>External stakeholders </a:t>
            </a:r>
          </a:p>
          <a:p>
            <a:r>
              <a:rPr lang="en-GB" dirty="0" smtClean="0"/>
              <a:t>Society / media </a:t>
            </a:r>
            <a:endParaRPr lang="en-GB" dirty="0"/>
          </a:p>
        </p:txBody>
      </p:sp>
      <p:sp>
        <p:nvSpPr>
          <p:cNvPr id="83970" name="Title 1"/>
          <p:cNvSpPr>
            <a:spLocks noGrp="1"/>
          </p:cNvSpPr>
          <p:nvPr>
            <p:ph type="title"/>
          </p:nvPr>
        </p:nvSpPr>
        <p:spPr>
          <a:xfrm>
            <a:off x="414337" y="523874"/>
            <a:ext cx="8315325" cy="797611"/>
          </a:xfrm>
        </p:spPr>
        <p:txBody>
          <a:bodyPr/>
          <a:lstStyle/>
          <a:p>
            <a:r>
              <a:rPr lang="en-GB" altLang="en-US" dirty="0" smtClean="0"/>
              <a:t>Identifying and mapping stakeholders </a:t>
            </a:r>
          </a:p>
        </p:txBody>
      </p:sp>
    </p:spTree>
    <p:extLst>
      <p:ext uri="{BB962C8B-B14F-4D97-AF65-F5344CB8AC3E}">
        <p14:creationId xmlns:p14="http://schemas.microsoft.com/office/powerpoint/2010/main" val="33504201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15925" y="1967902"/>
            <a:ext cx="2095971" cy="3656670"/>
          </a:xfrm>
        </p:spPr>
        <p:txBody>
          <a:bodyPr/>
          <a:lstStyle/>
          <a:p>
            <a:pPr marL="0" indent="0">
              <a:buNone/>
            </a:pPr>
            <a:r>
              <a:rPr lang="en-US" sz="1600" dirty="0" smtClean="0"/>
              <a:t>Sources of Power:</a:t>
            </a:r>
          </a:p>
          <a:p>
            <a:r>
              <a:rPr lang="en-US" sz="1600" dirty="0" smtClean="0"/>
              <a:t>Legitimate</a:t>
            </a:r>
          </a:p>
          <a:p>
            <a:r>
              <a:rPr lang="en-US" sz="1600" dirty="0" smtClean="0"/>
              <a:t>Expert</a:t>
            </a:r>
          </a:p>
          <a:p>
            <a:r>
              <a:rPr lang="en-US" sz="1600" dirty="0" smtClean="0"/>
              <a:t>Reward</a:t>
            </a:r>
          </a:p>
          <a:p>
            <a:r>
              <a:rPr lang="en-US" sz="1600" dirty="0" smtClean="0"/>
              <a:t>Referent</a:t>
            </a:r>
          </a:p>
          <a:p>
            <a:r>
              <a:rPr lang="en-US" sz="1600" dirty="0" smtClean="0"/>
              <a:t>Coercive</a:t>
            </a:r>
            <a:endParaRPr lang="en-US" sz="1600" dirty="0"/>
          </a:p>
          <a:p>
            <a:pPr marL="0" indent="0">
              <a:buNone/>
            </a:pPr>
            <a:endParaRPr lang="en-US" sz="1600" dirty="0"/>
          </a:p>
        </p:txBody>
      </p:sp>
      <p:sp>
        <p:nvSpPr>
          <p:cNvPr id="59394" name="Title 1"/>
          <p:cNvSpPr>
            <a:spLocks noGrp="1"/>
          </p:cNvSpPr>
          <p:nvPr>
            <p:ph type="title"/>
          </p:nvPr>
        </p:nvSpPr>
        <p:spPr/>
        <p:txBody>
          <a:bodyPr/>
          <a:lstStyle/>
          <a:p>
            <a:r>
              <a:rPr lang="en-GB" altLang="en-US" dirty="0" smtClean="0"/>
              <a:t>Understand and Prioritise</a:t>
            </a:r>
          </a:p>
        </p:txBody>
      </p:sp>
      <p:grpSp>
        <p:nvGrpSpPr>
          <p:cNvPr id="3" name="Group 2"/>
          <p:cNvGrpSpPr/>
          <p:nvPr/>
        </p:nvGrpSpPr>
        <p:grpSpPr>
          <a:xfrm>
            <a:off x="2288618" y="1747710"/>
            <a:ext cx="5833182" cy="3103555"/>
            <a:chOff x="1381543" y="1929151"/>
            <a:chExt cx="5833182" cy="3103555"/>
          </a:xfrm>
        </p:grpSpPr>
        <p:sp>
          <p:nvSpPr>
            <p:cNvPr id="4" name="TextBox 3"/>
            <p:cNvSpPr txBox="1"/>
            <p:nvPr/>
          </p:nvSpPr>
          <p:spPr bwMode="auto">
            <a:xfrm>
              <a:off x="1381543" y="3028616"/>
              <a:ext cx="960450" cy="297517"/>
            </a:xfrm>
            <a:prstGeom prst="rect">
              <a:avLst/>
            </a:prstGeom>
            <a:noFill/>
          </p:spPr>
          <p:txBody>
            <a:bodyPr wrap="square">
              <a:spAutoFit/>
            </a:bodyPr>
            <a:lstStyle/>
            <a:p>
              <a:pPr algn="r">
                <a:lnSpc>
                  <a:spcPct val="80000"/>
                </a:lnSpc>
                <a:defRPr/>
              </a:pPr>
              <a:r>
                <a:rPr lang="en-GB" sz="1600" b="1" dirty="0" smtClean="0">
                  <a:solidFill>
                    <a:schemeClr val="accent3"/>
                  </a:solidFill>
                </a:rPr>
                <a:t>POWER</a:t>
              </a:r>
              <a:endParaRPr lang="en-GB" sz="1600" b="1" dirty="0">
                <a:solidFill>
                  <a:schemeClr val="accent3"/>
                </a:solidFill>
              </a:endParaRPr>
            </a:p>
          </p:txBody>
        </p:sp>
        <p:grpSp>
          <p:nvGrpSpPr>
            <p:cNvPr id="2" name="Group 1"/>
            <p:cNvGrpSpPr/>
            <p:nvPr/>
          </p:nvGrpSpPr>
          <p:grpSpPr>
            <a:xfrm>
              <a:off x="2158472" y="1929151"/>
              <a:ext cx="5056253" cy="3103555"/>
              <a:chOff x="2167957" y="1943108"/>
              <a:chExt cx="6307185" cy="3528471"/>
            </a:xfrm>
          </p:grpSpPr>
          <p:sp>
            <p:nvSpPr>
              <p:cNvPr id="12" name="Round Single Corner Rectangle 11"/>
              <p:cNvSpPr/>
              <p:nvPr/>
            </p:nvSpPr>
            <p:spPr bwMode="auto">
              <a:xfrm rot="16200000" flipH="1">
                <a:off x="3657387" y="2608266"/>
                <a:ext cx="1296000" cy="273600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 anchor="ctr"/>
              <a:lstStyle/>
              <a:p>
                <a:pPr algn="ctr" eaLnBrk="1" hangingPunct="1">
                  <a:lnSpc>
                    <a:spcPct val="80000"/>
                  </a:lnSpc>
                  <a:spcAft>
                    <a:spcPts val="600"/>
                  </a:spcAft>
                  <a:defRPr/>
                </a:pPr>
                <a:r>
                  <a:rPr lang="en-GB" sz="1600" b="1" dirty="0">
                    <a:solidFill>
                      <a:schemeClr val="bg1"/>
                    </a:solidFill>
                  </a:rPr>
                  <a:t>A</a:t>
                </a:r>
              </a:p>
              <a:p>
                <a:pPr algn="ctr" eaLnBrk="1" hangingPunct="1">
                  <a:lnSpc>
                    <a:spcPct val="80000"/>
                  </a:lnSpc>
                  <a:defRPr/>
                </a:pPr>
                <a:r>
                  <a:rPr lang="en-GB" sz="1600" dirty="0">
                    <a:solidFill>
                      <a:schemeClr val="bg1"/>
                    </a:solidFill>
                  </a:rPr>
                  <a:t>Minimal effort</a:t>
                </a:r>
              </a:p>
            </p:txBody>
          </p:sp>
          <p:sp>
            <p:nvSpPr>
              <p:cNvPr id="48133" name="TextBox 55"/>
              <p:cNvSpPr txBox="1">
                <a:spLocks noChangeArrowheads="1"/>
              </p:cNvSpPr>
              <p:nvPr/>
            </p:nvSpPr>
            <p:spPr bwMode="auto">
              <a:xfrm>
                <a:off x="5120067" y="5133328"/>
                <a:ext cx="1238146" cy="338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defRPr/>
                </a:pPr>
                <a:r>
                  <a:rPr lang="en-GB" altLang="en-US" sz="1600" b="1" dirty="0" smtClean="0">
                    <a:solidFill>
                      <a:schemeClr val="accent3"/>
                    </a:solidFill>
                  </a:rPr>
                  <a:t>INTEREST</a:t>
                </a:r>
                <a:endParaRPr lang="en-GB" altLang="en-US" sz="1600" b="1" dirty="0">
                  <a:solidFill>
                    <a:schemeClr val="accent3"/>
                  </a:solidFill>
                </a:endParaRPr>
              </a:p>
            </p:txBody>
          </p:sp>
          <p:sp>
            <p:nvSpPr>
              <p:cNvPr id="59402" name="TextBox 59"/>
              <p:cNvSpPr txBox="1">
                <a:spLocks noChangeArrowheads="1"/>
              </p:cNvSpPr>
              <p:nvPr/>
            </p:nvSpPr>
            <p:spPr bwMode="auto">
              <a:xfrm>
                <a:off x="7876937" y="4670896"/>
                <a:ext cx="598202" cy="338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rIns="0">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r">
                  <a:lnSpc>
                    <a:spcPct val="80000"/>
                  </a:lnSpc>
                  <a:spcAft>
                    <a:spcPct val="0"/>
                  </a:spcAft>
                </a:pPr>
                <a:r>
                  <a:rPr lang="en-GB" altLang="en-US" sz="1600" b="1" dirty="0">
                    <a:solidFill>
                      <a:schemeClr val="accent6"/>
                    </a:solidFill>
                  </a:rPr>
                  <a:t>High</a:t>
                </a:r>
              </a:p>
            </p:txBody>
          </p:sp>
          <p:sp>
            <p:nvSpPr>
              <p:cNvPr id="13" name="Round Single Corner Rectangle 12"/>
              <p:cNvSpPr/>
              <p:nvPr/>
            </p:nvSpPr>
            <p:spPr bwMode="auto">
              <a:xfrm rot="5400000" flipH="1">
                <a:off x="6459142" y="1246332"/>
                <a:ext cx="1296000" cy="273600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anchor="ctr"/>
              <a:lstStyle/>
              <a:p>
                <a:pPr algn="ctr">
                  <a:lnSpc>
                    <a:spcPct val="80000"/>
                  </a:lnSpc>
                  <a:spcAft>
                    <a:spcPts val="600"/>
                  </a:spcAft>
                  <a:defRPr/>
                </a:pPr>
                <a:r>
                  <a:rPr lang="en-GB" sz="1600" b="1" smtClean="0">
                    <a:solidFill>
                      <a:schemeClr val="bg1"/>
                    </a:solidFill>
                  </a:rPr>
                  <a:t>D</a:t>
                </a:r>
              </a:p>
              <a:p>
                <a:pPr algn="ctr">
                  <a:lnSpc>
                    <a:spcPct val="80000"/>
                  </a:lnSpc>
                  <a:defRPr/>
                </a:pPr>
                <a:r>
                  <a:rPr lang="en-GB" sz="1600" smtClean="0">
                    <a:solidFill>
                      <a:schemeClr val="bg1"/>
                    </a:solidFill>
                  </a:rPr>
                  <a:t>Key players</a:t>
                </a:r>
                <a:endParaRPr lang="en-GB" sz="1600" dirty="0">
                  <a:solidFill>
                    <a:schemeClr val="bg1"/>
                  </a:solidFill>
                </a:endParaRPr>
              </a:p>
            </p:txBody>
          </p:sp>
          <p:sp>
            <p:nvSpPr>
              <p:cNvPr id="14" name="Round Single Corner Rectangle 13"/>
              <p:cNvSpPr/>
              <p:nvPr/>
            </p:nvSpPr>
            <p:spPr bwMode="auto">
              <a:xfrm rot="16200000">
                <a:off x="3657467" y="1246334"/>
                <a:ext cx="1296000" cy="273600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 anchor="ctr"/>
              <a:lstStyle/>
              <a:p>
                <a:pPr algn="ctr">
                  <a:lnSpc>
                    <a:spcPct val="80000"/>
                  </a:lnSpc>
                  <a:spcAft>
                    <a:spcPts val="600"/>
                  </a:spcAft>
                  <a:defRPr/>
                </a:pPr>
                <a:r>
                  <a:rPr lang="en-GB" sz="1600" b="1">
                    <a:solidFill>
                      <a:schemeClr val="bg1"/>
                    </a:solidFill>
                  </a:rPr>
                  <a:t>C</a:t>
                </a:r>
              </a:p>
              <a:p>
                <a:pPr algn="ctr">
                  <a:lnSpc>
                    <a:spcPct val="80000"/>
                  </a:lnSpc>
                  <a:defRPr/>
                </a:pPr>
                <a:r>
                  <a:rPr lang="en-GB" sz="1600">
                    <a:solidFill>
                      <a:schemeClr val="bg1"/>
                    </a:solidFill>
                  </a:rPr>
                  <a:t>Keep satisfied</a:t>
                </a:r>
              </a:p>
              <a:p>
                <a:pPr algn="ctr">
                  <a:lnSpc>
                    <a:spcPct val="80000"/>
                  </a:lnSpc>
                  <a:spcAft>
                    <a:spcPts val="600"/>
                  </a:spcAft>
                  <a:defRPr/>
                </a:pPr>
                <a:endParaRPr lang="en-GB" sz="1600" dirty="0">
                  <a:solidFill>
                    <a:schemeClr val="bg1"/>
                  </a:solidFill>
                </a:endParaRPr>
              </a:p>
            </p:txBody>
          </p:sp>
          <p:sp>
            <p:nvSpPr>
              <p:cNvPr id="6" name="TextBox 5"/>
              <p:cNvSpPr txBox="1"/>
              <p:nvPr/>
            </p:nvSpPr>
            <p:spPr bwMode="auto">
              <a:xfrm>
                <a:off x="2191201" y="4607396"/>
                <a:ext cx="666889" cy="338251"/>
              </a:xfrm>
              <a:prstGeom prst="rect">
                <a:avLst/>
              </a:prstGeom>
              <a:noFill/>
            </p:spPr>
            <p:txBody>
              <a:bodyPr wrap="none">
                <a:spAutoFit/>
              </a:bodyPr>
              <a:lstStyle/>
              <a:p>
                <a:pPr algn="ctr">
                  <a:lnSpc>
                    <a:spcPct val="80000"/>
                  </a:lnSpc>
                  <a:defRPr/>
                </a:pPr>
                <a:r>
                  <a:rPr lang="en-GB" sz="1600" b="1" dirty="0">
                    <a:solidFill>
                      <a:schemeClr val="accent3"/>
                    </a:solidFill>
                  </a:rPr>
                  <a:t>Low</a:t>
                </a:r>
              </a:p>
            </p:txBody>
          </p:sp>
          <p:sp>
            <p:nvSpPr>
              <p:cNvPr id="59401" name="TextBox 6"/>
              <p:cNvSpPr txBox="1">
                <a:spLocks noChangeArrowheads="1"/>
              </p:cNvSpPr>
              <p:nvPr/>
            </p:nvSpPr>
            <p:spPr bwMode="auto">
              <a:xfrm>
                <a:off x="2167957" y="1943108"/>
                <a:ext cx="713379" cy="338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pPr>
                <a:r>
                  <a:rPr lang="en-GB" altLang="en-US" sz="1600" b="1" dirty="0">
                    <a:solidFill>
                      <a:schemeClr val="accent6"/>
                    </a:solidFill>
                  </a:rPr>
                  <a:t>High</a:t>
                </a:r>
              </a:p>
            </p:txBody>
          </p:sp>
          <p:sp>
            <p:nvSpPr>
              <p:cNvPr id="26" name="Round Single Corner Rectangle 25"/>
              <p:cNvSpPr/>
              <p:nvPr/>
            </p:nvSpPr>
            <p:spPr bwMode="auto">
              <a:xfrm rot="5400000">
                <a:off x="6459140" y="2608265"/>
                <a:ext cx="1296000" cy="273600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anchor="ctr"/>
              <a:lstStyle/>
              <a:p>
                <a:pPr algn="ctr">
                  <a:lnSpc>
                    <a:spcPct val="80000"/>
                  </a:lnSpc>
                  <a:spcAft>
                    <a:spcPts val="600"/>
                  </a:spcAft>
                  <a:defRPr/>
                </a:pPr>
                <a:r>
                  <a:rPr lang="en-GB" sz="1600" b="1" dirty="0" smtClean="0">
                    <a:solidFill>
                      <a:schemeClr val="bg1"/>
                    </a:solidFill>
                  </a:rPr>
                  <a:t>B</a:t>
                </a:r>
              </a:p>
              <a:p>
                <a:pPr algn="ctr">
                  <a:lnSpc>
                    <a:spcPct val="80000"/>
                  </a:lnSpc>
                  <a:defRPr/>
                </a:pPr>
                <a:r>
                  <a:rPr lang="en-GB" sz="1600" dirty="0" smtClean="0">
                    <a:solidFill>
                      <a:schemeClr val="bg1"/>
                    </a:solidFill>
                  </a:rPr>
                  <a:t>Keep Informed</a:t>
                </a:r>
              </a:p>
              <a:p>
                <a:pPr algn="ctr">
                  <a:lnSpc>
                    <a:spcPct val="80000"/>
                  </a:lnSpc>
                  <a:spcAft>
                    <a:spcPts val="600"/>
                  </a:spcAft>
                  <a:defRPr/>
                </a:pPr>
                <a:endParaRPr lang="en-GB" sz="1600" dirty="0">
                  <a:solidFill>
                    <a:schemeClr val="bg1"/>
                  </a:solidFill>
                </a:endParaRPr>
              </a:p>
            </p:txBody>
          </p:sp>
          <p:grpSp>
            <p:nvGrpSpPr>
              <p:cNvPr id="27" name="Group 2"/>
              <p:cNvGrpSpPr>
                <a:grpSpLocks/>
              </p:cNvGrpSpPr>
              <p:nvPr/>
            </p:nvGrpSpPr>
            <p:grpSpPr bwMode="auto">
              <a:xfrm>
                <a:off x="2434780" y="2316948"/>
                <a:ext cx="179731" cy="2176904"/>
                <a:chOff x="1034428" y="967019"/>
                <a:chExt cx="180346" cy="2176922"/>
              </a:xfrm>
              <a:gradFill flip="none" rotWithShape="1">
                <a:gsLst>
                  <a:gs pos="0">
                    <a:schemeClr val="accent6"/>
                  </a:gs>
                  <a:gs pos="100000">
                    <a:schemeClr val="accent3"/>
                  </a:gs>
                </a:gsLst>
                <a:lin ang="5400000" scaled="1"/>
                <a:tileRect/>
              </a:gradFill>
            </p:grpSpPr>
            <p:sp>
              <p:nvSpPr>
                <p:cNvPr id="28" name="Rectangle 27"/>
                <p:cNvSpPr/>
                <p:nvPr/>
              </p:nvSpPr>
              <p:spPr bwMode="auto">
                <a:xfrm>
                  <a:off x="1106109" y="1013573"/>
                  <a:ext cx="36638" cy="2016017"/>
                </a:xfrm>
                <a:prstGeom prst="rect">
                  <a:avLst/>
                </a:prstGeom>
                <a:grpFill/>
                <a:ln w="9525" cap="flat" cmpd="sng" algn="ctr">
                  <a:noFill/>
                  <a:prstDash val="solid"/>
                  <a:round/>
                  <a:headEnd type="none" w="med" len="med"/>
                  <a:tailEnd type="none" w="med" len="med"/>
                </a:ln>
                <a:effectLst/>
              </p:spPr>
              <p:txBody>
                <a:bodyPr/>
                <a:lstStyle/>
                <a:p>
                  <a:pPr eaLnBrk="1" hangingPunct="1">
                    <a:defRPr/>
                  </a:pPr>
                  <a:endParaRPr lang="en-GB" sz="2000"/>
                </a:p>
              </p:txBody>
            </p:sp>
            <p:sp>
              <p:nvSpPr>
                <p:cNvPr id="29" name="Rounded Rectangle 33"/>
                <p:cNvSpPr>
                  <a:spLocks noChangeAspect="1"/>
                </p:cNvSpPr>
                <p:nvPr/>
              </p:nvSpPr>
              <p:spPr bwMode="auto">
                <a:xfrm rot="16200000">
                  <a:off x="1064897" y="936550"/>
                  <a:ext cx="119064" cy="180001"/>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sz="2000"/>
                </a:p>
              </p:txBody>
            </p:sp>
            <p:sp>
              <p:nvSpPr>
                <p:cNvPr id="30" name="Rounded Rectangle 33"/>
                <p:cNvSpPr>
                  <a:spLocks noChangeAspect="1"/>
                </p:cNvSpPr>
                <p:nvPr/>
              </p:nvSpPr>
              <p:spPr bwMode="auto">
                <a:xfrm rot="5400000" flipV="1">
                  <a:off x="1065242" y="2994409"/>
                  <a:ext cx="119063" cy="180001"/>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sz="2000"/>
                </a:p>
              </p:txBody>
            </p:sp>
          </p:grpSp>
          <p:grpSp>
            <p:nvGrpSpPr>
              <p:cNvPr id="31" name="Group 30"/>
              <p:cNvGrpSpPr/>
              <p:nvPr/>
            </p:nvGrpSpPr>
            <p:grpSpPr>
              <a:xfrm rot="5400000">
                <a:off x="5537621" y="2658433"/>
                <a:ext cx="180003" cy="4369416"/>
                <a:chOff x="1047858" y="2036872"/>
                <a:chExt cx="180003" cy="4369416"/>
              </a:xfrm>
              <a:gradFill>
                <a:gsLst>
                  <a:gs pos="0">
                    <a:schemeClr val="accent6"/>
                  </a:gs>
                  <a:gs pos="100000">
                    <a:schemeClr val="accent3"/>
                  </a:gs>
                </a:gsLst>
                <a:lin ang="5400000" scaled="1"/>
              </a:gradFill>
            </p:grpSpPr>
            <p:sp>
              <p:nvSpPr>
                <p:cNvPr id="32" name="Rectangle 31"/>
                <p:cNvSpPr/>
                <p:nvPr/>
              </p:nvSpPr>
              <p:spPr bwMode="auto">
                <a:xfrm rot="10800000">
                  <a:off x="1119858" y="2114618"/>
                  <a:ext cx="36000" cy="4212000"/>
                </a:xfrm>
                <a:prstGeom prst="rect">
                  <a:avLst/>
                </a:prstGeom>
                <a:grpFill/>
                <a:ln w="9525" cap="flat" cmpd="sng" algn="ctr">
                  <a:noFill/>
                  <a:prstDash val="solid"/>
                  <a:round/>
                  <a:headEnd type="none" w="med" len="med"/>
                  <a:tailEnd type="none" w="med" len="med"/>
                </a:ln>
                <a:effectLst/>
              </p:spPr>
              <p:txBody>
                <a:bodyPr/>
                <a:lstStyle/>
                <a:p>
                  <a:pPr eaLnBrk="1" hangingPunct="1">
                    <a:defRPr/>
                  </a:pPr>
                  <a:endParaRPr lang="en-GB" sz="2000"/>
                </a:p>
              </p:txBody>
            </p:sp>
            <p:sp>
              <p:nvSpPr>
                <p:cNvPr id="33" name="Rounded Rectangle 33"/>
                <p:cNvSpPr>
                  <a:spLocks noChangeAspect="1"/>
                </p:cNvSpPr>
                <p:nvPr/>
              </p:nvSpPr>
              <p:spPr bwMode="auto">
                <a:xfrm rot="16200000">
                  <a:off x="1078380" y="2006353"/>
                  <a:ext cx="118962" cy="180000"/>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sz="2000"/>
                </a:p>
              </p:txBody>
            </p:sp>
            <p:sp>
              <p:nvSpPr>
                <p:cNvPr id="34" name="Rounded Rectangle 33"/>
                <p:cNvSpPr>
                  <a:spLocks noChangeAspect="1"/>
                </p:cNvSpPr>
                <p:nvPr/>
              </p:nvSpPr>
              <p:spPr bwMode="auto">
                <a:xfrm rot="5400000" flipV="1">
                  <a:off x="1078377" y="6256807"/>
                  <a:ext cx="118962" cy="180000"/>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sz="2000"/>
                </a:p>
              </p:txBody>
            </p:sp>
          </p:grpSp>
        </p:grpSp>
      </p:grpSp>
      <p:sp>
        <p:nvSpPr>
          <p:cNvPr id="8" name="Right Brace 7"/>
          <p:cNvSpPr/>
          <p:nvPr/>
        </p:nvSpPr>
        <p:spPr bwMode="auto">
          <a:xfrm>
            <a:off x="2149067" y="2009774"/>
            <a:ext cx="320964" cy="1939988"/>
          </a:xfrm>
          <a:prstGeom prst="rightBrac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25" name="Right Brace 24"/>
          <p:cNvSpPr/>
          <p:nvPr/>
        </p:nvSpPr>
        <p:spPr bwMode="auto">
          <a:xfrm rot="16200000">
            <a:off x="5759640" y="4079153"/>
            <a:ext cx="342453" cy="1938896"/>
          </a:xfrm>
          <a:prstGeom prst="rightBrace">
            <a:avLst>
              <a:gd name="adj1" fmla="val 8333"/>
              <a:gd name="adj2" fmla="val 49278"/>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35" name="Content Placeholder 4"/>
          <p:cNvSpPr txBox="1">
            <a:spLocks/>
          </p:cNvSpPr>
          <p:nvPr/>
        </p:nvSpPr>
        <p:spPr bwMode="blackWhite">
          <a:xfrm>
            <a:off x="4563278" y="5289613"/>
            <a:ext cx="2818906" cy="669922"/>
          </a:xfrm>
          <a:prstGeom prst="rect">
            <a:avLst/>
          </a:prstGeom>
          <a:noFill/>
          <a:ln w="9525">
            <a:noFill/>
            <a:miter lim="800000"/>
            <a:headEnd/>
            <a:tailEnd/>
          </a:ln>
          <a:effectLst/>
        </p:spPr>
        <p:txBody>
          <a:bodyPr vert="horz" wrap="square" lIns="144000" tIns="36000" rIns="144000" bIns="0" numCol="1" anchor="t" anchorCtr="0" compatLnSpc="1">
            <a:prstTxWarp prst="textNoShape">
              <a:avLst/>
            </a:prstTxWarp>
          </a:bodyPr>
          <a:lstStyle>
            <a:lvl1pPr marL="270000" indent="-270000" algn="l" rtl="0" eaLnBrk="1" fontAlgn="base" hangingPunct="1">
              <a:spcBef>
                <a:spcPts val="0"/>
              </a:spcBef>
              <a:spcAft>
                <a:spcPts val="600"/>
              </a:spcAft>
              <a:buFont typeface="Arial" panose="020B0604020202020204" pitchFamily="34" charset="0"/>
              <a:buChar char="•"/>
              <a:defRPr sz="2100">
                <a:solidFill>
                  <a:schemeClr val="accent3"/>
                </a:solidFill>
                <a:latin typeface="+mn-lt"/>
                <a:ea typeface="+mn-ea"/>
                <a:cs typeface="+mn-cs"/>
              </a:defRPr>
            </a:lvl1pPr>
            <a:lvl2pPr marL="576000" indent="-216000" algn="l" rtl="0" eaLnBrk="1" fontAlgn="base" hangingPunct="1">
              <a:spcBef>
                <a:spcPts val="0"/>
              </a:spcBef>
              <a:spcAft>
                <a:spcPts val="400"/>
              </a:spcAft>
              <a:buChar char="–"/>
              <a:defRPr sz="1800">
                <a:solidFill>
                  <a:schemeClr val="accent3"/>
                </a:solidFill>
                <a:latin typeface="+mn-lt"/>
              </a:defRPr>
            </a:lvl2pPr>
            <a:lvl3pPr marL="1143000" indent="-228600" algn="l" rtl="0" eaLnBrk="1" fontAlgn="base" hangingPunct="1">
              <a:spcBef>
                <a:spcPts val="0"/>
              </a:spcBef>
              <a:spcAft>
                <a:spcPts val="400"/>
              </a:spcAft>
              <a:buChar char="•"/>
              <a:defRPr sz="1800">
                <a:solidFill>
                  <a:schemeClr val="accent3"/>
                </a:solidFill>
                <a:latin typeface="+mn-lt"/>
              </a:defRPr>
            </a:lvl3pPr>
            <a:lvl4pPr marL="1600200" indent="-228600" algn="l" rtl="0" eaLnBrk="1" fontAlgn="base" hangingPunct="1">
              <a:spcBef>
                <a:spcPts val="0"/>
              </a:spcBef>
              <a:spcAft>
                <a:spcPts val="400"/>
              </a:spcAft>
              <a:buChar char="–"/>
              <a:defRPr sz="1800">
                <a:solidFill>
                  <a:schemeClr val="accent3"/>
                </a:solidFill>
                <a:latin typeface="+mn-lt"/>
              </a:defRPr>
            </a:lvl4pPr>
            <a:lvl5pPr marL="2057400" indent="-228600" algn="l" rtl="0" eaLnBrk="1" fontAlgn="base" hangingPunct="1">
              <a:spcBef>
                <a:spcPts val="0"/>
              </a:spcBef>
              <a:spcAft>
                <a:spcPts val="400"/>
              </a:spcAft>
              <a:buChar char="»"/>
              <a:defRPr sz="1800">
                <a:solidFill>
                  <a:schemeClr val="accent3"/>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a:lstStyle>
          <a:p>
            <a:r>
              <a:rPr lang="en-US" sz="1600" dirty="0" smtClean="0"/>
              <a:t>Positive / Negative/Neutral</a:t>
            </a:r>
          </a:p>
          <a:p>
            <a:r>
              <a:rPr lang="en-US" sz="1600" dirty="0" smtClean="0"/>
              <a:t>Active / Passive / Neutral</a:t>
            </a:r>
            <a:endParaRPr lang="en-US" sz="1600" dirty="0"/>
          </a:p>
        </p:txBody>
      </p:sp>
      <p:sp>
        <p:nvSpPr>
          <p:cNvPr id="36" name="Text Box 4"/>
          <p:cNvSpPr txBox="1">
            <a:spLocks noChangeArrowheads="1"/>
          </p:cNvSpPr>
          <p:nvPr/>
        </p:nvSpPr>
        <p:spPr bwMode="auto">
          <a:xfrm>
            <a:off x="433310" y="5408464"/>
            <a:ext cx="3872242" cy="709219"/>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b="1" dirty="0">
                <a:solidFill>
                  <a:schemeClr val="accent3"/>
                </a:solidFill>
              </a:rPr>
              <a:t>Source: </a:t>
            </a:r>
            <a:r>
              <a:rPr lang="en-GB" b="1" dirty="0" err="1" smtClean="0">
                <a:solidFill>
                  <a:schemeClr val="accent3"/>
                </a:solidFill>
              </a:rPr>
              <a:t>Mendelow</a:t>
            </a:r>
            <a:r>
              <a:rPr lang="en-GB" b="1" dirty="0" smtClean="0">
                <a:solidFill>
                  <a:schemeClr val="accent3"/>
                </a:solidFill>
              </a:rPr>
              <a:t> / French and Raven</a:t>
            </a:r>
            <a:endParaRPr lang="en-GB" b="1" dirty="0">
              <a:solidFill>
                <a:schemeClr val="accent3"/>
              </a:solidFill>
            </a:endParaRPr>
          </a:p>
        </p:txBody>
      </p:sp>
    </p:spTree>
    <p:extLst>
      <p:ext uri="{BB962C8B-B14F-4D97-AF65-F5344CB8AC3E}">
        <p14:creationId xmlns:p14="http://schemas.microsoft.com/office/powerpoint/2010/main" val="1563723768"/>
      </p:ext>
    </p:extLst>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Stakeholder Map and Communication Plan</a:t>
            </a:r>
            <a:endParaRPr lang="en-US"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45</a:t>
            </a:fld>
            <a:endParaRPr lang="en-GB"/>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17089683"/>
              </p:ext>
            </p:extLst>
          </p:nvPr>
        </p:nvGraphicFramePr>
        <p:xfrm>
          <a:off x="529152" y="1767424"/>
          <a:ext cx="8025250" cy="2514600"/>
        </p:xfrm>
        <a:graphic>
          <a:graphicData uri="http://schemas.openxmlformats.org/drawingml/2006/table">
            <a:tbl>
              <a:tblPr firstRow="1" bandRow="1">
                <a:tableStyleId>{5C22544A-7EE6-4342-B048-85BDC9FD1C3A}</a:tableStyleId>
              </a:tblPr>
              <a:tblGrid>
                <a:gridCol w="867333"/>
                <a:gridCol w="975861"/>
                <a:gridCol w="758805"/>
                <a:gridCol w="720423"/>
                <a:gridCol w="739614"/>
                <a:gridCol w="711704"/>
                <a:gridCol w="725659"/>
                <a:gridCol w="1241993"/>
                <a:gridCol w="1283858"/>
              </a:tblGrid>
              <a:tr h="370840">
                <a:tc gridSpan="9">
                  <a:txBody>
                    <a:bodyPr/>
                    <a:lstStyle/>
                    <a:p>
                      <a:pPr algn="ctr"/>
                      <a:r>
                        <a:rPr lang="en-US" dirty="0" smtClean="0"/>
                        <a:t>Stakeholder</a:t>
                      </a:r>
                      <a:r>
                        <a:rPr lang="en-US" baseline="0" dirty="0" smtClean="0"/>
                        <a:t> Map for (name) Category</a:t>
                      </a:r>
                      <a:endParaRPr lang="en-US" dirty="0"/>
                    </a:p>
                  </a:txBody>
                  <a:tcPr/>
                </a:tc>
                <a:tc hMerge="1">
                  <a:txBody>
                    <a:bodyPr/>
                    <a:lstStyle/>
                    <a:p>
                      <a:endParaRPr lang="en-US" dirty="0"/>
                    </a:p>
                  </a:txBody>
                  <a:tcPr/>
                </a:tc>
                <a:tc hMerge="1">
                  <a:txBody>
                    <a:bodyPr/>
                    <a:lstStyle/>
                    <a:p>
                      <a:endParaRPr lang="en-US"/>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70840">
                <a:tc>
                  <a:txBody>
                    <a:bodyPr/>
                    <a:lstStyle/>
                    <a:p>
                      <a:r>
                        <a:rPr lang="en-US" sz="1100" dirty="0" smtClean="0"/>
                        <a:t>Stakeholder</a:t>
                      </a:r>
                      <a:endParaRPr lang="en-US" sz="1100" dirty="0"/>
                    </a:p>
                  </a:txBody>
                  <a:tcPr/>
                </a:tc>
                <a:tc>
                  <a:txBody>
                    <a:bodyPr/>
                    <a:lstStyle/>
                    <a:p>
                      <a:r>
                        <a:rPr lang="en-US" sz="1100" dirty="0" smtClean="0"/>
                        <a:t>Nature of involvement </a:t>
                      </a:r>
                      <a:endParaRPr lang="en-US" sz="1100" dirty="0"/>
                    </a:p>
                  </a:txBody>
                  <a:tcPr/>
                </a:tc>
                <a:tc>
                  <a:txBody>
                    <a:bodyPr/>
                    <a:lstStyle/>
                    <a:p>
                      <a:r>
                        <a:rPr lang="en-US" sz="1100" dirty="0" smtClean="0"/>
                        <a:t>Business Needs</a:t>
                      </a:r>
                      <a:endParaRPr lang="en-US" sz="1100" dirty="0"/>
                    </a:p>
                  </a:txBody>
                  <a:tcPr/>
                </a:tc>
                <a:tc>
                  <a:txBody>
                    <a:bodyPr/>
                    <a:lstStyle/>
                    <a:p>
                      <a:r>
                        <a:rPr lang="en-US" sz="1100" dirty="0" smtClean="0"/>
                        <a:t>Power/Influence (HML)</a:t>
                      </a:r>
                      <a:endParaRPr lang="en-US" sz="1100" dirty="0"/>
                    </a:p>
                  </a:txBody>
                  <a:tcPr/>
                </a:tc>
                <a:tc>
                  <a:txBody>
                    <a:bodyPr/>
                    <a:lstStyle/>
                    <a:p>
                      <a:r>
                        <a:rPr lang="en-US" sz="1100" dirty="0" smtClean="0"/>
                        <a:t>Interest (HML)</a:t>
                      </a:r>
                      <a:endParaRPr lang="en-US" sz="1100" dirty="0"/>
                    </a:p>
                  </a:txBody>
                  <a:tcPr/>
                </a:tc>
                <a:tc>
                  <a:txBody>
                    <a:bodyPr/>
                    <a:lstStyle/>
                    <a:p>
                      <a:r>
                        <a:rPr lang="en-US" sz="1100" dirty="0" smtClean="0"/>
                        <a:t>Interest</a:t>
                      </a:r>
                      <a:r>
                        <a:rPr lang="en-US" sz="1100" baseline="0" dirty="0" smtClean="0"/>
                        <a:t>:</a:t>
                      </a:r>
                    </a:p>
                    <a:p>
                      <a:r>
                        <a:rPr lang="en-US" sz="1100" baseline="0" dirty="0" smtClean="0"/>
                        <a:t>Positive</a:t>
                      </a:r>
                    </a:p>
                    <a:p>
                      <a:r>
                        <a:rPr lang="en-US" sz="1100" baseline="0" dirty="0" smtClean="0"/>
                        <a:t>Negative</a:t>
                      </a:r>
                    </a:p>
                    <a:p>
                      <a:r>
                        <a:rPr lang="en-US" sz="1100" baseline="0" dirty="0" smtClean="0"/>
                        <a:t>Neutral</a:t>
                      </a:r>
                      <a:endParaRPr lang="en-US" sz="1100" dirty="0"/>
                    </a:p>
                  </a:txBody>
                  <a:tcPr/>
                </a:tc>
                <a:tc>
                  <a:txBody>
                    <a:bodyPr/>
                    <a:lstStyle/>
                    <a:p>
                      <a:r>
                        <a:rPr lang="en-US" sz="1100" dirty="0" smtClean="0"/>
                        <a:t>Activity:</a:t>
                      </a:r>
                    </a:p>
                    <a:p>
                      <a:r>
                        <a:rPr lang="en-US" sz="1100" dirty="0" smtClean="0"/>
                        <a:t>Active</a:t>
                      </a:r>
                    </a:p>
                    <a:p>
                      <a:r>
                        <a:rPr lang="en-US" sz="1100" dirty="0" smtClean="0"/>
                        <a:t>Passive</a:t>
                      </a:r>
                    </a:p>
                    <a:p>
                      <a:r>
                        <a:rPr lang="en-US" sz="1100" dirty="0" smtClean="0"/>
                        <a:t>Neutral</a:t>
                      </a:r>
                      <a:endParaRPr lang="en-US" sz="1100" dirty="0"/>
                    </a:p>
                  </a:txBody>
                  <a:tcPr/>
                </a:tc>
                <a:tc>
                  <a:txBody>
                    <a:bodyPr/>
                    <a:lstStyle/>
                    <a:p>
                      <a:r>
                        <a:rPr lang="en-US" sz="1100" dirty="0" smtClean="0"/>
                        <a:t>Action Required</a:t>
                      </a:r>
                      <a:endParaRPr lang="en-US" sz="1100" dirty="0"/>
                    </a:p>
                  </a:txBody>
                  <a:tcPr/>
                </a:tc>
                <a:tc>
                  <a:txBody>
                    <a:bodyPr/>
                    <a:lstStyle/>
                    <a:p>
                      <a:r>
                        <a:rPr lang="en-US" sz="1100" dirty="0" smtClean="0"/>
                        <a:t>Communication</a:t>
                      </a:r>
                      <a:r>
                        <a:rPr lang="en-US" sz="1100" baseline="0" dirty="0" smtClean="0"/>
                        <a:t> required</a:t>
                      </a:r>
                      <a:endParaRPr lang="en-US" sz="1100" dirty="0"/>
                    </a:p>
                  </a:txBody>
                  <a:tcPr/>
                </a:tc>
              </a:tr>
              <a:tr h="370840">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r>
              <a:tr h="370840">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dirty="0" smtClean="0"/>
                    </a:p>
                    <a:p>
                      <a:endParaRPr lang="en-US" dirty="0"/>
                    </a:p>
                  </a:txBody>
                  <a:tcPr/>
                </a:tc>
                <a:tc>
                  <a:txBody>
                    <a:bodyPr/>
                    <a:lstStyle/>
                    <a:p>
                      <a:endParaRPr lang="en-US"/>
                    </a:p>
                  </a:txBody>
                  <a:tcPr/>
                </a:tc>
                <a:tc>
                  <a:txBody>
                    <a:bodyPr/>
                    <a:lstStyle/>
                    <a:p>
                      <a:endParaRPr lang="en-US" dirty="0"/>
                    </a:p>
                  </a:txBody>
                  <a:tcPr/>
                </a:tc>
                <a:tc>
                  <a:txBody>
                    <a:bodyPr/>
                    <a:lstStyle/>
                    <a:p>
                      <a:endParaRPr lang="en-US" dirty="0"/>
                    </a:p>
                  </a:txBody>
                  <a:tcPr/>
                </a:tc>
              </a:tr>
            </a:tbl>
          </a:graphicData>
        </a:graphic>
      </p:graphicFrame>
    </p:spTree>
    <p:extLst>
      <p:ext uri="{BB962C8B-B14F-4D97-AF65-F5344CB8AC3E}">
        <p14:creationId xmlns:p14="http://schemas.microsoft.com/office/powerpoint/2010/main" val="11694833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r>
              <a:rPr lang="en-US" sz="1700" dirty="0"/>
              <a:t>Do we understanding our business needs and issues (now and into the future as far as possible)?</a:t>
            </a:r>
          </a:p>
          <a:p>
            <a:r>
              <a:rPr lang="en-US" sz="1700" dirty="0" smtClean="0"/>
              <a:t>Do </a:t>
            </a:r>
            <a:r>
              <a:rPr lang="en-US" sz="1700" dirty="0"/>
              <a:t>we have a deep understanding of the external market place, its trends and dynamics and an appreciation of our </a:t>
            </a:r>
            <a:r>
              <a:rPr lang="en-US" sz="1700" dirty="0" err="1"/>
              <a:t>organisations</a:t>
            </a:r>
            <a:r>
              <a:rPr lang="en-US" sz="1700" dirty="0"/>
              <a:t> position within this? </a:t>
            </a:r>
          </a:p>
          <a:p>
            <a:r>
              <a:rPr lang="en-US" sz="1700" dirty="0" smtClean="0"/>
              <a:t>What </a:t>
            </a:r>
            <a:r>
              <a:rPr lang="en-US" sz="1700" dirty="0"/>
              <a:t>opportunity for improvement can be gained by commercial and economic insight and an appreciation of best practice? </a:t>
            </a:r>
          </a:p>
          <a:p>
            <a:r>
              <a:rPr lang="en-US" sz="1700" dirty="0" smtClean="0"/>
              <a:t>Are </a:t>
            </a:r>
            <a:r>
              <a:rPr lang="en-US" sz="1700" dirty="0"/>
              <a:t>the any quick win opportunities that emerge through our immediate research &amp; analysis? Can we implement these before developing a final strategy?</a:t>
            </a:r>
            <a:endParaRPr lang="en-US" sz="2000" dirty="0"/>
          </a:p>
        </p:txBody>
      </p:sp>
      <p:sp>
        <p:nvSpPr>
          <p:cNvPr id="5" name="Title 4"/>
          <p:cNvSpPr>
            <a:spLocks noGrp="1"/>
          </p:cNvSpPr>
          <p:nvPr>
            <p:ph type="title"/>
          </p:nvPr>
        </p:nvSpPr>
        <p:spPr/>
        <p:txBody>
          <a:bodyPr/>
          <a:lstStyle/>
          <a:p>
            <a:r>
              <a:rPr lang="en-US" dirty="0" smtClean="0"/>
              <a:t>Step 2A Identifying Opportunities</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46</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41147878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415925" y="1320800"/>
            <a:ext cx="3907799" cy="501650"/>
          </a:xfrm>
        </p:spPr>
        <p:txBody>
          <a:bodyPr/>
          <a:lstStyle/>
          <a:p>
            <a:r>
              <a:rPr lang="en-US" dirty="0" smtClean="0"/>
              <a:t>Research</a:t>
            </a:r>
            <a:endParaRPr lang="en-US" dirty="0"/>
          </a:p>
        </p:txBody>
      </p:sp>
      <p:sp>
        <p:nvSpPr>
          <p:cNvPr id="6" name="Content Placeholder 5"/>
          <p:cNvSpPr>
            <a:spLocks noGrp="1"/>
          </p:cNvSpPr>
          <p:nvPr>
            <p:ph idx="1"/>
          </p:nvPr>
        </p:nvSpPr>
        <p:spPr>
          <a:xfrm>
            <a:off x="415925" y="1819275"/>
            <a:ext cx="4164520" cy="4129086"/>
          </a:xfrm>
        </p:spPr>
        <p:txBody>
          <a:bodyPr/>
          <a:lstStyle/>
          <a:p>
            <a:pPr marL="342900" indent="-342900">
              <a:buFont typeface="+mj-lt"/>
              <a:buAutoNum type="arabicPeriod"/>
            </a:pPr>
            <a:r>
              <a:rPr lang="en-US" sz="1700" dirty="0" smtClean="0"/>
              <a:t>Define </a:t>
            </a:r>
            <a:r>
              <a:rPr lang="en-US" sz="1700" dirty="0"/>
              <a:t>scope &amp; purpose and source(s) of research. Agree roles &amp; responsibilities. </a:t>
            </a:r>
            <a:endParaRPr lang="en-US" sz="1700" dirty="0" smtClean="0"/>
          </a:p>
          <a:p>
            <a:pPr marL="342900" indent="-342900">
              <a:buFont typeface="+mj-lt"/>
              <a:buAutoNum type="arabicPeriod"/>
            </a:pPr>
            <a:r>
              <a:rPr lang="en-US" sz="1700" dirty="0" smtClean="0"/>
              <a:t>Conduct </a:t>
            </a:r>
            <a:r>
              <a:rPr lang="en-US" sz="1700" dirty="0"/>
              <a:t>product research  &amp; data </a:t>
            </a:r>
            <a:r>
              <a:rPr lang="en-US" sz="1700" dirty="0" smtClean="0"/>
              <a:t>gathering</a:t>
            </a:r>
          </a:p>
          <a:p>
            <a:pPr marL="342900" indent="-342900">
              <a:buFont typeface="+mj-lt"/>
              <a:buAutoNum type="arabicPeriod"/>
            </a:pPr>
            <a:r>
              <a:rPr lang="en-US" sz="1700" dirty="0" smtClean="0"/>
              <a:t>Conduct </a:t>
            </a:r>
            <a:r>
              <a:rPr lang="en-US" sz="1700" dirty="0"/>
              <a:t>portfolio research &amp; data </a:t>
            </a:r>
            <a:r>
              <a:rPr lang="en-US" sz="1700" dirty="0" smtClean="0"/>
              <a:t>gathering</a:t>
            </a:r>
          </a:p>
          <a:p>
            <a:pPr marL="342900" indent="-342900">
              <a:buFont typeface="+mj-lt"/>
              <a:buAutoNum type="arabicPeriod"/>
            </a:pPr>
            <a:r>
              <a:rPr lang="en-US" sz="1700" dirty="0" smtClean="0"/>
              <a:t> </a:t>
            </a:r>
            <a:r>
              <a:rPr lang="en-US" sz="1700" dirty="0"/>
              <a:t>Conduct supply market research &amp; data gathering. Undertake RFI if </a:t>
            </a:r>
            <a:r>
              <a:rPr lang="en-US" sz="1700" dirty="0" smtClean="0"/>
              <a:t>needed.</a:t>
            </a:r>
          </a:p>
          <a:p>
            <a:pPr marL="342900" indent="-342900">
              <a:buFont typeface="+mj-lt"/>
              <a:buAutoNum type="arabicPeriod"/>
            </a:pPr>
            <a:r>
              <a:rPr lang="en-US" sz="1700" dirty="0" smtClean="0"/>
              <a:t> </a:t>
            </a:r>
            <a:r>
              <a:rPr lang="en-US" sz="1700" dirty="0"/>
              <a:t>Conduct relationship history </a:t>
            </a:r>
            <a:r>
              <a:rPr lang="en-US" sz="1700" dirty="0" smtClean="0"/>
              <a:t>research </a:t>
            </a:r>
            <a:r>
              <a:rPr lang="en-US" sz="1700" dirty="0"/>
              <a:t>&amp; data gathering </a:t>
            </a:r>
            <a:endParaRPr lang="en-US" sz="1700" dirty="0" smtClean="0"/>
          </a:p>
          <a:p>
            <a:pPr marL="342900" indent="-342900">
              <a:buFont typeface="+mj-lt"/>
              <a:buAutoNum type="arabicPeriod"/>
            </a:pPr>
            <a:r>
              <a:rPr lang="en-US" sz="1700" dirty="0" smtClean="0"/>
              <a:t> </a:t>
            </a:r>
            <a:r>
              <a:rPr lang="en-US" sz="1700" dirty="0"/>
              <a:t>Conduct internal stakeholder needs analysis and determine strategic business priorities</a:t>
            </a:r>
          </a:p>
        </p:txBody>
      </p:sp>
      <p:sp>
        <p:nvSpPr>
          <p:cNvPr id="5" name="Title 4"/>
          <p:cNvSpPr>
            <a:spLocks noGrp="1"/>
          </p:cNvSpPr>
          <p:nvPr>
            <p:ph type="title"/>
          </p:nvPr>
        </p:nvSpPr>
        <p:spPr/>
        <p:txBody>
          <a:bodyPr/>
          <a:lstStyle/>
          <a:p>
            <a:r>
              <a:rPr lang="en-US" dirty="0" smtClean="0"/>
              <a:t>Step 2A Identifying Opportunities</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47</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
        <p:nvSpPr>
          <p:cNvPr id="8" name="Text Placeholder 6"/>
          <p:cNvSpPr txBox="1">
            <a:spLocks/>
          </p:cNvSpPr>
          <p:nvPr/>
        </p:nvSpPr>
        <p:spPr bwMode="blackWhite">
          <a:xfrm>
            <a:off x="4554365" y="1338100"/>
            <a:ext cx="3907799" cy="501650"/>
          </a:xfrm>
          <a:prstGeom prst="rect">
            <a:avLst/>
          </a:prstGeom>
          <a:noFill/>
          <a:ln w="9525">
            <a:noFill/>
            <a:miter lim="800000"/>
            <a:headEnd/>
            <a:tailEnd/>
          </a:ln>
          <a:effectLst/>
        </p:spPr>
        <p:txBody>
          <a:bodyPr vert="horz" wrap="square" lIns="144000" tIns="108000" rIns="144000" bIns="0" numCol="1" anchor="t" anchorCtr="0" compatLnSpc="1">
            <a:prstTxWarp prst="textNoShape">
              <a:avLst/>
            </a:prstTxWarp>
          </a:bodyPr>
          <a:lstStyle>
            <a:lvl1pPr marL="0" indent="0" algn="l" rtl="0" eaLnBrk="1" fontAlgn="base" hangingPunct="1">
              <a:spcBef>
                <a:spcPts val="0"/>
              </a:spcBef>
              <a:spcAft>
                <a:spcPts val="600"/>
              </a:spcAft>
              <a:buNone/>
              <a:defRPr lang="en-US" sz="2100" b="1" dirty="0" smtClean="0">
                <a:solidFill>
                  <a:schemeClr val="accent2"/>
                </a:solidFill>
                <a:latin typeface="+mn-lt"/>
                <a:ea typeface="+mn-ea"/>
                <a:cs typeface="+mn-cs"/>
              </a:defRPr>
            </a:lvl1pPr>
            <a:lvl2pPr marL="742950" indent="-285750" algn="l" rtl="0" eaLnBrk="1" fontAlgn="base" hangingPunct="1">
              <a:spcBef>
                <a:spcPts val="0"/>
              </a:spcBef>
              <a:spcAft>
                <a:spcPts val="400"/>
              </a:spcAft>
              <a:buChar char="–"/>
              <a:defRPr sz="1800">
                <a:solidFill>
                  <a:schemeClr val="tx1"/>
                </a:solidFill>
                <a:latin typeface="+mn-lt"/>
              </a:defRPr>
            </a:lvl2pPr>
            <a:lvl3pPr marL="1143000" indent="-228600" algn="l" rtl="0" eaLnBrk="1" fontAlgn="base" hangingPunct="1">
              <a:spcBef>
                <a:spcPts val="0"/>
              </a:spcBef>
              <a:spcAft>
                <a:spcPts val="400"/>
              </a:spcAft>
              <a:buChar char="•"/>
              <a:defRPr sz="1800">
                <a:solidFill>
                  <a:schemeClr val="tx1"/>
                </a:solidFill>
                <a:latin typeface="+mn-lt"/>
              </a:defRPr>
            </a:lvl3pPr>
            <a:lvl4pPr marL="1600200" indent="-228600" algn="l" rtl="0" eaLnBrk="1" fontAlgn="base" hangingPunct="1">
              <a:spcBef>
                <a:spcPts val="0"/>
              </a:spcBef>
              <a:spcAft>
                <a:spcPts val="400"/>
              </a:spcAft>
              <a:buChar char="–"/>
              <a:defRPr sz="1800">
                <a:solidFill>
                  <a:schemeClr val="tx1"/>
                </a:solidFill>
                <a:latin typeface="+mn-lt"/>
              </a:defRPr>
            </a:lvl4pPr>
            <a:lvl5pPr marL="2057400" indent="-228600" algn="l" rtl="0" eaLnBrk="1" fontAlgn="base" hangingPunct="1">
              <a:spcBef>
                <a:spcPts val="0"/>
              </a:spcBef>
              <a:spcAft>
                <a:spcPts val="400"/>
              </a:spcAft>
              <a:buChar char="»"/>
              <a:defRPr sz="1800">
                <a:solidFill>
                  <a:schemeClr val="tx1"/>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a:lstStyle>
          <a:p>
            <a:r>
              <a:rPr lang="en-US" dirty="0" smtClean="0"/>
              <a:t>Analysis</a:t>
            </a:r>
            <a:endParaRPr lang="en-US" dirty="0"/>
          </a:p>
        </p:txBody>
      </p:sp>
      <p:sp>
        <p:nvSpPr>
          <p:cNvPr id="9" name="Content Placeholder 5"/>
          <p:cNvSpPr txBox="1">
            <a:spLocks/>
          </p:cNvSpPr>
          <p:nvPr/>
        </p:nvSpPr>
        <p:spPr bwMode="blackWhite">
          <a:xfrm>
            <a:off x="4554365" y="1836575"/>
            <a:ext cx="3934822" cy="4129086"/>
          </a:xfrm>
          <a:prstGeom prst="rect">
            <a:avLst/>
          </a:prstGeom>
          <a:noFill/>
          <a:ln w="9525">
            <a:noFill/>
            <a:miter lim="800000"/>
            <a:headEnd/>
            <a:tailEnd/>
          </a:ln>
          <a:effectLst/>
        </p:spPr>
        <p:txBody>
          <a:bodyPr vert="horz" wrap="square" lIns="144000" tIns="36000" rIns="144000" bIns="0" numCol="1" anchor="t" anchorCtr="0" compatLnSpc="1">
            <a:prstTxWarp prst="textNoShape">
              <a:avLst/>
            </a:prstTxWarp>
          </a:bodyPr>
          <a:lstStyle>
            <a:lvl1pPr marL="270000" indent="-270000" algn="l" rtl="0" eaLnBrk="1" fontAlgn="base" hangingPunct="1">
              <a:spcBef>
                <a:spcPts val="0"/>
              </a:spcBef>
              <a:spcAft>
                <a:spcPts val="600"/>
              </a:spcAft>
              <a:buFont typeface="Arial" panose="020B0604020202020204" pitchFamily="34" charset="0"/>
              <a:buChar char="•"/>
              <a:defRPr sz="2100">
                <a:solidFill>
                  <a:schemeClr val="accent3"/>
                </a:solidFill>
                <a:latin typeface="+mn-lt"/>
                <a:ea typeface="+mn-ea"/>
                <a:cs typeface="+mn-cs"/>
              </a:defRPr>
            </a:lvl1pPr>
            <a:lvl2pPr marL="576000" indent="-216000" algn="l" rtl="0" eaLnBrk="1" fontAlgn="base" hangingPunct="1">
              <a:spcBef>
                <a:spcPts val="0"/>
              </a:spcBef>
              <a:spcAft>
                <a:spcPts val="400"/>
              </a:spcAft>
              <a:buChar char="–"/>
              <a:defRPr sz="1800">
                <a:solidFill>
                  <a:schemeClr val="accent3"/>
                </a:solidFill>
                <a:latin typeface="+mn-lt"/>
              </a:defRPr>
            </a:lvl2pPr>
            <a:lvl3pPr marL="1143000" indent="-228600" algn="l" rtl="0" eaLnBrk="1" fontAlgn="base" hangingPunct="1">
              <a:spcBef>
                <a:spcPts val="0"/>
              </a:spcBef>
              <a:spcAft>
                <a:spcPts val="400"/>
              </a:spcAft>
              <a:buChar char="•"/>
              <a:defRPr sz="1800">
                <a:solidFill>
                  <a:schemeClr val="accent3"/>
                </a:solidFill>
                <a:latin typeface="+mn-lt"/>
              </a:defRPr>
            </a:lvl3pPr>
            <a:lvl4pPr marL="1600200" indent="-228600" algn="l" rtl="0" eaLnBrk="1" fontAlgn="base" hangingPunct="1">
              <a:spcBef>
                <a:spcPts val="0"/>
              </a:spcBef>
              <a:spcAft>
                <a:spcPts val="400"/>
              </a:spcAft>
              <a:buChar char="–"/>
              <a:defRPr sz="1800">
                <a:solidFill>
                  <a:schemeClr val="accent3"/>
                </a:solidFill>
                <a:latin typeface="+mn-lt"/>
              </a:defRPr>
            </a:lvl4pPr>
            <a:lvl5pPr marL="2057400" indent="-228600" algn="l" rtl="0" eaLnBrk="1" fontAlgn="base" hangingPunct="1">
              <a:spcBef>
                <a:spcPts val="0"/>
              </a:spcBef>
              <a:spcAft>
                <a:spcPts val="400"/>
              </a:spcAft>
              <a:buChar char="»"/>
              <a:defRPr sz="1800">
                <a:solidFill>
                  <a:schemeClr val="accent3"/>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a:lstStyle>
          <a:p>
            <a:pPr marL="342900" indent="-342900">
              <a:buAutoNum type="arabicPeriod"/>
            </a:pPr>
            <a:r>
              <a:rPr lang="en-US" sz="1700" dirty="0" smtClean="0"/>
              <a:t>Derive </a:t>
            </a:r>
            <a:r>
              <a:rPr lang="en-US" sz="1700" dirty="0"/>
              <a:t>competitive insight – Porters 5 Forces / Capacity &amp; Demand Analysis/Switching costs/ SWOT analysis/ Pricing </a:t>
            </a:r>
            <a:r>
              <a:rPr lang="en-US" sz="1700" dirty="0" err="1"/>
              <a:t>Behaviour</a:t>
            </a:r>
            <a:r>
              <a:rPr lang="en-US" sz="1700" dirty="0"/>
              <a:t>/ Industry </a:t>
            </a:r>
            <a:r>
              <a:rPr lang="en-US" sz="1700" dirty="0" smtClean="0"/>
              <a:t>Competitiveness</a:t>
            </a:r>
          </a:p>
          <a:p>
            <a:pPr marL="342900" indent="-342900">
              <a:buAutoNum type="arabicPeriod"/>
            </a:pPr>
            <a:r>
              <a:rPr lang="en-US" sz="1700" dirty="0" smtClean="0"/>
              <a:t>Derive </a:t>
            </a:r>
            <a:r>
              <a:rPr lang="en-US" sz="1700" dirty="0"/>
              <a:t>economic insight – value chain mapping/costs structures/cost </a:t>
            </a:r>
            <a:r>
              <a:rPr lang="en-US" sz="1700" dirty="0" err="1"/>
              <a:t>modelling</a:t>
            </a:r>
            <a:r>
              <a:rPr lang="en-US" sz="1700" dirty="0"/>
              <a:t>/margin analysis. Life cycle </a:t>
            </a:r>
            <a:r>
              <a:rPr lang="en-US" sz="1700" dirty="0" smtClean="0"/>
              <a:t>costing.</a:t>
            </a:r>
          </a:p>
          <a:p>
            <a:pPr marL="342900" indent="-342900">
              <a:buAutoNum type="arabicPeriod"/>
            </a:pPr>
            <a:r>
              <a:rPr lang="en-US" sz="1700" dirty="0" smtClean="0"/>
              <a:t>Understand </a:t>
            </a:r>
            <a:r>
              <a:rPr lang="en-US" sz="1700" dirty="0"/>
              <a:t>supplier capability &amp; </a:t>
            </a:r>
            <a:r>
              <a:rPr lang="en-US" sz="1700" dirty="0" err="1" smtClean="0"/>
              <a:t>preferencing</a:t>
            </a:r>
            <a:endParaRPr lang="en-US" sz="1700" dirty="0" smtClean="0"/>
          </a:p>
          <a:p>
            <a:pPr marL="342900" indent="-342900">
              <a:buAutoNum type="arabicPeriod"/>
            </a:pPr>
            <a:r>
              <a:rPr lang="en-US" sz="1700" dirty="0" smtClean="0"/>
              <a:t> </a:t>
            </a:r>
            <a:r>
              <a:rPr lang="en-US" sz="1700" dirty="0"/>
              <a:t>Determine category sourcing characteristics</a:t>
            </a:r>
          </a:p>
        </p:txBody>
      </p:sp>
    </p:spTree>
    <p:extLst>
      <p:ext uri="{BB962C8B-B14F-4D97-AF65-F5344CB8AC3E}">
        <p14:creationId xmlns:p14="http://schemas.microsoft.com/office/powerpoint/2010/main" val="34526919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3566" y="1595963"/>
            <a:ext cx="3544566" cy="4129086"/>
          </a:xfrm>
        </p:spPr>
        <p:txBody>
          <a:bodyPr/>
          <a:lstStyle/>
          <a:p>
            <a:r>
              <a:rPr lang="en-US" sz="2000" dirty="0" smtClean="0"/>
              <a:t>This is an on-going analysis to identify and </a:t>
            </a:r>
            <a:r>
              <a:rPr lang="en-US" sz="2000" dirty="0" err="1" smtClean="0"/>
              <a:t>prioritise</a:t>
            </a:r>
            <a:r>
              <a:rPr lang="en-US" sz="2000" dirty="0" smtClean="0"/>
              <a:t> opportunities for action.</a:t>
            </a:r>
          </a:p>
          <a:p>
            <a:r>
              <a:rPr lang="en-US" sz="2000" dirty="0" smtClean="0"/>
              <a:t>Typical </a:t>
            </a:r>
            <a:r>
              <a:rPr lang="en-US" sz="2000" dirty="0" err="1" smtClean="0"/>
              <a:t>prioritisation</a:t>
            </a:r>
            <a:r>
              <a:rPr lang="en-US" sz="2000" dirty="0" smtClean="0"/>
              <a:t> criteria includes:</a:t>
            </a:r>
          </a:p>
          <a:p>
            <a:pPr lvl="1"/>
            <a:r>
              <a:rPr lang="en-US" sz="1600" dirty="0" smtClean="0"/>
              <a:t>Scale of benefits</a:t>
            </a:r>
          </a:p>
          <a:p>
            <a:pPr lvl="1"/>
            <a:r>
              <a:rPr lang="en-US" sz="1600" dirty="0" smtClean="0"/>
              <a:t>Ease/Difficulty</a:t>
            </a:r>
          </a:p>
          <a:p>
            <a:pPr marL="360000" lvl="1" indent="0">
              <a:buNone/>
            </a:pPr>
            <a:endParaRPr lang="en-US" sz="1600" dirty="0" smtClean="0"/>
          </a:p>
          <a:p>
            <a:r>
              <a:rPr lang="en-US" sz="2000" dirty="0" smtClean="0"/>
              <a:t>Difficulty could be internal or related to the supply </a:t>
            </a:r>
            <a:r>
              <a:rPr lang="en-US" sz="2000" dirty="0" err="1" smtClean="0"/>
              <a:t>marke</a:t>
            </a:r>
            <a:endParaRPr lang="en-US" sz="2000" dirty="0" smtClean="0"/>
          </a:p>
          <a:p>
            <a:endParaRPr lang="en-US" dirty="0" smtClean="0"/>
          </a:p>
          <a:p>
            <a:pPr lvl="1"/>
            <a:endParaRPr lang="en-US" dirty="0" smtClean="0"/>
          </a:p>
        </p:txBody>
      </p:sp>
      <p:sp>
        <p:nvSpPr>
          <p:cNvPr id="147458" name="Title 1"/>
          <p:cNvSpPr>
            <a:spLocks noGrp="1"/>
          </p:cNvSpPr>
          <p:nvPr>
            <p:ph type="title"/>
          </p:nvPr>
        </p:nvSpPr>
        <p:spPr/>
        <p:txBody>
          <a:bodyPr/>
          <a:lstStyle/>
          <a:p>
            <a:r>
              <a:rPr lang="en-GB" altLang="en-US" dirty="0" smtClean="0"/>
              <a:t>Simplified Opportunity analysis</a:t>
            </a:r>
          </a:p>
        </p:txBody>
      </p:sp>
      <p:grpSp>
        <p:nvGrpSpPr>
          <p:cNvPr id="2" name="Group 1"/>
          <p:cNvGrpSpPr>
            <a:grpSpLocks noChangeAspect="1"/>
          </p:cNvGrpSpPr>
          <p:nvPr/>
        </p:nvGrpSpPr>
        <p:grpSpPr>
          <a:xfrm>
            <a:off x="400699" y="1568570"/>
            <a:ext cx="4296518" cy="4197577"/>
            <a:chOff x="3229786" y="2130578"/>
            <a:chExt cx="3787233" cy="3772738"/>
          </a:xfrm>
        </p:grpSpPr>
        <p:sp>
          <p:nvSpPr>
            <p:cNvPr id="6" name="Text Box 1039"/>
            <p:cNvSpPr txBox="1">
              <a:spLocks noChangeArrowheads="1"/>
            </p:cNvSpPr>
            <p:nvPr/>
          </p:nvSpPr>
          <p:spPr bwMode="black">
            <a:xfrm rot="16200000">
              <a:off x="4581714" y="1268126"/>
              <a:ext cx="1415817" cy="3387963"/>
            </a:xfrm>
            <a:prstGeom prst="rect">
              <a:avLst/>
            </a:prstGeom>
            <a:solidFill>
              <a:srgbClr val="003366">
                <a:alpha val="20000"/>
              </a:srgbClr>
            </a:solidFill>
            <a:ln w="9525">
              <a:noFill/>
              <a:miter lim="800000"/>
              <a:headEnd/>
              <a:tailEnd/>
            </a:ln>
            <a:effectLst/>
          </p:spPr>
          <p:txBody>
            <a:bodyPr wrap="square" lIns="0" tIns="72000" rIns="0" bIns="0" anchor="t">
              <a:noAutofit/>
            </a:bodyPr>
            <a:lstStyle>
              <a:defPPr>
                <a:defRPr lang="en-GB"/>
              </a:defPPr>
              <a:lvl1pPr algn="ctr">
                <a:defRPr sz="1800" b="1">
                  <a:solidFill>
                    <a:schemeClr val="bg1"/>
                  </a:solidFill>
                  <a:latin typeface="+mn-lt"/>
                </a:defRPr>
              </a:lvl1pPr>
            </a:lstStyle>
            <a:p>
              <a:r>
                <a:rPr lang="en-GB" dirty="0"/>
                <a:t>HIGH</a:t>
              </a:r>
            </a:p>
          </p:txBody>
        </p:sp>
        <p:sp>
          <p:nvSpPr>
            <p:cNvPr id="7" name="Text Box 1038"/>
            <p:cNvSpPr txBox="1">
              <a:spLocks noChangeArrowheads="1"/>
            </p:cNvSpPr>
            <p:nvPr/>
          </p:nvSpPr>
          <p:spPr bwMode="black">
            <a:xfrm>
              <a:off x="4012919" y="2160412"/>
              <a:ext cx="1415819" cy="3387962"/>
            </a:xfrm>
            <a:prstGeom prst="rect">
              <a:avLst/>
            </a:prstGeom>
            <a:solidFill>
              <a:srgbClr val="003366">
                <a:alpha val="20000"/>
              </a:srgbClr>
            </a:solidFill>
            <a:ln w="9525">
              <a:noFill/>
              <a:miter lim="800000"/>
              <a:headEnd/>
              <a:tailEnd/>
            </a:ln>
            <a:effectLst/>
          </p:spPr>
          <p:txBody>
            <a:bodyPr wrap="square" lIns="0" tIns="72000" rIns="0" bIns="72000" anchor="b">
              <a:noAutofit/>
            </a:bodyPr>
            <a:lstStyle>
              <a:defPPr>
                <a:defRPr lang="en-GB"/>
              </a:defPPr>
              <a:lvl1pPr algn="ctr">
                <a:defRPr sz="2400" b="1">
                  <a:solidFill>
                    <a:schemeClr val="accent1"/>
                  </a:solidFill>
                  <a:latin typeface="+mn-lt"/>
                </a:defRPr>
              </a:lvl1pPr>
            </a:lstStyle>
            <a:p>
              <a:r>
                <a:rPr lang="en-GB" sz="1800" dirty="0" smtClean="0">
                  <a:solidFill>
                    <a:schemeClr val="bg1"/>
                  </a:solidFill>
                </a:rPr>
                <a:t>LOW</a:t>
              </a:r>
              <a:endParaRPr lang="en-GB" sz="1800" dirty="0">
                <a:solidFill>
                  <a:schemeClr val="bg1"/>
                </a:solidFill>
              </a:endParaRPr>
            </a:p>
          </p:txBody>
        </p:sp>
        <p:sp>
          <p:nvSpPr>
            <p:cNvPr id="8" name="Text Box 1039"/>
            <p:cNvSpPr txBox="1">
              <a:spLocks noChangeArrowheads="1"/>
            </p:cNvSpPr>
            <p:nvPr/>
          </p:nvSpPr>
          <p:spPr bwMode="black">
            <a:xfrm>
              <a:off x="5476396" y="2160412"/>
              <a:ext cx="1415819" cy="3387962"/>
            </a:xfrm>
            <a:prstGeom prst="rect">
              <a:avLst/>
            </a:prstGeom>
            <a:solidFill>
              <a:srgbClr val="003366">
                <a:alpha val="20000"/>
              </a:srgbClr>
            </a:solidFill>
            <a:ln w="9525">
              <a:noFill/>
              <a:miter lim="800000"/>
              <a:headEnd/>
              <a:tailEnd/>
            </a:ln>
            <a:effectLst/>
          </p:spPr>
          <p:txBody>
            <a:bodyPr wrap="square" lIns="0" tIns="72000" rIns="0" bIns="72000" anchor="b">
              <a:noAutofit/>
            </a:bodyPr>
            <a:lstStyle>
              <a:defPPr>
                <a:defRPr lang="en-GB"/>
              </a:defPPr>
              <a:lvl1pPr algn="ctr">
                <a:defRPr sz="1800" b="1">
                  <a:solidFill>
                    <a:schemeClr val="bg1"/>
                  </a:solidFill>
                  <a:latin typeface="+mn-lt"/>
                </a:defRPr>
              </a:lvl1pPr>
            </a:lstStyle>
            <a:p>
              <a:r>
                <a:rPr lang="en-GB" dirty="0"/>
                <a:t>HIGH</a:t>
              </a:r>
            </a:p>
          </p:txBody>
        </p:sp>
        <p:sp>
          <p:nvSpPr>
            <p:cNvPr id="9" name="Text Box 1039"/>
            <p:cNvSpPr txBox="1">
              <a:spLocks noChangeArrowheads="1"/>
            </p:cNvSpPr>
            <p:nvPr/>
          </p:nvSpPr>
          <p:spPr bwMode="black">
            <a:xfrm rot="16200000">
              <a:off x="4581714" y="2741885"/>
              <a:ext cx="1415817" cy="3387963"/>
            </a:xfrm>
            <a:prstGeom prst="rect">
              <a:avLst/>
            </a:prstGeom>
            <a:solidFill>
              <a:srgbClr val="003366">
                <a:alpha val="20000"/>
              </a:srgbClr>
            </a:solidFill>
            <a:ln w="9525">
              <a:noFill/>
              <a:miter lim="800000"/>
              <a:headEnd/>
              <a:tailEnd/>
            </a:ln>
            <a:effectLst/>
          </p:spPr>
          <p:txBody>
            <a:bodyPr wrap="square" lIns="0" tIns="72000" rIns="0" bIns="0" anchor="t">
              <a:noAutofit/>
            </a:bodyPr>
            <a:lstStyle>
              <a:defPPr>
                <a:defRPr lang="en-GB"/>
              </a:defPPr>
              <a:lvl1pPr algn="ctr">
                <a:defRPr sz="2400" b="1">
                  <a:solidFill>
                    <a:schemeClr val="accent1"/>
                  </a:solidFill>
                  <a:latin typeface="+mn-lt"/>
                </a:defRPr>
              </a:lvl1pPr>
            </a:lstStyle>
            <a:p>
              <a:r>
                <a:rPr lang="en-GB" sz="1800" dirty="0" smtClean="0">
                  <a:solidFill>
                    <a:schemeClr val="bg1"/>
                  </a:solidFill>
                </a:rPr>
                <a:t>LOW</a:t>
              </a:r>
              <a:endParaRPr lang="en-GB" sz="1800" dirty="0">
                <a:solidFill>
                  <a:schemeClr val="bg1"/>
                </a:solidFill>
              </a:endParaRPr>
            </a:p>
          </p:txBody>
        </p:sp>
        <p:sp>
          <p:nvSpPr>
            <p:cNvPr id="10" name="Text Box 1031"/>
            <p:cNvSpPr txBox="1">
              <a:spLocks noChangeArrowheads="1"/>
            </p:cNvSpPr>
            <p:nvPr/>
          </p:nvSpPr>
          <p:spPr bwMode="ltGray">
            <a:xfrm>
              <a:off x="4012919" y="3727958"/>
              <a:ext cx="1415819" cy="1415817"/>
            </a:xfrm>
            <a:prstGeom prst="rect">
              <a:avLst/>
            </a:prstGeom>
            <a:solidFill>
              <a:schemeClr val="accent3"/>
            </a:solidFill>
            <a:ln w="28575">
              <a:noFill/>
              <a:miter lim="800000"/>
              <a:headEnd type="none" w="sm" len="sm"/>
              <a:tailEnd type="none" w="sm" len="sm"/>
            </a:ln>
            <a:effectLst/>
          </p:spPr>
          <p:txBody>
            <a:bodyPr wrap="square" lIns="72000" tIns="72000" rIns="72000" bIns="72000" anchor="t">
              <a:noAutofit/>
            </a:bodyPr>
            <a:lstStyle/>
            <a:p>
              <a:pPr algn="ctr"/>
              <a:r>
                <a:rPr lang="en-GB" sz="1700" b="1" dirty="0" smtClean="0">
                  <a:solidFill>
                    <a:schemeClr val="bg1"/>
                  </a:solidFill>
                  <a:latin typeface="+mn-lt"/>
                </a:rPr>
                <a:t>Just do it</a:t>
              </a:r>
              <a:endParaRPr lang="en-GB" sz="1700" b="1" dirty="0">
                <a:solidFill>
                  <a:schemeClr val="bg1"/>
                </a:solidFill>
                <a:latin typeface="+mn-lt"/>
              </a:endParaRPr>
            </a:p>
          </p:txBody>
        </p:sp>
        <p:sp>
          <p:nvSpPr>
            <p:cNvPr id="11" name="Text Box 1032"/>
            <p:cNvSpPr txBox="1">
              <a:spLocks noChangeArrowheads="1"/>
            </p:cNvSpPr>
            <p:nvPr/>
          </p:nvSpPr>
          <p:spPr bwMode="ltGray">
            <a:xfrm>
              <a:off x="5476396" y="3727957"/>
              <a:ext cx="1415819" cy="1415817"/>
            </a:xfrm>
            <a:prstGeom prst="rect">
              <a:avLst/>
            </a:prstGeom>
            <a:solidFill>
              <a:schemeClr val="accent3"/>
            </a:solidFill>
            <a:ln w="28575">
              <a:noFill/>
              <a:miter lim="800000"/>
              <a:headEnd type="none" w="sm" len="sm"/>
              <a:tailEnd type="none" w="sm" len="sm"/>
            </a:ln>
            <a:effectLst/>
          </p:spPr>
          <p:txBody>
            <a:bodyPr wrap="square" lIns="72000" tIns="72000" rIns="72000" bIns="72000" anchor="t">
              <a:noAutofit/>
            </a:bodyPr>
            <a:lstStyle>
              <a:defPPr>
                <a:defRPr lang="en-GB"/>
              </a:defPPr>
              <a:lvl1pPr algn="ctr">
                <a:defRPr sz="2100" b="1">
                  <a:solidFill>
                    <a:schemeClr val="accent3"/>
                  </a:solidFill>
                  <a:latin typeface="+mn-lt"/>
                </a:defRPr>
              </a:lvl1pPr>
            </a:lstStyle>
            <a:p>
              <a:r>
                <a:rPr lang="en-GB" sz="1700" dirty="0" smtClean="0">
                  <a:solidFill>
                    <a:schemeClr val="bg1"/>
                  </a:solidFill>
                </a:rPr>
                <a:t>Avoid</a:t>
              </a:r>
              <a:endParaRPr lang="en-GB" sz="1700" dirty="0">
                <a:solidFill>
                  <a:schemeClr val="bg1"/>
                </a:solidFill>
              </a:endParaRPr>
            </a:p>
          </p:txBody>
        </p:sp>
        <p:sp>
          <p:nvSpPr>
            <p:cNvPr id="12" name="Text Box 1033"/>
            <p:cNvSpPr txBox="1">
              <a:spLocks noChangeArrowheads="1"/>
            </p:cNvSpPr>
            <p:nvPr/>
          </p:nvSpPr>
          <p:spPr bwMode="ltGray">
            <a:xfrm>
              <a:off x="4012919" y="2254198"/>
              <a:ext cx="1415819" cy="1415817"/>
            </a:xfrm>
            <a:prstGeom prst="rect">
              <a:avLst/>
            </a:prstGeom>
            <a:solidFill>
              <a:schemeClr val="accent3"/>
            </a:solidFill>
            <a:ln w="28575">
              <a:noFill/>
              <a:miter lim="800000"/>
              <a:headEnd type="none" w="sm" len="sm"/>
              <a:tailEnd type="none" w="sm" len="sm"/>
            </a:ln>
            <a:effectLst/>
          </p:spPr>
          <p:txBody>
            <a:bodyPr wrap="square" lIns="36000" tIns="72000" rIns="36000" bIns="72000" anchor="t">
              <a:noAutofit/>
            </a:bodyPr>
            <a:lstStyle/>
            <a:p>
              <a:pPr algn="ctr"/>
              <a:r>
                <a:rPr lang="en-GB" sz="1700" b="1" dirty="0" smtClean="0">
                  <a:solidFill>
                    <a:schemeClr val="bg1"/>
                  </a:solidFill>
                  <a:latin typeface="+mn-lt"/>
                </a:rPr>
                <a:t>Top Priority</a:t>
              </a:r>
              <a:endParaRPr lang="en-GB" sz="1700" b="1" spc="-10" dirty="0">
                <a:solidFill>
                  <a:schemeClr val="bg1"/>
                </a:solidFill>
                <a:latin typeface="+mn-lt"/>
              </a:endParaRPr>
            </a:p>
          </p:txBody>
        </p:sp>
        <p:sp>
          <p:nvSpPr>
            <p:cNvPr id="13" name="Text Box 1034"/>
            <p:cNvSpPr txBox="1">
              <a:spLocks noChangeArrowheads="1"/>
            </p:cNvSpPr>
            <p:nvPr/>
          </p:nvSpPr>
          <p:spPr bwMode="ltGray">
            <a:xfrm>
              <a:off x="5476397" y="2254198"/>
              <a:ext cx="1415819" cy="1415817"/>
            </a:xfrm>
            <a:prstGeom prst="rect">
              <a:avLst/>
            </a:prstGeom>
            <a:solidFill>
              <a:schemeClr val="accent3"/>
            </a:solidFill>
            <a:ln w="28575">
              <a:noFill/>
              <a:miter lim="800000"/>
              <a:headEnd type="none" w="sm" len="sm"/>
              <a:tailEnd type="none" w="sm" len="sm"/>
            </a:ln>
            <a:effectLst/>
          </p:spPr>
          <p:txBody>
            <a:bodyPr wrap="square" lIns="72000" tIns="72000" rIns="72000" bIns="72000" anchor="t">
              <a:noAutofit/>
            </a:bodyPr>
            <a:lstStyle/>
            <a:p>
              <a:pPr algn="ctr"/>
              <a:r>
                <a:rPr lang="en-GB" sz="1700" b="1" dirty="0" smtClean="0">
                  <a:solidFill>
                    <a:schemeClr val="bg1"/>
                  </a:solidFill>
                  <a:latin typeface="+mn-lt"/>
                </a:rPr>
                <a:t>Put Extra Effort in!</a:t>
              </a:r>
              <a:endParaRPr lang="en-GB" sz="1700" b="1" dirty="0">
                <a:solidFill>
                  <a:schemeClr val="bg1"/>
                </a:solidFill>
                <a:latin typeface="+mn-lt"/>
              </a:endParaRPr>
            </a:p>
          </p:txBody>
        </p:sp>
        <p:cxnSp>
          <p:nvCxnSpPr>
            <p:cNvPr id="14" name="Straight Arrow Connector 13"/>
            <p:cNvCxnSpPr/>
            <p:nvPr/>
          </p:nvCxnSpPr>
          <p:spPr bwMode="auto">
            <a:xfrm>
              <a:off x="4007872" y="5141534"/>
              <a:ext cx="3009147" cy="0"/>
            </a:xfrm>
            <a:prstGeom prst="straightConnector1">
              <a:avLst/>
            </a:prstGeom>
            <a:solidFill>
              <a:schemeClr val="accent1"/>
            </a:solidFill>
            <a:ln w="28575" cap="flat" cmpd="sng" algn="ctr">
              <a:solidFill>
                <a:schemeClr val="accent5"/>
              </a:solidFill>
              <a:prstDash val="solid"/>
              <a:round/>
              <a:headEnd type="none" w="med" len="med"/>
              <a:tailEnd type="triangle" w="lg" len="lg"/>
            </a:ln>
            <a:effectLst/>
          </p:spPr>
        </p:cxnSp>
        <p:cxnSp>
          <p:nvCxnSpPr>
            <p:cNvPr id="15" name="Straight Arrow Connector 14"/>
            <p:cNvCxnSpPr/>
            <p:nvPr/>
          </p:nvCxnSpPr>
          <p:spPr bwMode="black">
            <a:xfrm rot="16200000">
              <a:off x="2509959" y="3633534"/>
              <a:ext cx="3005911" cy="0"/>
            </a:xfrm>
            <a:prstGeom prst="straightConnector1">
              <a:avLst/>
            </a:prstGeom>
            <a:solidFill>
              <a:schemeClr val="accent1"/>
            </a:solidFill>
            <a:ln w="28575" cap="flat" cmpd="sng" algn="ctr">
              <a:solidFill>
                <a:schemeClr val="accent5"/>
              </a:solidFill>
              <a:prstDash val="solid"/>
              <a:round/>
              <a:headEnd type="none" w="med" len="med"/>
              <a:tailEnd type="triangle" w="lg" len="lg"/>
            </a:ln>
            <a:effectLst/>
          </p:spPr>
        </p:cxnSp>
        <p:sp>
          <p:nvSpPr>
            <p:cNvPr id="16" name="Text Box 1035"/>
            <p:cNvSpPr txBox="1">
              <a:spLocks noChangeArrowheads="1"/>
            </p:cNvSpPr>
            <p:nvPr/>
          </p:nvSpPr>
          <p:spPr bwMode="auto">
            <a:xfrm rot="16200000">
              <a:off x="2879494" y="3608614"/>
              <a:ext cx="974139" cy="273555"/>
            </a:xfrm>
            <a:prstGeom prst="rect">
              <a:avLst/>
            </a:prstGeom>
            <a:noFill/>
            <a:ln w="9525">
              <a:noFill/>
              <a:miter lim="800000"/>
              <a:headEnd/>
              <a:tailEnd/>
            </a:ln>
            <a:effectLst/>
          </p:spPr>
          <p:txBody>
            <a:bodyPr wrap="square" lIns="0" tIns="0" rIns="0" bIns="0">
              <a:spAutoFit/>
            </a:bodyPr>
            <a:lstStyle>
              <a:defPPr>
                <a:defRPr lang="en-GB"/>
              </a:defPPr>
              <a:lvl1pPr algn="r">
                <a:lnSpc>
                  <a:spcPct val="90000"/>
                </a:lnSpc>
                <a:defRPr sz="2100" b="1">
                  <a:solidFill>
                    <a:srgbClr val="87E1E1"/>
                  </a:solidFill>
                  <a:latin typeface="+mn-lt"/>
                </a:defRPr>
              </a:lvl1pPr>
            </a:lstStyle>
            <a:p>
              <a:r>
                <a:rPr lang="en-GB" sz="2200" dirty="0" smtClean="0">
                  <a:solidFill>
                    <a:schemeClr val="accent3"/>
                  </a:solidFill>
                </a:rPr>
                <a:t>Benefits</a:t>
              </a:r>
              <a:endParaRPr lang="en-GB" sz="2200" dirty="0">
                <a:solidFill>
                  <a:schemeClr val="accent3"/>
                </a:solidFill>
              </a:endParaRPr>
            </a:p>
          </p:txBody>
        </p:sp>
        <p:sp>
          <p:nvSpPr>
            <p:cNvPr id="17" name="Text Box 1035"/>
            <p:cNvSpPr txBox="1">
              <a:spLocks noChangeArrowheads="1"/>
            </p:cNvSpPr>
            <p:nvPr/>
          </p:nvSpPr>
          <p:spPr bwMode="auto">
            <a:xfrm>
              <a:off x="4012919" y="5599027"/>
              <a:ext cx="2879296" cy="304289"/>
            </a:xfrm>
            <a:prstGeom prst="rect">
              <a:avLst/>
            </a:prstGeom>
            <a:noFill/>
            <a:ln w="9525">
              <a:noFill/>
              <a:miter lim="800000"/>
              <a:headEnd/>
              <a:tailEnd/>
            </a:ln>
            <a:effectLst/>
          </p:spPr>
          <p:txBody>
            <a:bodyPr wrap="square" lIns="0" tIns="0" rIns="0" bIns="0">
              <a:spAutoFit/>
            </a:bodyPr>
            <a:lstStyle>
              <a:defPPr>
                <a:defRPr lang="en-GB"/>
              </a:defPPr>
              <a:lvl1pPr algn="ctr">
                <a:defRPr sz="1300" b="1">
                  <a:solidFill>
                    <a:srgbClr val="ECBED3"/>
                  </a:solidFill>
                  <a:latin typeface="+mn-lt"/>
                </a:defRPr>
              </a:lvl1pPr>
            </a:lstStyle>
            <a:p>
              <a:r>
                <a:rPr lang="en-GB" sz="2200" dirty="0" smtClean="0">
                  <a:solidFill>
                    <a:schemeClr val="accent3"/>
                  </a:solidFill>
                </a:rPr>
                <a:t>Difficulty</a:t>
              </a:r>
              <a:endParaRPr lang="en-GB" sz="2200" dirty="0">
                <a:solidFill>
                  <a:schemeClr val="accent3"/>
                </a:solidFill>
              </a:endParaRPr>
            </a:p>
          </p:txBody>
        </p:sp>
        <p:grpSp>
          <p:nvGrpSpPr>
            <p:cNvPr id="21" name="Group 20"/>
            <p:cNvGrpSpPr/>
            <p:nvPr/>
          </p:nvGrpSpPr>
          <p:grpSpPr>
            <a:xfrm>
              <a:off x="4939465" y="3129305"/>
              <a:ext cx="1784147" cy="443508"/>
              <a:chOff x="4939465" y="3099161"/>
              <a:chExt cx="1784147" cy="443508"/>
            </a:xfrm>
            <a:solidFill>
              <a:schemeClr val="bg1"/>
            </a:solidFill>
          </p:grpSpPr>
          <p:sp>
            <p:nvSpPr>
              <p:cNvPr id="4" name="Rectangle 3"/>
              <p:cNvSpPr/>
              <p:nvPr/>
            </p:nvSpPr>
            <p:spPr bwMode="auto">
              <a:xfrm>
                <a:off x="4939465" y="3103123"/>
                <a:ext cx="456042" cy="439546"/>
              </a:xfrm>
              <a:custGeom>
                <a:avLst/>
                <a:gdLst/>
                <a:ahLst/>
                <a:cxnLst/>
                <a:rect l="l" t="t" r="r" b="b"/>
                <a:pathLst>
                  <a:path w="377577" h="363919">
                    <a:moveTo>
                      <a:pt x="368250" y="0"/>
                    </a:moveTo>
                    <a:cubicBezTo>
                      <a:pt x="370720" y="708"/>
                      <a:pt x="375185" y="10076"/>
                      <a:pt x="377577" y="14306"/>
                    </a:cubicBezTo>
                    <a:cubicBezTo>
                      <a:pt x="255681" y="111532"/>
                      <a:pt x="210954" y="204301"/>
                      <a:pt x="152908" y="305155"/>
                    </a:cubicBezTo>
                    <a:cubicBezTo>
                      <a:pt x="129064" y="322046"/>
                      <a:pt x="126757" y="332196"/>
                      <a:pt x="89134" y="363919"/>
                    </a:cubicBezTo>
                    <a:cubicBezTo>
                      <a:pt x="65192" y="298619"/>
                      <a:pt x="50168" y="226971"/>
                      <a:pt x="0" y="215680"/>
                    </a:cubicBezTo>
                    <a:cubicBezTo>
                      <a:pt x="18868" y="188833"/>
                      <a:pt x="52888" y="191440"/>
                      <a:pt x="70897" y="198984"/>
                    </a:cubicBezTo>
                    <a:cubicBezTo>
                      <a:pt x="88905" y="206528"/>
                      <a:pt x="101524" y="240627"/>
                      <a:pt x="108055" y="260943"/>
                    </a:cubicBezTo>
                    <a:cubicBezTo>
                      <a:pt x="139141" y="210990"/>
                      <a:pt x="193498" y="93153"/>
                      <a:pt x="368250" y="0"/>
                    </a:cubicBezTo>
                    <a:close/>
                  </a:path>
                </a:pathLst>
              </a:cu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26" name="Rectangle 3"/>
              <p:cNvSpPr/>
              <p:nvPr/>
            </p:nvSpPr>
            <p:spPr bwMode="auto">
              <a:xfrm>
                <a:off x="5956284" y="3099161"/>
                <a:ext cx="456042" cy="439546"/>
              </a:xfrm>
              <a:custGeom>
                <a:avLst/>
                <a:gdLst/>
                <a:ahLst/>
                <a:cxnLst/>
                <a:rect l="l" t="t" r="r" b="b"/>
                <a:pathLst>
                  <a:path w="377577" h="363919">
                    <a:moveTo>
                      <a:pt x="368250" y="0"/>
                    </a:moveTo>
                    <a:cubicBezTo>
                      <a:pt x="370720" y="708"/>
                      <a:pt x="375185" y="10076"/>
                      <a:pt x="377577" y="14306"/>
                    </a:cubicBezTo>
                    <a:cubicBezTo>
                      <a:pt x="255681" y="111532"/>
                      <a:pt x="210954" y="204301"/>
                      <a:pt x="152908" y="305155"/>
                    </a:cubicBezTo>
                    <a:cubicBezTo>
                      <a:pt x="129064" y="322046"/>
                      <a:pt x="126757" y="332196"/>
                      <a:pt x="89134" y="363919"/>
                    </a:cubicBezTo>
                    <a:cubicBezTo>
                      <a:pt x="65192" y="298619"/>
                      <a:pt x="50168" y="226971"/>
                      <a:pt x="0" y="215680"/>
                    </a:cubicBezTo>
                    <a:cubicBezTo>
                      <a:pt x="18868" y="188833"/>
                      <a:pt x="52888" y="191440"/>
                      <a:pt x="70897" y="198984"/>
                    </a:cubicBezTo>
                    <a:cubicBezTo>
                      <a:pt x="88905" y="206528"/>
                      <a:pt x="101524" y="240627"/>
                      <a:pt x="108055" y="260943"/>
                    </a:cubicBezTo>
                    <a:cubicBezTo>
                      <a:pt x="139141" y="210990"/>
                      <a:pt x="193498" y="93153"/>
                      <a:pt x="368250" y="0"/>
                    </a:cubicBezTo>
                    <a:close/>
                  </a:path>
                </a:pathLst>
              </a:cu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27" name="Rectangle 3"/>
              <p:cNvSpPr/>
              <p:nvPr/>
            </p:nvSpPr>
            <p:spPr bwMode="auto">
              <a:xfrm>
                <a:off x="6267570" y="3103123"/>
                <a:ext cx="456042" cy="439546"/>
              </a:xfrm>
              <a:custGeom>
                <a:avLst/>
                <a:gdLst/>
                <a:ahLst/>
                <a:cxnLst/>
                <a:rect l="l" t="t" r="r" b="b"/>
                <a:pathLst>
                  <a:path w="377577" h="363919">
                    <a:moveTo>
                      <a:pt x="368250" y="0"/>
                    </a:moveTo>
                    <a:cubicBezTo>
                      <a:pt x="370720" y="708"/>
                      <a:pt x="375185" y="10076"/>
                      <a:pt x="377577" y="14306"/>
                    </a:cubicBezTo>
                    <a:cubicBezTo>
                      <a:pt x="255681" y="111532"/>
                      <a:pt x="210954" y="204301"/>
                      <a:pt x="152908" y="305155"/>
                    </a:cubicBezTo>
                    <a:cubicBezTo>
                      <a:pt x="129064" y="322046"/>
                      <a:pt x="126757" y="332196"/>
                      <a:pt x="89134" y="363919"/>
                    </a:cubicBezTo>
                    <a:cubicBezTo>
                      <a:pt x="65192" y="298619"/>
                      <a:pt x="50168" y="226971"/>
                      <a:pt x="0" y="215680"/>
                    </a:cubicBezTo>
                    <a:cubicBezTo>
                      <a:pt x="18868" y="188833"/>
                      <a:pt x="52888" y="191440"/>
                      <a:pt x="70897" y="198984"/>
                    </a:cubicBezTo>
                    <a:cubicBezTo>
                      <a:pt x="88905" y="206528"/>
                      <a:pt x="101524" y="240627"/>
                      <a:pt x="108055" y="260943"/>
                    </a:cubicBezTo>
                    <a:cubicBezTo>
                      <a:pt x="139141" y="210990"/>
                      <a:pt x="193498" y="93153"/>
                      <a:pt x="368250" y="0"/>
                    </a:cubicBezTo>
                    <a:close/>
                  </a:path>
                </a:pathLst>
              </a:cu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grpSp>
        <p:grpSp>
          <p:nvGrpSpPr>
            <p:cNvPr id="22" name="Group 21"/>
            <p:cNvGrpSpPr/>
            <p:nvPr/>
          </p:nvGrpSpPr>
          <p:grpSpPr>
            <a:xfrm>
              <a:off x="4338344" y="3133267"/>
              <a:ext cx="770476" cy="439546"/>
              <a:chOff x="4338344" y="3103123"/>
              <a:chExt cx="770476" cy="439546"/>
            </a:xfrm>
            <a:solidFill>
              <a:schemeClr val="bg1"/>
            </a:solidFill>
          </p:grpSpPr>
          <p:sp>
            <p:nvSpPr>
              <p:cNvPr id="28" name="Rectangle 3"/>
              <p:cNvSpPr/>
              <p:nvPr/>
            </p:nvSpPr>
            <p:spPr bwMode="auto">
              <a:xfrm>
                <a:off x="4338344" y="3103123"/>
                <a:ext cx="456042" cy="439546"/>
              </a:xfrm>
              <a:custGeom>
                <a:avLst/>
                <a:gdLst/>
                <a:ahLst/>
                <a:cxnLst/>
                <a:rect l="l" t="t" r="r" b="b"/>
                <a:pathLst>
                  <a:path w="377577" h="363919">
                    <a:moveTo>
                      <a:pt x="368250" y="0"/>
                    </a:moveTo>
                    <a:cubicBezTo>
                      <a:pt x="370720" y="708"/>
                      <a:pt x="375185" y="10076"/>
                      <a:pt x="377577" y="14306"/>
                    </a:cubicBezTo>
                    <a:cubicBezTo>
                      <a:pt x="255681" y="111532"/>
                      <a:pt x="210954" y="204301"/>
                      <a:pt x="152908" y="305155"/>
                    </a:cubicBezTo>
                    <a:cubicBezTo>
                      <a:pt x="129064" y="322046"/>
                      <a:pt x="126757" y="332196"/>
                      <a:pt x="89134" y="363919"/>
                    </a:cubicBezTo>
                    <a:cubicBezTo>
                      <a:pt x="65192" y="298619"/>
                      <a:pt x="50168" y="226971"/>
                      <a:pt x="0" y="215680"/>
                    </a:cubicBezTo>
                    <a:cubicBezTo>
                      <a:pt x="18868" y="188833"/>
                      <a:pt x="52888" y="191440"/>
                      <a:pt x="70897" y="198984"/>
                    </a:cubicBezTo>
                    <a:cubicBezTo>
                      <a:pt x="88905" y="206528"/>
                      <a:pt x="101524" y="240627"/>
                      <a:pt x="108055" y="260943"/>
                    </a:cubicBezTo>
                    <a:cubicBezTo>
                      <a:pt x="139141" y="210990"/>
                      <a:pt x="193498" y="93153"/>
                      <a:pt x="368250" y="0"/>
                    </a:cubicBezTo>
                    <a:close/>
                  </a:path>
                </a:pathLst>
              </a:cu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29" name="Rectangle 3"/>
              <p:cNvSpPr/>
              <p:nvPr/>
            </p:nvSpPr>
            <p:spPr bwMode="auto">
              <a:xfrm>
                <a:off x="4652778" y="3103123"/>
                <a:ext cx="456042" cy="439546"/>
              </a:xfrm>
              <a:custGeom>
                <a:avLst/>
                <a:gdLst/>
                <a:ahLst/>
                <a:cxnLst/>
                <a:rect l="l" t="t" r="r" b="b"/>
                <a:pathLst>
                  <a:path w="377577" h="363919">
                    <a:moveTo>
                      <a:pt x="368250" y="0"/>
                    </a:moveTo>
                    <a:cubicBezTo>
                      <a:pt x="370720" y="708"/>
                      <a:pt x="375185" y="10076"/>
                      <a:pt x="377577" y="14306"/>
                    </a:cubicBezTo>
                    <a:cubicBezTo>
                      <a:pt x="255681" y="111532"/>
                      <a:pt x="210954" y="204301"/>
                      <a:pt x="152908" y="305155"/>
                    </a:cubicBezTo>
                    <a:cubicBezTo>
                      <a:pt x="129064" y="322046"/>
                      <a:pt x="126757" y="332196"/>
                      <a:pt x="89134" y="363919"/>
                    </a:cubicBezTo>
                    <a:cubicBezTo>
                      <a:pt x="65192" y="298619"/>
                      <a:pt x="50168" y="226971"/>
                      <a:pt x="0" y="215680"/>
                    </a:cubicBezTo>
                    <a:cubicBezTo>
                      <a:pt x="18868" y="188833"/>
                      <a:pt x="52888" y="191440"/>
                      <a:pt x="70897" y="198984"/>
                    </a:cubicBezTo>
                    <a:cubicBezTo>
                      <a:pt x="88905" y="206528"/>
                      <a:pt x="101524" y="240627"/>
                      <a:pt x="108055" y="260943"/>
                    </a:cubicBezTo>
                    <a:cubicBezTo>
                      <a:pt x="139141" y="210990"/>
                      <a:pt x="193498" y="93153"/>
                      <a:pt x="368250" y="0"/>
                    </a:cubicBezTo>
                    <a:close/>
                  </a:path>
                </a:pathLst>
              </a:cu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grpSp>
        <p:sp>
          <p:nvSpPr>
            <p:cNvPr id="30" name="Rectangle 3"/>
            <p:cNvSpPr/>
            <p:nvPr/>
          </p:nvSpPr>
          <p:spPr bwMode="white">
            <a:xfrm>
              <a:off x="4626770" y="4487081"/>
              <a:ext cx="456042" cy="439546"/>
            </a:xfrm>
            <a:custGeom>
              <a:avLst/>
              <a:gdLst/>
              <a:ahLst/>
              <a:cxnLst/>
              <a:rect l="l" t="t" r="r" b="b"/>
              <a:pathLst>
                <a:path w="377577" h="363919">
                  <a:moveTo>
                    <a:pt x="368250" y="0"/>
                  </a:moveTo>
                  <a:cubicBezTo>
                    <a:pt x="370720" y="708"/>
                    <a:pt x="375185" y="10076"/>
                    <a:pt x="377577" y="14306"/>
                  </a:cubicBezTo>
                  <a:cubicBezTo>
                    <a:pt x="255681" y="111532"/>
                    <a:pt x="210954" y="204301"/>
                    <a:pt x="152908" y="305155"/>
                  </a:cubicBezTo>
                  <a:cubicBezTo>
                    <a:pt x="129064" y="322046"/>
                    <a:pt x="126757" y="332196"/>
                    <a:pt x="89134" y="363919"/>
                  </a:cubicBezTo>
                  <a:cubicBezTo>
                    <a:pt x="65192" y="298619"/>
                    <a:pt x="50168" y="226971"/>
                    <a:pt x="0" y="215680"/>
                  </a:cubicBezTo>
                  <a:cubicBezTo>
                    <a:pt x="18868" y="188833"/>
                    <a:pt x="52888" y="191440"/>
                    <a:pt x="70897" y="198984"/>
                  </a:cubicBezTo>
                  <a:cubicBezTo>
                    <a:pt x="88905" y="206528"/>
                    <a:pt x="101524" y="240627"/>
                    <a:pt x="108055" y="260943"/>
                  </a:cubicBezTo>
                  <a:cubicBezTo>
                    <a:pt x="139141" y="210990"/>
                    <a:pt x="193498" y="93153"/>
                    <a:pt x="368250" y="0"/>
                  </a:cubicBez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31" name="Rectangle 3"/>
            <p:cNvSpPr/>
            <p:nvPr/>
          </p:nvSpPr>
          <p:spPr bwMode="white">
            <a:xfrm>
              <a:off x="5997408" y="4426937"/>
              <a:ext cx="431978" cy="449512"/>
            </a:xfrm>
            <a:custGeom>
              <a:avLst/>
              <a:gdLst/>
              <a:ahLst/>
              <a:cxnLst/>
              <a:rect l="l" t="t" r="r" b="b"/>
              <a:pathLst>
                <a:path w="431978" h="449512">
                  <a:moveTo>
                    <a:pt x="13556" y="0"/>
                  </a:moveTo>
                  <a:cubicBezTo>
                    <a:pt x="105112" y="40558"/>
                    <a:pt x="170813" y="82400"/>
                    <a:pt x="219302" y="122422"/>
                  </a:cubicBezTo>
                  <a:cubicBezTo>
                    <a:pt x="266933" y="83744"/>
                    <a:pt x="330851" y="43776"/>
                    <a:pt x="418422" y="4983"/>
                  </a:cubicBezTo>
                  <a:cubicBezTo>
                    <a:pt x="422012" y="5838"/>
                    <a:pt x="428502" y="17153"/>
                    <a:pt x="431978" y="22262"/>
                  </a:cubicBezTo>
                  <a:cubicBezTo>
                    <a:pt x="357358" y="71723"/>
                    <a:pt x="304945" y="116870"/>
                    <a:pt x="263293" y="161970"/>
                  </a:cubicBezTo>
                  <a:cubicBezTo>
                    <a:pt x="318357" y="216202"/>
                    <a:pt x="344364" y="264025"/>
                    <a:pt x="367737" y="295238"/>
                  </a:cubicBezTo>
                  <a:cubicBezTo>
                    <a:pt x="388150" y="331976"/>
                    <a:pt x="424860" y="403453"/>
                    <a:pt x="407229" y="444529"/>
                  </a:cubicBezTo>
                  <a:cubicBezTo>
                    <a:pt x="355803" y="425152"/>
                    <a:pt x="338400" y="386267"/>
                    <a:pt x="313512" y="349633"/>
                  </a:cubicBezTo>
                  <a:cubicBezTo>
                    <a:pt x="280154" y="301467"/>
                    <a:pt x="251858" y="257789"/>
                    <a:pt x="217905" y="216080"/>
                  </a:cubicBezTo>
                  <a:cubicBezTo>
                    <a:pt x="182317" y="259375"/>
                    <a:pt x="153124" y="304573"/>
                    <a:pt x="118466" y="354616"/>
                  </a:cubicBezTo>
                  <a:cubicBezTo>
                    <a:pt x="93578" y="391250"/>
                    <a:pt x="76175" y="430135"/>
                    <a:pt x="24750" y="449512"/>
                  </a:cubicBezTo>
                  <a:cubicBezTo>
                    <a:pt x="7118" y="408436"/>
                    <a:pt x="43828" y="336959"/>
                    <a:pt x="64241" y="300221"/>
                  </a:cubicBezTo>
                  <a:cubicBezTo>
                    <a:pt x="88289" y="268107"/>
                    <a:pt x="115124" y="218411"/>
                    <a:pt x="173649" y="162375"/>
                  </a:cubicBezTo>
                  <a:cubicBezTo>
                    <a:pt x="131190" y="115491"/>
                    <a:pt x="77604" y="68718"/>
                    <a:pt x="0" y="17279"/>
                  </a:cubicBezTo>
                  <a:cubicBezTo>
                    <a:pt x="3476" y="12170"/>
                    <a:pt x="9966" y="855"/>
                    <a:pt x="13556" y="0"/>
                  </a:cubicBez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grpSp>
    </p:spTree>
    <p:extLst>
      <p:ext uri="{BB962C8B-B14F-4D97-AF65-F5344CB8AC3E}">
        <p14:creationId xmlns:p14="http://schemas.microsoft.com/office/powerpoint/2010/main" val="32422502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251102602"/>
              </p:ext>
            </p:extLst>
          </p:nvPr>
        </p:nvGraphicFramePr>
        <p:xfrm>
          <a:off x="417513" y="1330325"/>
          <a:ext cx="8312150" cy="4635746"/>
        </p:xfrm>
        <a:graphic>
          <a:graphicData uri="http://schemas.openxmlformats.org/drawingml/2006/table">
            <a:tbl>
              <a:tblPr/>
              <a:tblGrid>
                <a:gridCol w="2529785"/>
                <a:gridCol w="5782365"/>
              </a:tblGrid>
              <a:tr h="468000">
                <a:tc>
                  <a:txBody>
                    <a:bodyPr/>
                    <a:lstStyle/>
                    <a:p>
                      <a:pPr algn="l" rtl="0">
                        <a:lnSpc>
                          <a:spcPct val="92000"/>
                        </a:lnSpc>
                      </a:pPr>
                      <a:r>
                        <a:rPr lang="en-GB" sz="2100" b="1" i="0" u="none" strike="noStrike" dirty="0" smtClean="0">
                          <a:solidFill>
                            <a:schemeClr val="bg1"/>
                          </a:solidFill>
                          <a:effectLst/>
                          <a:latin typeface="+mn-lt"/>
                        </a:rPr>
                        <a:t>REQUIREMENT</a:t>
                      </a:r>
                      <a:endParaRPr lang="en-GB" sz="2100" b="1" i="0" u="none" strike="noStrike" dirty="0">
                        <a:solidFill>
                          <a:schemeClr val="bg1"/>
                        </a:solidFill>
                        <a:effectLst/>
                        <a:latin typeface="+mn-lt"/>
                      </a:endParaRPr>
                    </a:p>
                  </a:txBody>
                  <a:tcPr marL="92640" marR="92640" marT="45721" marB="45721" anchor="ctr">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3"/>
                    </a:solidFill>
                  </a:tcPr>
                </a:tc>
                <a:tc>
                  <a:txBody>
                    <a:bodyPr/>
                    <a:lstStyle/>
                    <a:p>
                      <a:pPr algn="l" rtl="0">
                        <a:lnSpc>
                          <a:spcPct val="92000"/>
                        </a:lnSpc>
                      </a:pPr>
                      <a:r>
                        <a:rPr lang="en-GB" sz="2100" b="1" i="0" u="none" strike="noStrike" dirty="0" smtClean="0">
                          <a:solidFill>
                            <a:schemeClr val="bg1"/>
                          </a:solidFill>
                          <a:effectLst/>
                          <a:latin typeface="+mn-lt"/>
                        </a:rPr>
                        <a:t>CONCERNED WITH…</a:t>
                      </a:r>
                      <a:endParaRPr lang="en-GB" sz="2100" b="1" i="0" u="none" strike="noStrike" dirty="0">
                        <a:solidFill>
                          <a:schemeClr val="bg1"/>
                        </a:solidFill>
                        <a:effectLst/>
                        <a:latin typeface="+mn-lt"/>
                      </a:endParaRPr>
                    </a:p>
                  </a:txBody>
                  <a:tcPr marL="92640" marR="92640" marT="45721" marB="45721" anchor="ctr">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3"/>
                    </a:solidFill>
                  </a:tcPr>
                </a:tc>
              </a:tr>
              <a:tr h="385896">
                <a:tc>
                  <a:txBody>
                    <a:bodyPr/>
                    <a:lstStyle/>
                    <a:p>
                      <a:pPr algn="l" rtl="0">
                        <a:lnSpc>
                          <a:spcPct val="92000"/>
                        </a:lnSpc>
                      </a:pPr>
                      <a:r>
                        <a:rPr lang="en-GB" sz="2100" b="1" i="0" u="none" strike="noStrike" dirty="0">
                          <a:solidFill>
                            <a:schemeClr val="accent6"/>
                          </a:solidFill>
                          <a:effectLst/>
                          <a:latin typeface="+mn-lt"/>
                        </a:rPr>
                        <a:t>R</a:t>
                      </a:r>
                      <a:r>
                        <a:rPr lang="en-GB" sz="2100" b="1" i="0" u="none" strike="noStrike" dirty="0">
                          <a:solidFill>
                            <a:schemeClr val="accent3"/>
                          </a:solidFill>
                          <a:effectLst/>
                          <a:latin typeface="+mn-lt"/>
                        </a:rPr>
                        <a:t>egulatory</a:t>
                      </a:r>
                      <a:endParaRPr lang="en-GB" sz="2100" i="0" u="none" strike="noStrike" dirty="0">
                        <a:solidFill>
                          <a:schemeClr val="accent3"/>
                        </a:solidFill>
                        <a:effectLst/>
                        <a:latin typeface="+mn-lt"/>
                      </a:endParaRPr>
                    </a:p>
                  </a:txBody>
                  <a:tcPr marL="92640" marR="92640" marT="79200" marB="756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92000"/>
                        </a:lnSpc>
                      </a:pPr>
                      <a:r>
                        <a:rPr lang="en-GB" sz="2100" b="0" i="0" u="none" strike="noStrike" dirty="0">
                          <a:solidFill>
                            <a:schemeClr val="accent3"/>
                          </a:solidFill>
                          <a:effectLst/>
                          <a:latin typeface="+mn-lt"/>
                        </a:rPr>
                        <a:t>Complying with laws and regulations</a:t>
                      </a:r>
                    </a:p>
                  </a:txBody>
                  <a:tcPr marL="92640" marR="92640" marT="79200" marB="756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680349">
                <a:tc>
                  <a:txBody>
                    <a:bodyPr/>
                    <a:lstStyle/>
                    <a:p>
                      <a:pPr algn="l" rtl="0">
                        <a:lnSpc>
                          <a:spcPct val="92000"/>
                        </a:lnSpc>
                      </a:pPr>
                      <a:r>
                        <a:rPr lang="en-GB" sz="2100" b="1" i="0" u="none" strike="noStrike" dirty="0">
                          <a:solidFill>
                            <a:schemeClr val="accent6"/>
                          </a:solidFill>
                          <a:effectLst/>
                          <a:latin typeface="+mn-lt"/>
                        </a:rPr>
                        <a:t>A</a:t>
                      </a:r>
                      <a:r>
                        <a:rPr lang="en-GB" sz="2100" b="1" i="0" u="none" strike="noStrike" dirty="0">
                          <a:solidFill>
                            <a:schemeClr val="accent3"/>
                          </a:solidFill>
                          <a:effectLst/>
                          <a:latin typeface="+mn-lt"/>
                        </a:rPr>
                        <a:t>ssurance of supply</a:t>
                      </a:r>
                      <a:endParaRPr lang="en-GB" sz="2100" i="0" u="none" strike="noStrike" dirty="0">
                        <a:solidFill>
                          <a:schemeClr val="accent3"/>
                        </a:solidFill>
                        <a:effectLst/>
                        <a:latin typeface="+mn-lt"/>
                      </a:endParaRPr>
                    </a:p>
                  </a:txBody>
                  <a:tcPr marL="92640" marR="92640" marT="79200" marB="756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c>
                  <a:txBody>
                    <a:bodyPr/>
                    <a:lstStyle/>
                    <a:p>
                      <a:pPr algn="l" rtl="0">
                        <a:lnSpc>
                          <a:spcPct val="92000"/>
                        </a:lnSpc>
                      </a:pPr>
                      <a:r>
                        <a:rPr lang="en-GB" sz="2100" b="0" i="0" u="none" strike="noStrike" dirty="0">
                          <a:solidFill>
                            <a:schemeClr val="accent3"/>
                          </a:solidFill>
                          <a:effectLst/>
                          <a:latin typeface="+mn-lt"/>
                        </a:rPr>
                        <a:t>The availability and accessibility of products and services when they are needed</a:t>
                      </a:r>
                    </a:p>
                  </a:txBody>
                  <a:tcPr marL="92640" marR="92640" marT="79200" marB="756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r>
              <a:tr h="680349">
                <a:tc>
                  <a:txBody>
                    <a:bodyPr/>
                    <a:lstStyle/>
                    <a:p>
                      <a:pPr algn="l" rtl="0">
                        <a:lnSpc>
                          <a:spcPct val="92000"/>
                        </a:lnSpc>
                      </a:pPr>
                      <a:r>
                        <a:rPr lang="en-GB" sz="2100" b="1" i="0" u="none" strike="noStrike" dirty="0">
                          <a:solidFill>
                            <a:schemeClr val="accent6"/>
                          </a:solidFill>
                          <a:effectLst/>
                          <a:latin typeface="+mn-lt"/>
                        </a:rPr>
                        <a:t>Q</a:t>
                      </a:r>
                      <a:r>
                        <a:rPr lang="en-GB" sz="2100" b="1" i="0" u="none" strike="noStrike" dirty="0">
                          <a:solidFill>
                            <a:schemeClr val="accent3"/>
                          </a:solidFill>
                          <a:effectLst/>
                          <a:latin typeface="+mn-lt"/>
                        </a:rPr>
                        <a:t>uality</a:t>
                      </a:r>
                      <a:endParaRPr lang="en-GB" sz="2100" i="0" u="none" strike="noStrike" dirty="0">
                        <a:solidFill>
                          <a:schemeClr val="accent3"/>
                        </a:solidFill>
                        <a:effectLst/>
                        <a:latin typeface="+mn-lt"/>
                      </a:endParaRPr>
                    </a:p>
                  </a:txBody>
                  <a:tcPr marL="92640" marR="92640" marT="79200" marB="756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92000"/>
                        </a:lnSpc>
                      </a:pPr>
                      <a:r>
                        <a:rPr lang="en-GB" sz="2100" b="0" i="0" u="none" strike="noStrike" dirty="0">
                          <a:solidFill>
                            <a:schemeClr val="accent3"/>
                          </a:solidFill>
                          <a:effectLst/>
                          <a:latin typeface="+mn-lt"/>
                        </a:rPr>
                        <a:t>Consistency and fitness for purpose of products and services</a:t>
                      </a:r>
                    </a:p>
                  </a:txBody>
                  <a:tcPr marL="92640" marR="92640" marT="79200" marB="756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680349">
                <a:tc>
                  <a:txBody>
                    <a:bodyPr/>
                    <a:lstStyle/>
                    <a:p>
                      <a:pPr algn="l" rtl="0">
                        <a:lnSpc>
                          <a:spcPct val="92000"/>
                        </a:lnSpc>
                      </a:pPr>
                      <a:r>
                        <a:rPr lang="en-GB" sz="2100" b="1" i="0" u="none" strike="noStrike" dirty="0">
                          <a:solidFill>
                            <a:schemeClr val="accent6"/>
                          </a:solidFill>
                          <a:effectLst/>
                          <a:latin typeface="+mn-lt"/>
                        </a:rPr>
                        <a:t>S</a:t>
                      </a:r>
                      <a:r>
                        <a:rPr lang="en-GB" sz="2100" b="1" i="0" u="none" strike="noStrike" dirty="0">
                          <a:solidFill>
                            <a:schemeClr val="accent3"/>
                          </a:solidFill>
                          <a:effectLst/>
                          <a:latin typeface="+mn-lt"/>
                        </a:rPr>
                        <a:t>ervice</a:t>
                      </a:r>
                      <a:endParaRPr lang="en-GB" sz="2100" i="0" u="none" strike="noStrike" dirty="0">
                        <a:solidFill>
                          <a:schemeClr val="accent3"/>
                        </a:solidFill>
                        <a:effectLst/>
                        <a:latin typeface="+mn-lt"/>
                      </a:endParaRPr>
                    </a:p>
                  </a:txBody>
                  <a:tcPr marL="92640" marR="92640" marT="79200" marB="756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c>
                  <a:txBody>
                    <a:bodyPr/>
                    <a:lstStyle/>
                    <a:p>
                      <a:pPr algn="l" rtl="0">
                        <a:lnSpc>
                          <a:spcPct val="92000"/>
                        </a:lnSpc>
                      </a:pPr>
                      <a:r>
                        <a:rPr lang="en-GB" sz="2100" b="0" i="0" u="none" strike="noStrike" dirty="0">
                          <a:solidFill>
                            <a:schemeClr val="accent3"/>
                          </a:solidFill>
                          <a:effectLst/>
                          <a:latin typeface="+mn-lt"/>
                        </a:rPr>
                        <a:t>The way in which products and services are supplied; support activities</a:t>
                      </a:r>
                    </a:p>
                  </a:txBody>
                  <a:tcPr marL="92640" marR="92640" marT="79200" marB="756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noFill/>
                  </a:tcPr>
                </a:tc>
              </a:tr>
              <a:tr h="385896">
                <a:tc>
                  <a:txBody>
                    <a:bodyPr/>
                    <a:lstStyle/>
                    <a:p>
                      <a:pPr algn="l" rtl="0">
                        <a:lnSpc>
                          <a:spcPct val="92000"/>
                        </a:lnSpc>
                      </a:pPr>
                      <a:r>
                        <a:rPr lang="en-GB" sz="2100" b="1" i="0" u="none" strike="noStrike" dirty="0">
                          <a:solidFill>
                            <a:schemeClr val="accent6"/>
                          </a:solidFill>
                          <a:effectLst/>
                          <a:latin typeface="+mn-lt"/>
                        </a:rPr>
                        <a:t>C</a:t>
                      </a:r>
                      <a:r>
                        <a:rPr lang="en-GB" sz="2100" b="1" i="0" u="none" strike="noStrike" dirty="0">
                          <a:solidFill>
                            <a:schemeClr val="accent3"/>
                          </a:solidFill>
                          <a:effectLst/>
                          <a:latin typeface="+mn-lt"/>
                        </a:rPr>
                        <a:t>ost</a:t>
                      </a:r>
                      <a:endParaRPr lang="en-GB" sz="2100" i="0" u="none" strike="noStrike" dirty="0">
                        <a:solidFill>
                          <a:schemeClr val="accent3"/>
                        </a:solidFill>
                        <a:effectLst/>
                        <a:latin typeface="+mn-lt"/>
                      </a:endParaRPr>
                    </a:p>
                  </a:txBody>
                  <a:tcPr marL="92640" marR="92640" marT="79200" marB="756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c>
                  <a:txBody>
                    <a:bodyPr/>
                    <a:lstStyle/>
                    <a:p>
                      <a:pPr algn="l" rtl="0">
                        <a:lnSpc>
                          <a:spcPct val="92000"/>
                        </a:lnSpc>
                      </a:pPr>
                      <a:r>
                        <a:rPr lang="en-GB" sz="2100" b="0" i="0" u="none" strike="noStrike" dirty="0">
                          <a:solidFill>
                            <a:schemeClr val="accent3"/>
                          </a:solidFill>
                          <a:effectLst/>
                          <a:latin typeface="+mn-lt"/>
                        </a:rPr>
                        <a:t>Costs and prices, including terms and mechanisms</a:t>
                      </a:r>
                    </a:p>
                  </a:txBody>
                  <a:tcPr marL="92640" marR="92640" marT="79200" marB="756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20000"/>
                        <a:lumOff val="80000"/>
                      </a:schemeClr>
                    </a:solidFill>
                  </a:tcPr>
                </a:tc>
              </a:tr>
              <a:tr h="974803">
                <a:tc>
                  <a:txBody>
                    <a:bodyPr/>
                    <a:lstStyle/>
                    <a:p>
                      <a:pPr algn="l" rtl="0">
                        <a:lnSpc>
                          <a:spcPct val="92000"/>
                        </a:lnSpc>
                      </a:pPr>
                      <a:r>
                        <a:rPr lang="en-GB" sz="2100" b="1" i="0" u="none" strike="noStrike" dirty="0">
                          <a:solidFill>
                            <a:schemeClr val="accent6"/>
                          </a:solidFill>
                          <a:effectLst/>
                          <a:latin typeface="+mn-lt"/>
                        </a:rPr>
                        <a:t>I</a:t>
                      </a:r>
                      <a:r>
                        <a:rPr lang="en-GB" sz="2100" b="1" i="0" u="none" strike="noStrike" dirty="0">
                          <a:solidFill>
                            <a:schemeClr val="accent3"/>
                          </a:solidFill>
                          <a:effectLst/>
                          <a:latin typeface="+mn-lt"/>
                        </a:rPr>
                        <a:t>nnovation</a:t>
                      </a:r>
                      <a:endParaRPr lang="en-GB" sz="2100" i="0" u="none" strike="noStrike" dirty="0">
                        <a:solidFill>
                          <a:schemeClr val="accent3"/>
                        </a:solidFill>
                        <a:effectLst/>
                        <a:latin typeface="+mn-lt"/>
                      </a:endParaRPr>
                    </a:p>
                  </a:txBody>
                  <a:tcPr marL="92640" marR="92640" marT="79200" marB="75600">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l" rtl="0">
                        <a:lnSpc>
                          <a:spcPct val="92000"/>
                        </a:lnSpc>
                      </a:pPr>
                      <a:r>
                        <a:rPr lang="en-GB" sz="2100" b="0" i="0" u="none" strike="noStrike" dirty="0">
                          <a:solidFill>
                            <a:schemeClr val="accent3"/>
                          </a:solidFill>
                          <a:effectLst/>
                          <a:latin typeface="+mn-lt"/>
                        </a:rPr>
                        <a:t>Continuous improvement for the organisation </a:t>
                      </a:r>
                      <a:r>
                        <a:rPr lang="en-GB" sz="2100" b="0" i="0" u="none" strike="noStrike" dirty="0" smtClean="0">
                          <a:solidFill>
                            <a:schemeClr val="accent3"/>
                          </a:solidFill>
                          <a:effectLst/>
                          <a:latin typeface="+mn-lt"/>
                        </a:rPr>
                        <a:t>e.g. </a:t>
                      </a:r>
                      <a:r>
                        <a:rPr lang="en-GB" sz="2100" b="0" i="0" u="none" strike="noStrike" dirty="0">
                          <a:solidFill>
                            <a:schemeClr val="accent3"/>
                          </a:solidFill>
                          <a:effectLst/>
                          <a:latin typeface="+mn-lt"/>
                        </a:rPr>
                        <a:t>to reduce costs, increase value, or create competitive advantages</a:t>
                      </a:r>
                    </a:p>
                  </a:txBody>
                  <a:tcPr marL="92640" marR="92640" marT="79200" marB="75600">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noFill/>
                  </a:tcPr>
                </a:tc>
              </a:tr>
            </a:tbl>
          </a:graphicData>
        </a:graphic>
      </p:graphicFrame>
      <p:sp>
        <p:nvSpPr>
          <p:cNvPr id="71682" name="Title 1"/>
          <p:cNvSpPr>
            <a:spLocks noGrp="1"/>
          </p:cNvSpPr>
          <p:nvPr>
            <p:ph type="title"/>
          </p:nvPr>
        </p:nvSpPr>
        <p:spPr>
          <a:xfrm>
            <a:off x="414337" y="523874"/>
            <a:ext cx="8315325" cy="797611"/>
          </a:xfrm>
        </p:spPr>
        <p:txBody>
          <a:bodyPr/>
          <a:lstStyle/>
          <a:p>
            <a:r>
              <a:rPr lang="en-GB" altLang="en-US" dirty="0" smtClean="0"/>
              <a:t>Business Needs</a:t>
            </a:r>
          </a:p>
        </p:txBody>
      </p:sp>
    </p:spTree>
    <p:extLst>
      <p:ext uri="{BB962C8B-B14F-4D97-AF65-F5344CB8AC3E}">
        <p14:creationId xmlns:p14="http://schemas.microsoft.com/office/powerpoint/2010/main" val="201144967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3"/>
          <p:cNvSpPr>
            <a:spLocks noGrp="1" noChangeArrowheads="1"/>
          </p:cNvSpPr>
          <p:nvPr>
            <p:ph type="body" sz="quarter" idx="10"/>
          </p:nvPr>
        </p:nvSpPr>
        <p:spPr/>
        <p:txBody>
          <a:bodyPr/>
          <a:lstStyle/>
          <a:p>
            <a:pPr marL="0" indent="0" eaLnBrk="1" hangingPunct="1">
              <a:buFont typeface="Wingdings" charset="0"/>
              <a:buNone/>
            </a:pPr>
            <a:r>
              <a:rPr lang="en-US" sz="2000" dirty="0">
                <a:latin typeface="Calibri" charset="0"/>
                <a:ea typeface="MS PGothic" charset="0"/>
              </a:rPr>
              <a:t>What is the Hierarchy of Needs?</a:t>
            </a:r>
          </a:p>
          <a:p>
            <a:pPr marL="0" indent="0" eaLnBrk="1" hangingPunct="1">
              <a:buFont typeface="Wingdings" charset="0"/>
              <a:buNone/>
            </a:pPr>
            <a:endParaRPr lang="en-US" sz="2000" dirty="0">
              <a:solidFill>
                <a:srgbClr val="003366"/>
              </a:solidFill>
              <a:latin typeface="Calibri" charset="0"/>
              <a:ea typeface="MS PGothic" charset="0"/>
            </a:endParaRPr>
          </a:p>
          <a:p>
            <a:pPr marL="342900" indent="-342900" eaLnBrk="1" hangingPunct="1">
              <a:spcAft>
                <a:spcPct val="20000"/>
              </a:spcAft>
              <a:buFont typeface="Arial"/>
              <a:buChar char="•"/>
            </a:pPr>
            <a:r>
              <a:rPr lang="en-US" sz="2000" b="0" dirty="0">
                <a:solidFill>
                  <a:srgbClr val="003366"/>
                </a:solidFill>
                <a:latin typeface="Calibri" charset="0"/>
                <a:ea typeface="MS PGothic" charset="0"/>
              </a:rPr>
              <a:t>Business Requirements need to be </a:t>
            </a:r>
            <a:r>
              <a:rPr lang="en-US" sz="2000" b="0" dirty="0" err="1">
                <a:solidFill>
                  <a:srgbClr val="003366"/>
                </a:solidFill>
                <a:latin typeface="Calibri" charset="0"/>
                <a:ea typeface="MS PGothic" charset="0"/>
              </a:rPr>
              <a:t>prioritised</a:t>
            </a:r>
            <a:r>
              <a:rPr lang="en-US" sz="2000" b="0" dirty="0">
                <a:solidFill>
                  <a:srgbClr val="003366"/>
                </a:solidFill>
                <a:latin typeface="Calibri" charset="0"/>
                <a:ea typeface="MS PGothic" charset="0"/>
              </a:rPr>
              <a:t> based on their importance to </a:t>
            </a:r>
            <a:r>
              <a:rPr lang="en-US" sz="2000" b="0" dirty="0" smtClean="0">
                <a:solidFill>
                  <a:srgbClr val="003366"/>
                </a:solidFill>
                <a:latin typeface="Calibri" charset="0"/>
                <a:ea typeface="MS PGothic" charset="0"/>
              </a:rPr>
              <a:t>stakeholders</a:t>
            </a:r>
            <a:endParaRPr lang="en-US" sz="2000" b="0" dirty="0">
              <a:solidFill>
                <a:srgbClr val="003366"/>
              </a:solidFill>
              <a:latin typeface="Calibri" charset="0"/>
              <a:ea typeface="MS PGothic" charset="0"/>
            </a:endParaRPr>
          </a:p>
          <a:p>
            <a:pPr marL="342900" indent="-342900" eaLnBrk="1" hangingPunct="1">
              <a:buFont typeface="Arial"/>
              <a:buChar char="•"/>
            </a:pPr>
            <a:r>
              <a:rPr lang="en-US" sz="2000" b="0" dirty="0">
                <a:solidFill>
                  <a:srgbClr val="003366"/>
                </a:solidFill>
                <a:latin typeface="Calibri" charset="0"/>
                <a:ea typeface="MS PGothic" charset="0"/>
              </a:rPr>
              <a:t>There is a need to form an objective assessment and evaluation of strategic options </a:t>
            </a:r>
            <a:endParaRPr lang="en-US" sz="2000" b="0" dirty="0" smtClean="0">
              <a:solidFill>
                <a:srgbClr val="003366"/>
              </a:solidFill>
              <a:latin typeface="Calibri" charset="0"/>
              <a:ea typeface="MS PGothic" charset="0"/>
            </a:endParaRPr>
          </a:p>
          <a:p>
            <a:pPr marL="342900" indent="-342900" eaLnBrk="1" hangingPunct="1">
              <a:buFont typeface="Arial"/>
              <a:buChar char="•"/>
            </a:pPr>
            <a:r>
              <a:rPr lang="en-GB" sz="2000" b="0" dirty="0" smtClean="0">
                <a:solidFill>
                  <a:srgbClr val="003366"/>
                </a:solidFill>
                <a:latin typeface="Calibri" charset="0"/>
                <a:ea typeface="MS PGothic" charset="0"/>
              </a:rPr>
              <a:t>The </a:t>
            </a:r>
            <a:r>
              <a:rPr lang="en-GB" sz="2000" b="0" dirty="0">
                <a:solidFill>
                  <a:srgbClr val="003366"/>
                </a:solidFill>
                <a:latin typeface="Calibri" charset="0"/>
                <a:ea typeface="MS PGothic" charset="0"/>
              </a:rPr>
              <a:t>o</a:t>
            </a:r>
            <a:r>
              <a:rPr lang="en-GB" sz="2000" b="0" dirty="0" smtClean="0">
                <a:solidFill>
                  <a:srgbClr val="003366"/>
                </a:solidFill>
                <a:latin typeface="Calibri" charset="0"/>
                <a:ea typeface="MS PGothic" charset="0"/>
              </a:rPr>
              <a:t>ptions </a:t>
            </a:r>
            <a:r>
              <a:rPr lang="en-GB" sz="2000" b="0" dirty="0">
                <a:solidFill>
                  <a:srgbClr val="003366"/>
                </a:solidFill>
                <a:latin typeface="Calibri" charset="0"/>
                <a:ea typeface="MS PGothic" charset="0"/>
              </a:rPr>
              <a:t>we are faced with need to be evaluated against what the organisation actually needs and </a:t>
            </a:r>
            <a:r>
              <a:rPr lang="en-GB" sz="2000" b="0" dirty="0" smtClean="0">
                <a:solidFill>
                  <a:srgbClr val="003366"/>
                </a:solidFill>
                <a:latin typeface="Calibri" charset="0"/>
                <a:ea typeface="MS PGothic" charset="0"/>
              </a:rPr>
              <a:t>wants</a:t>
            </a:r>
          </a:p>
          <a:p>
            <a:pPr marL="342900" indent="-342900" eaLnBrk="1" hangingPunct="1">
              <a:buFont typeface="Arial"/>
              <a:buChar char="•"/>
            </a:pPr>
            <a:endParaRPr lang="en-GB" sz="2000" b="0" dirty="0">
              <a:solidFill>
                <a:srgbClr val="003366"/>
              </a:solidFill>
              <a:latin typeface="Calibri" charset="0"/>
              <a:ea typeface="MS PGothic" charset="0"/>
            </a:endParaRPr>
          </a:p>
          <a:p>
            <a:pPr eaLnBrk="1" hangingPunct="1"/>
            <a:r>
              <a:rPr lang="en-GB" sz="2000" b="0" dirty="0" smtClean="0">
                <a:solidFill>
                  <a:srgbClr val="003366"/>
                </a:solidFill>
                <a:latin typeface="Calibri" charset="0"/>
                <a:ea typeface="MS PGothic" charset="0"/>
              </a:rPr>
              <a:t>Of course this is likely to be an areas for conflict – why? And what solutions would you suggest?</a:t>
            </a:r>
            <a:endParaRPr lang="en-GB" sz="2000" b="0" dirty="0">
              <a:solidFill>
                <a:srgbClr val="003366"/>
              </a:solidFill>
              <a:latin typeface="Calibri" charset="0"/>
              <a:ea typeface="MS PGothic" charset="0"/>
            </a:endParaRPr>
          </a:p>
        </p:txBody>
      </p:sp>
      <p:sp>
        <p:nvSpPr>
          <p:cNvPr id="125953" name="Rectangle 2"/>
          <p:cNvSpPr>
            <a:spLocks noGrp="1" noChangeArrowheads="1"/>
          </p:cNvSpPr>
          <p:nvPr>
            <p:ph type="title"/>
          </p:nvPr>
        </p:nvSpPr>
        <p:spPr/>
        <p:txBody>
          <a:bodyPr/>
          <a:lstStyle/>
          <a:p>
            <a:pPr eaLnBrk="1" hangingPunct="1"/>
            <a:r>
              <a:rPr lang="en-GB" dirty="0">
                <a:latin typeface="Calibri" charset="0"/>
                <a:ea typeface="MS PGothic" charset="0"/>
              </a:rPr>
              <a:t>Business Requirements – Hierarchy of </a:t>
            </a:r>
            <a:r>
              <a:rPr lang="en-GB" dirty="0" smtClean="0">
                <a:latin typeface="Calibri" charset="0"/>
                <a:ea typeface="MS PGothic" charset="0"/>
              </a:rPr>
              <a:t>Needs</a:t>
            </a:r>
            <a:endParaRPr lang="en-GB" dirty="0">
              <a:latin typeface="Calibri" charset="0"/>
              <a:ea typeface="MS PGothic" charset="0"/>
            </a:endParaRPr>
          </a:p>
        </p:txBody>
      </p:sp>
    </p:spTree>
    <p:extLst>
      <p:ext uri="{BB962C8B-B14F-4D97-AF65-F5344CB8AC3E}">
        <p14:creationId xmlns:p14="http://schemas.microsoft.com/office/powerpoint/2010/main" val="320461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type="body" sz="quarter" idx="10"/>
          </p:nvPr>
        </p:nvSpPr>
        <p:spPr>
          <a:xfrm>
            <a:off x="415926" y="1320800"/>
            <a:ext cx="5162919" cy="587441"/>
          </a:xfrm>
        </p:spPr>
        <p:txBody>
          <a:bodyPr/>
          <a:lstStyle/>
          <a:p>
            <a:pPr marL="0" indent="0">
              <a:lnSpc>
                <a:spcPct val="110000"/>
              </a:lnSpc>
              <a:spcBef>
                <a:spcPct val="0"/>
              </a:spcBef>
              <a:buFont typeface="Symbol" charset="0"/>
              <a:buNone/>
            </a:pPr>
            <a:r>
              <a:rPr lang="en-US" sz="1800" b="0" dirty="0">
                <a:solidFill>
                  <a:srgbClr val="003366"/>
                </a:solidFill>
                <a:latin typeface="Calibri" charset="0"/>
                <a:ea typeface="MS PGothic" charset="0"/>
              </a:rPr>
              <a:t>Hierarchy of Needs reviews all Business Requirements and establishes a weighted representation for decision making</a:t>
            </a:r>
          </a:p>
          <a:p>
            <a:pPr marL="0" indent="0">
              <a:lnSpc>
                <a:spcPct val="110000"/>
              </a:lnSpc>
              <a:spcBef>
                <a:spcPct val="0"/>
              </a:spcBef>
              <a:buFont typeface="Symbol" charset="0"/>
              <a:buNone/>
            </a:pPr>
            <a:endParaRPr lang="en-US" sz="1800" b="0" dirty="0">
              <a:solidFill>
                <a:srgbClr val="003366"/>
              </a:solidFill>
              <a:latin typeface="Calibri" charset="0"/>
              <a:ea typeface="MS PGothic" charset="0"/>
            </a:endParaRPr>
          </a:p>
          <a:p>
            <a:pPr marL="0" indent="0">
              <a:lnSpc>
                <a:spcPct val="110000"/>
              </a:lnSpc>
              <a:spcBef>
                <a:spcPct val="0"/>
              </a:spcBef>
              <a:buFont typeface="Symbol" charset="0"/>
              <a:buNone/>
            </a:pPr>
            <a:r>
              <a:rPr lang="en-US" sz="1800" b="0" dirty="0">
                <a:solidFill>
                  <a:srgbClr val="003366"/>
                </a:solidFill>
                <a:latin typeface="Calibri" charset="0"/>
                <a:ea typeface="MS PGothic" charset="0"/>
              </a:rPr>
              <a:t>This approach allows for conflicting views from different departments in the organisation, for example…</a:t>
            </a:r>
          </a:p>
          <a:p>
            <a:pPr marL="0" indent="0">
              <a:lnSpc>
                <a:spcPct val="110000"/>
              </a:lnSpc>
              <a:spcBef>
                <a:spcPct val="0"/>
              </a:spcBef>
              <a:buFont typeface="Symbol" charset="0"/>
              <a:buNone/>
            </a:pPr>
            <a:endParaRPr lang="en-US" sz="1800" b="0" dirty="0">
              <a:solidFill>
                <a:srgbClr val="003366"/>
              </a:solidFill>
              <a:latin typeface="Calibri" charset="0"/>
              <a:ea typeface="MS PGothic" charset="0"/>
            </a:endParaRPr>
          </a:p>
          <a:p>
            <a:pPr marL="0" indent="0">
              <a:lnSpc>
                <a:spcPct val="110000"/>
              </a:lnSpc>
              <a:spcBef>
                <a:spcPct val="0"/>
              </a:spcBef>
              <a:buFont typeface="Symbol" charset="0"/>
              <a:buNone/>
            </a:pPr>
            <a:r>
              <a:rPr lang="en-US" sz="1800" b="0" dirty="0">
                <a:solidFill>
                  <a:srgbClr val="003366"/>
                </a:solidFill>
                <a:latin typeface="Calibri" charset="0"/>
                <a:ea typeface="MS PGothic" charset="0"/>
              </a:rPr>
              <a:t>The Quality Department will have different priorities to the Purchasing Department, who in turn will have different priorities to the Warehouse, who in turn will have different priorities to Operations and so on….</a:t>
            </a:r>
          </a:p>
          <a:p>
            <a:pPr marL="0" indent="0">
              <a:lnSpc>
                <a:spcPct val="110000"/>
              </a:lnSpc>
              <a:spcBef>
                <a:spcPct val="0"/>
              </a:spcBef>
              <a:buFont typeface="Symbol" charset="0"/>
              <a:buNone/>
            </a:pPr>
            <a:endParaRPr lang="en-US" sz="2200" b="0" dirty="0">
              <a:latin typeface="Calibri" charset="0"/>
              <a:ea typeface="MS PGothic" charset="0"/>
            </a:endParaRPr>
          </a:p>
          <a:p>
            <a:pPr marL="0" indent="0">
              <a:lnSpc>
                <a:spcPct val="110000"/>
              </a:lnSpc>
              <a:spcBef>
                <a:spcPct val="0"/>
              </a:spcBef>
              <a:buFont typeface="Symbol" charset="0"/>
              <a:buNone/>
            </a:pPr>
            <a:endParaRPr lang="en-GB" sz="2200" dirty="0">
              <a:latin typeface="Calibri" charset="0"/>
              <a:ea typeface="MS PGothic" charset="0"/>
            </a:endParaRPr>
          </a:p>
        </p:txBody>
      </p:sp>
      <p:sp>
        <p:nvSpPr>
          <p:cNvPr id="128001" name="Rectangle 2"/>
          <p:cNvSpPr>
            <a:spLocks noGrp="1" noChangeArrowheads="1"/>
          </p:cNvSpPr>
          <p:nvPr>
            <p:ph type="title"/>
          </p:nvPr>
        </p:nvSpPr>
        <p:spPr/>
        <p:txBody>
          <a:bodyPr/>
          <a:lstStyle/>
          <a:p>
            <a:pPr eaLnBrk="1" hangingPunct="1"/>
            <a:r>
              <a:rPr lang="en-GB" dirty="0">
                <a:latin typeface="Calibri" charset="0"/>
                <a:ea typeface="MS PGothic" charset="0"/>
              </a:rPr>
              <a:t>Hierarchy of </a:t>
            </a:r>
            <a:r>
              <a:rPr lang="en-GB" dirty="0" smtClean="0">
                <a:latin typeface="Calibri" charset="0"/>
                <a:ea typeface="MS PGothic" charset="0"/>
              </a:rPr>
              <a:t>Needs</a:t>
            </a:r>
            <a:endParaRPr lang="en-GB" dirty="0">
              <a:latin typeface="Calibri" charset="0"/>
              <a:ea typeface="MS PGothic" charset="0"/>
            </a:endParaRPr>
          </a:p>
        </p:txBody>
      </p:sp>
      <p:sp>
        <p:nvSpPr>
          <p:cNvPr id="128003" name="AutoShape 4"/>
          <p:cNvSpPr>
            <a:spLocks noChangeArrowheads="1"/>
          </p:cNvSpPr>
          <p:nvPr/>
        </p:nvSpPr>
        <p:spPr bwMode="auto">
          <a:xfrm>
            <a:off x="5580063" y="1700213"/>
            <a:ext cx="3168650" cy="3095625"/>
          </a:xfrm>
          <a:prstGeom prst="triangle">
            <a:avLst>
              <a:gd name="adj" fmla="val 50000"/>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000" b="1">
              <a:solidFill>
                <a:schemeClr val="bg1"/>
              </a:solidFill>
              <a:latin typeface="Garamond" charset="0"/>
              <a:cs typeface="Arial" charset="0"/>
            </a:endParaRPr>
          </a:p>
        </p:txBody>
      </p:sp>
      <p:sp>
        <p:nvSpPr>
          <p:cNvPr id="128004" name="Rectangle 5"/>
          <p:cNvSpPr>
            <a:spLocks noChangeArrowheads="1"/>
          </p:cNvSpPr>
          <p:nvPr/>
        </p:nvSpPr>
        <p:spPr bwMode="auto">
          <a:xfrm>
            <a:off x="5580063" y="4868863"/>
            <a:ext cx="3168650" cy="576262"/>
          </a:xfrm>
          <a:prstGeom prst="rect">
            <a:avLst/>
          </a:prstGeom>
          <a:solidFill>
            <a:srgbClr val="0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GB" sz="2000" b="1" dirty="0">
                <a:solidFill>
                  <a:schemeClr val="bg1"/>
                </a:solidFill>
                <a:latin typeface="+mn-lt"/>
                <a:cs typeface="Arial" charset="0"/>
              </a:rPr>
              <a:t>Go/No Go Criteria</a:t>
            </a:r>
          </a:p>
        </p:txBody>
      </p:sp>
      <p:sp>
        <p:nvSpPr>
          <p:cNvPr id="128005" name="Text Box 7"/>
          <p:cNvSpPr txBox="1">
            <a:spLocks noChangeArrowheads="1"/>
          </p:cNvSpPr>
          <p:nvPr/>
        </p:nvSpPr>
        <p:spPr bwMode="auto">
          <a:xfrm>
            <a:off x="6732588" y="2203450"/>
            <a:ext cx="7921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algn="ctr" eaLnBrk="1" hangingPunct="1">
              <a:spcBef>
                <a:spcPct val="50000"/>
              </a:spcBef>
            </a:pPr>
            <a:r>
              <a:rPr lang="en-GB" sz="1800" b="1" dirty="0">
                <a:solidFill>
                  <a:schemeClr val="bg1"/>
                </a:solidFill>
                <a:latin typeface="+mn-lt"/>
                <a:cs typeface="Arial" charset="0"/>
              </a:rPr>
              <a:t>Low</a:t>
            </a:r>
          </a:p>
        </p:txBody>
      </p:sp>
      <p:sp>
        <p:nvSpPr>
          <p:cNvPr id="128006" name="Text Box 8"/>
          <p:cNvSpPr txBox="1">
            <a:spLocks noChangeArrowheads="1"/>
          </p:cNvSpPr>
          <p:nvPr/>
        </p:nvSpPr>
        <p:spPr bwMode="auto">
          <a:xfrm>
            <a:off x="6732588" y="4437063"/>
            <a:ext cx="7921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algn="ctr" eaLnBrk="1" hangingPunct="1">
              <a:spcBef>
                <a:spcPct val="50000"/>
              </a:spcBef>
            </a:pPr>
            <a:r>
              <a:rPr lang="en-GB" sz="1800" b="1" dirty="0">
                <a:solidFill>
                  <a:schemeClr val="bg1"/>
                </a:solidFill>
                <a:latin typeface="+mn-lt"/>
                <a:cs typeface="Arial" charset="0"/>
              </a:rPr>
              <a:t>High</a:t>
            </a:r>
          </a:p>
        </p:txBody>
      </p:sp>
      <p:sp>
        <p:nvSpPr>
          <p:cNvPr id="128007" name="Text Box 9"/>
          <p:cNvSpPr txBox="1">
            <a:spLocks noChangeArrowheads="1"/>
          </p:cNvSpPr>
          <p:nvPr/>
        </p:nvSpPr>
        <p:spPr bwMode="auto">
          <a:xfrm>
            <a:off x="6372225" y="2827338"/>
            <a:ext cx="1584325"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Calibri" charset="0"/>
                <a:ea typeface="MS PGothic" charset="0"/>
                <a:cs typeface="MS PGothic" charset="0"/>
              </a:defRPr>
            </a:lvl1pPr>
            <a:lvl2pPr marL="742950" indent="-285750" eaLnBrk="0" hangingPunct="0">
              <a:defRPr sz="2800">
                <a:solidFill>
                  <a:schemeClr val="accent2"/>
                </a:solidFill>
                <a:latin typeface="Calibri" charset="0"/>
                <a:ea typeface="MS PGothic" charset="0"/>
                <a:cs typeface="MS PGothic" charset="0"/>
              </a:defRPr>
            </a:lvl2pPr>
            <a:lvl3pPr marL="1143000" indent="-228600" eaLnBrk="0" hangingPunct="0">
              <a:defRPr sz="2800">
                <a:solidFill>
                  <a:schemeClr val="accent2"/>
                </a:solidFill>
                <a:latin typeface="Calibri" charset="0"/>
                <a:ea typeface="MS PGothic" charset="0"/>
                <a:cs typeface="MS PGothic" charset="0"/>
              </a:defRPr>
            </a:lvl3pPr>
            <a:lvl4pPr marL="1600200" indent="-228600" eaLnBrk="0" hangingPunct="0">
              <a:defRPr sz="2800">
                <a:solidFill>
                  <a:schemeClr val="accent2"/>
                </a:solidFill>
                <a:latin typeface="Calibri" charset="0"/>
                <a:ea typeface="MS PGothic" charset="0"/>
                <a:cs typeface="MS PGothic" charset="0"/>
              </a:defRPr>
            </a:lvl4pPr>
            <a:lvl5pPr marL="2057400" indent="-228600" eaLnBrk="0" hangingPunct="0">
              <a:defRPr sz="2800">
                <a:solidFill>
                  <a:schemeClr val="accent2"/>
                </a:solidFill>
                <a:latin typeface="Calibri" charset="0"/>
                <a:ea typeface="MS PGothic" charset="0"/>
                <a:cs typeface="MS PGothic" charset="0"/>
              </a:defRPr>
            </a:lvl5pPr>
            <a:lvl6pPr marL="2514600" indent="-228600" eaLnBrk="0" fontAlgn="base" hangingPunct="0">
              <a:spcBef>
                <a:spcPct val="0"/>
              </a:spcBef>
              <a:spcAft>
                <a:spcPct val="0"/>
              </a:spcAft>
              <a:defRPr sz="2800">
                <a:solidFill>
                  <a:schemeClr val="accent2"/>
                </a:solidFill>
                <a:latin typeface="Calibri" charset="0"/>
                <a:ea typeface="MS PGothic" charset="0"/>
                <a:cs typeface="MS PGothic" charset="0"/>
              </a:defRPr>
            </a:lvl6pPr>
            <a:lvl7pPr marL="2971800" indent="-228600" eaLnBrk="0" fontAlgn="base" hangingPunct="0">
              <a:spcBef>
                <a:spcPct val="0"/>
              </a:spcBef>
              <a:spcAft>
                <a:spcPct val="0"/>
              </a:spcAft>
              <a:defRPr sz="2800">
                <a:solidFill>
                  <a:schemeClr val="accent2"/>
                </a:solidFill>
                <a:latin typeface="Calibri" charset="0"/>
                <a:ea typeface="MS PGothic" charset="0"/>
                <a:cs typeface="MS PGothic" charset="0"/>
              </a:defRPr>
            </a:lvl7pPr>
            <a:lvl8pPr marL="3429000" indent="-228600" eaLnBrk="0" fontAlgn="base" hangingPunct="0">
              <a:spcBef>
                <a:spcPct val="0"/>
              </a:spcBef>
              <a:spcAft>
                <a:spcPct val="0"/>
              </a:spcAft>
              <a:defRPr sz="2800">
                <a:solidFill>
                  <a:schemeClr val="accent2"/>
                </a:solidFill>
                <a:latin typeface="Calibri" charset="0"/>
                <a:ea typeface="MS PGothic" charset="0"/>
                <a:cs typeface="MS PGothic" charset="0"/>
              </a:defRPr>
            </a:lvl8pPr>
            <a:lvl9pPr marL="3886200" indent="-228600" eaLnBrk="0" fontAlgn="base" hangingPunct="0">
              <a:spcBef>
                <a:spcPct val="0"/>
              </a:spcBef>
              <a:spcAft>
                <a:spcPct val="0"/>
              </a:spcAft>
              <a:defRPr sz="2800">
                <a:solidFill>
                  <a:schemeClr val="accent2"/>
                </a:solidFill>
                <a:latin typeface="Calibri" charset="0"/>
                <a:ea typeface="MS PGothic" charset="0"/>
                <a:cs typeface="MS PGothic" charset="0"/>
              </a:defRPr>
            </a:lvl9pPr>
          </a:lstStyle>
          <a:p>
            <a:pPr algn="ctr" eaLnBrk="1" hangingPunct="1"/>
            <a:r>
              <a:rPr lang="en-US" sz="1800" b="1" dirty="0">
                <a:solidFill>
                  <a:schemeClr val="bg1"/>
                </a:solidFill>
                <a:latin typeface="+mn-lt"/>
                <a:cs typeface="Arial" charset="0"/>
              </a:rPr>
              <a:t>Relative importance </a:t>
            </a:r>
          </a:p>
          <a:p>
            <a:pPr algn="ctr" eaLnBrk="1" hangingPunct="1"/>
            <a:r>
              <a:rPr lang="en-US" sz="1800" b="1" dirty="0">
                <a:solidFill>
                  <a:schemeClr val="bg1"/>
                </a:solidFill>
                <a:latin typeface="+mn-lt"/>
                <a:cs typeface="Arial" charset="0"/>
              </a:rPr>
              <a:t>of weighted criteria to </a:t>
            </a:r>
          </a:p>
          <a:p>
            <a:pPr algn="ctr" eaLnBrk="1" hangingPunct="1"/>
            <a:r>
              <a:rPr lang="en-US" sz="1800" b="1" dirty="0">
                <a:solidFill>
                  <a:schemeClr val="bg1"/>
                </a:solidFill>
                <a:latin typeface="+mn-lt"/>
                <a:cs typeface="Arial" charset="0"/>
              </a:rPr>
              <a:t>stakeholders</a:t>
            </a:r>
            <a:endParaRPr lang="en-GB" sz="1800" b="1" dirty="0">
              <a:solidFill>
                <a:schemeClr val="bg1"/>
              </a:solidFill>
              <a:latin typeface="+mn-lt"/>
              <a:cs typeface="Arial" charset="0"/>
            </a:endParaRPr>
          </a:p>
        </p:txBody>
      </p:sp>
      <p:sp>
        <p:nvSpPr>
          <p:cNvPr id="128008" name="Line 10"/>
          <p:cNvSpPr>
            <a:spLocks noChangeShapeType="1"/>
          </p:cNvSpPr>
          <p:nvPr/>
        </p:nvSpPr>
        <p:spPr bwMode="auto">
          <a:xfrm flipV="1">
            <a:off x="7164388" y="2563813"/>
            <a:ext cx="0" cy="288925"/>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8009" name="Line 11"/>
          <p:cNvSpPr>
            <a:spLocks noChangeShapeType="1"/>
          </p:cNvSpPr>
          <p:nvPr/>
        </p:nvSpPr>
        <p:spPr bwMode="auto">
          <a:xfrm>
            <a:off x="7164388" y="4221163"/>
            <a:ext cx="0" cy="287337"/>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206021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Acquiring Data</a:t>
            </a:r>
          </a:p>
        </p:txBody>
      </p:sp>
      <p:sp>
        <p:nvSpPr>
          <p:cNvPr id="3" name="Text Placeholder 2"/>
          <p:cNvSpPr>
            <a:spLocks noGrp="1"/>
          </p:cNvSpPr>
          <p:nvPr>
            <p:ph type="body" sz="quarter" idx="10"/>
          </p:nvPr>
        </p:nvSpPr>
        <p:spPr>
          <a:xfrm>
            <a:off x="415925" y="1320799"/>
            <a:ext cx="8315325" cy="4615305"/>
          </a:xfrm>
        </p:spPr>
        <p:txBody>
          <a:bodyPr/>
          <a:lstStyle/>
          <a:p>
            <a:pPr marL="342900" indent="-342900">
              <a:buFont typeface="Arial" panose="020B0604020202020204" pitchFamily="34" charset="0"/>
              <a:buChar char="•"/>
            </a:pPr>
            <a:r>
              <a:rPr lang="en-GB" b="0" dirty="0">
                <a:solidFill>
                  <a:schemeClr val="accent3"/>
                </a:solidFill>
              </a:rPr>
              <a:t>Critical to Category management is gaining a clear understanding your current </a:t>
            </a:r>
            <a:r>
              <a:rPr lang="en-GB" b="0" dirty="0" smtClean="0">
                <a:solidFill>
                  <a:schemeClr val="accent3"/>
                </a:solidFill>
              </a:rPr>
              <a:t>position</a:t>
            </a:r>
          </a:p>
          <a:p>
            <a:pPr marL="342900" indent="-342900">
              <a:buFont typeface="Arial" panose="020B0604020202020204" pitchFamily="34" charset="0"/>
              <a:buChar char="•"/>
            </a:pPr>
            <a:r>
              <a:rPr lang="en-GB" b="0" dirty="0" smtClean="0">
                <a:solidFill>
                  <a:schemeClr val="accent3"/>
                </a:solidFill>
              </a:rPr>
              <a:t>Frequently </a:t>
            </a:r>
            <a:r>
              <a:rPr lang="en-GB" b="0" dirty="0">
                <a:solidFill>
                  <a:schemeClr val="accent3"/>
                </a:solidFill>
              </a:rPr>
              <a:t>access to such data is complicated by the limitations of IT systems</a:t>
            </a:r>
          </a:p>
          <a:p>
            <a:pPr marL="342900" indent="-342900">
              <a:buFont typeface="Arial" panose="020B0604020202020204" pitchFamily="34" charset="0"/>
              <a:buChar char="•"/>
            </a:pPr>
            <a:r>
              <a:rPr lang="en-GB" b="0" dirty="0">
                <a:solidFill>
                  <a:schemeClr val="accent3"/>
                </a:solidFill>
              </a:rPr>
              <a:t>This is a problem which can be overcome through the use of specialist data mining specialists</a:t>
            </a:r>
          </a:p>
          <a:p>
            <a:pPr marL="342900" indent="-342900">
              <a:buFont typeface="Arial" panose="020B0604020202020204" pitchFamily="34" charset="0"/>
              <a:buChar char="•"/>
            </a:pPr>
            <a:r>
              <a:rPr lang="en-GB" b="0" dirty="0">
                <a:solidFill>
                  <a:schemeClr val="accent3"/>
                </a:solidFill>
              </a:rPr>
              <a:t>Understanding future demand is also critical</a:t>
            </a:r>
          </a:p>
        </p:txBody>
      </p:sp>
    </p:spTree>
    <p:extLst>
      <p:ext uri="{BB962C8B-B14F-4D97-AF65-F5344CB8AC3E}">
        <p14:creationId xmlns:p14="http://schemas.microsoft.com/office/powerpoint/2010/main" val="5747240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Content Placeholder 4"/>
          <p:cNvSpPr>
            <a:spLocks noGrp="1"/>
          </p:cNvSpPr>
          <p:nvPr>
            <p:ph idx="1"/>
          </p:nvPr>
        </p:nvSpPr>
        <p:spPr>
          <a:xfrm>
            <a:off x="417705" y="1213405"/>
            <a:ext cx="8316911" cy="4626876"/>
          </a:xfrm>
        </p:spPr>
        <p:txBody>
          <a:bodyPr/>
          <a:lstStyle/>
          <a:p>
            <a:pPr marL="0" indent="0">
              <a:buNone/>
            </a:pPr>
            <a:r>
              <a:rPr lang="en-GB" altLang="en-US" sz="2000" b="1" dirty="0">
                <a:solidFill>
                  <a:schemeClr val="accent2"/>
                </a:solidFill>
              </a:rPr>
              <a:t>Customer and business requirements</a:t>
            </a:r>
          </a:p>
          <a:p>
            <a:r>
              <a:rPr lang="en-GB" altLang="en-US" sz="2000" dirty="0"/>
              <a:t>W</a:t>
            </a:r>
            <a:r>
              <a:rPr lang="en-GB" altLang="en-US" sz="2000" dirty="0" smtClean="0"/>
              <a:t>hat do our customers need and how is that / might that change?</a:t>
            </a:r>
          </a:p>
          <a:p>
            <a:r>
              <a:rPr lang="en-GB" altLang="en-US" sz="2000" dirty="0" smtClean="0"/>
              <a:t>What does the organisation need in the short, medium and long term?</a:t>
            </a:r>
          </a:p>
          <a:p>
            <a:pPr marL="0" indent="0">
              <a:buNone/>
            </a:pPr>
            <a:r>
              <a:rPr lang="en-GB" altLang="en-US" sz="2000" b="1" dirty="0">
                <a:solidFill>
                  <a:schemeClr val="accent2"/>
                </a:solidFill>
              </a:rPr>
              <a:t>Spend analysis</a:t>
            </a:r>
          </a:p>
          <a:p>
            <a:r>
              <a:rPr lang="en-GB" altLang="en-US" sz="2000" dirty="0"/>
              <a:t>H</a:t>
            </a:r>
            <a:r>
              <a:rPr lang="en-GB" altLang="en-US" sz="2000" dirty="0" smtClean="0"/>
              <a:t>istorical usage analysis of goods and services; supplier positioning; supplier historical analysis; transaction cost analysis; criticality of products and services</a:t>
            </a:r>
          </a:p>
          <a:p>
            <a:pPr marL="0" indent="0">
              <a:buNone/>
            </a:pPr>
            <a:r>
              <a:rPr lang="en-GB" altLang="en-US" sz="2000" b="1" dirty="0" smtClean="0">
                <a:solidFill>
                  <a:schemeClr val="accent2"/>
                </a:solidFill>
              </a:rPr>
              <a:t>Cost and Price analysis</a:t>
            </a:r>
            <a:endParaRPr lang="en-GB" altLang="en-US" sz="2000" b="1" dirty="0">
              <a:solidFill>
                <a:schemeClr val="accent2"/>
              </a:solidFill>
            </a:endParaRPr>
          </a:p>
          <a:p>
            <a:r>
              <a:rPr lang="en-GB" altLang="en-US" sz="2000" dirty="0" smtClean="0"/>
              <a:t>Purchase price cost </a:t>
            </a:r>
            <a:r>
              <a:rPr lang="en-GB" altLang="en-US" sz="2000" dirty="0" err="1" smtClean="0"/>
              <a:t>analyis</a:t>
            </a:r>
            <a:r>
              <a:rPr lang="en-GB" altLang="en-US" sz="2000" dirty="0" smtClean="0"/>
              <a:t> / should cost</a:t>
            </a:r>
          </a:p>
          <a:p>
            <a:r>
              <a:rPr lang="en-GB" altLang="en-US" sz="2000" dirty="0" smtClean="0"/>
              <a:t>Pricing strategies</a:t>
            </a:r>
          </a:p>
          <a:p>
            <a:pPr marL="0" indent="0">
              <a:buNone/>
            </a:pPr>
            <a:r>
              <a:rPr lang="en-GB" altLang="en-US" sz="2000" b="1" dirty="0" smtClean="0">
                <a:solidFill>
                  <a:schemeClr val="accent2"/>
                </a:solidFill>
              </a:rPr>
              <a:t>Contractual commitment </a:t>
            </a:r>
            <a:r>
              <a:rPr lang="en-GB" altLang="en-US" sz="2000" b="1" dirty="0">
                <a:solidFill>
                  <a:schemeClr val="accent2"/>
                </a:solidFill>
              </a:rPr>
              <a:t>analysis</a:t>
            </a:r>
          </a:p>
          <a:p>
            <a:r>
              <a:rPr lang="en-GB" altLang="en-US" sz="2000" dirty="0" smtClean="0"/>
              <a:t>What contracts do we have, for what, how are they performing, scope for change and/or exit</a:t>
            </a:r>
            <a:endParaRPr lang="en-GB" altLang="en-US" sz="2000" dirty="0"/>
          </a:p>
        </p:txBody>
      </p:sp>
      <p:sp>
        <p:nvSpPr>
          <p:cNvPr id="57346" name="Title 1"/>
          <p:cNvSpPr>
            <a:spLocks noGrp="1"/>
          </p:cNvSpPr>
          <p:nvPr>
            <p:ph type="title"/>
          </p:nvPr>
        </p:nvSpPr>
        <p:spPr/>
        <p:txBody>
          <a:bodyPr/>
          <a:lstStyle/>
          <a:p>
            <a:r>
              <a:rPr lang="en-GB" altLang="en-US" smtClean="0"/>
              <a:t>Acquiring Data</a:t>
            </a:r>
            <a:endParaRPr lang="en-GB" altLang="en-US" dirty="0" smtClean="0"/>
          </a:p>
        </p:txBody>
      </p:sp>
      <p:sp>
        <p:nvSpPr>
          <p:cNvPr id="12" name="Rectangle 11"/>
          <p:cNvSpPr/>
          <p:nvPr/>
        </p:nvSpPr>
        <p:spPr>
          <a:xfrm>
            <a:off x="7763628" y="5803063"/>
            <a:ext cx="966034" cy="415498"/>
          </a:xfrm>
          <a:prstGeom prst="rect">
            <a:avLst/>
          </a:prstGeom>
        </p:spPr>
        <p:txBody>
          <a:bodyPr wrap="none">
            <a:spAutoFit/>
          </a:bodyPr>
          <a:lstStyle/>
          <a:p>
            <a:r>
              <a:rPr lang="en-GB" sz="2100" b="1" dirty="0" smtClean="0">
                <a:solidFill>
                  <a:schemeClr val="accent3"/>
                </a:solidFill>
              </a:rPr>
              <a:t>Cont</a:t>
            </a:r>
            <a:r>
              <a:rPr lang="en-GB" sz="2100" b="1" dirty="0">
                <a:solidFill>
                  <a:schemeClr val="accent3"/>
                </a:solidFill>
              </a:rPr>
              <a:t>../</a:t>
            </a:r>
            <a:endParaRPr lang="en-US" sz="2100" b="1" dirty="0">
              <a:solidFill>
                <a:schemeClr val="accent3"/>
              </a:solidFill>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53</a:t>
            </a:fld>
            <a:endParaRPr lang="en-GB"/>
          </a:p>
        </p:txBody>
      </p:sp>
    </p:spTree>
    <p:extLst>
      <p:ext uri="{BB962C8B-B14F-4D97-AF65-F5344CB8AC3E}">
        <p14:creationId xmlns:p14="http://schemas.microsoft.com/office/powerpoint/2010/main" val="2968753282"/>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Content Placeholder 4"/>
          <p:cNvSpPr>
            <a:spLocks noGrp="1"/>
          </p:cNvSpPr>
          <p:nvPr>
            <p:ph idx="1"/>
          </p:nvPr>
        </p:nvSpPr>
        <p:spPr/>
        <p:txBody>
          <a:bodyPr/>
          <a:lstStyle/>
          <a:p>
            <a:pPr marL="0" indent="0">
              <a:buNone/>
            </a:pPr>
            <a:r>
              <a:rPr lang="en-GB" altLang="en-US" b="1" dirty="0">
                <a:solidFill>
                  <a:schemeClr val="accent2"/>
                </a:solidFill>
              </a:rPr>
              <a:t>Future spend analysis</a:t>
            </a:r>
          </a:p>
          <a:p>
            <a:r>
              <a:rPr lang="en-GB" altLang="en-US" dirty="0"/>
              <a:t>Forward/expected usage of goods and services; trends in the </a:t>
            </a:r>
            <a:r>
              <a:rPr lang="en-GB" altLang="en-US" dirty="0" smtClean="0"/>
              <a:t>market</a:t>
            </a:r>
            <a:endParaRPr lang="en-GB" altLang="en-US" b="1" dirty="0" smtClean="0">
              <a:solidFill>
                <a:schemeClr val="accent2"/>
              </a:solidFill>
            </a:endParaRPr>
          </a:p>
          <a:p>
            <a:pPr marL="0" indent="0">
              <a:buNone/>
            </a:pPr>
            <a:r>
              <a:rPr lang="en-GB" altLang="en-US" b="1" dirty="0" smtClean="0">
                <a:solidFill>
                  <a:schemeClr val="accent2"/>
                </a:solidFill>
              </a:rPr>
              <a:t>Technology </a:t>
            </a:r>
            <a:endParaRPr lang="en-GB" altLang="en-US" b="1" dirty="0">
              <a:solidFill>
                <a:schemeClr val="accent2"/>
              </a:solidFill>
            </a:endParaRPr>
          </a:p>
          <a:p>
            <a:r>
              <a:rPr lang="en-GB" altLang="en-US" dirty="0" smtClean="0"/>
              <a:t>What is on your / your customers’ / your suppliers’/ the supply market’s technology roadmap?</a:t>
            </a:r>
          </a:p>
          <a:p>
            <a:r>
              <a:rPr lang="en-GB" altLang="en-US" dirty="0" smtClean="0"/>
              <a:t>Are there similarities and/or differences and gaps?</a:t>
            </a:r>
          </a:p>
          <a:p>
            <a:pPr marL="0" indent="0">
              <a:buNone/>
            </a:pPr>
            <a:r>
              <a:rPr lang="en-GB" altLang="en-US" b="1" dirty="0" smtClean="0">
                <a:solidFill>
                  <a:schemeClr val="accent2"/>
                </a:solidFill>
              </a:rPr>
              <a:t>Market analysis</a:t>
            </a:r>
          </a:p>
          <a:p>
            <a:r>
              <a:rPr lang="en-GB" altLang="en-US" dirty="0" smtClean="0"/>
              <a:t>Assessment of market capability; analysis of power dependency in supply chains; analysis of individual marketplaces; supplier preferencing; relative positioning of your organisation; supply chain cost analysis; the nature of the market and appropriate sourcing strategy; potential and actual size of the supply base</a:t>
            </a:r>
          </a:p>
          <a:p>
            <a:endParaRPr lang="en-GB" altLang="en-US" dirty="0" smtClean="0"/>
          </a:p>
          <a:p>
            <a:endParaRPr lang="en-GB" altLang="en-US" dirty="0" smtClean="0"/>
          </a:p>
        </p:txBody>
      </p:sp>
      <p:sp>
        <p:nvSpPr>
          <p:cNvPr id="57346" name="Title 1"/>
          <p:cNvSpPr>
            <a:spLocks noGrp="1"/>
          </p:cNvSpPr>
          <p:nvPr>
            <p:ph type="title"/>
          </p:nvPr>
        </p:nvSpPr>
        <p:spPr/>
        <p:txBody>
          <a:bodyPr/>
          <a:lstStyle/>
          <a:p>
            <a:r>
              <a:rPr lang="en-GB" altLang="en-US" smtClean="0"/>
              <a:t>Acquiring Data</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54</a:t>
            </a:fld>
            <a:endParaRPr lang="en-GB"/>
          </a:p>
        </p:txBody>
      </p:sp>
    </p:spTree>
    <p:extLst>
      <p:ext uri="{BB962C8B-B14F-4D97-AF65-F5344CB8AC3E}">
        <p14:creationId xmlns:p14="http://schemas.microsoft.com/office/powerpoint/2010/main" val="883800619"/>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Determine the direct and indirect costs that sit behind a product or service </a:t>
            </a:r>
          </a:p>
          <a:p>
            <a:r>
              <a:rPr lang="en-GB" dirty="0"/>
              <a:t>List all indirect costs associated with the running of the organisation behind these products or services</a:t>
            </a:r>
          </a:p>
          <a:p>
            <a:r>
              <a:rPr lang="en-GB" dirty="0"/>
              <a:t>For both the direct and indirect costs, identify cost estimates for as many items as you can</a:t>
            </a:r>
          </a:p>
          <a:p>
            <a:r>
              <a:rPr lang="en-GB" dirty="0"/>
              <a:t>For those areas that cannot be estimated, agree actions as to how to assess these costs</a:t>
            </a:r>
          </a:p>
          <a:p>
            <a:r>
              <a:rPr lang="en-GB" dirty="0"/>
              <a:t>Once your research is complete, review it and interpret what it is telling </a:t>
            </a:r>
            <a:r>
              <a:rPr lang="en-GB" dirty="0" smtClean="0"/>
              <a:t>you</a:t>
            </a:r>
          </a:p>
          <a:p>
            <a:pPr marL="0" indent="0">
              <a:buNone/>
            </a:pPr>
            <a:endParaRPr lang="en-GB" dirty="0" smtClean="0"/>
          </a:p>
          <a:p>
            <a:pPr marL="0" indent="0">
              <a:buNone/>
            </a:pPr>
            <a:r>
              <a:rPr lang="en-GB" dirty="0" smtClean="0"/>
              <a:t>What might you find out?</a:t>
            </a:r>
            <a:endParaRPr lang="en-GB" dirty="0"/>
          </a:p>
        </p:txBody>
      </p:sp>
      <p:sp>
        <p:nvSpPr>
          <p:cNvPr id="78850" name="Title 1"/>
          <p:cNvSpPr>
            <a:spLocks noGrp="1"/>
          </p:cNvSpPr>
          <p:nvPr>
            <p:ph type="title"/>
          </p:nvPr>
        </p:nvSpPr>
        <p:spPr>
          <a:xfrm>
            <a:off x="414337" y="523874"/>
            <a:ext cx="8315325" cy="797611"/>
          </a:xfrm>
        </p:spPr>
        <p:txBody>
          <a:bodyPr/>
          <a:lstStyle/>
          <a:p>
            <a:r>
              <a:rPr lang="en-GB" altLang="en-US" dirty="0" smtClean="0"/>
              <a:t>Developing a Purchase Price Cost Analysis</a:t>
            </a:r>
          </a:p>
        </p:txBody>
      </p:sp>
    </p:spTree>
    <p:extLst>
      <p:ext uri="{BB962C8B-B14F-4D97-AF65-F5344CB8AC3E}">
        <p14:creationId xmlns:p14="http://schemas.microsoft.com/office/powerpoint/2010/main" val="250873781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Footer Placeholder 3"/>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AF3D3938-E2C8-4C1A-BD10-94C1854D2B47}" type="slidenum">
              <a:rPr lang="en-US" altLang="en-US" sz="1200">
                <a:solidFill>
                  <a:schemeClr val="bg1"/>
                </a:solidFill>
                <a:latin typeface="Univers 55" pitchFamily="34" charset="0"/>
                <a:cs typeface="Arial" pitchFamily="34" charset="0"/>
              </a:rPr>
              <a:pPr algn="ctr"/>
              <a:t>56</a:t>
            </a:fld>
            <a:endParaRPr lang="en-US" altLang="en-US" sz="1200">
              <a:solidFill>
                <a:schemeClr val="bg1"/>
              </a:solidFill>
              <a:latin typeface="Univers 55" pitchFamily="34" charset="0"/>
              <a:cs typeface="Arial" pitchFamily="34" charset="0"/>
            </a:endParaRPr>
          </a:p>
        </p:txBody>
      </p:sp>
      <p:sp>
        <p:nvSpPr>
          <p:cNvPr id="371716" name="Rectangle 3"/>
          <p:cNvSpPr>
            <a:spLocks noGrp="1" noChangeArrowheads="1"/>
          </p:cNvSpPr>
          <p:nvPr>
            <p:ph idx="1"/>
          </p:nvPr>
        </p:nvSpPr>
        <p:spPr/>
        <p:txBody>
          <a:bodyPr lIns="91440" tIns="45720" rIns="91440" bIns="45720"/>
          <a:lstStyle/>
          <a:p>
            <a:r>
              <a:rPr lang="en-GB" altLang="en-US" sz="2400" dirty="0" smtClean="0"/>
              <a:t>Develop a strategic intent to manage suppliers through intensive cost knowledge</a:t>
            </a:r>
          </a:p>
          <a:p>
            <a:r>
              <a:rPr lang="en-GB" altLang="en-US" sz="2400" dirty="0" smtClean="0"/>
              <a:t>Move focus of buyers and significant stakeholders from price to costs</a:t>
            </a:r>
          </a:p>
          <a:p>
            <a:pPr lvl="1"/>
            <a:r>
              <a:rPr lang="en-GB" altLang="en-US" sz="1700" dirty="0" smtClean="0"/>
              <a:t>Cost analysis part of the training</a:t>
            </a:r>
          </a:p>
          <a:p>
            <a:pPr lvl="1"/>
            <a:r>
              <a:rPr lang="en-GB" altLang="en-US" sz="1700" dirty="0" smtClean="0"/>
              <a:t>‘Should costing’ part of the thinking and the process</a:t>
            </a:r>
          </a:p>
          <a:p>
            <a:r>
              <a:rPr lang="en-GB" altLang="en-US" sz="2400" dirty="0" smtClean="0"/>
              <a:t>Move suppliers thinking to working with you on cost</a:t>
            </a:r>
          </a:p>
          <a:p>
            <a:pPr lvl="1"/>
            <a:r>
              <a:rPr lang="en-GB" altLang="en-US" sz="1700" dirty="0" smtClean="0"/>
              <a:t>Cost down cost out approach</a:t>
            </a:r>
          </a:p>
          <a:p>
            <a:r>
              <a:rPr lang="en-GB" altLang="en-US" sz="2400" dirty="0" smtClean="0"/>
              <a:t>Always seek cost breakdowns</a:t>
            </a:r>
          </a:p>
          <a:p>
            <a:pPr lvl="1"/>
            <a:r>
              <a:rPr lang="en-GB" altLang="en-US" sz="1700" dirty="0" smtClean="0"/>
              <a:t>Make it a condition of participation for new suppliers, more important than a tactical gain achieved by introducing a new player</a:t>
            </a:r>
          </a:p>
        </p:txBody>
      </p:sp>
      <p:sp>
        <p:nvSpPr>
          <p:cNvPr id="371715" name="Rectangle 2"/>
          <p:cNvSpPr>
            <a:spLocks noGrp="1" noChangeArrowheads="1"/>
          </p:cNvSpPr>
          <p:nvPr>
            <p:ph type="title"/>
          </p:nvPr>
        </p:nvSpPr>
        <p:spPr/>
        <p:txBody>
          <a:bodyPr lIns="91440" tIns="45720" rIns="91440" bIns="45720" anchor="ctr"/>
          <a:lstStyle/>
          <a:p>
            <a:pPr eaLnBrk="1" hangingPunct="1"/>
            <a:r>
              <a:rPr lang="en-GB" altLang="en-US" smtClean="0"/>
              <a:t>“Should” costing</a:t>
            </a:r>
          </a:p>
        </p:txBody>
      </p:sp>
    </p:spTree>
    <p:extLst>
      <p:ext uri="{BB962C8B-B14F-4D97-AF65-F5344CB8AC3E}">
        <p14:creationId xmlns:p14="http://schemas.microsoft.com/office/powerpoint/2010/main" val="810228543"/>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Footer Placeholder 3"/>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5A084F2B-3907-4A18-B64C-37B14A74448D}" type="slidenum">
              <a:rPr lang="en-US" altLang="en-US" sz="1200">
                <a:solidFill>
                  <a:schemeClr val="bg1"/>
                </a:solidFill>
                <a:latin typeface="Univers 55" pitchFamily="34" charset="0"/>
                <a:cs typeface="Arial" pitchFamily="34" charset="0"/>
              </a:rPr>
              <a:pPr algn="ctr"/>
              <a:t>57</a:t>
            </a:fld>
            <a:endParaRPr lang="en-US" altLang="en-US" sz="1200">
              <a:solidFill>
                <a:schemeClr val="bg1"/>
              </a:solidFill>
              <a:latin typeface="Univers 55" pitchFamily="34" charset="0"/>
              <a:cs typeface="Arial" pitchFamily="34" charset="0"/>
            </a:endParaRPr>
          </a:p>
        </p:txBody>
      </p:sp>
      <p:sp>
        <p:nvSpPr>
          <p:cNvPr id="372740" name="Rectangle 3"/>
          <p:cNvSpPr>
            <a:spLocks noGrp="1" noChangeArrowheads="1"/>
          </p:cNvSpPr>
          <p:nvPr>
            <p:ph idx="1"/>
          </p:nvPr>
        </p:nvSpPr>
        <p:spPr/>
        <p:txBody>
          <a:bodyPr lIns="91440" tIns="45720" rIns="91440" bIns="45720"/>
          <a:lstStyle/>
          <a:p>
            <a:pPr marL="0" indent="0" eaLnBrk="1" hangingPunct="1">
              <a:buNone/>
            </a:pPr>
            <a:r>
              <a:rPr lang="en-GB" altLang="en-US" sz="2000" dirty="0" smtClean="0"/>
              <a:t>Develop a data collection plan</a:t>
            </a:r>
          </a:p>
          <a:p>
            <a:pPr marL="914400" lvl="1" indent="-457200" eaLnBrk="1" hangingPunct="1"/>
            <a:r>
              <a:rPr lang="en-GB" altLang="en-US" sz="2000" dirty="0" smtClean="0"/>
              <a:t>Competitive tendering</a:t>
            </a:r>
          </a:p>
          <a:p>
            <a:pPr marL="914400" lvl="1" indent="-457200" eaLnBrk="1" hangingPunct="1"/>
            <a:r>
              <a:rPr lang="en-GB" altLang="en-US" sz="2000" dirty="0" smtClean="0"/>
              <a:t>Internet</a:t>
            </a:r>
          </a:p>
          <a:p>
            <a:pPr marL="914400" lvl="1" indent="-457200" eaLnBrk="1" hangingPunct="1"/>
            <a:r>
              <a:rPr lang="en-GB" altLang="en-US" sz="2000" dirty="0" smtClean="0"/>
              <a:t>Estimating department</a:t>
            </a:r>
          </a:p>
          <a:p>
            <a:pPr marL="914400" lvl="1" indent="-457200" eaLnBrk="1" hangingPunct="1"/>
            <a:r>
              <a:rPr lang="en-GB" altLang="en-US" sz="2000" dirty="0" smtClean="0"/>
              <a:t>Market research agency</a:t>
            </a:r>
          </a:p>
          <a:p>
            <a:pPr marL="914400" lvl="1" indent="-457200" eaLnBrk="1" hangingPunct="1"/>
            <a:r>
              <a:rPr lang="en-GB" altLang="en-US" sz="2000" dirty="0" smtClean="0"/>
              <a:t>Network</a:t>
            </a:r>
          </a:p>
          <a:p>
            <a:pPr marL="914400" lvl="1" indent="-457200" eaLnBrk="1" hangingPunct="1"/>
            <a:r>
              <a:rPr lang="en-GB" altLang="en-US" sz="2000" dirty="0" smtClean="0"/>
              <a:t>Consultants</a:t>
            </a:r>
          </a:p>
          <a:p>
            <a:pPr marL="0" indent="0" eaLnBrk="1" hangingPunct="1">
              <a:buNone/>
            </a:pPr>
            <a:r>
              <a:rPr lang="en-GB" altLang="en-US" sz="2000" dirty="0" smtClean="0"/>
              <a:t>Start to collect data as essential part of the purchase process</a:t>
            </a:r>
          </a:p>
          <a:p>
            <a:pPr marL="914400" lvl="1" indent="-457200" eaLnBrk="1" hangingPunct="1"/>
            <a:r>
              <a:rPr lang="en-GB" altLang="en-US" sz="2000" dirty="0" smtClean="0"/>
              <a:t>Set up a group responsible for this type of work</a:t>
            </a:r>
          </a:p>
          <a:p>
            <a:pPr marL="914400" lvl="1" indent="-457200" eaLnBrk="1" hangingPunct="1"/>
            <a:r>
              <a:rPr lang="en-GB" altLang="en-US" sz="2000" dirty="0" smtClean="0"/>
              <a:t>Widen the net – more suppliers, different locations</a:t>
            </a:r>
          </a:p>
          <a:p>
            <a:pPr marL="914400" lvl="1" indent="-457200" eaLnBrk="1" hangingPunct="1"/>
            <a:r>
              <a:rPr lang="en-GB" altLang="en-US" sz="2000" dirty="0" smtClean="0"/>
              <a:t>Put in place a data collection process that can be audited and searched</a:t>
            </a:r>
          </a:p>
          <a:p>
            <a:pPr marL="1371600" lvl="2" indent="-457200" eaLnBrk="1" hangingPunct="1"/>
            <a:r>
              <a:rPr lang="en-GB" altLang="en-US" sz="1800" dirty="0" smtClean="0"/>
              <a:t>Membership of journals and internet sites</a:t>
            </a:r>
          </a:p>
        </p:txBody>
      </p:sp>
      <p:sp>
        <p:nvSpPr>
          <p:cNvPr id="372739" name="Rectangle 2"/>
          <p:cNvSpPr>
            <a:spLocks noGrp="1" noChangeArrowheads="1"/>
          </p:cNvSpPr>
          <p:nvPr>
            <p:ph type="title"/>
          </p:nvPr>
        </p:nvSpPr>
        <p:spPr/>
        <p:txBody>
          <a:bodyPr lIns="91440" tIns="45720" rIns="91440" bIns="45720" anchor="ctr"/>
          <a:lstStyle/>
          <a:p>
            <a:pPr eaLnBrk="1" hangingPunct="1"/>
            <a:r>
              <a:rPr lang="en-GB" altLang="en-US" dirty="0" smtClean="0"/>
              <a:t>“Should” costing</a:t>
            </a:r>
          </a:p>
        </p:txBody>
      </p:sp>
    </p:spTree>
    <p:extLst>
      <p:ext uri="{BB962C8B-B14F-4D97-AF65-F5344CB8AC3E}">
        <p14:creationId xmlns:p14="http://schemas.microsoft.com/office/powerpoint/2010/main" val="2824024500"/>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Footer Placeholder 3"/>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5385C136-2018-4DD3-A128-A7C293933BBD}" type="slidenum">
              <a:rPr lang="en-US" altLang="en-US" sz="1200">
                <a:solidFill>
                  <a:schemeClr val="bg1"/>
                </a:solidFill>
                <a:latin typeface="Univers 55" pitchFamily="34" charset="0"/>
                <a:cs typeface="Arial" pitchFamily="34" charset="0"/>
              </a:rPr>
              <a:pPr algn="ctr"/>
              <a:t>58</a:t>
            </a:fld>
            <a:endParaRPr lang="en-US" altLang="en-US" sz="1200">
              <a:solidFill>
                <a:schemeClr val="bg1"/>
              </a:solidFill>
              <a:latin typeface="Univers 55" pitchFamily="34" charset="0"/>
              <a:cs typeface="Arial" pitchFamily="34" charset="0"/>
            </a:endParaRPr>
          </a:p>
        </p:txBody>
      </p:sp>
      <p:sp>
        <p:nvSpPr>
          <p:cNvPr id="373764" name="Rectangle 3"/>
          <p:cNvSpPr>
            <a:spLocks noGrp="1" noChangeArrowheads="1"/>
          </p:cNvSpPr>
          <p:nvPr>
            <p:ph idx="1"/>
          </p:nvPr>
        </p:nvSpPr>
        <p:spPr/>
        <p:txBody>
          <a:bodyPr lIns="91440" tIns="45720" rIns="91440" bIns="45720"/>
          <a:lstStyle/>
          <a:p>
            <a:pPr marL="0" indent="0" eaLnBrk="1" hangingPunct="1">
              <a:lnSpc>
                <a:spcPct val="120000"/>
              </a:lnSpc>
              <a:buNone/>
            </a:pPr>
            <a:r>
              <a:rPr lang="en-GB" altLang="en-US" sz="2400" dirty="0" smtClean="0"/>
              <a:t>Model the supply chain</a:t>
            </a:r>
          </a:p>
          <a:p>
            <a:pPr marL="914400" lvl="1" indent="-457200" eaLnBrk="1" hangingPunct="1">
              <a:lnSpc>
                <a:spcPct val="120000"/>
              </a:lnSpc>
            </a:pPr>
            <a:r>
              <a:rPr lang="en-GB" altLang="en-US" sz="2000" dirty="0" smtClean="0"/>
              <a:t>Where do the cost sit?</a:t>
            </a:r>
          </a:p>
          <a:p>
            <a:pPr marL="914400" lvl="1" indent="-457200" eaLnBrk="1" hangingPunct="1">
              <a:lnSpc>
                <a:spcPct val="120000"/>
              </a:lnSpc>
            </a:pPr>
            <a:r>
              <a:rPr lang="en-GB" altLang="en-US" sz="2000" dirty="0" smtClean="0"/>
              <a:t>Who has most influence over them</a:t>
            </a:r>
          </a:p>
          <a:p>
            <a:pPr marL="914400" lvl="1" indent="-457200" eaLnBrk="1" hangingPunct="1">
              <a:lnSpc>
                <a:spcPct val="120000"/>
              </a:lnSpc>
            </a:pPr>
            <a:r>
              <a:rPr lang="en-GB" altLang="en-US" sz="2000" dirty="0" smtClean="0"/>
              <a:t>What are the trends?</a:t>
            </a:r>
          </a:p>
          <a:p>
            <a:pPr marL="0" indent="0" eaLnBrk="1" hangingPunct="1">
              <a:lnSpc>
                <a:spcPct val="120000"/>
              </a:lnSpc>
              <a:buNone/>
            </a:pPr>
            <a:r>
              <a:rPr lang="en-GB" altLang="en-US" sz="2400" dirty="0" smtClean="0"/>
              <a:t>Identify cost drivers</a:t>
            </a:r>
          </a:p>
          <a:p>
            <a:pPr marL="914400" lvl="1" indent="-457200" eaLnBrk="1" hangingPunct="1">
              <a:lnSpc>
                <a:spcPct val="120000"/>
              </a:lnSpc>
            </a:pPr>
            <a:r>
              <a:rPr lang="en-GB" altLang="en-US" sz="2000" dirty="0" smtClean="0"/>
              <a:t>Labour, materials, overheads, profit margin</a:t>
            </a:r>
          </a:p>
          <a:p>
            <a:pPr marL="914400" lvl="1" indent="-457200" eaLnBrk="1" hangingPunct="1">
              <a:lnSpc>
                <a:spcPct val="120000"/>
              </a:lnSpc>
            </a:pPr>
            <a:r>
              <a:rPr lang="en-GB" altLang="en-US" sz="2000" dirty="0" smtClean="0"/>
              <a:t>What proportion of each goes to make the finished cost / price</a:t>
            </a:r>
          </a:p>
          <a:p>
            <a:pPr marL="914400" lvl="1" indent="-457200" eaLnBrk="1" hangingPunct="1">
              <a:lnSpc>
                <a:spcPct val="120000"/>
              </a:lnSpc>
            </a:pPr>
            <a:r>
              <a:rPr lang="en-GB" altLang="en-US" sz="2000" dirty="0" smtClean="0"/>
              <a:t>Where do these costs accrue in the supply chain?</a:t>
            </a:r>
          </a:p>
          <a:p>
            <a:pPr marL="914400" lvl="1" indent="-457200" eaLnBrk="1" hangingPunct="1">
              <a:lnSpc>
                <a:spcPct val="120000"/>
              </a:lnSpc>
            </a:pPr>
            <a:r>
              <a:rPr lang="en-GB" altLang="en-US" sz="2000" dirty="0" smtClean="0"/>
              <a:t>To what extent can the supplier influence the cost drivers</a:t>
            </a:r>
          </a:p>
          <a:p>
            <a:pPr marL="1371600" lvl="2" indent="-457200" eaLnBrk="1" hangingPunct="1">
              <a:lnSpc>
                <a:spcPct val="120000"/>
              </a:lnSpc>
            </a:pPr>
            <a:r>
              <a:rPr lang="en-GB" altLang="en-US" sz="1800" dirty="0" smtClean="0"/>
              <a:t>Energy?, Intel, Microsoft?</a:t>
            </a:r>
          </a:p>
        </p:txBody>
      </p:sp>
      <p:sp>
        <p:nvSpPr>
          <p:cNvPr id="373763" name="Rectangle 2"/>
          <p:cNvSpPr>
            <a:spLocks noGrp="1" noChangeArrowheads="1"/>
          </p:cNvSpPr>
          <p:nvPr>
            <p:ph type="title"/>
          </p:nvPr>
        </p:nvSpPr>
        <p:spPr/>
        <p:txBody>
          <a:bodyPr lIns="91440" tIns="45720" rIns="91440" bIns="45720" anchor="ctr"/>
          <a:lstStyle/>
          <a:p>
            <a:pPr eaLnBrk="1" hangingPunct="1"/>
            <a:r>
              <a:rPr lang="en-GB" altLang="en-US" smtClean="0"/>
              <a:t>“Should” costing</a:t>
            </a:r>
          </a:p>
        </p:txBody>
      </p:sp>
    </p:spTree>
    <p:extLst>
      <p:ext uri="{BB962C8B-B14F-4D97-AF65-F5344CB8AC3E}">
        <p14:creationId xmlns:p14="http://schemas.microsoft.com/office/powerpoint/2010/main" val="1539272736"/>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Footer Placeholder 3"/>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5D915F23-F167-41E2-A9D4-9B5E50A82354}" type="slidenum">
              <a:rPr lang="en-US" altLang="en-US" sz="1200">
                <a:solidFill>
                  <a:schemeClr val="bg1"/>
                </a:solidFill>
                <a:latin typeface="Univers 55" pitchFamily="34" charset="0"/>
                <a:cs typeface="Arial" pitchFamily="34" charset="0"/>
              </a:rPr>
              <a:pPr algn="ctr"/>
              <a:t>59</a:t>
            </a:fld>
            <a:endParaRPr lang="en-US" altLang="en-US" sz="1200">
              <a:solidFill>
                <a:schemeClr val="bg1"/>
              </a:solidFill>
              <a:latin typeface="Univers 55" pitchFamily="34" charset="0"/>
              <a:cs typeface="Arial" pitchFamily="34" charset="0"/>
            </a:endParaRPr>
          </a:p>
        </p:txBody>
      </p:sp>
      <p:sp>
        <p:nvSpPr>
          <p:cNvPr id="374788" name="Rectangle 3"/>
          <p:cNvSpPr>
            <a:spLocks noGrp="1" noChangeArrowheads="1"/>
          </p:cNvSpPr>
          <p:nvPr>
            <p:ph idx="1"/>
          </p:nvPr>
        </p:nvSpPr>
        <p:spPr/>
        <p:txBody>
          <a:bodyPr lIns="91440" tIns="45720" rIns="91440" bIns="45720"/>
          <a:lstStyle/>
          <a:p>
            <a:pPr marL="0" indent="0" eaLnBrk="1" hangingPunct="1">
              <a:buNone/>
            </a:pPr>
            <a:r>
              <a:rPr lang="en-GB" altLang="en-US" sz="2400" dirty="0" smtClean="0"/>
              <a:t>Understand the costing methods used in different parts of the supply chain</a:t>
            </a:r>
          </a:p>
          <a:p>
            <a:pPr marL="914400" lvl="1" indent="-457200" eaLnBrk="1" hangingPunct="1"/>
            <a:r>
              <a:rPr lang="en-GB" altLang="en-US" sz="2000" dirty="0" smtClean="0"/>
              <a:t>Breakeven</a:t>
            </a:r>
          </a:p>
          <a:p>
            <a:pPr marL="914400" lvl="1" indent="-457200" eaLnBrk="1" hangingPunct="1"/>
            <a:r>
              <a:rPr lang="en-GB" altLang="en-US" sz="2000" dirty="0" smtClean="0"/>
              <a:t>Absorption</a:t>
            </a:r>
          </a:p>
          <a:p>
            <a:pPr marL="914400" lvl="1" indent="-457200" eaLnBrk="1" hangingPunct="1"/>
            <a:r>
              <a:rPr lang="en-GB" altLang="en-US" sz="2000" dirty="0" smtClean="0"/>
              <a:t>ABC</a:t>
            </a:r>
          </a:p>
          <a:p>
            <a:pPr marL="0" indent="0" eaLnBrk="1" hangingPunct="1">
              <a:buNone/>
            </a:pPr>
            <a:r>
              <a:rPr lang="en-GB" altLang="en-US" sz="2400" dirty="0" smtClean="0"/>
              <a:t>Model the cost of item</a:t>
            </a:r>
          </a:p>
          <a:p>
            <a:pPr marL="914400" lvl="1" indent="-457200" eaLnBrk="1" hangingPunct="1"/>
            <a:r>
              <a:rPr lang="en-GB" altLang="en-US" sz="2000" dirty="0" smtClean="0"/>
              <a:t>Look at spread of competitive pricing</a:t>
            </a:r>
          </a:p>
          <a:p>
            <a:pPr marL="914400" lvl="1" indent="-457200" eaLnBrk="1" hangingPunct="1"/>
            <a:r>
              <a:rPr lang="en-GB" altLang="en-US" sz="2000" dirty="0" smtClean="0"/>
              <a:t>Parametric estimates</a:t>
            </a:r>
          </a:p>
          <a:p>
            <a:pPr marL="914400" lvl="1" indent="-457200" eaLnBrk="1" hangingPunct="1"/>
            <a:r>
              <a:rPr lang="en-GB" altLang="en-US" sz="2000" dirty="0" smtClean="0"/>
              <a:t>Market studies</a:t>
            </a:r>
          </a:p>
          <a:p>
            <a:pPr marL="914400" lvl="1" indent="-457200" eaLnBrk="1" hangingPunct="1"/>
            <a:r>
              <a:rPr lang="en-GB" altLang="en-US" sz="2000" dirty="0" smtClean="0"/>
              <a:t>Price Listing</a:t>
            </a:r>
          </a:p>
          <a:p>
            <a:pPr marL="0" indent="0" eaLnBrk="1" hangingPunct="1">
              <a:buNone/>
            </a:pPr>
            <a:r>
              <a:rPr lang="en-GB" altLang="en-US" sz="2400" dirty="0" smtClean="0"/>
              <a:t>Collect historic cost data of cost drivers and previous purchases</a:t>
            </a:r>
          </a:p>
          <a:p>
            <a:pPr marL="914400" lvl="1" indent="-457200" eaLnBrk="1" hangingPunct="1"/>
            <a:r>
              <a:rPr lang="en-GB" altLang="en-US" sz="2000" dirty="0" smtClean="0"/>
              <a:t>Compare this with your model cost(s)</a:t>
            </a:r>
          </a:p>
        </p:txBody>
      </p:sp>
      <p:sp>
        <p:nvSpPr>
          <p:cNvPr id="374787" name="Rectangle 2"/>
          <p:cNvSpPr>
            <a:spLocks noGrp="1" noChangeArrowheads="1"/>
          </p:cNvSpPr>
          <p:nvPr>
            <p:ph type="title"/>
          </p:nvPr>
        </p:nvSpPr>
        <p:spPr/>
        <p:txBody>
          <a:bodyPr lIns="91440" tIns="45720" rIns="91440" bIns="45720" anchor="ctr"/>
          <a:lstStyle/>
          <a:p>
            <a:pPr eaLnBrk="1" hangingPunct="1"/>
            <a:r>
              <a:rPr lang="en-GB" altLang="en-US" smtClean="0"/>
              <a:t>“Should” costing</a:t>
            </a:r>
          </a:p>
        </p:txBody>
      </p:sp>
    </p:spTree>
    <p:extLst>
      <p:ext uri="{BB962C8B-B14F-4D97-AF65-F5344CB8AC3E}">
        <p14:creationId xmlns:p14="http://schemas.microsoft.com/office/powerpoint/2010/main" val="1136528877"/>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3227456851"/>
              </p:ext>
            </p:extLst>
          </p:nvPr>
        </p:nvGraphicFramePr>
        <p:xfrm>
          <a:off x="417513" y="1320800"/>
          <a:ext cx="8312048" cy="4641850"/>
        </p:xfrm>
        <a:graphic>
          <a:graphicData uri="http://schemas.openxmlformats.org/drawingml/2006/table">
            <a:tbl>
              <a:tblPr/>
              <a:tblGrid>
                <a:gridCol w="4157648">
                  <a:extLst>
                    <a:ext uri="{9D8B030D-6E8A-4147-A177-3AD203B41FA5}">
                      <a16:colId xmlns:a16="http://schemas.microsoft.com/office/drawing/2014/main" xmlns="" val="20000"/>
                    </a:ext>
                  </a:extLst>
                </a:gridCol>
                <a:gridCol w="4154400">
                  <a:extLst>
                    <a:ext uri="{9D8B030D-6E8A-4147-A177-3AD203B41FA5}">
                      <a16:colId xmlns:a16="http://schemas.microsoft.com/office/drawing/2014/main" xmlns="" val="20001"/>
                    </a:ext>
                  </a:extLst>
                </a:gridCol>
              </a:tblGrid>
              <a:tr h="57049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DATA POTENTIALLY WORTH COLLECTING</a:t>
                      </a:r>
                    </a:p>
                  </a:txBody>
                  <a:tcPr marL="93147" marR="93147" marT="45719" marB="45719"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POTENTIAL DATA SOURCES</a:t>
                      </a:r>
                    </a:p>
                  </a:txBody>
                  <a:tcPr marL="93147" marR="93147" marT="45719" marB="45719"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4071359">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Market conditions and the factors driving them</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Trends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Suppliers operating in the market now</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Potential entrants to the supply market</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Market competitiveness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Technology trends and emerging technologies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Market segments and niches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Potential opportunities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Potential threats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Our power and share of spend in the market</a:t>
                      </a:r>
                    </a:p>
                  </a:txBody>
                  <a:tcPr marL="93147" marR="93147" marT="45719" marB="45719"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Industry publications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Interviews and discussions with suppliers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Interviews and discussions with experts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Financial reports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Media reports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Consultants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Public indices (e.g. commodity prices)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kern="1200" cap="none" normalizeH="0" baseline="0" dirty="0" smtClean="0">
                          <a:ln>
                            <a:noFill/>
                          </a:ln>
                          <a:solidFill>
                            <a:schemeClr val="accent3"/>
                          </a:solidFill>
                          <a:effectLst/>
                          <a:latin typeface="Calibri" pitchFamily="34" charset="0"/>
                          <a:ea typeface="+mn-ea"/>
                          <a:cs typeface="+mn-cs"/>
                        </a:rPr>
                        <a:t>Trade shows</a:t>
                      </a:r>
                    </a:p>
                  </a:txBody>
                  <a:tcPr marL="93147" marR="93147" marT="45719" marB="45719"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1"/>
                  </a:ext>
                </a:extLst>
              </a:tr>
            </a:tbl>
          </a:graphicData>
        </a:graphic>
      </p:graphicFrame>
      <p:sp>
        <p:nvSpPr>
          <p:cNvPr id="102402" name="Title 1"/>
          <p:cNvSpPr>
            <a:spLocks noGrp="1"/>
          </p:cNvSpPr>
          <p:nvPr>
            <p:ph type="title"/>
          </p:nvPr>
        </p:nvSpPr>
        <p:spPr/>
        <p:txBody>
          <a:bodyPr/>
          <a:lstStyle/>
          <a:p>
            <a:r>
              <a:rPr lang="en-GB" altLang="en-US" dirty="0" smtClean="0"/>
              <a:t>Gathering Data on Markets</a:t>
            </a:r>
          </a:p>
        </p:txBody>
      </p:sp>
      <p:sp>
        <p:nvSpPr>
          <p:cNvPr id="2" name="Slide Number Placeholder 1"/>
          <p:cNvSpPr>
            <a:spLocks noGrp="1"/>
          </p:cNvSpPr>
          <p:nvPr>
            <p:ph type="sldNum" sz="quarter" idx="10"/>
          </p:nvPr>
        </p:nvSpPr>
        <p:spPr/>
        <p:txBody>
          <a:bodyPr/>
          <a:lstStyle/>
          <a:p>
            <a:fld id="{19BF2C6B-E0EC-4C0E-B7D3-613ED3B301ED}" type="slidenum">
              <a:rPr lang="en-GB" smtClean="0"/>
              <a:pPr/>
              <a:t>60</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350426598"/>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p:cNvPicPr>
            <a:picLocks noChangeAspect="1"/>
          </p:cNvPicPr>
          <p:nvPr/>
        </p:nvPicPr>
        <p:blipFill rotWithShape="1">
          <a:blip r:embed="rId2"/>
          <a:srcRect r="818"/>
          <a:stretch/>
        </p:blipFill>
        <p:spPr bwMode="ltGray">
          <a:xfrm>
            <a:off x="3254465" y="2365560"/>
            <a:ext cx="2580644" cy="2650953"/>
          </a:xfrm>
          <a:prstGeom prst="rect">
            <a:avLst/>
          </a:prstGeom>
        </p:spPr>
      </p:pic>
      <p:pic>
        <p:nvPicPr>
          <p:cNvPr id="18" name="Picture 17"/>
          <p:cNvPicPr>
            <a:picLocks noChangeAspect="1"/>
          </p:cNvPicPr>
          <p:nvPr/>
        </p:nvPicPr>
        <p:blipFill rotWithShape="1">
          <a:blip r:embed="rId3"/>
          <a:srcRect r="1121"/>
          <a:stretch/>
        </p:blipFill>
        <p:spPr bwMode="hidden">
          <a:xfrm>
            <a:off x="3254465" y="2365560"/>
            <a:ext cx="2572761" cy="2650953"/>
          </a:xfrm>
          <a:prstGeom prst="rect">
            <a:avLst/>
          </a:prstGeom>
        </p:spPr>
      </p:pic>
      <p:sp>
        <p:nvSpPr>
          <p:cNvPr id="53250" name="Title 1"/>
          <p:cNvSpPr>
            <a:spLocks noGrp="1"/>
          </p:cNvSpPr>
          <p:nvPr>
            <p:ph type="title"/>
          </p:nvPr>
        </p:nvSpPr>
        <p:spPr/>
        <p:txBody>
          <a:bodyPr/>
          <a:lstStyle/>
          <a:p>
            <a:r>
              <a:rPr lang="en-GB" altLang="en-US" dirty="0" smtClean="0"/>
              <a:t>Porter’s five forces model</a:t>
            </a:r>
          </a:p>
        </p:txBody>
      </p:sp>
      <p:sp>
        <p:nvSpPr>
          <p:cNvPr id="3" name="TextBox 2"/>
          <p:cNvSpPr txBox="1"/>
          <p:nvPr/>
        </p:nvSpPr>
        <p:spPr bwMode="blackGray">
          <a:xfrm>
            <a:off x="5835109" y="3238322"/>
            <a:ext cx="2376000" cy="828000"/>
          </a:xfrm>
          <a:prstGeom prst="roundRect">
            <a:avLst/>
          </a:prstGeom>
          <a:solidFill>
            <a:srgbClr val="DBE4EB"/>
          </a:solidFill>
          <a:ln w="19050">
            <a:solidFill>
              <a:schemeClr val="accent5"/>
            </a:solidFill>
          </a:ln>
        </p:spPr>
        <p:txBody>
          <a:bodyPr wrap="square" lIns="72000" rIns="72000" rtlCol="0" anchor="ctr">
            <a:noAutofit/>
          </a:bodyPr>
          <a:lstStyle/>
          <a:p>
            <a:pPr>
              <a:lnSpc>
                <a:spcPct val="85000"/>
              </a:lnSpc>
            </a:pPr>
            <a:r>
              <a:rPr lang="en-US" sz="2200" b="1" dirty="0" smtClean="0">
                <a:solidFill>
                  <a:schemeClr val="accent5">
                    <a:lumMod val="75000"/>
                  </a:schemeClr>
                </a:solidFill>
              </a:rPr>
              <a:t>Buyer’s</a:t>
            </a:r>
            <a:br>
              <a:rPr lang="en-US" sz="2200" b="1" dirty="0" smtClean="0">
                <a:solidFill>
                  <a:schemeClr val="accent5">
                    <a:lumMod val="75000"/>
                  </a:schemeClr>
                </a:solidFill>
              </a:rPr>
            </a:br>
            <a:r>
              <a:rPr lang="en-US" sz="2200" b="1" dirty="0" smtClean="0">
                <a:solidFill>
                  <a:schemeClr val="accent5">
                    <a:lumMod val="75000"/>
                  </a:schemeClr>
                </a:solidFill>
              </a:rPr>
              <a:t>bargaining  power</a:t>
            </a:r>
            <a:endParaRPr lang="en-US" sz="2200" b="1" dirty="0">
              <a:solidFill>
                <a:schemeClr val="accent5">
                  <a:lumMod val="75000"/>
                </a:schemeClr>
              </a:solidFill>
            </a:endParaRPr>
          </a:p>
        </p:txBody>
      </p:sp>
      <p:sp>
        <p:nvSpPr>
          <p:cNvPr id="10" name="TextBox 9"/>
          <p:cNvSpPr txBox="1"/>
          <p:nvPr/>
        </p:nvSpPr>
        <p:spPr bwMode="gray">
          <a:xfrm>
            <a:off x="3607310" y="4980548"/>
            <a:ext cx="1872000" cy="828000"/>
          </a:xfrm>
          <a:prstGeom prst="roundRect">
            <a:avLst/>
          </a:prstGeom>
          <a:solidFill>
            <a:srgbClr val="DBE4EB"/>
          </a:solidFill>
          <a:ln w="19050">
            <a:solidFill>
              <a:schemeClr val="accent6"/>
            </a:solidFill>
          </a:ln>
        </p:spPr>
        <p:txBody>
          <a:bodyPr wrap="square" lIns="72000" rIns="72000" rtlCol="0" anchor="ctr">
            <a:noAutofit/>
          </a:bodyPr>
          <a:lstStyle/>
          <a:p>
            <a:pPr algn="ctr">
              <a:lnSpc>
                <a:spcPct val="85000"/>
              </a:lnSpc>
            </a:pPr>
            <a:r>
              <a:rPr lang="en-US" sz="2200" b="1" dirty="0" smtClean="0">
                <a:solidFill>
                  <a:schemeClr val="accent6"/>
                </a:solidFill>
              </a:rPr>
              <a:t>Threats from substitutes</a:t>
            </a:r>
            <a:endParaRPr lang="en-US" sz="2200" b="1" dirty="0">
              <a:solidFill>
                <a:schemeClr val="accent6"/>
              </a:solidFill>
            </a:endParaRPr>
          </a:p>
        </p:txBody>
      </p:sp>
      <p:sp>
        <p:nvSpPr>
          <p:cNvPr id="11" name="TextBox 10"/>
          <p:cNvSpPr txBox="1"/>
          <p:nvPr/>
        </p:nvSpPr>
        <p:spPr bwMode="blackGray">
          <a:xfrm>
            <a:off x="854254" y="3275125"/>
            <a:ext cx="2376000" cy="828000"/>
          </a:xfrm>
          <a:prstGeom prst="roundRect">
            <a:avLst/>
          </a:prstGeom>
          <a:solidFill>
            <a:srgbClr val="DBE4EB"/>
          </a:solidFill>
          <a:ln w="19050">
            <a:solidFill>
              <a:schemeClr val="accent1">
                <a:lumMod val="75000"/>
              </a:schemeClr>
            </a:solidFill>
          </a:ln>
        </p:spPr>
        <p:txBody>
          <a:bodyPr wrap="square" lIns="72000" rIns="72000" rtlCol="0" anchor="ctr">
            <a:noAutofit/>
          </a:bodyPr>
          <a:lstStyle/>
          <a:p>
            <a:pPr algn="r">
              <a:lnSpc>
                <a:spcPct val="85000"/>
              </a:lnSpc>
            </a:pPr>
            <a:r>
              <a:rPr lang="en-US" sz="2200" b="1" dirty="0" smtClean="0">
                <a:solidFill>
                  <a:schemeClr val="accent1">
                    <a:lumMod val="75000"/>
                  </a:schemeClr>
                </a:solidFill>
              </a:rPr>
              <a:t>Supplier’s bargaining power</a:t>
            </a:r>
            <a:endParaRPr lang="en-US" sz="2200" b="1" dirty="0">
              <a:solidFill>
                <a:schemeClr val="accent1">
                  <a:lumMod val="75000"/>
                </a:schemeClr>
              </a:solidFill>
            </a:endParaRPr>
          </a:p>
        </p:txBody>
      </p:sp>
      <p:sp>
        <p:nvSpPr>
          <p:cNvPr id="12" name="TextBox 11"/>
          <p:cNvSpPr txBox="1"/>
          <p:nvPr/>
        </p:nvSpPr>
        <p:spPr bwMode="gray">
          <a:xfrm>
            <a:off x="3607310" y="1537560"/>
            <a:ext cx="1872000" cy="828000"/>
          </a:xfrm>
          <a:prstGeom prst="roundRect">
            <a:avLst/>
          </a:prstGeom>
          <a:solidFill>
            <a:srgbClr val="DBE4EB"/>
          </a:solidFill>
          <a:ln w="19050">
            <a:solidFill>
              <a:schemeClr val="accent3"/>
            </a:solidFill>
          </a:ln>
        </p:spPr>
        <p:txBody>
          <a:bodyPr wrap="square" lIns="72000" rIns="72000" rtlCol="0" anchor="ctr">
            <a:noAutofit/>
          </a:bodyPr>
          <a:lstStyle/>
          <a:p>
            <a:pPr algn="ctr">
              <a:lnSpc>
                <a:spcPct val="85000"/>
              </a:lnSpc>
            </a:pPr>
            <a:r>
              <a:rPr lang="en-US" sz="2200" b="1" dirty="0" smtClean="0">
                <a:solidFill>
                  <a:schemeClr val="accent3"/>
                </a:solidFill>
              </a:rPr>
              <a:t>Threats from new entrants</a:t>
            </a:r>
            <a:endParaRPr lang="en-US" sz="2200" b="1" dirty="0">
              <a:solidFill>
                <a:schemeClr val="accent3"/>
              </a:solidFill>
            </a:endParaRPr>
          </a:p>
        </p:txBody>
      </p:sp>
      <p:sp>
        <p:nvSpPr>
          <p:cNvPr id="13" name="Rectangle 12"/>
          <p:cNvSpPr/>
          <p:nvPr/>
        </p:nvSpPr>
        <p:spPr bwMode="ltGray">
          <a:xfrm>
            <a:off x="3754015" y="2811703"/>
            <a:ext cx="1635967" cy="1754845"/>
          </a:xfrm>
          <a:prstGeom prst="rect">
            <a:avLst/>
          </a:prstGeom>
          <a:noFill/>
          <a:ln w="190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Calibri" pitchFamily="34" charset="0"/>
              </a:rPr>
              <a:t>Competitive rivalry within the industry</a:t>
            </a:r>
          </a:p>
        </p:txBody>
      </p:sp>
    </p:spTree>
    <p:extLst>
      <p:ext uri="{BB962C8B-B14F-4D97-AF65-F5344CB8AC3E}">
        <p14:creationId xmlns:p14="http://schemas.microsoft.com/office/powerpoint/2010/main" val="869254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number of suppliers and the extent of global competition</a:t>
            </a:r>
          </a:p>
          <a:p>
            <a:r>
              <a:rPr lang="en-GB" dirty="0" smtClean="0"/>
              <a:t>The market shares of the suppliers in the market – market leader, market challenger (number 2), market followers (number 3 onwards)</a:t>
            </a:r>
          </a:p>
          <a:p>
            <a:r>
              <a:rPr lang="en-GB" dirty="0" smtClean="0"/>
              <a:t>The extent and success of product differentiation/branding (e.g. Apple - will they always be the market leader or will they be overtaken by Samsung in the different consumer markets they both serve?)</a:t>
            </a:r>
          </a:p>
          <a:p>
            <a:r>
              <a:rPr lang="en-GB" dirty="0" smtClean="0"/>
              <a:t>The number and size of other purchasers in the market which will affect your influence with suppliers</a:t>
            </a:r>
          </a:p>
          <a:p>
            <a:r>
              <a:rPr lang="en-GB" dirty="0" smtClean="0"/>
              <a:t>The turnover of customers from one supplier to another (market churn which can be very high in consumer markets) </a:t>
            </a:r>
            <a:endParaRPr lang="en-GB" dirty="0"/>
          </a:p>
        </p:txBody>
      </p:sp>
      <p:sp>
        <p:nvSpPr>
          <p:cNvPr id="5" name="Title 2"/>
          <p:cNvSpPr>
            <a:spLocks noGrp="1"/>
          </p:cNvSpPr>
          <p:nvPr>
            <p:ph type="title"/>
          </p:nvPr>
        </p:nvSpPr>
        <p:spPr/>
        <p:txBody>
          <a:bodyPr/>
          <a:lstStyle/>
          <a:p>
            <a:r>
              <a:rPr lang="en-GB" smtClean="0"/>
              <a:t>Market Position</a:t>
            </a:r>
            <a:endParaRPr lang="en-GB" dirty="0"/>
          </a:p>
        </p:txBody>
      </p:sp>
      <p:sp>
        <p:nvSpPr>
          <p:cNvPr id="3" name="Slide Number Placeholder 2"/>
          <p:cNvSpPr>
            <a:spLocks noGrp="1"/>
          </p:cNvSpPr>
          <p:nvPr>
            <p:ph type="sldNum" sz="quarter" idx="10"/>
          </p:nvPr>
        </p:nvSpPr>
        <p:spPr/>
        <p:txBody>
          <a:bodyPr/>
          <a:lstStyle/>
          <a:p>
            <a:fld id="{19BF2C6B-E0EC-4C0E-B7D3-613ED3B301ED}" type="slidenum">
              <a:rPr lang="en-GB" smtClean="0"/>
              <a:pPr/>
              <a:t>62</a:t>
            </a:fld>
            <a:endParaRPr lang="en-GB"/>
          </a:p>
        </p:txBody>
      </p:sp>
    </p:spTree>
    <p:extLst>
      <p:ext uri="{BB962C8B-B14F-4D97-AF65-F5344CB8AC3E}">
        <p14:creationId xmlns:p14="http://schemas.microsoft.com/office/powerpoint/2010/main" val="3977256041"/>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7" name="Rectangle 3"/>
          <p:cNvSpPr>
            <a:spLocks noGrp="1" noChangeArrowheads="1"/>
          </p:cNvSpPr>
          <p:nvPr>
            <p:ph type="body" sz="quarter" idx="10"/>
          </p:nvPr>
        </p:nvSpPr>
        <p:spPr/>
        <p:txBody>
          <a:bodyPr/>
          <a:lstStyle/>
          <a:p>
            <a:r>
              <a:rPr lang="en-GB" dirty="0" smtClean="0"/>
              <a:t>Task</a:t>
            </a:r>
          </a:p>
        </p:txBody>
      </p:sp>
      <p:sp>
        <p:nvSpPr>
          <p:cNvPr id="2" name="Content Placeholder 1"/>
          <p:cNvSpPr>
            <a:spLocks noGrp="1"/>
          </p:cNvSpPr>
          <p:nvPr>
            <p:ph idx="1"/>
          </p:nvPr>
        </p:nvSpPr>
        <p:spPr/>
        <p:txBody>
          <a:bodyPr/>
          <a:lstStyle/>
          <a:p>
            <a:r>
              <a:rPr lang="en-GB" dirty="0"/>
              <a:t>Identify examples of organisations whose market positions are </a:t>
            </a:r>
          </a:p>
          <a:p>
            <a:pPr marL="540000" indent="-252000">
              <a:spcAft>
                <a:spcPts val="300"/>
              </a:spcAft>
              <a:buClr>
                <a:schemeClr val="accent2"/>
              </a:buClr>
            </a:pPr>
            <a:r>
              <a:rPr lang="en-GB" dirty="0"/>
              <a:t>Nicher</a:t>
            </a:r>
          </a:p>
          <a:p>
            <a:pPr marL="540000" indent="-252000">
              <a:spcAft>
                <a:spcPts val="300"/>
              </a:spcAft>
              <a:buClr>
                <a:schemeClr val="accent2"/>
              </a:buClr>
            </a:pPr>
            <a:r>
              <a:rPr lang="en-GB" dirty="0"/>
              <a:t>Leader</a:t>
            </a:r>
          </a:p>
          <a:p>
            <a:pPr marL="540000" indent="-252000">
              <a:spcAft>
                <a:spcPts val="300"/>
              </a:spcAft>
              <a:buClr>
                <a:schemeClr val="accent2"/>
              </a:buClr>
            </a:pPr>
            <a:r>
              <a:rPr lang="en-GB" dirty="0"/>
              <a:t>Challenger </a:t>
            </a:r>
          </a:p>
          <a:p>
            <a:pPr marL="540000" indent="-252000">
              <a:spcAft>
                <a:spcPts val="1200"/>
              </a:spcAft>
              <a:buClr>
                <a:schemeClr val="accent2"/>
              </a:buClr>
            </a:pPr>
            <a:r>
              <a:rPr lang="en-GB" dirty="0"/>
              <a:t>Follower</a:t>
            </a:r>
          </a:p>
          <a:p>
            <a:r>
              <a:rPr lang="en-GB" dirty="0"/>
              <a:t>Are there generalisations that can be made about their behaviours</a:t>
            </a:r>
            <a:r>
              <a:rPr lang="en-GB" dirty="0" smtClean="0"/>
              <a:t>?</a:t>
            </a:r>
            <a:endParaRPr lang="en-GB" dirty="0"/>
          </a:p>
        </p:txBody>
      </p:sp>
      <p:sp>
        <p:nvSpPr>
          <p:cNvPr id="226306" name="Rectangle 2"/>
          <p:cNvSpPr>
            <a:spLocks noGrp="1" noChangeArrowheads="1"/>
          </p:cNvSpPr>
          <p:nvPr>
            <p:ph type="title"/>
          </p:nvPr>
        </p:nvSpPr>
        <p:spPr/>
        <p:txBody>
          <a:bodyPr/>
          <a:lstStyle/>
          <a:p>
            <a:r>
              <a:rPr lang="en-GB" smtClean="0"/>
              <a:t>Market Position</a:t>
            </a:r>
            <a:endParaRPr lang="en-GB"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63</a:t>
            </a:fld>
            <a:endParaRPr lang="en-GB"/>
          </a:p>
        </p:txBody>
      </p:sp>
    </p:spTree>
    <p:extLst>
      <p:ext uri="{BB962C8B-B14F-4D97-AF65-F5344CB8AC3E}">
        <p14:creationId xmlns:p14="http://schemas.microsoft.com/office/powerpoint/2010/main" val="735318542"/>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a:t>Perfect Competition</a:t>
            </a:r>
          </a:p>
          <a:p>
            <a:r>
              <a:rPr lang="en-GB" dirty="0"/>
              <a:t>Imperfect Competition</a:t>
            </a:r>
          </a:p>
          <a:p>
            <a:r>
              <a:rPr lang="en-GB" dirty="0"/>
              <a:t>Oligopoly</a:t>
            </a:r>
          </a:p>
          <a:p>
            <a:r>
              <a:rPr lang="en-GB" dirty="0" smtClean="0"/>
              <a:t>Monopoly</a:t>
            </a:r>
            <a:endParaRPr lang="en-GB" dirty="0"/>
          </a:p>
        </p:txBody>
      </p:sp>
      <p:sp>
        <p:nvSpPr>
          <p:cNvPr id="224259" name="Rectangle 3"/>
          <p:cNvSpPr>
            <a:spLocks noGrp="1" noChangeArrowheads="1"/>
          </p:cNvSpPr>
          <p:nvPr>
            <p:ph type="body" sz="quarter" idx="10"/>
          </p:nvPr>
        </p:nvSpPr>
        <p:spPr/>
        <p:txBody>
          <a:bodyPr/>
          <a:lstStyle/>
          <a:p>
            <a:pPr>
              <a:buNone/>
            </a:pPr>
            <a:r>
              <a:rPr lang="en-GB" dirty="0" smtClean="0"/>
              <a:t>Depends on the level of competition in any supply market</a:t>
            </a:r>
          </a:p>
        </p:txBody>
      </p:sp>
      <p:sp>
        <p:nvSpPr>
          <p:cNvPr id="6" name="Title 2"/>
          <p:cNvSpPr>
            <a:spLocks noGrp="1"/>
          </p:cNvSpPr>
          <p:nvPr>
            <p:ph type="title"/>
          </p:nvPr>
        </p:nvSpPr>
        <p:spPr/>
        <p:txBody>
          <a:bodyPr/>
          <a:lstStyle/>
          <a:p>
            <a:r>
              <a:rPr lang="en-GB" smtClean="0"/>
              <a:t>The Levels of Industry Competition </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64</a:t>
            </a:fld>
            <a:endParaRPr lang="en-GB"/>
          </a:p>
        </p:txBody>
      </p:sp>
      <p:pic>
        <p:nvPicPr>
          <p:cNvPr id="8" name="Picture 7"/>
          <p:cNvPicPr>
            <a:picLocks noChangeAspect="1"/>
          </p:cNvPicPr>
          <p:nvPr/>
        </p:nvPicPr>
        <p:blipFill rotWithShape="1">
          <a:blip r:embed="rId2"/>
          <a:srcRect b="12345"/>
          <a:stretch/>
        </p:blipFill>
        <p:spPr bwMode="ltGray">
          <a:xfrm>
            <a:off x="1324109" y="4253150"/>
            <a:ext cx="7164518" cy="1578966"/>
          </a:xfrm>
          <a:prstGeom prst="rect">
            <a:avLst/>
          </a:prstGeom>
        </p:spPr>
      </p:pic>
      <p:sp>
        <p:nvSpPr>
          <p:cNvPr id="7"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948510484"/>
      </p:ext>
    </p:extLst>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noGrp="1"/>
          </p:cNvGraphicFramePr>
          <p:nvPr>
            <p:ph idx="1"/>
            <p:extLst>
              <p:ext uri="{D42A27DB-BD31-4B8C-83A1-F6EECF244321}">
                <p14:modId xmlns:p14="http://schemas.microsoft.com/office/powerpoint/2010/main" val="4210937369"/>
              </p:ext>
            </p:extLst>
          </p:nvPr>
        </p:nvGraphicFramePr>
        <p:xfrm>
          <a:off x="417513" y="1320797"/>
          <a:ext cx="8316644" cy="4642257"/>
        </p:xfrm>
        <a:graphic>
          <a:graphicData uri="http://schemas.openxmlformats.org/drawingml/2006/table">
            <a:tbl>
              <a:tblPr/>
              <a:tblGrid>
                <a:gridCol w="2079161">
                  <a:extLst>
                    <a:ext uri="{9D8B030D-6E8A-4147-A177-3AD203B41FA5}">
                      <a16:colId xmlns:a16="http://schemas.microsoft.com/office/drawing/2014/main" xmlns="" val="20000"/>
                    </a:ext>
                  </a:extLst>
                </a:gridCol>
                <a:gridCol w="2079161">
                  <a:extLst>
                    <a:ext uri="{9D8B030D-6E8A-4147-A177-3AD203B41FA5}">
                      <a16:colId xmlns:a16="http://schemas.microsoft.com/office/drawing/2014/main" xmlns="" val="20001"/>
                    </a:ext>
                  </a:extLst>
                </a:gridCol>
                <a:gridCol w="2079161">
                  <a:extLst>
                    <a:ext uri="{9D8B030D-6E8A-4147-A177-3AD203B41FA5}">
                      <a16:colId xmlns:a16="http://schemas.microsoft.com/office/drawing/2014/main" xmlns="" val="20002"/>
                    </a:ext>
                  </a:extLst>
                </a:gridCol>
                <a:gridCol w="2079161">
                  <a:extLst>
                    <a:ext uri="{9D8B030D-6E8A-4147-A177-3AD203B41FA5}">
                      <a16:colId xmlns:a16="http://schemas.microsoft.com/office/drawing/2014/main" xmlns="" val="20003"/>
                    </a:ext>
                  </a:extLst>
                </a:gridCol>
              </a:tblGrid>
              <a:tr h="503961">
                <a:tc>
                  <a:txBody>
                    <a:bodyPr/>
                    <a:lstStyle/>
                    <a:p>
                      <a:pPr algn="l" rtl="0">
                        <a:lnSpc>
                          <a:spcPct val="90000"/>
                        </a:lnSpc>
                      </a:pPr>
                      <a:r>
                        <a:rPr lang="en-GB" sz="1400" b="1" i="0" u="none" strike="noStrike" dirty="0" smtClean="0">
                          <a:solidFill>
                            <a:schemeClr val="bg1"/>
                          </a:solidFill>
                          <a:effectLst/>
                          <a:latin typeface="+mn-lt"/>
                        </a:rPr>
                        <a:t>PERFECT COMPETITION</a:t>
                      </a:r>
                      <a:endParaRPr lang="en-GB" sz="1400" b="1" i="0" u="none" strike="noStrike" dirty="0">
                        <a:solidFill>
                          <a:schemeClr val="bg1"/>
                        </a:solidFill>
                        <a:effectLst/>
                        <a:latin typeface="+mn-lt"/>
                      </a:endParaRPr>
                    </a:p>
                  </a:txBody>
                  <a:tcPr marL="89694" marR="89694"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a:noFill/>
                    </a:lnB>
                    <a:solidFill>
                      <a:schemeClr val="accent1">
                        <a:lumMod val="75000"/>
                      </a:schemeClr>
                    </a:solidFill>
                  </a:tcPr>
                </a:tc>
                <a:tc>
                  <a:txBody>
                    <a:bodyPr/>
                    <a:lstStyle/>
                    <a:p>
                      <a:pPr algn="l" rtl="0">
                        <a:lnSpc>
                          <a:spcPct val="90000"/>
                        </a:lnSpc>
                      </a:pPr>
                      <a:r>
                        <a:rPr lang="en-GB" sz="1400" b="1" i="0" u="none" strike="noStrike" dirty="0" smtClean="0">
                          <a:solidFill>
                            <a:schemeClr val="bg1"/>
                          </a:solidFill>
                          <a:effectLst/>
                          <a:latin typeface="+mn-lt"/>
                        </a:rPr>
                        <a:t>IMPERFECT COMPETITION</a:t>
                      </a:r>
                      <a:endParaRPr lang="en-GB" sz="1400" b="1" i="0" u="none" strike="noStrike" dirty="0">
                        <a:solidFill>
                          <a:schemeClr val="bg1"/>
                        </a:solidFill>
                        <a:effectLst/>
                        <a:latin typeface="+mn-lt"/>
                      </a:endParaRPr>
                    </a:p>
                  </a:txBody>
                  <a:tcPr marL="89694" marR="8969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a:noFill/>
                    </a:lnB>
                    <a:solidFill>
                      <a:schemeClr val="accent2"/>
                    </a:solidFill>
                  </a:tcPr>
                </a:tc>
                <a:tc>
                  <a:txBody>
                    <a:bodyPr/>
                    <a:lstStyle/>
                    <a:p>
                      <a:pPr algn="l" rtl="0">
                        <a:lnSpc>
                          <a:spcPct val="90000"/>
                        </a:lnSpc>
                      </a:pPr>
                      <a:r>
                        <a:rPr lang="en-GB" sz="1400" b="1" i="0" u="none" strike="noStrike" dirty="0" smtClean="0">
                          <a:solidFill>
                            <a:schemeClr val="bg1"/>
                          </a:solidFill>
                          <a:effectLst/>
                          <a:latin typeface="+mn-lt"/>
                        </a:rPr>
                        <a:t>OLIGOPOLY</a:t>
                      </a:r>
                      <a:endParaRPr lang="en-GB" sz="1400" b="1" i="0" u="none" strike="noStrike" dirty="0">
                        <a:solidFill>
                          <a:schemeClr val="bg1"/>
                        </a:solidFill>
                        <a:effectLst/>
                        <a:latin typeface="+mn-lt"/>
                      </a:endParaRPr>
                    </a:p>
                  </a:txBody>
                  <a:tcPr marL="89694" marR="89694"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a:noFill/>
                    </a:lnB>
                    <a:solidFill>
                      <a:schemeClr val="accent3"/>
                    </a:solidFill>
                  </a:tcPr>
                </a:tc>
                <a:tc>
                  <a:txBody>
                    <a:bodyPr/>
                    <a:lstStyle/>
                    <a:p>
                      <a:pPr algn="l" rtl="0">
                        <a:lnSpc>
                          <a:spcPct val="90000"/>
                        </a:lnSpc>
                      </a:pPr>
                      <a:r>
                        <a:rPr lang="en-GB" sz="1400" b="1" i="0" u="none" strike="noStrike" dirty="0" smtClean="0">
                          <a:solidFill>
                            <a:schemeClr val="bg1"/>
                          </a:solidFill>
                          <a:effectLst/>
                          <a:latin typeface="+mn-lt"/>
                        </a:rPr>
                        <a:t>MONOPOLY</a:t>
                      </a:r>
                      <a:endParaRPr lang="en-GB" sz="1400" b="1" i="0" u="none" strike="noStrike" dirty="0">
                        <a:solidFill>
                          <a:schemeClr val="bg1"/>
                        </a:solidFill>
                        <a:effectLst/>
                        <a:latin typeface="+mn-lt"/>
                      </a:endParaRPr>
                    </a:p>
                  </a:txBody>
                  <a:tcPr marL="89694" marR="89694"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a:noFill/>
                    </a:lnB>
                    <a:solidFill>
                      <a:schemeClr val="accent4"/>
                    </a:solidFill>
                  </a:tcPr>
                </a:tc>
                <a:extLst>
                  <a:ext uri="{0D108BD9-81ED-4DB2-BD59-A6C34878D82A}">
                    <a16:rowId xmlns:a16="http://schemas.microsoft.com/office/drawing/2014/main" xmlns="" val="10000"/>
                  </a:ext>
                </a:extLst>
              </a:tr>
              <a:tr h="503961">
                <a:tc>
                  <a:txBody>
                    <a:bodyPr/>
                    <a:lstStyle/>
                    <a:p>
                      <a:pPr algn="l" rtl="0">
                        <a:lnSpc>
                          <a:spcPct val="90000"/>
                        </a:lnSpc>
                      </a:pPr>
                      <a:r>
                        <a:rPr lang="en-GB" sz="1400" b="0" i="0" u="none" strike="noStrike" dirty="0">
                          <a:solidFill>
                            <a:schemeClr val="accent3"/>
                          </a:solidFill>
                          <a:effectLst/>
                          <a:latin typeface="+mn-lt"/>
                        </a:rPr>
                        <a:t>Very many small suppliers</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a:noFill/>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Many slightly larger suppliers</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a:noFill/>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Few large suppliers</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a:noFill/>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One supplier</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a:noFill/>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1"/>
                  </a:ext>
                </a:extLst>
              </a:tr>
              <a:tr h="300438">
                <a:tc>
                  <a:txBody>
                    <a:bodyPr/>
                    <a:lstStyle/>
                    <a:p>
                      <a:pPr algn="l" rtl="0">
                        <a:lnSpc>
                          <a:spcPct val="90000"/>
                        </a:lnSpc>
                      </a:pPr>
                      <a:r>
                        <a:rPr lang="en-GB" sz="1400" b="0" i="0" u="none" strike="noStrike" dirty="0">
                          <a:solidFill>
                            <a:schemeClr val="accent3"/>
                          </a:solidFill>
                          <a:effectLst/>
                          <a:latin typeface="+mn-lt"/>
                        </a:rPr>
                        <a:t>No market power</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Little market power</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High market power</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Absolute market power</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2"/>
                  </a:ext>
                </a:extLst>
              </a:tr>
              <a:tr h="707484">
                <a:tc>
                  <a:txBody>
                    <a:bodyPr/>
                    <a:lstStyle/>
                    <a:p>
                      <a:pPr algn="l" rtl="0">
                        <a:lnSpc>
                          <a:spcPct val="90000"/>
                        </a:lnSpc>
                      </a:pPr>
                      <a:r>
                        <a:rPr lang="en-GB" sz="1400" b="0" i="0" u="none" strike="noStrike" dirty="0">
                          <a:solidFill>
                            <a:schemeClr val="accent3"/>
                          </a:solidFill>
                          <a:effectLst/>
                          <a:latin typeface="+mn-lt"/>
                        </a:rPr>
                        <a:t>Homogeneous goods: suppliers’ products are interchangeable</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Differentiated goods: suppliers’ products are close substitutes</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Differentiated goods: degree of substitution variable</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No substitutes</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3"/>
                  </a:ext>
                </a:extLst>
              </a:tr>
              <a:tr h="707484">
                <a:tc>
                  <a:txBody>
                    <a:bodyPr/>
                    <a:lstStyle/>
                    <a:p>
                      <a:pPr algn="l" rtl="0">
                        <a:lnSpc>
                          <a:spcPct val="90000"/>
                        </a:lnSpc>
                      </a:pPr>
                      <a:r>
                        <a:rPr lang="en-GB" sz="1400" b="0" i="0" u="none" strike="noStrike" dirty="0">
                          <a:solidFill>
                            <a:schemeClr val="accent3"/>
                          </a:solidFill>
                          <a:effectLst/>
                          <a:latin typeface="+mn-lt"/>
                        </a:rPr>
                        <a:t>One market price: suppliers are ‘price takers’</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Price competition</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Seeking of price stability by price leadership or collusion</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Price set by one ‘price maker’: potential for price discrimination</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4"/>
                  </a:ext>
                </a:extLst>
              </a:tr>
              <a:tr h="707484">
                <a:tc>
                  <a:txBody>
                    <a:bodyPr/>
                    <a:lstStyle/>
                    <a:p>
                      <a:pPr algn="l" rtl="0">
                        <a:lnSpc>
                          <a:spcPct val="90000"/>
                        </a:lnSpc>
                      </a:pPr>
                      <a:r>
                        <a:rPr lang="en-GB" sz="1400" b="0" i="0" u="none" strike="noStrike" dirty="0">
                          <a:solidFill>
                            <a:schemeClr val="accent3"/>
                          </a:solidFill>
                          <a:effectLst/>
                          <a:latin typeface="+mn-lt"/>
                        </a:rPr>
                        <a:t>Normal profits</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Small abnormal profits, short term</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Abnormal profits, depending on competition</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Abnormal profits</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5"/>
                  </a:ext>
                </a:extLst>
              </a:tr>
              <a:tr h="707484">
                <a:tc>
                  <a:txBody>
                    <a:bodyPr/>
                    <a:lstStyle/>
                    <a:p>
                      <a:pPr algn="l" rtl="0">
                        <a:lnSpc>
                          <a:spcPct val="90000"/>
                        </a:lnSpc>
                      </a:pPr>
                      <a:r>
                        <a:rPr lang="en-GB" sz="1400" b="0" i="0" u="none" strike="noStrike" dirty="0">
                          <a:solidFill>
                            <a:schemeClr val="accent3"/>
                          </a:solidFill>
                          <a:effectLst/>
                          <a:latin typeface="+mn-lt"/>
                        </a:rPr>
                        <a:t>No advertising or branding (everyone knows all goods identical)</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Heavy advertising and branding &gt; differentiation</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Much advertising and branding &gt; non-price competition</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algn="l" rtl="0">
                        <a:lnSpc>
                          <a:spcPct val="90000"/>
                        </a:lnSpc>
                      </a:pPr>
                      <a:r>
                        <a:rPr lang="en-GB" sz="1400" b="0" i="0" u="none" strike="noStrike" dirty="0">
                          <a:solidFill>
                            <a:schemeClr val="accent3"/>
                          </a:solidFill>
                          <a:effectLst/>
                          <a:latin typeface="+mn-lt"/>
                        </a:rPr>
                        <a:t>Not much advertising or branding required (no competition)</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6"/>
                  </a:ext>
                </a:extLst>
              </a:tr>
              <a:tr h="503961">
                <a:tc>
                  <a:txBody>
                    <a:bodyPr/>
                    <a:lstStyle/>
                    <a:p>
                      <a:pPr algn="l" rtl="0">
                        <a:lnSpc>
                          <a:spcPct val="90000"/>
                        </a:lnSpc>
                      </a:pPr>
                      <a:r>
                        <a:rPr lang="en-GB" sz="1400" b="0" i="0" u="none" strike="noStrike" dirty="0">
                          <a:solidFill>
                            <a:schemeClr val="accent3"/>
                          </a:solidFill>
                          <a:effectLst/>
                          <a:latin typeface="+mn-lt"/>
                        </a:rPr>
                        <a:t>No barriers to entry</a:t>
                      </a:r>
                    </a:p>
                  </a:txBody>
                  <a:tcPr marL="89694" marR="89694">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No barriers to entry in the long run</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Barriers to entry</a:t>
                      </a:r>
                    </a:p>
                  </a:txBody>
                  <a:tcPr marL="89694" marR="89694">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noFill/>
                  </a:tcPr>
                </a:tc>
                <a:tc>
                  <a:txBody>
                    <a:bodyPr/>
                    <a:lstStyle/>
                    <a:p>
                      <a:pPr algn="l" rtl="0">
                        <a:lnSpc>
                          <a:spcPct val="90000"/>
                        </a:lnSpc>
                      </a:pPr>
                      <a:r>
                        <a:rPr lang="en-GB" sz="1400" b="0" i="0" u="none" strike="noStrike" dirty="0">
                          <a:solidFill>
                            <a:schemeClr val="accent3"/>
                          </a:solidFill>
                          <a:effectLst/>
                          <a:latin typeface="+mn-lt"/>
                        </a:rPr>
                        <a:t>Barriers to entry</a:t>
                      </a:r>
                    </a:p>
                  </a:txBody>
                  <a:tcPr marL="89694" marR="89694">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noFill/>
                  </a:tcPr>
                </a:tc>
                <a:extLst>
                  <a:ext uri="{0D108BD9-81ED-4DB2-BD59-A6C34878D82A}">
                    <a16:rowId xmlns:a16="http://schemas.microsoft.com/office/drawing/2014/main" xmlns="" val="10007"/>
                  </a:ext>
                </a:extLst>
              </a:tr>
            </a:tbl>
          </a:graphicData>
        </a:graphic>
      </p:graphicFrame>
      <p:sp>
        <p:nvSpPr>
          <p:cNvPr id="4" name="Title 2"/>
          <p:cNvSpPr>
            <a:spLocks noGrp="1"/>
          </p:cNvSpPr>
          <p:nvPr>
            <p:ph type="title"/>
          </p:nvPr>
        </p:nvSpPr>
        <p:spPr/>
        <p:txBody>
          <a:bodyPr/>
          <a:lstStyle/>
          <a:p>
            <a:r>
              <a:rPr lang="en-GB" smtClean="0"/>
              <a:t>The Levels of Industry Competition </a:t>
            </a:r>
            <a:endParaRPr lang="en-GB"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65</a:t>
            </a:fld>
            <a:endParaRPr lang="en-GB"/>
          </a:p>
        </p:txBody>
      </p:sp>
      <p:sp>
        <p:nvSpPr>
          <p:cNvPr id="6"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60795648"/>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3" name="Rectangle 3"/>
          <p:cNvSpPr>
            <a:spLocks noGrp="1" noChangeArrowheads="1"/>
          </p:cNvSpPr>
          <p:nvPr>
            <p:ph type="body" sz="quarter" idx="10"/>
          </p:nvPr>
        </p:nvSpPr>
        <p:spPr/>
        <p:txBody>
          <a:bodyPr/>
          <a:lstStyle/>
          <a:p>
            <a:r>
              <a:rPr lang="en-GB" smtClean="0"/>
              <a:t>Task</a:t>
            </a:r>
          </a:p>
          <a:p>
            <a:endParaRPr lang="en-GB" dirty="0"/>
          </a:p>
        </p:txBody>
      </p:sp>
      <p:sp>
        <p:nvSpPr>
          <p:cNvPr id="2" name="Content Placeholder 1"/>
          <p:cNvSpPr>
            <a:spLocks noGrp="1"/>
          </p:cNvSpPr>
          <p:nvPr>
            <p:ph idx="1"/>
          </p:nvPr>
        </p:nvSpPr>
        <p:spPr/>
        <p:txBody>
          <a:bodyPr/>
          <a:lstStyle/>
          <a:p>
            <a:r>
              <a:rPr lang="en-GB" smtClean="0"/>
              <a:t>Analyse 2 or 3 supply markets that you deal with and identify the level of competition in these markets</a:t>
            </a:r>
          </a:p>
          <a:p>
            <a:r>
              <a:rPr lang="en-GB" smtClean="0"/>
              <a:t>Identify the impact the level of competition has on:</a:t>
            </a:r>
          </a:p>
          <a:p>
            <a:pPr lvl="1"/>
            <a:r>
              <a:rPr lang="en-GB" smtClean="0"/>
              <a:t>Pricing (Stability, Competitiveness)</a:t>
            </a:r>
          </a:p>
          <a:p>
            <a:pPr lvl="1"/>
            <a:r>
              <a:rPr lang="en-GB" smtClean="0"/>
              <a:t>Availability</a:t>
            </a:r>
          </a:p>
          <a:p>
            <a:pPr lvl="1"/>
            <a:r>
              <a:rPr lang="en-GB" smtClean="0"/>
              <a:t>Power</a:t>
            </a:r>
            <a:endParaRPr lang="en-GB" dirty="0"/>
          </a:p>
        </p:txBody>
      </p:sp>
      <p:sp>
        <p:nvSpPr>
          <p:cNvPr id="5" name="Title 2"/>
          <p:cNvSpPr>
            <a:spLocks noGrp="1"/>
          </p:cNvSpPr>
          <p:nvPr>
            <p:ph type="title"/>
          </p:nvPr>
        </p:nvSpPr>
        <p:spPr/>
        <p:txBody>
          <a:bodyPr/>
          <a:lstStyle/>
          <a:p>
            <a:r>
              <a:rPr lang="en-GB" smtClean="0"/>
              <a:t>The Levels of Industry Competition </a:t>
            </a:r>
            <a:endParaRPr lang="en-GB"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66</a:t>
            </a:fld>
            <a:endParaRPr lang="en-GB"/>
          </a:p>
        </p:txBody>
      </p:sp>
    </p:spTree>
    <p:extLst>
      <p:ext uri="{BB962C8B-B14F-4D97-AF65-F5344CB8AC3E}">
        <p14:creationId xmlns:p14="http://schemas.microsoft.com/office/powerpoint/2010/main" val="2642558908"/>
      </p:ext>
    </p:extLst>
  </p:cSld>
  <p:clrMapOvr>
    <a:masterClrMapping/>
  </p:clrMapOvr>
  <p:transition>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bwMode="ltGray">
          <a:xfrm>
            <a:off x="1400149" y="1587715"/>
            <a:ext cx="7089775" cy="2434344"/>
          </a:xfrm>
          <a:prstGeom prst="rect">
            <a:avLst/>
          </a:prstGeom>
        </p:spPr>
      </p:pic>
      <p:sp>
        <p:nvSpPr>
          <p:cNvPr id="30" name="TextBox 29"/>
          <p:cNvSpPr txBox="1"/>
          <p:nvPr/>
        </p:nvSpPr>
        <p:spPr>
          <a:xfrm>
            <a:off x="1579614" y="4132772"/>
            <a:ext cx="1347395" cy="1656000"/>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p:spPr>
        <p:txBody>
          <a:bodyPr wrap="square" lIns="72000" rIns="72000" rtlCol="0">
            <a:noAutofit/>
          </a:bodyPr>
          <a:lstStyle/>
          <a:p>
            <a:pPr>
              <a:lnSpc>
                <a:spcPct val="85000"/>
              </a:lnSpc>
              <a:spcAft>
                <a:spcPts val="600"/>
              </a:spcAft>
            </a:pPr>
            <a:r>
              <a:rPr lang="en-US" sz="1400" b="1" dirty="0" smtClean="0">
                <a:solidFill>
                  <a:schemeClr val="accent3"/>
                </a:solidFill>
              </a:rPr>
              <a:t>Low rivalry</a:t>
            </a:r>
          </a:p>
          <a:p>
            <a:pPr marL="144000" indent="-144000">
              <a:lnSpc>
                <a:spcPct val="85000"/>
              </a:lnSpc>
              <a:buFont typeface="Arial" panose="020B0604020202020204" pitchFamily="34" charset="0"/>
              <a:buChar char="•"/>
            </a:pPr>
            <a:r>
              <a:rPr lang="en-US" sz="1400" dirty="0" smtClean="0">
                <a:solidFill>
                  <a:schemeClr val="accent3"/>
                </a:solidFill>
              </a:rPr>
              <a:t>High differentiation</a:t>
            </a:r>
          </a:p>
          <a:p>
            <a:pPr marL="144000" indent="-144000">
              <a:lnSpc>
                <a:spcPct val="85000"/>
              </a:lnSpc>
              <a:buFont typeface="Arial" panose="020B0604020202020204" pitchFamily="34" charset="0"/>
              <a:buChar char="•"/>
            </a:pPr>
            <a:r>
              <a:rPr lang="en-US" sz="1400" dirty="0" smtClean="0">
                <a:solidFill>
                  <a:schemeClr val="accent3"/>
                </a:solidFill>
              </a:rPr>
              <a:t>Innovation key</a:t>
            </a:r>
            <a:endParaRPr lang="en-US" sz="1400" dirty="0">
              <a:solidFill>
                <a:schemeClr val="accent3"/>
              </a:solidFill>
            </a:endParaRPr>
          </a:p>
        </p:txBody>
      </p:sp>
      <p:sp>
        <p:nvSpPr>
          <p:cNvPr id="32" name="TextBox 31"/>
          <p:cNvSpPr txBox="1"/>
          <p:nvPr/>
        </p:nvSpPr>
        <p:spPr>
          <a:xfrm>
            <a:off x="2943882" y="4132772"/>
            <a:ext cx="1339945" cy="1656000"/>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p:spPr>
        <p:txBody>
          <a:bodyPr wrap="square" lIns="72000" rIns="72000" rtlCol="0">
            <a:noAutofit/>
          </a:bodyPr>
          <a:lstStyle/>
          <a:p>
            <a:pPr>
              <a:lnSpc>
                <a:spcPct val="85000"/>
              </a:lnSpc>
              <a:spcAft>
                <a:spcPts val="600"/>
              </a:spcAft>
            </a:pPr>
            <a:r>
              <a:rPr lang="en-US" sz="1400" b="1" dirty="0" smtClean="0">
                <a:solidFill>
                  <a:schemeClr val="accent3"/>
                </a:solidFill>
              </a:rPr>
              <a:t>Low rivalry</a:t>
            </a:r>
          </a:p>
          <a:p>
            <a:pPr marL="144000" indent="-144000">
              <a:lnSpc>
                <a:spcPct val="85000"/>
              </a:lnSpc>
              <a:buFont typeface="Arial" panose="020B0604020202020204" pitchFamily="34" charset="0"/>
              <a:buChar char="•"/>
            </a:pPr>
            <a:r>
              <a:rPr lang="en-US" sz="1400" dirty="0" smtClean="0">
                <a:solidFill>
                  <a:schemeClr val="accent3"/>
                </a:solidFill>
              </a:rPr>
              <a:t>High growth and weak buyers, but low entry barriers</a:t>
            </a:r>
          </a:p>
          <a:p>
            <a:pPr marL="144000" indent="-144000">
              <a:lnSpc>
                <a:spcPct val="85000"/>
              </a:lnSpc>
              <a:buFont typeface="Arial" panose="020B0604020202020204" pitchFamily="34" charset="0"/>
              <a:buChar char="•"/>
            </a:pPr>
            <a:r>
              <a:rPr lang="en-US" sz="1400" dirty="0" smtClean="0">
                <a:solidFill>
                  <a:schemeClr val="accent3"/>
                </a:solidFill>
              </a:rPr>
              <a:t>Growth ability key</a:t>
            </a:r>
            <a:endParaRPr lang="en-US" sz="1400" dirty="0">
              <a:solidFill>
                <a:schemeClr val="accent3"/>
              </a:solidFill>
            </a:endParaRPr>
          </a:p>
        </p:txBody>
      </p:sp>
      <p:sp>
        <p:nvSpPr>
          <p:cNvPr id="33" name="TextBox 32"/>
          <p:cNvSpPr txBox="1"/>
          <p:nvPr/>
        </p:nvSpPr>
        <p:spPr>
          <a:xfrm>
            <a:off x="4286250" y="4132772"/>
            <a:ext cx="1356101" cy="1656000"/>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p:spPr>
        <p:txBody>
          <a:bodyPr wrap="square" lIns="72000" rIns="72000" rtlCol="0">
            <a:noAutofit/>
          </a:bodyPr>
          <a:lstStyle/>
          <a:p>
            <a:pPr>
              <a:lnSpc>
                <a:spcPct val="85000"/>
              </a:lnSpc>
              <a:spcAft>
                <a:spcPts val="600"/>
              </a:spcAft>
            </a:pPr>
            <a:r>
              <a:rPr lang="en-US" sz="1400" b="1" dirty="0" smtClean="0">
                <a:solidFill>
                  <a:schemeClr val="accent3"/>
                </a:solidFill>
              </a:rPr>
              <a:t>Increasing  rivalry</a:t>
            </a:r>
          </a:p>
          <a:p>
            <a:pPr marL="144000" indent="-144000">
              <a:lnSpc>
                <a:spcPct val="85000"/>
              </a:lnSpc>
              <a:buFont typeface="Arial" panose="020B0604020202020204" pitchFamily="34" charset="0"/>
              <a:buChar char="•"/>
            </a:pPr>
            <a:r>
              <a:rPr lang="en-US" sz="1400" dirty="0" smtClean="0">
                <a:solidFill>
                  <a:schemeClr val="accent3"/>
                </a:solidFill>
              </a:rPr>
              <a:t>Slower growth and some exits</a:t>
            </a:r>
          </a:p>
          <a:p>
            <a:pPr marL="144000" indent="-144000">
              <a:lnSpc>
                <a:spcPct val="85000"/>
              </a:lnSpc>
              <a:buFont typeface="Arial" panose="020B0604020202020204" pitchFamily="34" charset="0"/>
              <a:buChar char="•"/>
            </a:pPr>
            <a:r>
              <a:rPr lang="en-US" sz="1400" dirty="0" smtClean="0">
                <a:solidFill>
                  <a:schemeClr val="accent3"/>
                </a:solidFill>
              </a:rPr>
              <a:t>Managerial and financial strength key</a:t>
            </a:r>
            <a:endParaRPr lang="en-US" sz="1400" dirty="0">
              <a:solidFill>
                <a:schemeClr val="accent3"/>
              </a:solidFill>
            </a:endParaRPr>
          </a:p>
        </p:txBody>
      </p:sp>
      <p:sp>
        <p:nvSpPr>
          <p:cNvPr id="34" name="TextBox 33"/>
          <p:cNvSpPr txBox="1"/>
          <p:nvPr/>
        </p:nvSpPr>
        <p:spPr>
          <a:xfrm>
            <a:off x="5643327" y="4132772"/>
            <a:ext cx="1358159" cy="1656000"/>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p:spPr>
        <p:txBody>
          <a:bodyPr wrap="square" lIns="72000" rIns="72000" rtlCol="0">
            <a:noAutofit/>
          </a:bodyPr>
          <a:lstStyle/>
          <a:p>
            <a:pPr>
              <a:lnSpc>
                <a:spcPct val="85000"/>
              </a:lnSpc>
              <a:spcAft>
                <a:spcPts val="600"/>
              </a:spcAft>
            </a:pPr>
            <a:r>
              <a:rPr lang="en-US" sz="1400" b="1" dirty="0" smtClean="0">
                <a:solidFill>
                  <a:schemeClr val="accent3"/>
                </a:solidFill>
              </a:rPr>
              <a:t>Stronger buyers</a:t>
            </a:r>
          </a:p>
          <a:p>
            <a:pPr marL="144000" indent="-144000">
              <a:lnSpc>
                <a:spcPct val="85000"/>
              </a:lnSpc>
              <a:buFont typeface="Arial" panose="020B0604020202020204" pitchFamily="34" charset="0"/>
              <a:buChar char="•"/>
            </a:pPr>
            <a:r>
              <a:rPr lang="en-US" sz="1400" dirty="0" smtClean="0">
                <a:solidFill>
                  <a:schemeClr val="accent3"/>
                </a:solidFill>
              </a:rPr>
              <a:t>Low growth and standard products, but higher entry barriers</a:t>
            </a:r>
          </a:p>
          <a:p>
            <a:pPr marL="144000" indent="-144000">
              <a:lnSpc>
                <a:spcPct val="85000"/>
              </a:lnSpc>
              <a:buFont typeface="Arial" panose="020B0604020202020204" pitchFamily="34" charset="0"/>
              <a:buChar char="•"/>
            </a:pPr>
            <a:r>
              <a:rPr lang="en-US" sz="1400" dirty="0" smtClean="0">
                <a:solidFill>
                  <a:schemeClr val="accent3"/>
                </a:solidFill>
              </a:rPr>
              <a:t>Market share and cost key</a:t>
            </a:r>
            <a:endParaRPr lang="en-US" sz="1400" dirty="0">
              <a:solidFill>
                <a:schemeClr val="accent3"/>
              </a:solidFill>
            </a:endParaRPr>
          </a:p>
        </p:txBody>
      </p:sp>
      <p:sp>
        <p:nvSpPr>
          <p:cNvPr id="35" name="TextBox 34"/>
          <p:cNvSpPr txBox="1"/>
          <p:nvPr/>
        </p:nvSpPr>
        <p:spPr>
          <a:xfrm>
            <a:off x="7001487" y="4132772"/>
            <a:ext cx="1358157" cy="1656000"/>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p:spPr>
        <p:txBody>
          <a:bodyPr wrap="square" lIns="72000" rIns="72000" rtlCol="0">
            <a:noAutofit/>
          </a:bodyPr>
          <a:lstStyle/>
          <a:p>
            <a:pPr>
              <a:lnSpc>
                <a:spcPct val="85000"/>
              </a:lnSpc>
              <a:spcAft>
                <a:spcPts val="600"/>
              </a:spcAft>
            </a:pPr>
            <a:r>
              <a:rPr lang="en-US" sz="1400" b="1" dirty="0" smtClean="0">
                <a:solidFill>
                  <a:schemeClr val="accent3"/>
                </a:solidFill>
              </a:rPr>
              <a:t>Extreme rivalry</a:t>
            </a:r>
          </a:p>
          <a:p>
            <a:pPr marL="144000" indent="-144000">
              <a:lnSpc>
                <a:spcPct val="85000"/>
              </a:lnSpc>
              <a:buFont typeface="Arial" panose="020B0604020202020204" pitchFamily="34" charset="0"/>
              <a:buChar char="•"/>
            </a:pPr>
            <a:r>
              <a:rPr lang="en-US" sz="1400" dirty="0" smtClean="0">
                <a:solidFill>
                  <a:schemeClr val="accent3"/>
                </a:solidFill>
              </a:rPr>
              <a:t>Typically many exits and price competition</a:t>
            </a:r>
          </a:p>
          <a:p>
            <a:pPr marL="144000" indent="-144000">
              <a:lnSpc>
                <a:spcPct val="85000"/>
              </a:lnSpc>
              <a:buFont typeface="Arial" panose="020B0604020202020204" pitchFamily="34" charset="0"/>
              <a:buChar char="•"/>
            </a:pPr>
            <a:r>
              <a:rPr lang="en-US" sz="1400" dirty="0" smtClean="0">
                <a:solidFill>
                  <a:schemeClr val="accent3"/>
                </a:solidFill>
              </a:rPr>
              <a:t>Cost and commitment key</a:t>
            </a:r>
            <a:endParaRPr lang="en-US" sz="1400" dirty="0">
              <a:solidFill>
                <a:schemeClr val="accent3"/>
              </a:solidFill>
            </a:endParaRPr>
          </a:p>
        </p:txBody>
      </p:sp>
      <p:sp>
        <p:nvSpPr>
          <p:cNvPr id="36" name="TextBox 35"/>
          <p:cNvSpPr txBox="1"/>
          <p:nvPr/>
        </p:nvSpPr>
        <p:spPr bwMode="gray">
          <a:xfrm>
            <a:off x="1599337" y="3816797"/>
            <a:ext cx="1310799" cy="313932"/>
          </a:xfrm>
          <a:prstGeom prst="rect">
            <a:avLst/>
          </a:prstGeom>
          <a:solidFill>
            <a:schemeClr val="accent2"/>
          </a:solidFill>
        </p:spPr>
        <p:txBody>
          <a:bodyPr wrap="square" rIns="72000" rtlCol="0">
            <a:spAutoFit/>
          </a:bodyPr>
          <a:lstStyle/>
          <a:p>
            <a:pPr>
              <a:lnSpc>
                <a:spcPct val="90000"/>
              </a:lnSpc>
            </a:pPr>
            <a:r>
              <a:rPr lang="en-US" sz="1600" b="1" dirty="0">
                <a:solidFill>
                  <a:schemeClr val="bg1"/>
                </a:solidFill>
              </a:rPr>
              <a:t>Development</a:t>
            </a:r>
          </a:p>
        </p:txBody>
      </p:sp>
      <p:sp>
        <p:nvSpPr>
          <p:cNvPr id="37" name="TextBox 36"/>
          <p:cNvSpPr txBox="1"/>
          <p:nvPr/>
        </p:nvSpPr>
        <p:spPr bwMode="gray">
          <a:xfrm>
            <a:off x="2942906" y="3816797"/>
            <a:ext cx="1323332" cy="313932"/>
          </a:xfrm>
          <a:prstGeom prst="rect">
            <a:avLst/>
          </a:prstGeom>
          <a:solidFill>
            <a:schemeClr val="accent2"/>
          </a:solidFill>
        </p:spPr>
        <p:txBody>
          <a:bodyPr wrap="square" lIns="36000" rIns="36000" rtlCol="0">
            <a:spAutoFit/>
          </a:bodyPr>
          <a:lstStyle/>
          <a:p>
            <a:pPr>
              <a:lnSpc>
                <a:spcPct val="90000"/>
              </a:lnSpc>
            </a:pPr>
            <a:r>
              <a:rPr lang="en-US" sz="1600" b="1" dirty="0">
                <a:solidFill>
                  <a:schemeClr val="bg1"/>
                </a:solidFill>
              </a:rPr>
              <a:t>Growth</a:t>
            </a:r>
          </a:p>
        </p:txBody>
      </p:sp>
      <p:sp>
        <p:nvSpPr>
          <p:cNvPr id="38" name="TextBox 37"/>
          <p:cNvSpPr txBox="1"/>
          <p:nvPr/>
        </p:nvSpPr>
        <p:spPr bwMode="gray">
          <a:xfrm>
            <a:off x="4300699" y="3816797"/>
            <a:ext cx="1321640" cy="313932"/>
          </a:xfrm>
          <a:prstGeom prst="rect">
            <a:avLst/>
          </a:prstGeom>
          <a:solidFill>
            <a:schemeClr val="accent2"/>
          </a:solidFill>
        </p:spPr>
        <p:txBody>
          <a:bodyPr wrap="square" rtlCol="0">
            <a:spAutoFit/>
          </a:bodyPr>
          <a:lstStyle/>
          <a:p>
            <a:pPr>
              <a:lnSpc>
                <a:spcPct val="90000"/>
              </a:lnSpc>
            </a:pPr>
            <a:r>
              <a:rPr lang="en-US" sz="1600" b="1" dirty="0">
                <a:solidFill>
                  <a:schemeClr val="bg1"/>
                </a:solidFill>
              </a:rPr>
              <a:t>Shake-out</a:t>
            </a:r>
          </a:p>
        </p:txBody>
      </p:sp>
      <p:sp>
        <p:nvSpPr>
          <p:cNvPr id="39" name="TextBox 38"/>
          <p:cNvSpPr txBox="1"/>
          <p:nvPr/>
        </p:nvSpPr>
        <p:spPr bwMode="gray">
          <a:xfrm>
            <a:off x="5663339" y="3816797"/>
            <a:ext cx="1317157" cy="313932"/>
          </a:xfrm>
          <a:prstGeom prst="rect">
            <a:avLst/>
          </a:prstGeom>
          <a:solidFill>
            <a:schemeClr val="accent2"/>
          </a:solidFill>
        </p:spPr>
        <p:txBody>
          <a:bodyPr wrap="square" rtlCol="0">
            <a:spAutoFit/>
          </a:bodyPr>
          <a:lstStyle/>
          <a:p>
            <a:pPr>
              <a:lnSpc>
                <a:spcPct val="90000"/>
              </a:lnSpc>
            </a:pPr>
            <a:r>
              <a:rPr lang="en-US" sz="1600" b="1" dirty="0" smtClean="0">
                <a:solidFill>
                  <a:schemeClr val="bg1"/>
                </a:solidFill>
              </a:rPr>
              <a:t>Maturity</a:t>
            </a:r>
            <a:endParaRPr lang="en-US" sz="1600" b="1" dirty="0">
              <a:solidFill>
                <a:schemeClr val="bg1"/>
              </a:solidFill>
            </a:endParaRPr>
          </a:p>
        </p:txBody>
      </p:sp>
      <p:sp>
        <p:nvSpPr>
          <p:cNvPr id="40" name="TextBox 39"/>
          <p:cNvSpPr txBox="1"/>
          <p:nvPr/>
        </p:nvSpPr>
        <p:spPr bwMode="gray">
          <a:xfrm>
            <a:off x="7021497" y="3816797"/>
            <a:ext cx="1317156" cy="313932"/>
          </a:xfrm>
          <a:prstGeom prst="rect">
            <a:avLst/>
          </a:prstGeom>
          <a:solidFill>
            <a:schemeClr val="accent2"/>
          </a:solidFill>
        </p:spPr>
        <p:txBody>
          <a:bodyPr wrap="square" rtlCol="0">
            <a:spAutoFit/>
          </a:bodyPr>
          <a:lstStyle/>
          <a:p>
            <a:pPr>
              <a:lnSpc>
                <a:spcPct val="90000"/>
              </a:lnSpc>
            </a:pPr>
            <a:r>
              <a:rPr lang="en-US" sz="1600" b="1" dirty="0" smtClean="0">
                <a:solidFill>
                  <a:schemeClr val="bg1"/>
                </a:solidFill>
              </a:rPr>
              <a:t>Decline</a:t>
            </a:r>
            <a:endParaRPr lang="en-US" sz="1600" b="1" dirty="0">
              <a:solidFill>
                <a:schemeClr val="bg1"/>
              </a:solidFill>
            </a:endParaRPr>
          </a:p>
        </p:txBody>
      </p:sp>
      <p:sp>
        <p:nvSpPr>
          <p:cNvPr id="25602" name="Title 2"/>
          <p:cNvSpPr>
            <a:spLocks noGrp="1"/>
          </p:cNvSpPr>
          <p:nvPr>
            <p:ph type="title"/>
          </p:nvPr>
        </p:nvSpPr>
        <p:spPr/>
        <p:txBody>
          <a:bodyPr/>
          <a:lstStyle/>
          <a:p>
            <a:r>
              <a:rPr lang="en-GB" altLang="en-US" dirty="0"/>
              <a:t>The Industry Lifecycle</a:t>
            </a:r>
            <a:endParaRPr lang="en-GB" altLang="en-US" dirty="0" smtClean="0"/>
          </a:p>
        </p:txBody>
      </p:sp>
      <p:sp>
        <p:nvSpPr>
          <p:cNvPr id="17" name="TextBox 16"/>
          <p:cNvSpPr txBox="1"/>
          <p:nvPr/>
        </p:nvSpPr>
        <p:spPr>
          <a:xfrm>
            <a:off x="447261" y="3841388"/>
            <a:ext cx="952888" cy="180000"/>
          </a:xfrm>
          <a:prstGeom prst="rect">
            <a:avLst/>
          </a:prstGeom>
          <a:noFill/>
        </p:spPr>
        <p:txBody>
          <a:bodyPr wrap="square" lIns="0" tIns="18000" rIns="72000" bIns="18000" rtlCol="0">
            <a:noAutofit/>
          </a:bodyPr>
          <a:lstStyle/>
          <a:p>
            <a:pPr algn="r"/>
            <a:endParaRPr lang="en-US" sz="1100" b="1" dirty="0">
              <a:solidFill>
                <a:schemeClr val="bg1"/>
              </a:solidFill>
            </a:endParaRPr>
          </a:p>
        </p:txBody>
      </p:sp>
      <p:cxnSp>
        <p:nvCxnSpPr>
          <p:cNvPr id="8" name="Straight Connector 7"/>
          <p:cNvCxnSpPr/>
          <p:nvPr/>
        </p:nvCxnSpPr>
        <p:spPr bwMode="auto">
          <a:xfrm>
            <a:off x="2927009" y="1572824"/>
            <a:ext cx="0" cy="4227900"/>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10" name="Straight Connector 9"/>
          <p:cNvCxnSpPr/>
          <p:nvPr/>
        </p:nvCxnSpPr>
        <p:spPr bwMode="auto">
          <a:xfrm>
            <a:off x="4285168" y="1572824"/>
            <a:ext cx="0" cy="4227900"/>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13" name="Straight Connector 12"/>
          <p:cNvCxnSpPr/>
          <p:nvPr/>
        </p:nvCxnSpPr>
        <p:spPr bwMode="auto">
          <a:xfrm>
            <a:off x="7001486" y="1572824"/>
            <a:ext cx="0" cy="4227900"/>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14" name="Straight Connector 13"/>
          <p:cNvCxnSpPr/>
          <p:nvPr/>
        </p:nvCxnSpPr>
        <p:spPr bwMode="auto">
          <a:xfrm>
            <a:off x="8359644" y="1572824"/>
            <a:ext cx="0" cy="4227900"/>
          </a:xfrm>
          <a:prstGeom prst="line">
            <a:avLst/>
          </a:prstGeom>
          <a:solidFill>
            <a:schemeClr val="accent1"/>
          </a:solidFill>
          <a:ln w="12700" cap="flat" cmpd="sng" algn="ctr">
            <a:solidFill>
              <a:srgbClr val="879FC7"/>
            </a:solidFill>
            <a:prstDash val="dash"/>
            <a:round/>
            <a:headEnd type="none" w="med" len="med"/>
            <a:tailEnd type="none" w="med" len="med"/>
          </a:ln>
          <a:effectLst/>
        </p:spPr>
      </p:cxnSp>
      <p:cxnSp>
        <p:nvCxnSpPr>
          <p:cNvPr id="15" name="Straight Connector 14"/>
          <p:cNvCxnSpPr/>
          <p:nvPr/>
        </p:nvCxnSpPr>
        <p:spPr bwMode="auto">
          <a:xfrm>
            <a:off x="5643327" y="1572824"/>
            <a:ext cx="0" cy="4227900"/>
          </a:xfrm>
          <a:prstGeom prst="line">
            <a:avLst/>
          </a:prstGeom>
          <a:solidFill>
            <a:schemeClr val="accent1"/>
          </a:solidFill>
          <a:ln w="12700" cap="flat" cmpd="sng" algn="ctr">
            <a:solidFill>
              <a:srgbClr val="879FC7"/>
            </a:solidFill>
            <a:prstDash val="dash"/>
            <a:round/>
            <a:headEnd type="none" w="med" len="med"/>
            <a:tailEnd type="none" w="med" len="med"/>
          </a:ln>
          <a:effectLst/>
        </p:spPr>
      </p:cxnSp>
      <p:sp>
        <p:nvSpPr>
          <p:cNvPr id="43" name="TextBox 42"/>
          <p:cNvSpPr txBox="1"/>
          <p:nvPr/>
        </p:nvSpPr>
        <p:spPr>
          <a:xfrm>
            <a:off x="414336" y="1941726"/>
            <a:ext cx="1085643" cy="535531"/>
          </a:xfrm>
          <a:prstGeom prst="rect">
            <a:avLst/>
          </a:prstGeom>
          <a:noFill/>
        </p:spPr>
        <p:txBody>
          <a:bodyPr wrap="square" rtlCol="0">
            <a:spAutoFit/>
          </a:bodyPr>
          <a:lstStyle/>
          <a:p>
            <a:pPr algn="r">
              <a:lnSpc>
                <a:spcPct val="90000"/>
              </a:lnSpc>
            </a:pPr>
            <a:r>
              <a:rPr lang="en-US" sz="1600" b="1" dirty="0" smtClean="0">
                <a:solidFill>
                  <a:schemeClr val="accent3"/>
                </a:solidFill>
              </a:rPr>
              <a:t>Market size</a:t>
            </a:r>
            <a:endParaRPr lang="en-US" sz="1600" b="1" dirty="0">
              <a:solidFill>
                <a:schemeClr val="accent3"/>
              </a:solidFill>
            </a:endParaRPr>
          </a:p>
        </p:txBody>
      </p:sp>
      <p:sp>
        <p:nvSpPr>
          <p:cNvPr id="44" name="TextBox 43"/>
          <p:cNvSpPr txBox="1"/>
          <p:nvPr/>
        </p:nvSpPr>
        <p:spPr>
          <a:xfrm>
            <a:off x="414336" y="4262892"/>
            <a:ext cx="1154513" cy="535531"/>
          </a:xfrm>
          <a:prstGeom prst="rect">
            <a:avLst/>
          </a:prstGeom>
          <a:noFill/>
        </p:spPr>
        <p:txBody>
          <a:bodyPr wrap="square" rtlCol="0">
            <a:spAutoFit/>
          </a:bodyPr>
          <a:lstStyle/>
          <a:p>
            <a:pPr algn="r">
              <a:lnSpc>
                <a:spcPct val="90000"/>
              </a:lnSpc>
            </a:pPr>
            <a:r>
              <a:rPr lang="en-US" sz="1600" b="1" dirty="0" smtClean="0">
                <a:solidFill>
                  <a:schemeClr val="accent3"/>
                </a:solidFill>
              </a:rPr>
              <a:t>Typical five forces</a:t>
            </a:r>
            <a:endParaRPr lang="en-US" sz="1600" b="1" dirty="0">
              <a:solidFill>
                <a:schemeClr val="accent3"/>
              </a:solidFill>
            </a:endParaRPr>
          </a:p>
        </p:txBody>
      </p:sp>
      <p:cxnSp>
        <p:nvCxnSpPr>
          <p:cNvPr id="49" name="Straight Arrow Connector 48"/>
          <p:cNvCxnSpPr/>
          <p:nvPr/>
        </p:nvCxnSpPr>
        <p:spPr bwMode="auto">
          <a:xfrm flipV="1">
            <a:off x="1578349" y="1501984"/>
            <a:ext cx="0" cy="2536136"/>
          </a:xfrm>
          <a:prstGeom prst="straightConnector1">
            <a:avLst/>
          </a:prstGeom>
          <a:noFill/>
          <a:ln w="19050" cap="flat" cmpd="sng" algn="ctr">
            <a:solidFill>
              <a:schemeClr val="accent3"/>
            </a:solidFill>
            <a:prstDash val="solid"/>
            <a:round/>
            <a:headEnd type="none" w="lg" len="lg"/>
            <a:tailEnd type="triangle" w="lg" len="lg"/>
          </a:ln>
          <a:effectLst/>
        </p:spPr>
      </p:cxnSp>
      <p:cxnSp>
        <p:nvCxnSpPr>
          <p:cNvPr id="52" name="Straight Arrow Connector 51"/>
          <p:cNvCxnSpPr/>
          <p:nvPr/>
        </p:nvCxnSpPr>
        <p:spPr bwMode="auto">
          <a:xfrm flipV="1">
            <a:off x="1578375" y="4021388"/>
            <a:ext cx="0" cy="1772879"/>
          </a:xfrm>
          <a:prstGeom prst="straightConnector1">
            <a:avLst/>
          </a:prstGeom>
          <a:noFill/>
          <a:ln w="19050" cap="flat" cmpd="sng" algn="ctr">
            <a:solidFill>
              <a:schemeClr val="accent3"/>
            </a:solidFill>
            <a:prstDash val="sysDash"/>
            <a:round/>
            <a:headEnd type="none" w="med" len="med"/>
            <a:tailEnd type="none" w="med" len="med"/>
          </a:ln>
          <a:effectLst/>
        </p:spPr>
      </p:cxnSp>
      <p:cxnSp>
        <p:nvCxnSpPr>
          <p:cNvPr id="54" name="Straight Arrow Connector 53"/>
          <p:cNvCxnSpPr/>
          <p:nvPr/>
        </p:nvCxnSpPr>
        <p:spPr bwMode="auto">
          <a:xfrm>
            <a:off x="1568850" y="5800724"/>
            <a:ext cx="6790794" cy="0"/>
          </a:xfrm>
          <a:prstGeom prst="straightConnector1">
            <a:avLst/>
          </a:prstGeom>
          <a:noFill/>
          <a:ln w="19050" cap="flat" cmpd="sng" algn="ctr">
            <a:solidFill>
              <a:schemeClr val="accent3"/>
            </a:solidFill>
            <a:prstDash val="solid"/>
            <a:round/>
            <a:headEnd type="none" w="med" len="med"/>
            <a:tailEnd type="none" w="med" len="med"/>
          </a:ln>
          <a:effectLst/>
        </p:spPr>
      </p:cxnSp>
      <p:sp>
        <p:nvSpPr>
          <p:cNvPr id="2" name="Slide Number Placeholder 1"/>
          <p:cNvSpPr>
            <a:spLocks noGrp="1"/>
          </p:cNvSpPr>
          <p:nvPr>
            <p:ph type="sldNum" sz="quarter" idx="10"/>
          </p:nvPr>
        </p:nvSpPr>
        <p:spPr/>
        <p:txBody>
          <a:bodyPr/>
          <a:lstStyle/>
          <a:p>
            <a:fld id="{19BF2C6B-E0EC-4C0E-B7D3-613ED3B301ED}" type="slidenum">
              <a:rPr lang="en-GB" smtClean="0"/>
              <a:pPr/>
              <a:t>67</a:t>
            </a:fld>
            <a:endParaRPr lang="en-GB"/>
          </a:p>
        </p:txBody>
      </p:sp>
      <p:sp>
        <p:nvSpPr>
          <p:cNvPr id="26"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Johnson. Scholes and Whittington</a:t>
            </a:r>
            <a:endParaRPr lang="en-GB" dirty="0">
              <a:solidFill>
                <a:schemeClr val="accent3"/>
              </a:solidFill>
            </a:endParaRPr>
          </a:p>
        </p:txBody>
      </p:sp>
    </p:spTree>
    <p:extLst>
      <p:ext uri="{BB962C8B-B14F-4D97-AF65-F5344CB8AC3E}">
        <p14:creationId xmlns:p14="http://schemas.microsoft.com/office/powerpoint/2010/main" val="866189631"/>
      </p:ext>
    </p:extLst>
  </p:cSld>
  <p:clrMapOvr>
    <a:masterClrMapping/>
  </p:clrMapOvr>
  <p:transition>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07658440"/>
              </p:ext>
            </p:extLst>
          </p:nvPr>
        </p:nvGraphicFramePr>
        <p:xfrm>
          <a:off x="417513" y="1320800"/>
          <a:ext cx="8316913" cy="4642470"/>
        </p:xfrm>
        <a:graphic>
          <a:graphicData uri="http://schemas.openxmlformats.org/drawingml/2006/table">
            <a:tbl>
              <a:tblPr/>
              <a:tblGrid>
                <a:gridCol w="1598302"/>
                <a:gridCol w="6718611"/>
              </a:tblGrid>
              <a:tr h="360000">
                <a:tc>
                  <a:txBody>
                    <a:bodyPr/>
                    <a:lstStyle/>
                    <a:p>
                      <a:pPr algn="l" rtl="0">
                        <a:lnSpc>
                          <a:spcPct val="90000"/>
                        </a:lnSpc>
                      </a:pPr>
                      <a:r>
                        <a:rPr lang="en-GB" sz="1800" b="1" i="0" u="none" strike="noStrike" dirty="0" smtClean="0">
                          <a:solidFill>
                            <a:schemeClr val="accent3"/>
                          </a:solidFill>
                          <a:effectLst/>
                          <a:latin typeface="+mn-lt"/>
                        </a:rPr>
                        <a:t>FACTOR</a:t>
                      </a:r>
                      <a:endParaRPr lang="en-GB" sz="1800" b="1" i="0" u="none" strike="noStrike" dirty="0">
                        <a:solidFill>
                          <a:schemeClr val="accent3"/>
                        </a:solidFill>
                        <a:effectLst/>
                        <a:latin typeface="+mn-lt"/>
                      </a:endParaRPr>
                    </a:p>
                  </a:txBody>
                  <a:tcPr marL="91878" marR="91878" marT="45718" marB="45718" anchor="ctr">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800" b="1" i="0" u="none" strike="noStrike" dirty="0" smtClean="0">
                          <a:solidFill>
                            <a:schemeClr val="accent3"/>
                          </a:solidFill>
                          <a:effectLst/>
                          <a:latin typeface="+mn-lt"/>
                        </a:rPr>
                        <a:t>ANALYSIS</a:t>
                      </a:r>
                      <a:endParaRPr lang="en-GB" sz="1800" b="1" i="0" u="none" strike="noStrike" dirty="0">
                        <a:solidFill>
                          <a:schemeClr val="accent3"/>
                        </a:solidFill>
                        <a:effectLst/>
                        <a:latin typeface="+mn-lt"/>
                      </a:endParaRPr>
                    </a:p>
                  </a:txBody>
                  <a:tcPr marL="91878" marR="91878" marT="45718" marB="45718" anchor="ctr">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585198">
                <a:tc>
                  <a:txBody>
                    <a:bodyPr/>
                    <a:lstStyle/>
                    <a:p>
                      <a:pPr algn="l" rtl="0">
                        <a:lnSpc>
                          <a:spcPct val="90000"/>
                        </a:lnSpc>
                      </a:pPr>
                      <a:r>
                        <a:rPr lang="en-GB" sz="1800" b="1" i="0" u="none" strike="noStrike" dirty="0" smtClean="0">
                          <a:solidFill>
                            <a:schemeClr val="accent3"/>
                          </a:solidFill>
                          <a:effectLst/>
                          <a:latin typeface="+mn-lt"/>
                        </a:rPr>
                        <a:t>Socio-Cultural</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a:solidFill>
                            <a:schemeClr val="accent3"/>
                          </a:solidFill>
                          <a:effectLst/>
                          <a:latin typeface="+mn-lt"/>
                        </a:rPr>
                        <a:t>How might changes </a:t>
                      </a:r>
                      <a:r>
                        <a:rPr lang="en-GB" sz="1600" b="0" i="0" u="none" strike="noStrike" dirty="0" smtClean="0">
                          <a:solidFill>
                            <a:schemeClr val="accent3"/>
                          </a:solidFill>
                          <a:effectLst/>
                          <a:latin typeface="+mn-lt"/>
                        </a:rPr>
                        <a:t>in attitudes, fashions</a:t>
                      </a:r>
                      <a:r>
                        <a:rPr lang="en-GB" sz="1600" b="0" i="0" u="none" strike="noStrike" baseline="0" dirty="0" smtClean="0">
                          <a:solidFill>
                            <a:schemeClr val="accent3"/>
                          </a:solidFill>
                          <a:effectLst/>
                          <a:latin typeface="+mn-lt"/>
                        </a:rPr>
                        <a:t> or other trends impact on the </a:t>
                      </a:r>
                      <a:r>
                        <a:rPr lang="en-GB" sz="1600" b="0" i="0" u="none" strike="noStrike" dirty="0" smtClean="0">
                          <a:solidFill>
                            <a:schemeClr val="accent3"/>
                          </a:solidFill>
                          <a:effectLst/>
                          <a:latin typeface="+mn-lt"/>
                        </a:rPr>
                        <a:t>expectations </a:t>
                      </a:r>
                      <a:r>
                        <a:rPr lang="en-GB" sz="1600" b="0" i="0" u="none" strike="noStrike" dirty="0">
                          <a:solidFill>
                            <a:schemeClr val="accent3"/>
                          </a:solidFill>
                          <a:effectLst/>
                          <a:latin typeface="+mn-lt"/>
                        </a:rPr>
                        <a:t>of customers, suppliers and other </a:t>
                      </a:r>
                      <a:r>
                        <a:rPr lang="en-GB" sz="1600" b="0" i="0" u="none" strike="noStrike" dirty="0" smtClean="0">
                          <a:solidFill>
                            <a:schemeClr val="accent3"/>
                          </a:solidFill>
                          <a:effectLst/>
                          <a:latin typeface="+mn-lt"/>
                        </a:rPr>
                        <a:t>stakeholders</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585198">
                <a:tc>
                  <a:txBody>
                    <a:bodyPr/>
                    <a:lstStyle/>
                    <a:p>
                      <a:pPr algn="l" rtl="0">
                        <a:lnSpc>
                          <a:spcPct val="90000"/>
                        </a:lnSpc>
                      </a:pPr>
                      <a:r>
                        <a:rPr lang="en-GB" sz="1800" b="1" i="0" u="none" strike="noStrike" dirty="0">
                          <a:solidFill>
                            <a:schemeClr val="accent3"/>
                          </a:solidFill>
                          <a:effectLst/>
                          <a:latin typeface="+mn-lt"/>
                        </a:rPr>
                        <a:t>Technological</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smtClean="0">
                          <a:solidFill>
                            <a:schemeClr val="accent3"/>
                          </a:solidFill>
                          <a:effectLst/>
                          <a:latin typeface="+mn-lt"/>
                        </a:rPr>
                        <a:t>The impact of technology in the form of materials, innovations or working methods that can impact on the organisations operations</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585198">
                <a:tc>
                  <a:txBody>
                    <a:bodyPr/>
                    <a:lstStyle/>
                    <a:p>
                      <a:pPr algn="l" rtl="0">
                        <a:lnSpc>
                          <a:spcPct val="90000"/>
                        </a:lnSpc>
                      </a:pPr>
                      <a:r>
                        <a:rPr lang="en-GB" sz="1800" b="1" i="0" u="none" strike="noStrike" dirty="0">
                          <a:solidFill>
                            <a:schemeClr val="accent3"/>
                          </a:solidFill>
                          <a:effectLst/>
                          <a:latin typeface="+mn-lt"/>
                        </a:rPr>
                        <a:t>Economic</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smtClean="0">
                          <a:solidFill>
                            <a:schemeClr val="accent3"/>
                          </a:solidFill>
                          <a:effectLst/>
                          <a:latin typeface="+mn-lt"/>
                        </a:rPr>
                        <a:t>The underlying</a:t>
                      </a:r>
                      <a:r>
                        <a:rPr lang="en-GB" sz="1600" b="0" i="0" u="none" strike="noStrike" baseline="0" dirty="0" smtClean="0">
                          <a:solidFill>
                            <a:schemeClr val="accent3"/>
                          </a:solidFill>
                          <a:effectLst/>
                          <a:latin typeface="+mn-lt"/>
                        </a:rPr>
                        <a:t> changes in the macro (inflation, unemployment, interest rates, currency value) and micro (changes in costs and supply factor) economy </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585198">
                <a:tc>
                  <a:txBody>
                    <a:bodyPr/>
                    <a:lstStyle/>
                    <a:p>
                      <a:pPr algn="l" rtl="0">
                        <a:lnSpc>
                          <a:spcPct val="90000"/>
                        </a:lnSpc>
                      </a:pPr>
                      <a:r>
                        <a:rPr lang="en-GB" sz="1800" b="1" i="0" u="none" strike="noStrike" dirty="0" smtClean="0">
                          <a:solidFill>
                            <a:schemeClr val="accent3"/>
                          </a:solidFill>
                          <a:effectLst/>
                          <a:latin typeface="+mn-lt"/>
                        </a:rPr>
                        <a:t>Environmental</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smtClean="0">
                          <a:solidFill>
                            <a:schemeClr val="accent3"/>
                          </a:solidFill>
                          <a:effectLst/>
                          <a:latin typeface="+mn-lt"/>
                        </a:rPr>
                        <a:t>The impact on waste and the environment</a:t>
                      </a:r>
                      <a:r>
                        <a:rPr lang="en-GB" sz="1600" b="0" i="0" u="none" strike="noStrike" baseline="0" dirty="0" smtClean="0">
                          <a:solidFill>
                            <a:schemeClr val="accent3"/>
                          </a:solidFill>
                          <a:effectLst/>
                          <a:latin typeface="+mn-lt"/>
                        </a:rPr>
                        <a:t> and the need to comply with environmental standards</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338317">
                <a:tc>
                  <a:txBody>
                    <a:bodyPr/>
                    <a:lstStyle/>
                    <a:p>
                      <a:pPr algn="l" rtl="0">
                        <a:lnSpc>
                          <a:spcPct val="90000"/>
                        </a:lnSpc>
                      </a:pPr>
                      <a:r>
                        <a:rPr lang="en-GB" sz="1800" b="1" i="0" u="none" strike="noStrike" dirty="0">
                          <a:solidFill>
                            <a:schemeClr val="accent3"/>
                          </a:solidFill>
                          <a:effectLst/>
                          <a:latin typeface="+mn-lt"/>
                        </a:rPr>
                        <a:t>Political</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smtClean="0">
                          <a:solidFill>
                            <a:schemeClr val="accent3"/>
                          </a:solidFill>
                          <a:effectLst/>
                          <a:latin typeface="+mn-lt"/>
                        </a:rPr>
                        <a:t>The </a:t>
                      </a:r>
                      <a:r>
                        <a:rPr lang="en-GB" sz="1600" b="0" i="0" u="none" strike="noStrike" dirty="0">
                          <a:solidFill>
                            <a:schemeClr val="accent3"/>
                          </a:solidFill>
                          <a:effectLst/>
                          <a:latin typeface="+mn-lt"/>
                        </a:rPr>
                        <a:t>likely implications of a change in government </a:t>
                      </a:r>
                      <a:r>
                        <a:rPr lang="en-GB" sz="1600" b="0" i="0" u="none" strike="noStrike" dirty="0" smtClean="0">
                          <a:solidFill>
                            <a:schemeClr val="accent3"/>
                          </a:solidFill>
                          <a:effectLst/>
                          <a:latin typeface="+mn-lt"/>
                        </a:rPr>
                        <a:t>or governmental policies in the countries that can affect the organisation’s operations</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585198">
                <a:tc>
                  <a:txBody>
                    <a:bodyPr/>
                    <a:lstStyle/>
                    <a:p>
                      <a:pPr algn="l" rtl="0">
                        <a:lnSpc>
                          <a:spcPct val="90000"/>
                        </a:lnSpc>
                      </a:pPr>
                      <a:r>
                        <a:rPr lang="en-GB" sz="1800" b="1" i="0" u="none" strike="noStrike" dirty="0">
                          <a:solidFill>
                            <a:schemeClr val="accent3"/>
                          </a:solidFill>
                          <a:effectLst/>
                          <a:latin typeface="+mn-lt"/>
                        </a:rPr>
                        <a:t>Legal</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smtClean="0">
                          <a:solidFill>
                            <a:schemeClr val="accent3"/>
                          </a:solidFill>
                          <a:effectLst/>
                          <a:latin typeface="+mn-lt"/>
                        </a:rPr>
                        <a:t>Changes in legislation, quality or environmental standards that can affect the organisation’s supply of products or services</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r h="585198">
                <a:tc>
                  <a:txBody>
                    <a:bodyPr/>
                    <a:lstStyle/>
                    <a:p>
                      <a:pPr algn="l" rtl="0">
                        <a:lnSpc>
                          <a:spcPct val="90000"/>
                        </a:lnSpc>
                      </a:pPr>
                      <a:r>
                        <a:rPr lang="en-GB" sz="1800" b="1" i="0" u="none" strike="noStrike" dirty="0">
                          <a:solidFill>
                            <a:schemeClr val="accent3"/>
                          </a:solidFill>
                          <a:effectLst/>
                          <a:latin typeface="+mn-lt"/>
                        </a:rPr>
                        <a:t>Ethical</a:t>
                      </a:r>
                      <a:endParaRPr lang="en-GB" sz="180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c>
                  <a:txBody>
                    <a:bodyPr/>
                    <a:lstStyle/>
                    <a:p>
                      <a:pPr algn="l" rtl="0">
                        <a:lnSpc>
                          <a:spcPct val="90000"/>
                        </a:lnSpc>
                      </a:pPr>
                      <a:r>
                        <a:rPr lang="en-GB" sz="1600" b="0" i="0" u="none" strike="noStrike" dirty="0" smtClean="0">
                          <a:solidFill>
                            <a:schemeClr val="accent3"/>
                          </a:solidFill>
                          <a:effectLst/>
                          <a:latin typeface="+mn-lt"/>
                        </a:rPr>
                        <a:t>The areas of the organisation’s supply chain that can be impacted by adverse publicity through any perceived breach of ethical standards such as the use of modern slavery or human rights</a:t>
                      </a:r>
                      <a:endParaRPr lang="en-GB" sz="1600" b="0" i="0" u="none" strike="noStrike" dirty="0">
                        <a:solidFill>
                          <a:schemeClr val="accent3"/>
                        </a:solidFill>
                        <a:effectLst/>
                        <a:latin typeface="+mn-lt"/>
                      </a:endParaRPr>
                    </a:p>
                  </a:txBody>
                  <a:tcPr marL="91878" marR="91878" marT="64800" marB="64800">
                    <a:lnL w="6350" cap="flat" cmpd="sng" algn="ctr">
                      <a:solidFill>
                        <a:schemeClr val="accent3"/>
                      </a:solidFill>
                      <a:prstDash val="solid"/>
                      <a:round/>
                      <a:headEnd type="none" w="med" len="med"/>
                      <a:tailEnd type="none" w="med" len="med"/>
                    </a:lnL>
                    <a:lnR w="6350" cap="flat" cmpd="sng" algn="ctr">
                      <a:solidFill>
                        <a:schemeClr val="accent3"/>
                      </a:solidFill>
                      <a:prstDash val="solid"/>
                      <a:round/>
                      <a:headEnd type="none" w="med" len="med"/>
                      <a:tailEnd type="none" w="med" len="med"/>
                    </a:ln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solidFill>
                      <a:schemeClr val="bg2">
                        <a:lumMod val="95000"/>
                      </a:schemeClr>
                    </a:solidFill>
                  </a:tcPr>
                </a:tc>
              </a:tr>
            </a:tbl>
          </a:graphicData>
        </a:graphic>
      </p:graphicFrame>
      <p:sp>
        <p:nvSpPr>
          <p:cNvPr id="65538" name="Title 5"/>
          <p:cNvSpPr>
            <a:spLocks noGrp="1"/>
          </p:cNvSpPr>
          <p:nvPr>
            <p:ph type="title"/>
          </p:nvPr>
        </p:nvSpPr>
        <p:spPr/>
        <p:txBody>
          <a:bodyPr/>
          <a:lstStyle/>
          <a:p>
            <a:r>
              <a:rPr lang="en-GB" dirty="0" smtClean="0"/>
              <a:t>STEEPLE Analysis</a:t>
            </a:r>
          </a:p>
        </p:txBody>
      </p:sp>
    </p:spTree>
    <p:extLst>
      <p:ext uri="{BB962C8B-B14F-4D97-AF65-F5344CB8AC3E}">
        <p14:creationId xmlns:p14="http://schemas.microsoft.com/office/powerpoint/2010/main" val="235300826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Steps in Environmental Analysis</a:t>
            </a:r>
            <a:endParaRPr lang="en-GB" dirty="0"/>
          </a:p>
        </p:txBody>
      </p:sp>
      <p:sp>
        <p:nvSpPr>
          <p:cNvPr id="3" name="Rounded Rectangle 2"/>
          <p:cNvSpPr/>
          <p:nvPr/>
        </p:nvSpPr>
        <p:spPr bwMode="auto">
          <a:xfrm>
            <a:off x="677514" y="1516529"/>
            <a:ext cx="4056410" cy="674221"/>
          </a:xfrm>
          <a:prstGeom prst="roundRect">
            <a:avLst/>
          </a:prstGeom>
          <a:noFill/>
          <a:ln w="19050" cap="flat" cmpd="sng" algn="ctr">
            <a:solidFill>
              <a:schemeClr val="accent3"/>
            </a:solidFill>
            <a:prstDash val="solid"/>
            <a:round/>
            <a:headEnd type="none" w="med" len="med"/>
            <a:tailEnd type="none" w="med" len="med"/>
          </a:ln>
          <a:effectLst/>
        </p:spPr>
        <p:txBody>
          <a:bodyPr vert="horz" wrap="square" lIns="288000" tIns="36000" rIns="0" bIns="360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000" b="1" dirty="0" smtClean="0">
                <a:solidFill>
                  <a:schemeClr val="accent3"/>
                </a:solidFill>
              </a:rPr>
              <a:t>Audit environmental influences</a:t>
            </a:r>
            <a:endParaRPr kumimoji="0" lang="en-US" sz="2000" b="1" i="0" u="none" strike="noStrike" cap="none" normalizeH="0" baseline="0" dirty="0" smtClean="0">
              <a:ln>
                <a:noFill/>
              </a:ln>
              <a:solidFill>
                <a:schemeClr val="accent3"/>
              </a:solidFill>
              <a:effectLst/>
            </a:endParaRPr>
          </a:p>
        </p:txBody>
      </p:sp>
      <p:sp>
        <p:nvSpPr>
          <p:cNvPr id="5" name="Rounded Rectangle 4"/>
          <p:cNvSpPr/>
          <p:nvPr/>
        </p:nvSpPr>
        <p:spPr bwMode="auto">
          <a:xfrm>
            <a:off x="677514" y="2381075"/>
            <a:ext cx="4056410" cy="674221"/>
          </a:xfrm>
          <a:prstGeom prst="roundRect">
            <a:avLst/>
          </a:prstGeom>
          <a:noFill/>
          <a:ln w="19050" cap="flat" cmpd="sng" algn="ctr">
            <a:solidFill>
              <a:schemeClr val="accent3"/>
            </a:solidFill>
            <a:prstDash val="solid"/>
            <a:round/>
            <a:headEnd type="none" w="med" len="med"/>
            <a:tailEnd type="none" w="med" len="med"/>
          </a:ln>
          <a:effectLst/>
        </p:spPr>
        <p:txBody>
          <a:bodyPr vert="horz" wrap="square" lIns="288000" tIns="36000" rIns="0" bIns="360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000" b="1" dirty="0" smtClean="0">
                <a:solidFill>
                  <a:schemeClr val="accent3"/>
                </a:solidFill>
              </a:rPr>
              <a:t>Assess nature of the environment</a:t>
            </a:r>
            <a:endParaRPr kumimoji="0" lang="en-US" sz="2000" b="1" i="0" u="none" strike="noStrike" cap="none" normalizeH="0" baseline="0" dirty="0" smtClean="0">
              <a:ln>
                <a:noFill/>
              </a:ln>
              <a:solidFill>
                <a:schemeClr val="accent3"/>
              </a:solidFill>
              <a:effectLst/>
            </a:endParaRPr>
          </a:p>
        </p:txBody>
      </p:sp>
      <p:sp>
        <p:nvSpPr>
          <p:cNvPr id="6" name="Rounded Rectangle 5"/>
          <p:cNvSpPr/>
          <p:nvPr/>
        </p:nvSpPr>
        <p:spPr bwMode="auto">
          <a:xfrm>
            <a:off x="677514" y="3245621"/>
            <a:ext cx="4056410" cy="674221"/>
          </a:xfrm>
          <a:prstGeom prst="roundRect">
            <a:avLst/>
          </a:prstGeom>
          <a:noFill/>
          <a:ln w="19050" cap="flat" cmpd="sng" algn="ctr">
            <a:solidFill>
              <a:schemeClr val="accent3"/>
            </a:solidFill>
            <a:prstDash val="solid"/>
            <a:round/>
            <a:headEnd type="none" w="med" len="med"/>
            <a:tailEnd type="none" w="med" len="med"/>
          </a:ln>
          <a:effectLst/>
        </p:spPr>
        <p:txBody>
          <a:bodyPr vert="horz" wrap="square" lIns="288000" tIns="36000" rIns="0" bIns="360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000" b="1" dirty="0" smtClean="0">
                <a:solidFill>
                  <a:schemeClr val="accent3"/>
                </a:solidFill>
              </a:rPr>
              <a:t>Identify key environmental forces</a:t>
            </a:r>
            <a:endParaRPr kumimoji="0" lang="en-US" sz="2000" b="1" i="0" u="none" strike="noStrike" cap="none" normalizeH="0" baseline="0" dirty="0" smtClean="0">
              <a:ln>
                <a:noFill/>
              </a:ln>
              <a:solidFill>
                <a:schemeClr val="accent3"/>
              </a:solidFill>
              <a:effectLst/>
            </a:endParaRPr>
          </a:p>
        </p:txBody>
      </p:sp>
      <p:sp>
        <p:nvSpPr>
          <p:cNvPr id="7" name="Rounded Rectangle 6"/>
          <p:cNvSpPr/>
          <p:nvPr/>
        </p:nvSpPr>
        <p:spPr bwMode="auto">
          <a:xfrm>
            <a:off x="677514" y="4110167"/>
            <a:ext cx="4056410" cy="674221"/>
          </a:xfrm>
          <a:prstGeom prst="roundRect">
            <a:avLst/>
          </a:prstGeom>
          <a:noFill/>
          <a:ln w="19050" cap="flat" cmpd="sng" algn="ctr">
            <a:solidFill>
              <a:schemeClr val="accent3"/>
            </a:solidFill>
            <a:prstDash val="solid"/>
            <a:round/>
            <a:headEnd type="none" w="med" len="med"/>
            <a:tailEnd type="none" w="med" len="med"/>
          </a:ln>
          <a:effectLst/>
        </p:spPr>
        <p:txBody>
          <a:bodyPr vert="horz" wrap="square" lIns="288000" tIns="36000" rIns="0" bIns="360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000" b="1" dirty="0" smtClean="0">
                <a:solidFill>
                  <a:schemeClr val="accent3"/>
                </a:solidFill>
              </a:rPr>
              <a:t>Identify opportunities and threats</a:t>
            </a:r>
            <a:endParaRPr kumimoji="0" lang="en-US" sz="2000" b="1" i="0" u="none" strike="noStrike" cap="none" normalizeH="0" baseline="0" dirty="0" smtClean="0">
              <a:ln>
                <a:noFill/>
              </a:ln>
              <a:solidFill>
                <a:schemeClr val="accent3"/>
              </a:solidFill>
              <a:effectLst/>
            </a:endParaRPr>
          </a:p>
        </p:txBody>
      </p:sp>
      <p:sp>
        <p:nvSpPr>
          <p:cNvPr id="8" name="Rounded Rectangle 7"/>
          <p:cNvSpPr/>
          <p:nvPr/>
        </p:nvSpPr>
        <p:spPr bwMode="auto">
          <a:xfrm>
            <a:off x="677514" y="4974711"/>
            <a:ext cx="4056410" cy="674221"/>
          </a:xfrm>
          <a:prstGeom prst="roundRect">
            <a:avLst/>
          </a:prstGeom>
          <a:noFill/>
          <a:ln w="19050" cap="flat" cmpd="sng" algn="ctr">
            <a:solidFill>
              <a:schemeClr val="accent3"/>
            </a:solidFill>
            <a:prstDash val="solid"/>
            <a:round/>
            <a:headEnd type="none" w="med" len="med"/>
            <a:tailEnd type="none" w="med" len="med"/>
          </a:ln>
          <a:effectLst/>
        </p:spPr>
        <p:txBody>
          <a:bodyPr vert="horz" wrap="square" lIns="288000" tIns="36000" rIns="0" bIns="360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en-US" sz="2000" b="1" dirty="0" smtClean="0">
                <a:solidFill>
                  <a:schemeClr val="accent3"/>
                </a:solidFill>
              </a:rPr>
              <a:t>Formulate strategies</a:t>
            </a:r>
            <a:endParaRPr kumimoji="0" lang="en-US" sz="2000" b="1" i="0" u="none" strike="noStrike" cap="none" normalizeH="0" baseline="0" dirty="0" smtClean="0">
              <a:ln>
                <a:noFill/>
              </a:ln>
              <a:solidFill>
                <a:schemeClr val="accent3"/>
              </a:solidFill>
              <a:effectLst/>
            </a:endParaRPr>
          </a:p>
        </p:txBody>
      </p:sp>
      <p:sp>
        <p:nvSpPr>
          <p:cNvPr id="9" name="Rectangle 8"/>
          <p:cNvSpPr/>
          <p:nvPr/>
        </p:nvSpPr>
        <p:spPr bwMode="auto">
          <a:xfrm>
            <a:off x="4838701" y="1516529"/>
            <a:ext cx="3762374" cy="674221"/>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144000" marR="0" indent="-1440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US" sz="1600" dirty="0" smtClean="0">
                <a:solidFill>
                  <a:schemeClr val="accent3"/>
                </a:solidFill>
              </a:rPr>
              <a:t>Identify environmental factors that are affecting or might affect the organisation and its market</a:t>
            </a:r>
            <a:endParaRPr kumimoji="0" lang="en-US" sz="1600" i="0" u="none" strike="noStrike" cap="none" normalizeH="0" baseline="0" dirty="0" smtClean="0">
              <a:ln>
                <a:noFill/>
              </a:ln>
              <a:solidFill>
                <a:schemeClr val="accent3"/>
              </a:solidFill>
              <a:effectLst/>
            </a:endParaRPr>
          </a:p>
        </p:txBody>
      </p:sp>
      <p:sp>
        <p:nvSpPr>
          <p:cNvPr id="14" name="Rectangle 13"/>
          <p:cNvSpPr/>
          <p:nvPr/>
        </p:nvSpPr>
        <p:spPr bwMode="auto">
          <a:xfrm>
            <a:off x="4838701" y="2381074"/>
            <a:ext cx="3762374" cy="674221"/>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144000" marR="0" indent="-1440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US" sz="1600" dirty="0" smtClean="0">
                <a:solidFill>
                  <a:schemeClr val="accent3"/>
                </a:solidFill>
              </a:rPr>
              <a:t>Identify whether the environment is stable or changing (dynamic), and what the changes and trends are</a:t>
            </a:r>
            <a:endParaRPr kumimoji="0" lang="en-US" sz="1600" i="0" u="none" strike="noStrike" cap="none" normalizeH="0" baseline="0" dirty="0" smtClean="0">
              <a:ln>
                <a:noFill/>
              </a:ln>
              <a:solidFill>
                <a:schemeClr val="accent3"/>
              </a:solidFill>
              <a:effectLst/>
            </a:endParaRPr>
          </a:p>
        </p:txBody>
      </p:sp>
      <p:sp>
        <p:nvSpPr>
          <p:cNvPr id="15" name="Rectangle 14"/>
          <p:cNvSpPr/>
          <p:nvPr/>
        </p:nvSpPr>
        <p:spPr bwMode="auto">
          <a:xfrm>
            <a:off x="4838701" y="3245619"/>
            <a:ext cx="3762374" cy="674221"/>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144000" marR="0" indent="-1440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US" sz="1600" dirty="0" smtClean="0">
                <a:solidFill>
                  <a:schemeClr val="accent3"/>
                </a:solidFill>
              </a:rPr>
              <a:t>Identify which factors are having or will have the greatest impact on the organisation</a:t>
            </a:r>
            <a:endParaRPr kumimoji="0" lang="en-US" sz="1600" i="0" u="none" strike="noStrike" cap="none" normalizeH="0" baseline="0" dirty="0" smtClean="0">
              <a:ln>
                <a:noFill/>
              </a:ln>
              <a:solidFill>
                <a:schemeClr val="accent3"/>
              </a:solidFill>
              <a:effectLst/>
            </a:endParaRPr>
          </a:p>
        </p:txBody>
      </p:sp>
      <p:sp>
        <p:nvSpPr>
          <p:cNvPr id="16" name="Rectangle 15"/>
          <p:cNvSpPr/>
          <p:nvPr/>
        </p:nvSpPr>
        <p:spPr bwMode="auto">
          <a:xfrm>
            <a:off x="4838700" y="4110167"/>
            <a:ext cx="3762374" cy="674221"/>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144000" marR="0" indent="-1440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US" sz="1600" dirty="0" smtClean="0">
                <a:solidFill>
                  <a:schemeClr val="accent3"/>
                </a:solidFill>
              </a:rPr>
              <a:t>Identify opportunities or threats posed by these factors: analyse risk and possible response</a:t>
            </a:r>
            <a:endParaRPr kumimoji="0" lang="en-US" sz="1600" i="0" u="none" strike="noStrike" cap="none" normalizeH="0" baseline="0" dirty="0" smtClean="0">
              <a:ln>
                <a:noFill/>
              </a:ln>
              <a:solidFill>
                <a:schemeClr val="accent3"/>
              </a:solidFill>
              <a:effectLst/>
            </a:endParaRPr>
          </a:p>
        </p:txBody>
      </p:sp>
      <p:sp>
        <p:nvSpPr>
          <p:cNvPr id="17" name="Rectangle 16"/>
          <p:cNvSpPr/>
          <p:nvPr/>
        </p:nvSpPr>
        <p:spPr bwMode="auto">
          <a:xfrm>
            <a:off x="4838699" y="4974711"/>
            <a:ext cx="3762374" cy="674221"/>
          </a:xfrm>
          <a:prstGeom prst="rect">
            <a:avLst/>
          </a:prstGeom>
          <a:no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144000" marR="0" indent="-14400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lang="en-US" sz="1600" dirty="0" smtClean="0">
                <a:solidFill>
                  <a:schemeClr val="accent3"/>
                </a:solidFill>
              </a:rPr>
              <a:t>Make plans that will minimise threats, capitalise on opportunities, and therefore ‘fit’ the organisation to its environment</a:t>
            </a:r>
            <a:endParaRPr kumimoji="0" lang="en-US" sz="1600" i="0" u="none" strike="noStrike" cap="none" normalizeH="0" baseline="0" dirty="0" smtClean="0">
              <a:ln>
                <a:noFill/>
              </a:ln>
              <a:solidFill>
                <a:schemeClr val="accent3"/>
              </a:solidFill>
              <a:effectLst/>
            </a:endParaRPr>
          </a:p>
        </p:txBody>
      </p:sp>
      <p:sp>
        <p:nvSpPr>
          <p:cNvPr id="4" name="Oval 3"/>
          <p:cNvSpPr/>
          <p:nvPr/>
        </p:nvSpPr>
        <p:spPr bwMode="auto">
          <a:xfrm>
            <a:off x="509585" y="1687975"/>
            <a:ext cx="324000" cy="324000"/>
          </a:xfrm>
          <a:prstGeom prst="ellipse">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Calibri" pitchFamily="34" charset="0"/>
              </a:rPr>
              <a:t>1</a:t>
            </a:r>
          </a:p>
        </p:txBody>
      </p:sp>
      <p:sp>
        <p:nvSpPr>
          <p:cNvPr id="19" name="Oval 18"/>
          <p:cNvSpPr/>
          <p:nvPr/>
        </p:nvSpPr>
        <p:spPr bwMode="auto">
          <a:xfrm>
            <a:off x="509585" y="2552520"/>
            <a:ext cx="324000" cy="324000"/>
          </a:xfrm>
          <a:prstGeom prst="ellipse">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Calibri" pitchFamily="34" charset="0"/>
              </a:rPr>
              <a:t>2</a:t>
            </a:r>
          </a:p>
        </p:txBody>
      </p:sp>
      <p:sp>
        <p:nvSpPr>
          <p:cNvPr id="20" name="Oval 19"/>
          <p:cNvSpPr/>
          <p:nvPr/>
        </p:nvSpPr>
        <p:spPr bwMode="auto">
          <a:xfrm>
            <a:off x="509584" y="3417067"/>
            <a:ext cx="324000" cy="324000"/>
          </a:xfrm>
          <a:prstGeom prst="ellipse">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Calibri" pitchFamily="34" charset="0"/>
              </a:rPr>
              <a:t>3</a:t>
            </a:r>
          </a:p>
        </p:txBody>
      </p:sp>
      <p:sp>
        <p:nvSpPr>
          <p:cNvPr id="21" name="Oval 20"/>
          <p:cNvSpPr/>
          <p:nvPr/>
        </p:nvSpPr>
        <p:spPr bwMode="auto">
          <a:xfrm>
            <a:off x="509584" y="4281613"/>
            <a:ext cx="324000" cy="324000"/>
          </a:xfrm>
          <a:prstGeom prst="ellipse">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Calibri" pitchFamily="34" charset="0"/>
              </a:rPr>
              <a:t>4</a:t>
            </a:r>
          </a:p>
        </p:txBody>
      </p:sp>
      <p:sp>
        <p:nvSpPr>
          <p:cNvPr id="22" name="Oval 21"/>
          <p:cNvSpPr/>
          <p:nvPr/>
        </p:nvSpPr>
        <p:spPr bwMode="auto">
          <a:xfrm>
            <a:off x="509584" y="5146157"/>
            <a:ext cx="324000" cy="324000"/>
          </a:xfrm>
          <a:prstGeom prst="ellipse">
            <a:avLst/>
          </a:prstGeom>
          <a:solidFill>
            <a:schemeClr val="accent1"/>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bg1"/>
                </a:solidFill>
                <a:effectLst/>
                <a:latin typeface="Calibri" pitchFamily="34" charset="0"/>
              </a:rPr>
              <a:t>5</a:t>
            </a:r>
          </a:p>
        </p:txBody>
      </p:sp>
      <p:sp>
        <p:nvSpPr>
          <p:cNvPr id="10" name="Slide Number Placeholder 9"/>
          <p:cNvSpPr>
            <a:spLocks noGrp="1"/>
          </p:cNvSpPr>
          <p:nvPr>
            <p:ph type="sldNum" sz="quarter" idx="4294967295"/>
          </p:nvPr>
        </p:nvSpPr>
        <p:spPr>
          <a:xfrm>
            <a:off x="6596063" y="6438013"/>
            <a:ext cx="2133600" cy="365125"/>
          </a:xfrm>
          <a:prstGeom prst="rect">
            <a:avLst/>
          </a:prstGeom>
        </p:spPr>
        <p:txBody>
          <a:bodyPr/>
          <a:lstStyle/>
          <a:p>
            <a:fld id="{8BF88285-43C9-42AA-BBC5-1325192FE8C1}" type="slidenum">
              <a:rPr lang="en-GB" smtClean="0"/>
              <a:pPr/>
              <a:t>69</a:t>
            </a:fld>
            <a:endParaRPr lang="en-GB" dirty="0"/>
          </a:p>
        </p:txBody>
      </p:sp>
    </p:spTree>
    <p:extLst>
      <p:ext uri="{BB962C8B-B14F-4D97-AF65-F5344CB8AC3E}">
        <p14:creationId xmlns:p14="http://schemas.microsoft.com/office/powerpoint/2010/main" val="361620033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p:txBody>
          <a:bodyPr/>
          <a:lstStyle/>
          <a:p>
            <a:r>
              <a:rPr lang="en-GB" dirty="0"/>
              <a:t>The Boston </a:t>
            </a:r>
            <a:r>
              <a:rPr lang="en-GB" dirty="0" smtClean="0"/>
              <a:t>matrix</a:t>
            </a:r>
          </a:p>
        </p:txBody>
      </p:sp>
      <p:sp>
        <p:nvSpPr>
          <p:cNvPr id="4" name="Text Box 1035"/>
          <p:cNvSpPr txBox="1">
            <a:spLocks noChangeArrowheads="1"/>
          </p:cNvSpPr>
          <p:nvPr/>
        </p:nvSpPr>
        <p:spPr bwMode="auto">
          <a:xfrm>
            <a:off x="804768" y="2870899"/>
            <a:ext cx="955317" cy="872547"/>
          </a:xfrm>
          <a:prstGeom prst="rect">
            <a:avLst/>
          </a:prstGeom>
          <a:noFill/>
          <a:ln w="9525">
            <a:noFill/>
            <a:miter lim="800000"/>
            <a:headEnd/>
            <a:tailEnd/>
          </a:ln>
          <a:effectLst/>
        </p:spPr>
        <p:txBody>
          <a:bodyPr wrap="square" lIns="0" tIns="0" rIns="0" bIns="0">
            <a:spAutoFit/>
          </a:bodyPr>
          <a:lstStyle>
            <a:defPPr>
              <a:defRPr lang="en-GB"/>
            </a:defPPr>
            <a:lvl1pPr algn="r">
              <a:lnSpc>
                <a:spcPct val="90000"/>
              </a:lnSpc>
              <a:defRPr sz="2100" b="1">
                <a:solidFill>
                  <a:srgbClr val="87E1E1"/>
                </a:solidFill>
                <a:latin typeface="+mn-lt"/>
              </a:defRPr>
            </a:lvl1pPr>
          </a:lstStyle>
          <a:p>
            <a:r>
              <a:rPr lang="en-GB" dirty="0" smtClean="0">
                <a:solidFill>
                  <a:schemeClr val="accent3"/>
                </a:solidFill>
              </a:rPr>
              <a:t>Relative market growth</a:t>
            </a:r>
            <a:endParaRPr lang="en-GB" dirty="0">
              <a:solidFill>
                <a:schemeClr val="accent3"/>
              </a:solidFill>
            </a:endParaRPr>
          </a:p>
        </p:txBody>
      </p:sp>
      <p:sp>
        <p:nvSpPr>
          <p:cNvPr id="13" name="Text Box 1035"/>
          <p:cNvSpPr txBox="1">
            <a:spLocks noChangeArrowheads="1"/>
          </p:cNvSpPr>
          <p:nvPr/>
        </p:nvSpPr>
        <p:spPr bwMode="auto">
          <a:xfrm>
            <a:off x="2643375" y="5432049"/>
            <a:ext cx="3631681" cy="323165"/>
          </a:xfrm>
          <a:prstGeom prst="rect">
            <a:avLst/>
          </a:prstGeom>
          <a:noFill/>
          <a:ln w="9525">
            <a:noFill/>
            <a:miter lim="800000"/>
            <a:headEnd/>
            <a:tailEnd/>
          </a:ln>
          <a:effectLst/>
        </p:spPr>
        <p:txBody>
          <a:bodyPr wrap="square" lIns="0" tIns="0" rIns="0" bIns="0">
            <a:spAutoFit/>
          </a:bodyPr>
          <a:lstStyle>
            <a:defPPr>
              <a:defRPr lang="en-GB"/>
            </a:defPPr>
            <a:lvl1pPr algn="ctr">
              <a:defRPr sz="1300" b="1">
                <a:solidFill>
                  <a:srgbClr val="ECBED3"/>
                </a:solidFill>
                <a:latin typeface="+mn-lt"/>
              </a:defRPr>
            </a:lvl1pPr>
          </a:lstStyle>
          <a:p>
            <a:r>
              <a:rPr lang="en-GB" sz="2100" dirty="0" smtClean="0">
                <a:solidFill>
                  <a:schemeClr val="accent3"/>
                </a:solidFill>
              </a:rPr>
              <a:t>Relative market share</a:t>
            </a:r>
            <a:endParaRPr lang="en-GB" sz="2100" dirty="0">
              <a:solidFill>
                <a:schemeClr val="accent3"/>
              </a:solidFill>
            </a:endParaRPr>
          </a:p>
        </p:txBody>
      </p:sp>
      <p:grpSp>
        <p:nvGrpSpPr>
          <p:cNvPr id="28" name="Group 27"/>
          <p:cNvGrpSpPr/>
          <p:nvPr/>
        </p:nvGrpSpPr>
        <p:grpSpPr>
          <a:xfrm>
            <a:off x="1476256" y="1685583"/>
            <a:ext cx="5911556" cy="3600000"/>
            <a:chOff x="2534495" y="2060153"/>
            <a:chExt cx="4626154" cy="2817220"/>
          </a:xfrm>
        </p:grpSpPr>
        <p:sp>
          <p:nvSpPr>
            <p:cNvPr id="5" name="Text Box 1039"/>
            <p:cNvSpPr txBox="1">
              <a:spLocks noChangeArrowheads="1"/>
            </p:cNvSpPr>
            <p:nvPr/>
          </p:nvSpPr>
          <p:spPr bwMode="black">
            <a:xfrm rot="16200000">
              <a:off x="4093565" y="1851996"/>
              <a:ext cx="1166812" cy="4284951"/>
            </a:xfrm>
            <a:prstGeom prst="rect">
              <a:avLst/>
            </a:prstGeom>
            <a:solidFill>
              <a:schemeClr val="accent3">
                <a:alpha val="10196"/>
              </a:schemeClr>
            </a:solidFill>
            <a:ln w="9525">
              <a:noFill/>
              <a:miter lim="800000"/>
              <a:headEnd/>
              <a:tailEnd/>
            </a:ln>
            <a:effectLst/>
          </p:spPr>
          <p:txBody>
            <a:bodyPr vert="vert" wrap="square" lIns="72000" tIns="108000" rIns="72000" bIns="3888000" anchor="b">
              <a:noAutofit/>
            </a:bodyPr>
            <a:lstStyle>
              <a:defPPr>
                <a:defRPr lang="en-GB"/>
              </a:defPPr>
              <a:lvl1pPr>
                <a:defRPr sz="1800" b="1">
                  <a:solidFill>
                    <a:srgbClr val="87E1E1"/>
                  </a:solidFill>
                  <a:latin typeface="+mn-lt"/>
                </a:defRPr>
              </a:lvl1pPr>
            </a:lstStyle>
            <a:p>
              <a:r>
                <a:rPr lang="en-GB" dirty="0" smtClean="0">
                  <a:solidFill>
                    <a:schemeClr val="accent4">
                      <a:lumMod val="75000"/>
                    </a:schemeClr>
                  </a:solidFill>
                </a:rPr>
                <a:t>Low</a:t>
              </a:r>
              <a:endParaRPr lang="en-GB" dirty="0">
                <a:solidFill>
                  <a:schemeClr val="accent4">
                    <a:lumMod val="75000"/>
                  </a:schemeClr>
                </a:solidFill>
              </a:endParaRPr>
            </a:p>
          </p:txBody>
        </p:sp>
        <p:sp>
          <p:nvSpPr>
            <p:cNvPr id="6" name="Text Box 1039"/>
            <p:cNvSpPr txBox="1">
              <a:spLocks noChangeArrowheads="1"/>
            </p:cNvSpPr>
            <p:nvPr/>
          </p:nvSpPr>
          <p:spPr bwMode="black">
            <a:xfrm rot="16200000">
              <a:off x="4093564" y="605907"/>
              <a:ext cx="1166812" cy="4284950"/>
            </a:xfrm>
            <a:prstGeom prst="rect">
              <a:avLst/>
            </a:prstGeom>
            <a:solidFill>
              <a:schemeClr val="accent3">
                <a:alpha val="10196"/>
              </a:schemeClr>
            </a:solidFill>
            <a:ln w="9525">
              <a:noFill/>
              <a:miter lim="800000"/>
              <a:headEnd/>
              <a:tailEnd/>
            </a:ln>
            <a:effectLst/>
          </p:spPr>
          <p:txBody>
            <a:bodyPr vert="vert" wrap="square" lIns="72000" tIns="108000" rIns="72000" bIns="3888000" anchor="t">
              <a:noAutofit/>
            </a:bodyPr>
            <a:lstStyle>
              <a:defPPr>
                <a:defRPr lang="en-GB"/>
              </a:defPPr>
              <a:lvl1pPr algn="ctr">
                <a:defRPr sz="2400" b="1">
                  <a:solidFill>
                    <a:schemeClr val="bg1"/>
                  </a:solidFill>
                  <a:latin typeface="+mn-lt"/>
                </a:defRPr>
              </a:lvl1pPr>
            </a:lstStyle>
            <a:p>
              <a:pPr algn="l"/>
              <a:r>
                <a:rPr lang="en-GB" sz="1800" dirty="0" smtClean="0">
                  <a:solidFill>
                    <a:schemeClr val="accent4">
                      <a:lumMod val="75000"/>
                    </a:schemeClr>
                  </a:solidFill>
                </a:rPr>
                <a:t>High</a:t>
              </a:r>
              <a:endParaRPr lang="en-GB" sz="1800" dirty="0">
                <a:solidFill>
                  <a:schemeClr val="accent4">
                    <a:lumMod val="75000"/>
                  </a:schemeClr>
                </a:solidFill>
              </a:endParaRPr>
            </a:p>
          </p:txBody>
        </p:sp>
        <p:sp>
          <p:nvSpPr>
            <p:cNvPr id="7" name="Text Box 1038"/>
            <p:cNvSpPr txBox="1">
              <a:spLocks noChangeArrowheads="1"/>
            </p:cNvSpPr>
            <p:nvPr/>
          </p:nvSpPr>
          <p:spPr bwMode="black">
            <a:xfrm>
              <a:off x="3065816" y="2060153"/>
              <a:ext cx="1785784" cy="2817220"/>
            </a:xfrm>
            <a:prstGeom prst="rect">
              <a:avLst/>
            </a:prstGeom>
            <a:solidFill>
              <a:schemeClr val="accent3">
                <a:alpha val="10196"/>
              </a:schemeClr>
            </a:solidFill>
            <a:ln w="9525">
              <a:noFill/>
              <a:miter lim="800000"/>
              <a:headEnd/>
              <a:tailEnd/>
            </a:ln>
            <a:effectLst/>
          </p:spPr>
          <p:txBody>
            <a:bodyPr wrap="square" lIns="0" tIns="72000" rIns="0" bIns="36000" anchor="b">
              <a:noAutofit/>
            </a:bodyPr>
            <a:lstStyle>
              <a:defPPr>
                <a:defRPr lang="en-GB"/>
              </a:defPPr>
              <a:lvl1pPr algn="ctr">
                <a:defRPr sz="2400" b="1">
                  <a:solidFill>
                    <a:schemeClr val="accent1"/>
                  </a:solidFill>
                  <a:latin typeface="+mn-lt"/>
                </a:defRPr>
              </a:lvl1pPr>
            </a:lstStyle>
            <a:p>
              <a:r>
                <a:rPr lang="en-GB" sz="1800" dirty="0" smtClean="0">
                  <a:solidFill>
                    <a:schemeClr val="accent4">
                      <a:lumMod val="75000"/>
                    </a:schemeClr>
                  </a:solidFill>
                </a:rPr>
                <a:t>High</a:t>
              </a:r>
              <a:endParaRPr lang="en-GB" sz="1800" dirty="0">
                <a:solidFill>
                  <a:schemeClr val="accent4">
                    <a:lumMod val="75000"/>
                  </a:schemeClr>
                </a:solidFill>
              </a:endParaRPr>
            </a:p>
          </p:txBody>
        </p:sp>
        <p:sp>
          <p:nvSpPr>
            <p:cNvPr id="8" name="Text Box 1039"/>
            <p:cNvSpPr txBox="1">
              <a:spLocks noChangeArrowheads="1"/>
            </p:cNvSpPr>
            <p:nvPr/>
          </p:nvSpPr>
          <p:spPr bwMode="black">
            <a:xfrm>
              <a:off x="4911712" y="2060153"/>
              <a:ext cx="1785784" cy="2817220"/>
            </a:xfrm>
            <a:prstGeom prst="rect">
              <a:avLst/>
            </a:prstGeom>
            <a:solidFill>
              <a:schemeClr val="accent3">
                <a:alpha val="10196"/>
              </a:schemeClr>
            </a:solidFill>
            <a:ln w="9525">
              <a:noFill/>
              <a:miter lim="800000"/>
              <a:headEnd/>
              <a:tailEnd/>
            </a:ln>
            <a:effectLst/>
          </p:spPr>
          <p:txBody>
            <a:bodyPr wrap="square" lIns="0" tIns="72000" rIns="0" bIns="36000" anchor="b">
              <a:noAutofit/>
            </a:bodyPr>
            <a:lstStyle>
              <a:defPPr>
                <a:defRPr lang="en-GB"/>
              </a:defPPr>
              <a:lvl1pPr algn="ctr">
                <a:defRPr sz="2200" b="1">
                  <a:solidFill>
                    <a:schemeClr val="bg1"/>
                  </a:solidFill>
                  <a:latin typeface="+mn-lt"/>
                </a:defRPr>
              </a:lvl1pPr>
            </a:lstStyle>
            <a:p>
              <a:r>
                <a:rPr lang="en-GB" sz="1800" dirty="0" smtClean="0">
                  <a:solidFill>
                    <a:schemeClr val="accent4">
                      <a:lumMod val="75000"/>
                    </a:schemeClr>
                  </a:solidFill>
                </a:rPr>
                <a:t>Low</a:t>
              </a:r>
              <a:endParaRPr lang="en-GB" sz="1800" dirty="0">
                <a:solidFill>
                  <a:schemeClr val="accent4">
                    <a:lumMod val="75000"/>
                  </a:schemeClr>
                </a:solidFill>
              </a:endParaRPr>
            </a:p>
          </p:txBody>
        </p:sp>
        <p:sp>
          <p:nvSpPr>
            <p:cNvPr id="9" name="Text Box 1034"/>
            <p:cNvSpPr txBox="1">
              <a:spLocks noChangeArrowheads="1"/>
            </p:cNvSpPr>
            <p:nvPr/>
          </p:nvSpPr>
          <p:spPr bwMode="gray">
            <a:xfrm>
              <a:off x="4911714" y="2164975"/>
              <a:ext cx="1785783" cy="1166810"/>
            </a:xfrm>
            <a:prstGeom prst="rect">
              <a:avLst/>
            </a:prstGeom>
            <a:solidFill>
              <a:schemeClr val="accent1"/>
            </a:solidFill>
            <a:ln w="28575">
              <a:noFill/>
              <a:miter lim="800000"/>
              <a:headEnd type="none" w="sm" len="sm"/>
              <a:tailEnd type="none" w="sm" len="sm"/>
            </a:ln>
            <a:effectLst/>
          </p:spPr>
          <p:txBody>
            <a:bodyPr wrap="square" lIns="72000" tIns="72000" rIns="72000" bIns="72000" anchor="t">
              <a:noAutofit/>
            </a:bodyPr>
            <a:lstStyle/>
            <a:p>
              <a:pPr algn="ctr">
                <a:lnSpc>
                  <a:spcPct val="90000"/>
                </a:lnSpc>
              </a:pPr>
              <a:r>
                <a:rPr lang="en-GB" sz="2100" b="1" dirty="0" smtClean="0">
                  <a:solidFill>
                    <a:schemeClr val="bg1"/>
                  </a:solidFill>
                  <a:latin typeface="+mn-lt"/>
                </a:rPr>
                <a:t>Question marks</a:t>
              </a:r>
            </a:p>
          </p:txBody>
        </p:sp>
        <p:sp>
          <p:nvSpPr>
            <p:cNvPr id="11" name="Text Box 1033"/>
            <p:cNvSpPr txBox="1">
              <a:spLocks noChangeArrowheads="1"/>
            </p:cNvSpPr>
            <p:nvPr/>
          </p:nvSpPr>
          <p:spPr bwMode="gray">
            <a:xfrm>
              <a:off x="3065817" y="3411066"/>
              <a:ext cx="1785783" cy="1166809"/>
            </a:xfrm>
            <a:prstGeom prst="rect">
              <a:avLst/>
            </a:prstGeom>
            <a:solidFill>
              <a:schemeClr val="accent6"/>
            </a:solidFill>
            <a:ln w="28575">
              <a:noFill/>
              <a:miter lim="800000"/>
              <a:headEnd type="none" w="sm" len="sm"/>
              <a:tailEnd type="none" w="sm" len="sm"/>
            </a:ln>
            <a:effectLst/>
          </p:spPr>
          <p:txBody>
            <a:bodyPr wrap="square" lIns="72000" tIns="72000" rIns="72000" bIns="72000" anchor="b">
              <a:noAutofit/>
            </a:bodyPr>
            <a:lstStyle/>
            <a:p>
              <a:pPr algn="ctr">
                <a:lnSpc>
                  <a:spcPct val="90000"/>
                </a:lnSpc>
              </a:pPr>
              <a:r>
                <a:rPr lang="en-GB" sz="2100" b="1" dirty="0" smtClean="0">
                  <a:solidFill>
                    <a:schemeClr val="bg1"/>
                  </a:solidFill>
                  <a:latin typeface="+mn-lt"/>
                </a:rPr>
                <a:t>Cash cows</a:t>
              </a:r>
            </a:p>
          </p:txBody>
        </p:sp>
        <p:sp>
          <p:nvSpPr>
            <p:cNvPr id="12" name="Text Box 1034"/>
            <p:cNvSpPr txBox="1">
              <a:spLocks noChangeArrowheads="1"/>
            </p:cNvSpPr>
            <p:nvPr/>
          </p:nvSpPr>
          <p:spPr bwMode="gray">
            <a:xfrm>
              <a:off x="4911714" y="3411066"/>
              <a:ext cx="1785783" cy="1166810"/>
            </a:xfrm>
            <a:prstGeom prst="rect">
              <a:avLst/>
            </a:prstGeom>
            <a:solidFill>
              <a:schemeClr val="accent6"/>
            </a:solidFill>
            <a:ln w="28575">
              <a:noFill/>
              <a:miter lim="800000"/>
              <a:headEnd type="none" w="sm" len="sm"/>
              <a:tailEnd type="none" w="sm" len="sm"/>
            </a:ln>
            <a:effectLst/>
          </p:spPr>
          <p:txBody>
            <a:bodyPr wrap="square" lIns="72000" tIns="72000" rIns="72000" bIns="72000" anchor="b">
              <a:noAutofit/>
            </a:bodyPr>
            <a:lstStyle/>
            <a:p>
              <a:pPr algn="ctr">
                <a:lnSpc>
                  <a:spcPct val="90000"/>
                </a:lnSpc>
              </a:pPr>
              <a:r>
                <a:rPr lang="en-GB" sz="2100" b="1" dirty="0" smtClean="0">
                  <a:solidFill>
                    <a:schemeClr val="bg1"/>
                  </a:solidFill>
                  <a:latin typeface="+mn-lt"/>
                </a:rPr>
                <a:t>Dogs</a:t>
              </a:r>
            </a:p>
          </p:txBody>
        </p:sp>
        <p:sp>
          <p:nvSpPr>
            <p:cNvPr id="14" name="Text Box 1034"/>
            <p:cNvSpPr txBox="1">
              <a:spLocks noChangeArrowheads="1"/>
            </p:cNvSpPr>
            <p:nvPr/>
          </p:nvSpPr>
          <p:spPr bwMode="gray">
            <a:xfrm>
              <a:off x="3065815" y="2164980"/>
              <a:ext cx="1785783" cy="1166810"/>
            </a:xfrm>
            <a:prstGeom prst="rect">
              <a:avLst/>
            </a:prstGeom>
            <a:solidFill>
              <a:schemeClr val="accent1"/>
            </a:solidFill>
            <a:ln w="28575">
              <a:noFill/>
              <a:miter lim="800000"/>
              <a:headEnd type="none" w="sm" len="sm"/>
              <a:tailEnd type="none" w="sm" len="sm"/>
            </a:ln>
            <a:effectLst/>
          </p:spPr>
          <p:txBody>
            <a:bodyPr wrap="square" lIns="72000" tIns="72000" rIns="72000" bIns="72000" anchor="t">
              <a:noAutofit/>
            </a:bodyPr>
            <a:lstStyle/>
            <a:p>
              <a:pPr algn="ctr">
                <a:lnSpc>
                  <a:spcPct val="90000"/>
                </a:lnSpc>
              </a:pPr>
              <a:r>
                <a:rPr lang="en-GB" sz="2100" b="1" dirty="0" smtClean="0">
                  <a:solidFill>
                    <a:schemeClr val="bg1"/>
                  </a:solidFill>
                  <a:latin typeface="+mn-lt"/>
                </a:rPr>
                <a:t>Stars</a:t>
              </a:r>
            </a:p>
          </p:txBody>
        </p:sp>
        <p:sp>
          <p:nvSpPr>
            <p:cNvPr id="2" name="Oval 1"/>
            <p:cNvSpPr/>
            <p:nvPr/>
          </p:nvSpPr>
          <p:spPr bwMode="auto">
            <a:xfrm>
              <a:off x="3769878" y="2649227"/>
              <a:ext cx="324000" cy="324000"/>
            </a:xfrm>
            <a:prstGeom prst="ellipse">
              <a:avLst/>
            </a:prstGeom>
            <a:solidFill>
              <a:schemeClr val="accent3"/>
            </a:solidFill>
            <a:ln w="1905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B</a:t>
              </a:r>
            </a:p>
          </p:txBody>
        </p:sp>
        <p:sp>
          <p:nvSpPr>
            <p:cNvPr id="16" name="Oval 15"/>
            <p:cNvSpPr/>
            <p:nvPr/>
          </p:nvSpPr>
          <p:spPr bwMode="auto">
            <a:xfrm>
              <a:off x="3700096" y="3709129"/>
              <a:ext cx="463564" cy="463564"/>
            </a:xfrm>
            <a:prstGeom prst="ellipse">
              <a:avLst/>
            </a:prstGeom>
            <a:solidFill>
              <a:schemeClr val="accent3"/>
            </a:solidFill>
            <a:ln w="1905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C</a:t>
              </a:r>
            </a:p>
          </p:txBody>
        </p:sp>
        <p:sp>
          <p:nvSpPr>
            <p:cNvPr id="17" name="Oval 16"/>
            <p:cNvSpPr/>
            <p:nvPr/>
          </p:nvSpPr>
          <p:spPr bwMode="auto">
            <a:xfrm>
              <a:off x="5658541" y="2685227"/>
              <a:ext cx="252000" cy="252000"/>
            </a:xfrm>
            <a:prstGeom prst="ellipse">
              <a:avLst/>
            </a:prstGeom>
            <a:solidFill>
              <a:schemeClr val="accent3"/>
            </a:solidFill>
            <a:ln w="1905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bg1"/>
                  </a:solidFill>
                  <a:effectLst/>
                  <a:latin typeface="Calibri" pitchFamily="34" charset="0"/>
                </a:rPr>
                <a:t>A</a:t>
              </a:r>
            </a:p>
          </p:txBody>
        </p:sp>
        <p:cxnSp>
          <p:nvCxnSpPr>
            <p:cNvPr id="15" name="Straight Arrow Connector 14"/>
            <p:cNvCxnSpPr/>
            <p:nvPr/>
          </p:nvCxnSpPr>
          <p:spPr bwMode="auto">
            <a:xfrm flipH="1">
              <a:off x="4142342" y="2811227"/>
              <a:ext cx="1450098" cy="0"/>
            </a:xfrm>
            <a:prstGeom prst="straightConnector1">
              <a:avLst/>
            </a:prstGeom>
            <a:solidFill>
              <a:schemeClr val="accent1"/>
            </a:solidFill>
            <a:ln w="57150" cap="flat" cmpd="sng" algn="ctr">
              <a:solidFill>
                <a:schemeClr val="accent3"/>
              </a:solidFill>
              <a:prstDash val="solid"/>
              <a:round/>
              <a:headEnd type="none" w="med" len="med"/>
              <a:tailEnd type="triangle" w="lg" len="lg"/>
            </a:ln>
            <a:effectLst/>
          </p:spPr>
        </p:cxnSp>
        <p:cxnSp>
          <p:nvCxnSpPr>
            <p:cNvPr id="21" name="Straight Arrow Connector 20"/>
            <p:cNvCxnSpPr/>
            <p:nvPr/>
          </p:nvCxnSpPr>
          <p:spPr bwMode="auto">
            <a:xfrm>
              <a:off x="3931878" y="3017294"/>
              <a:ext cx="0" cy="648000"/>
            </a:xfrm>
            <a:prstGeom prst="straightConnector1">
              <a:avLst/>
            </a:prstGeom>
            <a:solidFill>
              <a:schemeClr val="accent1"/>
            </a:solidFill>
            <a:ln w="57150" cap="flat" cmpd="sng" algn="ctr">
              <a:solidFill>
                <a:schemeClr val="accent3"/>
              </a:solidFill>
              <a:prstDash val="solid"/>
              <a:round/>
              <a:headEnd type="none" w="med" len="med"/>
              <a:tailEnd type="triangle" w="lg" len="lg"/>
            </a:ln>
            <a:effectLst/>
          </p:spPr>
        </p:cxnSp>
        <p:cxnSp>
          <p:nvCxnSpPr>
            <p:cNvPr id="26" name="Straight Arrow Connector 25"/>
            <p:cNvCxnSpPr/>
            <p:nvPr/>
          </p:nvCxnSpPr>
          <p:spPr bwMode="auto">
            <a:xfrm flipV="1">
              <a:off x="4411115" y="3083396"/>
              <a:ext cx="0" cy="648000"/>
            </a:xfrm>
            <a:prstGeom prst="straightConnector1">
              <a:avLst/>
            </a:prstGeom>
            <a:solidFill>
              <a:schemeClr val="accent1"/>
            </a:solidFill>
            <a:ln w="19050" cap="flat" cmpd="sng" algn="ctr">
              <a:solidFill>
                <a:schemeClr val="accent3"/>
              </a:solidFill>
              <a:prstDash val="solid"/>
              <a:round/>
              <a:headEnd type="none" w="med" len="med"/>
              <a:tailEnd type="triangle" w="lg" len="lg"/>
            </a:ln>
            <a:effectLst/>
          </p:spPr>
        </p:cxnSp>
        <p:cxnSp>
          <p:nvCxnSpPr>
            <p:cNvPr id="27" name="Straight Arrow Connector 26"/>
            <p:cNvCxnSpPr/>
            <p:nvPr/>
          </p:nvCxnSpPr>
          <p:spPr bwMode="auto">
            <a:xfrm flipV="1">
              <a:off x="4411115" y="3083396"/>
              <a:ext cx="788847" cy="648000"/>
            </a:xfrm>
            <a:prstGeom prst="straightConnector1">
              <a:avLst/>
            </a:prstGeom>
            <a:solidFill>
              <a:schemeClr val="accent1"/>
            </a:solidFill>
            <a:ln w="19050" cap="flat" cmpd="sng" algn="ctr">
              <a:solidFill>
                <a:schemeClr val="accent3"/>
              </a:solidFill>
              <a:prstDash val="solid"/>
              <a:round/>
              <a:headEnd type="none" w="med" len="med"/>
              <a:tailEnd type="triangle" w="lg" len="lg"/>
            </a:ln>
            <a:effectLst/>
          </p:spPr>
        </p:cxnSp>
        <p:sp>
          <p:nvSpPr>
            <p:cNvPr id="30" name="Rectangle 29"/>
            <p:cNvSpPr/>
            <p:nvPr/>
          </p:nvSpPr>
          <p:spPr bwMode="auto">
            <a:xfrm>
              <a:off x="4336428" y="2867778"/>
              <a:ext cx="149373" cy="276999"/>
            </a:xfrm>
            <a:prstGeom prst="rect">
              <a:avLst/>
            </a:prstGeom>
            <a:noFill/>
            <a:ln w="190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x</a:t>
              </a:r>
            </a:p>
          </p:txBody>
        </p:sp>
        <p:sp>
          <p:nvSpPr>
            <p:cNvPr id="31" name="Rectangle 30"/>
            <p:cNvSpPr/>
            <p:nvPr/>
          </p:nvSpPr>
          <p:spPr bwMode="auto">
            <a:xfrm>
              <a:off x="5199962" y="2900829"/>
              <a:ext cx="149373" cy="276999"/>
            </a:xfrm>
            <a:prstGeom prst="rect">
              <a:avLst/>
            </a:prstGeom>
            <a:noFill/>
            <a:ln w="190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y</a:t>
              </a:r>
            </a:p>
          </p:txBody>
        </p:sp>
        <p:sp>
          <p:nvSpPr>
            <p:cNvPr id="32" name="Rectangle 31"/>
            <p:cNvSpPr/>
            <p:nvPr/>
          </p:nvSpPr>
          <p:spPr bwMode="auto">
            <a:xfrm>
              <a:off x="4340149" y="3717471"/>
              <a:ext cx="149373" cy="276999"/>
            </a:xfrm>
            <a:prstGeom prst="rect">
              <a:avLst/>
            </a:prstGeom>
            <a:noFill/>
            <a:ln w="190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latin typeface="Calibri" pitchFamily="34" charset="0"/>
                </a:rPr>
                <a:t>z</a:t>
              </a:r>
            </a:p>
          </p:txBody>
        </p:sp>
        <p:cxnSp>
          <p:nvCxnSpPr>
            <p:cNvPr id="40" name="Straight Arrow Connector 39"/>
            <p:cNvCxnSpPr/>
            <p:nvPr/>
          </p:nvCxnSpPr>
          <p:spPr bwMode="auto">
            <a:xfrm flipH="1">
              <a:off x="6272606" y="3039328"/>
              <a:ext cx="888043" cy="0"/>
            </a:xfrm>
            <a:prstGeom prst="straightConnector1">
              <a:avLst/>
            </a:prstGeom>
            <a:solidFill>
              <a:schemeClr val="accent1"/>
            </a:solidFill>
            <a:ln w="57150" cap="flat" cmpd="sng" algn="ctr">
              <a:gradFill flip="none" rotWithShape="1">
                <a:gsLst>
                  <a:gs pos="52000">
                    <a:schemeClr val="accent3"/>
                  </a:gs>
                  <a:gs pos="100000">
                    <a:schemeClr val="accent4">
                      <a:lumMod val="40000"/>
                      <a:lumOff val="60000"/>
                    </a:schemeClr>
                  </a:gs>
                </a:gsLst>
                <a:lin ang="10800000" scaled="1"/>
                <a:tileRect/>
              </a:gradFill>
              <a:prstDash val="solid"/>
              <a:round/>
              <a:headEnd type="none" w="med" len="med"/>
              <a:tailEnd type="triangle" w="lg" len="lg"/>
            </a:ln>
            <a:effectLst/>
          </p:spPr>
        </p:cxnSp>
        <p:cxnSp>
          <p:nvCxnSpPr>
            <p:cNvPr id="42" name="Straight Arrow Connector 41"/>
            <p:cNvCxnSpPr/>
            <p:nvPr/>
          </p:nvCxnSpPr>
          <p:spPr bwMode="auto">
            <a:xfrm flipH="1">
              <a:off x="6272606" y="4109341"/>
              <a:ext cx="888043" cy="0"/>
            </a:xfrm>
            <a:prstGeom prst="straightConnector1">
              <a:avLst/>
            </a:prstGeom>
            <a:solidFill>
              <a:schemeClr val="accent1"/>
            </a:solidFill>
            <a:ln w="19050" cap="flat" cmpd="sng" algn="ctr">
              <a:gradFill flip="none" rotWithShape="1">
                <a:gsLst>
                  <a:gs pos="52000">
                    <a:schemeClr val="accent3"/>
                  </a:gs>
                  <a:gs pos="100000">
                    <a:schemeClr val="accent4">
                      <a:lumMod val="40000"/>
                      <a:lumOff val="60000"/>
                    </a:schemeClr>
                  </a:gs>
                </a:gsLst>
                <a:lin ang="10800000" scaled="1"/>
                <a:tileRect/>
              </a:gradFill>
              <a:prstDash val="solid"/>
              <a:round/>
              <a:headEnd type="none" w="med" len="med"/>
              <a:tailEnd type="triangle" w="lg" len="lg"/>
            </a:ln>
            <a:effectLst/>
          </p:spPr>
        </p:cxnSp>
      </p:grpSp>
      <p:cxnSp>
        <p:nvCxnSpPr>
          <p:cNvPr id="10" name="Straight Arrow Connector 9"/>
          <p:cNvCxnSpPr/>
          <p:nvPr/>
        </p:nvCxnSpPr>
        <p:spPr bwMode="auto">
          <a:xfrm>
            <a:off x="2144190" y="4906605"/>
            <a:ext cx="4788000" cy="0"/>
          </a:xfrm>
          <a:prstGeom prst="straightConnector1">
            <a:avLst/>
          </a:prstGeom>
          <a:solidFill>
            <a:schemeClr val="accent1"/>
          </a:solidFill>
          <a:ln w="28575" cap="flat" cmpd="sng" algn="ctr">
            <a:solidFill>
              <a:schemeClr val="accent4">
                <a:lumMod val="75000"/>
              </a:schemeClr>
            </a:solidFill>
            <a:prstDash val="solid"/>
            <a:round/>
            <a:headEnd type="none" w="med" len="med"/>
            <a:tailEnd type="triangle" w="lg" len="lg"/>
          </a:ln>
          <a:effectLst/>
        </p:spPr>
      </p:cxnSp>
      <p:cxnSp>
        <p:nvCxnSpPr>
          <p:cNvPr id="35" name="Straight Arrow Connector 34"/>
          <p:cNvCxnSpPr/>
          <p:nvPr/>
        </p:nvCxnSpPr>
        <p:spPr bwMode="auto">
          <a:xfrm flipV="1">
            <a:off x="2144190" y="1685584"/>
            <a:ext cx="0" cy="3221021"/>
          </a:xfrm>
          <a:prstGeom prst="straightConnector1">
            <a:avLst/>
          </a:prstGeom>
          <a:solidFill>
            <a:schemeClr val="accent1"/>
          </a:solidFill>
          <a:ln w="28575" cap="flat" cmpd="sng" algn="ctr">
            <a:solidFill>
              <a:schemeClr val="accent4">
                <a:lumMod val="75000"/>
              </a:schemeClr>
            </a:solidFill>
            <a:prstDash val="solid"/>
            <a:round/>
            <a:headEnd type="none" w="med" len="med"/>
            <a:tailEnd type="triangle" w="lg" len="lg"/>
          </a:ln>
          <a:effectLst/>
        </p:spPr>
      </p:cxnSp>
      <p:sp>
        <p:nvSpPr>
          <p:cNvPr id="38" name="Text Box 24"/>
          <p:cNvSpPr txBox="1">
            <a:spLocks noChangeArrowheads="1"/>
          </p:cNvSpPr>
          <p:nvPr/>
        </p:nvSpPr>
        <p:spPr bwMode="auto">
          <a:xfrm>
            <a:off x="7026332" y="1748647"/>
            <a:ext cx="1676994" cy="984885"/>
          </a:xfrm>
          <a:prstGeom prst="rect">
            <a:avLst/>
          </a:prstGeom>
          <a:noFill/>
          <a:ln w="9525">
            <a:noFill/>
            <a:miter lim="800000"/>
            <a:headEnd/>
            <a:tailEnd/>
          </a:ln>
        </p:spPr>
        <p:txBody>
          <a:bodyPr wrap="square" lIns="0" tIns="0" rIns="0" bIns="0">
            <a:spAutoFit/>
          </a:bodyPr>
          <a:lstStyle/>
          <a:p>
            <a:r>
              <a:rPr lang="en-GB" sz="1600" dirty="0" smtClean="0">
                <a:solidFill>
                  <a:schemeClr val="accent3"/>
                </a:solidFill>
              </a:rPr>
              <a:t>Product movement (</a:t>
            </a:r>
            <a:r>
              <a:rPr lang="en-GB" sz="1600" b="1" dirty="0" smtClean="0">
                <a:solidFill>
                  <a:schemeClr val="accent3"/>
                </a:solidFill>
              </a:rPr>
              <a:t>A</a:t>
            </a:r>
            <a:r>
              <a:rPr lang="en-GB" sz="1600" dirty="0" smtClean="0">
                <a:solidFill>
                  <a:schemeClr val="accent3"/>
                </a:solidFill>
              </a:rPr>
              <a:t> to </a:t>
            </a:r>
            <a:r>
              <a:rPr lang="en-GB" sz="1600" b="1" dirty="0" smtClean="0">
                <a:solidFill>
                  <a:schemeClr val="accent3"/>
                </a:solidFill>
              </a:rPr>
              <a:t>B</a:t>
            </a:r>
            <a:r>
              <a:rPr lang="en-GB" sz="1600" dirty="0" smtClean="0">
                <a:solidFill>
                  <a:schemeClr val="accent3"/>
                </a:solidFill>
              </a:rPr>
              <a:t> to </a:t>
            </a:r>
            <a:r>
              <a:rPr lang="en-GB" sz="1600" b="1" dirty="0" smtClean="0">
                <a:solidFill>
                  <a:schemeClr val="accent3"/>
                </a:solidFill>
              </a:rPr>
              <a:t>C</a:t>
            </a:r>
            <a:r>
              <a:rPr lang="en-GB" sz="1600" dirty="0" smtClean="0">
                <a:solidFill>
                  <a:schemeClr val="accent3"/>
                </a:solidFill>
              </a:rPr>
              <a:t>, representing the product lifecycle)</a:t>
            </a:r>
            <a:endParaRPr lang="en-GB" sz="1600" dirty="0">
              <a:solidFill>
                <a:schemeClr val="accent3"/>
              </a:solidFill>
            </a:endParaRPr>
          </a:p>
        </p:txBody>
      </p:sp>
      <p:sp>
        <p:nvSpPr>
          <p:cNvPr id="39" name="Text Box 24"/>
          <p:cNvSpPr txBox="1">
            <a:spLocks noChangeArrowheads="1"/>
          </p:cNvSpPr>
          <p:nvPr/>
        </p:nvSpPr>
        <p:spPr bwMode="auto">
          <a:xfrm>
            <a:off x="7026332" y="3374114"/>
            <a:ext cx="1676994" cy="738664"/>
          </a:xfrm>
          <a:prstGeom prst="rect">
            <a:avLst/>
          </a:prstGeom>
          <a:noFill/>
          <a:ln w="9525">
            <a:noFill/>
            <a:miter lim="800000"/>
            <a:headEnd/>
            <a:tailEnd/>
          </a:ln>
        </p:spPr>
        <p:txBody>
          <a:bodyPr wrap="square" lIns="0" tIns="0" rIns="0" bIns="0">
            <a:spAutoFit/>
          </a:bodyPr>
          <a:lstStyle/>
          <a:p>
            <a:r>
              <a:rPr lang="en-GB" sz="1600" dirty="0" smtClean="0">
                <a:solidFill>
                  <a:schemeClr val="accent3"/>
                </a:solidFill>
              </a:rPr>
              <a:t>Cash movement (from product z to products x and y)</a:t>
            </a:r>
            <a:endParaRPr lang="en-GB" sz="1600" dirty="0">
              <a:solidFill>
                <a:schemeClr val="accent3"/>
              </a:solidFill>
            </a:endParaRPr>
          </a:p>
        </p:txBody>
      </p:sp>
    </p:spTree>
    <p:extLst>
      <p:ext uri="{BB962C8B-B14F-4D97-AF65-F5344CB8AC3E}">
        <p14:creationId xmlns:p14="http://schemas.microsoft.com/office/powerpoint/2010/main" val="380976492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le 1"/>
          <p:cNvSpPr>
            <a:spLocks noGrp="1"/>
          </p:cNvSpPr>
          <p:nvPr>
            <p:ph type="title"/>
          </p:nvPr>
        </p:nvSpPr>
        <p:spPr/>
        <p:txBody>
          <a:bodyPr/>
          <a:lstStyle/>
          <a:p>
            <a:r>
              <a:rPr lang="en-GB" altLang="en-US" dirty="0" smtClean="0"/>
              <a:t>Supplier </a:t>
            </a:r>
            <a:r>
              <a:rPr lang="en-GB" altLang="en-US" dirty="0" err="1" smtClean="0"/>
              <a:t>Preferencing</a:t>
            </a:r>
            <a:r>
              <a:rPr lang="en-GB" altLang="en-US" dirty="0" smtClean="0"/>
              <a:t> Matrix </a:t>
            </a:r>
          </a:p>
        </p:txBody>
      </p:sp>
      <p:sp>
        <p:nvSpPr>
          <p:cNvPr id="5" name="Content Placeholder 4"/>
          <p:cNvSpPr>
            <a:spLocks noGrp="1"/>
          </p:cNvSpPr>
          <p:nvPr>
            <p:ph type="body" sz="quarter" idx="10"/>
          </p:nvPr>
        </p:nvSpPr>
        <p:spPr/>
        <p:txBody>
          <a:bodyPr/>
          <a:lstStyle/>
          <a:p>
            <a:r>
              <a:rPr lang="en-GB" smtClean="0"/>
              <a:t>There are other matrices that can be applied to profile expenditures such as:</a:t>
            </a:r>
            <a:endParaRPr lang="en-GB" dirty="0"/>
          </a:p>
        </p:txBody>
      </p:sp>
      <p:sp>
        <p:nvSpPr>
          <p:cNvPr id="6" name="Text Box 1039"/>
          <p:cNvSpPr txBox="1">
            <a:spLocks noChangeArrowheads="1"/>
          </p:cNvSpPr>
          <p:nvPr/>
        </p:nvSpPr>
        <p:spPr bwMode="gray">
          <a:xfrm rot="16200000">
            <a:off x="4581714" y="1268126"/>
            <a:ext cx="1415817" cy="3387963"/>
          </a:xfrm>
          <a:prstGeom prst="rect">
            <a:avLst/>
          </a:prstGeom>
          <a:solidFill>
            <a:srgbClr val="D7E2E9"/>
          </a:solidFill>
          <a:ln w="9525">
            <a:noFill/>
            <a:miter lim="800000"/>
            <a:headEnd/>
            <a:tailEnd/>
          </a:ln>
          <a:effectLst/>
        </p:spPr>
        <p:txBody>
          <a:bodyPr wrap="square" lIns="0" tIns="72000" rIns="0" bIns="0" anchor="t">
            <a:noAutofit/>
          </a:bodyPr>
          <a:lstStyle>
            <a:defPPr>
              <a:defRPr lang="en-GB"/>
            </a:defPPr>
            <a:lvl1pPr algn="ctr">
              <a:defRPr sz="2400" b="1">
                <a:solidFill>
                  <a:schemeClr val="bg1"/>
                </a:solidFill>
                <a:latin typeface="+mn-lt"/>
              </a:defRPr>
            </a:lvl1pPr>
          </a:lstStyle>
          <a:p>
            <a:r>
              <a:rPr lang="en-GB" sz="1800" dirty="0">
                <a:solidFill>
                  <a:schemeClr val="accent3"/>
                </a:solidFill>
              </a:rPr>
              <a:t>HIGH</a:t>
            </a:r>
          </a:p>
        </p:txBody>
      </p:sp>
      <p:sp>
        <p:nvSpPr>
          <p:cNvPr id="7" name="Text Box 1038"/>
          <p:cNvSpPr txBox="1">
            <a:spLocks noChangeArrowheads="1"/>
          </p:cNvSpPr>
          <p:nvPr/>
        </p:nvSpPr>
        <p:spPr bwMode="gray">
          <a:xfrm>
            <a:off x="4012919" y="2160412"/>
            <a:ext cx="1415819" cy="3387962"/>
          </a:xfrm>
          <a:prstGeom prst="rect">
            <a:avLst/>
          </a:prstGeom>
          <a:solidFill>
            <a:srgbClr val="D7E2E9"/>
          </a:solidFill>
          <a:ln w="9525">
            <a:noFill/>
            <a:miter lim="800000"/>
            <a:headEnd/>
            <a:tailEnd/>
          </a:ln>
          <a:effectLst/>
        </p:spPr>
        <p:txBody>
          <a:bodyPr wrap="square" lIns="0" tIns="72000" rIns="0" bIns="72000" anchor="b">
            <a:noAutofit/>
          </a:bodyPr>
          <a:lstStyle>
            <a:defPPr>
              <a:defRPr lang="en-GB"/>
            </a:defPPr>
            <a:lvl1pPr algn="ctr">
              <a:defRPr sz="2400" b="1">
                <a:solidFill>
                  <a:schemeClr val="accent1"/>
                </a:solidFill>
                <a:latin typeface="+mn-lt"/>
              </a:defRPr>
            </a:lvl1pPr>
          </a:lstStyle>
          <a:p>
            <a:r>
              <a:rPr lang="en-GB" sz="1800" dirty="0" smtClean="0">
                <a:solidFill>
                  <a:schemeClr val="accent3"/>
                </a:solidFill>
              </a:rPr>
              <a:t>LOW</a:t>
            </a:r>
            <a:endParaRPr lang="en-GB" sz="1800" dirty="0">
              <a:solidFill>
                <a:schemeClr val="accent3"/>
              </a:solidFill>
            </a:endParaRPr>
          </a:p>
        </p:txBody>
      </p:sp>
      <p:sp>
        <p:nvSpPr>
          <p:cNvPr id="8" name="Text Box 1039"/>
          <p:cNvSpPr txBox="1">
            <a:spLocks noChangeArrowheads="1"/>
          </p:cNvSpPr>
          <p:nvPr/>
        </p:nvSpPr>
        <p:spPr bwMode="gray">
          <a:xfrm>
            <a:off x="5476396" y="2160412"/>
            <a:ext cx="1415819" cy="3387962"/>
          </a:xfrm>
          <a:prstGeom prst="rect">
            <a:avLst/>
          </a:prstGeom>
          <a:solidFill>
            <a:srgbClr val="D7E2E9"/>
          </a:solidFill>
          <a:ln w="9525">
            <a:noFill/>
            <a:miter lim="800000"/>
            <a:headEnd/>
            <a:tailEnd/>
          </a:ln>
          <a:effectLst/>
        </p:spPr>
        <p:txBody>
          <a:bodyPr wrap="square" lIns="0" tIns="72000" rIns="0" bIns="72000" anchor="b">
            <a:noAutofit/>
          </a:bodyPr>
          <a:lstStyle>
            <a:defPPr>
              <a:defRPr lang="en-GB"/>
            </a:defPPr>
            <a:lvl1pPr algn="ctr">
              <a:defRPr sz="2400" b="1">
                <a:solidFill>
                  <a:schemeClr val="accent1"/>
                </a:solidFill>
                <a:latin typeface="+mn-lt"/>
              </a:defRPr>
            </a:lvl1pPr>
          </a:lstStyle>
          <a:p>
            <a:r>
              <a:rPr lang="en-GB" sz="1800" dirty="0" smtClean="0">
                <a:solidFill>
                  <a:schemeClr val="accent3"/>
                </a:solidFill>
              </a:rPr>
              <a:t>HIGH</a:t>
            </a:r>
            <a:endParaRPr lang="en-GB" sz="1800" dirty="0">
              <a:solidFill>
                <a:schemeClr val="accent3"/>
              </a:solidFill>
            </a:endParaRPr>
          </a:p>
        </p:txBody>
      </p:sp>
      <p:sp>
        <p:nvSpPr>
          <p:cNvPr id="9" name="Text Box 1039"/>
          <p:cNvSpPr txBox="1">
            <a:spLocks noChangeArrowheads="1"/>
          </p:cNvSpPr>
          <p:nvPr/>
        </p:nvSpPr>
        <p:spPr bwMode="gray">
          <a:xfrm rot="16200000">
            <a:off x="4581714" y="2741885"/>
            <a:ext cx="1415817" cy="3387963"/>
          </a:xfrm>
          <a:prstGeom prst="rect">
            <a:avLst/>
          </a:prstGeom>
          <a:solidFill>
            <a:srgbClr val="D7E2E9"/>
          </a:solidFill>
          <a:ln w="9525">
            <a:noFill/>
            <a:miter lim="800000"/>
            <a:headEnd/>
            <a:tailEnd/>
          </a:ln>
          <a:effectLst/>
        </p:spPr>
        <p:txBody>
          <a:bodyPr wrap="square" lIns="0" tIns="72000" rIns="0" bIns="0" anchor="t">
            <a:noAutofit/>
          </a:bodyPr>
          <a:lstStyle>
            <a:defPPr>
              <a:defRPr lang="en-GB"/>
            </a:defPPr>
            <a:lvl1pPr algn="ctr">
              <a:defRPr sz="2400" b="1">
                <a:solidFill>
                  <a:schemeClr val="accent1"/>
                </a:solidFill>
                <a:latin typeface="+mn-lt"/>
              </a:defRPr>
            </a:lvl1pPr>
          </a:lstStyle>
          <a:p>
            <a:r>
              <a:rPr lang="en-GB" sz="1800" dirty="0" smtClean="0">
                <a:solidFill>
                  <a:schemeClr val="accent3"/>
                </a:solidFill>
              </a:rPr>
              <a:t>LOW</a:t>
            </a:r>
            <a:endParaRPr lang="en-GB" sz="1800" dirty="0">
              <a:solidFill>
                <a:schemeClr val="accent3"/>
              </a:solidFill>
            </a:endParaRPr>
          </a:p>
        </p:txBody>
      </p:sp>
      <p:sp>
        <p:nvSpPr>
          <p:cNvPr id="10" name="Text Box 1031"/>
          <p:cNvSpPr txBox="1">
            <a:spLocks noChangeArrowheads="1"/>
          </p:cNvSpPr>
          <p:nvPr/>
        </p:nvSpPr>
        <p:spPr bwMode="gray">
          <a:xfrm>
            <a:off x="4012919" y="3727958"/>
            <a:ext cx="1415819" cy="1415817"/>
          </a:xfrm>
          <a:prstGeom prst="rect">
            <a:avLst/>
          </a:prstGeom>
          <a:solidFill>
            <a:schemeClr val="accent2"/>
          </a:solidFill>
          <a:ln w="28575">
            <a:noFill/>
            <a:miter lim="800000"/>
            <a:headEnd type="none" w="sm" len="sm"/>
            <a:tailEnd type="none" w="sm" len="sm"/>
          </a:ln>
          <a:effectLst/>
        </p:spPr>
        <p:txBody>
          <a:bodyPr wrap="square" lIns="72000" tIns="72000" rIns="72000" bIns="72000" anchor="ctr">
            <a:noAutofit/>
          </a:bodyPr>
          <a:lstStyle/>
          <a:p>
            <a:pPr algn="ctr"/>
            <a:r>
              <a:rPr lang="en-GB" sz="1700" b="1" dirty="0" smtClean="0">
                <a:solidFill>
                  <a:schemeClr val="bg1"/>
                </a:solidFill>
                <a:latin typeface="+mn-lt"/>
              </a:rPr>
              <a:t>Nuisance</a:t>
            </a:r>
            <a:endParaRPr lang="en-GB" sz="1700" b="1" dirty="0">
              <a:solidFill>
                <a:schemeClr val="bg1"/>
              </a:solidFill>
              <a:latin typeface="+mn-lt"/>
            </a:endParaRPr>
          </a:p>
        </p:txBody>
      </p:sp>
      <p:sp>
        <p:nvSpPr>
          <p:cNvPr id="11" name="Text Box 1032"/>
          <p:cNvSpPr txBox="1">
            <a:spLocks noChangeArrowheads="1"/>
          </p:cNvSpPr>
          <p:nvPr/>
        </p:nvSpPr>
        <p:spPr bwMode="gray">
          <a:xfrm>
            <a:off x="5476396" y="3727957"/>
            <a:ext cx="1415819" cy="1415817"/>
          </a:xfrm>
          <a:prstGeom prst="rect">
            <a:avLst/>
          </a:prstGeom>
          <a:solidFill>
            <a:schemeClr val="accent4">
              <a:lumMod val="75000"/>
            </a:schemeClr>
          </a:solidFill>
          <a:ln w="28575">
            <a:noFill/>
            <a:miter lim="800000"/>
            <a:headEnd type="none" w="sm" len="sm"/>
            <a:tailEnd type="none" w="sm" len="sm"/>
          </a:ln>
          <a:effectLst/>
        </p:spPr>
        <p:txBody>
          <a:bodyPr wrap="square" lIns="72000" tIns="72000" rIns="72000" bIns="72000" anchor="ctr">
            <a:noAutofit/>
          </a:bodyPr>
          <a:lstStyle>
            <a:defPPr>
              <a:defRPr lang="en-GB"/>
            </a:defPPr>
            <a:lvl1pPr algn="ctr">
              <a:defRPr sz="2100" b="1">
                <a:solidFill>
                  <a:schemeClr val="accent3"/>
                </a:solidFill>
                <a:latin typeface="+mn-lt"/>
              </a:defRPr>
            </a:lvl1pPr>
          </a:lstStyle>
          <a:p>
            <a:r>
              <a:rPr lang="en-GB" sz="1700" dirty="0" smtClean="0">
                <a:solidFill>
                  <a:schemeClr val="bg1"/>
                </a:solidFill>
              </a:rPr>
              <a:t>Exploitable</a:t>
            </a:r>
            <a:endParaRPr lang="en-GB" sz="1700" dirty="0">
              <a:solidFill>
                <a:schemeClr val="bg1"/>
              </a:solidFill>
            </a:endParaRPr>
          </a:p>
        </p:txBody>
      </p:sp>
      <p:sp>
        <p:nvSpPr>
          <p:cNvPr id="12" name="Text Box 1033"/>
          <p:cNvSpPr txBox="1">
            <a:spLocks noChangeArrowheads="1"/>
          </p:cNvSpPr>
          <p:nvPr/>
        </p:nvSpPr>
        <p:spPr bwMode="gray">
          <a:xfrm>
            <a:off x="4012919" y="2254198"/>
            <a:ext cx="1415819" cy="1415817"/>
          </a:xfrm>
          <a:prstGeom prst="rect">
            <a:avLst/>
          </a:prstGeom>
          <a:solidFill>
            <a:schemeClr val="accent4">
              <a:lumMod val="75000"/>
            </a:schemeClr>
          </a:solidFill>
          <a:ln w="28575">
            <a:noFill/>
            <a:miter lim="800000"/>
            <a:headEnd type="none" w="sm" len="sm"/>
            <a:tailEnd type="none" w="sm" len="sm"/>
          </a:ln>
          <a:effectLst/>
        </p:spPr>
        <p:txBody>
          <a:bodyPr wrap="square" lIns="72000" tIns="72000" rIns="72000" bIns="72000" anchor="ctr">
            <a:noAutofit/>
          </a:bodyPr>
          <a:lstStyle/>
          <a:p>
            <a:pPr algn="ctr"/>
            <a:r>
              <a:rPr lang="en-GB" sz="1700" b="1" dirty="0" smtClean="0">
                <a:solidFill>
                  <a:schemeClr val="bg1"/>
                </a:solidFill>
                <a:latin typeface="+mn-lt"/>
              </a:rPr>
              <a:t>Development</a:t>
            </a:r>
            <a:endParaRPr lang="en-GB" sz="1700" b="1" dirty="0">
              <a:solidFill>
                <a:schemeClr val="bg1"/>
              </a:solidFill>
              <a:latin typeface="+mn-lt"/>
            </a:endParaRPr>
          </a:p>
        </p:txBody>
      </p:sp>
      <p:sp>
        <p:nvSpPr>
          <p:cNvPr id="13" name="Text Box 1034"/>
          <p:cNvSpPr txBox="1">
            <a:spLocks noChangeArrowheads="1"/>
          </p:cNvSpPr>
          <p:nvPr/>
        </p:nvSpPr>
        <p:spPr bwMode="gray">
          <a:xfrm>
            <a:off x="5476397" y="2254198"/>
            <a:ext cx="1415819" cy="1415817"/>
          </a:xfrm>
          <a:prstGeom prst="rect">
            <a:avLst/>
          </a:prstGeom>
          <a:solidFill>
            <a:schemeClr val="accent2"/>
          </a:solidFill>
          <a:ln w="28575">
            <a:noFill/>
            <a:miter lim="800000"/>
            <a:headEnd type="none" w="sm" len="sm"/>
            <a:tailEnd type="none" w="sm" len="sm"/>
          </a:ln>
          <a:effectLst/>
        </p:spPr>
        <p:txBody>
          <a:bodyPr wrap="square" lIns="72000" tIns="72000" rIns="72000" bIns="72000" anchor="ctr">
            <a:noAutofit/>
          </a:bodyPr>
          <a:lstStyle/>
          <a:p>
            <a:pPr algn="ctr"/>
            <a:r>
              <a:rPr lang="en-GB" sz="1700" b="1" dirty="0" smtClean="0">
                <a:solidFill>
                  <a:schemeClr val="bg1"/>
                </a:solidFill>
                <a:latin typeface="+mn-lt"/>
              </a:rPr>
              <a:t>Core</a:t>
            </a:r>
            <a:endParaRPr lang="en-GB" sz="1700" b="1" dirty="0">
              <a:solidFill>
                <a:schemeClr val="bg1"/>
              </a:solidFill>
              <a:latin typeface="+mn-lt"/>
            </a:endParaRPr>
          </a:p>
        </p:txBody>
      </p:sp>
      <p:cxnSp>
        <p:nvCxnSpPr>
          <p:cNvPr id="14" name="Straight Arrow Connector 13"/>
          <p:cNvCxnSpPr/>
          <p:nvPr/>
        </p:nvCxnSpPr>
        <p:spPr bwMode="auto">
          <a:xfrm>
            <a:off x="4012918" y="5141534"/>
            <a:ext cx="2983785" cy="0"/>
          </a:xfrm>
          <a:prstGeom prst="straightConnector1">
            <a:avLst/>
          </a:prstGeom>
          <a:solidFill>
            <a:schemeClr val="accent1"/>
          </a:solidFill>
          <a:ln w="19050" cap="flat" cmpd="sng" algn="ctr">
            <a:solidFill>
              <a:schemeClr val="accent3"/>
            </a:solidFill>
            <a:prstDash val="solid"/>
            <a:round/>
            <a:headEnd type="none" w="med" len="med"/>
            <a:tailEnd type="triangle" w="lg" len="lg"/>
          </a:ln>
          <a:effectLst/>
        </p:spPr>
      </p:cxnSp>
      <p:cxnSp>
        <p:nvCxnSpPr>
          <p:cNvPr id="15" name="Straight Arrow Connector 14"/>
          <p:cNvCxnSpPr/>
          <p:nvPr/>
        </p:nvCxnSpPr>
        <p:spPr bwMode="blackGray">
          <a:xfrm rot="16200000">
            <a:off x="2521026" y="3649640"/>
            <a:ext cx="2983784" cy="0"/>
          </a:xfrm>
          <a:prstGeom prst="straightConnector1">
            <a:avLst/>
          </a:prstGeom>
          <a:solidFill>
            <a:schemeClr val="accent1"/>
          </a:solidFill>
          <a:ln w="19050" cap="flat" cmpd="sng" algn="ctr">
            <a:solidFill>
              <a:schemeClr val="accent3"/>
            </a:solidFill>
            <a:prstDash val="solid"/>
            <a:round/>
            <a:headEnd type="none" w="med" len="med"/>
            <a:tailEnd type="triangle" w="lg" len="lg"/>
          </a:ln>
          <a:effectLst/>
        </p:spPr>
      </p:cxnSp>
      <p:sp>
        <p:nvSpPr>
          <p:cNvPr id="16" name="Text Box 1035"/>
          <p:cNvSpPr txBox="1">
            <a:spLocks noChangeArrowheads="1"/>
          </p:cNvSpPr>
          <p:nvPr/>
        </p:nvSpPr>
        <p:spPr bwMode="auto">
          <a:xfrm>
            <a:off x="1040860" y="3401928"/>
            <a:ext cx="2357661" cy="498598"/>
          </a:xfrm>
          <a:prstGeom prst="rect">
            <a:avLst/>
          </a:prstGeom>
          <a:noFill/>
          <a:ln w="9525">
            <a:noFill/>
            <a:miter lim="800000"/>
            <a:headEnd/>
            <a:tailEnd/>
          </a:ln>
          <a:effectLst/>
        </p:spPr>
        <p:txBody>
          <a:bodyPr wrap="square" lIns="0" tIns="0" rIns="0" bIns="0">
            <a:spAutoFit/>
          </a:bodyPr>
          <a:lstStyle>
            <a:defPPr>
              <a:defRPr lang="en-GB"/>
            </a:defPPr>
            <a:lvl1pPr algn="r">
              <a:lnSpc>
                <a:spcPct val="90000"/>
              </a:lnSpc>
              <a:defRPr sz="2100" b="1">
                <a:solidFill>
                  <a:srgbClr val="87E1E1"/>
                </a:solidFill>
                <a:latin typeface="+mn-lt"/>
              </a:defRPr>
            </a:lvl1pPr>
          </a:lstStyle>
          <a:p>
            <a:r>
              <a:rPr lang="en-GB" sz="1800" dirty="0" smtClean="0">
                <a:solidFill>
                  <a:schemeClr val="accent3"/>
                </a:solidFill>
              </a:rPr>
              <a:t>Attractiveness of</a:t>
            </a:r>
            <a:br>
              <a:rPr lang="en-GB" sz="1800" dirty="0" smtClean="0">
                <a:solidFill>
                  <a:schemeClr val="accent3"/>
                </a:solidFill>
              </a:rPr>
            </a:br>
            <a:r>
              <a:rPr lang="en-GB" sz="1800" dirty="0" smtClean="0">
                <a:solidFill>
                  <a:schemeClr val="accent3"/>
                </a:solidFill>
              </a:rPr>
              <a:t>buying organisation </a:t>
            </a:r>
            <a:endParaRPr lang="en-GB" sz="1800" dirty="0">
              <a:solidFill>
                <a:schemeClr val="accent3"/>
              </a:solidFill>
            </a:endParaRPr>
          </a:p>
        </p:txBody>
      </p:sp>
      <p:sp>
        <p:nvSpPr>
          <p:cNvPr id="17" name="Text Box 1035"/>
          <p:cNvSpPr txBox="1">
            <a:spLocks noChangeArrowheads="1"/>
          </p:cNvSpPr>
          <p:nvPr/>
        </p:nvSpPr>
        <p:spPr bwMode="auto">
          <a:xfrm>
            <a:off x="4012919" y="5599027"/>
            <a:ext cx="2879296" cy="276999"/>
          </a:xfrm>
          <a:prstGeom prst="rect">
            <a:avLst/>
          </a:prstGeom>
          <a:noFill/>
          <a:ln w="9525">
            <a:noFill/>
            <a:miter lim="800000"/>
            <a:headEnd/>
            <a:tailEnd/>
          </a:ln>
          <a:effectLst/>
        </p:spPr>
        <p:txBody>
          <a:bodyPr wrap="square" lIns="0" tIns="0" rIns="0" bIns="0">
            <a:spAutoFit/>
          </a:bodyPr>
          <a:lstStyle>
            <a:defPPr>
              <a:defRPr lang="en-GB"/>
            </a:defPPr>
            <a:lvl1pPr algn="ctr">
              <a:defRPr sz="1300" b="1">
                <a:solidFill>
                  <a:srgbClr val="ECBED3"/>
                </a:solidFill>
                <a:latin typeface="+mn-lt"/>
              </a:defRPr>
            </a:lvl1pPr>
          </a:lstStyle>
          <a:p>
            <a:r>
              <a:rPr lang="en-GB" sz="1800" dirty="0" smtClean="0">
                <a:solidFill>
                  <a:schemeClr val="accent3"/>
                </a:solidFill>
              </a:rPr>
              <a:t>Value of buyer’s business</a:t>
            </a:r>
            <a:endParaRPr lang="en-GB" sz="1800" dirty="0">
              <a:solidFill>
                <a:schemeClr val="accent3"/>
              </a:solidFill>
            </a:endParaRPr>
          </a:p>
        </p:txBody>
      </p:sp>
      <p:sp>
        <p:nvSpPr>
          <p:cNvPr id="2" name="Slide Number Placeholder 1"/>
          <p:cNvSpPr>
            <a:spLocks noGrp="1"/>
          </p:cNvSpPr>
          <p:nvPr>
            <p:ph type="sldNum" sz="quarter" idx="11"/>
          </p:nvPr>
        </p:nvSpPr>
        <p:spPr/>
        <p:txBody>
          <a:bodyPr/>
          <a:lstStyle/>
          <a:p>
            <a:fld id="{19BF2C6B-E0EC-4C0E-B7D3-613ED3B301ED}" type="slidenum">
              <a:rPr lang="en-GB" smtClean="0"/>
              <a:pPr/>
              <a:t>71</a:t>
            </a:fld>
            <a:endParaRPr lang="en-GB"/>
          </a:p>
        </p:txBody>
      </p:sp>
      <p:sp>
        <p:nvSpPr>
          <p:cNvPr id="18"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PMMS</a:t>
            </a:r>
            <a:endParaRPr lang="en-GB" dirty="0">
              <a:solidFill>
                <a:schemeClr val="accent3"/>
              </a:solidFill>
            </a:endParaRPr>
          </a:p>
        </p:txBody>
      </p:sp>
    </p:spTree>
    <p:extLst>
      <p:ext uri="{BB962C8B-B14F-4D97-AF65-F5344CB8AC3E}">
        <p14:creationId xmlns:p14="http://schemas.microsoft.com/office/powerpoint/2010/main" val="1640687706"/>
      </p:ext>
    </p:extLst>
  </p:cSld>
  <p:clrMapOvr>
    <a:masterClrMapping/>
  </p:clrMapOvr>
  <p:transition>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4"/>
          <p:cNvSpPr>
            <a:spLocks noGrp="1"/>
          </p:cNvSpPr>
          <p:nvPr>
            <p:ph type="title"/>
          </p:nvPr>
        </p:nvSpPr>
        <p:spPr>
          <a:xfrm>
            <a:off x="414338" y="523875"/>
            <a:ext cx="8315325" cy="796925"/>
          </a:xfrm>
          <a:ln/>
        </p:spPr>
        <p:txBody>
          <a:bodyPr/>
          <a:lstStyle/>
          <a:p>
            <a:r>
              <a:rPr lang="en-GB" altLang="en-US" dirty="0" smtClean="0"/>
              <a:t>Bringing it all together into a SWOT</a:t>
            </a:r>
            <a:endParaRPr altLang="en-US" dirty="0" smtClean="0"/>
          </a:p>
        </p:txBody>
      </p:sp>
      <p:sp>
        <p:nvSpPr>
          <p:cNvPr id="6" name="TextBox 5"/>
          <p:cNvSpPr txBox="1"/>
          <p:nvPr/>
        </p:nvSpPr>
        <p:spPr>
          <a:xfrm>
            <a:off x="489678" y="2669906"/>
            <a:ext cx="2447979" cy="584775"/>
          </a:xfrm>
          <a:prstGeom prst="rect">
            <a:avLst/>
          </a:prstGeom>
          <a:noFill/>
        </p:spPr>
        <p:txBody>
          <a:bodyPr wrap="none">
            <a:spAutoFit/>
          </a:bodyPr>
          <a:lstStyle/>
          <a:p>
            <a:pPr algn="ctr">
              <a:lnSpc>
                <a:spcPct val="80000"/>
              </a:lnSpc>
              <a:defRPr/>
            </a:pPr>
            <a:r>
              <a:rPr lang="en-GB" sz="2000" b="1" dirty="0" smtClean="0">
                <a:solidFill>
                  <a:schemeClr val="accent3"/>
                </a:solidFill>
              </a:rPr>
              <a:t>INTERNAL</a:t>
            </a:r>
          </a:p>
          <a:p>
            <a:pPr algn="ctr">
              <a:lnSpc>
                <a:spcPct val="80000"/>
              </a:lnSpc>
              <a:defRPr/>
            </a:pPr>
            <a:r>
              <a:rPr lang="en-GB" sz="2000" b="1" dirty="0" smtClean="0">
                <a:solidFill>
                  <a:schemeClr val="accent3"/>
                </a:solidFill>
              </a:rPr>
              <a:t>(Within organisatio</a:t>
            </a:r>
            <a:r>
              <a:rPr lang="en-GB" sz="2000" b="1" dirty="0">
                <a:solidFill>
                  <a:schemeClr val="accent3"/>
                </a:solidFill>
              </a:rPr>
              <a:t>n</a:t>
            </a:r>
            <a:r>
              <a:rPr lang="en-GB" sz="2000" b="1" dirty="0" smtClean="0">
                <a:solidFill>
                  <a:schemeClr val="accent3"/>
                </a:solidFill>
              </a:rPr>
              <a:t>)</a:t>
            </a:r>
            <a:endParaRPr lang="en-GB" sz="2000" b="1" dirty="0">
              <a:solidFill>
                <a:schemeClr val="accent3"/>
              </a:solidFill>
            </a:endParaRPr>
          </a:p>
        </p:txBody>
      </p:sp>
      <p:sp>
        <p:nvSpPr>
          <p:cNvPr id="7" name="TextBox 6"/>
          <p:cNvSpPr txBox="1"/>
          <p:nvPr/>
        </p:nvSpPr>
        <p:spPr>
          <a:xfrm>
            <a:off x="414338" y="4474763"/>
            <a:ext cx="2523319" cy="830997"/>
          </a:xfrm>
          <a:prstGeom prst="rect">
            <a:avLst/>
          </a:prstGeom>
          <a:noFill/>
        </p:spPr>
        <p:txBody>
          <a:bodyPr wrap="none">
            <a:spAutoFit/>
          </a:bodyPr>
          <a:lstStyle/>
          <a:p>
            <a:pPr algn="ctr">
              <a:lnSpc>
                <a:spcPct val="80000"/>
              </a:lnSpc>
              <a:defRPr/>
            </a:pPr>
            <a:r>
              <a:rPr lang="en-GB" sz="2000" b="1" dirty="0" smtClean="0">
                <a:solidFill>
                  <a:schemeClr val="accent3"/>
                </a:solidFill>
              </a:rPr>
              <a:t>EXTERNAL</a:t>
            </a:r>
          </a:p>
          <a:p>
            <a:pPr algn="ctr">
              <a:lnSpc>
                <a:spcPct val="80000"/>
              </a:lnSpc>
              <a:defRPr/>
            </a:pPr>
            <a:r>
              <a:rPr lang="en-GB" sz="2000" b="1" dirty="0" smtClean="0">
                <a:solidFill>
                  <a:schemeClr val="accent3"/>
                </a:solidFill>
              </a:rPr>
              <a:t>(outside organisation)</a:t>
            </a:r>
          </a:p>
          <a:p>
            <a:pPr algn="ctr">
              <a:lnSpc>
                <a:spcPct val="80000"/>
              </a:lnSpc>
              <a:defRPr/>
            </a:pPr>
            <a:endParaRPr lang="en-GB" sz="2000" b="1" dirty="0">
              <a:solidFill>
                <a:schemeClr val="accent3"/>
              </a:solidFill>
            </a:endParaRPr>
          </a:p>
        </p:txBody>
      </p:sp>
      <p:grpSp>
        <p:nvGrpSpPr>
          <p:cNvPr id="54277" name="Group 16"/>
          <p:cNvGrpSpPr>
            <a:grpSpLocks/>
          </p:cNvGrpSpPr>
          <p:nvPr/>
        </p:nvGrpSpPr>
        <p:grpSpPr bwMode="auto">
          <a:xfrm>
            <a:off x="3005628" y="2136288"/>
            <a:ext cx="5471868" cy="3676650"/>
            <a:chOff x="1898648" y="1771650"/>
            <a:chExt cx="6470651" cy="3676649"/>
          </a:xfrm>
        </p:grpSpPr>
        <p:sp>
          <p:nvSpPr>
            <p:cNvPr id="11" name="Round Single Corner Rectangle 10"/>
            <p:cNvSpPr/>
            <p:nvPr/>
          </p:nvSpPr>
          <p:spPr bwMode="auto">
            <a:xfrm flipH="1">
              <a:off x="1898648" y="1771650"/>
              <a:ext cx="3187521" cy="1793875"/>
            </a:xfrm>
            <a:prstGeom prst="round1Rect">
              <a:avLst>
                <a:gd name="adj" fmla="val 4323"/>
              </a:avLst>
            </a:prstGeom>
            <a:solidFill>
              <a:schemeClr val="accent6"/>
            </a:solidFill>
            <a:ln w="19050" cap="flat" cmpd="sng" algn="ctr">
              <a:solidFill>
                <a:schemeClr val="accent6"/>
              </a:solidFill>
              <a:prstDash val="solid"/>
              <a:round/>
              <a:headEnd type="none" w="med" len="med"/>
              <a:tailEnd type="none" w="med" len="med"/>
            </a:ln>
            <a:effectLst/>
          </p:spPr>
          <p:txBody>
            <a:bodyPr tIns="144000" anchor="ctr"/>
            <a:lstStyle/>
            <a:p>
              <a:pPr algn="ctr" eaLnBrk="1" hangingPunct="1">
                <a:lnSpc>
                  <a:spcPct val="80000"/>
                </a:lnSpc>
                <a:spcAft>
                  <a:spcPts val="600"/>
                </a:spcAft>
                <a:defRPr/>
              </a:pPr>
              <a:r>
                <a:rPr lang="en-GB" sz="6600" b="1" dirty="0" smtClean="0">
                  <a:solidFill>
                    <a:schemeClr val="bg1"/>
                  </a:solidFill>
                </a:rPr>
                <a:t>S</a:t>
              </a:r>
              <a:r>
                <a:rPr lang="en-GB" sz="2200" b="1" dirty="0" smtClean="0">
                  <a:solidFill>
                    <a:schemeClr val="bg1"/>
                  </a:solidFill>
                </a:rPr>
                <a:t>trengths</a:t>
              </a:r>
              <a:endParaRPr lang="en-GB" sz="2200" b="1" dirty="0">
                <a:solidFill>
                  <a:schemeClr val="bg1"/>
                </a:solidFill>
              </a:endParaRPr>
            </a:p>
          </p:txBody>
        </p:sp>
        <p:sp>
          <p:nvSpPr>
            <p:cNvPr id="12" name="Round Single Corner Rectangle 11"/>
            <p:cNvSpPr/>
            <p:nvPr/>
          </p:nvSpPr>
          <p:spPr bwMode="auto">
            <a:xfrm rot="5400000" flipH="1">
              <a:off x="5870488" y="1067708"/>
              <a:ext cx="1794869" cy="3202753"/>
            </a:xfrm>
            <a:prstGeom prst="round1Rect">
              <a:avLst>
                <a:gd name="adj" fmla="val 3617"/>
              </a:avLst>
            </a:prstGeom>
            <a:solidFill>
              <a:schemeClr val="accent5"/>
            </a:solidFill>
            <a:ln w="19050" cap="flat" cmpd="sng" algn="ctr">
              <a:solidFill>
                <a:schemeClr val="accent5"/>
              </a:solidFill>
              <a:prstDash val="solid"/>
              <a:round/>
              <a:headEnd type="none" w="med" len="med"/>
              <a:tailEnd type="none" w="med" len="med"/>
            </a:ln>
            <a:effectLst/>
          </p:spPr>
          <p:txBody>
            <a:bodyPr vert="vert270" lIns="144000" tIns="36000" rIns="216000" bIns="108000" anchor="ctr"/>
            <a:lstStyle/>
            <a:p>
              <a:pPr algn="ctr" eaLnBrk="1" hangingPunct="1">
                <a:lnSpc>
                  <a:spcPct val="80000"/>
                </a:lnSpc>
                <a:spcAft>
                  <a:spcPts val="600"/>
                </a:spcAft>
                <a:defRPr/>
              </a:pPr>
              <a:r>
                <a:rPr lang="en-GB" sz="6600" b="1" spc="-600" dirty="0">
                  <a:solidFill>
                    <a:schemeClr val="bg1"/>
                  </a:solidFill>
                </a:rPr>
                <a:t>W</a:t>
              </a:r>
              <a:r>
                <a:rPr lang="en-GB" sz="2200" b="1" dirty="0" smtClean="0">
                  <a:solidFill>
                    <a:schemeClr val="bg1"/>
                  </a:solidFill>
                </a:rPr>
                <a:t>eaknesses</a:t>
              </a:r>
              <a:endParaRPr lang="en-GB" sz="2200" b="1" dirty="0">
                <a:solidFill>
                  <a:schemeClr val="bg1"/>
                </a:solidFill>
              </a:endParaRPr>
            </a:p>
          </p:txBody>
        </p:sp>
        <p:sp>
          <p:nvSpPr>
            <p:cNvPr id="13" name="Round Single Corner Rectangle 12"/>
            <p:cNvSpPr/>
            <p:nvPr/>
          </p:nvSpPr>
          <p:spPr bwMode="auto">
            <a:xfrm rot="16200000" flipH="1">
              <a:off x="2596242" y="2956831"/>
              <a:ext cx="1793875" cy="3189063"/>
            </a:xfrm>
            <a:prstGeom prst="round1Rect">
              <a:avLst>
                <a:gd name="adj" fmla="val 4677"/>
              </a:avLst>
            </a:prstGeom>
            <a:solidFill>
              <a:schemeClr val="accent1"/>
            </a:solidFill>
            <a:ln w="19050" cap="flat" cmpd="sng" algn="ctr">
              <a:solidFill>
                <a:schemeClr val="accent1"/>
              </a:solidFill>
              <a:prstDash val="solid"/>
              <a:round/>
              <a:headEnd type="none" w="med" len="med"/>
              <a:tailEnd type="none" w="med" len="med"/>
            </a:ln>
            <a:effectLst/>
          </p:spPr>
          <p:txBody>
            <a:bodyPr vert="vert" lIns="144000" tIns="108000" bIns="0" anchor="ctr"/>
            <a:lstStyle/>
            <a:p>
              <a:pPr algn="ctr" eaLnBrk="1" hangingPunct="1">
                <a:lnSpc>
                  <a:spcPct val="80000"/>
                </a:lnSpc>
                <a:spcAft>
                  <a:spcPts val="600"/>
                </a:spcAft>
                <a:defRPr/>
              </a:pPr>
              <a:r>
                <a:rPr lang="en-GB" sz="6600" b="1" spc="-100" dirty="0">
                  <a:solidFill>
                    <a:schemeClr val="bg1"/>
                  </a:solidFill>
                </a:rPr>
                <a:t>O</a:t>
              </a:r>
              <a:r>
                <a:rPr lang="en-GB" sz="2200" b="1" dirty="0" smtClean="0">
                  <a:solidFill>
                    <a:schemeClr val="bg1"/>
                  </a:solidFill>
                </a:rPr>
                <a:t>pportunities</a:t>
              </a:r>
              <a:endParaRPr lang="en-GB" sz="2200" b="1" dirty="0">
                <a:solidFill>
                  <a:schemeClr val="bg1"/>
                </a:solidFill>
              </a:endParaRPr>
            </a:p>
          </p:txBody>
        </p:sp>
        <p:sp>
          <p:nvSpPr>
            <p:cNvPr id="14" name="Round Single Corner Rectangle 13"/>
            <p:cNvSpPr/>
            <p:nvPr/>
          </p:nvSpPr>
          <p:spPr bwMode="auto">
            <a:xfrm rot="5400000">
              <a:off x="5876894" y="2955894"/>
              <a:ext cx="1794869" cy="3189941"/>
            </a:xfrm>
            <a:prstGeom prst="round1Rect">
              <a:avLst>
                <a:gd name="adj" fmla="val 3617"/>
              </a:avLst>
            </a:prstGeom>
            <a:solidFill>
              <a:srgbClr val="962399"/>
            </a:solidFill>
            <a:ln w="19050" cap="flat" cmpd="sng" algn="ctr">
              <a:solidFill>
                <a:srgbClr val="962399"/>
              </a:solidFill>
              <a:prstDash val="solid"/>
              <a:round/>
              <a:headEnd type="none" w="med" len="med"/>
              <a:tailEnd type="none" w="med" len="med"/>
            </a:ln>
            <a:effectLst/>
          </p:spPr>
          <p:txBody>
            <a:bodyPr vert="vert270" lIns="144000" bIns="108000" anchor="ctr"/>
            <a:lstStyle/>
            <a:p>
              <a:pPr algn="ctr" eaLnBrk="1" hangingPunct="1">
                <a:lnSpc>
                  <a:spcPct val="80000"/>
                </a:lnSpc>
                <a:spcAft>
                  <a:spcPts val="600"/>
                </a:spcAft>
                <a:defRPr/>
              </a:pPr>
              <a:r>
                <a:rPr lang="en-GB" sz="6600" b="1" spc="-700" dirty="0">
                  <a:solidFill>
                    <a:schemeClr val="bg1"/>
                  </a:solidFill>
                </a:rPr>
                <a:t>T</a:t>
              </a:r>
              <a:r>
                <a:rPr lang="en-GB" sz="2200" b="1" dirty="0" smtClean="0">
                  <a:solidFill>
                    <a:schemeClr val="bg1"/>
                  </a:solidFill>
                </a:rPr>
                <a:t>hreats</a:t>
              </a:r>
              <a:endParaRPr lang="en-GB" sz="2200" b="1" dirty="0">
                <a:solidFill>
                  <a:schemeClr val="bg1"/>
                </a:solidFill>
              </a:endParaRPr>
            </a:p>
          </p:txBody>
        </p:sp>
      </p:grpSp>
      <p:sp>
        <p:nvSpPr>
          <p:cNvPr id="10" name="TextBox 9"/>
          <p:cNvSpPr txBox="1"/>
          <p:nvPr/>
        </p:nvSpPr>
        <p:spPr>
          <a:xfrm>
            <a:off x="3398097" y="1507063"/>
            <a:ext cx="2007216" cy="584775"/>
          </a:xfrm>
          <a:prstGeom prst="rect">
            <a:avLst/>
          </a:prstGeom>
          <a:noFill/>
        </p:spPr>
        <p:txBody>
          <a:bodyPr wrap="none">
            <a:spAutoFit/>
          </a:bodyPr>
          <a:lstStyle/>
          <a:p>
            <a:pPr algn="ctr">
              <a:lnSpc>
                <a:spcPct val="80000"/>
              </a:lnSpc>
              <a:defRPr/>
            </a:pPr>
            <a:r>
              <a:rPr lang="en-GB" sz="2000" b="1" dirty="0" smtClean="0">
                <a:solidFill>
                  <a:schemeClr val="accent3"/>
                </a:solidFill>
              </a:rPr>
              <a:t>HELPFUL</a:t>
            </a:r>
          </a:p>
          <a:p>
            <a:pPr algn="ctr">
              <a:lnSpc>
                <a:spcPct val="80000"/>
              </a:lnSpc>
              <a:defRPr/>
            </a:pPr>
            <a:r>
              <a:rPr lang="en-GB" sz="2000" b="1" dirty="0" smtClean="0">
                <a:solidFill>
                  <a:schemeClr val="accent3"/>
                </a:solidFill>
              </a:rPr>
              <a:t>To your objective</a:t>
            </a:r>
            <a:endParaRPr lang="en-GB" sz="2000" b="1" dirty="0">
              <a:solidFill>
                <a:schemeClr val="accent3"/>
              </a:solidFill>
            </a:endParaRPr>
          </a:p>
        </p:txBody>
      </p:sp>
      <p:sp>
        <p:nvSpPr>
          <p:cNvPr id="15" name="TextBox 14"/>
          <p:cNvSpPr txBox="1"/>
          <p:nvPr/>
        </p:nvSpPr>
        <p:spPr>
          <a:xfrm>
            <a:off x="6119693" y="1507062"/>
            <a:ext cx="2007216" cy="584775"/>
          </a:xfrm>
          <a:prstGeom prst="rect">
            <a:avLst/>
          </a:prstGeom>
          <a:noFill/>
        </p:spPr>
        <p:txBody>
          <a:bodyPr wrap="none">
            <a:spAutoFit/>
          </a:bodyPr>
          <a:lstStyle/>
          <a:p>
            <a:pPr algn="ctr">
              <a:lnSpc>
                <a:spcPct val="80000"/>
              </a:lnSpc>
              <a:defRPr/>
            </a:pPr>
            <a:r>
              <a:rPr lang="en-GB" sz="2000" b="1" dirty="0" smtClean="0">
                <a:solidFill>
                  <a:schemeClr val="accent3"/>
                </a:solidFill>
              </a:rPr>
              <a:t>HARMFUL</a:t>
            </a:r>
          </a:p>
          <a:p>
            <a:pPr algn="ctr">
              <a:lnSpc>
                <a:spcPct val="80000"/>
              </a:lnSpc>
              <a:defRPr/>
            </a:pPr>
            <a:r>
              <a:rPr lang="en-GB" sz="2000" b="1" dirty="0" smtClean="0">
                <a:solidFill>
                  <a:schemeClr val="accent3"/>
                </a:solidFill>
              </a:rPr>
              <a:t>To your objective</a:t>
            </a:r>
            <a:endParaRPr lang="en-GB" sz="2000" b="1" dirty="0">
              <a:solidFill>
                <a:schemeClr val="accent3"/>
              </a:solidFill>
            </a:endParaRPr>
          </a:p>
        </p:txBody>
      </p:sp>
    </p:spTree>
    <p:extLst>
      <p:ext uri="{BB962C8B-B14F-4D97-AF65-F5344CB8AC3E}">
        <p14:creationId xmlns:p14="http://schemas.microsoft.com/office/powerpoint/2010/main" val="26773904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r>
              <a:rPr lang="en-US" sz="1700" dirty="0"/>
              <a:t>What are the changes and opportunities that will drive improved performance?</a:t>
            </a:r>
          </a:p>
          <a:p>
            <a:r>
              <a:rPr lang="en-US" sz="1700" dirty="0" smtClean="0"/>
              <a:t>What </a:t>
            </a:r>
            <a:r>
              <a:rPr lang="en-US" sz="1700" dirty="0"/>
              <a:t>risks need to be addressed? </a:t>
            </a:r>
          </a:p>
          <a:p>
            <a:r>
              <a:rPr lang="en-US" sz="1700" dirty="0" smtClean="0"/>
              <a:t>What </a:t>
            </a:r>
            <a:r>
              <a:rPr lang="en-US" sz="1700" dirty="0"/>
              <a:t>priorities make sense for the business?</a:t>
            </a:r>
            <a:endParaRPr lang="en-US" sz="2000" dirty="0"/>
          </a:p>
        </p:txBody>
      </p:sp>
      <p:sp>
        <p:nvSpPr>
          <p:cNvPr id="5" name="Title 4"/>
          <p:cNvSpPr>
            <a:spLocks noGrp="1"/>
          </p:cNvSpPr>
          <p:nvPr>
            <p:ph type="title"/>
          </p:nvPr>
        </p:nvSpPr>
        <p:spPr/>
        <p:txBody>
          <a:bodyPr/>
          <a:lstStyle/>
          <a:p>
            <a:r>
              <a:rPr lang="en-US" dirty="0" smtClean="0"/>
              <a:t>Step 2B </a:t>
            </a:r>
            <a:r>
              <a:rPr lang="en-US" dirty="0" err="1" smtClean="0"/>
              <a:t>Prioritising</a:t>
            </a:r>
            <a:r>
              <a:rPr lang="en-US" dirty="0" smtClean="0"/>
              <a:t> Opportunities</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73</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276865221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Checklist – To Do</a:t>
            </a:r>
            <a:endParaRPr lang="en-US" dirty="0"/>
          </a:p>
        </p:txBody>
      </p:sp>
      <p:sp>
        <p:nvSpPr>
          <p:cNvPr id="6" name="Content Placeholder 5"/>
          <p:cNvSpPr>
            <a:spLocks noGrp="1"/>
          </p:cNvSpPr>
          <p:nvPr>
            <p:ph idx="1"/>
          </p:nvPr>
        </p:nvSpPr>
        <p:spPr/>
        <p:txBody>
          <a:bodyPr/>
          <a:lstStyle/>
          <a:p>
            <a:pPr marL="0" indent="0">
              <a:buNone/>
            </a:pPr>
            <a:r>
              <a:rPr lang="en-US" sz="1700" dirty="0"/>
              <a:t>1.Screen &amp; </a:t>
            </a:r>
            <a:r>
              <a:rPr lang="en-US" sz="1700" dirty="0" err="1"/>
              <a:t>prioritise</a:t>
            </a:r>
            <a:r>
              <a:rPr lang="en-US" sz="1700" dirty="0"/>
              <a:t> opportunities</a:t>
            </a:r>
          </a:p>
          <a:p>
            <a:pPr marL="0" indent="0">
              <a:buNone/>
            </a:pPr>
            <a:r>
              <a:rPr lang="en-US" sz="1700" dirty="0" smtClean="0"/>
              <a:t>2</a:t>
            </a:r>
            <a:r>
              <a:rPr lang="en-US" sz="1700" dirty="0"/>
              <a:t>.Identify potential suppliers</a:t>
            </a:r>
          </a:p>
          <a:p>
            <a:pPr marL="0" indent="0">
              <a:buNone/>
            </a:pPr>
            <a:r>
              <a:rPr lang="en-US" sz="1700" dirty="0" smtClean="0"/>
              <a:t>3</a:t>
            </a:r>
            <a:r>
              <a:rPr lang="en-US" sz="1700" dirty="0"/>
              <a:t>.Determine desired relationship type &amp; segmentation approach</a:t>
            </a:r>
          </a:p>
          <a:p>
            <a:pPr marL="0" indent="0">
              <a:buNone/>
            </a:pPr>
            <a:r>
              <a:rPr lang="en-US" sz="1700" dirty="0" smtClean="0"/>
              <a:t>4</a:t>
            </a:r>
            <a:r>
              <a:rPr lang="en-US" sz="1700" dirty="0"/>
              <a:t>.Qualify suppliers</a:t>
            </a:r>
          </a:p>
          <a:p>
            <a:pPr marL="0" indent="0">
              <a:buNone/>
            </a:pPr>
            <a:r>
              <a:rPr lang="en-US" sz="1700" dirty="0" smtClean="0"/>
              <a:t>5</a:t>
            </a:r>
            <a:r>
              <a:rPr lang="en-US" sz="1700" dirty="0"/>
              <a:t>.Conduct impact assessment (include corporate responsibility &amp; CSR/sustainability factors i.e. Social, Economic and Environmental impacts)</a:t>
            </a:r>
          </a:p>
          <a:p>
            <a:pPr marL="0" indent="0">
              <a:buNone/>
            </a:pPr>
            <a:r>
              <a:rPr lang="en-US" sz="1700" dirty="0" smtClean="0"/>
              <a:t>6</a:t>
            </a:r>
            <a:r>
              <a:rPr lang="en-US" sz="1700" dirty="0"/>
              <a:t>.Assess  the capability of the internal procurement process to deliver suggested changes</a:t>
            </a:r>
          </a:p>
          <a:p>
            <a:pPr marL="0" indent="0">
              <a:buNone/>
            </a:pPr>
            <a:r>
              <a:rPr lang="en-US" sz="1700" dirty="0" smtClean="0"/>
              <a:t>7</a:t>
            </a:r>
            <a:r>
              <a:rPr lang="en-US" sz="1700" dirty="0"/>
              <a:t>.Socialise proposed opportunities with significant stakeholders </a:t>
            </a:r>
            <a:endParaRPr lang="en-US" sz="2000" dirty="0"/>
          </a:p>
        </p:txBody>
      </p:sp>
      <p:sp>
        <p:nvSpPr>
          <p:cNvPr id="5" name="Title 4"/>
          <p:cNvSpPr>
            <a:spLocks noGrp="1"/>
          </p:cNvSpPr>
          <p:nvPr>
            <p:ph type="title"/>
          </p:nvPr>
        </p:nvSpPr>
        <p:spPr/>
        <p:txBody>
          <a:bodyPr/>
          <a:lstStyle/>
          <a:p>
            <a:r>
              <a:rPr lang="en-US" dirty="0"/>
              <a:t>Step 2B </a:t>
            </a:r>
            <a:r>
              <a:rPr lang="en-US" dirty="0" err="1"/>
              <a:t>Prioritising</a:t>
            </a:r>
            <a:r>
              <a:rPr lang="en-US" dirty="0"/>
              <a:t> Opportunities</a:t>
            </a:r>
          </a:p>
        </p:txBody>
      </p:sp>
      <p:sp>
        <p:nvSpPr>
          <p:cNvPr id="3" name="Slide Number Placeholder 2"/>
          <p:cNvSpPr>
            <a:spLocks noGrp="1"/>
          </p:cNvSpPr>
          <p:nvPr>
            <p:ph type="sldNum" sz="quarter" idx="11"/>
          </p:nvPr>
        </p:nvSpPr>
        <p:spPr/>
        <p:txBody>
          <a:bodyPr/>
          <a:lstStyle/>
          <a:p>
            <a:fld id="{19BF2C6B-E0EC-4C0E-B7D3-613ED3B301ED}" type="slidenum">
              <a:rPr lang="en-GB" smtClean="0"/>
              <a:pPr/>
              <a:t>74</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785997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p:cNvGraphicFramePr>
            <a:graphicFrameLocks noGrp="1"/>
          </p:cNvGraphicFramePr>
          <p:nvPr>
            <p:ph idx="1"/>
            <p:extLst>
              <p:ext uri="{D42A27DB-BD31-4B8C-83A1-F6EECF244321}">
                <p14:modId xmlns:p14="http://schemas.microsoft.com/office/powerpoint/2010/main" val="1829064697"/>
              </p:ext>
            </p:extLst>
          </p:nvPr>
        </p:nvGraphicFramePr>
        <p:xfrm>
          <a:off x="417513" y="1330325"/>
          <a:ext cx="7784050" cy="9288000"/>
        </p:xfrm>
        <a:graphic>
          <a:graphicData uri="http://schemas.openxmlformats.org/drawingml/2006/table">
            <a:tbl>
              <a:tblPr firstRow="1" bandRow="1">
                <a:tableStyleId>{5C22544A-7EE6-4342-B048-85BDC9FD1C3A}</a:tableStyleId>
              </a:tblPr>
              <a:tblGrid>
                <a:gridCol w="7784050"/>
              </a:tblGrid>
              <a:tr h="4644000">
                <a:tc>
                  <a:txBody>
                    <a:bodyPr/>
                    <a:lstStyle/>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dirty="0" smtClean="0">
                          <a:solidFill>
                            <a:schemeClr val="accent3"/>
                          </a:solidFill>
                          <a:latin typeface="+mn-lt"/>
                          <a:ea typeface="+mn-ea"/>
                          <a:cs typeface="+mn-cs"/>
                        </a:rPr>
                        <a:t>Outsource</a:t>
                      </a:r>
                      <a:r>
                        <a:rPr lang="en-GB" sz="2100" b="0" kern="1200" baseline="0" dirty="0" smtClean="0">
                          <a:solidFill>
                            <a:schemeClr val="accent3"/>
                          </a:solidFill>
                          <a:latin typeface="+mn-lt"/>
                          <a:ea typeface="+mn-ea"/>
                          <a:cs typeface="+mn-cs"/>
                        </a:rPr>
                        <a:t> / Insource</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Make / Buy / Lease</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Local / International / local sourcing</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Partnership / Joint ventures</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Integration upstream, downstream, horizontally</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Product Development</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Innovation</a:t>
                      </a:r>
                      <a:endParaRPr lang="en-GB" sz="2100" b="0" kern="1200" dirty="0" smtClean="0">
                        <a:solidFill>
                          <a:schemeClr val="accent3"/>
                        </a:solidFill>
                        <a:latin typeface="+mn-lt"/>
                        <a:ea typeface="+mn-ea"/>
                        <a:cs typeface="+mn-cs"/>
                      </a:endParaRP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dirty="0" smtClean="0">
                          <a:solidFill>
                            <a:schemeClr val="accent3"/>
                          </a:solidFill>
                          <a:latin typeface="+mn-lt"/>
                          <a:ea typeface="+mn-ea"/>
                          <a:cs typeface="+mn-cs"/>
                        </a:rPr>
                        <a:t>Single sourcing/ Dual </a:t>
                      </a:r>
                      <a:r>
                        <a:rPr lang="en-GB" sz="2100" b="0" kern="1200" dirty="0" err="1" smtClean="0">
                          <a:solidFill>
                            <a:schemeClr val="accent3"/>
                          </a:solidFill>
                          <a:latin typeface="+mn-lt"/>
                          <a:ea typeface="+mn-ea"/>
                          <a:cs typeface="+mn-cs"/>
                        </a:rPr>
                        <a:t>Soucing</a:t>
                      </a:r>
                      <a:r>
                        <a:rPr lang="en-GB" sz="2100" b="0" kern="1200" dirty="0" smtClean="0">
                          <a:solidFill>
                            <a:schemeClr val="accent3"/>
                          </a:solidFill>
                          <a:latin typeface="+mn-lt"/>
                          <a:ea typeface="+mn-ea"/>
                          <a:cs typeface="+mn-cs"/>
                        </a:rPr>
                        <a:t> / Multiple Sourcing</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dirty="0" smtClean="0">
                          <a:solidFill>
                            <a:schemeClr val="accent3"/>
                          </a:solidFill>
                          <a:latin typeface="+mn-lt"/>
                          <a:ea typeface="+mn-ea"/>
                          <a:cs typeface="+mn-cs"/>
                        </a:rPr>
                        <a:t>Co-ordinated single-sourcing or parallel sourcing</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dirty="0" smtClean="0">
                          <a:solidFill>
                            <a:schemeClr val="accent3"/>
                          </a:solidFill>
                          <a:latin typeface="+mn-lt"/>
                          <a:ea typeface="+mn-ea"/>
                          <a:cs typeface="+mn-cs"/>
                        </a:rPr>
                        <a:t>Systems</a:t>
                      </a:r>
                      <a:r>
                        <a:rPr lang="en-GB" sz="2100" b="0" kern="1200" baseline="0" dirty="0" smtClean="0">
                          <a:solidFill>
                            <a:schemeClr val="accent3"/>
                          </a:solidFill>
                          <a:latin typeface="+mn-lt"/>
                          <a:ea typeface="+mn-ea"/>
                          <a:cs typeface="+mn-cs"/>
                        </a:rPr>
                        <a:t> / Systems Integration</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No Change</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Stop</a:t>
                      </a:r>
                    </a:p>
                    <a:p>
                      <a:pPr marL="342900" lvl="1" indent="-342900" algn="l" defTabSz="914400" rtl="0" eaLnBrk="1" latinLnBrk="0" hangingPunct="1">
                        <a:lnSpc>
                          <a:spcPct val="100000"/>
                        </a:lnSpc>
                        <a:spcAft>
                          <a:spcPts val="0"/>
                        </a:spcAft>
                        <a:buClr>
                          <a:schemeClr val="accent6"/>
                        </a:buClr>
                        <a:buFont typeface="Arial"/>
                        <a:buChar char="•"/>
                        <a:defRPr/>
                      </a:pPr>
                      <a:r>
                        <a:rPr lang="en-GB" sz="2100" b="0" kern="1200" baseline="0" dirty="0" smtClean="0">
                          <a:solidFill>
                            <a:schemeClr val="accent3"/>
                          </a:solidFill>
                          <a:latin typeface="+mn-lt"/>
                          <a:ea typeface="+mn-ea"/>
                          <a:cs typeface="+mn-cs"/>
                        </a:rPr>
                        <a:t>Others?</a:t>
                      </a:r>
                    </a:p>
                    <a:p>
                      <a:pPr marL="342900" lvl="1" indent="-342900" algn="l" defTabSz="914400" rtl="0" eaLnBrk="1" latinLnBrk="0" hangingPunct="1">
                        <a:lnSpc>
                          <a:spcPct val="100000"/>
                        </a:lnSpc>
                        <a:spcAft>
                          <a:spcPts val="0"/>
                        </a:spcAft>
                        <a:buClr>
                          <a:schemeClr val="accent6"/>
                        </a:buClr>
                        <a:buFont typeface="Arial"/>
                        <a:buChar char="•"/>
                        <a:defRPr/>
                      </a:pPr>
                      <a:endParaRPr lang="en-GB" sz="2100" b="0" kern="1200" dirty="0" smtClean="0">
                        <a:solidFill>
                          <a:schemeClr val="accent3"/>
                        </a:solidFill>
                        <a:latin typeface="+mn-lt"/>
                        <a:ea typeface="+mn-ea"/>
                        <a:cs typeface="+mn-cs"/>
                      </a:endParaRPr>
                    </a:p>
                  </a:txBody>
                  <a:tcPr marL="91388" marR="179897">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r>
              <a:tr h="4644000">
                <a:tc>
                  <a:txBody>
                    <a:bodyPr/>
                    <a:lstStyle/>
                    <a:p>
                      <a:pPr marL="0" lvl="1" indent="0" algn="l" defTabSz="914400" rtl="0" eaLnBrk="1" latinLnBrk="0" hangingPunct="1">
                        <a:lnSpc>
                          <a:spcPct val="100000"/>
                        </a:lnSpc>
                        <a:spcAft>
                          <a:spcPts val="0"/>
                        </a:spcAft>
                        <a:buClr>
                          <a:schemeClr val="accent6"/>
                        </a:buClr>
                        <a:buFont typeface="Arial"/>
                        <a:buNone/>
                        <a:defRPr/>
                      </a:pPr>
                      <a:endParaRPr lang="en-GB" sz="2100" b="0" kern="1200" dirty="0" smtClean="0">
                        <a:solidFill>
                          <a:schemeClr val="accent3"/>
                        </a:solidFill>
                        <a:latin typeface="+mn-lt"/>
                        <a:ea typeface="+mn-ea"/>
                        <a:cs typeface="+mn-cs"/>
                      </a:endParaRPr>
                    </a:p>
                  </a:txBody>
                  <a:tcPr marL="91388" marR="179897">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r>
            </a:tbl>
          </a:graphicData>
        </a:graphic>
      </p:graphicFrame>
      <p:sp>
        <p:nvSpPr>
          <p:cNvPr id="8194" name="Title 1"/>
          <p:cNvSpPr>
            <a:spLocks noGrp="1"/>
          </p:cNvSpPr>
          <p:nvPr>
            <p:ph type="title"/>
          </p:nvPr>
        </p:nvSpPr>
        <p:spPr>
          <a:xfrm>
            <a:off x="414337" y="523874"/>
            <a:ext cx="8315325" cy="797611"/>
          </a:xfrm>
        </p:spPr>
        <p:txBody>
          <a:bodyPr/>
          <a:lstStyle/>
          <a:p>
            <a:r>
              <a:rPr lang="en-GB" altLang="en-US" dirty="0" smtClean="0"/>
              <a:t>Category options</a:t>
            </a:r>
          </a:p>
        </p:txBody>
      </p:sp>
    </p:spTree>
    <p:extLst>
      <p:ext uri="{BB962C8B-B14F-4D97-AF65-F5344CB8AC3E}">
        <p14:creationId xmlns:p14="http://schemas.microsoft.com/office/powerpoint/2010/main" val="360722121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414338" y="523875"/>
            <a:ext cx="8315325" cy="796925"/>
          </a:xfrm>
          <a:ln/>
        </p:spPr>
        <p:txBody>
          <a:bodyPr/>
          <a:lstStyle/>
          <a:p>
            <a:r>
              <a:rPr lang="en-GB" altLang="en-US" dirty="0"/>
              <a:t>The product/market growth </a:t>
            </a:r>
            <a:r>
              <a:rPr lang="en-GB" altLang="en-US" dirty="0" smtClean="0"/>
              <a:t>matrix – </a:t>
            </a:r>
            <a:r>
              <a:rPr lang="en-GB" altLang="en-US" dirty="0" err="1" smtClean="0"/>
              <a:t>Ansof</a:t>
            </a:r>
            <a:endParaRPr altLang="en-US" dirty="0" smtClean="0"/>
          </a:p>
        </p:txBody>
      </p:sp>
      <p:grpSp>
        <p:nvGrpSpPr>
          <p:cNvPr id="21" name="Group 1"/>
          <p:cNvGrpSpPr>
            <a:grpSpLocks/>
          </p:cNvGrpSpPr>
          <p:nvPr/>
        </p:nvGrpSpPr>
        <p:grpSpPr bwMode="auto">
          <a:xfrm>
            <a:off x="2364219" y="1843151"/>
            <a:ext cx="3827922" cy="3617885"/>
            <a:chOff x="2471352" y="2876750"/>
            <a:chExt cx="6079563" cy="1697770"/>
          </a:xfrm>
        </p:grpSpPr>
        <p:grpSp>
          <p:nvGrpSpPr>
            <p:cNvPr id="22" name="Group 54"/>
            <p:cNvGrpSpPr>
              <a:grpSpLocks/>
            </p:cNvGrpSpPr>
            <p:nvPr/>
          </p:nvGrpSpPr>
          <p:grpSpPr bwMode="auto">
            <a:xfrm>
              <a:off x="3067599" y="3035245"/>
              <a:ext cx="5483316" cy="1539275"/>
              <a:chOff x="3081252" y="3479791"/>
              <a:chExt cx="5482992" cy="1539413"/>
            </a:xfrm>
          </p:grpSpPr>
          <p:sp>
            <p:nvSpPr>
              <p:cNvPr id="27" name="Round Single Corner Rectangle 26"/>
              <p:cNvSpPr/>
              <p:nvPr/>
            </p:nvSpPr>
            <p:spPr bwMode="gray">
              <a:xfrm flipH="1">
                <a:off x="3081252" y="3479791"/>
                <a:ext cx="2687587" cy="755355"/>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lIns="72000" tIns="72000" rIns="72000" bIns="72000" anchor="ctr"/>
              <a:lstStyle/>
              <a:p>
                <a:pPr algn="ctr" eaLnBrk="1" hangingPunct="1">
                  <a:lnSpc>
                    <a:spcPct val="80000"/>
                  </a:lnSpc>
                  <a:spcAft>
                    <a:spcPts val="600"/>
                  </a:spcAft>
                  <a:defRPr/>
                </a:pPr>
                <a:r>
                  <a:rPr lang="en-GB" sz="1600" b="1" dirty="0" smtClean="0">
                    <a:solidFill>
                      <a:schemeClr val="bg1"/>
                    </a:solidFill>
                  </a:rPr>
                  <a:t>Market development</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New segments</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New territories</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New users</a:t>
                </a:r>
                <a:endParaRPr lang="en-GB" sz="1600" dirty="0">
                  <a:solidFill>
                    <a:schemeClr val="bg1"/>
                  </a:solidFill>
                </a:endParaRPr>
              </a:p>
            </p:txBody>
          </p:sp>
          <p:sp>
            <p:nvSpPr>
              <p:cNvPr id="28" name="Round Single Corner Rectangle 27"/>
              <p:cNvSpPr/>
              <p:nvPr/>
            </p:nvSpPr>
            <p:spPr bwMode="gray">
              <a:xfrm rot="5400000" flipH="1">
                <a:off x="6836245" y="2507842"/>
                <a:ext cx="756000" cy="2699998"/>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lIns="72000" tIns="72000" rIns="72000" bIns="72000" anchor="ctr"/>
              <a:lstStyle/>
              <a:p>
                <a:pPr algn="ctr" eaLnBrk="1" hangingPunct="1">
                  <a:lnSpc>
                    <a:spcPct val="80000"/>
                  </a:lnSpc>
                  <a:spcAft>
                    <a:spcPts val="600"/>
                  </a:spcAft>
                  <a:defRPr/>
                </a:pPr>
                <a:r>
                  <a:rPr lang="en-GB" sz="1600" b="1" dirty="0">
                    <a:solidFill>
                      <a:schemeClr val="bg1"/>
                    </a:solidFill>
                  </a:rPr>
                  <a:t>Diversification</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On existing competencies</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With new competencies</a:t>
                </a:r>
                <a:endParaRPr lang="en-GB" sz="1600" dirty="0">
                  <a:solidFill>
                    <a:schemeClr val="bg1"/>
                  </a:solidFill>
                </a:endParaRPr>
              </a:p>
            </p:txBody>
          </p:sp>
          <p:sp>
            <p:nvSpPr>
              <p:cNvPr id="29" name="Round Single Corner Rectangle 28"/>
              <p:cNvSpPr/>
              <p:nvPr/>
            </p:nvSpPr>
            <p:spPr bwMode="gray">
              <a:xfrm rot="16200000" flipH="1">
                <a:off x="4047371" y="3296147"/>
                <a:ext cx="756941" cy="2689174"/>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 lIns="72000" tIns="72000" rIns="72000" bIns="72000" anchor="ctr"/>
              <a:lstStyle/>
              <a:p>
                <a:pPr algn="ctr" eaLnBrk="1" hangingPunct="1">
                  <a:lnSpc>
                    <a:spcPct val="80000"/>
                  </a:lnSpc>
                  <a:spcAft>
                    <a:spcPts val="600"/>
                  </a:spcAft>
                  <a:defRPr/>
                </a:pPr>
                <a:r>
                  <a:rPr lang="en-GB" sz="1600" b="1" dirty="0" smtClean="0">
                    <a:solidFill>
                      <a:schemeClr val="bg1"/>
                    </a:solidFill>
                  </a:rPr>
                  <a:t>Market </a:t>
                </a:r>
                <a:r>
                  <a:rPr lang="en-GB" sz="1600" b="1" dirty="0">
                    <a:solidFill>
                      <a:schemeClr val="bg1"/>
                    </a:solidFill>
                  </a:rPr>
                  <a:t>penetration</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Withdrawal</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Consolidation</a:t>
                </a:r>
              </a:p>
              <a:p>
                <a:pPr marL="180000" indent="-180000" eaLnBrk="1" hangingPunct="1">
                  <a:lnSpc>
                    <a:spcPct val="80000"/>
                  </a:lnSpc>
                  <a:buFont typeface="Arial" panose="020B0604020202020204" pitchFamily="34" charset="0"/>
                  <a:buChar char="•"/>
                  <a:defRPr/>
                </a:pPr>
                <a:r>
                  <a:rPr lang="en-GB" sz="1600" dirty="0" smtClean="0">
                    <a:solidFill>
                      <a:schemeClr val="bg1"/>
                    </a:solidFill>
                  </a:rPr>
                  <a:t>Market penetration</a:t>
                </a:r>
                <a:endParaRPr lang="en-GB" sz="1600" dirty="0">
                  <a:solidFill>
                    <a:schemeClr val="bg1"/>
                  </a:solidFill>
                </a:endParaRPr>
              </a:p>
            </p:txBody>
          </p:sp>
          <p:sp>
            <p:nvSpPr>
              <p:cNvPr id="30" name="Round Single Corner Rectangle 29"/>
              <p:cNvSpPr/>
              <p:nvPr/>
            </p:nvSpPr>
            <p:spPr bwMode="gray">
              <a:xfrm rot="5400000">
                <a:off x="6841644" y="3295827"/>
                <a:ext cx="756000" cy="2689201"/>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lIns="72000" tIns="72000" rIns="72000" bIns="72000" anchor="ctr"/>
              <a:lstStyle/>
              <a:p>
                <a:pPr algn="ctr" eaLnBrk="1" hangingPunct="1">
                  <a:lnSpc>
                    <a:spcPct val="80000"/>
                  </a:lnSpc>
                  <a:spcAft>
                    <a:spcPts val="600"/>
                  </a:spcAft>
                  <a:defRPr/>
                </a:pPr>
                <a:r>
                  <a:rPr lang="en-GB" sz="1600" b="1" dirty="0" smtClean="0">
                    <a:solidFill>
                      <a:schemeClr val="bg1"/>
                    </a:solidFill>
                  </a:rPr>
                  <a:t>Product </a:t>
                </a:r>
                <a:r>
                  <a:rPr lang="en-GB" sz="1600" b="1" dirty="0">
                    <a:solidFill>
                      <a:schemeClr val="bg1"/>
                    </a:solidFill>
                  </a:rPr>
                  <a:t>development</a:t>
                </a:r>
              </a:p>
              <a:p>
                <a:pPr marL="180000" indent="-180000" eaLnBrk="1" hangingPunct="1">
                  <a:lnSpc>
                    <a:spcPct val="80000"/>
                  </a:lnSpc>
                  <a:buFont typeface="Arial" panose="020B0604020202020204" pitchFamily="34" charset="0"/>
                  <a:buChar char="•"/>
                  <a:defRPr/>
                </a:pPr>
                <a:r>
                  <a:rPr lang="en-GB" sz="1600" dirty="0">
                    <a:solidFill>
                      <a:schemeClr val="bg1"/>
                    </a:solidFill>
                  </a:rPr>
                  <a:t>On existing competencies</a:t>
                </a:r>
              </a:p>
              <a:p>
                <a:pPr marL="180000" indent="-180000" eaLnBrk="1" hangingPunct="1">
                  <a:lnSpc>
                    <a:spcPct val="80000"/>
                  </a:lnSpc>
                  <a:buFont typeface="Arial" panose="020B0604020202020204" pitchFamily="34" charset="0"/>
                  <a:buChar char="•"/>
                  <a:defRPr/>
                </a:pPr>
                <a:r>
                  <a:rPr lang="en-GB" sz="1600" dirty="0">
                    <a:solidFill>
                      <a:schemeClr val="bg1"/>
                    </a:solidFill>
                  </a:rPr>
                  <a:t>With new competencies</a:t>
                </a:r>
              </a:p>
            </p:txBody>
          </p:sp>
        </p:grpSp>
        <p:sp>
          <p:nvSpPr>
            <p:cNvPr id="23" name="TextBox 22"/>
            <p:cNvSpPr txBox="1"/>
            <p:nvPr/>
          </p:nvSpPr>
          <p:spPr bwMode="gray">
            <a:xfrm>
              <a:off x="2983385" y="2876750"/>
              <a:ext cx="2771955" cy="135765"/>
            </a:xfrm>
            <a:prstGeom prst="rect">
              <a:avLst/>
            </a:prstGeom>
            <a:noFill/>
          </p:spPr>
          <p:txBody>
            <a:bodyPr wrap="square" lIns="36000" rIns="36000" anchor="ctr">
              <a:spAutoFit/>
            </a:bodyPr>
            <a:lstStyle/>
            <a:p>
              <a:pPr algn="ctr">
                <a:lnSpc>
                  <a:spcPct val="80000"/>
                </a:lnSpc>
                <a:defRPr/>
              </a:pPr>
              <a:r>
                <a:rPr lang="en-GB" sz="1600" b="1" i="1" dirty="0" smtClean="0">
                  <a:solidFill>
                    <a:schemeClr val="accent3"/>
                  </a:solidFill>
                </a:rPr>
                <a:t>Existing product</a:t>
              </a:r>
              <a:endParaRPr lang="en-GB" sz="1600" b="1" i="1" dirty="0">
                <a:solidFill>
                  <a:schemeClr val="accent3"/>
                </a:solidFill>
              </a:endParaRPr>
            </a:p>
          </p:txBody>
        </p:sp>
        <p:sp>
          <p:nvSpPr>
            <p:cNvPr id="24" name="TextBox 15"/>
            <p:cNvSpPr txBox="1">
              <a:spLocks noChangeArrowheads="1"/>
            </p:cNvSpPr>
            <p:nvPr/>
          </p:nvSpPr>
          <p:spPr bwMode="gray">
            <a:xfrm>
              <a:off x="5839552" y="2876751"/>
              <a:ext cx="2700164" cy="135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rIns="36000" anchor="ctr">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pPr>
              <a:r>
                <a:rPr lang="en-GB" altLang="en-US" sz="1600" b="1" i="1" dirty="0" smtClean="0">
                  <a:solidFill>
                    <a:schemeClr val="accent6"/>
                  </a:solidFill>
                </a:rPr>
                <a:t>New Product</a:t>
              </a:r>
              <a:endParaRPr lang="en-GB" altLang="en-US" sz="1600" b="1" i="1" dirty="0">
                <a:solidFill>
                  <a:schemeClr val="accent6"/>
                </a:solidFill>
              </a:endParaRPr>
            </a:p>
          </p:txBody>
        </p:sp>
        <p:sp>
          <p:nvSpPr>
            <p:cNvPr id="25" name="TextBox 24"/>
            <p:cNvSpPr txBox="1"/>
            <p:nvPr/>
          </p:nvSpPr>
          <p:spPr bwMode="gray">
            <a:xfrm rot="16200000">
              <a:off x="2323452" y="3183145"/>
              <a:ext cx="755287" cy="459487"/>
            </a:xfrm>
            <a:prstGeom prst="rect">
              <a:avLst/>
            </a:prstGeom>
            <a:noFill/>
          </p:spPr>
          <p:txBody>
            <a:bodyPr wrap="square" lIns="72000" rIns="72000" anchor="ctr">
              <a:spAutoFit/>
            </a:bodyPr>
            <a:lstStyle/>
            <a:p>
              <a:pPr algn="ctr">
                <a:lnSpc>
                  <a:spcPct val="80000"/>
                </a:lnSpc>
                <a:defRPr/>
              </a:pPr>
              <a:r>
                <a:rPr lang="en-GB" sz="1600" b="1" i="1" dirty="0" smtClean="0">
                  <a:solidFill>
                    <a:schemeClr val="accent6"/>
                  </a:solidFill>
                </a:rPr>
                <a:t>New Market</a:t>
              </a:r>
              <a:endParaRPr lang="en-GB" sz="1600" b="1" i="1" dirty="0">
                <a:solidFill>
                  <a:schemeClr val="accent6"/>
                </a:solidFill>
              </a:endParaRPr>
            </a:p>
          </p:txBody>
        </p:sp>
        <p:sp>
          <p:nvSpPr>
            <p:cNvPr id="26" name="TextBox 25"/>
            <p:cNvSpPr txBox="1"/>
            <p:nvPr/>
          </p:nvSpPr>
          <p:spPr bwMode="gray">
            <a:xfrm rot="16200000">
              <a:off x="2323050" y="3965952"/>
              <a:ext cx="756096" cy="459487"/>
            </a:xfrm>
            <a:prstGeom prst="rect">
              <a:avLst/>
            </a:prstGeom>
            <a:noFill/>
          </p:spPr>
          <p:txBody>
            <a:bodyPr wrap="square" lIns="72000" rIns="72000" anchor="ctr">
              <a:spAutoFit/>
            </a:bodyPr>
            <a:lstStyle/>
            <a:p>
              <a:pPr algn="ctr">
                <a:lnSpc>
                  <a:spcPct val="80000"/>
                </a:lnSpc>
                <a:defRPr/>
              </a:pPr>
              <a:r>
                <a:rPr lang="en-GB" sz="1600" b="1" i="1" dirty="0" smtClean="0">
                  <a:solidFill>
                    <a:schemeClr val="accent3"/>
                  </a:solidFill>
                </a:rPr>
                <a:t>Existing Market</a:t>
              </a:r>
              <a:endParaRPr lang="en-GB" sz="1600" b="1" i="1" dirty="0">
                <a:solidFill>
                  <a:schemeClr val="accent3"/>
                </a:solidFill>
              </a:endParaRPr>
            </a:p>
          </p:txBody>
        </p:sp>
      </p:grpSp>
    </p:spTree>
    <p:extLst>
      <p:ext uri="{BB962C8B-B14F-4D97-AF65-F5344CB8AC3E}">
        <p14:creationId xmlns:p14="http://schemas.microsoft.com/office/powerpoint/2010/main" val="871958277"/>
      </p:ext>
    </p:extLst>
  </p:cSld>
  <p:clrMapOvr>
    <a:masterClrMapping/>
  </p:clrMapOvr>
  <p:transition spd="med">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Arrow Connector 29"/>
          <p:cNvCxnSpPr/>
          <p:nvPr/>
        </p:nvCxnSpPr>
        <p:spPr bwMode="auto">
          <a:xfrm flipV="1">
            <a:off x="3008670" y="1965547"/>
            <a:ext cx="0" cy="237882"/>
          </a:xfrm>
          <a:prstGeom prst="straightConnector1">
            <a:avLst/>
          </a:prstGeom>
          <a:solidFill>
            <a:schemeClr val="accent1"/>
          </a:solidFill>
          <a:ln w="19050" cap="flat" cmpd="sng" algn="ctr">
            <a:solidFill>
              <a:schemeClr val="tx1"/>
            </a:solidFill>
            <a:prstDash val="solid"/>
            <a:round/>
            <a:headEnd type="none" w="med" len="med"/>
            <a:tailEnd type="triangle" w="lg" len="lg"/>
          </a:ln>
          <a:effectLst/>
        </p:spPr>
      </p:cxnSp>
      <p:sp>
        <p:nvSpPr>
          <p:cNvPr id="114690" name="Title 1"/>
          <p:cNvSpPr>
            <a:spLocks noGrp="1"/>
          </p:cNvSpPr>
          <p:nvPr>
            <p:ph type="title"/>
          </p:nvPr>
        </p:nvSpPr>
        <p:spPr>
          <a:ln/>
        </p:spPr>
        <p:txBody>
          <a:bodyPr/>
          <a:lstStyle/>
          <a:p>
            <a:pPr eaLnBrk="1" hangingPunct="1"/>
            <a:r>
              <a:rPr lang="en-GB" altLang="en-US" dirty="0" smtClean="0"/>
              <a:t>Integration options </a:t>
            </a:r>
          </a:p>
        </p:txBody>
      </p:sp>
      <p:sp>
        <p:nvSpPr>
          <p:cNvPr id="26" name="Rectangle 25"/>
          <p:cNvSpPr/>
          <p:nvPr/>
        </p:nvSpPr>
        <p:spPr bwMode="auto">
          <a:xfrm>
            <a:off x="892966" y="1848173"/>
            <a:ext cx="1260000" cy="468000"/>
          </a:xfrm>
          <a:prstGeom prst="rect">
            <a:avLst/>
          </a:prstGeom>
          <a:noFill/>
          <a:ln w="9525" cap="flat" cmpd="sng" algn="ctr">
            <a:no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r" defTabSz="914400" rtl="0" eaLnBrk="1" fontAlgn="base" latinLnBrk="0" hangingPunct="1">
              <a:lnSpc>
                <a:spcPct val="80000"/>
              </a:lnSpc>
              <a:spcBef>
                <a:spcPct val="0"/>
              </a:spcBef>
              <a:spcAft>
                <a:spcPct val="0"/>
              </a:spcAft>
              <a:buClrTx/>
              <a:buSzTx/>
              <a:buFontTx/>
              <a:buNone/>
              <a:tabLst/>
            </a:pPr>
            <a:r>
              <a:rPr lang="en-GB" sz="1400" b="1" dirty="0" smtClean="0">
                <a:solidFill>
                  <a:schemeClr val="accent3"/>
                </a:solidFill>
              </a:rPr>
              <a:t>BACKWARDS INTEGRATION</a:t>
            </a:r>
            <a:endParaRPr kumimoji="0" lang="en-GB" sz="1400" b="1" i="0" u="none" strike="noStrike" cap="none" normalizeH="0" baseline="0" dirty="0" smtClean="0">
              <a:ln>
                <a:noFill/>
              </a:ln>
              <a:solidFill>
                <a:schemeClr val="accent3"/>
              </a:solidFill>
              <a:effectLst/>
            </a:endParaRPr>
          </a:p>
        </p:txBody>
      </p:sp>
      <p:sp>
        <p:nvSpPr>
          <p:cNvPr id="27" name="Rectangle 26"/>
          <p:cNvSpPr/>
          <p:nvPr/>
        </p:nvSpPr>
        <p:spPr bwMode="auto">
          <a:xfrm>
            <a:off x="885782" y="3959804"/>
            <a:ext cx="1260000" cy="468000"/>
          </a:xfrm>
          <a:prstGeom prst="rect">
            <a:avLst/>
          </a:prstGeom>
          <a:noFill/>
          <a:ln w="9525" cap="flat" cmpd="sng" algn="ctr">
            <a:no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r" defTabSz="914400" rtl="0" eaLnBrk="1" fontAlgn="base" latinLnBrk="0" hangingPunct="1">
              <a:lnSpc>
                <a:spcPct val="80000"/>
              </a:lnSpc>
              <a:spcBef>
                <a:spcPct val="0"/>
              </a:spcBef>
              <a:spcAft>
                <a:spcPct val="0"/>
              </a:spcAft>
              <a:buClrTx/>
              <a:buSzTx/>
              <a:buFontTx/>
              <a:buNone/>
              <a:tabLst/>
            </a:pPr>
            <a:r>
              <a:rPr lang="en-GB" sz="1400" b="1" dirty="0" smtClean="0">
                <a:solidFill>
                  <a:schemeClr val="accent3"/>
                </a:solidFill>
              </a:rPr>
              <a:t>HORIZONTAL INTEGRATION</a:t>
            </a:r>
            <a:endParaRPr kumimoji="0" lang="en-GB" sz="1400" b="1" i="0" u="none" strike="noStrike" cap="none" normalizeH="0" baseline="0" dirty="0" smtClean="0">
              <a:ln>
                <a:noFill/>
              </a:ln>
              <a:solidFill>
                <a:schemeClr val="accent3"/>
              </a:solidFill>
              <a:effectLst/>
            </a:endParaRPr>
          </a:p>
        </p:txBody>
      </p:sp>
      <p:sp>
        <p:nvSpPr>
          <p:cNvPr id="28" name="Rectangle 27"/>
          <p:cNvSpPr/>
          <p:nvPr/>
        </p:nvSpPr>
        <p:spPr bwMode="auto">
          <a:xfrm>
            <a:off x="881837" y="5263192"/>
            <a:ext cx="1260000" cy="468000"/>
          </a:xfrm>
          <a:prstGeom prst="rect">
            <a:avLst/>
          </a:prstGeom>
          <a:noFill/>
          <a:ln w="9525" cap="flat" cmpd="sng" algn="ctr">
            <a:no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r" defTabSz="914400" rtl="0" eaLnBrk="1" fontAlgn="base" latinLnBrk="0" hangingPunct="1">
              <a:lnSpc>
                <a:spcPct val="80000"/>
              </a:lnSpc>
              <a:spcBef>
                <a:spcPct val="0"/>
              </a:spcBef>
              <a:spcAft>
                <a:spcPct val="0"/>
              </a:spcAft>
              <a:buClrTx/>
              <a:buSzTx/>
              <a:buFontTx/>
              <a:buNone/>
              <a:tabLst/>
            </a:pPr>
            <a:r>
              <a:rPr lang="en-GB" sz="1400" b="1" dirty="0" smtClean="0">
                <a:solidFill>
                  <a:schemeClr val="accent3"/>
                </a:solidFill>
              </a:rPr>
              <a:t>FORWARD INTEGRATION</a:t>
            </a:r>
            <a:endParaRPr kumimoji="0" lang="en-GB" sz="1400" b="1" i="0" u="none" strike="noStrike" cap="none" normalizeH="0" baseline="0" dirty="0" smtClean="0">
              <a:ln>
                <a:noFill/>
              </a:ln>
              <a:solidFill>
                <a:schemeClr val="accent3"/>
              </a:solidFill>
              <a:effectLst/>
            </a:endParaRPr>
          </a:p>
        </p:txBody>
      </p:sp>
      <p:cxnSp>
        <p:nvCxnSpPr>
          <p:cNvPr id="4" name="Straight Connector 3"/>
          <p:cNvCxnSpPr/>
          <p:nvPr/>
        </p:nvCxnSpPr>
        <p:spPr bwMode="auto">
          <a:xfrm>
            <a:off x="1297858" y="3485882"/>
            <a:ext cx="6936505" cy="0"/>
          </a:xfrm>
          <a:prstGeom prst="line">
            <a:avLst/>
          </a:prstGeom>
          <a:solidFill>
            <a:schemeClr val="accent1"/>
          </a:solidFill>
          <a:ln w="28575" cap="flat" cmpd="sng" algn="ctr">
            <a:solidFill>
              <a:schemeClr val="accent6"/>
            </a:solidFill>
            <a:prstDash val="dash"/>
            <a:round/>
            <a:headEnd type="none" w="med" len="med"/>
            <a:tailEnd type="none" w="med" len="med"/>
          </a:ln>
          <a:effectLst/>
        </p:spPr>
      </p:cxnSp>
      <p:cxnSp>
        <p:nvCxnSpPr>
          <p:cNvPr id="31" name="Straight Connector 30"/>
          <p:cNvCxnSpPr/>
          <p:nvPr/>
        </p:nvCxnSpPr>
        <p:spPr bwMode="auto">
          <a:xfrm>
            <a:off x="1297858" y="4879473"/>
            <a:ext cx="6936505" cy="0"/>
          </a:xfrm>
          <a:prstGeom prst="line">
            <a:avLst/>
          </a:prstGeom>
          <a:solidFill>
            <a:schemeClr val="accent1"/>
          </a:solidFill>
          <a:ln w="28575" cap="flat" cmpd="sng" algn="ctr">
            <a:solidFill>
              <a:schemeClr val="accent6"/>
            </a:solidFill>
            <a:prstDash val="dash"/>
            <a:round/>
            <a:headEnd type="none" w="med" len="med"/>
            <a:tailEnd type="none" w="med" len="med"/>
          </a:ln>
          <a:effectLst/>
        </p:spPr>
      </p:cxnSp>
      <p:cxnSp>
        <p:nvCxnSpPr>
          <p:cNvPr id="35" name="Straight Arrow Connector 34"/>
          <p:cNvCxnSpPr/>
          <p:nvPr/>
        </p:nvCxnSpPr>
        <p:spPr bwMode="auto">
          <a:xfrm flipV="1">
            <a:off x="4513006" y="1965547"/>
            <a:ext cx="0" cy="237882"/>
          </a:xfrm>
          <a:prstGeom prst="straightConnector1">
            <a:avLst/>
          </a:prstGeom>
          <a:solidFill>
            <a:schemeClr val="accent1"/>
          </a:solidFill>
          <a:ln w="19050" cap="flat" cmpd="sng" algn="ctr">
            <a:solidFill>
              <a:schemeClr val="tx1"/>
            </a:solidFill>
            <a:prstDash val="solid"/>
            <a:round/>
            <a:headEnd type="none" w="med" len="med"/>
            <a:tailEnd type="triangle" w="lg" len="lg"/>
          </a:ln>
          <a:effectLst/>
        </p:spPr>
      </p:cxnSp>
      <p:cxnSp>
        <p:nvCxnSpPr>
          <p:cNvPr id="36" name="Straight Arrow Connector 35"/>
          <p:cNvCxnSpPr/>
          <p:nvPr/>
        </p:nvCxnSpPr>
        <p:spPr bwMode="auto">
          <a:xfrm flipV="1">
            <a:off x="6014838" y="1965547"/>
            <a:ext cx="0" cy="237882"/>
          </a:xfrm>
          <a:prstGeom prst="straightConnector1">
            <a:avLst/>
          </a:prstGeom>
          <a:solidFill>
            <a:schemeClr val="accent1"/>
          </a:solidFill>
          <a:ln w="19050" cap="flat" cmpd="sng" algn="ctr">
            <a:solidFill>
              <a:schemeClr val="tx1"/>
            </a:solidFill>
            <a:prstDash val="solid"/>
            <a:round/>
            <a:headEnd type="none" w="med" len="med"/>
            <a:tailEnd type="triangle" w="lg" len="lg"/>
          </a:ln>
          <a:effectLst/>
        </p:spPr>
      </p:cxnSp>
      <p:cxnSp>
        <p:nvCxnSpPr>
          <p:cNvPr id="37" name="Straight Arrow Connector 36"/>
          <p:cNvCxnSpPr/>
          <p:nvPr/>
        </p:nvCxnSpPr>
        <p:spPr bwMode="auto">
          <a:xfrm flipV="1">
            <a:off x="4874342" y="2680834"/>
            <a:ext cx="0" cy="237882"/>
          </a:xfrm>
          <a:prstGeom prst="straightConnector1">
            <a:avLst/>
          </a:prstGeom>
          <a:solidFill>
            <a:schemeClr val="accent1"/>
          </a:solidFill>
          <a:ln w="19050" cap="flat" cmpd="sng" algn="ctr">
            <a:solidFill>
              <a:schemeClr val="tx1"/>
            </a:solidFill>
            <a:prstDash val="solid"/>
            <a:round/>
            <a:headEnd type="none" w="med" len="med"/>
            <a:tailEnd type="triangle" w="lg" len="lg"/>
          </a:ln>
          <a:effectLst/>
        </p:spPr>
      </p:cxnSp>
      <p:cxnSp>
        <p:nvCxnSpPr>
          <p:cNvPr id="38" name="Straight Arrow Connector 37"/>
          <p:cNvCxnSpPr/>
          <p:nvPr/>
        </p:nvCxnSpPr>
        <p:spPr bwMode="auto">
          <a:xfrm flipV="1">
            <a:off x="5697748" y="2680834"/>
            <a:ext cx="0" cy="237882"/>
          </a:xfrm>
          <a:prstGeom prst="straightConnector1">
            <a:avLst/>
          </a:prstGeom>
          <a:solidFill>
            <a:schemeClr val="accent1"/>
          </a:solidFill>
          <a:ln w="19050" cap="flat" cmpd="sng" algn="ctr">
            <a:solidFill>
              <a:schemeClr val="tx1"/>
            </a:solidFill>
            <a:prstDash val="solid"/>
            <a:round/>
            <a:headEnd type="none" w="med" len="med"/>
            <a:tailEnd type="triangle" w="lg" len="lg"/>
          </a:ln>
          <a:effectLst/>
        </p:spPr>
      </p:cxnSp>
      <p:cxnSp>
        <p:nvCxnSpPr>
          <p:cNvPr id="114693" name="Elbow Connector 114692"/>
          <p:cNvCxnSpPr/>
          <p:nvPr/>
        </p:nvCxnSpPr>
        <p:spPr bwMode="auto">
          <a:xfrm rot="16200000" flipH="1">
            <a:off x="4104497" y="3093984"/>
            <a:ext cx="1297823" cy="471524"/>
          </a:xfrm>
          <a:prstGeom prst="bentConnector3">
            <a:avLst>
              <a:gd name="adj1" fmla="val 73296"/>
            </a:avLst>
          </a:prstGeom>
          <a:solidFill>
            <a:schemeClr val="accent1"/>
          </a:solidFill>
          <a:ln w="19050" cap="flat" cmpd="sng" algn="ctr">
            <a:solidFill>
              <a:schemeClr val="tx1"/>
            </a:solidFill>
            <a:prstDash val="solid"/>
            <a:round/>
            <a:headEnd type="triangle" w="lg" len="lg"/>
            <a:tailEnd type="none" w="lg" len="lg"/>
          </a:ln>
          <a:effectLst/>
        </p:spPr>
      </p:cxnSp>
      <p:cxnSp>
        <p:nvCxnSpPr>
          <p:cNvPr id="47" name="Elbow Connector 46"/>
          <p:cNvCxnSpPr/>
          <p:nvPr/>
        </p:nvCxnSpPr>
        <p:spPr bwMode="auto">
          <a:xfrm rot="5400000">
            <a:off x="5130527" y="3093984"/>
            <a:ext cx="1297823" cy="471524"/>
          </a:xfrm>
          <a:prstGeom prst="bentConnector3">
            <a:avLst>
              <a:gd name="adj1" fmla="val 73296"/>
            </a:avLst>
          </a:prstGeom>
          <a:solidFill>
            <a:schemeClr val="accent1"/>
          </a:solidFill>
          <a:ln w="19050" cap="flat" cmpd="sng" algn="ctr">
            <a:solidFill>
              <a:schemeClr val="tx1"/>
            </a:solidFill>
            <a:prstDash val="solid"/>
            <a:round/>
            <a:headEnd type="triangle" w="lg" len="lg"/>
            <a:tailEnd type="none" w="lg" len="lg"/>
          </a:ln>
          <a:effectLst/>
        </p:spPr>
      </p:cxnSp>
      <p:cxnSp>
        <p:nvCxnSpPr>
          <p:cNvPr id="48" name="Elbow Connector 47"/>
          <p:cNvCxnSpPr/>
          <p:nvPr/>
        </p:nvCxnSpPr>
        <p:spPr bwMode="auto">
          <a:xfrm rot="16200000" flipV="1">
            <a:off x="6118368" y="3862942"/>
            <a:ext cx="972000" cy="1836000"/>
          </a:xfrm>
          <a:prstGeom prst="bentConnector3">
            <a:avLst>
              <a:gd name="adj1" fmla="val 26691"/>
            </a:avLst>
          </a:prstGeom>
          <a:solidFill>
            <a:schemeClr val="accent1"/>
          </a:solidFill>
          <a:ln w="19050" cap="flat" cmpd="sng" algn="ctr">
            <a:solidFill>
              <a:schemeClr val="tx1"/>
            </a:solidFill>
            <a:prstDash val="solid"/>
            <a:round/>
            <a:headEnd type="triangle" w="lg" len="lg"/>
            <a:tailEnd type="none" w="lg" len="lg"/>
          </a:ln>
          <a:effectLst/>
        </p:spPr>
      </p:cxnSp>
      <p:cxnSp>
        <p:nvCxnSpPr>
          <p:cNvPr id="58" name="Elbow Connector 57"/>
          <p:cNvCxnSpPr/>
          <p:nvPr/>
        </p:nvCxnSpPr>
        <p:spPr bwMode="auto">
          <a:xfrm rot="5400000" flipH="1" flipV="1">
            <a:off x="3449345" y="3862942"/>
            <a:ext cx="972000" cy="1836000"/>
          </a:xfrm>
          <a:prstGeom prst="bentConnector3">
            <a:avLst>
              <a:gd name="adj1" fmla="val 26691"/>
            </a:avLst>
          </a:prstGeom>
          <a:solidFill>
            <a:schemeClr val="accent1"/>
          </a:solidFill>
          <a:ln w="19050" cap="flat" cmpd="sng" algn="ctr">
            <a:solidFill>
              <a:schemeClr val="tx1"/>
            </a:solidFill>
            <a:prstDash val="solid"/>
            <a:round/>
            <a:headEnd type="triangle" w="lg" len="lg"/>
            <a:tailEnd type="none" w="lg" len="lg"/>
          </a:ln>
          <a:effectLst/>
        </p:spPr>
      </p:cxnSp>
      <p:cxnSp>
        <p:nvCxnSpPr>
          <p:cNvPr id="59" name="Elbow Connector 58"/>
          <p:cNvCxnSpPr/>
          <p:nvPr/>
        </p:nvCxnSpPr>
        <p:spPr bwMode="auto">
          <a:xfrm rot="5400000" flipH="1" flipV="1">
            <a:off x="4451436" y="4586552"/>
            <a:ext cx="828000" cy="540000"/>
          </a:xfrm>
          <a:prstGeom prst="bentConnector3">
            <a:avLst>
              <a:gd name="adj1" fmla="val 23129"/>
            </a:avLst>
          </a:prstGeom>
          <a:solidFill>
            <a:schemeClr val="accent1"/>
          </a:solidFill>
          <a:ln w="19050" cap="flat" cmpd="sng" algn="ctr">
            <a:solidFill>
              <a:schemeClr val="tx1"/>
            </a:solidFill>
            <a:prstDash val="solid"/>
            <a:round/>
            <a:headEnd type="triangle" w="lg" len="lg"/>
            <a:tailEnd type="none" w="lg" len="lg"/>
          </a:ln>
          <a:effectLst/>
        </p:spPr>
      </p:cxnSp>
      <p:cxnSp>
        <p:nvCxnSpPr>
          <p:cNvPr id="61" name="Elbow Connector 60"/>
          <p:cNvCxnSpPr/>
          <p:nvPr/>
        </p:nvCxnSpPr>
        <p:spPr bwMode="auto">
          <a:xfrm rot="16200000" flipV="1">
            <a:off x="5211232" y="4586553"/>
            <a:ext cx="828000" cy="540000"/>
          </a:xfrm>
          <a:prstGeom prst="bentConnector3">
            <a:avLst>
              <a:gd name="adj1" fmla="val 23129"/>
            </a:avLst>
          </a:prstGeom>
          <a:solidFill>
            <a:schemeClr val="accent1"/>
          </a:solidFill>
          <a:ln w="19050" cap="flat" cmpd="sng" algn="ctr">
            <a:solidFill>
              <a:schemeClr val="tx1"/>
            </a:solidFill>
            <a:prstDash val="solid"/>
            <a:round/>
            <a:headEnd type="triangle" w="lg" len="lg"/>
            <a:tailEnd type="none" w="lg" len="lg"/>
          </a:ln>
          <a:effectLst/>
        </p:spPr>
      </p:cxnSp>
      <p:cxnSp>
        <p:nvCxnSpPr>
          <p:cNvPr id="62" name="Elbow Connector 61"/>
          <p:cNvCxnSpPr/>
          <p:nvPr/>
        </p:nvCxnSpPr>
        <p:spPr bwMode="auto">
          <a:xfrm>
            <a:off x="3616599" y="3850654"/>
            <a:ext cx="1004517" cy="252000"/>
          </a:xfrm>
          <a:prstGeom prst="bentConnector3">
            <a:avLst>
              <a:gd name="adj1" fmla="val 26509"/>
            </a:avLst>
          </a:prstGeom>
          <a:solidFill>
            <a:schemeClr val="accent1"/>
          </a:solidFill>
          <a:ln w="19050" cap="flat" cmpd="sng" algn="ctr">
            <a:solidFill>
              <a:schemeClr val="tx1"/>
            </a:solidFill>
            <a:prstDash val="solid"/>
            <a:round/>
            <a:headEnd type="triangle" w="lg" len="lg"/>
            <a:tailEnd type="none" w="lg" len="lg"/>
          </a:ln>
          <a:effectLst/>
        </p:spPr>
      </p:cxnSp>
      <p:cxnSp>
        <p:nvCxnSpPr>
          <p:cNvPr id="66" name="Elbow Connector 65"/>
          <p:cNvCxnSpPr/>
          <p:nvPr/>
        </p:nvCxnSpPr>
        <p:spPr bwMode="auto">
          <a:xfrm flipV="1">
            <a:off x="3616599" y="4287232"/>
            <a:ext cx="1004517" cy="252000"/>
          </a:xfrm>
          <a:prstGeom prst="bentConnector3">
            <a:avLst>
              <a:gd name="adj1" fmla="val 26509"/>
            </a:avLst>
          </a:prstGeom>
          <a:solidFill>
            <a:schemeClr val="accent1"/>
          </a:solidFill>
          <a:ln w="19050" cap="flat" cmpd="sng" algn="ctr">
            <a:solidFill>
              <a:schemeClr val="tx1"/>
            </a:solidFill>
            <a:prstDash val="solid"/>
            <a:round/>
            <a:headEnd type="triangle" w="lg" len="lg"/>
            <a:tailEnd type="none" w="lg" len="lg"/>
          </a:ln>
          <a:effectLst/>
        </p:spPr>
      </p:cxnSp>
      <p:cxnSp>
        <p:nvCxnSpPr>
          <p:cNvPr id="67" name="Elbow Connector 66"/>
          <p:cNvCxnSpPr/>
          <p:nvPr/>
        </p:nvCxnSpPr>
        <p:spPr bwMode="auto">
          <a:xfrm flipH="1">
            <a:off x="5878470" y="3850654"/>
            <a:ext cx="1004517" cy="252000"/>
          </a:xfrm>
          <a:prstGeom prst="bentConnector3">
            <a:avLst>
              <a:gd name="adj1" fmla="val 26509"/>
            </a:avLst>
          </a:prstGeom>
          <a:solidFill>
            <a:schemeClr val="accent1"/>
          </a:solidFill>
          <a:ln w="19050" cap="flat" cmpd="sng" algn="ctr">
            <a:solidFill>
              <a:schemeClr val="tx1"/>
            </a:solidFill>
            <a:prstDash val="solid"/>
            <a:round/>
            <a:headEnd type="triangle" w="lg" len="lg"/>
            <a:tailEnd type="none" w="lg" len="lg"/>
          </a:ln>
          <a:effectLst/>
        </p:spPr>
      </p:cxnSp>
      <p:cxnSp>
        <p:nvCxnSpPr>
          <p:cNvPr id="68" name="Elbow Connector 67"/>
          <p:cNvCxnSpPr/>
          <p:nvPr/>
        </p:nvCxnSpPr>
        <p:spPr bwMode="auto">
          <a:xfrm flipH="1" flipV="1">
            <a:off x="5878470" y="4287232"/>
            <a:ext cx="1004517" cy="252000"/>
          </a:xfrm>
          <a:prstGeom prst="bentConnector3">
            <a:avLst>
              <a:gd name="adj1" fmla="val 26509"/>
            </a:avLst>
          </a:prstGeom>
          <a:solidFill>
            <a:schemeClr val="accent1"/>
          </a:solidFill>
          <a:ln w="19050" cap="flat" cmpd="sng" algn="ctr">
            <a:solidFill>
              <a:schemeClr val="tx1"/>
            </a:solidFill>
            <a:prstDash val="solid"/>
            <a:round/>
            <a:headEnd type="triangle" w="lg" len="lg"/>
            <a:tailEnd type="none" w="lg" len="lg"/>
          </a:ln>
          <a:effectLst/>
        </p:spPr>
      </p:cxnSp>
      <p:grpSp>
        <p:nvGrpSpPr>
          <p:cNvPr id="40" name="Group 39"/>
          <p:cNvGrpSpPr/>
          <p:nvPr/>
        </p:nvGrpSpPr>
        <p:grpSpPr>
          <a:xfrm>
            <a:off x="3627563" y="2680834"/>
            <a:ext cx="1142476" cy="1310512"/>
            <a:chOff x="3627563" y="2550210"/>
            <a:chExt cx="1142476" cy="1310512"/>
          </a:xfrm>
        </p:grpSpPr>
        <p:cxnSp>
          <p:nvCxnSpPr>
            <p:cNvPr id="114712" name="Straight Arrow Connector 114711"/>
            <p:cNvCxnSpPr/>
            <p:nvPr/>
          </p:nvCxnSpPr>
          <p:spPr bwMode="auto">
            <a:xfrm flipH="1" flipV="1">
              <a:off x="3627563" y="2550210"/>
              <a:ext cx="760668" cy="223618"/>
            </a:xfrm>
            <a:prstGeom prst="straightConnector1">
              <a:avLst/>
            </a:prstGeom>
            <a:solidFill>
              <a:schemeClr val="accent1"/>
            </a:solidFill>
            <a:ln w="19050" cap="sq" cmpd="sng" algn="ctr">
              <a:solidFill>
                <a:schemeClr val="tx1"/>
              </a:solidFill>
              <a:prstDash val="solid"/>
              <a:miter lim="800000"/>
              <a:headEnd type="none" w="med" len="med"/>
              <a:tailEnd type="triangle" w="lg" len="lg"/>
            </a:ln>
            <a:effectLst/>
          </p:spPr>
        </p:cxnSp>
        <p:cxnSp>
          <p:nvCxnSpPr>
            <p:cNvPr id="114717" name="Straight Connector 114716"/>
            <p:cNvCxnSpPr/>
            <p:nvPr/>
          </p:nvCxnSpPr>
          <p:spPr bwMode="auto">
            <a:xfrm>
              <a:off x="4390659" y="2773828"/>
              <a:ext cx="2754" cy="864000"/>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cxnSp>
          <p:nvCxnSpPr>
            <p:cNvPr id="78" name="Straight Connector 77"/>
            <p:cNvCxnSpPr/>
            <p:nvPr/>
          </p:nvCxnSpPr>
          <p:spPr bwMode="auto">
            <a:xfrm>
              <a:off x="4392853" y="3637828"/>
              <a:ext cx="373257" cy="0"/>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cxnSp>
          <p:nvCxnSpPr>
            <p:cNvPr id="80" name="Straight Connector 79"/>
            <p:cNvCxnSpPr/>
            <p:nvPr/>
          </p:nvCxnSpPr>
          <p:spPr bwMode="auto">
            <a:xfrm>
              <a:off x="4770039" y="3637828"/>
              <a:ext cx="0" cy="222894"/>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grpSp>
      <p:cxnSp>
        <p:nvCxnSpPr>
          <p:cNvPr id="81" name="Straight Arrow Connector 80"/>
          <p:cNvCxnSpPr>
            <a:stCxn id="2" idx="0"/>
          </p:cNvCxnSpPr>
          <p:nvPr/>
        </p:nvCxnSpPr>
        <p:spPr bwMode="auto">
          <a:xfrm flipV="1">
            <a:off x="5251116" y="3366941"/>
            <a:ext cx="0" cy="568767"/>
          </a:xfrm>
          <a:prstGeom prst="straightConnector1">
            <a:avLst/>
          </a:prstGeom>
          <a:solidFill>
            <a:schemeClr val="accent1"/>
          </a:solidFill>
          <a:ln w="19050" cap="flat" cmpd="sng" algn="ctr">
            <a:solidFill>
              <a:schemeClr val="tx1"/>
            </a:solidFill>
            <a:prstDash val="solid"/>
            <a:round/>
            <a:headEnd type="none" w="med" len="med"/>
            <a:tailEnd type="triangle" w="lg" len="lg"/>
          </a:ln>
          <a:effectLst/>
        </p:spPr>
      </p:cxnSp>
      <p:grpSp>
        <p:nvGrpSpPr>
          <p:cNvPr id="85" name="Group 84"/>
          <p:cNvGrpSpPr/>
          <p:nvPr/>
        </p:nvGrpSpPr>
        <p:grpSpPr>
          <a:xfrm flipH="1">
            <a:off x="5751510" y="2680834"/>
            <a:ext cx="1123159" cy="1310512"/>
            <a:chOff x="3646880" y="2550210"/>
            <a:chExt cx="1123159" cy="1310512"/>
          </a:xfrm>
        </p:grpSpPr>
        <p:cxnSp>
          <p:nvCxnSpPr>
            <p:cNvPr id="86" name="Straight Arrow Connector 85"/>
            <p:cNvCxnSpPr/>
            <p:nvPr/>
          </p:nvCxnSpPr>
          <p:spPr bwMode="auto">
            <a:xfrm flipH="1" flipV="1">
              <a:off x="3646880" y="2550210"/>
              <a:ext cx="746533" cy="223618"/>
            </a:xfrm>
            <a:prstGeom prst="straightConnector1">
              <a:avLst/>
            </a:prstGeom>
            <a:solidFill>
              <a:schemeClr val="accent1"/>
            </a:solidFill>
            <a:ln w="19050" cap="sq" cmpd="sng" algn="ctr">
              <a:solidFill>
                <a:schemeClr val="tx1"/>
              </a:solidFill>
              <a:prstDash val="solid"/>
              <a:miter lim="800000"/>
              <a:headEnd type="none" w="med" len="med"/>
              <a:tailEnd type="triangle" w="lg" len="lg"/>
            </a:ln>
            <a:effectLst/>
          </p:spPr>
        </p:cxnSp>
        <p:cxnSp>
          <p:nvCxnSpPr>
            <p:cNvPr id="87" name="Straight Connector 86"/>
            <p:cNvCxnSpPr/>
            <p:nvPr/>
          </p:nvCxnSpPr>
          <p:spPr bwMode="auto">
            <a:xfrm>
              <a:off x="4390659" y="2773828"/>
              <a:ext cx="2754" cy="864000"/>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cxnSp>
          <p:nvCxnSpPr>
            <p:cNvPr id="88" name="Straight Connector 87"/>
            <p:cNvCxnSpPr/>
            <p:nvPr/>
          </p:nvCxnSpPr>
          <p:spPr bwMode="auto">
            <a:xfrm>
              <a:off x="4392853" y="3637828"/>
              <a:ext cx="373257" cy="0"/>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cxnSp>
          <p:nvCxnSpPr>
            <p:cNvPr id="89" name="Straight Connector 88"/>
            <p:cNvCxnSpPr/>
            <p:nvPr/>
          </p:nvCxnSpPr>
          <p:spPr bwMode="auto">
            <a:xfrm>
              <a:off x="4770039" y="3637828"/>
              <a:ext cx="0" cy="222894"/>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grpSp>
      <p:grpSp>
        <p:nvGrpSpPr>
          <p:cNvPr id="93" name="Group 92"/>
          <p:cNvGrpSpPr/>
          <p:nvPr/>
        </p:nvGrpSpPr>
        <p:grpSpPr>
          <a:xfrm flipH="1">
            <a:off x="5927057" y="3356573"/>
            <a:ext cx="947612" cy="641159"/>
            <a:chOff x="3818498" y="1976109"/>
            <a:chExt cx="947612" cy="1661719"/>
          </a:xfrm>
        </p:grpSpPr>
        <p:cxnSp>
          <p:nvCxnSpPr>
            <p:cNvPr id="94" name="Straight Arrow Connector 93"/>
            <p:cNvCxnSpPr/>
            <p:nvPr/>
          </p:nvCxnSpPr>
          <p:spPr bwMode="auto">
            <a:xfrm flipH="1" flipV="1">
              <a:off x="3818498" y="1976109"/>
              <a:ext cx="574915" cy="1208812"/>
            </a:xfrm>
            <a:prstGeom prst="straightConnector1">
              <a:avLst/>
            </a:prstGeom>
            <a:solidFill>
              <a:schemeClr val="accent1"/>
            </a:solidFill>
            <a:ln w="19050" cap="sq" cmpd="sng" algn="ctr">
              <a:solidFill>
                <a:schemeClr val="tx1"/>
              </a:solidFill>
              <a:prstDash val="solid"/>
              <a:miter lim="800000"/>
              <a:headEnd type="none" w="med" len="med"/>
              <a:tailEnd type="triangle" w="lg" len="lg"/>
            </a:ln>
            <a:effectLst/>
          </p:spPr>
        </p:cxnSp>
        <p:cxnSp>
          <p:nvCxnSpPr>
            <p:cNvPr id="95" name="Straight Connector 94"/>
            <p:cNvCxnSpPr/>
            <p:nvPr/>
          </p:nvCxnSpPr>
          <p:spPr bwMode="auto">
            <a:xfrm flipH="1">
              <a:off x="4393413" y="3184921"/>
              <a:ext cx="0" cy="452907"/>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cxnSp>
          <p:nvCxnSpPr>
            <p:cNvPr id="96" name="Straight Connector 95"/>
            <p:cNvCxnSpPr/>
            <p:nvPr/>
          </p:nvCxnSpPr>
          <p:spPr bwMode="auto">
            <a:xfrm>
              <a:off x="4392853" y="3637828"/>
              <a:ext cx="373257" cy="0"/>
            </a:xfrm>
            <a:prstGeom prst="line">
              <a:avLst/>
            </a:prstGeom>
            <a:solidFill>
              <a:schemeClr val="accent1"/>
            </a:solidFill>
            <a:ln w="19050" cap="sq" cmpd="sng" algn="ctr">
              <a:solidFill>
                <a:schemeClr val="tx1"/>
              </a:solidFill>
              <a:prstDash val="solid"/>
              <a:miter lim="800000"/>
              <a:headEnd type="none" w="med" len="med"/>
              <a:tailEnd type="none" w="med" len="med"/>
            </a:ln>
            <a:effectLst/>
          </p:spPr>
        </p:cxnSp>
      </p:grpSp>
      <p:sp>
        <p:nvSpPr>
          <p:cNvPr id="2" name="Rounded Rectangle 1"/>
          <p:cNvSpPr/>
          <p:nvPr/>
        </p:nvSpPr>
        <p:spPr bwMode="auto">
          <a:xfrm>
            <a:off x="4564625" y="3935708"/>
            <a:ext cx="1372982" cy="516193"/>
          </a:xfrm>
          <a:prstGeom prst="roundRect">
            <a:avLst/>
          </a:prstGeom>
          <a:solidFill>
            <a:schemeClr val="accent6"/>
          </a:solidFill>
          <a:ln w="19050" cap="flat" cmpd="sng" algn="ctr">
            <a:solidFill>
              <a:schemeClr val="bg1"/>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kumimoji="0" lang="en-GB" sz="1400" b="1" i="0" u="none" strike="noStrike" cap="none" normalizeH="0" baseline="0" dirty="0" smtClean="0">
                <a:ln>
                  <a:noFill/>
                </a:ln>
                <a:solidFill>
                  <a:schemeClr val="bg1"/>
                </a:solidFill>
                <a:effectLst/>
                <a:latin typeface="Calibri" pitchFamily="34" charset="0"/>
              </a:rPr>
              <a:t>THE ORGANISATION</a:t>
            </a:r>
          </a:p>
        </p:txBody>
      </p:sp>
      <p:sp>
        <p:nvSpPr>
          <p:cNvPr id="5" name="Rounded Rectangle 4"/>
          <p:cNvSpPr/>
          <p:nvPr/>
        </p:nvSpPr>
        <p:spPr bwMode="auto">
          <a:xfrm>
            <a:off x="4621116" y="2888572"/>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lnSpc>
                <a:spcPct val="80000"/>
              </a:lnSpc>
            </a:pPr>
            <a:r>
              <a:rPr lang="en-GB" sz="1200" b="1" dirty="0">
                <a:solidFill>
                  <a:schemeClr val="accent3"/>
                </a:solidFill>
              </a:rPr>
              <a:t>Transport</a:t>
            </a:r>
          </a:p>
        </p:txBody>
      </p:sp>
      <p:sp>
        <p:nvSpPr>
          <p:cNvPr id="7" name="Rounded Rectangle 6"/>
          <p:cNvSpPr/>
          <p:nvPr/>
        </p:nvSpPr>
        <p:spPr bwMode="auto">
          <a:xfrm>
            <a:off x="2349864" y="3631855"/>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Complementary products</a:t>
            </a:r>
            <a:endParaRPr kumimoji="0" lang="en-GB" sz="1200" b="1" i="0" u="none" strike="noStrike" cap="none" normalizeH="0" baseline="0" dirty="0" smtClean="0">
              <a:ln>
                <a:noFill/>
              </a:ln>
              <a:solidFill>
                <a:schemeClr val="accent3"/>
              </a:solidFill>
              <a:effectLst/>
            </a:endParaRPr>
          </a:p>
        </p:txBody>
      </p:sp>
      <p:sp>
        <p:nvSpPr>
          <p:cNvPr id="8" name="Rounded Rectangle 7"/>
          <p:cNvSpPr/>
          <p:nvPr/>
        </p:nvSpPr>
        <p:spPr bwMode="auto">
          <a:xfrm>
            <a:off x="2349864" y="4297902"/>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Competitive products</a:t>
            </a:r>
            <a:endParaRPr kumimoji="0" lang="en-GB" sz="1200" b="1" i="0" u="none" strike="noStrike" cap="none" normalizeH="0" baseline="0" dirty="0" smtClean="0">
              <a:ln>
                <a:noFill/>
              </a:ln>
              <a:solidFill>
                <a:schemeClr val="accent3"/>
              </a:solidFill>
              <a:effectLst/>
            </a:endParaRPr>
          </a:p>
        </p:txBody>
      </p:sp>
      <p:sp>
        <p:nvSpPr>
          <p:cNvPr id="9" name="Rounded Rectangle 8"/>
          <p:cNvSpPr/>
          <p:nvPr/>
        </p:nvSpPr>
        <p:spPr bwMode="auto">
          <a:xfrm>
            <a:off x="2349864" y="5263192"/>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Distribution channels</a:t>
            </a:r>
            <a:endParaRPr kumimoji="0" lang="en-GB" sz="1200" b="1" i="0" u="none" strike="noStrike" cap="none" normalizeH="0" baseline="0" dirty="0" smtClean="0">
              <a:ln>
                <a:noFill/>
              </a:ln>
              <a:solidFill>
                <a:schemeClr val="accent3"/>
              </a:solidFill>
              <a:effectLst/>
            </a:endParaRPr>
          </a:p>
        </p:txBody>
      </p:sp>
      <p:sp>
        <p:nvSpPr>
          <p:cNvPr id="10" name="Rounded Rectangle 9"/>
          <p:cNvSpPr/>
          <p:nvPr/>
        </p:nvSpPr>
        <p:spPr bwMode="auto">
          <a:xfrm>
            <a:off x="2349864" y="1497548"/>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Machinery manufacture</a:t>
            </a:r>
            <a:endParaRPr kumimoji="0" lang="en-GB" sz="1200" b="1" i="0" u="none" strike="noStrike" cap="none" normalizeH="0" baseline="0" dirty="0" smtClean="0">
              <a:ln>
                <a:noFill/>
              </a:ln>
              <a:solidFill>
                <a:schemeClr val="accent3"/>
              </a:solidFill>
              <a:effectLst/>
            </a:endParaRPr>
          </a:p>
        </p:txBody>
      </p:sp>
      <p:sp>
        <p:nvSpPr>
          <p:cNvPr id="13" name="Rounded Rectangle 12"/>
          <p:cNvSpPr/>
          <p:nvPr/>
        </p:nvSpPr>
        <p:spPr bwMode="auto">
          <a:xfrm>
            <a:off x="3883695" y="1497547"/>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Components manufacture</a:t>
            </a:r>
            <a:endParaRPr kumimoji="0" lang="en-GB" sz="1200" b="1" i="0" u="none" strike="noStrike" cap="none" normalizeH="0" baseline="0" dirty="0" smtClean="0">
              <a:ln>
                <a:noFill/>
              </a:ln>
              <a:solidFill>
                <a:schemeClr val="accent3"/>
              </a:solidFill>
              <a:effectLst/>
            </a:endParaRPr>
          </a:p>
        </p:txBody>
      </p:sp>
      <p:sp>
        <p:nvSpPr>
          <p:cNvPr id="15" name="Rounded Rectangle 14"/>
          <p:cNvSpPr/>
          <p:nvPr/>
        </p:nvSpPr>
        <p:spPr bwMode="auto">
          <a:xfrm>
            <a:off x="5366599" y="1497547"/>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Raw materials production</a:t>
            </a:r>
            <a:endParaRPr kumimoji="0" lang="en-GB" sz="1200" b="1" i="0" u="none" strike="noStrike" cap="none" normalizeH="0" baseline="0" dirty="0" smtClean="0">
              <a:ln>
                <a:noFill/>
              </a:ln>
              <a:solidFill>
                <a:schemeClr val="accent3"/>
              </a:solidFill>
              <a:effectLst/>
            </a:endParaRPr>
          </a:p>
        </p:txBody>
      </p:sp>
      <p:sp>
        <p:nvSpPr>
          <p:cNvPr id="20" name="Rounded Rectangle 19"/>
          <p:cNvSpPr/>
          <p:nvPr/>
        </p:nvSpPr>
        <p:spPr bwMode="auto">
          <a:xfrm>
            <a:off x="6892368" y="2893640"/>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lnSpc>
                <a:spcPct val="80000"/>
              </a:lnSpc>
            </a:pPr>
            <a:r>
              <a:rPr lang="en-GB" sz="1200" b="1" dirty="0">
                <a:solidFill>
                  <a:schemeClr val="accent3"/>
                </a:solidFill>
              </a:rPr>
              <a:t>Finance</a:t>
            </a:r>
          </a:p>
        </p:txBody>
      </p:sp>
      <p:sp>
        <p:nvSpPr>
          <p:cNvPr id="21" name="Rounded Rectangle 20"/>
          <p:cNvSpPr/>
          <p:nvPr/>
        </p:nvSpPr>
        <p:spPr bwMode="auto">
          <a:xfrm>
            <a:off x="6892368" y="3631855"/>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Complementary capabilities</a:t>
            </a:r>
            <a:endParaRPr kumimoji="0" lang="en-GB" sz="1200" b="1" i="0" u="none" strike="noStrike" cap="none" normalizeH="0" baseline="0" dirty="0" smtClean="0">
              <a:ln>
                <a:noFill/>
              </a:ln>
              <a:solidFill>
                <a:schemeClr val="accent3"/>
              </a:solidFill>
              <a:effectLst/>
            </a:endParaRPr>
          </a:p>
        </p:txBody>
      </p:sp>
      <p:sp>
        <p:nvSpPr>
          <p:cNvPr id="22" name="Rounded Rectangle 21"/>
          <p:cNvSpPr/>
          <p:nvPr/>
        </p:nvSpPr>
        <p:spPr bwMode="auto">
          <a:xfrm>
            <a:off x="6892368" y="4297902"/>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By-products</a:t>
            </a:r>
            <a:endParaRPr kumimoji="0" lang="en-GB" sz="1200" b="1" i="0" u="none" strike="noStrike" cap="none" normalizeH="0" baseline="0" dirty="0" smtClean="0">
              <a:ln>
                <a:noFill/>
              </a:ln>
              <a:solidFill>
                <a:schemeClr val="accent3"/>
              </a:solidFill>
              <a:effectLst/>
            </a:endParaRPr>
          </a:p>
        </p:txBody>
      </p:sp>
      <p:sp>
        <p:nvSpPr>
          <p:cNvPr id="23" name="Rounded Rectangle 22"/>
          <p:cNvSpPr/>
          <p:nvPr/>
        </p:nvSpPr>
        <p:spPr bwMode="auto">
          <a:xfrm>
            <a:off x="3883695" y="5263193"/>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Transport</a:t>
            </a:r>
            <a:endParaRPr kumimoji="0" lang="en-GB" sz="1200" b="1" i="0" u="none" strike="noStrike" cap="none" normalizeH="0" baseline="0" dirty="0" smtClean="0">
              <a:ln>
                <a:noFill/>
              </a:ln>
              <a:solidFill>
                <a:schemeClr val="accent3"/>
              </a:solidFill>
              <a:effectLst/>
            </a:endParaRPr>
          </a:p>
        </p:txBody>
      </p:sp>
      <p:sp>
        <p:nvSpPr>
          <p:cNvPr id="24" name="Rounded Rectangle 23"/>
          <p:cNvSpPr/>
          <p:nvPr/>
        </p:nvSpPr>
        <p:spPr bwMode="auto">
          <a:xfrm>
            <a:off x="5417526" y="5263192"/>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Marketing</a:t>
            </a:r>
            <a:endParaRPr kumimoji="0" lang="en-GB" sz="1200" b="1" i="0" u="none" strike="noStrike" cap="none" normalizeH="0" baseline="0" dirty="0" smtClean="0">
              <a:ln>
                <a:noFill/>
              </a:ln>
              <a:solidFill>
                <a:schemeClr val="accent3"/>
              </a:solidFill>
              <a:effectLst/>
            </a:endParaRPr>
          </a:p>
        </p:txBody>
      </p:sp>
      <p:sp>
        <p:nvSpPr>
          <p:cNvPr id="25" name="Rounded Rectangle 24"/>
          <p:cNvSpPr/>
          <p:nvPr/>
        </p:nvSpPr>
        <p:spPr bwMode="auto">
          <a:xfrm>
            <a:off x="6900430" y="5263192"/>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200" b="1" dirty="0" smtClean="0">
                <a:solidFill>
                  <a:schemeClr val="accent3"/>
                </a:solidFill>
              </a:rPr>
              <a:t>Repairs and servicing</a:t>
            </a:r>
            <a:endParaRPr kumimoji="0" lang="en-GB" sz="1200" b="1" i="0" u="none" strike="noStrike" cap="none" normalizeH="0" baseline="0" dirty="0" smtClean="0">
              <a:ln>
                <a:noFill/>
              </a:ln>
              <a:solidFill>
                <a:schemeClr val="accent3"/>
              </a:solidFill>
              <a:effectLst/>
            </a:endParaRPr>
          </a:p>
        </p:txBody>
      </p:sp>
      <p:sp>
        <p:nvSpPr>
          <p:cNvPr id="11" name="Rounded Rectangle 10"/>
          <p:cNvSpPr/>
          <p:nvPr/>
        </p:nvSpPr>
        <p:spPr bwMode="auto">
          <a:xfrm>
            <a:off x="2349864" y="2213835"/>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lnSpc>
                <a:spcPct val="80000"/>
              </a:lnSpc>
            </a:pPr>
            <a:r>
              <a:rPr lang="en-GB" sz="1200" b="1" dirty="0">
                <a:solidFill>
                  <a:schemeClr val="accent3"/>
                </a:solidFill>
              </a:rPr>
              <a:t>Machinery supply</a:t>
            </a:r>
          </a:p>
        </p:txBody>
      </p:sp>
      <p:sp>
        <p:nvSpPr>
          <p:cNvPr id="14" name="Rounded Rectangle 13"/>
          <p:cNvSpPr/>
          <p:nvPr/>
        </p:nvSpPr>
        <p:spPr bwMode="auto">
          <a:xfrm>
            <a:off x="3883695" y="2213834"/>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lnSpc>
                <a:spcPct val="80000"/>
              </a:lnSpc>
            </a:pPr>
            <a:r>
              <a:rPr lang="en-GB" sz="1200" b="1" dirty="0">
                <a:solidFill>
                  <a:schemeClr val="accent3"/>
                </a:solidFill>
              </a:rPr>
              <a:t>Components supply</a:t>
            </a:r>
          </a:p>
        </p:txBody>
      </p:sp>
      <p:sp>
        <p:nvSpPr>
          <p:cNvPr id="16" name="Rounded Rectangle 15"/>
          <p:cNvSpPr/>
          <p:nvPr/>
        </p:nvSpPr>
        <p:spPr bwMode="auto">
          <a:xfrm>
            <a:off x="5366599" y="2213834"/>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lnSpc>
                <a:spcPct val="80000"/>
              </a:lnSpc>
            </a:pPr>
            <a:r>
              <a:rPr lang="en-GB" sz="1200" b="1" dirty="0">
                <a:solidFill>
                  <a:schemeClr val="accent3"/>
                </a:solidFill>
              </a:rPr>
              <a:t>Raw materials supply</a:t>
            </a:r>
          </a:p>
        </p:txBody>
      </p:sp>
      <p:sp>
        <p:nvSpPr>
          <p:cNvPr id="19" name="Rounded Rectangle 18"/>
          <p:cNvSpPr/>
          <p:nvPr/>
        </p:nvSpPr>
        <p:spPr bwMode="auto">
          <a:xfrm>
            <a:off x="6892368" y="2227593"/>
            <a:ext cx="1260000" cy="468000"/>
          </a:xfrm>
          <a:prstGeom prst="roundRect">
            <a:avLst>
              <a:gd name="adj" fmla="val 9351"/>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lnSpc>
                <a:spcPct val="80000"/>
              </a:lnSpc>
            </a:pPr>
            <a:r>
              <a:rPr lang="en-GB" sz="1200" b="1" dirty="0">
                <a:solidFill>
                  <a:schemeClr val="accent3"/>
                </a:solidFill>
              </a:rPr>
              <a:t>Research and design</a:t>
            </a:r>
          </a:p>
        </p:txBody>
      </p:sp>
    </p:spTree>
    <p:extLst>
      <p:ext uri="{BB962C8B-B14F-4D97-AF65-F5344CB8AC3E}">
        <p14:creationId xmlns:p14="http://schemas.microsoft.com/office/powerpoint/2010/main" val="214608315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Content Placeholder 4"/>
          <p:cNvSpPr>
            <a:spLocks noGrp="1"/>
          </p:cNvSpPr>
          <p:nvPr>
            <p:ph idx="1"/>
          </p:nvPr>
        </p:nvSpPr>
        <p:spPr>
          <a:xfrm>
            <a:off x="412750" y="1330325"/>
            <a:ext cx="8312150" cy="4625975"/>
          </a:xfrm>
        </p:spPr>
        <p:txBody>
          <a:bodyPr/>
          <a:lstStyle/>
          <a:p>
            <a:pPr marL="0" indent="0">
              <a:buNone/>
              <a:defRPr/>
            </a:pPr>
            <a:r>
              <a:rPr lang="en-GB" altLang="en-US" b="1" dirty="0"/>
              <a:t>Horizontal integration </a:t>
            </a:r>
          </a:p>
          <a:p>
            <a:pPr>
              <a:defRPr/>
            </a:pPr>
            <a:r>
              <a:rPr lang="en-GB" altLang="en-US" dirty="0"/>
              <a:t>D</a:t>
            </a:r>
            <a:r>
              <a:rPr lang="en-GB" altLang="en-US" dirty="0" smtClean="0"/>
              <a:t>evelopment </a:t>
            </a:r>
            <a:r>
              <a:rPr lang="en-GB" altLang="en-US" dirty="0"/>
              <a:t>into activities which are competitive with, or directly complementary to, the organisation’s present activities</a:t>
            </a:r>
          </a:p>
          <a:p>
            <a:pPr marL="0" indent="0">
              <a:buNone/>
              <a:defRPr/>
            </a:pPr>
            <a:r>
              <a:rPr lang="en-GB" altLang="en-US" b="1" dirty="0"/>
              <a:t>Backward vertical integration</a:t>
            </a:r>
          </a:p>
          <a:p>
            <a:pPr>
              <a:defRPr/>
            </a:pPr>
            <a:r>
              <a:rPr lang="en-GB" altLang="en-US" dirty="0"/>
              <a:t>A</a:t>
            </a:r>
            <a:r>
              <a:rPr lang="en-GB" altLang="en-US" dirty="0" smtClean="0"/>
              <a:t>n </a:t>
            </a:r>
            <a:r>
              <a:rPr lang="en-GB" altLang="en-US" dirty="0"/>
              <a:t>organisation becomes its own supplier of raw materials, components or services: in other words, it controls the inputs to its business</a:t>
            </a:r>
          </a:p>
          <a:p>
            <a:pPr marL="0" indent="0">
              <a:buNone/>
              <a:defRPr/>
            </a:pPr>
            <a:r>
              <a:rPr lang="en-GB" altLang="en-US" b="1" dirty="0"/>
              <a:t>Forward vertical integration</a:t>
            </a:r>
          </a:p>
          <a:p>
            <a:pPr>
              <a:defRPr/>
            </a:pPr>
            <a:r>
              <a:rPr lang="en-GB" altLang="en-US" dirty="0"/>
              <a:t>A</a:t>
            </a:r>
            <a:r>
              <a:rPr lang="en-GB" altLang="en-US" dirty="0" smtClean="0"/>
              <a:t>n </a:t>
            </a:r>
            <a:r>
              <a:rPr lang="en-GB" altLang="en-US" dirty="0"/>
              <a:t>organisation enters areas concerned with the outputs of its </a:t>
            </a:r>
            <a:r>
              <a:rPr lang="en-GB" altLang="en-US" dirty="0" smtClean="0"/>
              <a:t>business</a:t>
            </a:r>
            <a:endParaRPr lang="en-GB" altLang="en-US" dirty="0"/>
          </a:p>
        </p:txBody>
      </p:sp>
      <p:sp>
        <p:nvSpPr>
          <p:cNvPr id="137217" name="Title 1"/>
          <p:cNvSpPr>
            <a:spLocks noGrp="1"/>
          </p:cNvSpPr>
          <p:nvPr>
            <p:ph type="title"/>
          </p:nvPr>
        </p:nvSpPr>
        <p:spPr>
          <a:xfrm>
            <a:off x="414338" y="523875"/>
            <a:ext cx="8315325" cy="796925"/>
          </a:xfrm>
        </p:spPr>
        <p:txBody>
          <a:bodyPr/>
          <a:lstStyle/>
          <a:p>
            <a:pPr>
              <a:defRPr/>
            </a:pPr>
            <a:r>
              <a:rPr lang="en-US" altLang="en-US" dirty="0" err="1" smtClean="0"/>
              <a:t>Intregration</a:t>
            </a:r>
            <a:r>
              <a:rPr lang="en-US" altLang="en-US" dirty="0" smtClean="0"/>
              <a:t> options</a:t>
            </a:r>
            <a:endParaRPr altLang="en-US" dirty="0" smtClean="0"/>
          </a:p>
        </p:txBody>
      </p:sp>
    </p:spTree>
    <p:extLst>
      <p:ext uri="{BB962C8B-B14F-4D97-AF65-F5344CB8AC3E}">
        <p14:creationId xmlns:p14="http://schemas.microsoft.com/office/powerpoint/2010/main" val="88543214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705858240"/>
              </p:ext>
            </p:extLst>
          </p:nvPr>
        </p:nvGraphicFramePr>
        <p:xfrm>
          <a:off x="417513" y="1330325"/>
          <a:ext cx="8312150" cy="4626000"/>
        </p:xfrm>
        <a:graphic>
          <a:graphicData uri="http://schemas.openxmlformats.org/drawingml/2006/table">
            <a:tbl>
              <a:tblPr firstRow="1" bandRow="1">
                <a:tableStyleId>{5C22544A-7EE6-4342-B048-85BDC9FD1C3A}</a:tableStyleId>
              </a:tblPr>
              <a:tblGrid>
                <a:gridCol w="4156075"/>
                <a:gridCol w="4156075"/>
              </a:tblGrid>
              <a:tr h="504000">
                <a:tc>
                  <a:txBody>
                    <a:bodyPr/>
                    <a:lstStyle/>
                    <a:p>
                      <a:r>
                        <a:rPr lang="en-GB" sz="2000" dirty="0" smtClean="0"/>
                        <a:t>‘Buy’ advantages</a:t>
                      </a:r>
                    </a:p>
                  </a:txBody>
                  <a:tcPr anchor="ctr">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6"/>
                    </a:solidFill>
                  </a:tcPr>
                </a:tc>
                <a:tc>
                  <a:txBody>
                    <a:bodyPr/>
                    <a:lstStyle/>
                    <a:p>
                      <a:r>
                        <a:rPr lang="en-GB" sz="2000" dirty="0" smtClean="0"/>
                        <a:t>‘Buy’ disadvantages</a:t>
                      </a:r>
                    </a:p>
                  </a:txBody>
                  <a:tcPr anchor="ctr">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4">
                          <a:lumMod val="60000"/>
                          <a:lumOff val="40000"/>
                        </a:schemeClr>
                      </a:solidFill>
                      <a:prstDash val="solid"/>
                      <a:round/>
                      <a:headEnd type="none" w="med" len="med"/>
                      <a:tailEnd type="none" w="med" len="med"/>
                    </a:lnB>
                    <a:solidFill>
                      <a:schemeClr val="accent4">
                        <a:lumMod val="75000"/>
                      </a:schemeClr>
                    </a:solidFill>
                  </a:tcPr>
                </a:tc>
              </a:tr>
              <a:tr h="4122000">
                <a:tc>
                  <a:txBody>
                    <a:bodyPr/>
                    <a:lstStyle/>
                    <a:p>
                      <a:pPr marL="285750" indent="-285750">
                        <a:buClr>
                          <a:schemeClr val="accent6"/>
                        </a:buClr>
                        <a:buFont typeface="Arial" panose="020B0604020202020204" pitchFamily="34" charset="0"/>
                        <a:buChar char="•"/>
                      </a:pPr>
                      <a:r>
                        <a:rPr lang="en-GB" dirty="0" smtClean="0">
                          <a:solidFill>
                            <a:schemeClr val="accent3"/>
                          </a:solidFill>
                        </a:rPr>
                        <a:t>Allows downsizing</a:t>
                      </a:r>
                    </a:p>
                    <a:p>
                      <a:pPr marL="285750" indent="-285750">
                        <a:buClr>
                          <a:schemeClr val="accent6"/>
                        </a:buClr>
                        <a:buFont typeface="Arial" panose="020B0604020202020204" pitchFamily="34" charset="0"/>
                        <a:buChar char="•"/>
                      </a:pPr>
                      <a:r>
                        <a:rPr lang="en-GB" dirty="0" smtClean="0">
                          <a:solidFill>
                            <a:schemeClr val="accent3"/>
                          </a:solidFill>
                        </a:rPr>
                        <a:t>Allows focused investments on people and other resources in core competencies</a:t>
                      </a:r>
                    </a:p>
                    <a:p>
                      <a:pPr marL="285750" indent="-285750">
                        <a:buClr>
                          <a:schemeClr val="accent6"/>
                        </a:buClr>
                        <a:buFont typeface="Arial" panose="020B0604020202020204" pitchFamily="34" charset="0"/>
                        <a:buChar char="•"/>
                      </a:pPr>
                      <a:r>
                        <a:rPr lang="en-GB" dirty="0" smtClean="0">
                          <a:solidFill>
                            <a:schemeClr val="accent3"/>
                          </a:solidFill>
                        </a:rPr>
                        <a:t>Leverages the specialist expertise, technologies, resources and economies of scale of suppliers</a:t>
                      </a:r>
                    </a:p>
                    <a:p>
                      <a:pPr marL="285750" indent="-285750">
                        <a:buClr>
                          <a:schemeClr val="accent6"/>
                        </a:buClr>
                        <a:buFont typeface="Arial" panose="020B0604020202020204" pitchFamily="34" charset="0"/>
                        <a:buChar char="•"/>
                      </a:pPr>
                      <a:r>
                        <a:rPr lang="en-GB" dirty="0" smtClean="0">
                          <a:solidFill>
                            <a:schemeClr val="accent3"/>
                          </a:solidFill>
                        </a:rPr>
                        <a:t>Enables synergy through collaborative supply relationships</a:t>
                      </a:r>
                    </a:p>
                  </a:txBody>
                  <a:tcPr>
                    <a:lnL w="12700" cap="flat" cmpd="sng" algn="ctr">
                      <a:noFill/>
                      <a:prstDash val="solid"/>
                      <a:round/>
                      <a:headEnd type="none" w="med" len="med"/>
                      <a:tailEnd type="none" w="med" len="med"/>
                    </a:lnL>
                    <a:lnR w="12700" cap="flat" cmpd="sng" algn="ctr">
                      <a:solidFill>
                        <a:schemeClr val="accent4">
                          <a:lumMod val="60000"/>
                          <a:lumOff val="40000"/>
                        </a:schemeClr>
                      </a:solid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285750" indent="-285750" algn="l" defTabSz="914400" rtl="0" eaLnBrk="1" latinLnBrk="0" hangingPunct="1">
                        <a:buClr>
                          <a:schemeClr val="accent6"/>
                        </a:buClr>
                        <a:buFont typeface="Arial" panose="020B0604020202020204" pitchFamily="34" charset="0"/>
                        <a:buChar char="•"/>
                      </a:pPr>
                      <a:r>
                        <a:rPr lang="en-GB" sz="1800" kern="1200" dirty="0" smtClean="0">
                          <a:solidFill>
                            <a:schemeClr val="accent3"/>
                          </a:solidFill>
                          <a:latin typeface="+mn-lt"/>
                          <a:ea typeface="+mn-ea"/>
                          <a:cs typeface="+mn-cs"/>
                        </a:rPr>
                        <a:t>Costs of services and relationship/contract management</a:t>
                      </a:r>
                    </a:p>
                    <a:p>
                      <a:pPr marL="285750" indent="-285750" algn="l" defTabSz="914400" rtl="0" eaLnBrk="1" latinLnBrk="0" hangingPunct="1">
                        <a:buClr>
                          <a:schemeClr val="accent6"/>
                        </a:buClr>
                        <a:buFont typeface="Arial" panose="020B0604020202020204" pitchFamily="34" charset="0"/>
                        <a:buChar char="•"/>
                      </a:pPr>
                      <a:r>
                        <a:rPr lang="en-GB" sz="1800" kern="1200" dirty="0" smtClean="0">
                          <a:solidFill>
                            <a:schemeClr val="accent3"/>
                          </a:solidFill>
                          <a:latin typeface="+mn-lt"/>
                          <a:ea typeface="+mn-ea"/>
                          <a:cs typeface="+mn-cs"/>
                        </a:rPr>
                        <a:t>Loss of control and difficulties ensuring service standards</a:t>
                      </a:r>
                    </a:p>
                    <a:p>
                      <a:pPr marL="285750" indent="-285750" algn="l" defTabSz="914400" rtl="0" eaLnBrk="1" latinLnBrk="0" hangingPunct="1">
                        <a:buClr>
                          <a:schemeClr val="accent6"/>
                        </a:buClr>
                        <a:buFont typeface="Arial" panose="020B0604020202020204" pitchFamily="34" charset="0"/>
                        <a:buChar char="•"/>
                      </a:pPr>
                      <a:r>
                        <a:rPr lang="en-GB" sz="1800" kern="1200" dirty="0" smtClean="0">
                          <a:solidFill>
                            <a:schemeClr val="accent3"/>
                          </a:solidFill>
                          <a:latin typeface="+mn-lt"/>
                          <a:ea typeface="+mn-ea"/>
                          <a:cs typeface="+mn-cs"/>
                        </a:rPr>
                        <a:t>Potential reputational damage if service or ethical issues arise</a:t>
                      </a:r>
                    </a:p>
                    <a:p>
                      <a:pPr marL="285750" indent="-285750" algn="l" defTabSz="914400" rtl="0" eaLnBrk="1" latinLnBrk="0" hangingPunct="1">
                        <a:buClr>
                          <a:schemeClr val="accent6"/>
                        </a:buClr>
                        <a:buFont typeface="Arial" panose="020B0604020202020204" pitchFamily="34" charset="0"/>
                        <a:buChar char="•"/>
                      </a:pPr>
                      <a:r>
                        <a:rPr lang="en-GB" sz="1800" kern="1200" dirty="0" smtClean="0">
                          <a:solidFill>
                            <a:schemeClr val="accent3"/>
                          </a:solidFill>
                          <a:latin typeface="+mn-lt"/>
                          <a:ea typeface="+mn-ea"/>
                          <a:cs typeface="+mn-cs"/>
                        </a:rPr>
                        <a:t>Loss of in-house knowledge and competencies (for future needs)</a:t>
                      </a:r>
                    </a:p>
                    <a:p>
                      <a:pPr marL="285750" indent="-285750" algn="l" defTabSz="914400" rtl="0" eaLnBrk="1" latinLnBrk="0" hangingPunct="1">
                        <a:buClr>
                          <a:schemeClr val="accent6"/>
                        </a:buClr>
                        <a:buFont typeface="Arial" panose="020B0604020202020204" pitchFamily="34" charset="0"/>
                        <a:buChar char="•"/>
                      </a:pPr>
                      <a:r>
                        <a:rPr lang="en-GB" sz="1800" kern="1200" dirty="0" smtClean="0">
                          <a:solidFill>
                            <a:schemeClr val="accent3"/>
                          </a:solidFill>
                          <a:latin typeface="+mn-lt"/>
                          <a:ea typeface="+mn-ea"/>
                          <a:cs typeface="+mn-cs"/>
                        </a:rPr>
                        <a:t>Loss of control over confidential information/intellectual property</a:t>
                      </a:r>
                    </a:p>
                    <a:p>
                      <a:pPr marL="285750" indent="-285750" algn="l" defTabSz="914400" rtl="0" eaLnBrk="1" latinLnBrk="0" hangingPunct="1">
                        <a:buClr>
                          <a:schemeClr val="accent6"/>
                        </a:buClr>
                        <a:buFont typeface="Arial" panose="020B0604020202020204" pitchFamily="34" charset="0"/>
                        <a:buChar char="•"/>
                      </a:pPr>
                      <a:r>
                        <a:rPr lang="en-GB" sz="1800" kern="1200" dirty="0" smtClean="0">
                          <a:solidFill>
                            <a:schemeClr val="accent3"/>
                          </a:solidFill>
                          <a:latin typeface="+mn-lt"/>
                          <a:ea typeface="+mn-ea"/>
                          <a:cs typeface="+mn-cs"/>
                        </a:rPr>
                        <a:t>Ethical and employee relations issues of downsizing</a:t>
                      </a:r>
                    </a:p>
                    <a:p>
                      <a:pPr marL="285750" indent="-285750">
                        <a:buClr>
                          <a:schemeClr val="accent6"/>
                        </a:buClr>
                        <a:buFont typeface="Arial" panose="020B0604020202020204" pitchFamily="34" charset="0"/>
                        <a:buChar char="•"/>
                      </a:pPr>
                      <a:endParaRPr lang="en-GB" dirty="0">
                        <a:solidFill>
                          <a:schemeClr val="accent3"/>
                        </a:solidFill>
                      </a:endParaRPr>
                    </a:p>
                  </a:txBody>
                  <a:tcPr>
                    <a:lnL w="12700" cap="flat" cmpd="sng" algn="ctr">
                      <a:solidFill>
                        <a:schemeClr val="accent4">
                          <a:lumMod val="60000"/>
                          <a:lumOff val="40000"/>
                        </a:schemeClr>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4">
                          <a:lumMod val="60000"/>
                          <a:lumOff val="40000"/>
                        </a:schemeClr>
                      </a:solidFill>
                      <a:prstDash val="solid"/>
                      <a:round/>
                      <a:headEnd type="none" w="med" len="med"/>
                      <a:tailEnd type="none" w="med" len="med"/>
                    </a:lnT>
                    <a:lnB w="12700" cap="flat" cmpd="sng" algn="ctr">
                      <a:noFill/>
                      <a:prstDash val="solid"/>
                      <a:round/>
                      <a:headEnd type="none" w="med" len="med"/>
                      <a:tailEnd type="none" w="med" len="med"/>
                    </a:lnB>
                    <a:noFill/>
                  </a:tcPr>
                </a:tc>
              </a:tr>
            </a:tbl>
          </a:graphicData>
        </a:graphic>
      </p:graphicFrame>
      <p:sp>
        <p:nvSpPr>
          <p:cNvPr id="115714" name="Title 1"/>
          <p:cNvSpPr>
            <a:spLocks noGrp="1"/>
          </p:cNvSpPr>
          <p:nvPr>
            <p:ph type="title"/>
          </p:nvPr>
        </p:nvSpPr>
        <p:spPr>
          <a:xfrm>
            <a:off x="414337" y="523874"/>
            <a:ext cx="8315325" cy="797611"/>
          </a:xfrm>
        </p:spPr>
        <p:txBody>
          <a:bodyPr/>
          <a:lstStyle/>
          <a:p>
            <a:r>
              <a:rPr lang="en-GB" altLang="en-US" dirty="0" smtClean="0"/>
              <a:t>The make or buy decision</a:t>
            </a:r>
          </a:p>
        </p:txBody>
      </p:sp>
      <p:sp>
        <p:nvSpPr>
          <p:cNvPr id="4" name="Text Box 4"/>
          <p:cNvSpPr txBox="1">
            <a:spLocks noChangeArrowheads="1"/>
          </p:cNvSpPr>
          <p:nvPr/>
        </p:nvSpPr>
        <p:spPr bwMode="auto">
          <a:xfrm>
            <a:off x="433310" y="58017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11902074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sz="2200" dirty="0"/>
              <a:t>Internal sourcing (the make option) is excluded for any item which cannot be made on available equipment or using existing resources subject to capacity constraints.</a:t>
            </a:r>
          </a:p>
          <a:p>
            <a:r>
              <a:rPr lang="en-GB" sz="2200" dirty="0"/>
              <a:t>External sourcing (the buy option) should be excluded for items which can be made economically with in-house capacity.</a:t>
            </a:r>
          </a:p>
          <a:p>
            <a:r>
              <a:rPr lang="en-GB" sz="2200" dirty="0"/>
              <a:t>Tactical decisions involve procuring equipment, personnel or other resources without changing the fundamental nature of the organisation’s asset base.</a:t>
            </a:r>
          </a:p>
          <a:p>
            <a:r>
              <a:rPr lang="en-GB" sz="2200" dirty="0"/>
              <a:t>Strategic decisions take place on issues around the vertical integration wherein entire business units are acquired or outsourced. This results in either developing or closing down part of the capabilities of the organisation</a:t>
            </a:r>
            <a:r>
              <a:rPr lang="en-GB" sz="2200" dirty="0" smtClean="0"/>
              <a:t>.</a:t>
            </a:r>
            <a:endParaRPr lang="en-GB" sz="2200" dirty="0"/>
          </a:p>
        </p:txBody>
      </p:sp>
      <p:sp>
        <p:nvSpPr>
          <p:cNvPr id="116738" name="Title 5"/>
          <p:cNvSpPr>
            <a:spLocks noGrp="1"/>
          </p:cNvSpPr>
          <p:nvPr>
            <p:ph type="title"/>
          </p:nvPr>
        </p:nvSpPr>
        <p:spPr>
          <a:xfrm>
            <a:off x="414337" y="523874"/>
            <a:ext cx="8315325" cy="797611"/>
          </a:xfrm>
        </p:spPr>
        <p:txBody>
          <a:bodyPr/>
          <a:lstStyle/>
          <a:p>
            <a:r>
              <a:rPr lang="en-GB" altLang="en-US" dirty="0" smtClean="0"/>
              <a:t>Make or buy</a:t>
            </a:r>
          </a:p>
        </p:txBody>
      </p:sp>
      <p:sp>
        <p:nvSpPr>
          <p:cNvPr id="4" name="Text Box 4"/>
          <p:cNvSpPr txBox="1">
            <a:spLocks noChangeArrowheads="1"/>
          </p:cNvSpPr>
          <p:nvPr/>
        </p:nvSpPr>
        <p:spPr bwMode="auto">
          <a:xfrm>
            <a:off x="433310" y="58017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Baily et al</a:t>
            </a:r>
            <a:endParaRPr lang="en-GB" dirty="0">
              <a:solidFill>
                <a:schemeClr val="accent3"/>
              </a:solidFill>
            </a:endParaRPr>
          </a:p>
        </p:txBody>
      </p:sp>
    </p:spTree>
    <p:extLst>
      <p:ext uri="{BB962C8B-B14F-4D97-AF65-F5344CB8AC3E}">
        <p14:creationId xmlns:p14="http://schemas.microsoft.com/office/powerpoint/2010/main" val="303216568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2771512" y="2405575"/>
            <a:ext cx="5778763" cy="2456939"/>
            <a:chOff x="2771512" y="2405575"/>
            <a:chExt cx="5778763" cy="2456939"/>
          </a:xfrm>
        </p:grpSpPr>
        <p:sp>
          <p:nvSpPr>
            <p:cNvPr id="14" name="Round Single Corner Rectangle 13"/>
            <p:cNvSpPr/>
            <p:nvPr/>
          </p:nvSpPr>
          <p:spPr bwMode="auto">
            <a:xfrm flipH="1">
              <a:off x="3441700" y="2436161"/>
              <a:ext cx="2481263" cy="960488"/>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anchor="ctr"/>
            <a:lstStyle/>
            <a:p>
              <a:pPr algn="ctr" eaLnBrk="1" hangingPunct="1">
                <a:lnSpc>
                  <a:spcPct val="80000"/>
                </a:lnSpc>
                <a:defRPr/>
              </a:pPr>
              <a:endParaRPr lang="en-GB" sz="2000" b="1" dirty="0">
                <a:solidFill>
                  <a:schemeClr val="bg1"/>
                </a:solidFill>
              </a:endParaRPr>
            </a:p>
          </p:txBody>
        </p:sp>
        <p:sp>
          <p:nvSpPr>
            <p:cNvPr id="15" name="Round Single Corner Rectangle 14"/>
            <p:cNvSpPr/>
            <p:nvPr/>
          </p:nvSpPr>
          <p:spPr bwMode="auto">
            <a:xfrm rot="5400000" flipH="1">
              <a:off x="6765882" y="1674321"/>
              <a:ext cx="959071" cy="248400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lIns="0" tIns="0" rIns="108000" bIns="0" anchor="b"/>
            <a:lstStyle/>
            <a:p>
              <a:pPr algn="ctr" eaLnBrk="1" hangingPunct="1">
                <a:lnSpc>
                  <a:spcPct val="80000"/>
                </a:lnSpc>
                <a:defRPr/>
              </a:pPr>
              <a:endParaRPr lang="en-GB" sz="2000" b="1" dirty="0">
                <a:solidFill>
                  <a:schemeClr val="bg1"/>
                </a:solidFill>
              </a:endParaRPr>
            </a:p>
          </p:txBody>
        </p:sp>
        <p:sp>
          <p:nvSpPr>
            <p:cNvPr id="16" name="Round Single Corner Rectangle 15"/>
            <p:cNvSpPr/>
            <p:nvPr/>
          </p:nvSpPr>
          <p:spPr bwMode="auto">
            <a:xfrm rot="16200000" flipH="1">
              <a:off x="4203888" y="2729102"/>
              <a:ext cx="958475" cy="248285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 anchor="ctr"/>
            <a:lstStyle/>
            <a:p>
              <a:pPr algn="ctr" eaLnBrk="1" hangingPunct="1">
                <a:lnSpc>
                  <a:spcPct val="80000"/>
                </a:lnSpc>
                <a:defRPr/>
              </a:pPr>
              <a:endParaRPr lang="en-GB" sz="2000" b="1" dirty="0">
                <a:solidFill>
                  <a:schemeClr val="bg1"/>
                </a:solidFill>
              </a:endParaRPr>
            </a:p>
          </p:txBody>
        </p:sp>
        <p:sp>
          <p:nvSpPr>
            <p:cNvPr id="17" name="Round Single Corner Rectangle 16"/>
            <p:cNvSpPr/>
            <p:nvPr/>
          </p:nvSpPr>
          <p:spPr bwMode="auto">
            <a:xfrm rot="5400000">
              <a:off x="6766265" y="2727719"/>
              <a:ext cx="959071" cy="2483235"/>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anchor="ctr"/>
            <a:lstStyle/>
            <a:p>
              <a:pPr algn="ctr" eaLnBrk="1" hangingPunct="1">
                <a:lnSpc>
                  <a:spcPct val="80000"/>
                </a:lnSpc>
                <a:defRPr/>
              </a:pPr>
              <a:endParaRPr lang="en-GB" sz="2000" b="1" dirty="0">
                <a:solidFill>
                  <a:schemeClr val="bg1"/>
                </a:solidFill>
              </a:endParaRPr>
            </a:p>
          </p:txBody>
        </p:sp>
        <p:grpSp>
          <p:nvGrpSpPr>
            <p:cNvPr id="18" name="Group 17"/>
            <p:cNvGrpSpPr/>
            <p:nvPr/>
          </p:nvGrpSpPr>
          <p:grpSpPr>
            <a:xfrm>
              <a:off x="2771512" y="2405575"/>
              <a:ext cx="668313" cy="2456939"/>
              <a:chOff x="2828156" y="2405575"/>
              <a:chExt cx="668313" cy="2456939"/>
            </a:xfrm>
          </p:grpSpPr>
          <p:sp>
            <p:nvSpPr>
              <p:cNvPr id="35" name="TextBox 34"/>
              <p:cNvSpPr txBox="1"/>
              <p:nvPr/>
            </p:nvSpPr>
            <p:spPr bwMode="auto">
              <a:xfrm>
                <a:off x="2851956" y="4518026"/>
                <a:ext cx="620713" cy="344488"/>
              </a:xfrm>
              <a:prstGeom prst="rect">
                <a:avLst/>
              </a:prstGeom>
              <a:noFill/>
            </p:spPr>
            <p:txBody>
              <a:bodyPr wrap="none">
                <a:spAutoFit/>
              </a:bodyPr>
              <a:lstStyle/>
              <a:p>
                <a:pPr algn="ctr">
                  <a:lnSpc>
                    <a:spcPct val="80000"/>
                  </a:lnSpc>
                  <a:defRPr/>
                </a:pPr>
                <a:r>
                  <a:rPr lang="en-GB" sz="2000" b="1" dirty="0">
                    <a:solidFill>
                      <a:schemeClr val="accent3"/>
                    </a:solidFill>
                  </a:rPr>
                  <a:t>Low</a:t>
                </a:r>
              </a:p>
            </p:txBody>
          </p:sp>
          <p:sp>
            <p:nvSpPr>
              <p:cNvPr id="36" name="TextBox 6"/>
              <p:cNvSpPr txBox="1">
                <a:spLocks noChangeArrowheads="1"/>
              </p:cNvSpPr>
              <p:nvPr/>
            </p:nvSpPr>
            <p:spPr bwMode="auto">
              <a:xfrm>
                <a:off x="2828156" y="2405575"/>
                <a:ext cx="668313" cy="344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pPr>
                <a:r>
                  <a:rPr lang="en-GB" altLang="en-US" sz="2000" b="1" dirty="0">
                    <a:solidFill>
                      <a:srgbClr val="E80649"/>
                    </a:solidFill>
                  </a:rPr>
                  <a:t>High</a:t>
                </a:r>
              </a:p>
            </p:txBody>
          </p:sp>
          <p:grpSp>
            <p:nvGrpSpPr>
              <p:cNvPr id="37" name="Group 2"/>
              <p:cNvGrpSpPr>
                <a:grpSpLocks/>
              </p:cNvGrpSpPr>
              <p:nvPr/>
            </p:nvGrpSpPr>
            <p:grpSpPr bwMode="auto">
              <a:xfrm>
                <a:off x="3072447" y="2741098"/>
                <a:ext cx="179731" cy="1701954"/>
                <a:chOff x="1034428" y="1441973"/>
                <a:chExt cx="180346" cy="1701968"/>
              </a:xfrm>
              <a:gradFill flip="none" rotWithShape="1">
                <a:gsLst>
                  <a:gs pos="0">
                    <a:srgbClr val="E80649"/>
                  </a:gs>
                  <a:gs pos="100000">
                    <a:schemeClr val="accent3"/>
                  </a:gs>
                </a:gsLst>
                <a:lin ang="5400000" scaled="1"/>
                <a:tileRect/>
              </a:gradFill>
            </p:grpSpPr>
            <p:sp>
              <p:nvSpPr>
                <p:cNvPr id="38" name="Rectangle 37"/>
                <p:cNvSpPr/>
                <p:nvPr/>
              </p:nvSpPr>
              <p:spPr bwMode="auto">
                <a:xfrm>
                  <a:off x="1106109" y="1522100"/>
                  <a:ext cx="36638" cy="1584013"/>
                </a:xfrm>
                <a:prstGeom prst="rect">
                  <a:avLst/>
                </a:prstGeom>
                <a:grpFill/>
                <a:ln w="9525" cap="flat" cmpd="sng" algn="ctr">
                  <a:noFill/>
                  <a:prstDash val="solid"/>
                  <a:round/>
                  <a:headEnd type="none" w="med" len="med"/>
                  <a:tailEnd type="none" w="med" len="med"/>
                </a:ln>
                <a:effectLst/>
              </p:spPr>
              <p:txBody>
                <a:bodyPr/>
                <a:lstStyle/>
                <a:p>
                  <a:pPr eaLnBrk="1" hangingPunct="1">
                    <a:defRPr/>
                  </a:pPr>
                  <a:endParaRPr lang="en-GB" dirty="0"/>
                </a:p>
              </p:txBody>
            </p:sp>
            <p:sp>
              <p:nvSpPr>
                <p:cNvPr id="39" name="Rounded Rectangle 33"/>
                <p:cNvSpPr>
                  <a:spLocks noChangeAspect="1"/>
                </p:cNvSpPr>
                <p:nvPr/>
              </p:nvSpPr>
              <p:spPr bwMode="auto">
                <a:xfrm rot="16200000">
                  <a:off x="1064897" y="1411504"/>
                  <a:ext cx="119064" cy="180001"/>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40" name="Rounded Rectangle 33"/>
                <p:cNvSpPr>
                  <a:spLocks noChangeAspect="1"/>
                </p:cNvSpPr>
                <p:nvPr/>
              </p:nvSpPr>
              <p:spPr bwMode="auto">
                <a:xfrm rot="5400000" flipV="1">
                  <a:off x="1065242" y="2994409"/>
                  <a:ext cx="119063" cy="180001"/>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grpSp>
        </p:grpSp>
        <p:sp>
          <p:nvSpPr>
            <p:cNvPr id="19" name="TextBox 59"/>
            <p:cNvSpPr txBox="1">
              <a:spLocks noChangeArrowheads="1"/>
            </p:cNvSpPr>
            <p:nvPr/>
          </p:nvSpPr>
          <p:spPr bwMode="auto">
            <a:xfrm>
              <a:off x="7881938" y="4524375"/>
              <a:ext cx="6683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pPr>
              <a:r>
                <a:rPr lang="en-GB" altLang="en-US" sz="2000" b="1" dirty="0">
                  <a:solidFill>
                    <a:srgbClr val="E80649"/>
                  </a:solidFill>
                </a:rPr>
                <a:t>High</a:t>
              </a:r>
            </a:p>
          </p:txBody>
        </p:sp>
        <p:grpSp>
          <p:nvGrpSpPr>
            <p:cNvPr id="24" name="Group 23"/>
            <p:cNvGrpSpPr/>
            <p:nvPr/>
          </p:nvGrpSpPr>
          <p:grpSpPr>
            <a:xfrm rot="5400000">
              <a:off x="5626380" y="2636604"/>
              <a:ext cx="180003" cy="4051635"/>
              <a:chOff x="1047858" y="2354653"/>
              <a:chExt cx="180003" cy="4051635"/>
            </a:xfrm>
            <a:gradFill>
              <a:gsLst>
                <a:gs pos="0">
                  <a:srgbClr val="E80649"/>
                </a:gs>
                <a:gs pos="100000">
                  <a:schemeClr val="accent3"/>
                </a:gs>
              </a:gsLst>
              <a:lin ang="5400000" scaled="1"/>
            </a:gradFill>
          </p:grpSpPr>
          <p:sp>
            <p:nvSpPr>
              <p:cNvPr id="25" name="Rectangle 24"/>
              <p:cNvSpPr/>
              <p:nvPr/>
            </p:nvSpPr>
            <p:spPr bwMode="auto">
              <a:xfrm rot="10800000">
                <a:off x="1119858" y="2438618"/>
                <a:ext cx="36000" cy="3888000"/>
              </a:xfrm>
              <a:prstGeom prst="rect">
                <a:avLst/>
              </a:prstGeom>
              <a:grpFill/>
              <a:ln w="9525" cap="flat" cmpd="sng" algn="ctr">
                <a:noFill/>
                <a:prstDash val="solid"/>
                <a:round/>
                <a:headEnd type="none" w="med" len="med"/>
                <a:tailEnd type="none" w="med" len="med"/>
              </a:ln>
              <a:effectLst/>
            </p:spPr>
            <p:txBody>
              <a:bodyPr/>
              <a:lstStyle/>
              <a:p>
                <a:pPr eaLnBrk="1" hangingPunct="1">
                  <a:defRPr/>
                </a:pPr>
                <a:endParaRPr lang="en-GB" dirty="0"/>
              </a:p>
            </p:txBody>
          </p:sp>
          <p:sp>
            <p:nvSpPr>
              <p:cNvPr id="29" name="Rounded Rectangle 33"/>
              <p:cNvSpPr>
                <a:spLocks noChangeAspect="1"/>
              </p:cNvSpPr>
              <p:nvPr/>
            </p:nvSpPr>
            <p:spPr bwMode="auto">
              <a:xfrm rot="16200000">
                <a:off x="1078380" y="2324134"/>
                <a:ext cx="118962" cy="180000"/>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30" name="Rounded Rectangle 33"/>
              <p:cNvSpPr>
                <a:spLocks noChangeAspect="1"/>
              </p:cNvSpPr>
              <p:nvPr/>
            </p:nvSpPr>
            <p:spPr bwMode="auto">
              <a:xfrm rot="5400000" flipV="1">
                <a:off x="1078377" y="6256807"/>
                <a:ext cx="118962" cy="180000"/>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grpSp>
      </p:grpSp>
      <p:sp>
        <p:nvSpPr>
          <p:cNvPr id="48130" name="Title 1"/>
          <p:cNvSpPr>
            <a:spLocks noGrp="1"/>
          </p:cNvSpPr>
          <p:nvPr>
            <p:ph type="title"/>
          </p:nvPr>
        </p:nvSpPr>
        <p:spPr>
          <a:xfrm>
            <a:off x="414338" y="523875"/>
            <a:ext cx="8315325" cy="796925"/>
          </a:xfrm>
          <a:ln/>
        </p:spPr>
        <p:txBody>
          <a:bodyPr/>
          <a:lstStyle/>
          <a:p>
            <a:r>
              <a:rPr lang="en-GB" altLang="en-US" dirty="0"/>
              <a:t>Determining strategic outsourcing </a:t>
            </a:r>
            <a:r>
              <a:rPr lang="en-GB" altLang="en-US" dirty="0" smtClean="0"/>
              <a:t>suitability </a:t>
            </a:r>
            <a:endParaRPr altLang="en-US" dirty="0" smtClean="0"/>
          </a:p>
        </p:txBody>
      </p:sp>
      <p:sp>
        <p:nvSpPr>
          <p:cNvPr id="26" name="TextBox 25"/>
          <p:cNvSpPr txBox="1"/>
          <p:nvPr/>
        </p:nvSpPr>
        <p:spPr bwMode="auto">
          <a:xfrm>
            <a:off x="355600" y="3308350"/>
            <a:ext cx="2913063" cy="395173"/>
          </a:xfrm>
          <a:prstGeom prst="rect">
            <a:avLst/>
          </a:prstGeom>
          <a:noFill/>
        </p:spPr>
        <p:txBody>
          <a:bodyPr>
            <a:spAutoFit/>
          </a:bodyPr>
          <a:lstStyle/>
          <a:p>
            <a:pPr algn="ctr">
              <a:lnSpc>
                <a:spcPct val="80000"/>
              </a:lnSpc>
              <a:defRPr/>
            </a:pPr>
            <a:r>
              <a:rPr lang="en-GB" sz="2400" i="1" dirty="0" smtClean="0">
                <a:solidFill>
                  <a:schemeClr val="accent3"/>
                </a:solidFill>
              </a:rPr>
              <a:t>Core importance</a:t>
            </a:r>
            <a:endParaRPr lang="en-GB" sz="2400" i="1" dirty="0">
              <a:solidFill>
                <a:schemeClr val="accent3"/>
              </a:solidFill>
            </a:endParaRPr>
          </a:p>
        </p:txBody>
      </p:sp>
      <p:sp>
        <p:nvSpPr>
          <p:cNvPr id="27" name="TextBox 55"/>
          <p:cNvSpPr txBox="1">
            <a:spLocks noChangeArrowheads="1"/>
          </p:cNvSpPr>
          <p:nvPr/>
        </p:nvSpPr>
        <p:spPr bwMode="auto">
          <a:xfrm>
            <a:off x="4193183" y="4760333"/>
            <a:ext cx="3541098" cy="395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defRPr/>
            </a:pPr>
            <a:r>
              <a:rPr lang="en-GB" altLang="en-US" sz="2400" i="1" dirty="0" smtClean="0">
                <a:solidFill>
                  <a:schemeClr val="accent3"/>
                </a:solidFill>
              </a:rPr>
              <a:t>Competence of contractors</a:t>
            </a:r>
          </a:p>
        </p:txBody>
      </p:sp>
      <p:sp>
        <p:nvSpPr>
          <p:cNvPr id="31" name="Rectangle 30"/>
          <p:cNvSpPr/>
          <p:nvPr/>
        </p:nvSpPr>
        <p:spPr bwMode="auto">
          <a:xfrm flipH="1">
            <a:off x="3444236" y="2544533"/>
            <a:ext cx="2481263" cy="755650"/>
          </a:xfrm>
          <a:prstGeom prst="rect">
            <a:avLst/>
          </a:prstGeom>
          <a:noFill/>
          <a:ln w="9525" cap="flat" cmpd="sng" algn="ctr">
            <a:noFill/>
            <a:prstDash val="solid"/>
            <a:round/>
            <a:headEnd type="none" w="med" len="med"/>
            <a:tailEnd type="none" w="med" len="med"/>
          </a:ln>
          <a:effectLst/>
        </p:spPr>
        <p:txBody>
          <a:bodyPr anchor="ctr"/>
          <a:lstStyle/>
          <a:p>
            <a:pPr algn="ctr" eaLnBrk="1" hangingPunct="1">
              <a:lnSpc>
                <a:spcPct val="80000"/>
              </a:lnSpc>
              <a:defRPr/>
            </a:pPr>
            <a:r>
              <a:rPr lang="en-GB" sz="2400" b="1" dirty="0" smtClean="0">
                <a:solidFill>
                  <a:schemeClr val="bg1"/>
                </a:solidFill>
              </a:rPr>
              <a:t>In house</a:t>
            </a:r>
            <a:endParaRPr lang="en-GB" sz="2400" b="1" dirty="0">
              <a:solidFill>
                <a:schemeClr val="bg1"/>
              </a:solidFill>
            </a:endParaRPr>
          </a:p>
        </p:txBody>
      </p:sp>
      <p:sp>
        <p:nvSpPr>
          <p:cNvPr id="41" name="Rectangle 40"/>
          <p:cNvSpPr/>
          <p:nvPr/>
        </p:nvSpPr>
        <p:spPr bwMode="auto">
          <a:xfrm flipH="1">
            <a:off x="3444236" y="3608766"/>
            <a:ext cx="2481263" cy="755650"/>
          </a:xfrm>
          <a:prstGeom prst="rect">
            <a:avLst/>
          </a:prstGeom>
          <a:noFill/>
          <a:ln w="9525" cap="flat" cmpd="sng" algn="ctr">
            <a:noFill/>
            <a:prstDash val="solid"/>
            <a:round/>
            <a:headEnd type="none" w="med" len="med"/>
            <a:tailEnd type="none" w="med" len="med"/>
          </a:ln>
          <a:effectLst/>
        </p:spPr>
        <p:txBody>
          <a:bodyPr anchor="ctr"/>
          <a:lstStyle/>
          <a:p>
            <a:pPr algn="ctr" eaLnBrk="1" hangingPunct="1">
              <a:lnSpc>
                <a:spcPct val="80000"/>
              </a:lnSpc>
              <a:defRPr/>
            </a:pPr>
            <a:r>
              <a:rPr lang="en-GB" sz="2400" b="1" dirty="0">
                <a:solidFill>
                  <a:schemeClr val="bg1"/>
                </a:solidFill>
              </a:rPr>
              <a:t>Develop contracting</a:t>
            </a:r>
          </a:p>
        </p:txBody>
      </p:sp>
      <p:sp>
        <p:nvSpPr>
          <p:cNvPr id="42" name="Rectangle 41"/>
          <p:cNvSpPr/>
          <p:nvPr/>
        </p:nvSpPr>
        <p:spPr bwMode="auto">
          <a:xfrm flipH="1">
            <a:off x="6009141" y="2544533"/>
            <a:ext cx="2481263" cy="755650"/>
          </a:xfrm>
          <a:prstGeom prst="rect">
            <a:avLst/>
          </a:prstGeom>
          <a:noFill/>
          <a:ln w="9525" cap="flat" cmpd="sng" algn="ctr">
            <a:noFill/>
            <a:prstDash val="solid"/>
            <a:round/>
            <a:headEnd type="none" w="med" len="med"/>
            <a:tailEnd type="none" w="med" len="med"/>
          </a:ln>
          <a:effectLst/>
        </p:spPr>
        <p:txBody>
          <a:bodyPr anchor="ctr"/>
          <a:lstStyle/>
          <a:p>
            <a:pPr algn="ctr" eaLnBrk="1" hangingPunct="1">
              <a:lnSpc>
                <a:spcPct val="80000"/>
              </a:lnSpc>
              <a:defRPr/>
            </a:pPr>
            <a:r>
              <a:rPr lang="en-GB" sz="2400" b="1" dirty="0">
                <a:solidFill>
                  <a:schemeClr val="bg1"/>
                </a:solidFill>
              </a:rPr>
              <a:t>C</a:t>
            </a:r>
            <a:r>
              <a:rPr lang="en-GB" sz="2400" b="1" dirty="0" smtClean="0">
                <a:solidFill>
                  <a:schemeClr val="bg1"/>
                </a:solidFill>
              </a:rPr>
              <a:t>ollaboration</a:t>
            </a:r>
            <a:endParaRPr lang="en-GB" sz="2400" b="1" dirty="0">
              <a:solidFill>
                <a:schemeClr val="bg1"/>
              </a:solidFill>
            </a:endParaRPr>
          </a:p>
        </p:txBody>
      </p:sp>
      <p:sp>
        <p:nvSpPr>
          <p:cNvPr id="43" name="Rectangle 42"/>
          <p:cNvSpPr/>
          <p:nvPr/>
        </p:nvSpPr>
        <p:spPr bwMode="auto">
          <a:xfrm flipH="1">
            <a:off x="6009141" y="3608766"/>
            <a:ext cx="2481263" cy="755650"/>
          </a:xfrm>
          <a:prstGeom prst="rect">
            <a:avLst/>
          </a:prstGeom>
          <a:noFill/>
          <a:ln w="9525" cap="flat" cmpd="sng" algn="ctr">
            <a:noFill/>
            <a:prstDash val="solid"/>
            <a:round/>
            <a:headEnd type="none" w="med" len="med"/>
            <a:tailEnd type="none" w="med" len="med"/>
          </a:ln>
          <a:effectLst/>
        </p:spPr>
        <p:txBody>
          <a:bodyPr anchor="ctr"/>
          <a:lstStyle/>
          <a:p>
            <a:pPr algn="ctr" eaLnBrk="1" hangingPunct="1">
              <a:lnSpc>
                <a:spcPct val="80000"/>
              </a:lnSpc>
              <a:defRPr/>
            </a:pPr>
            <a:r>
              <a:rPr lang="en-GB" sz="2400" b="1" dirty="0">
                <a:solidFill>
                  <a:schemeClr val="bg1"/>
                </a:solidFill>
              </a:rPr>
              <a:t>O</a:t>
            </a:r>
            <a:r>
              <a:rPr lang="en-GB" sz="2400" b="1" dirty="0" smtClean="0">
                <a:solidFill>
                  <a:schemeClr val="bg1"/>
                </a:solidFill>
              </a:rPr>
              <a:t>utsource</a:t>
            </a:r>
            <a:endParaRPr lang="en-GB" sz="2400" b="1" dirty="0">
              <a:solidFill>
                <a:schemeClr val="bg1"/>
              </a:solidFill>
            </a:endParaRPr>
          </a:p>
        </p:txBody>
      </p:sp>
    </p:spTree>
    <p:extLst>
      <p:ext uri="{BB962C8B-B14F-4D97-AF65-F5344CB8AC3E}">
        <p14:creationId xmlns:p14="http://schemas.microsoft.com/office/powerpoint/2010/main" val="217977493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099070184"/>
              </p:ext>
            </p:extLst>
          </p:nvPr>
        </p:nvGraphicFramePr>
        <p:xfrm>
          <a:off x="417513" y="1320798"/>
          <a:ext cx="8316912" cy="4651376"/>
        </p:xfrm>
        <a:graphic>
          <a:graphicData uri="http://schemas.openxmlformats.org/drawingml/2006/table">
            <a:tbl>
              <a:tblPr/>
              <a:tblGrid>
                <a:gridCol w="4158456">
                  <a:extLst>
                    <a:ext uri="{9D8B030D-6E8A-4147-A177-3AD203B41FA5}">
                      <a16:colId xmlns:a16="http://schemas.microsoft.com/office/drawing/2014/main" xmlns="" val="20000"/>
                    </a:ext>
                  </a:extLst>
                </a:gridCol>
                <a:gridCol w="4158456">
                  <a:extLst>
                    <a:ext uri="{9D8B030D-6E8A-4147-A177-3AD203B41FA5}">
                      <a16:colId xmlns:a16="http://schemas.microsoft.com/office/drawing/2014/main" xmlns="" val="20001"/>
                    </a:ext>
                  </a:extLst>
                </a:gridCol>
              </a:tblGrid>
              <a:tr h="555325">
                <a:tc>
                  <a:txBody>
                    <a:bodyPr/>
                    <a:lstStyle>
                      <a:lvl1pPr eaLnBrk="0" hangingPunct="0">
                        <a:spcBef>
                          <a:spcPct val="20000"/>
                        </a:spcBef>
                        <a:defRPr sz="2400">
                          <a:solidFill>
                            <a:schemeClr val="tx1"/>
                          </a:solidFill>
                          <a:latin typeface="Calibri" pitchFamily="34" charset="0"/>
                          <a:ea typeface="ＭＳ Ｐゴシック" pitchFamily="-84" charset="-128"/>
                        </a:defRPr>
                      </a:lvl1pPr>
                      <a:lvl2pPr marL="742950" indent="-285750" eaLnBrk="0" hangingPunct="0">
                        <a:spcBef>
                          <a:spcPct val="20000"/>
                        </a:spcBef>
                        <a:buFont typeface="Arial" pitchFamily="34" charset="0"/>
                        <a:defRPr sz="2400">
                          <a:solidFill>
                            <a:schemeClr val="tx1"/>
                          </a:solidFill>
                          <a:latin typeface="Calibri" pitchFamily="34" charset="0"/>
                          <a:ea typeface="ＭＳ Ｐゴシック" pitchFamily="-84" charset="-128"/>
                        </a:defRPr>
                      </a:lvl2pPr>
                      <a:lvl3pPr marL="1143000" indent="-228600" eaLnBrk="0" hangingPunct="0">
                        <a:spcBef>
                          <a:spcPct val="20000"/>
                        </a:spcBef>
                        <a:defRPr>
                          <a:solidFill>
                            <a:schemeClr val="tx1"/>
                          </a:solidFill>
                          <a:latin typeface="Calibri" pitchFamily="34" charset="0"/>
                          <a:ea typeface="ＭＳ Ｐゴシック" pitchFamily="-84" charset="-128"/>
                        </a:defRPr>
                      </a:lvl3pPr>
                      <a:lvl4pPr marL="1600200" indent="-228600" eaLnBrk="0" hangingPunct="0">
                        <a:spcBef>
                          <a:spcPct val="20000"/>
                        </a:spcBef>
                        <a:buFont typeface="Arial" pitchFamily="34" charset="0"/>
                        <a:defRPr>
                          <a:solidFill>
                            <a:schemeClr val="tx1"/>
                          </a:solidFill>
                          <a:latin typeface="Calibri" pitchFamily="34" charset="0"/>
                          <a:ea typeface="ＭＳ Ｐゴシック" pitchFamily="-84" charset="-128"/>
                        </a:defRPr>
                      </a:lvl4pPr>
                      <a:lvl5pPr marL="2057400" indent="-228600" eaLnBrk="0" hangingPunct="0">
                        <a:spcBef>
                          <a:spcPct val="20000"/>
                        </a:spcBef>
                        <a:defRPr sz="1200">
                          <a:solidFill>
                            <a:schemeClr val="tx1"/>
                          </a:solidFill>
                          <a:latin typeface="Calibri" pitchFamily="34" charset="0"/>
                          <a:ea typeface="ＭＳ Ｐゴシック" pitchFamily="-84" charset="-128"/>
                        </a:defRPr>
                      </a:lvl5pPr>
                      <a:lvl6pPr marL="25146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6pPr>
                      <a:lvl7pPr marL="29718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7pPr>
                      <a:lvl8pPr marL="34290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8pPr>
                      <a:lvl9pPr marL="38862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9pPr>
                    </a:lstStyle>
                    <a:p>
                      <a:pPr marL="0" marR="0" lvl="0" indent="0" algn="l" defTabSz="914400" rtl="0" eaLnBrk="1" fontAlgn="base" latinLnBrk="0" hangingPunct="1">
                        <a:lnSpc>
                          <a:spcPct val="81000"/>
                        </a:lnSpc>
                        <a:spcBef>
                          <a:spcPct val="0"/>
                        </a:spcBef>
                        <a:spcAft>
                          <a:spcPct val="0"/>
                        </a:spcAft>
                        <a:buClrTx/>
                        <a:buSzTx/>
                        <a:buFontTx/>
                        <a:buNone/>
                        <a:tabLst/>
                      </a:pPr>
                      <a:r>
                        <a:rPr kumimoji="0" lang="en-GB" altLang="en-US" sz="1800" b="1" i="0" u="none" strike="noStrike" cap="none" normalizeH="0" baseline="0" dirty="0" smtClean="0">
                          <a:ln>
                            <a:noFill/>
                          </a:ln>
                          <a:solidFill>
                            <a:schemeClr val="bg1"/>
                          </a:solidFill>
                          <a:effectLst/>
                          <a:latin typeface="Calibri" pitchFamily="34" charset="0"/>
                          <a:ea typeface="ＭＳ Ｐゴシック" pitchFamily="-84" charset="-128"/>
                        </a:rPr>
                        <a:t>ADVANTAGES/OPPORTUNITIES</a:t>
                      </a:r>
                    </a:p>
                  </a:txBody>
                  <a:tcPr marL="92840" marR="92840" marT="45723" marB="45723"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5"/>
                    </a:solidFill>
                  </a:tcPr>
                </a:tc>
                <a:tc>
                  <a:txBody>
                    <a:bodyPr/>
                    <a:lstStyle>
                      <a:lvl1pPr eaLnBrk="0" hangingPunct="0">
                        <a:spcBef>
                          <a:spcPct val="20000"/>
                        </a:spcBef>
                        <a:defRPr sz="2400">
                          <a:solidFill>
                            <a:schemeClr val="tx1"/>
                          </a:solidFill>
                          <a:latin typeface="Calibri" pitchFamily="34" charset="0"/>
                          <a:ea typeface="ＭＳ Ｐゴシック" pitchFamily="-84" charset="-128"/>
                        </a:defRPr>
                      </a:lvl1pPr>
                      <a:lvl2pPr marL="742950" indent="-285750" eaLnBrk="0" hangingPunct="0">
                        <a:spcBef>
                          <a:spcPct val="20000"/>
                        </a:spcBef>
                        <a:buFont typeface="Arial" pitchFamily="34" charset="0"/>
                        <a:defRPr sz="2400">
                          <a:solidFill>
                            <a:schemeClr val="tx1"/>
                          </a:solidFill>
                          <a:latin typeface="Calibri" pitchFamily="34" charset="0"/>
                          <a:ea typeface="ＭＳ Ｐゴシック" pitchFamily="-84" charset="-128"/>
                        </a:defRPr>
                      </a:lvl2pPr>
                      <a:lvl3pPr marL="1143000" indent="-228600" eaLnBrk="0" hangingPunct="0">
                        <a:spcBef>
                          <a:spcPct val="20000"/>
                        </a:spcBef>
                        <a:defRPr>
                          <a:solidFill>
                            <a:schemeClr val="tx1"/>
                          </a:solidFill>
                          <a:latin typeface="Calibri" pitchFamily="34" charset="0"/>
                          <a:ea typeface="ＭＳ Ｐゴシック" pitchFamily="-84" charset="-128"/>
                        </a:defRPr>
                      </a:lvl3pPr>
                      <a:lvl4pPr marL="1600200" indent="-228600" eaLnBrk="0" hangingPunct="0">
                        <a:spcBef>
                          <a:spcPct val="20000"/>
                        </a:spcBef>
                        <a:buFont typeface="Arial" pitchFamily="34" charset="0"/>
                        <a:defRPr>
                          <a:solidFill>
                            <a:schemeClr val="tx1"/>
                          </a:solidFill>
                          <a:latin typeface="Calibri" pitchFamily="34" charset="0"/>
                          <a:ea typeface="ＭＳ Ｐゴシック" pitchFamily="-84" charset="-128"/>
                        </a:defRPr>
                      </a:lvl4pPr>
                      <a:lvl5pPr marL="2057400" indent="-228600" eaLnBrk="0" hangingPunct="0">
                        <a:spcBef>
                          <a:spcPct val="20000"/>
                        </a:spcBef>
                        <a:defRPr sz="1200">
                          <a:solidFill>
                            <a:schemeClr val="tx1"/>
                          </a:solidFill>
                          <a:latin typeface="Calibri" pitchFamily="34" charset="0"/>
                          <a:ea typeface="ＭＳ Ｐゴシック" pitchFamily="-84" charset="-128"/>
                        </a:defRPr>
                      </a:lvl5pPr>
                      <a:lvl6pPr marL="25146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6pPr>
                      <a:lvl7pPr marL="29718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7pPr>
                      <a:lvl8pPr marL="34290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8pPr>
                      <a:lvl9pPr marL="38862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9pPr>
                    </a:lstStyle>
                    <a:p>
                      <a:pPr marL="0" marR="0" lvl="0" indent="0" algn="l" defTabSz="914400" rtl="0" eaLnBrk="1" fontAlgn="base" latinLnBrk="0" hangingPunct="1">
                        <a:lnSpc>
                          <a:spcPct val="81000"/>
                        </a:lnSpc>
                        <a:spcBef>
                          <a:spcPct val="0"/>
                        </a:spcBef>
                        <a:spcAft>
                          <a:spcPct val="0"/>
                        </a:spcAft>
                        <a:buClrTx/>
                        <a:buSzTx/>
                        <a:buFontTx/>
                        <a:buNone/>
                        <a:tabLst/>
                      </a:pPr>
                      <a:r>
                        <a:rPr kumimoji="0" lang="en-GB" altLang="en-US" sz="1800" b="1" i="0" u="none" strike="noStrike" cap="none" normalizeH="0" baseline="0" dirty="0" smtClean="0">
                          <a:ln>
                            <a:noFill/>
                          </a:ln>
                          <a:solidFill>
                            <a:schemeClr val="bg1"/>
                          </a:solidFill>
                          <a:effectLst/>
                          <a:latin typeface="Calibri" pitchFamily="34" charset="0"/>
                          <a:ea typeface="ＭＳ Ｐゴシック" pitchFamily="-84" charset="-128"/>
                        </a:rPr>
                        <a:t>DISADVANTAGES/RISKS</a:t>
                      </a:r>
                    </a:p>
                  </a:txBody>
                  <a:tcPr marL="92840" marR="92840" marT="45723" marB="45723"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75000"/>
                      </a:schemeClr>
                    </a:solidFill>
                  </a:tcPr>
                </a:tc>
                <a:extLst>
                  <a:ext uri="{0D108BD9-81ED-4DB2-BD59-A6C34878D82A}">
                    <a16:rowId xmlns:a16="http://schemas.microsoft.com/office/drawing/2014/main" xmlns="" val="10000"/>
                  </a:ext>
                </a:extLst>
              </a:tr>
              <a:tr h="4096051">
                <a:tc>
                  <a:txBody>
                    <a:bodyPr/>
                    <a:lstStyle>
                      <a:lvl1pPr eaLnBrk="0" hangingPunct="0">
                        <a:spcBef>
                          <a:spcPct val="20000"/>
                        </a:spcBef>
                        <a:defRPr sz="2400">
                          <a:solidFill>
                            <a:schemeClr val="tx1"/>
                          </a:solidFill>
                          <a:latin typeface="Calibri" pitchFamily="34" charset="0"/>
                          <a:ea typeface="ＭＳ Ｐゴシック" pitchFamily="-84" charset="-128"/>
                        </a:defRPr>
                      </a:lvl1pPr>
                      <a:lvl2pPr marL="742950" indent="-285750" eaLnBrk="0" hangingPunct="0">
                        <a:spcBef>
                          <a:spcPct val="20000"/>
                        </a:spcBef>
                        <a:buFont typeface="Arial" pitchFamily="34" charset="0"/>
                        <a:defRPr sz="2400">
                          <a:solidFill>
                            <a:schemeClr val="tx1"/>
                          </a:solidFill>
                          <a:latin typeface="Calibri" pitchFamily="34" charset="0"/>
                          <a:ea typeface="ＭＳ Ｐゴシック" pitchFamily="-84" charset="-128"/>
                        </a:defRPr>
                      </a:lvl2pPr>
                      <a:lvl3pPr marL="1143000" indent="-228600" eaLnBrk="0" hangingPunct="0">
                        <a:spcBef>
                          <a:spcPct val="20000"/>
                        </a:spcBef>
                        <a:defRPr>
                          <a:solidFill>
                            <a:schemeClr val="tx1"/>
                          </a:solidFill>
                          <a:latin typeface="Calibri" pitchFamily="34" charset="0"/>
                          <a:ea typeface="ＭＳ Ｐゴシック" pitchFamily="-84" charset="-128"/>
                        </a:defRPr>
                      </a:lvl3pPr>
                      <a:lvl4pPr marL="1600200" indent="-228600" eaLnBrk="0" hangingPunct="0">
                        <a:spcBef>
                          <a:spcPct val="20000"/>
                        </a:spcBef>
                        <a:buFont typeface="Arial" pitchFamily="34" charset="0"/>
                        <a:defRPr>
                          <a:solidFill>
                            <a:schemeClr val="tx1"/>
                          </a:solidFill>
                          <a:latin typeface="Calibri" pitchFamily="34" charset="0"/>
                          <a:ea typeface="ＭＳ Ｐゴシック" pitchFamily="-84" charset="-128"/>
                        </a:defRPr>
                      </a:lvl4pPr>
                      <a:lvl5pPr marL="2057400" indent="-228600" eaLnBrk="0" hangingPunct="0">
                        <a:spcBef>
                          <a:spcPct val="20000"/>
                        </a:spcBef>
                        <a:defRPr sz="1200">
                          <a:solidFill>
                            <a:schemeClr val="tx1"/>
                          </a:solidFill>
                          <a:latin typeface="Calibri" pitchFamily="34" charset="0"/>
                          <a:ea typeface="ＭＳ Ｐゴシック" pitchFamily="-84" charset="-128"/>
                        </a:defRPr>
                      </a:lvl5pPr>
                      <a:lvl6pPr marL="25146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6pPr>
                      <a:lvl7pPr marL="29718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7pPr>
                      <a:lvl8pPr marL="34290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8pPr>
                      <a:lvl9pPr marL="38862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9pPr>
                    </a:lstStyle>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Supports rationalisation and downsizing</a:t>
                      </a:r>
                    </a:p>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Allows focused investment of managerial, staff and other resources on core activities </a:t>
                      </a:r>
                    </a:p>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Accesses and leverages the specialist expertise, technology and resources of contractors</a:t>
                      </a:r>
                    </a:p>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Access to economies of scale </a:t>
                      </a:r>
                    </a:p>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Adds competitive performance incentives</a:t>
                      </a:r>
                    </a:p>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Leverages collaborative supply relationships</a:t>
                      </a:r>
                    </a:p>
                    <a:p>
                      <a:pPr marL="342900" marR="0" lvl="0" indent="-342900" algn="l" defTabSz="914400" rtl="0" eaLnBrk="1" fontAlgn="base" latinLnBrk="0" hangingPunct="1">
                        <a:lnSpc>
                          <a:spcPct val="90000"/>
                        </a:lnSpc>
                        <a:spcBef>
                          <a:spcPts val="0"/>
                        </a:spcBef>
                        <a:spcAft>
                          <a:spcPts val="800"/>
                        </a:spcAft>
                        <a:buClr>
                          <a:schemeClr val="accent5"/>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Cost certainty for activities where demand and costs are uncertain or fluctuating</a:t>
                      </a:r>
                    </a:p>
                  </a:txBody>
                  <a:tcPr marL="108000" marR="72000" marT="108000" marB="3600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lvl1pPr eaLnBrk="0" hangingPunct="0">
                        <a:spcBef>
                          <a:spcPct val="20000"/>
                        </a:spcBef>
                        <a:defRPr sz="2400">
                          <a:solidFill>
                            <a:schemeClr val="tx1"/>
                          </a:solidFill>
                          <a:latin typeface="Calibri" pitchFamily="34" charset="0"/>
                          <a:ea typeface="ＭＳ Ｐゴシック" pitchFamily="-84" charset="-128"/>
                        </a:defRPr>
                      </a:lvl1pPr>
                      <a:lvl2pPr marL="742950" indent="-285750" eaLnBrk="0" hangingPunct="0">
                        <a:spcBef>
                          <a:spcPct val="20000"/>
                        </a:spcBef>
                        <a:buFont typeface="Arial" pitchFamily="34" charset="0"/>
                        <a:defRPr sz="2400">
                          <a:solidFill>
                            <a:schemeClr val="tx1"/>
                          </a:solidFill>
                          <a:latin typeface="Calibri" pitchFamily="34" charset="0"/>
                          <a:ea typeface="ＭＳ Ｐゴシック" pitchFamily="-84" charset="-128"/>
                        </a:defRPr>
                      </a:lvl2pPr>
                      <a:lvl3pPr marL="1143000" indent="-228600" eaLnBrk="0" hangingPunct="0">
                        <a:spcBef>
                          <a:spcPct val="20000"/>
                        </a:spcBef>
                        <a:defRPr>
                          <a:solidFill>
                            <a:schemeClr val="tx1"/>
                          </a:solidFill>
                          <a:latin typeface="Calibri" pitchFamily="34" charset="0"/>
                          <a:ea typeface="ＭＳ Ｐゴシック" pitchFamily="-84" charset="-128"/>
                        </a:defRPr>
                      </a:lvl3pPr>
                      <a:lvl4pPr marL="1600200" indent="-228600" eaLnBrk="0" hangingPunct="0">
                        <a:spcBef>
                          <a:spcPct val="20000"/>
                        </a:spcBef>
                        <a:buFont typeface="Arial" pitchFamily="34" charset="0"/>
                        <a:defRPr>
                          <a:solidFill>
                            <a:schemeClr val="tx1"/>
                          </a:solidFill>
                          <a:latin typeface="Calibri" pitchFamily="34" charset="0"/>
                          <a:ea typeface="ＭＳ Ｐゴシック" pitchFamily="-84" charset="-128"/>
                        </a:defRPr>
                      </a:lvl4pPr>
                      <a:lvl5pPr marL="2057400" indent="-228600" eaLnBrk="0" hangingPunct="0">
                        <a:spcBef>
                          <a:spcPct val="20000"/>
                        </a:spcBef>
                        <a:defRPr sz="1200">
                          <a:solidFill>
                            <a:schemeClr val="tx1"/>
                          </a:solidFill>
                          <a:latin typeface="Calibri" pitchFamily="34" charset="0"/>
                          <a:ea typeface="ＭＳ Ｐゴシック" pitchFamily="-84" charset="-128"/>
                        </a:defRPr>
                      </a:lvl5pPr>
                      <a:lvl6pPr marL="25146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6pPr>
                      <a:lvl7pPr marL="29718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7pPr>
                      <a:lvl8pPr marL="34290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8pPr>
                      <a:lvl9pPr marL="3886200" indent="-228600" eaLnBrk="0" fontAlgn="base" hangingPunct="0">
                        <a:spcBef>
                          <a:spcPct val="20000"/>
                        </a:spcBef>
                        <a:spcAft>
                          <a:spcPct val="0"/>
                        </a:spcAft>
                        <a:defRPr sz="1200">
                          <a:solidFill>
                            <a:schemeClr val="tx1"/>
                          </a:solidFill>
                          <a:latin typeface="Calibri" pitchFamily="34" charset="0"/>
                          <a:ea typeface="ＭＳ Ｐゴシック" pitchFamily="-84" charset="-128"/>
                        </a:defRPr>
                      </a:lvl9pPr>
                    </a:lstStyle>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Potentially higher cost of services </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Difficulty of ensuring service quality and consistency and corporate social responsibility </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Potential loss of in-house expertise, knowledge, contacts or technologies </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Potential loss of control over key areas of performance and risk </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Added distance from the customer or end-user</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Risks of ‘lock in’ to an incompatible or under-performing relationship</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Risks of loss of control over confidential data and intellectual property</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Ethical and employee relations issues of transfer or cessation of activities</a:t>
                      </a:r>
                    </a:p>
                    <a:p>
                      <a:pPr marL="342900" marR="0" lvl="0" indent="-342900" algn="l" defTabSz="914400" rtl="0" eaLnBrk="1" fontAlgn="base" latinLnBrk="0" hangingPunct="1">
                        <a:lnSpc>
                          <a:spcPct val="90000"/>
                        </a:lnSpc>
                        <a:spcBef>
                          <a:spcPts val="0"/>
                        </a:spcBef>
                        <a:spcAft>
                          <a:spcPts val="800"/>
                        </a:spcAft>
                        <a:buClr>
                          <a:schemeClr val="accent4">
                            <a:lumMod val="75000"/>
                          </a:schemeClr>
                        </a:buClr>
                        <a:buSzPct val="250000"/>
                        <a:buFont typeface="Calibri" panose="020F0502020204030204" pitchFamily="34" charset="0"/>
                        <a:buChar char="₋"/>
                        <a:tabLst/>
                      </a:pPr>
                      <a:r>
                        <a:rPr lang="en-GB" altLang="en-US" sz="1400" kern="1200" dirty="0" smtClean="0">
                          <a:solidFill>
                            <a:schemeClr val="accent3"/>
                          </a:solidFill>
                          <a:latin typeface="+mn-lt"/>
                          <a:ea typeface="+mn-ea"/>
                          <a:cs typeface="+mn-cs"/>
                        </a:rPr>
                        <a:t>Potential risks, costs and difficulties of in-sourcing if the outsource arrangement fails</a:t>
                      </a:r>
                    </a:p>
                  </a:txBody>
                  <a:tcPr marL="108000" marR="72000" marT="108000" marB="3600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
        <p:nvSpPr>
          <p:cNvPr id="108546" name="Title 1"/>
          <p:cNvSpPr>
            <a:spLocks noGrp="1"/>
          </p:cNvSpPr>
          <p:nvPr>
            <p:ph type="title"/>
          </p:nvPr>
        </p:nvSpPr>
        <p:spPr/>
        <p:txBody>
          <a:bodyPr/>
          <a:lstStyle/>
          <a:p>
            <a:r>
              <a:rPr lang="en-GB" altLang="en-US" dirty="0" smtClean="0"/>
              <a:t>Outsourcing</a:t>
            </a:r>
          </a:p>
        </p:txBody>
      </p:sp>
      <p:sp>
        <p:nvSpPr>
          <p:cNvPr id="2" name="Slide Number Placeholder 1"/>
          <p:cNvSpPr>
            <a:spLocks noGrp="1"/>
          </p:cNvSpPr>
          <p:nvPr>
            <p:ph type="sldNum" sz="quarter" idx="10"/>
          </p:nvPr>
        </p:nvSpPr>
        <p:spPr/>
        <p:txBody>
          <a:bodyPr/>
          <a:lstStyle/>
          <a:p>
            <a:fld id="{19BF2C6B-E0EC-4C0E-B7D3-613ED3B301ED}" type="slidenum">
              <a:rPr lang="en-GB" smtClean="0"/>
              <a:pPr/>
              <a:t>82</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2072099723"/>
      </p:ext>
    </p:extLst>
  </p:cSld>
  <p:clrMapOvr>
    <a:masterClrMapping/>
  </p:clrMapOvr>
  <p:transition>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2422053386"/>
              </p:ext>
            </p:extLst>
          </p:nvPr>
        </p:nvGraphicFramePr>
        <p:xfrm>
          <a:off x="417513" y="1320800"/>
          <a:ext cx="8312048" cy="4641850"/>
        </p:xfrm>
        <a:graphic>
          <a:graphicData uri="http://schemas.openxmlformats.org/drawingml/2006/table">
            <a:tbl>
              <a:tblPr/>
              <a:tblGrid>
                <a:gridCol w="4157648">
                  <a:extLst>
                    <a:ext uri="{9D8B030D-6E8A-4147-A177-3AD203B41FA5}">
                      <a16:colId xmlns:a16="http://schemas.microsoft.com/office/drawing/2014/main" xmlns="" val="20000"/>
                    </a:ext>
                  </a:extLst>
                </a:gridCol>
                <a:gridCol w="4154400">
                  <a:extLst>
                    <a:ext uri="{9D8B030D-6E8A-4147-A177-3AD203B41FA5}">
                      <a16:colId xmlns:a16="http://schemas.microsoft.com/office/drawing/2014/main" xmlns="" val="20001"/>
                    </a:ext>
                  </a:extLst>
                </a:gridCol>
              </a:tblGrid>
              <a:tr h="57049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COMPETITION</a:t>
                      </a:r>
                    </a:p>
                  </a:txBody>
                  <a:tcPr marL="93147" marR="93147" marT="45719" marB="45719"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DIRECT NEGOTIATION</a:t>
                      </a:r>
                    </a:p>
                  </a:txBody>
                  <a:tcPr marL="93147" marR="93147" marT="45719" marB="45719"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4071359">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More supply options at any one time</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A distant relationship with the supplier is more likely</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Suitable for more generic or specified products or services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Formal, recorded, regulated process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Rigorous assessment and structured evaluation with transparent scoring</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Time consuming</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High preparation costs, but no guarantee of success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Requires substantial data gathering and analysis</a:t>
                      </a:r>
                    </a:p>
                  </a:txBody>
                  <a:tcPr marL="93147" marR="93147" marT="45719" marB="45719"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Fewer supply options at any one time</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Direct face-to-face engagement highly dependent on personal interactions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Influenced by negotiators’ choices and experiences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Suitable for complex environments or specialist needs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Process responds to tactical moves and power plays</a:t>
                      </a:r>
                    </a:p>
                  </a:txBody>
                  <a:tcPr marL="93147" marR="93147" marT="45719" marB="45719"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1"/>
                  </a:ext>
                </a:extLst>
              </a:tr>
            </a:tbl>
          </a:graphicData>
        </a:graphic>
      </p:graphicFrame>
      <p:sp>
        <p:nvSpPr>
          <p:cNvPr id="102402" name="Title 1"/>
          <p:cNvSpPr>
            <a:spLocks noGrp="1"/>
          </p:cNvSpPr>
          <p:nvPr>
            <p:ph type="title"/>
          </p:nvPr>
        </p:nvSpPr>
        <p:spPr/>
        <p:txBody>
          <a:bodyPr/>
          <a:lstStyle/>
          <a:p>
            <a:r>
              <a:rPr lang="en-GB" altLang="en-US" dirty="0"/>
              <a:t>Market Approaches – Features</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83</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799282999"/>
      </p:ext>
    </p:extLst>
  </p:cSld>
  <p:clrMapOvr>
    <a:masterClrMapping/>
  </p:clrMapOvr>
  <p:transition>
    <p:fad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838110326"/>
              </p:ext>
            </p:extLst>
          </p:nvPr>
        </p:nvGraphicFramePr>
        <p:xfrm>
          <a:off x="417513" y="1320800"/>
          <a:ext cx="8312048" cy="4641850"/>
        </p:xfrm>
        <a:graphic>
          <a:graphicData uri="http://schemas.openxmlformats.org/drawingml/2006/table">
            <a:tbl>
              <a:tblPr/>
              <a:tblGrid>
                <a:gridCol w="4157648">
                  <a:extLst>
                    <a:ext uri="{9D8B030D-6E8A-4147-A177-3AD203B41FA5}">
                      <a16:colId xmlns:a16="http://schemas.microsoft.com/office/drawing/2014/main" xmlns="" val="20000"/>
                    </a:ext>
                  </a:extLst>
                </a:gridCol>
                <a:gridCol w="4154400">
                  <a:extLst>
                    <a:ext uri="{9D8B030D-6E8A-4147-A177-3AD203B41FA5}">
                      <a16:colId xmlns:a16="http://schemas.microsoft.com/office/drawing/2014/main" xmlns="" val="20001"/>
                    </a:ext>
                  </a:extLst>
                </a:gridCol>
              </a:tblGrid>
              <a:tr h="57049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COMPETITION</a:t>
                      </a:r>
                    </a:p>
                  </a:txBody>
                  <a:tcPr marL="93147" marR="93147" marT="45719" marB="45719"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DIRECT NEGOTIATION</a:t>
                      </a:r>
                    </a:p>
                  </a:txBody>
                  <a:tcPr marL="93147" marR="93147" marT="45719" marB="45719"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4071359">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Provides leverage in the market place</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Forces suppliers to work against each other</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Forces organisations to be more specific about what they want before going to market</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Needs audit trail which will demonstrate unbiased decision making</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Notionally open, transparent and fair for suppliers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All potential suppliers work off the same information and criteria</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spc="-10" normalizeH="0" baseline="0" dirty="0" smtClean="0">
                          <a:ln>
                            <a:noFill/>
                          </a:ln>
                          <a:solidFill>
                            <a:schemeClr val="accent3"/>
                          </a:solidFill>
                          <a:effectLst/>
                          <a:latin typeface="Calibri" pitchFamily="34" charset="0"/>
                        </a:rPr>
                        <a:t>Little scope for change or adaptation unless specifically requested by a supplier</a:t>
                      </a:r>
                    </a:p>
                  </a:txBody>
                  <a:tcPr marL="93147" marR="93147" marT="45719" marB="45719"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Permits closer relationships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More collaborative – only seriously rated suppliers involved</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Flexible to in-process changes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Terms of reference more open</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More responsive to individual skill and initiative</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Reflects less programmable factors e.g. supply market competition, geography, power, risk, complexity, relationships, and people</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More likely to need a back-up plan; greater chance of failure</a:t>
                      </a:r>
                    </a:p>
                  </a:txBody>
                  <a:tcPr marL="93147" marR="93147" marT="45719" marB="45719"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1"/>
                  </a:ext>
                </a:extLst>
              </a:tr>
            </a:tbl>
          </a:graphicData>
        </a:graphic>
      </p:graphicFrame>
      <p:sp>
        <p:nvSpPr>
          <p:cNvPr id="102402" name="Title 1"/>
          <p:cNvSpPr>
            <a:spLocks noGrp="1"/>
          </p:cNvSpPr>
          <p:nvPr>
            <p:ph type="title"/>
          </p:nvPr>
        </p:nvSpPr>
        <p:spPr/>
        <p:txBody>
          <a:bodyPr/>
          <a:lstStyle/>
          <a:p>
            <a:r>
              <a:rPr lang="en-GB" altLang="en-US" dirty="0"/>
              <a:t>Market Approaches – Advantages</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84</a:t>
            </a:fld>
            <a:endParaRPr lang="en-GB"/>
          </a:p>
        </p:txBody>
      </p:sp>
      <p:sp>
        <p:nvSpPr>
          <p:cNvPr id="5" name="Text Box 4"/>
          <p:cNvSpPr txBox="1">
            <a:spLocks noChangeArrowheads="1"/>
          </p:cNvSpPr>
          <p:nvPr/>
        </p:nvSpPr>
        <p:spPr bwMode="auto">
          <a:xfrm>
            <a:off x="433310" y="578819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01358624"/>
      </p:ext>
    </p:extLst>
  </p:cSld>
  <p:clrMapOvr>
    <a:masterClrMapping/>
  </p:clrMapOvr>
  <p:transition>
    <p:fade/>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3881318175"/>
              </p:ext>
            </p:extLst>
          </p:nvPr>
        </p:nvGraphicFramePr>
        <p:xfrm>
          <a:off x="417513" y="1320800"/>
          <a:ext cx="8312048" cy="4641850"/>
        </p:xfrm>
        <a:graphic>
          <a:graphicData uri="http://schemas.openxmlformats.org/drawingml/2006/table">
            <a:tbl>
              <a:tblPr/>
              <a:tblGrid>
                <a:gridCol w="4157648">
                  <a:extLst>
                    <a:ext uri="{9D8B030D-6E8A-4147-A177-3AD203B41FA5}">
                      <a16:colId xmlns:a16="http://schemas.microsoft.com/office/drawing/2014/main" xmlns="" val="20000"/>
                    </a:ext>
                  </a:extLst>
                </a:gridCol>
                <a:gridCol w="4154400">
                  <a:extLst>
                    <a:ext uri="{9D8B030D-6E8A-4147-A177-3AD203B41FA5}">
                      <a16:colId xmlns:a16="http://schemas.microsoft.com/office/drawing/2014/main" xmlns="" val="20001"/>
                    </a:ext>
                  </a:extLst>
                </a:gridCol>
              </a:tblGrid>
              <a:tr h="57049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COMPETITION</a:t>
                      </a:r>
                    </a:p>
                  </a:txBody>
                  <a:tcPr marL="93147" marR="93147" marT="45719" marB="45719"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DIRECT NEGOTIATION</a:t>
                      </a:r>
                    </a:p>
                  </a:txBody>
                  <a:tcPr marL="93147" marR="93147" marT="45719" marB="45719"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4071359">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Prohibits close relationships with suppliers during process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Sets requirements for organisational behaviours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High cost and time impacts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Organisation cannot choose preferred suppliers</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Less flexible decision making; constrained by pre-programmed criteria and process</a:t>
                      </a:r>
                    </a:p>
                  </a:txBody>
                  <a:tcPr marL="93147" marR="93147" marT="45719" marB="45719"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More difficult audit trail</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More subjective and biased</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Less transparent</a:t>
                      </a:r>
                    </a:p>
                    <a:p>
                      <a:pPr marL="285750" marR="0" lvl="0" indent="-285750" algn="l" defTabSz="914400" rtl="0" eaLnBrk="1" fontAlgn="base" latinLnBrk="0" hangingPunct="1">
                        <a:lnSpc>
                          <a:spcPct val="92000"/>
                        </a:lnSpc>
                        <a:spcBef>
                          <a:spcPts val="200"/>
                        </a:spcBef>
                        <a:spcAft>
                          <a:spcPct val="0"/>
                        </a:spcAft>
                        <a:buClrTx/>
                        <a:buSzTx/>
                        <a:buFont typeface="Arial" panose="020B0604020202020204" pitchFamily="34" charset="0"/>
                        <a:buChar char="•"/>
                        <a:tabLst/>
                      </a:pPr>
                      <a:r>
                        <a:rPr kumimoji="0" lang="en-GB" sz="1800" b="0" i="0" u="none" strike="noStrike" cap="none" normalizeH="0" baseline="0" dirty="0" smtClean="0">
                          <a:ln>
                            <a:noFill/>
                          </a:ln>
                          <a:solidFill>
                            <a:schemeClr val="accent3"/>
                          </a:solidFill>
                          <a:effectLst/>
                          <a:latin typeface="Calibri" pitchFamily="34" charset="0"/>
                        </a:rPr>
                        <a:t>Negotiation is an open-ended process rather than a carefully defined event; not clear where it starts and finishes</a:t>
                      </a:r>
                    </a:p>
                  </a:txBody>
                  <a:tcPr marL="93147" marR="93147" marT="45719" marB="45719"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solidFill>
                      <a:srgbClr val="DCE6EC"/>
                    </a:solidFill>
                  </a:tcPr>
                </a:tc>
                <a:extLst>
                  <a:ext uri="{0D108BD9-81ED-4DB2-BD59-A6C34878D82A}">
                    <a16:rowId xmlns:a16="http://schemas.microsoft.com/office/drawing/2014/main" xmlns="" val="10001"/>
                  </a:ext>
                </a:extLst>
              </a:tr>
            </a:tbl>
          </a:graphicData>
        </a:graphic>
      </p:graphicFrame>
      <p:sp>
        <p:nvSpPr>
          <p:cNvPr id="102402" name="Title 1"/>
          <p:cNvSpPr>
            <a:spLocks noGrp="1"/>
          </p:cNvSpPr>
          <p:nvPr>
            <p:ph type="title"/>
          </p:nvPr>
        </p:nvSpPr>
        <p:spPr/>
        <p:txBody>
          <a:bodyPr/>
          <a:lstStyle/>
          <a:p>
            <a:r>
              <a:rPr lang="en-GB" altLang="en-US" dirty="0"/>
              <a:t>Market Approaches – Drawbacks</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85</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767139165"/>
      </p:ext>
    </p:extLst>
  </p:cSld>
  <p:clrMapOvr>
    <a:masterClrMapping/>
  </p:clrMapOvr>
  <p:transition>
    <p:fad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sz="1800" b="1" dirty="0"/>
              <a:t>ISO31000</a:t>
            </a:r>
            <a:r>
              <a:rPr lang="en-GB" sz="1800" dirty="0"/>
              <a:t> </a:t>
            </a:r>
            <a:r>
              <a:rPr lang="en-GB" sz="1800" dirty="0" smtClean="0"/>
              <a:t>define risk as </a:t>
            </a:r>
            <a:r>
              <a:rPr lang="en-GB" sz="1800" dirty="0"/>
              <a:t>“the effect of uncertainty on objectives – can be negative, positive or a deviation from the </a:t>
            </a:r>
            <a:r>
              <a:rPr lang="en-GB" sz="1800" dirty="0" smtClean="0"/>
              <a:t>expected. </a:t>
            </a:r>
            <a:r>
              <a:rPr lang="en-GB" sz="1800" dirty="0"/>
              <a:t>It should be measured against stakeholders </a:t>
            </a:r>
            <a:r>
              <a:rPr lang="en-GB" sz="1800" dirty="0" smtClean="0"/>
              <a:t>expectations”</a:t>
            </a:r>
          </a:p>
          <a:p>
            <a:pPr marL="0" indent="0">
              <a:buNone/>
            </a:pPr>
            <a:endParaRPr lang="en-GB" sz="1800" b="1" dirty="0" smtClean="0"/>
          </a:p>
          <a:p>
            <a:pPr marL="0" indent="0">
              <a:buNone/>
            </a:pPr>
            <a:r>
              <a:rPr lang="en-GB" sz="1800" b="1" dirty="0" smtClean="0"/>
              <a:t>Institute </a:t>
            </a:r>
            <a:r>
              <a:rPr lang="en-GB" sz="1800" b="1" dirty="0"/>
              <a:t>of Risk </a:t>
            </a:r>
            <a:r>
              <a:rPr lang="en-GB" sz="1800" b="1" dirty="0" smtClean="0"/>
              <a:t>Management </a:t>
            </a:r>
            <a:r>
              <a:rPr lang="en-GB" sz="1800" dirty="0" smtClean="0"/>
              <a:t>define risk management as </a:t>
            </a:r>
            <a:r>
              <a:rPr lang="en-GB" sz="1800" dirty="0"/>
              <a:t>“ the systematic process of identifying, analysing and addressing risk in order to deliver objectives</a:t>
            </a:r>
            <a:r>
              <a:rPr lang="en-GB" sz="1800" dirty="0" smtClean="0"/>
              <a:t>”</a:t>
            </a:r>
          </a:p>
          <a:p>
            <a:pPr marL="0" indent="0">
              <a:buNone/>
            </a:pPr>
            <a:endParaRPr lang="en-GB" sz="1800" dirty="0"/>
          </a:p>
          <a:p>
            <a:pPr marL="0" indent="0">
              <a:buNone/>
              <a:defRPr/>
            </a:pPr>
            <a:r>
              <a:rPr lang="en-GB" sz="1800" dirty="0"/>
              <a:t>Questions relating to </a:t>
            </a:r>
            <a:r>
              <a:rPr lang="en-GB" sz="1800" dirty="0" smtClean="0"/>
              <a:t>category strategy risks</a:t>
            </a:r>
            <a:endParaRPr lang="en-GB" sz="1800" dirty="0"/>
          </a:p>
          <a:p>
            <a:pPr marL="457200" indent="-457200">
              <a:buFont typeface="Arial" panose="020B0604020202020204" pitchFamily="34" charset="0"/>
              <a:buAutoNum type="arabicParenR"/>
              <a:defRPr/>
            </a:pPr>
            <a:r>
              <a:rPr lang="en-GB" sz="1800" dirty="0"/>
              <a:t>Why </a:t>
            </a:r>
            <a:r>
              <a:rPr lang="en-GB" sz="1800" dirty="0" smtClean="0"/>
              <a:t>do we need a </a:t>
            </a:r>
            <a:r>
              <a:rPr lang="en-GB" sz="1800" dirty="0"/>
              <a:t>systematic process? And what does that mean?</a:t>
            </a:r>
          </a:p>
          <a:p>
            <a:pPr marL="457200" indent="-457200">
              <a:buFont typeface="Arial" panose="020B0604020202020204" pitchFamily="34" charset="0"/>
              <a:buAutoNum type="arabicParenR"/>
              <a:defRPr/>
            </a:pPr>
            <a:r>
              <a:rPr lang="en-GB" sz="1800" dirty="0"/>
              <a:t>How do we identify and analyse </a:t>
            </a:r>
            <a:r>
              <a:rPr lang="en-GB" sz="1800" dirty="0" smtClean="0"/>
              <a:t>risks in relation to our proposals?</a:t>
            </a:r>
            <a:endParaRPr lang="en-GB" sz="1800" dirty="0"/>
          </a:p>
          <a:p>
            <a:pPr marL="457200" indent="-457200">
              <a:buFont typeface="Arial" panose="020B0604020202020204" pitchFamily="34" charset="0"/>
              <a:buAutoNum type="arabicParenR"/>
              <a:defRPr/>
            </a:pPr>
            <a:r>
              <a:rPr lang="en-GB" sz="1800" dirty="0"/>
              <a:t>What means do we have of addressing them?</a:t>
            </a:r>
          </a:p>
          <a:p>
            <a:pPr marL="0" indent="0">
              <a:buNone/>
              <a:defRPr/>
            </a:pPr>
            <a:endParaRPr lang="en-GB" sz="2400" dirty="0"/>
          </a:p>
          <a:p>
            <a:pPr marL="0" indent="0">
              <a:buNone/>
            </a:pPr>
            <a:endParaRPr lang="en-GB" sz="2400" dirty="0"/>
          </a:p>
          <a:p>
            <a:endParaRPr lang="en-GB" sz="2400" dirty="0"/>
          </a:p>
          <a:p>
            <a:endParaRPr lang="en-US" dirty="0"/>
          </a:p>
        </p:txBody>
      </p:sp>
      <p:sp>
        <p:nvSpPr>
          <p:cNvPr id="3" name="Title 2"/>
          <p:cNvSpPr>
            <a:spLocks noGrp="1"/>
          </p:cNvSpPr>
          <p:nvPr>
            <p:ph type="title"/>
          </p:nvPr>
        </p:nvSpPr>
        <p:spPr/>
        <p:txBody>
          <a:bodyPr/>
          <a:lstStyle/>
          <a:p>
            <a:r>
              <a:rPr lang="en-US" dirty="0" smtClean="0"/>
              <a:t>Risk and Risk Management</a:t>
            </a:r>
            <a:endParaRPr lang="en-US"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86</a:t>
            </a:fld>
            <a:endParaRPr lang="en-GB"/>
          </a:p>
        </p:txBody>
      </p:sp>
    </p:spTree>
    <p:extLst>
      <p:ext uri="{BB962C8B-B14F-4D97-AF65-F5344CB8AC3E}">
        <p14:creationId xmlns:p14="http://schemas.microsoft.com/office/powerpoint/2010/main" val="141135218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Footer Placeholder 2"/>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B7545DF5-1023-49FB-9968-AFCDCB25C992}" type="slidenum">
              <a:rPr lang="en-US" altLang="en-US" sz="1200">
                <a:solidFill>
                  <a:schemeClr val="bg1"/>
                </a:solidFill>
                <a:latin typeface="Univers 55" pitchFamily="34" charset="0"/>
                <a:cs typeface="Arial" pitchFamily="34" charset="0"/>
              </a:rPr>
              <a:pPr algn="ctr"/>
              <a:t>87</a:t>
            </a:fld>
            <a:endParaRPr lang="en-US" altLang="en-US" sz="1200">
              <a:solidFill>
                <a:schemeClr val="bg1"/>
              </a:solidFill>
              <a:latin typeface="Univers 55" pitchFamily="34" charset="0"/>
              <a:cs typeface="Arial" pitchFamily="34" charset="0"/>
            </a:endParaRPr>
          </a:p>
        </p:txBody>
      </p:sp>
      <p:sp>
        <p:nvSpPr>
          <p:cNvPr id="259075" name="Rectangle 2"/>
          <p:cNvSpPr>
            <a:spLocks noGrp="1" noChangeArrowheads="1"/>
          </p:cNvSpPr>
          <p:nvPr>
            <p:ph type="title"/>
          </p:nvPr>
        </p:nvSpPr>
        <p:spPr/>
        <p:txBody>
          <a:bodyPr lIns="91440" tIns="45720" rIns="91440" bIns="45720" anchor="ctr"/>
          <a:lstStyle/>
          <a:p>
            <a:pPr eaLnBrk="1" hangingPunct="1"/>
            <a:r>
              <a:rPr lang="en-GB" altLang="en-US" smtClean="0"/>
              <a:t>Types of Risks</a:t>
            </a:r>
          </a:p>
        </p:txBody>
      </p:sp>
      <p:grpSp>
        <p:nvGrpSpPr>
          <p:cNvPr id="2" name="Group 1"/>
          <p:cNvGrpSpPr/>
          <p:nvPr/>
        </p:nvGrpSpPr>
        <p:grpSpPr>
          <a:xfrm>
            <a:off x="1124798" y="1367761"/>
            <a:ext cx="6355071" cy="5031575"/>
            <a:chOff x="1027113" y="1071563"/>
            <a:chExt cx="6858000" cy="5371948"/>
          </a:xfrm>
        </p:grpSpPr>
        <p:sp>
          <p:nvSpPr>
            <p:cNvPr id="259076" name="Rectangle 3"/>
            <p:cNvSpPr>
              <a:spLocks noChangeArrowheads="1"/>
            </p:cNvSpPr>
            <p:nvPr/>
          </p:nvSpPr>
          <p:spPr bwMode="auto">
            <a:xfrm>
              <a:off x="1027113" y="1071563"/>
              <a:ext cx="2590800" cy="1981200"/>
            </a:xfrm>
            <a:prstGeom prst="rect">
              <a:avLst/>
            </a:prstGeom>
            <a:solidFill>
              <a:schemeClr val="accent2"/>
            </a:solidFill>
            <a:ln w="9525">
              <a:solidFill>
                <a:schemeClr val="tx1"/>
              </a:solidFill>
              <a:miter lim="800000"/>
              <a:headEnd/>
              <a:tailEnd/>
            </a:ln>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r>
                <a:rPr lang="en-GB" altLang="en-US" sz="1600" b="1" dirty="0">
                  <a:solidFill>
                    <a:schemeClr val="bg1"/>
                  </a:solidFill>
                  <a:cs typeface="Arial" pitchFamily="34" charset="0"/>
                </a:rPr>
                <a:t>Operational</a:t>
              </a:r>
            </a:p>
            <a:p>
              <a:r>
                <a:rPr lang="en-GB" altLang="en-US" sz="1200" dirty="0">
                  <a:solidFill>
                    <a:schemeClr val="bg1"/>
                  </a:solidFill>
                  <a:cs typeface="Arial" pitchFamily="34" charset="0"/>
                </a:rPr>
                <a:t>Distribution/ logistics</a:t>
              </a:r>
            </a:p>
            <a:p>
              <a:r>
                <a:rPr lang="en-GB" altLang="en-US" sz="1200" dirty="0">
                  <a:solidFill>
                    <a:schemeClr val="bg1"/>
                  </a:solidFill>
                  <a:cs typeface="Arial" pitchFamily="34" charset="0"/>
                </a:rPr>
                <a:t>Suppliers</a:t>
              </a:r>
            </a:p>
            <a:p>
              <a:r>
                <a:rPr lang="en-GB" altLang="en-US" sz="1200" dirty="0">
                  <a:solidFill>
                    <a:schemeClr val="bg1"/>
                  </a:solidFill>
                  <a:cs typeface="Arial" pitchFamily="34" charset="0"/>
                </a:rPr>
                <a:t>Product/ service quality</a:t>
              </a:r>
            </a:p>
            <a:p>
              <a:r>
                <a:rPr lang="en-GB" altLang="en-US" sz="1200" dirty="0">
                  <a:solidFill>
                    <a:schemeClr val="bg1"/>
                  </a:solidFill>
                  <a:cs typeface="Arial" pitchFamily="34" charset="0"/>
                </a:rPr>
                <a:t>Employee issues</a:t>
              </a:r>
            </a:p>
            <a:p>
              <a:r>
                <a:rPr lang="en-GB" altLang="en-US" sz="1200" dirty="0">
                  <a:solidFill>
                    <a:schemeClr val="bg1"/>
                  </a:solidFill>
                  <a:cs typeface="Arial" pitchFamily="34" charset="0"/>
                </a:rPr>
                <a:t>Fraud</a:t>
              </a:r>
            </a:p>
            <a:p>
              <a:r>
                <a:rPr lang="en-GB" altLang="en-US" sz="1200" dirty="0">
                  <a:solidFill>
                    <a:schemeClr val="bg1"/>
                  </a:solidFill>
                  <a:cs typeface="Arial" pitchFamily="34" charset="0"/>
                </a:rPr>
                <a:t>Projects</a:t>
              </a:r>
            </a:p>
            <a:p>
              <a:r>
                <a:rPr lang="en-GB" altLang="en-US" sz="1200" dirty="0">
                  <a:solidFill>
                    <a:schemeClr val="bg1"/>
                  </a:solidFill>
                  <a:cs typeface="Arial" pitchFamily="34" charset="0"/>
                </a:rPr>
                <a:t>Natural events</a:t>
              </a:r>
            </a:p>
            <a:p>
              <a:r>
                <a:rPr lang="en-GB" altLang="en-US" sz="1200" dirty="0">
                  <a:solidFill>
                    <a:schemeClr val="bg1"/>
                  </a:solidFill>
                  <a:cs typeface="Arial" pitchFamily="34" charset="0"/>
                </a:rPr>
                <a:t>IT</a:t>
              </a:r>
            </a:p>
            <a:p>
              <a:r>
                <a:rPr lang="en-GB" altLang="en-US" sz="1200" dirty="0">
                  <a:solidFill>
                    <a:schemeClr val="bg1"/>
                  </a:solidFill>
                  <a:cs typeface="Arial" pitchFamily="34" charset="0"/>
                </a:rPr>
                <a:t>Fire</a:t>
              </a:r>
              <a:endParaRPr lang="en-GB" altLang="en-US" sz="1600" b="1" dirty="0">
                <a:solidFill>
                  <a:schemeClr val="bg1"/>
                </a:solidFill>
                <a:cs typeface="Arial" pitchFamily="34" charset="0"/>
              </a:endParaRPr>
            </a:p>
          </p:txBody>
        </p:sp>
        <p:sp>
          <p:nvSpPr>
            <p:cNvPr id="259077" name="Rectangle 4"/>
            <p:cNvSpPr>
              <a:spLocks noChangeArrowheads="1"/>
            </p:cNvSpPr>
            <p:nvPr/>
          </p:nvSpPr>
          <p:spPr bwMode="auto">
            <a:xfrm>
              <a:off x="5294313" y="1071563"/>
              <a:ext cx="2590800" cy="1981200"/>
            </a:xfrm>
            <a:prstGeom prst="rect">
              <a:avLst/>
            </a:prstGeom>
            <a:solidFill>
              <a:srgbClr val="FF0000"/>
            </a:solidFill>
            <a:ln w="9525">
              <a:solidFill>
                <a:schemeClr val="tx1"/>
              </a:solidFill>
              <a:miter lim="800000"/>
              <a:headEnd/>
              <a:tailEnd/>
            </a:ln>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r>
                <a:rPr lang="en-GB" altLang="en-US" sz="1600" b="1">
                  <a:solidFill>
                    <a:schemeClr val="bg1"/>
                  </a:solidFill>
                  <a:cs typeface="Arial" pitchFamily="34" charset="0"/>
                </a:rPr>
                <a:t>Strategic</a:t>
              </a:r>
            </a:p>
            <a:p>
              <a:r>
                <a:rPr lang="en-GB" altLang="en-US" sz="1200">
                  <a:solidFill>
                    <a:schemeClr val="bg1"/>
                  </a:solidFill>
                  <a:cs typeface="Arial" pitchFamily="34" charset="0"/>
                </a:rPr>
                <a:t>Markets</a:t>
              </a:r>
            </a:p>
            <a:p>
              <a:r>
                <a:rPr lang="en-GB" altLang="en-US" sz="1200">
                  <a:solidFill>
                    <a:schemeClr val="bg1"/>
                  </a:solidFill>
                  <a:cs typeface="Arial" pitchFamily="34" charset="0"/>
                </a:rPr>
                <a:t>Competitors</a:t>
              </a:r>
            </a:p>
            <a:p>
              <a:r>
                <a:rPr lang="en-GB" altLang="en-US" sz="1200">
                  <a:solidFill>
                    <a:schemeClr val="bg1"/>
                  </a:solidFill>
                  <a:cs typeface="Arial" pitchFamily="34" charset="0"/>
                </a:rPr>
                <a:t>Technology</a:t>
              </a:r>
            </a:p>
            <a:p>
              <a:r>
                <a:rPr lang="en-GB" altLang="en-US" sz="1200">
                  <a:solidFill>
                    <a:schemeClr val="bg1"/>
                  </a:solidFill>
                  <a:cs typeface="Arial" pitchFamily="34" charset="0"/>
                </a:rPr>
                <a:t>The economy</a:t>
              </a:r>
            </a:p>
            <a:p>
              <a:r>
                <a:rPr lang="en-GB" altLang="en-US" sz="1200">
                  <a:solidFill>
                    <a:schemeClr val="bg1"/>
                  </a:solidFill>
                  <a:cs typeface="Arial" pitchFamily="34" charset="0"/>
                </a:rPr>
                <a:t>Consumer needs</a:t>
              </a:r>
            </a:p>
            <a:p>
              <a:r>
                <a:rPr lang="en-GB" altLang="en-US" sz="1200">
                  <a:solidFill>
                    <a:schemeClr val="bg1"/>
                  </a:solidFill>
                  <a:cs typeface="Arial" pitchFamily="34" charset="0"/>
                </a:rPr>
                <a:t>Legal: contracts, litigation and IPR</a:t>
              </a:r>
            </a:p>
            <a:p>
              <a:r>
                <a:rPr lang="en-GB" altLang="en-US" sz="1200">
                  <a:solidFill>
                    <a:schemeClr val="bg1"/>
                  </a:solidFill>
                  <a:cs typeface="Arial" pitchFamily="34" charset="0"/>
                </a:rPr>
                <a:t>Merger</a:t>
              </a:r>
            </a:p>
            <a:p>
              <a:r>
                <a:rPr lang="en-GB" altLang="en-US" sz="1200">
                  <a:solidFill>
                    <a:schemeClr val="bg1"/>
                  </a:solidFill>
                  <a:cs typeface="Arial" pitchFamily="34" charset="0"/>
                </a:rPr>
                <a:t>Acquisition</a:t>
              </a:r>
              <a:endParaRPr lang="en-GB" altLang="en-US" sz="1600" b="1">
                <a:solidFill>
                  <a:schemeClr val="bg1"/>
                </a:solidFill>
                <a:cs typeface="Arial" pitchFamily="34" charset="0"/>
              </a:endParaRPr>
            </a:p>
          </p:txBody>
        </p:sp>
        <p:sp>
          <p:nvSpPr>
            <p:cNvPr id="259078" name="Rectangle 5"/>
            <p:cNvSpPr>
              <a:spLocks noChangeArrowheads="1"/>
            </p:cNvSpPr>
            <p:nvPr/>
          </p:nvSpPr>
          <p:spPr bwMode="auto">
            <a:xfrm>
              <a:off x="1027113" y="3890963"/>
              <a:ext cx="2590800" cy="1981200"/>
            </a:xfrm>
            <a:prstGeom prst="rect">
              <a:avLst/>
            </a:prstGeom>
            <a:solidFill>
              <a:schemeClr val="folHlink"/>
            </a:solidFill>
            <a:ln w="9525">
              <a:solidFill>
                <a:schemeClr val="tx1"/>
              </a:solidFill>
              <a:miter lim="800000"/>
              <a:headEnd/>
              <a:tailEnd/>
            </a:ln>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r>
                <a:rPr lang="en-GB" altLang="en-US" sz="1600" b="1">
                  <a:solidFill>
                    <a:schemeClr val="bg1"/>
                  </a:solidFill>
                  <a:cs typeface="Arial" pitchFamily="34" charset="0"/>
                </a:rPr>
                <a:t>Compliance</a:t>
              </a:r>
            </a:p>
            <a:p>
              <a:r>
                <a:rPr lang="en-GB" altLang="en-US" sz="1200">
                  <a:solidFill>
                    <a:schemeClr val="bg1"/>
                  </a:solidFill>
                  <a:cs typeface="Arial" pitchFamily="34" charset="0"/>
                </a:rPr>
                <a:t>Stock exchange rules</a:t>
              </a:r>
            </a:p>
            <a:p>
              <a:r>
                <a:rPr lang="en-GB" altLang="en-US" sz="1200">
                  <a:solidFill>
                    <a:schemeClr val="bg1"/>
                  </a:solidFill>
                  <a:cs typeface="Arial" pitchFamily="34" charset="0"/>
                </a:rPr>
                <a:t>Taxation requirements</a:t>
              </a:r>
            </a:p>
            <a:p>
              <a:r>
                <a:rPr lang="en-GB" altLang="en-US" sz="1200">
                  <a:solidFill>
                    <a:schemeClr val="bg1"/>
                  </a:solidFill>
                  <a:cs typeface="Arial" pitchFamily="34" charset="0"/>
                </a:rPr>
                <a:t>Environmental legislation</a:t>
              </a:r>
            </a:p>
            <a:p>
              <a:r>
                <a:rPr lang="en-GB" altLang="en-US" sz="1200">
                  <a:solidFill>
                    <a:schemeClr val="bg1"/>
                  </a:solidFill>
                  <a:cs typeface="Arial" pitchFamily="34" charset="0"/>
                </a:rPr>
                <a:t>Accounting standards</a:t>
              </a:r>
            </a:p>
            <a:p>
              <a:r>
                <a:rPr lang="en-GB" altLang="en-US" sz="1200">
                  <a:solidFill>
                    <a:schemeClr val="bg1"/>
                  </a:solidFill>
                  <a:cs typeface="Arial" pitchFamily="34" charset="0"/>
                </a:rPr>
                <a:t>Internal controls</a:t>
              </a:r>
            </a:p>
            <a:p>
              <a:r>
                <a:rPr lang="en-GB" altLang="en-US" sz="1200">
                  <a:solidFill>
                    <a:schemeClr val="bg1"/>
                  </a:solidFill>
                  <a:cs typeface="Arial" pitchFamily="34" charset="0"/>
                </a:rPr>
                <a:t>Ethics</a:t>
              </a:r>
            </a:p>
          </p:txBody>
        </p:sp>
        <p:sp>
          <p:nvSpPr>
            <p:cNvPr id="259079" name="Rectangle 6"/>
            <p:cNvSpPr>
              <a:spLocks noChangeArrowheads="1"/>
            </p:cNvSpPr>
            <p:nvPr/>
          </p:nvSpPr>
          <p:spPr bwMode="auto">
            <a:xfrm>
              <a:off x="5294313" y="3890963"/>
              <a:ext cx="2590800" cy="1981200"/>
            </a:xfrm>
            <a:prstGeom prst="rect">
              <a:avLst/>
            </a:prstGeom>
            <a:solidFill>
              <a:srgbClr val="CC9900"/>
            </a:solidFill>
            <a:ln w="9525">
              <a:solidFill>
                <a:schemeClr val="tx1"/>
              </a:solidFill>
              <a:miter lim="800000"/>
              <a:headEnd/>
              <a:tailEnd/>
            </a:ln>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r>
                <a:rPr lang="en-GB" altLang="en-US" sz="1600" b="1">
                  <a:solidFill>
                    <a:schemeClr val="bg1"/>
                  </a:solidFill>
                  <a:cs typeface="Arial" pitchFamily="34" charset="0"/>
                </a:rPr>
                <a:t>Financial</a:t>
              </a:r>
            </a:p>
            <a:p>
              <a:r>
                <a:rPr lang="en-GB" altLang="en-US" sz="1200">
                  <a:solidFill>
                    <a:schemeClr val="bg1"/>
                  </a:solidFill>
                  <a:cs typeface="Arial" pitchFamily="34" charset="0"/>
                </a:rPr>
                <a:t>Exchange rates</a:t>
              </a:r>
            </a:p>
            <a:p>
              <a:r>
                <a:rPr lang="en-GB" altLang="en-US" sz="1200">
                  <a:solidFill>
                    <a:schemeClr val="bg1"/>
                  </a:solidFill>
                  <a:cs typeface="Arial" pitchFamily="34" charset="0"/>
                </a:rPr>
                <a:t>Interest rates</a:t>
              </a:r>
            </a:p>
            <a:p>
              <a:r>
                <a:rPr lang="en-GB" altLang="en-US" sz="1200">
                  <a:solidFill>
                    <a:schemeClr val="bg1"/>
                  </a:solidFill>
                  <a:cs typeface="Arial" pitchFamily="34" charset="0"/>
                </a:rPr>
                <a:t>Liquidity</a:t>
              </a:r>
            </a:p>
            <a:p>
              <a:r>
                <a:rPr lang="en-GB" altLang="en-US" sz="1200">
                  <a:solidFill>
                    <a:schemeClr val="bg1"/>
                  </a:solidFill>
                  <a:cs typeface="Arial" pitchFamily="34" charset="0"/>
                </a:rPr>
                <a:t>Profitability</a:t>
              </a:r>
            </a:p>
            <a:p>
              <a:r>
                <a:rPr lang="en-GB" altLang="en-US" sz="1200">
                  <a:solidFill>
                    <a:schemeClr val="bg1"/>
                  </a:solidFill>
                  <a:cs typeface="Arial" pitchFamily="34" charset="0"/>
                </a:rPr>
                <a:t>Credit</a:t>
              </a:r>
            </a:p>
            <a:p>
              <a:r>
                <a:rPr lang="en-GB" altLang="en-US" sz="1200">
                  <a:solidFill>
                    <a:schemeClr val="bg1"/>
                  </a:solidFill>
                  <a:cs typeface="Arial" pitchFamily="34" charset="0"/>
                </a:rPr>
                <a:t>Costs</a:t>
              </a:r>
              <a:endParaRPr lang="en-GB" altLang="en-US" sz="1600" b="1">
                <a:solidFill>
                  <a:schemeClr val="bg1"/>
                </a:solidFill>
                <a:cs typeface="Arial" pitchFamily="34" charset="0"/>
              </a:endParaRPr>
            </a:p>
          </p:txBody>
        </p:sp>
        <p:sp>
          <p:nvSpPr>
            <p:cNvPr id="259080" name="Oval 7"/>
            <p:cNvSpPr>
              <a:spLocks noChangeArrowheads="1"/>
            </p:cNvSpPr>
            <p:nvPr/>
          </p:nvSpPr>
          <p:spPr bwMode="auto">
            <a:xfrm>
              <a:off x="3541713" y="3052763"/>
              <a:ext cx="1828800" cy="838200"/>
            </a:xfrm>
            <a:prstGeom prst="ellipse">
              <a:avLst/>
            </a:prstGeom>
            <a:solidFill>
              <a:schemeClr val="accent1"/>
            </a:solidFill>
            <a:ln w="9525">
              <a:solidFill>
                <a:schemeClr val="tx1"/>
              </a:solidFill>
              <a:round/>
              <a:headEnd/>
              <a:tailEnd/>
            </a:ln>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r>
                <a:rPr lang="en-GB" altLang="en-US" sz="1400" b="1">
                  <a:solidFill>
                    <a:schemeClr val="tx1"/>
                  </a:solidFill>
                  <a:cs typeface="Arial" pitchFamily="34" charset="0"/>
                </a:rPr>
                <a:t>Business</a:t>
              </a:r>
            </a:p>
            <a:p>
              <a:pPr algn="ctr"/>
              <a:r>
                <a:rPr lang="en-GB" altLang="en-US" sz="1400" b="1">
                  <a:solidFill>
                    <a:schemeClr val="tx1"/>
                  </a:solidFill>
                  <a:cs typeface="Arial" pitchFamily="34" charset="0"/>
                </a:rPr>
                <a:t>Risk Management</a:t>
              </a:r>
            </a:p>
          </p:txBody>
        </p:sp>
        <p:sp>
          <p:nvSpPr>
            <p:cNvPr id="259081" name="Line 8"/>
            <p:cNvSpPr>
              <a:spLocks noChangeShapeType="1"/>
            </p:cNvSpPr>
            <p:nvPr/>
          </p:nvSpPr>
          <p:spPr bwMode="auto">
            <a:xfrm flipH="1" flipV="1">
              <a:off x="3236913" y="3052763"/>
              <a:ext cx="3810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GB"/>
            </a:p>
          </p:txBody>
        </p:sp>
        <p:sp>
          <p:nvSpPr>
            <p:cNvPr id="259082" name="Line 9"/>
            <p:cNvSpPr>
              <a:spLocks noChangeShapeType="1"/>
            </p:cNvSpPr>
            <p:nvPr/>
          </p:nvSpPr>
          <p:spPr bwMode="auto">
            <a:xfrm flipH="1">
              <a:off x="3160713" y="3662363"/>
              <a:ext cx="4572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GB"/>
            </a:p>
          </p:txBody>
        </p:sp>
        <p:sp>
          <p:nvSpPr>
            <p:cNvPr id="259083" name="Line 10"/>
            <p:cNvSpPr>
              <a:spLocks noChangeShapeType="1"/>
            </p:cNvSpPr>
            <p:nvPr/>
          </p:nvSpPr>
          <p:spPr bwMode="auto">
            <a:xfrm flipV="1">
              <a:off x="5294313" y="3052763"/>
              <a:ext cx="3810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GB"/>
            </a:p>
          </p:txBody>
        </p:sp>
        <p:sp>
          <p:nvSpPr>
            <p:cNvPr id="259084" name="Line 11"/>
            <p:cNvSpPr>
              <a:spLocks noChangeShapeType="1"/>
            </p:cNvSpPr>
            <p:nvPr/>
          </p:nvSpPr>
          <p:spPr bwMode="auto">
            <a:xfrm>
              <a:off x="5218113" y="3662363"/>
              <a:ext cx="4572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en-GB"/>
            </a:p>
          </p:txBody>
        </p:sp>
        <p:sp>
          <p:nvSpPr>
            <p:cNvPr id="259085" name="Rectangle 12"/>
            <p:cNvSpPr>
              <a:spLocks noChangeArrowheads="1"/>
            </p:cNvSpPr>
            <p:nvPr/>
          </p:nvSpPr>
          <p:spPr bwMode="auto">
            <a:xfrm>
              <a:off x="1692275" y="5930900"/>
              <a:ext cx="5527675" cy="512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accent2"/>
                  </a:solidFill>
                  <a:latin typeface="Calibri" pitchFamily="34" charset="0"/>
                </a:defRPr>
              </a:lvl1pPr>
              <a:lvl2pPr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lvl="1" algn="ctr" eaLnBrk="1" hangingPunct="1">
                <a:lnSpc>
                  <a:spcPct val="90000"/>
                </a:lnSpc>
                <a:buFont typeface="Wingdings" pitchFamily="2" charset="2"/>
                <a:buNone/>
              </a:pPr>
              <a:r>
                <a:rPr lang="en-GB" altLang="en-US" sz="1400" b="1" i="1" dirty="0">
                  <a:solidFill>
                    <a:srgbClr val="000099"/>
                  </a:solidFill>
                  <a:cs typeface="Times New Roman" pitchFamily="18" charset="0"/>
                </a:rPr>
                <a:t>Source: </a:t>
              </a:r>
              <a:r>
                <a:rPr lang="en-GB" altLang="en-US" sz="1400" b="1" i="1" dirty="0" err="1">
                  <a:solidFill>
                    <a:srgbClr val="000099"/>
                  </a:solidFill>
                  <a:cs typeface="Times New Roman" pitchFamily="18" charset="0"/>
                </a:rPr>
                <a:t>Sadgrove</a:t>
              </a:r>
              <a:r>
                <a:rPr lang="en-GB" altLang="en-US" sz="1400" b="1" i="1" dirty="0">
                  <a:solidFill>
                    <a:srgbClr val="000099"/>
                  </a:solidFill>
                  <a:cs typeface="Times New Roman" pitchFamily="18" charset="0"/>
                </a:rPr>
                <a:t>, The Complete Guide to Business Risk Management, 2</a:t>
              </a:r>
              <a:r>
                <a:rPr lang="en-GB" altLang="en-US" sz="1400" b="1" i="1" baseline="30000" dirty="0">
                  <a:solidFill>
                    <a:srgbClr val="000099"/>
                  </a:solidFill>
                  <a:cs typeface="Times New Roman" pitchFamily="18" charset="0"/>
                </a:rPr>
                <a:t>nd</a:t>
              </a:r>
              <a:r>
                <a:rPr lang="en-GB" altLang="en-US" sz="1400" b="1" i="1" dirty="0">
                  <a:solidFill>
                    <a:srgbClr val="000099"/>
                  </a:solidFill>
                  <a:cs typeface="Times New Roman" pitchFamily="18" charset="0"/>
                </a:rPr>
                <a:t> Edition (2005)</a:t>
              </a:r>
            </a:p>
          </p:txBody>
        </p:sp>
      </p:grpSp>
    </p:spTree>
    <p:extLst>
      <p:ext uri="{BB962C8B-B14F-4D97-AF65-F5344CB8AC3E}">
        <p14:creationId xmlns:p14="http://schemas.microsoft.com/office/powerpoint/2010/main" val="2797796560"/>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Footer Placeholder 2"/>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E44E766A-8768-4E38-A39A-9DBF4BB1CAEE}" type="slidenum">
              <a:rPr lang="en-US" altLang="en-US" sz="1200">
                <a:solidFill>
                  <a:schemeClr val="bg1"/>
                </a:solidFill>
                <a:latin typeface="Univers 55" pitchFamily="34" charset="0"/>
                <a:cs typeface="Arial" pitchFamily="34" charset="0"/>
              </a:rPr>
              <a:pPr algn="ctr"/>
              <a:t>88</a:t>
            </a:fld>
            <a:endParaRPr lang="en-US" altLang="en-US" sz="1200">
              <a:solidFill>
                <a:schemeClr val="bg1"/>
              </a:solidFill>
              <a:latin typeface="Univers 55" pitchFamily="34" charset="0"/>
              <a:cs typeface="Arial" pitchFamily="34" charset="0"/>
            </a:endParaRPr>
          </a:p>
        </p:txBody>
      </p:sp>
      <p:sp>
        <p:nvSpPr>
          <p:cNvPr id="279556" name="Rectangle 3"/>
          <p:cNvSpPr>
            <a:spLocks noGrp="1" noChangeArrowheads="1"/>
          </p:cNvSpPr>
          <p:nvPr>
            <p:ph type="title"/>
          </p:nvPr>
        </p:nvSpPr>
        <p:spPr/>
        <p:txBody>
          <a:bodyPr lIns="91440" tIns="45720" rIns="91440" bIns="45720" anchor="ctr"/>
          <a:lstStyle/>
          <a:p>
            <a:pPr eaLnBrk="1" hangingPunct="1"/>
            <a:r>
              <a:rPr lang="en-GB" altLang="en-US" i="1" smtClean="0"/>
              <a:t>Consequences</a:t>
            </a:r>
            <a:r>
              <a:rPr lang="en-GB" altLang="en-US" smtClean="0"/>
              <a:t> of not managing risk…..</a:t>
            </a:r>
            <a:endParaRPr lang="en-US" altLang="en-US" smtClean="0"/>
          </a:p>
        </p:txBody>
      </p:sp>
      <p:grpSp>
        <p:nvGrpSpPr>
          <p:cNvPr id="2" name="Group 1"/>
          <p:cNvGrpSpPr/>
          <p:nvPr/>
        </p:nvGrpSpPr>
        <p:grpSpPr>
          <a:xfrm>
            <a:off x="541346" y="1577113"/>
            <a:ext cx="8166561" cy="3909287"/>
            <a:chOff x="127962" y="1905000"/>
            <a:chExt cx="8765213" cy="3581400"/>
          </a:xfrm>
        </p:grpSpPr>
        <p:sp>
          <p:nvSpPr>
            <p:cNvPr id="279555" name="AutoShape 2"/>
            <p:cNvSpPr>
              <a:spLocks noChangeArrowheads="1"/>
            </p:cNvSpPr>
            <p:nvPr/>
          </p:nvSpPr>
          <p:spPr bwMode="auto">
            <a:xfrm>
              <a:off x="1142999" y="4572000"/>
              <a:ext cx="6551613" cy="914400"/>
            </a:xfrm>
            <a:prstGeom prst="roundRect">
              <a:avLst>
                <a:gd name="adj" fmla="val 16667"/>
              </a:avLst>
            </a:prstGeom>
            <a:solidFill>
              <a:srgbClr val="FF0000"/>
            </a:solidFill>
            <a:ln w="9525">
              <a:solidFill>
                <a:schemeClr val="tx1"/>
              </a:solidFill>
              <a:round/>
              <a:headEnd/>
              <a:tailEnd/>
            </a:ln>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r>
                <a:rPr lang="en-GB" altLang="en-US" sz="2000" b="1" dirty="0">
                  <a:solidFill>
                    <a:schemeClr val="bg1"/>
                  </a:solidFill>
                  <a:latin typeface="Univers 55" pitchFamily="34" charset="0"/>
                  <a:cs typeface="Arial" pitchFamily="34" charset="0"/>
                </a:rPr>
                <a:t>5 fundamental ways to damage an organisation</a:t>
              </a:r>
              <a:endParaRPr lang="en-GB" altLang="en-US" sz="2000" dirty="0">
                <a:solidFill>
                  <a:schemeClr val="bg1"/>
                </a:solidFill>
                <a:latin typeface="Univers 55" pitchFamily="34" charset="0"/>
                <a:cs typeface="Arial" pitchFamily="34" charset="0"/>
              </a:endParaRPr>
            </a:p>
          </p:txBody>
        </p:sp>
        <p:sp>
          <p:nvSpPr>
            <p:cNvPr id="513029" name="Text Box 4"/>
            <p:cNvSpPr txBox="1">
              <a:spLocks noChangeArrowheads="1"/>
            </p:cNvSpPr>
            <p:nvPr/>
          </p:nvSpPr>
          <p:spPr bwMode="auto">
            <a:xfrm>
              <a:off x="2178737" y="2192338"/>
              <a:ext cx="1271802" cy="592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accent2"/>
                  </a:solidFill>
                  <a:latin typeface="Calibri" pitchFamily="34" charset="0"/>
                </a:defRPr>
              </a:lvl1pPr>
              <a:lvl2pPr marL="742950" indent="-285750">
                <a:defRPr sz="2800">
                  <a:solidFill>
                    <a:schemeClr val="accent2"/>
                  </a:solidFill>
                  <a:latin typeface="Calibri" pitchFamily="34" charset="0"/>
                </a:defRPr>
              </a:lvl2pPr>
              <a:lvl3pPr marL="1143000" indent="-228600">
                <a:defRPr sz="2800">
                  <a:solidFill>
                    <a:schemeClr val="accent2"/>
                  </a:solidFill>
                  <a:latin typeface="Calibri" pitchFamily="34" charset="0"/>
                </a:defRPr>
              </a:lvl3pPr>
              <a:lvl4pPr marL="1600200" indent="-228600">
                <a:defRPr sz="2800">
                  <a:solidFill>
                    <a:schemeClr val="accent2"/>
                  </a:solidFill>
                  <a:latin typeface="Calibri" pitchFamily="34" charset="0"/>
                </a:defRPr>
              </a:lvl4pPr>
              <a:lvl5pPr marL="2057400" indent="-228600">
                <a:defRPr sz="2800">
                  <a:solidFill>
                    <a:schemeClr val="accent2"/>
                  </a:solidFill>
                  <a:latin typeface="Calibri" pitchFamily="34" charset="0"/>
                </a:defRPr>
              </a:lvl5pPr>
              <a:lvl6pPr marL="2514600" indent="-228600" fontAlgn="base">
                <a:spcBef>
                  <a:spcPct val="0"/>
                </a:spcBef>
                <a:spcAft>
                  <a:spcPct val="0"/>
                </a:spcAft>
                <a:defRPr sz="2800">
                  <a:solidFill>
                    <a:schemeClr val="accent2"/>
                  </a:solidFill>
                  <a:latin typeface="Calibri" pitchFamily="34" charset="0"/>
                </a:defRPr>
              </a:lvl6pPr>
              <a:lvl7pPr marL="2971800" indent="-228600" fontAlgn="base">
                <a:spcBef>
                  <a:spcPct val="0"/>
                </a:spcBef>
                <a:spcAft>
                  <a:spcPct val="0"/>
                </a:spcAft>
                <a:defRPr sz="2800">
                  <a:solidFill>
                    <a:schemeClr val="accent2"/>
                  </a:solidFill>
                  <a:latin typeface="Calibri" pitchFamily="34" charset="0"/>
                </a:defRPr>
              </a:lvl7pPr>
              <a:lvl8pPr marL="3429000" indent="-228600" fontAlgn="base">
                <a:spcBef>
                  <a:spcPct val="0"/>
                </a:spcBef>
                <a:spcAft>
                  <a:spcPct val="0"/>
                </a:spcAft>
                <a:defRPr sz="2800">
                  <a:solidFill>
                    <a:schemeClr val="accent2"/>
                  </a:solidFill>
                  <a:latin typeface="Calibri" pitchFamily="34" charset="0"/>
                </a:defRPr>
              </a:lvl8pPr>
              <a:lvl9pPr marL="3886200" indent="-228600" fontAlgn="base">
                <a:spcBef>
                  <a:spcPct val="0"/>
                </a:spcBef>
                <a:spcAft>
                  <a:spcPct val="0"/>
                </a:spcAft>
                <a:defRPr sz="2800">
                  <a:solidFill>
                    <a:schemeClr val="accent2"/>
                  </a:solidFill>
                  <a:latin typeface="Calibri" pitchFamily="34" charset="0"/>
                </a:defRPr>
              </a:lvl9pPr>
            </a:lstStyle>
            <a:p>
              <a:pPr algn="ctr" eaLnBrk="0" hangingPunct="0">
                <a:defRPr/>
              </a:pPr>
              <a:r>
                <a:rPr lang="en-GB" sz="1800" b="1" smtClean="0">
                  <a:solidFill>
                    <a:srgbClr val="003366"/>
                  </a:solidFill>
                  <a:latin typeface="+mn-lt"/>
                  <a:cs typeface="Arial" pitchFamily="34" charset="0"/>
                </a:rPr>
                <a:t>Disrupting </a:t>
              </a:r>
            </a:p>
            <a:p>
              <a:pPr algn="ctr" eaLnBrk="0" hangingPunct="0">
                <a:defRPr/>
              </a:pPr>
              <a:r>
                <a:rPr lang="en-GB" sz="1800" b="1" smtClean="0">
                  <a:solidFill>
                    <a:srgbClr val="003366"/>
                  </a:solidFill>
                  <a:latin typeface="+mn-lt"/>
                  <a:cs typeface="Arial" pitchFamily="34" charset="0"/>
                </a:rPr>
                <a:t>Supply</a:t>
              </a:r>
              <a:endParaRPr lang="en-US" sz="1800" b="1" smtClean="0">
                <a:solidFill>
                  <a:srgbClr val="003366"/>
                </a:solidFill>
                <a:latin typeface="+mn-lt"/>
                <a:cs typeface="Arial" pitchFamily="34" charset="0"/>
              </a:endParaRPr>
            </a:p>
          </p:txBody>
        </p:sp>
        <p:sp>
          <p:nvSpPr>
            <p:cNvPr id="279558" name="Text Box 5"/>
            <p:cNvSpPr txBox="1">
              <a:spLocks noChangeArrowheads="1"/>
            </p:cNvSpPr>
            <p:nvPr/>
          </p:nvSpPr>
          <p:spPr bwMode="auto">
            <a:xfrm>
              <a:off x="127962" y="2192338"/>
              <a:ext cx="1877678" cy="338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r>
                <a:rPr lang="en-GB" altLang="en-US" sz="1800" b="1" dirty="0">
                  <a:solidFill>
                    <a:srgbClr val="003366"/>
                  </a:solidFill>
                  <a:latin typeface="Univers 55" pitchFamily="34" charset="0"/>
                  <a:cs typeface="Arial" pitchFamily="34" charset="0"/>
                </a:rPr>
                <a:t>Losing Market</a:t>
              </a:r>
              <a:r>
                <a:rPr lang="en-GB" altLang="en-US" sz="1800" dirty="0">
                  <a:solidFill>
                    <a:srgbClr val="003366"/>
                  </a:solidFill>
                  <a:latin typeface="Univers 55" pitchFamily="34" charset="0"/>
                  <a:cs typeface="Arial" pitchFamily="34" charset="0"/>
                </a:rPr>
                <a:t> </a:t>
              </a:r>
            </a:p>
          </p:txBody>
        </p:sp>
        <p:sp>
          <p:nvSpPr>
            <p:cNvPr id="513031" name="Text Box 6"/>
            <p:cNvSpPr txBox="1">
              <a:spLocks noChangeArrowheads="1"/>
            </p:cNvSpPr>
            <p:nvPr/>
          </p:nvSpPr>
          <p:spPr bwMode="auto">
            <a:xfrm>
              <a:off x="3960791" y="2192338"/>
              <a:ext cx="1190669" cy="592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accent2"/>
                  </a:solidFill>
                  <a:latin typeface="Calibri" pitchFamily="34" charset="0"/>
                </a:defRPr>
              </a:lvl1pPr>
              <a:lvl2pPr marL="742950" indent="-285750">
                <a:defRPr sz="2800">
                  <a:solidFill>
                    <a:schemeClr val="accent2"/>
                  </a:solidFill>
                  <a:latin typeface="Calibri" pitchFamily="34" charset="0"/>
                </a:defRPr>
              </a:lvl2pPr>
              <a:lvl3pPr marL="1143000" indent="-228600">
                <a:defRPr sz="2800">
                  <a:solidFill>
                    <a:schemeClr val="accent2"/>
                  </a:solidFill>
                  <a:latin typeface="Calibri" pitchFamily="34" charset="0"/>
                </a:defRPr>
              </a:lvl3pPr>
              <a:lvl4pPr marL="1600200" indent="-228600">
                <a:defRPr sz="2800">
                  <a:solidFill>
                    <a:schemeClr val="accent2"/>
                  </a:solidFill>
                  <a:latin typeface="Calibri" pitchFamily="34" charset="0"/>
                </a:defRPr>
              </a:lvl4pPr>
              <a:lvl5pPr marL="2057400" indent="-228600">
                <a:defRPr sz="2800">
                  <a:solidFill>
                    <a:schemeClr val="accent2"/>
                  </a:solidFill>
                  <a:latin typeface="Calibri" pitchFamily="34" charset="0"/>
                </a:defRPr>
              </a:lvl5pPr>
              <a:lvl6pPr marL="2514600" indent="-228600" fontAlgn="base">
                <a:spcBef>
                  <a:spcPct val="0"/>
                </a:spcBef>
                <a:spcAft>
                  <a:spcPct val="0"/>
                </a:spcAft>
                <a:defRPr sz="2800">
                  <a:solidFill>
                    <a:schemeClr val="accent2"/>
                  </a:solidFill>
                  <a:latin typeface="Calibri" pitchFamily="34" charset="0"/>
                </a:defRPr>
              </a:lvl6pPr>
              <a:lvl7pPr marL="2971800" indent="-228600" fontAlgn="base">
                <a:spcBef>
                  <a:spcPct val="0"/>
                </a:spcBef>
                <a:spcAft>
                  <a:spcPct val="0"/>
                </a:spcAft>
                <a:defRPr sz="2800">
                  <a:solidFill>
                    <a:schemeClr val="accent2"/>
                  </a:solidFill>
                  <a:latin typeface="Calibri" pitchFamily="34" charset="0"/>
                </a:defRPr>
              </a:lvl7pPr>
              <a:lvl8pPr marL="3429000" indent="-228600" fontAlgn="base">
                <a:spcBef>
                  <a:spcPct val="0"/>
                </a:spcBef>
                <a:spcAft>
                  <a:spcPct val="0"/>
                </a:spcAft>
                <a:defRPr sz="2800">
                  <a:solidFill>
                    <a:schemeClr val="accent2"/>
                  </a:solidFill>
                  <a:latin typeface="Calibri" pitchFamily="34" charset="0"/>
                </a:defRPr>
              </a:lvl8pPr>
              <a:lvl9pPr marL="3886200" indent="-228600" fontAlgn="base">
                <a:spcBef>
                  <a:spcPct val="0"/>
                </a:spcBef>
                <a:spcAft>
                  <a:spcPct val="0"/>
                </a:spcAft>
                <a:defRPr sz="2800">
                  <a:solidFill>
                    <a:schemeClr val="accent2"/>
                  </a:solidFill>
                  <a:latin typeface="Calibri" pitchFamily="34" charset="0"/>
                </a:defRPr>
              </a:lvl9pPr>
            </a:lstStyle>
            <a:p>
              <a:pPr algn="ctr" eaLnBrk="0" hangingPunct="0">
                <a:defRPr/>
              </a:pPr>
              <a:r>
                <a:rPr lang="en-GB" sz="1800" b="1" smtClean="0">
                  <a:solidFill>
                    <a:srgbClr val="003366"/>
                  </a:solidFill>
                  <a:latin typeface="+mn-lt"/>
                  <a:cs typeface="Arial" pitchFamily="34" charset="0"/>
                </a:rPr>
                <a:t>Creating </a:t>
              </a:r>
            </a:p>
            <a:p>
              <a:pPr algn="ctr" eaLnBrk="0" hangingPunct="0">
                <a:defRPr/>
              </a:pPr>
              <a:r>
                <a:rPr lang="en-GB" sz="1800" b="1" smtClean="0">
                  <a:solidFill>
                    <a:srgbClr val="003366"/>
                  </a:solidFill>
                  <a:latin typeface="+mn-lt"/>
                  <a:cs typeface="Arial" pitchFamily="34" charset="0"/>
                </a:rPr>
                <a:t>Bad Press</a:t>
              </a:r>
              <a:endParaRPr lang="en-US" sz="1800" b="1" smtClean="0">
                <a:solidFill>
                  <a:srgbClr val="003366"/>
                </a:solidFill>
                <a:latin typeface="+mn-lt"/>
                <a:cs typeface="Arial" pitchFamily="34" charset="0"/>
              </a:endParaRPr>
            </a:p>
          </p:txBody>
        </p:sp>
        <p:sp>
          <p:nvSpPr>
            <p:cNvPr id="513032" name="Text Box 7"/>
            <p:cNvSpPr txBox="1">
              <a:spLocks noChangeArrowheads="1"/>
            </p:cNvSpPr>
            <p:nvPr/>
          </p:nvSpPr>
          <p:spPr bwMode="auto">
            <a:xfrm>
              <a:off x="5329238" y="2166938"/>
              <a:ext cx="1690687" cy="592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accent2"/>
                  </a:solidFill>
                  <a:latin typeface="Calibri" pitchFamily="34" charset="0"/>
                </a:defRPr>
              </a:lvl1pPr>
              <a:lvl2pPr marL="742950" indent="-285750">
                <a:defRPr sz="2800">
                  <a:solidFill>
                    <a:schemeClr val="accent2"/>
                  </a:solidFill>
                  <a:latin typeface="Calibri" pitchFamily="34" charset="0"/>
                </a:defRPr>
              </a:lvl2pPr>
              <a:lvl3pPr marL="1143000" indent="-228600">
                <a:defRPr sz="2800">
                  <a:solidFill>
                    <a:schemeClr val="accent2"/>
                  </a:solidFill>
                  <a:latin typeface="Calibri" pitchFamily="34" charset="0"/>
                </a:defRPr>
              </a:lvl3pPr>
              <a:lvl4pPr marL="1600200" indent="-228600">
                <a:defRPr sz="2800">
                  <a:solidFill>
                    <a:schemeClr val="accent2"/>
                  </a:solidFill>
                  <a:latin typeface="Calibri" pitchFamily="34" charset="0"/>
                </a:defRPr>
              </a:lvl4pPr>
              <a:lvl5pPr marL="2057400" indent="-228600">
                <a:defRPr sz="2800">
                  <a:solidFill>
                    <a:schemeClr val="accent2"/>
                  </a:solidFill>
                  <a:latin typeface="Calibri" pitchFamily="34" charset="0"/>
                </a:defRPr>
              </a:lvl5pPr>
              <a:lvl6pPr marL="2514600" indent="-228600" fontAlgn="base">
                <a:spcBef>
                  <a:spcPct val="0"/>
                </a:spcBef>
                <a:spcAft>
                  <a:spcPct val="0"/>
                </a:spcAft>
                <a:defRPr sz="2800">
                  <a:solidFill>
                    <a:schemeClr val="accent2"/>
                  </a:solidFill>
                  <a:latin typeface="Calibri" pitchFamily="34" charset="0"/>
                </a:defRPr>
              </a:lvl6pPr>
              <a:lvl7pPr marL="2971800" indent="-228600" fontAlgn="base">
                <a:spcBef>
                  <a:spcPct val="0"/>
                </a:spcBef>
                <a:spcAft>
                  <a:spcPct val="0"/>
                </a:spcAft>
                <a:defRPr sz="2800">
                  <a:solidFill>
                    <a:schemeClr val="accent2"/>
                  </a:solidFill>
                  <a:latin typeface="Calibri" pitchFamily="34" charset="0"/>
                </a:defRPr>
              </a:lvl7pPr>
              <a:lvl8pPr marL="3429000" indent="-228600" fontAlgn="base">
                <a:spcBef>
                  <a:spcPct val="0"/>
                </a:spcBef>
                <a:spcAft>
                  <a:spcPct val="0"/>
                </a:spcAft>
                <a:defRPr sz="2800">
                  <a:solidFill>
                    <a:schemeClr val="accent2"/>
                  </a:solidFill>
                  <a:latin typeface="Calibri" pitchFamily="34" charset="0"/>
                </a:defRPr>
              </a:lvl8pPr>
              <a:lvl9pPr marL="3886200" indent="-228600" fontAlgn="base">
                <a:spcBef>
                  <a:spcPct val="0"/>
                </a:spcBef>
                <a:spcAft>
                  <a:spcPct val="0"/>
                </a:spcAft>
                <a:defRPr sz="2800">
                  <a:solidFill>
                    <a:schemeClr val="accent2"/>
                  </a:solidFill>
                  <a:latin typeface="Calibri" pitchFamily="34" charset="0"/>
                </a:defRPr>
              </a:lvl9pPr>
            </a:lstStyle>
            <a:p>
              <a:pPr algn="ctr" eaLnBrk="0" hangingPunct="0">
                <a:defRPr/>
              </a:pPr>
              <a:r>
                <a:rPr lang="en-GB" sz="1800" b="1" smtClean="0">
                  <a:solidFill>
                    <a:srgbClr val="003366"/>
                  </a:solidFill>
                  <a:latin typeface="+mn-lt"/>
                  <a:cs typeface="Arial" pitchFamily="34" charset="0"/>
                </a:rPr>
                <a:t>Increasing Costs</a:t>
              </a:r>
              <a:endParaRPr lang="en-US" sz="1800" b="1" smtClean="0">
                <a:solidFill>
                  <a:srgbClr val="003366"/>
                </a:solidFill>
                <a:latin typeface="+mn-lt"/>
                <a:cs typeface="Arial" pitchFamily="34" charset="0"/>
              </a:endParaRPr>
            </a:p>
          </p:txBody>
        </p:sp>
        <p:sp>
          <p:nvSpPr>
            <p:cNvPr id="279561" name="Text Box 8"/>
            <p:cNvSpPr txBox="1">
              <a:spLocks noChangeArrowheads="1"/>
            </p:cNvSpPr>
            <p:nvPr/>
          </p:nvSpPr>
          <p:spPr bwMode="auto">
            <a:xfrm>
              <a:off x="7258022" y="1905000"/>
              <a:ext cx="1616133" cy="84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r>
                <a:rPr lang="en-GB" altLang="en-US" sz="1800" b="1">
                  <a:solidFill>
                    <a:srgbClr val="003366"/>
                  </a:solidFill>
                  <a:latin typeface="Univers 55" pitchFamily="34" charset="0"/>
                  <a:cs typeface="Arial" pitchFamily="34" charset="0"/>
                </a:rPr>
                <a:t>Losing </a:t>
              </a:r>
            </a:p>
            <a:p>
              <a:pPr algn="ctr"/>
              <a:r>
                <a:rPr lang="en-GB" altLang="en-US" sz="1800" b="1">
                  <a:solidFill>
                    <a:srgbClr val="003366"/>
                  </a:solidFill>
                  <a:latin typeface="Univers 55" pitchFamily="34" charset="0"/>
                  <a:cs typeface="Arial" pitchFamily="34" charset="0"/>
                </a:rPr>
                <a:t>Competitive </a:t>
              </a:r>
            </a:p>
            <a:p>
              <a:pPr algn="ctr"/>
              <a:r>
                <a:rPr lang="en-GB" altLang="en-US" sz="1800" b="1">
                  <a:solidFill>
                    <a:srgbClr val="003366"/>
                  </a:solidFill>
                  <a:latin typeface="Univers 55" pitchFamily="34" charset="0"/>
                  <a:cs typeface="Arial" pitchFamily="34" charset="0"/>
                </a:rPr>
                <a:t>Advantage</a:t>
              </a:r>
              <a:endParaRPr lang="en-US" altLang="en-US" sz="1800" b="1">
                <a:solidFill>
                  <a:srgbClr val="003366"/>
                </a:solidFill>
                <a:latin typeface="Univers 55" pitchFamily="34" charset="0"/>
                <a:cs typeface="Arial" pitchFamily="34" charset="0"/>
              </a:endParaRPr>
            </a:p>
          </p:txBody>
        </p:sp>
        <p:pic>
          <p:nvPicPr>
            <p:cNvPr id="279562" name="Picture 9" descr="burg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5825" y="2959100"/>
              <a:ext cx="1657350"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9563" name="Picture 10" descr="Money GB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625" y="3103563"/>
              <a:ext cx="158432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9564" name="Picture 11" descr="bad pre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8400" y="2887663"/>
              <a:ext cx="17272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9565" name="Picture 12" descr="chain breaki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613" y="2887663"/>
              <a:ext cx="1655762"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9566" name="Picture 13" descr="market char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6050" y="2941638"/>
              <a:ext cx="1689100"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34404772"/>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Footer Placeholder 3"/>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D05A9AAC-1C0C-425C-971D-9F44D7AC4DA0}" type="slidenum">
              <a:rPr lang="en-US" altLang="en-US" sz="1200">
                <a:solidFill>
                  <a:schemeClr val="bg1"/>
                </a:solidFill>
                <a:latin typeface="Univers 55" pitchFamily="34" charset="0"/>
                <a:cs typeface="Arial" pitchFamily="34" charset="0"/>
              </a:rPr>
              <a:pPr algn="ctr"/>
              <a:t>89</a:t>
            </a:fld>
            <a:endParaRPr lang="en-US" altLang="en-US" sz="1200">
              <a:solidFill>
                <a:schemeClr val="bg1"/>
              </a:solidFill>
              <a:latin typeface="Univers 55" pitchFamily="34" charset="0"/>
              <a:cs typeface="Arial" pitchFamily="34" charset="0"/>
            </a:endParaRPr>
          </a:p>
        </p:txBody>
      </p:sp>
      <p:sp>
        <p:nvSpPr>
          <p:cNvPr id="288771" name="Rectangle 2"/>
          <p:cNvSpPr>
            <a:spLocks noGrp="1" noChangeArrowheads="1"/>
          </p:cNvSpPr>
          <p:nvPr>
            <p:ph type="title"/>
          </p:nvPr>
        </p:nvSpPr>
        <p:spPr/>
        <p:txBody>
          <a:bodyPr lIns="91440" tIns="45720" rIns="91440" bIns="45720" anchor="ctr"/>
          <a:lstStyle/>
          <a:p>
            <a:pPr eaLnBrk="1" hangingPunct="1"/>
            <a:r>
              <a:rPr lang="en-GB" altLang="en-US" smtClean="0"/>
              <a:t>Risk Management Process</a:t>
            </a:r>
          </a:p>
        </p:txBody>
      </p:sp>
      <p:sp>
        <p:nvSpPr>
          <p:cNvPr id="288772" name="Rectangle 3"/>
          <p:cNvSpPr>
            <a:spLocks noGrp="1" noChangeArrowheads="1"/>
          </p:cNvSpPr>
          <p:nvPr>
            <p:ph type="body" sz="quarter" idx="10"/>
          </p:nvPr>
        </p:nvSpPr>
        <p:spPr/>
        <p:txBody>
          <a:bodyPr lIns="91440" tIns="45720" rIns="91440" bIns="45720"/>
          <a:lstStyle/>
          <a:p>
            <a:pPr marL="0" indent="0" eaLnBrk="1" hangingPunct="1">
              <a:lnSpc>
                <a:spcPct val="120000"/>
              </a:lnSpc>
              <a:buFontTx/>
              <a:buNone/>
            </a:pPr>
            <a:r>
              <a:rPr lang="en-GB" altLang="en-US" dirty="0" smtClean="0"/>
              <a:t>A 3 step approach to Risk Management:</a:t>
            </a:r>
          </a:p>
        </p:txBody>
      </p:sp>
      <p:grpSp>
        <p:nvGrpSpPr>
          <p:cNvPr id="288773" name="Group 4"/>
          <p:cNvGrpSpPr>
            <a:grpSpLocks/>
          </p:cNvGrpSpPr>
          <p:nvPr/>
        </p:nvGrpSpPr>
        <p:grpSpPr bwMode="auto">
          <a:xfrm>
            <a:off x="539750" y="2514600"/>
            <a:ext cx="8135938" cy="3097213"/>
            <a:chOff x="340" y="1584"/>
            <a:chExt cx="5125" cy="1951"/>
          </a:xfrm>
        </p:grpSpPr>
        <p:pic>
          <p:nvPicPr>
            <p:cNvPr id="288774" name="Picture 5" descr="RISK ST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 y="1584"/>
              <a:ext cx="1180" cy="1951"/>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288775" name="Oval 6"/>
            <p:cNvSpPr>
              <a:spLocks noChangeArrowheads="1"/>
            </p:cNvSpPr>
            <p:nvPr/>
          </p:nvSpPr>
          <p:spPr bwMode="auto">
            <a:xfrm>
              <a:off x="476" y="1630"/>
              <a:ext cx="227" cy="227"/>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eaLnBrk="1" hangingPunct="1"/>
              <a:r>
                <a:rPr lang="en-GB" altLang="en-US" sz="1800" b="1">
                  <a:solidFill>
                    <a:schemeClr val="bg1"/>
                  </a:solidFill>
                  <a:cs typeface="Arial" pitchFamily="34" charset="0"/>
                </a:rPr>
                <a:t>1</a:t>
              </a:r>
            </a:p>
          </p:txBody>
        </p:sp>
        <p:sp>
          <p:nvSpPr>
            <p:cNvPr id="288776" name="Oval 7"/>
            <p:cNvSpPr>
              <a:spLocks noChangeArrowheads="1"/>
            </p:cNvSpPr>
            <p:nvPr/>
          </p:nvSpPr>
          <p:spPr bwMode="auto">
            <a:xfrm>
              <a:off x="476" y="2174"/>
              <a:ext cx="227" cy="227"/>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eaLnBrk="1" hangingPunct="1"/>
              <a:r>
                <a:rPr lang="en-GB" altLang="en-US" sz="1800" b="1">
                  <a:solidFill>
                    <a:schemeClr val="bg1"/>
                  </a:solidFill>
                  <a:cs typeface="Arial" pitchFamily="34" charset="0"/>
                </a:rPr>
                <a:t>2</a:t>
              </a:r>
            </a:p>
          </p:txBody>
        </p:sp>
        <p:sp>
          <p:nvSpPr>
            <p:cNvPr id="288777" name="Oval 8"/>
            <p:cNvSpPr>
              <a:spLocks noChangeArrowheads="1"/>
            </p:cNvSpPr>
            <p:nvPr/>
          </p:nvSpPr>
          <p:spPr bwMode="auto">
            <a:xfrm>
              <a:off x="476" y="2809"/>
              <a:ext cx="227" cy="227"/>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eaLnBrk="1" hangingPunct="1"/>
              <a:r>
                <a:rPr lang="en-GB" altLang="en-US" sz="1800" b="1">
                  <a:solidFill>
                    <a:schemeClr val="bg1"/>
                  </a:solidFill>
                  <a:cs typeface="Arial" pitchFamily="34" charset="0"/>
                </a:rPr>
                <a:t>3</a:t>
              </a:r>
            </a:p>
          </p:txBody>
        </p:sp>
        <p:sp>
          <p:nvSpPr>
            <p:cNvPr id="288778" name="AutoShape 9"/>
            <p:cNvSpPr>
              <a:spLocks noChangeArrowheads="1"/>
            </p:cNvSpPr>
            <p:nvPr/>
          </p:nvSpPr>
          <p:spPr bwMode="auto">
            <a:xfrm>
              <a:off x="340" y="1585"/>
              <a:ext cx="1542" cy="1905"/>
            </a:xfrm>
            <a:prstGeom prst="roundRect">
              <a:avLst>
                <a:gd name="adj" fmla="val 16667"/>
              </a:avLst>
            </a:prstGeom>
            <a:noFill/>
            <a:ln w="50800">
              <a:solidFill>
                <a:srgbClr val="4D4D4D"/>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endParaRPr lang="en-US" altLang="en-US">
                <a:solidFill>
                  <a:schemeClr val="tx1"/>
                </a:solidFill>
                <a:cs typeface="Arial" pitchFamily="34" charset="0"/>
              </a:endParaRPr>
            </a:p>
          </p:txBody>
        </p:sp>
        <p:pic>
          <p:nvPicPr>
            <p:cNvPr id="288779" name="Picture 10" descr="ASSESS RIS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6" y="1721"/>
              <a:ext cx="2880" cy="1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8780" name="AutoShape 11"/>
            <p:cNvSpPr>
              <a:spLocks noChangeArrowheads="1"/>
            </p:cNvSpPr>
            <p:nvPr/>
          </p:nvSpPr>
          <p:spPr bwMode="auto">
            <a:xfrm>
              <a:off x="2291" y="1585"/>
              <a:ext cx="3174" cy="1905"/>
            </a:xfrm>
            <a:prstGeom prst="roundRect">
              <a:avLst>
                <a:gd name="adj" fmla="val 16667"/>
              </a:avLst>
            </a:prstGeom>
            <a:noFill/>
            <a:ln w="50800">
              <a:solidFill>
                <a:srgbClr val="4D4D4D"/>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endParaRPr lang="en-US" altLang="en-US">
                <a:solidFill>
                  <a:schemeClr val="tx1"/>
                </a:solidFill>
                <a:cs typeface="Arial" pitchFamily="34" charset="0"/>
              </a:endParaRPr>
            </a:p>
          </p:txBody>
        </p:sp>
      </p:grpSp>
    </p:spTree>
    <p:extLst>
      <p:ext uri="{BB962C8B-B14F-4D97-AF65-F5344CB8AC3E}">
        <p14:creationId xmlns:p14="http://schemas.microsoft.com/office/powerpoint/2010/main" val="3732387849"/>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Footer Placeholder 2"/>
          <p:cNvSpPr txBox="1">
            <a:spLocks noGrp="1"/>
          </p:cNvSpPr>
          <p:nvPr/>
        </p:nvSpPr>
        <p:spPr bwMode="auto">
          <a:xfrm>
            <a:off x="8432800" y="346075"/>
            <a:ext cx="4937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pPr algn="ctr"/>
            <a:fld id="{45EE70E7-55A7-409E-BCB8-39293F125882}" type="slidenum">
              <a:rPr lang="en-US" altLang="en-US" sz="1200">
                <a:solidFill>
                  <a:schemeClr val="bg1"/>
                </a:solidFill>
                <a:latin typeface="Univers 55" pitchFamily="34" charset="0"/>
                <a:cs typeface="Arial" pitchFamily="34" charset="0"/>
              </a:rPr>
              <a:pPr algn="ctr"/>
              <a:t>90</a:t>
            </a:fld>
            <a:endParaRPr lang="en-US" altLang="en-US" sz="1200">
              <a:solidFill>
                <a:schemeClr val="bg1"/>
              </a:solidFill>
              <a:latin typeface="Univers 55" pitchFamily="34" charset="0"/>
              <a:cs typeface="Arial" pitchFamily="34" charset="0"/>
            </a:endParaRPr>
          </a:p>
        </p:txBody>
      </p:sp>
      <p:graphicFrame>
        <p:nvGraphicFramePr>
          <p:cNvPr id="292867" name="Object 2"/>
          <p:cNvGraphicFramePr>
            <a:graphicFrameLocks noChangeAspect="1"/>
          </p:cNvGraphicFramePr>
          <p:nvPr/>
        </p:nvGraphicFramePr>
        <p:xfrm>
          <a:off x="1296988" y="1189038"/>
          <a:ext cx="6391275" cy="5440362"/>
        </p:xfrm>
        <a:graphic>
          <a:graphicData uri="http://schemas.openxmlformats.org/presentationml/2006/ole">
            <mc:AlternateContent xmlns:mc="http://schemas.openxmlformats.org/markup-compatibility/2006">
              <mc:Choice xmlns:v="urn:schemas-microsoft-com:vml" Requires="v">
                <p:oleObj spid="_x0000_s4144" name="Document" r:id="rId5" imgW="6982968" imgH="5943600" progId="Word.Document.8">
                  <p:embed/>
                </p:oleObj>
              </mc:Choice>
              <mc:Fallback>
                <p:oleObj name="Document" r:id="rId5" imgW="6982968" imgH="5943600"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6988" y="1189038"/>
                        <a:ext cx="6391275" cy="5440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92868" name="Line 3"/>
          <p:cNvSpPr>
            <a:spLocks noChangeShapeType="1"/>
          </p:cNvSpPr>
          <p:nvPr/>
        </p:nvSpPr>
        <p:spPr bwMode="auto">
          <a:xfrm flipV="1">
            <a:off x="1443038" y="1428750"/>
            <a:ext cx="0" cy="320040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92869" name="Text Box 4"/>
          <p:cNvSpPr txBox="1">
            <a:spLocks noChangeArrowheads="1"/>
          </p:cNvSpPr>
          <p:nvPr/>
        </p:nvSpPr>
        <p:spPr bwMode="auto">
          <a:xfrm rot="-5400000">
            <a:off x="127794" y="2872582"/>
            <a:ext cx="15700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r>
              <a:rPr lang="en-GB" altLang="en-US" sz="2400" b="1">
                <a:cs typeface="Arial" pitchFamily="34" charset="0"/>
              </a:rPr>
              <a:t>Probability</a:t>
            </a:r>
            <a:endParaRPr lang="en-GB" altLang="en-US" sz="2400">
              <a:cs typeface="Arial" pitchFamily="34" charset="0"/>
            </a:endParaRPr>
          </a:p>
        </p:txBody>
      </p:sp>
      <p:sp>
        <p:nvSpPr>
          <p:cNvPr id="292870" name="Line 5"/>
          <p:cNvSpPr>
            <a:spLocks noChangeShapeType="1"/>
          </p:cNvSpPr>
          <p:nvPr/>
        </p:nvSpPr>
        <p:spPr bwMode="auto">
          <a:xfrm>
            <a:off x="2357438" y="5772150"/>
            <a:ext cx="50292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GB"/>
          </a:p>
        </p:txBody>
      </p:sp>
      <p:sp>
        <p:nvSpPr>
          <p:cNvPr id="292871" name="Text Box 6"/>
          <p:cNvSpPr txBox="1">
            <a:spLocks noChangeArrowheads="1"/>
          </p:cNvSpPr>
          <p:nvPr/>
        </p:nvSpPr>
        <p:spPr bwMode="auto">
          <a:xfrm>
            <a:off x="4491038" y="5930900"/>
            <a:ext cx="1060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accent2"/>
                </a:solidFill>
                <a:latin typeface="Calibri" pitchFamily="34" charset="0"/>
              </a:defRPr>
            </a:lvl1pPr>
            <a:lvl2pPr marL="742950" indent="-285750" eaLnBrk="0" hangingPunct="0">
              <a:defRPr sz="2800">
                <a:solidFill>
                  <a:schemeClr val="accent2"/>
                </a:solidFill>
                <a:latin typeface="Calibri" pitchFamily="34" charset="0"/>
              </a:defRPr>
            </a:lvl2pPr>
            <a:lvl3pPr marL="1143000" indent="-228600" eaLnBrk="0" hangingPunct="0">
              <a:defRPr sz="2800">
                <a:solidFill>
                  <a:schemeClr val="accent2"/>
                </a:solidFill>
                <a:latin typeface="Calibri" pitchFamily="34" charset="0"/>
              </a:defRPr>
            </a:lvl3pPr>
            <a:lvl4pPr marL="1600200" indent="-228600" eaLnBrk="0" hangingPunct="0">
              <a:defRPr sz="2800">
                <a:solidFill>
                  <a:schemeClr val="accent2"/>
                </a:solidFill>
                <a:latin typeface="Calibri" pitchFamily="34" charset="0"/>
              </a:defRPr>
            </a:lvl4pPr>
            <a:lvl5pPr marL="2057400" indent="-228600" eaLnBrk="0" hangingPunct="0">
              <a:defRPr sz="2800">
                <a:solidFill>
                  <a:schemeClr val="accent2"/>
                </a:solidFill>
                <a:latin typeface="Calibri" pitchFamily="34" charset="0"/>
              </a:defRPr>
            </a:lvl5pPr>
            <a:lvl6pPr marL="2514600" indent="-228600" eaLnBrk="0" fontAlgn="base" hangingPunct="0">
              <a:spcBef>
                <a:spcPct val="0"/>
              </a:spcBef>
              <a:spcAft>
                <a:spcPct val="0"/>
              </a:spcAft>
              <a:defRPr sz="2800">
                <a:solidFill>
                  <a:schemeClr val="accent2"/>
                </a:solidFill>
                <a:latin typeface="Calibri" pitchFamily="34" charset="0"/>
              </a:defRPr>
            </a:lvl6pPr>
            <a:lvl7pPr marL="2971800" indent="-228600" eaLnBrk="0" fontAlgn="base" hangingPunct="0">
              <a:spcBef>
                <a:spcPct val="0"/>
              </a:spcBef>
              <a:spcAft>
                <a:spcPct val="0"/>
              </a:spcAft>
              <a:defRPr sz="2800">
                <a:solidFill>
                  <a:schemeClr val="accent2"/>
                </a:solidFill>
                <a:latin typeface="Calibri" pitchFamily="34" charset="0"/>
              </a:defRPr>
            </a:lvl7pPr>
            <a:lvl8pPr marL="3429000" indent="-228600" eaLnBrk="0" fontAlgn="base" hangingPunct="0">
              <a:spcBef>
                <a:spcPct val="0"/>
              </a:spcBef>
              <a:spcAft>
                <a:spcPct val="0"/>
              </a:spcAft>
              <a:defRPr sz="2800">
                <a:solidFill>
                  <a:schemeClr val="accent2"/>
                </a:solidFill>
                <a:latin typeface="Calibri" pitchFamily="34" charset="0"/>
              </a:defRPr>
            </a:lvl8pPr>
            <a:lvl9pPr marL="3886200" indent="-228600" eaLnBrk="0" fontAlgn="base" hangingPunct="0">
              <a:spcBef>
                <a:spcPct val="0"/>
              </a:spcBef>
              <a:spcAft>
                <a:spcPct val="0"/>
              </a:spcAft>
              <a:defRPr sz="2800">
                <a:solidFill>
                  <a:schemeClr val="accent2"/>
                </a:solidFill>
                <a:latin typeface="Calibri" pitchFamily="34" charset="0"/>
              </a:defRPr>
            </a:lvl9pPr>
          </a:lstStyle>
          <a:p>
            <a:r>
              <a:rPr lang="en-GB" altLang="en-US" sz="2400" b="1">
                <a:cs typeface="Arial" pitchFamily="34" charset="0"/>
              </a:rPr>
              <a:t>Impact</a:t>
            </a:r>
            <a:endParaRPr lang="en-GB" altLang="en-US" sz="2400">
              <a:cs typeface="Arial" pitchFamily="34" charset="0"/>
            </a:endParaRPr>
          </a:p>
        </p:txBody>
      </p:sp>
      <p:sp>
        <p:nvSpPr>
          <p:cNvPr id="292872" name="Rectangle 7"/>
          <p:cNvSpPr>
            <a:spLocks noGrp="1" noChangeArrowheads="1"/>
          </p:cNvSpPr>
          <p:nvPr>
            <p:ph type="title"/>
          </p:nvPr>
        </p:nvSpPr>
        <p:spPr/>
        <p:txBody>
          <a:bodyPr lIns="91440" tIns="45720" rIns="91440" bIns="45720" anchor="ctr"/>
          <a:lstStyle/>
          <a:p>
            <a:pPr eaLnBrk="1" hangingPunct="1"/>
            <a:r>
              <a:rPr lang="en-GB" altLang="en-US" dirty="0" smtClean="0"/>
              <a:t>Red / Amber / Green (RAG)</a:t>
            </a:r>
          </a:p>
        </p:txBody>
      </p:sp>
    </p:spTree>
    <p:extLst>
      <p:ext uri="{BB962C8B-B14F-4D97-AF65-F5344CB8AC3E}">
        <p14:creationId xmlns:p14="http://schemas.microsoft.com/office/powerpoint/2010/main" val="3261061319"/>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Content Placeholder 2"/>
          <p:cNvSpPr>
            <a:spLocks noGrp="1"/>
          </p:cNvSpPr>
          <p:nvPr>
            <p:ph type="body" sz="quarter" idx="10"/>
          </p:nvPr>
        </p:nvSpPr>
        <p:spPr/>
        <p:txBody>
          <a:bodyPr/>
          <a:lstStyle/>
          <a:p>
            <a:r>
              <a:rPr lang="en-US" sz="2000" b="0" dirty="0" smtClean="0">
                <a:latin typeface="Arial" charset="0"/>
                <a:cs typeface="Arial" charset="0"/>
              </a:rPr>
              <a:t>The 4 Approaches</a:t>
            </a:r>
            <a:endParaRPr lang="en-US" sz="2000" b="0" dirty="0">
              <a:latin typeface="Arial" charset="0"/>
              <a:cs typeface="Arial" charset="0"/>
            </a:endParaRPr>
          </a:p>
        </p:txBody>
      </p:sp>
      <p:sp>
        <p:nvSpPr>
          <p:cNvPr id="2" name="Content Placeholder 1"/>
          <p:cNvSpPr>
            <a:spLocks noGrp="1"/>
          </p:cNvSpPr>
          <p:nvPr>
            <p:ph idx="1"/>
          </p:nvPr>
        </p:nvSpPr>
        <p:spPr/>
        <p:txBody>
          <a:bodyPr/>
          <a:lstStyle/>
          <a:p>
            <a:r>
              <a:rPr lang="en-GB" sz="1600" dirty="0" smtClean="0">
                <a:latin typeface="Arial" charset="0"/>
                <a:cs typeface="Arial" charset="0"/>
              </a:rPr>
              <a:t>Tolerate</a:t>
            </a:r>
          </a:p>
          <a:p>
            <a:pPr lvl="1"/>
            <a:r>
              <a:rPr lang="en-GB" sz="1400" dirty="0" smtClean="0">
                <a:latin typeface="Arial" charset="0"/>
                <a:cs typeface="Arial" charset="0"/>
              </a:rPr>
              <a:t>Low risk / low impact</a:t>
            </a:r>
          </a:p>
          <a:p>
            <a:pPr lvl="1"/>
            <a:r>
              <a:rPr lang="en-GB" sz="1400" dirty="0" smtClean="0">
                <a:latin typeface="Arial" charset="0"/>
                <a:cs typeface="Arial" charset="0"/>
              </a:rPr>
              <a:t>Cost of mitigating prohibitive</a:t>
            </a:r>
          </a:p>
          <a:p>
            <a:pPr lvl="1"/>
            <a:r>
              <a:rPr lang="en-GB" sz="1400" dirty="0" smtClean="0">
                <a:latin typeface="Arial" charset="0"/>
                <a:cs typeface="Arial" charset="0"/>
              </a:rPr>
              <a:t>No suitable mitigation available</a:t>
            </a:r>
          </a:p>
          <a:p>
            <a:pPr lvl="1"/>
            <a:r>
              <a:rPr lang="en-GB" sz="1400" dirty="0" smtClean="0">
                <a:latin typeface="Arial" charset="0"/>
                <a:cs typeface="Arial" charset="0"/>
              </a:rPr>
              <a:t>High risk </a:t>
            </a:r>
            <a:r>
              <a:rPr lang="en-GB" sz="1400" dirty="0" err="1" smtClean="0">
                <a:latin typeface="Arial" charset="0"/>
                <a:cs typeface="Arial" charset="0"/>
              </a:rPr>
              <a:t>appetitie</a:t>
            </a:r>
            <a:endParaRPr lang="en-GB" sz="1400" dirty="0">
              <a:latin typeface="Arial" charset="0"/>
              <a:cs typeface="Arial" charset="0"/>
            </a:endParaRPr>
          </a:p>
          <a:p>
            <a:r>
              <a:rPr lang="en-GB" sz="1600" dirty="0" smtClean="0">
                <a:latin typeface="Arial" charset="0"/>
                <a:cs typeface="Arial" charset="0"/>
              </a:rPr>
              <a:t>Treat</a:t>
            </a:r>
          </a:p>
          <a:p>
            <a:pPr lvl="1"/>
            <a:r>
              <a:rPr lang="en-GB" sz="1400" dirty="0" smtClean="0">
                <a:latin typeface="Arial" charset="0"/>
                <a:cs typeface="Arial" charset="0"/>
              </a:rPr>
              <a:t>Take action yourself</a:t>
            </a:r>
          </a:p>
          <a:p>
            <a:pPr lvl="1"/>
            <a:r>
              <a:rPr lang="en-GB" sz="1400" dirty="0" smtClean="0">
                <a:latin typeface="Arial" charset="0"/>
                <a:cs typeface="Arial" charset="0"/>
              </a:rPr>
              <a:t>Reduce likelihood and/or impact</a:t>
            </a:r>
            <a:endParaRPr lang="en-GB" sz="1400" dirty="0">
              <a:latin typeface="Arial" charset="0"/>
              <a:cs typeface="Arial" charset="0"/>
            </a:endParaRPr>
          </a:p>
          <a:p>
            <a:r>
              <a:rPr lang="en-GB" sz="1600" dirty="0" smtClean="0">
                <a:latin typeface="Arial" charset="0"/>
                <a:cs typeface="Arial" charset="0"/>
              </a:rPr>
              <a:t>Transfer</a:t>
            </a:r>
          </a:p>
          <a:p>
            <a:pPr lvl="1"/>
            <a:r>
              <a:rPr lang="en-GB" sz="1400" dirty="0" smtClean="0">
                <a:latin typeface="Arial" charset="0"/>
                <a:cs typeface="Arial" charset="0"/>
              </a:rPr>
              <a:t>To suppliers, customers, insurers</a:t>
            </a:r>
            <a:endParaRPr lang="en-GB" sz="1400" dirty="0">
              <a:latin typeface="Arial" charset="0"/>
              <a:cs typeface="Arial" charset="0"/>
            </a:endParaRPr>
          </a:p>
          <a:p>
            <a:r>
              <a:rPr lang="en-GB" sz="1600" dirty="0">
                <a:latin typeface="Arial" charset="0"/>
                <a:cs typeface="Arial" charset="0"/>
              </a:rPr>
              <a:t>Terminate</a:t>
            </a:r>
            <a:r>
              <a:rPr lang="en-GB" sz="1400" dirty="0">
                <a:latin typeface="Arial" charset="0"/>
                <a:cs typeface="Arial" charset="0"/>
              </a:rPr>
              <a:t> </a:t>
            </a:r>
            <a:endParaRPr lang="en-GB" sz="1400" dirty="0" smtClean="0">
              <a:latin typeface="Arial" charset="0"/>
              <a:cs typeface="Arial" charset="0"/>
            </a:endParaRPr>
          </a:p>
          <a:p>
            <a:pPr lvl="1"/>
            <a:r>
              <a:rPr lang="en-GB" sz="1400" dirty="0" smtClean="0">
                <a:latin typeface="Arial" charset="0"/>
                <a:cs typeface="Arial" charset="0"/>
              </a:rPr>
              <a:t>Risk too great / impact to high</a:t>
            </a:r>
          </a:p>
          <a:p>
            <a:pPr lvl="1"/>
            <a:r>
              <a:rPr lang="en-GB" sz="1400" dirty="0" smtClean="0">
                <a:latin typeface="Arial" charset="0"/>
                <a:cs typeface="Arial" charset="0"/>
              </a:rPr>
              <a:t>Low risk appetite</a:t>
            </a:r>
          </a:p>
          <a:p>
            <a:pPr lvl="1"/>
            <a:r>
              <a:rPr lang="en-GB" sz="1400" dirty="0" smtClean="0">
                <a:latin typeface="Arial" charset="0"/>
                <a:cs typeface="Arial" charset="0"/>
              </a:rPr>
              <a:t>No suitable mitigations</a:t>
            </a:r>
            <a:endParaRPr lang="en-GB" sz="1400" dirty="0">
              <a:latin typeface="Arial" charset="0"/>
              <a:cs typeface="Arial" charset="0"/>
            </a:endParaRPr>
          </a:p>
          <a:p>
            <a:endParaRPr lang="en-US" dirty="0"/>
          </a:p>
        </p:txBody>
      </p:sp>
      <p:sp>
        <p:nvSpPr>
          <p:cNvPr id="261121" name="Title 1"/>
          <p:cNvSpPr>
            <a:spLocks noGrp="1"/>
          </p:cNvSpPr>
          <p:nvPr>
            <p:ph type="title"/>
          </p:nvPr>
        </p:nvSpPr>
        <p:spPr/>
        <p:txBody>
          <a:bodyPr/>
          <a:lstStyle/>
          <a:p>
            <a:r>
              <a:rPr lang="en-US">
                <a:latin typeface="Arial" charset="0"/>
                <a:cs typeface="Arial" charset="0"/>
              </a:rPr>
              <a:t>Dealing with Risk</a:t>
            </a:r>
          </a:p>
        </p:txBody>
      </p:sp>
    </p:spTree>
    <p:extLst>
      <p:ext uri="{BB962C8B-B14F-4D97-AF65-F5344CB8AC3E}">
        <p14:creationId xmlns:p14="http://schemas.microsoft.com/office/powerpoint/2010/main" val="384884289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smtClean="0"/>
              <a:t>Strategic Analysis, Choice and Implementation</a:t>
            </a:r>
            <a:endParaRPr lang="en-GB" dirty="0" smtClean="0"/>
          </a:p>
        </p:txBody>
      </p:sp>
      <p:sp>
        <p:nvSpPr>
          <p:cNvPr id="17" name="Oval 5"/>
          <p:cNvSpPr>
            <a:spLocks noChangeArrowheads="1"/>
          </p:cNvSpPr>
          <p:nvPr/>
        </p:nvSpPr>
        <p:spPr bwMode="gray">
          <a:xfrm>
            <a:off x="3093122" y="3483706"/>
            <a:ext cx="1153183" cy="720739"/>
          </a:xfrm>
          <a:prstGeom prst="ellipse">
            <a:avLst/>
          </a:prstGeom>
          <a:noFill/>
          <a:ln w="19050">
            <a:noFill/>
            <a:round/>
            <a:headEnd type="none" w="sm" len="sm"/>
            <a:tailEnd type="none" w="sm" len="sm"/>
          </a:ln>
        </p:spPr>
        <p:txBody>
          <a:bodyPr wrap="none" anchor="ctr"/>
          <a:lstStyle/>
          <a:p>
            <a:pPr algn="ctr"/>
            <a:endParaRPr lang="en-US" sz="1800">
              <a:solidFill>
                <a:schemeClr val="bg1"/>
              </a:solidFill>
            </a:endParaRPr>
          </a:p>
        </p:txBody>
      </p:sp>
      <p:sp>
        <p:nvSpPr>
          <p:cNvPr id="19" name="Line 29"/>
          <p:cNvSpPr>
            <a:spLocks noChangeShapeType="1"/>
          </p:cNvSpPr>
          <p:nvPr/>
        </p:nvSpPr>
        <p:spPr bwMode="gray">
          <a:xfrm flipV="1">
            <a:off x="3710327" y="3177001"/>
            <a:ext cx="319757" cy="252259"/>
          </a:xfrm>
          <a:prstGeom prst="line">
            <a:avLst/>
          </a:prstGeom>
          <a:noFill/>
          <a:ln w="28575">
            <a:solidFill>
              <a:schemeClr val="accent3"/>
            </a:solidFill>
            <a:round/>
            <a:headEnd type="triangle" w="lg" len="lg"/>
            <a:tailEnd type="triangle" w="lg" len="lg"/>
          </a:ln>
        </p:spPr>
        <p:txBody>
          <a:bodyPr wrap="none" anchor="ctr"/>
          <a:lstStyle/>
          <a:p>
            <a:endParaRPr lang="en-GB">
              <a:solidFill>
                <a:schemeClr val="bg1"/>
              </a:solidFill>
            </a:endParaRPr>
          </a:p>
        </p:txBody>
      </p:sp>
      <p:sp>
        <p:nvSpPr>
          <p:cNvPr id="20" name="Line 30"/>
          <p:cNvSpPr>
            <a:spLocks noChangeShapeType="1"/>
          </p:cNvSpPr>
          <p:nvPr/>
        </p:nvSpPr>
        <p:spPr bwMode="gray">
          <a:xfrm>
            <a:off x="3468704" y="2253385"/>
            <a:ext cx="552913" cy="379747"/>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1" name="Line 31"/>
          <p:cNvSpPr>
            <a:spLocks noChangeShapeType="1"/>
          </p:cNvSpPr>
          <p:nvPr/>
        </p:nvSpPr>
        <p:spPr bwMode="gray">
          <a:xfrm>
            <a:off x="4572551" y="2179301"/>
            <a:ext cx="0" cy="214620"/>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2" name="Line 33"/>
          <p:cNvSpPr>
            <a:spLocks noChangeShapeType="1"/>
          </p:cNvSpPr>
          <p:nvPr/>
        </p:nvSpPr>
        <p:spPr bwMode="gray">
          <a:xfrm flipH="1">
            <a:off x="6098058" y="3429260"/>
            <a:ext cx="741737" cy="270668"/>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3" name="Line 34"/>
          <p:cNvSpPr>
            <a:spLocks noChangeShapeType="1"/>
          </p:cNvSpPr>
          <p:nvPr/>
        </p:nvSpPr>
        <p:spPr bwMode="gray">
          <a:xfrm flipH="1" flipV="1">
            <a:off x="6098058" y="4075113"/>
            <a:ext cx="814984" cy="417628"/>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4" name="Line 35"/>
          <p:cNvSpPr>
            <a:spLocks noChangeShapeType="1"/>
          </p:cNvSpPr>
          <p:nvPr/>
        </p:nvSpPr>
        <p:spPr bwMode="gray">
          <a:xfrm flipH="1" flipV="1">
            <a:off x="5579795" y="4360665"/>
            <a:ext cx="0" cy="492443"/>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5" name="Line 36"/>
          <p:cNvSpPr>
            <a:spLocks noChangeShapeType="1"/>
          </p:cNvSpPr>
          <p:nvPr/>
        </p:nvSpPr>
        <p:spPr bwMode="gray">
          <a:xfrm flipH="1" flipV="1">
            <a:off x="3597640" y="4360666"/>
            <a:ext cx="0" cy="492442"/>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6" name="Line 37"/>
          <p:cNvSpPr>
            <a:spLocks noChangeShapeType="1"/>
          </p:cNvSpPr>
          <p:nvPr/>
        </p:nvSpPr>
        <p:spPr bwMode="gray">
          <a:xfrm flipV="1">
            <a:off x="2372383" y="3988223"/>
            <a:ext cx="720739" cy="360370"/>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7" name="Line 38"/>
          <p:cNvSpPr>
            <a:spLocks noChangeShapeType="1"/>
          </p:cNvSpPr>
          <p:nvPr/>
        </p:nvSpPr>
        <p:spPr bwMode="gray">
          <a:xfrm>
            <a:off x="2372383" y="3483706"/>
            <a:ext cx="720739" cy="288296"/>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28"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Johnson, Scholes and Whittington</a:t>
            </a:r>
          </a:p>
        </p:txBody>
      </p:sp>
      <p:sp>
        <p:nvSpPr>
          <p:cNvPr id="29" name="Line 29"/>
          <p:cNvSpPr>
            <a:spLocks noChangeShapeType="1"/>
          </p:cNvSpPr>
          <p:nvPr/>
        </p:nvSpPr>
        <p:spPr bwMode="gray">
          <a:xfrm flipH="1" flipV="1">
            <a:off x="5083859" y="3177001"/>
            <a:ext cx="319757" cy="252259"/>
          </a:xfrm>
          <a:prstGeom prst="line">
            <a:avLst/>
          </a:prstGeom>
          <a:noFill/>
          <a:ln w="28575">
            <a:solidFill>
              <a:schemeClr val="accent3"/>
            </a:solidFill>
            <a:round/>
            <a:headEnd type="triangle" w="lg" len="lg"/>
            <a:tailEnd type="triangle" w="lg" len="lg"/>
          </a:ln>
        </p:spPr>
        <p:txBody>
          <a:bodyPr wrap="none" anchor="ctr"/>
          <a:lstStyle/>
          <a:p>
            <a:endParaRPr lang="en-GB">
              <a:solidFill>
                <a:schemeClr val="bg1"/>
              </a:solidFill>
            </a:endParaRPr>
          </a:p>
        </p:txBody>
      </p:sp>
      <p:sp>
        <p:nvSpPr>
          <p:cNvPr id="30" name="Line 29"/>
          <p:cNvSpPr>
            <a:spLocks noChangeShapeType="1"/>
          </p:cNvSpPr>
          <p:nvPr/>
        </p:nvSpPr>
        <p:spPr bwMode="gray">
          <a:xfrm flipH="1" flipV="1">
            <a:off x="4353333" y="3923445"/>
            <a:ext cx="432000" cy="0"/>
          </a:xfrm>
          <a:prstGeom prst="line">
            <a:avLst/>
          </a:prstGeom>
          <a:noFill/>
          <a:ln w="28575">
            <a:solidFill>
              <a:schemeClr val="accent3"/>
            </a:solidFill>
            <a:round/>
            <a:headEnd type="triangle" w="lg" len="lg"/>
            <a:tailEnd type="triangle" w="lg" len="lg"/>
          </a:ln>
        </p:spPr>
        <p:txBody>
          <a:bodyPr wrap="none" anchor="ctr"/>
          <a:lstStyle/>
          <a:p>
            <a:endParaRPr lang="en-GB">
              <a:solidFill>
                <a:schemeClr val="bg1"/>
              </a:solidFill>
            </a:endParaRPr>
          </a:p>
        </p:txBody>
      </p:sp>
      <p:sp>
        <p:nvSpPr>
          <p:cNvPr id="31" name="Line 30"/>
          <p:cNvSpPr>
            <a:spLocks noChangeShapeType="1"/>
          </p:cNvSpPr>
          <p:nvPr/>
        </p:nvSpPr>
        <p:spPr bwMode="gray">
          <a:xfrm flipH="1">
            <a:off x="5100793" y="2253386"/>
            <a:ext cx="559858" cy="379746"/>
          </a:xfrm>
          <a:prstGeom prst="line">
            <a:avLst/>
          </a:prstGeom>
          <a:noFill/>
          <a:ln w="28575">
            <a:solidFill>
              <a:schemeClr val="accent3"/>
            </a:solidFill>
            <a:round/>
            <a:headEnd type="none" w="med" len="med"/>
            <a:tailEnd type="none" w="med" len="med"/>
          </a:ln>
        </p:spPr>
        <p:txBody>
          <a:bodyPr wrap="none" anchor="ctr"/>
          <a:lstStyle/>
          <a:p>
            <a:endParaRPr lang="en-GB">
              <a:solidFill>
                <a:schemeClr val="bg1"/>
              </a:solidFill>
            </a:endParaRPr>
          </a:p>
        </p:txBody>
      </p:sp>
      <p:sp>
        <p:nvSpPr>
          <p:cNvPr id="32" name="Oval 9"/>
          <p:cNvSpPr>
            <a:spLocks noChangeArrowheads="1"/>
          </p:cNvSpPr>
          <p:nvPr/>
        </p:nvSpPr>
        <p:spPr bwMode="gray">
          <a:xfrm>
            <a:off x="6413901" y="4289323"/>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72000" bIns="36000" anchor="ctr"/>
          <a:lstStyle/>
          <a:p>
            <a:pPr algn="ctr">
              <a:lnSpc>
                <a:spcPct val="75000"/>
              </a:lnSpc>
            </a:pPr>
            <a:r>
              <a:rPr lang="en-GB" sz="1600" b="1" dirty="0">
                <a:solidFill>
                  <a:schemeClr val="accent3"/>
                </a:solidFill>
              </a:rPr>
              <a:t>Organisation</a:t>
            </a:r>
          </a:p>
          <a:p>
            <a:pPr algn="ctr">
              <a:lnSpc>
                <a:spcPct val="75000"/>
              </a:lnSpc>
            </a:pPr>
            <a:r>
              <a:rPr lang="en-GB" sz="1600" b="1" dirty="0">
                <a:solidFill>
                  <a:schemeClr val="accent3"/>
                </a:solidFill>
              </a:rPr>
              <a:t>  Structure</a:t>
            </a:r>
          </a:p>
        </p:txBody>
      </p:sp>
      <p:sp>
        <p:nvSpPr>
          <p:cNvPr id="33" name="Oval 10"/>
          <p:cNvSpPr>
            <a:spLocks noChangeArrowheads="1"/>
          </p:cNvSpPr>
          <p:nvPr/>
        </p:nvSpPr>
        <p:spPr bwMode="gray">
          <a:xfrm>
            <a:off x="1507495" y="4289323"/>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54000" bIns="36000" anchor="ctr"/>
          <a:lstStyle/>
          <a:p>
            <a:pPr algn="ctr">
              <a:lnSpc>
                <a:spcPct val="75000"/>
              </a:lnSpc>
            </a:pPr>
            <a:r>
              <a:rPr lang="en-US" sz="1600" b="1" dirty="0" smtClean="0">
                <a:solidFill>
                  <a:schemeClr val="accent3"/>
                </a:solidFill>
              </a:rPr>
              <a:t>Evaluation</a:t>
            </a:r>
            <a:br>
              <a:rPr lang="en-US" sz="1600" b="1" dirty="0" smtClean="0">
                <a:solidFill>
                  <a:schemeClr val="accent3"/>
                </a:solidFill>
              </a:rPr>
            </a:br>
            <a:r>
              <a:rPr lang="en-US" sz="1600" b="1" dirty="0" smtClean="0">
                <a:solidFill>
                  <a:schemeClr val="accent3"/>
                </a:solidFill>
              </a:rPr>
              <a:t>of Options</a:t>
            </a:r>
            <a:endParaRPr lang="en-US" sz="1600" b="1" dirty="0">
              <a:solidFill>
                <a:schemeClr val="accent3"/>
              </a:solidFill>
            </a:endParaRPr>
          </a:p>
        </p:txBody>
      </p:sp>
      <p:sp>
        <p:nvSpPr>
          <p:cNvPr id="39" name="Oval 11"/>
          <p:cNvSpPr>
            <a:spLocks noChangeArrowheads="1"/>
          </p:cNvSpPr>
          <p:nvPr/>
        </p:nvSpPr>
        <p:spPr bwMode="gray">
          <a:xfrm>
            <a:off x="4949795" y="4666836"/>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54000" bIns="36000" anchor="ctr"/>
          <a:lstStyle/>
          <a:p>
            <a:pPr algn="ctr">
              <a:lnSpc>
                <a:spcPct val="75000"/>
              </a:lnSpc>
            </a:pPr>
            <a:r>
              <a:rPr lang="en-GB" sz="1600" b="1" dirty="0">
                <a:solidFill>
                  <a:schemeClr val="accent3"/>
                </a:solidFill>
              </a:rPr>
              <a:t>People </a:t>
            </a:r>
            <a:r>
              <a:rPr lang="en-GB" sz="1600" b="1" dirty="0" smtClean="0">
                <a:solidFill>
                  <a:schemeClr val="accent3"/>
                </a:solidFill>
              </a:rPr>
              <a:t>and</a:t>
            </a:r>
            <a:endParaRPr lang="en-GB" sz="1600" b="1" dirty="0">
              <a:solidFill>
                <a:schemeClr val="accent3"/>
              </a:solidFill>
            </a:endParaRPr>
          </a:p>
          <a:p>
            <a:pPr algn="ctr">
              <a:lnSpc>
                <a:spcPct val="75000"/>
              </a:lnSpc>
            </a:pPr>
            <a:r>
              <a:rPr lang="en-GB" sz="1600" b="1" dirty="0">
                <a:solidFill>
                  <a:schemeClr val="accent3"/>
                </a:solidFill>
              </a:rPr>
              <a:t> Systems</a:t>
            </a:r>
          </a:p>
        </p:txBody>
      </p:sp>
      <p:sp>
        <p:nvSpPr>
          <p:cNvPr id="44" name="Oval 12"/>
          <p:cNvSpPr>
            <a:spLocks noChangeArrowheads="1"/>
          </p:cNvSpPr>
          <p:nvPr/>
        </p:nvSpPr>
        <p:spPr bwMode="gray">
          <a:xfrm>
            <a:off x="2967640" y="4666836"/>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54000" bIns="36000" anchor="ctr"/>
          <a:lstStyle/>
          <a:p>
            <a:pPr algn="ctr">
              <a:lnSpc>
                <a:spcPct val="75000"/>
              </a:lnSpc>
            </a:pPr>
            <a:r>
              <a:rPr lang="en-GB" sz="1600" b="1" dirty="0">
                <a:solidFill>
                  <a:schemeClr val="accent3"/>
                </a:solidFill>
              </a:rPr>
              <a:t>Selection</a:t>
            </a:r>
          </a:p>
          <a:p>
            <a:pPr algn="ctr">
              <a:lnSpc>
                <a:spcPct val="75000"/>
              </a:lnSpc>
            </a:pPr>
            <a:r>
              <a:rPr lang="en-GB" sz="1600" b="1" dirty="0">
                <a:solidFill>
                  <a:schemeClr val="accent3"/>
                </a:solidFill>
              </a:rPr>
              <a:t>of </a:t>
            </a:r>
            <a:r>
              <a:rPr lang="en-GB" sz="1600" b="1" dirty="0" smtClean="0">
                <a:solidFill>
                  <a:schemeClr val="accent3"/>
                </a:solidFill>
              </a:rPr>
              <a:t>Strategy</a:t>
            </a:r>
            <a:endParaRPr lang="en-GB" sz="1600" b="1" dirty="0">
              <a:solidFill>
                <a:schemeClr val="accent3"/>
              </a:solidFill>
            </a:endParaRPr>
          </a:p>
        </p:txBody>
      </p:sp>
      <p:sp>
        <p:nvSpPr>
          <p:cNvPr id="45" name="Oval 13"/>
          <p:cNvSpPr>
            <a:spLocks noChangeArrowheads="1"/>
          </p:cNvSpPr>
          <p:nvPr/>
        </p:nvSpPr>
        <p:spPr bwMode="gray">
          <a:xfrm>
            <a:off x="6636595" y="3127758"/>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54000" bIns="36000" anchor="ctr"/>
          <a:lstStyle/>
          <a:p>
            <a:pPr algn="ctr">
              <a:lnSpc>
                <a:spcPct val="75000"/>
              </a:lnSpc>
            </a:pPr>
            <a:r>
              <a:rPr lang="en-US" sz="1600" b="1" dirty="0">
                <a:solidFill>
                  <a:schemeClr val="accent3"/>
                </a:solidFill>
              </a:rPr>
              <a:t>Resource</a:t>
            </a:r>
          </a:p>
          <a:p>
            <a:pPr algn="ctr">
              <a:lnSpc>
                <a:spcPct val="75000"/>
              </a:lnSpc>
            </a:pPr>
            <a:r>
              <a:rPr lang="en-US" sz="1600" b="1" dirty="0">
                <a:solidFill>
                  <a:schemeClr val="accent3"/>
                </a:solidFill>
              </a:rPr>
              <a:t>Planning</a:t>
            </a:r>
          </a:p>
        </p:txBody>
      </p:sp>
      <p:sp>
        <p:nvSpPr>
          <p:cNvPr id="46" name="Oval 14"/>
          <p:cNvSpPr>
            <a:spLocks noChangeArrowheads="1"/>
          </p:cNvSpPr>
          <p:nvPr/>
        </p:nvSpPr>
        <p:spPr bwMode="gray">
          <a:xfrm>
            <a:off x="1346199" y="3193935"/>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54000" bIns="36000" anchor="ctr"/>
          <a:lstStyle/>
          <a:p>
            <a:pPr algn="ctr">
              <a:lnSpc>
                <a:spcPct val="75000"/>
              </a:lnSpc>
            </a:pPr>
            <a:r>
              <a:rPr lang="en-US" sz="1600" b="1" dirty="0">
                <a:solidFill>
                  <a:schemeClr val="accent3"/>
                </a:solidFill>
              </a:rPr>
              <a:t>Generation </a:t>
            </a:r>
          </a:p>
          <a:p>
            <a:pPr algn="ctr">
              <a:lnSpc>
                <a:spcPct val="75000"/>
              </a:lnSpc>
            </a:pPr>
            <a:r>
              <a:rPr lang="en-US" sz="1600" b="1" dirty="0">
                <a:solidFill>
                  <a:schemeClr val="accent3"/>
                </a:solidFill>
              </a:rPr>
              <a:t>of Options</a:t>
            </a:r>
          </a:p>
        </p:txBody>
      </p:sp>
      <p:sp>
        <p:nvSpPr>
          <p:cNvPr id="51" name="Oval 3"/>
          <p:cNvSpPr>
            <a:spLocks noChangeArrowheads="1"/>
          </p:cNvSpPr>
          <p:nvPr/>
        </p:nvSpPr>
        <p:spPr bwMode="gray">
          <a:xfrm>
            <a:off x="3843809" y="2393920"/>
            <a:ext cx="1440000" cy="900000"/>
          </a:xfrm>
          <a:prstGeom prst="ellipse">
            <a:avLst/>
          </a:prstGeom>
          <a:solidFill>
            <a:schemeClr val="accent3"/>
          </a:solidFill>
          <a:ln w="19050">
            <a:solidFill>
              <a:schemeClr val="accent3"/>
            </a:solidFill>
            <a:round/>
            <a:headEnd type="none" w="sm" len="sm"/>
            <a:tailEnd type="none" w="sm" len="sm"/>
          </a:ln>
        </p:spPr>
        <p:txBody>
          <a:bodyPr wrap="none" anchor="ctr"/>
          <a:lstStyle/>
          <a:p>
            <a:pPr algn="ctr">
              <a:lnSpc>
                <a:spcPct val="85000"/>
              </a:lnSpc>
            </a:pPr>
            <a:r>
              <a:rPr lang="en-US" sz="1600" b="1" dirty="0">
                <a:solidFill>
                  <a:schemeClr val="bg1"/>
                </a:solidFill>
              </a:rPr>
              <a:t>Strategic </a:t>
            </a:r>
          </a:p>
          <a:p>
            <a:pPr algn="ctr">
              <a:lnSpc>
                <a:spcPct val="85000"/>
              </a:lnSpc>
            </a:pPr>
            <a:r>
              <a:rPr lang="en-US" sz="1600" b="1" dirty="0">
                <a:solidFill>
                  <a:schemeClr val="bg1"/>
                </a:solidFill>
              </a:rPr>
              <a:t>Analysis</a:t>
            </a:r>
          </a:p>
        </p:txBody>
      </p:sp>
      <p:sp>
        <p:nvSpPr>
          <p:cNvPr id="52" name="Oval 4"/>
          <p:cNvSpPr>
            <a:spLocks noChangeArrowheads="1"/>
          </p:cNvSpPr>
          <p:nvPr/>
        </p:nvSpPr>
        <p:spPr bwMode="gray">
          <a:xfrm>
            <a:off x="4813013" y="3458304"/>
            <a:ext cx="1440000" cy="900000"/>
          </a:xfrm>
          <a:prstGeom prst="ellipse">
            <a:avLst/>
          </a:prstGeom>
          <a:solidFill>
            <a:schemeClr val="accent3"/>
          </a:solidFill>
          <a:ln w="19050">
            <a:solidFill>
              <a:schemeClr val="accent3"/>
            </a:solidFill>
            <a:round/>
            <a:headEnd type="none" w="sm" len="sm"/>
            <a:tailEnd type="none" w="sm" len="sm"/>
          </a:ln>
        </p:spPr>
        <p:txBody>
          <a:bodyPr wrap="none" bIns="72000" anchor="ctr"/>
          <a:lstStyle/>
          <a:p>
            <a:pPr algn="ctr">
              <a:lnSpc>
                <a:spcPct val="85000"/>
              </a:lnSpc>
            </a:pPr>
            <a:r>
              <a:rPr lang="en-US" sz="1600" b="1" dirty="0">
                <a:solidFill>
                  <a:schemeClr val="bg1"/>
                </a:solidFill>
              </a:rPr>
              <a:t>Strategy</a:t>
            </a:r>
          </a:p>
          <a:p>
            <a:pPr algn="ctr">
              <a:lnSpc>
                <a:spcPct val="85000"/>
              </a:lnSpc>
            </a:pPr>
            <a:r>
              <a:rPr lang="en-US" sz="1600" b="1" dirty="0">
                <a:solidFill>
                  <a:schemeClr val="bg1"/>
                </a:solidFill>
              </a:rPr>
              <a:t>Implementation</a:t>
            </a:r>
          </a:p>
        </p:txBody>
      </p:sp>
      <p:sp>
        <p:nvSpPr>
          <p:cNvPr id="53" name="Oval 4"/>
          <p:cNvSpPr>
            <a:spLocks noChangeArrowheads="1"/>
          </p:cNvSpPr>
          <p:nvPr/>
        </p:nvSpPr>
        <p:spPr bwMode="gray">
          <a:xfrm>
            <a:off x="2896440" y="3460667"/>
            <a:ext cx="1440000" cy="900000"/>
          </a:xfrm>
          <a:prstGeom prst="ellipse">
            <a:avLst/>
          </a:prstGeom>
          <a:solidFill>
            <a:schemeClr val="accent3"/>
          </a:solidFill>
          <a:ln w="19050">
            <a:solidFill>
              <a:schemeClr val="accent3"/>
            </a:solidFill>
            <a:round/>
            <a:headEnd type="none" w="sm" len="sm"/>
            <a:tailEnd type="none" w="sm" len="sm"/>
          </a:ln>
        </p:spPr>
        <p:txBody>
          <a:bodyPr wrap="none" anchor="ctr"/>
          <a:lstStyle/>
          <a:p>
            <a:pPr algn="ctr">
              <a:lnSpc>
                <a:spcPct val="85000"/>
              </a:lnSpc>
            </a:pPr>
            <a:r>
              <a:rPr lang="en-GB" sz="1600" b="1" dirty="0">
                <a:solidFill>
                  <a:schemeClr val="bg1"/>
                </a:solidFill>
              </a:rPr>
              <a:t>Strategic</a:t>
            </a:r>
          </a:p>
          <a:p>
            <a:pPr algn="ctr">
              <a:lnSpc>
                <a:spcPct val="85000"/>
              </a:lnSpc>
            </a:pPr>
            <a:r>
              <a:rPr lang="en-GB" sz="1600" b="1" dirty="0">
                <a:solidFill>
                  <a:schemeClr val="bg1"/>
                </a:solidFill>
              </a:rPr>
              <a:t>Choice</a:t>
            </a:r>
          </a:p>
        </p:txBody>
      </p:sp>
      <p:sp>
        <p:nvSpPr>
          <p:cNvPr id="54" name="Oval 7"/>
          <p:cNvSpPr>
            <a:spLocks noChangeArrowheads="1"/>
          </p:cNvSpPr>
          <p:nvPr/>
        </p:nvSpPr>
        <p:spPr bwMode="gray">
          <a:xfrm>
            <a:off x="5468058" y="1754995"/>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anchor="ctr"/>
          <a:lstStyle/>
          <a:p>
            <a:pPr algn="ctr">
              <a:lnSpc>
                <a:spcPct val="85000"/>
              </a:lnSpc>
            </a:pPr>
            <a:r>
              <a:rPr lang="en-US" sz="1600" b="1" dirty="0">
                <a:solidFill>
                  <a:schemeClr val="accent3"/>
                </a:solidFill>
              </a:rPr>
              <a:t>Resources</a:t>
            </a:r>
          </a:p>
        </p:txBody>
      </p:sp>
      <p:sp>
        <p:nvSpPr>
          <p:cNvPr id="55" name="Oval 8"/>
          <p:cNvSpPr>
            <a:spLocks noChangeArrowheads="1"/>
          </p:cNvSpPr>
          <p:nvPr/>
        </p:nvSpPr>
        <p:spPr bwMode="gray">
          <a:xfrm>
            <a:off x="2450327" y="1749593"/>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36000" bIns="36000" anchor="ctr"/>
          <a:lstStyle/>
          <a:p>
            <a:pPr algn="ctr">
              <a:lnSpc>
                <a:spcPct val="75000"/>
              </a:lnSpc>
            </a:pPr>
            <a:r>
              <a:rPr lang="en-US" sz="1600" b="1" dirty="0">
                <a:solidFill>
                  <a:schemeClr val="accent3"/>
                </a:solidFill>
              </a:rPr>
              <a:t>The </a:t>
            </a:r>
          </a:p>
          <a:p>
            <a:pPr algn="ctr">
              <a:lnSpc>
                <a:spcPct val="75000"/>
              </a:lnSpc>
            </a:pPr>
            <a:r>
              <a:rPr lang="en-US" sz="1600" b="1" dirty="0">
                <a:solidFill>
                  <a:schemeClr val="accent3"/>
                </a:solidFill>
              </a:rPr>
              <a:t>Environment</a:t>
            </a:r>
          </a:p>
        </p:txBody>
      </p:sp>
      <p:sp>
        <p:nvSpPr>
          <p:cNvPr id="2" name="Slide Number Placeholder 1"/>
          <p:cNvSpPr>
            <a:spLocks noGrp="1"/>
          </p:cNvSpPr>
          <p:nvPr>
            <p:ph type="sldNum" sz="quarter" idx="10"/>
          </p:nvPr>
        </p:nvSpPr>
        <p:spPr/>
        <p:txBody>
          <a:bodyPr/>
          <a:lstStyle/>
          <a:p>
            <a:fld id="{5AC9F614-0E81-4284-AA86-D8D38D7B892B}" type="slidenum">
              <a:rPr lang="en-GB" smtClean="0"/>
              <a:pPr/>
              <a:t>92</a:t>
            </a:fld>
            <a:endParaRPr lang="en-GB" dirty="0"/>
          </a:p>
        </p:txBody>
      </p:sp>
      <p:sp>
        <p:nvSpPr>
          <p:cNvPr id="18" name="Oval 6"/>
          <p:cNvSpPr>
            <a:spLocks noChangeArrowheads="1"/>
          </p:cNvSpPr>
          <p:nvPr/>
        </p:nvSpPr>
        <p:spPr bwMode="gray">
          <a:xfrm>
            <a:off x="3941075" y="1440234"/>
            <a:ext cx="1260000" cy="756000"/>
          </a:xfrm>
          <a:prstGeom prst="ellipse">
            <a:avLst/>
          </a:prstGeom>
          <a:solidFill>
            <a:schemeClr val="accent4">
              <a:lumMod val="20000"/>
              <a:lumOff val="80000"/>
            </a:schemeClr>
          </a:solidFill>
          <a:ln w="19050">
            <a:solidFill>
              <a:schemeClr val="accent3"/>
            </a:solidFill>
            <a:round/>
            <a:headEnd type="none" w="sm" len="sm"/>
            <a:tailEnd type="none" w="sm" len="sm"/>
          </a:ln>
        </p:spPr>
        <p:txBody>
          <a:bodyPr wrap="none" tIns="72000" bIns="36000" anchor="ctr"/>
          <a:lstStyle/>
          <a:p>
            <a:pPr algn="ctr">
              <a:lnSpc>
                <a:spcPct val="75000"/>
              </a:lnSpc>
            </a:pPr>
            <a:r>
              <a:rPr lang="en-US" sz="1600" b="1" dirty="0">
                <a:solidFill>
                  <a:schemeClr val="accent3"/>
                </a:solidFill>
              </a:rPr>
              <a:t>Expectations</a:t>
            </a:r>
          </a:p>
          <a:p>
            <a:pPr algn="ctr">
              <a:lnSpc>
                <a:spcPct val="75000"/>
              </a:lnSpc>
            </a:pPr>
            <a:r>
              <a:rPr lang="en-US" sz="1600" b="1" dirty="0">
                <a:solidFill>
                  <a:schemeClr val="accent3"/>
                </a:solidFill>
              </a:rPr>
              <a:t>Power</a:t>
            </a:r>
          </a:p>
        </p:txBody>
      </p:sp>
    </p:spTree>
    <p:extLst>
      <p:ext uri="{BB962C8B-B14F-4D97-AF65-F5344CB8AC3E}">
        <p14:creationId xmlns:p14="http://schemas.microsoft.com/office/powerpoint/2010/main" val="2820897129"/>
      </p:ext>
    </p:extLst>
  </p:cSld>
  <p:clrMapOvr>
    <a:masterClrMapping/>
  </p:clrMapOvr>
  <p:transition>
    <p:fade/>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colorTemperature colorTemp="15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15925" y="1321485"/>
            <a:ext cx="8318713" cy="46425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Content Placeholder 20"/>
          <p:cNvSpPr>
            <a:spLocks noGrp="1"/>
          </p:cNvSpPr>
          <p:nvPr>
            <p:ph idx="1"/>
          </p:nvPr>
        </p:nvSpPr>
        <p:spPr>
          <a:xfrm>
            <a:off x="415925" y="2134575"/>
            <a:ext cx="8315324" cy="3921865"/>
          </a:xfrm>
        </p:spPr>
        <p:txBody>
          <a:bodyPr/>
          <a:lstStyle/>
          <a:p>
            <a:r>
              <a:rPr lang="en-GB" dirty="0">
                <a:solidFill>
                  <a:schemeClr val="accent3"/>
                </a:solidFill>
              </a:rPr>
              <a:t>They can be profiled in terms of their </a:t>
            </a:r>
            <a:r>
              <a:rPr lang="en-GB" b="1" dirty="0">
                <a:solidFill>
                  <a:schemeClr val="accent3"/>
                </a:solidFill>
              </a:rPr>
              <a:t>suitability</a:t>
            </a:r>
            <a:r>
              <a:rPr lang="en-GB" dirty="0">
                <a:solidFill>
                  <a:schemeClr val="accent3"/>
                </a:solidFill>
              </a:rPr>
              <a:t>,</a:t>
            </a:r>
            <a:r>
              <a:rPr lang="en-GB" b="1" dirty="0">
                <a:solidFill>
                  <a:schemeClr val="accent3"/>
                </a:solidFill>
              </a:rPr>
              <a:t> feasibility </a:t>
            </a:r>
            <a:r>
              <a:rPr lang="en-GB" dirty="0">
                <a:solidFill>
                  <a:schemeClr val="accent3"/>
                </a:solidFill>
              </a:rPr>
              <a:t>and </a:t>
            </a:r>
            <a:r>
              <a:rPr lang="en-GB" b="1" dirty="0">
                <a:solidFill>
                  <a:schemeClr val="accent3"/>
                </a:solidFill>
              </a:rPr>
              <a:t>acceptability</a:t>
            </a:r>
          </a:p>
          <a:p>
            <a:r>
              <a:rPr lang="en-GB" dirty="0">
                <a:solidFill>
                  <a:schemeClr val="accent3"/>
                </a:solidFill>
              </a:rPr>
              <a:t>The </a:t>
            </a:r>
            <a:r>
              <a:rPr lang="en-GB" b="1" dirty="0">
                <a:solidFill>
                  <a:schemeClr val="accent3"/>
                </a:solidFill>
              </a:rPr>
              <a:t>costs</a:t>
            </a:r>
            <a:r>
              <a:rPr lang="en-GB" dirty="0">
                <a:solidFill>
                  <a:schemeClr val="accent3"/>
                </a:solidFill>
              </a:rPr>
              <a:t> of </a:t>
            </a:r>
            <a:r>
              <a:rPr lang="en-GB" dirty="0" smtClean="0">
                <a:solidFill>
                  <a:schemeClr val="accent3"/>
                </a:solidFill>
              </a:rPr>
              <a:t>implementation or </a:t>
            </a:r>
            <a:r>
              <a:rPr lang="en-GB" b="1" dirty="0" smtClean="0">
                <a:solidFill>
                  <a:schemeClr val="accent3"/>
                </a:solidFill>
              </a:rPr>
              <a:t>switching costs </a:t>
            </a:r>
            <a:r>
              <a:rPr lang="en-GB" dirty="0">
                <a:solidFill>
                  <a:schemeClr val="accent3"/>
                </a:solidFill>
              </a:rPr>
              <a:t>versus their potential </a:t>
            </a:r>
            <a:r>
              <a:rPr lang="en-GB" b="1" dirty="0">
                <a:solidFill>
                  <a:schemeClr val="accent3"/>
                </a:solidFill>
              </a:rPr>
              <a:t>benefits</a:t>
            </a:r>
            <a:r>
              <a:rPr lang="en-GB" dirty="0">
                <a:solidFill>
                  <a:schemeClr val="accent3"/>
                </a:solidFill>
              </a:rPr>
              <a:t> can also be evaluated</a:t>
            </a:r>
          </a:p>
          <a:p>
            <a:pPr marL="0" indent="0">
              <a:buNone/>
            </a:pPr>
            <a:endParaRPr lang="en-GB" dirty="0" smtClean="0">
              <a:solidFill>
                <a:schemeClr val="accent3"/>
              </a:solidFill>
            </a:endParaRPr>
          </a:p>
          <a:p>
            <a:pPr marL="0" indent="0">
              <a:buNone/>
            </a:pPr>
            <a:r>
              <a:rPr lang="en-GB" dirty="0" smtClean="0"/>
              <a:t>This option evaluation should be included in the </a:t>
            </a:r>
            <a:r>
              <a:rPr lang="en-GB" b="1" dirty="0" smtClean="0">
                <a:solidFill>
                  <a:schemeClr val="accent3"/>
                </a:solidFill>
              </a:rPr>
              <a:t>business case.</a:t>
            </a:r>
            <a:endParaRPr lang="en-GB" dirty="0">
              <a:solidFill>
                <a:schemeClr val="accent3"/>
              </a:solidFill>
            </a:endParaRPr>
          </a:p>
        </p:txBody>
      </p:sp>
      <p:sp>
        <p:nvSpPr>
          <p:cNvPr id="4" name="Content Placeholder 3"/>
          <p:cNvSpPr>
            <a:spLocks noGrp="1"/>
          </p:cNvSpPr>
          <p:nvPr>
            <p:ph type="body" sz="quarter" idx="10"/>
          </p:nvPr>
        </p:nvSpPr>
        <p:spPr/>
        <p:txBody>
          <a:bodyPr/>
          <a:lstStyle/>
          <a:p>
            <a:r>
              <a:rPr lang="en-GB" dirty="0" smtClean="0">
                <a:solidFill>
                  <a:schemeClr val="accent3"/>
                </a:solidFill>
              </a:rPr>
              <a:t>Each option developed for a change in category strategy should be evaluated-</a:t>
            </a:r>
          </a:p>
        </p:txBody>
      </p:sp>
      <p:sp>
        <p:nvSpPr>
          <p:cNvPr id="3" name="Title 2"/>
          <p:cNvSpPr>
            <a:spLocks noGrp="1"/>
          </p:cNvSpPr>
          <p:nvPr>
            <p:ph type="title"/>
          </p:nvPr>
        </p:nvSpPr>
        <p:spPr/>
        <p:txBody>
          <a:bodyPr/>
          <a:lstStyle/>
          <a:p>
            <a:r>
              <a:rPr lang="en-GB" dirty="0" smtClean="0"/>
              <a:t>Strategic Choice</a:t>
            </a:r>
            <a:endParaRPr lang="en-GB" dirty="0"/>
          </a:p>
        </p:txBody>
      </p:sp>
      <p:sp>
        <p:nvSpPr>
          <p:cNvPr id="2" name="Slide Number Placeholder 1"/>
          <p:cNvSpPr>
            <a:spLocks noGrp="1"/>
          </p:cNvSpPr>
          <p:nvPr>
            <p:ph type="sldNum" sz="quarter" idx="4294967295"/>
          </p:nvPr>
        </p:nvSpPr>
        <p:spPr>
          <a:xfrm>
            <a:off x="6596063" y="6438013"/>
            <a:ext cx="2133600" cy="365125"/>
          </a:xfrm>
          <a:prstGeom prst="rect">
            <a:avLst/>
          </a:prstGeom>
        </p:spPr>
        <p:txBody>
          <a:bodyPr/>
          <a:lstStyle/>
          <a:p>
            <a:fld id="{8BF88285-43C9-42AA-BBC5-1325192FE8C1}" type="slidenum">
              <a:rPr lang="en-GB" smtClean="0"/>
              <a:pPr/>
              <a:t>93</a:t>
            </a:fld>
            <a:endParaRPr lang="en-GB" dirty="0"/>
          </a:p>
        </p:txBody>
      </p:sp>
    </p:spTree>
    <p:extLst>
      <p:ext uri="{BB962C8B-B14F-4D97-AF65-F5344CB8AC3E}">
        <p14:creationId xmlns:p14="http://schemas.microsoft.com/office/powerpoint/2010/main" val="137072048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10"/>
          <p:cNvGraphicFramePr>
            <a:graphicFrameLocks noGrp="1"/>
          </p:cNvGraphicFramePr>
          <p:nvPr>
            <p:ph idx="1"/>
            <p:extLst>
              <p:ext uri="{D42A27DB-BD31-4B8C-83A1-F6EECF244321}">
                <p14:modId xmlns:p14="http://schemas.microsoft.com/office/powerpoint/2010/main" val="380482027"/>
              </p:ext>
            </p:extLst>
          </p:nvPr>
        </p:nvGraphicFramePr>
        <p:xfrm>
          <a:off x="417513" y="1627854"/>
          <a:ext cx="8192709" cy="2677160"/>
        </p:xfrm>
        <a:graphic>
          <a:graphicData uri="http://schemas.openxmlformats.org/drawingml/2006/table">
            <a:tbl>
              <a:tblPr firstRow="1" bandRow="1">
                <a:tableStyleId>{5C22544A-7EE6-4342-B048-85BDC9FD1C3A}</a:tableStyleId>
              </a:tblPr>
              <a:tblGrid>
                <a:gridCol w="738044"/>
                <a:gridCol w="1021420"/>
                <a:gridCol w="711704"/>
                <a:gridCol w="1018220"/>
                <a:gridCol w="824753"/>
                <a:gridCol w="772531"/>
                <a:gridCol w="677871"/>
                <a:gridCol w="600064"/>
                <a:gridCol w="824931"/>
                <a:gridCol w="1003171"/>
              </a:tblGrid>
              <a:tr h="370840">
                <a:tc>
                  <a:txBody>
                    <a:bodyPr/>
                    <a:lstStyle/>
                    <a:p>
                      <a:r>
                        <a:rPr lang="en-US" sz="1200" b="0" dirty="0" smtClean="0">
                          <a:solidFill>
                            <a:srgbClr val="003366"/>
                          </a:solidFill>
                        </a:rPr>
                        <a:t>Category</a:t>
                      </a:r>
                      <a:r>
                        <a:rPr lang="en-US" sz="1200" b="0" baseline="0" dirty="0" smtClean="0">
                          <a:solidFill>
                            <a:srgbClr val="003366"/>
                          </a:solidFill>
                        </a:rPr>
                        <a:t> </a:t>
                      </a:r>
                      <a:endParaRPr lang="en-US" sz="1200" b="0" dirty="0">
                        <a:solidFill>
                          <a:srgbClr val="003366"/>
                        </a:solidFill>
                      </a:endParaRPr>
                    </a:p>
                  </a:txBody>
                  <a:tcPr/>
                </a:tc>
                <a:tc>
                  <a:txBody>
                    <a:bodyPr/>
                    <a:lstStyle/>
                    <a:p>
                      <a:r>
                        <a:rPr lang="en-US" sz="1200" b="0" dirty="0" smtClean="0">
                          <a:solidFill>
                            <a:srgbClr val="003366"/>
                          </a:solidFill>
                        </a:rPr>
                        <a:t>Opportunity</a:t>
                      </a:r>
                      <a:r>
                        <a:rPr lang="en-US" sz="1200" b="0" baseline="0" dirty="0" smtClean="0">
                          <a:solidFill>
                            <a:srgbClr val="003366"/>
                          </a:solidFill>
                        </a:rPr>
                        <a:t> / proposed action</a:t>
                      </a:r>
                      <a:endParaRPr lang="en-US" sz="1200" b="0" dirty="0">
                        <a:solidFill>
                          <a:srgbClr val="003366"/>
                        </a:solidFill>
                      </a:endParaRPr>
                    </a:p>
                  </a:txBody>
                  <a:tcPr/>
                </a:tc>
                <a:tc>
                  <a:txBody>
                    <a:bodyPr/>
                    <a:lstStyle/>
                    <a:p>
                      <a:r>
                        <a:rPr lang="en-US" sz="1200" b="0" dirty="0" smtClean="0">
                          <a:solidFill>
                            <a:srgbClr val="003366"/>
                          </a:solidFill>
                        </a:rPr>
                        <a:t>Scale of benefit (HML)</a:t>
                      </a:r>
                      <a:endParaRPr lang="en-US" sz="1200" b="0" dirty="0">
                        <a:solidFill>
                          <a:srgbClr val="003366"/>
                        </a:solidFill>
                      </a:endParaRPr>
                    </a:p>
                  </a:txBody>
                  <a:tcPr/>
                </a:tc>
                <a:tc>
                  <a:txBody>
                    <a:bodyPr/>
                    <a:lstStyle/>
                    <a:p>
                      <a:r>
                        <a:rPr lang="en-US" sz="1200" b="0" dirty="0" smtClean="0">
                          <a:solidFill>
                            <a:srgbClr val="003366"/>
                          </a:solidFill>
                        </a:rPr>
                        <a:t>Cost</a:t>
                      </a:r>
                      <a:r>
                        <a:rPr lang="en-US" sz="1200" b="0" baseline="0" dirty="0" smtClean="0">
                          <a:solidFill>
                            <a:srgbClr val="003366"/>
                          </a:solidFill>
                        </a:rPr>
                        <a:t> of change / implementation</a:t>
                      </a:r>
                      <a:endParaRPr lang="en-US" sz="1200" b="0" dirty="0">
                        <a:solidFill>
                          <a:srgbClr val="003366"/>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0" dirty="0" smtClean="0">
                          <a:solidFill>
                            <a:srgbClr val="003366"/>
                          </a:solidFill>
                        </a:rPr>
                        <a:t>Measure</a:t>
                      </a:r>
                      <a:r>
                        <a:rPr lang="en-US" sz="1200" b="0" baseline="0" dirty="0" smtClean="0">
                          <a:solidFill>
                            <a:srgbClr val="003366"/>
                          </a:solidFill>
                        </a:rPr>
                        <a:t> of benefit</a:t>
                      </a:r>
                      <a:endParaRPr lang="en-US" sz="1200" b="0" dirty="0" smtClean="0">
                        <a:solidFill>
                          <a:srgbClr val="003366"/>
                        </a:solidFill>
                      </a:endParaRPr>
                    </a:p>
                    <a:p>
                      <a:endParaRPr lang="en-US" sz="1200" b="0" dirty="0"/>
                    </a:p>
                  </a:txBody>
                  <a:tcPr/>
                </a:tc>
                <a:tc>
                  <a:txBody>
                    <a:bodyPr/>
                    <a:lstStyle/>
                    <a:p>
                      <a:r>
                        <a:rPr lang="en-US" sz="1200" b="0" dirty="0" smtClean="0">
                          <a:solidFill>
                            <a:srgbClr val="003366"/>
                          </a:solidFill>
                        </a:rPr>
                        <a:t>Difficulty level</a:t>
                      </a:r>
                      <a:endParaRPr lang="en-US" sz="1200" b="0" dirty="0">
                        <a:solidFill>
                          <a:srgbClr val="003366"/>
                        </a:solidFill>
                      </a:endParaRPr>
                    </a:p>
                  </a:txBody>
                  <a:tcPr/>
                </a:tc>
                <a:tc>
                  <a:txBody>
                    <a:bodyPr/>
                    <a:lstStyle/>
                    <a:p>
                      <a:r>
                        <a:rPr lang="en-US" sz="1200" b="0" dirty="0" smtClean="0">
                          <a:solidFill>
                            <a:srgbClr val="003366"/>
                          </a:solidFill>
                        </a:rPr>
                        <a:t>Priority (RAG)</a:t>
                      </a:r>
                      <a:endParaRPr lang="en-US" sz="1200" b="0" dirty="0">
                        <a:solidFill>
                          <a:srgbClr val="003366"/>
                        </a:solidFill>
                      </a:endParaRPr>
                    </a:p>
                  </a:txBody>
                  <a:tcPr/>
                </a:tc>
                <a:tc>
                  <a:txBody>
                    <a:bodyPr/>
                    <a:lstStyle/>
                    <a:p>
                      <a:r>
                        <a:rPr lang="en-US" sz="1200" b="0" dirty="0" smtClean="0">
                          <a:solidFill>
                            <a:srgbClr val="003366"/>
                          </a:solidFill>
                        </a:rPr>
                        <a:t>Risk (RAG)</a:t>
                      </a:r>
                      <a:endParaRPr lang="en-US" sz="1200" b="0" dirty="0">
                        <a:solidFill>
                          <a:srgbClr val="003366"/>
                        </a:solidFill>
                      </a:endParaRPr>
                    </a:p>
                  </a:txBody>
                  <a:tcPr/>
                </a:tc>
                <a:tc>
                  <a:txBody>
                    <a:bodyPr/>
                    <a:lstStyle/>
                    <a:p>
                      <a:r>
                        <a:rPr lang="en-US" sz="1200" b="0" dirty="0" smtClean="0">
                          <a:solidFill>
                            <a:srgbClr val="003366"/>
                          </a:solidFill>
                        </a:rPr>
                        <a:t>Timescale for</a:t>
                      </a:r>
                      <a:r>
                        <a:rPr lang="en-US" sz="1200" b="0" baseline="0" dirty="0" smtClean="0">
                          <a:solidFill>
                            <a:srgbClr val="003366"/>
                          </a:solidFill>
                        </a:rPr>
                        <a:t> Action</a:t>
                      </a:r>
                      <a:endParaRPr lang="en-US" sz="1200" b="0" dirty="0">
                        <a:solidFill>
                          <a:srgbClr val="003366"/>
                        </a:solidFill>
                      </a:endParaRPr>
                    </a:p>
                  </a:txBody>
                  <a:tcPr/>
                </a:tc>
                <a:tc>
                  <a:txBody>
                    <a:bodyPr/>
                    <a:lstStyle/>
                    <a:p>
                      <a:r>
                        <a:rPr lang="en-US" sz="1200" b="0" dirty="0" smtClean="0">
                          <a:solidFill>
                            <a:srgbClr val="003366"/>
                          </a:solidFill>
                        </a:rPr>
                        <a:t>Responsible for Action</a:t>
                      </a:r>
                      <a:endParaRPr lang="en-US" sz="1200" b="0" dirty="0">
                        <a:solidFill>
                          <a:srgbClr val="003366"/>
                        </a:solidFill>
                      </a:endParaRPr>
                    </a:p>
                  </a:txBody>
                  <a:tcPr/>
                </a:tc>
              </a:tr>
              <a:tr h="370840">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r>
              <a:tr h="370840">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r>
              <a:tr h="370840">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r>
              <a:tr h="370840">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dirty="0">
                        <a:solidFill>
                          <a:srgbClr val="003366"/>
                        </a:solidFill>
                      </a:endParaRPr>
                    </a:p>
                  </a:txBody>
                  <a:tcPr/>
                </a:tc>
              </a:tr>
              <a:tr h="370840">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c>
                  <a:txBody>
                    <a:bodyPr/>
                    <a:lstStyle/>
                    <a:p>
                      <a:endParaRPr lang="en-US" sz="1200" b="0">
                        <a:solidFill>
                          <a:srgbClr val="003366"/>
                        </a:solidFill>
                      </a:endParaRPr>
                    </a:p>
                  </a:txBody>
                  <a:tcPr/>
                </a:tc>
                <a:tc>
                  <a:txBody>
                    <a:bodyPr/>
                    <a:lstStyle/>
                    <a:p>
                      <a:endParaRPr lang="en-US" sz="1200" b="0" dirty="0">
                        <a:solidFill>
                          <a:srgbClr val="003366"/>
                        </a:solidFill>
                      </a:endParaRPr>
                    </a:p>
                  </a:txBody>
                  <a:tcPr/>
                </a:tc>
              </a:tr>
            </a:tbl>
          </a:graphicData>
        </a:graphic>
      </p:graphicFrame>
      <p:sp>
        <p:nvSpPr>
          <p:cNvPr id="9" name="Title 8"/>
          <p:cNvSpPr>
            <a:spLocks noGrp="1"/>
          </p:cNvSpPr>
          <p:nvPr>
            <p:ph type="title"/>
          </p:nvPr>
        </p:nvSpPr>
        <p:spPr/>
        <p:txBody>
          <a:bodyPr/>
          <a:lstStyle/>
          <a:p>
            <a:r>
              <a:rPr lang="en-US" dirty="0" smtClean="0"/>
              <a:t>Indicative Opportunity Analysis Template</a:t>
            </a:r>
            <a:endParaRPr lang="en-US" dirty="0"/>
          </a:p>
        </p:txBody>
      </p:sp>
      <p:sp>
        <p:nvSpPr>
          <p:cNvPr id="5" name="Slide Number Placeholder 4"/>
          <p:cNvSpPr>
            <a:spLocks noGrp="1"/>
          </p:cNvSpPr>
          <p:nvPr>
            <p:ph type="sldNum" sz="quarter" idx="10"/>
          </p:nvPr>
        </p:nvSpPr>
        <p:spPr/>
        <p:txBody>
          <a:bodyPr/>
          <a:lstStyle/>
          <a:p>
            <a:fld id="{19BF2C6B-E0EC-4C0E-B7D3-613ED3B301ED}" type="slidenum">
              <a:rPr lang="en-GB" smtClean="0"/>
              <a:pPr/>
              <a:t>94</a:t>
            </a:fld>
            <a:endParaRPr lang="en-GB"/>
          </a:p>
        </p:txBody>
      </p:sp>
    </p:spTree>
    <p:extLst>
      <p:ext uri="{BB962C8B-B14F-4D97-AF65-F5344CB8AC3E}">
        <p14:creationId xmlns:p14="http://schemas.microsoft.com/office/powerpoint/2010/main" val="222367536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Is </a:t>
            </a:r>
            <a:r>
              <a:rPr lang="en-US" sz="1700" dirty="0"/>
              <a:t>the strategy grounded and are the recommendations supported by the research and analysis?</a:t>
            </a:r>
          </a:p>
          <a:p>
            <a:pPr marL="342900" indent="-342900">
              <a:buFont typeface="+mj-lt"/>
              <a:buAutoNum type="arabicPeriod"/>
            </a:pPr>
            <a:r>
              <a:rPr lang="en-US" sz="1700" dirty="0" smtClean="0"/>
              <a:t>What </a:t>
            </a:r>
            <a:r>
              <a:rPr lang="en-US" sz="1700" dirty="0"/>
              <a:t>is the payback (benefit) how will it be measured and is it realistic and tangible?</a:t>
            </a:r>
          </a:p>
          <a:p>
            <a:pPr marL="342900" indent="-342900">
              <a:buFont typeface="+mj-lt"/>
              <a:buAutoNum type="arabicPeriod"/>
            </a:pPr>
            <a:r>
              <a:rPr lang="en-US" sz="1700" dirty="0" smtClean="0"/>
              <a:t>Does </a:t>
            </a:r>
            <a:r>
              <a:rPr lang="en-US" sz="1700" dirty="0"/>
              <a:t>the expected benefit stack up in relation to the anticipated risks and the resources required to deliver them? </a:t>
            </a:r>
            <a:endParaRPr lang="en-US" sz="1700" dirty="0" smtClean="0"/>
          </a:p>
          <a:p>
            <a:pPr marL="342900" indent="-342900">
              <a:buFont typeface="+mj-lt"/>
              <a:buAutoNum type="arabicPeriod"/>
            </a:pPr>
            <a:r>
              <a:rPr lang="en-US" sz="1700" dirty="0" smtClean="0"/>
              <a:t>Does </a:t>
            </a:r>
            <a:r>
              <a:rPr lang="en-US" sz="1700" dirty="0"/>
              <a:t>the strategy address the business issues and objectives identified at the outset?</a:t>
            </a:r>
            <a:endParaRPr lang="en-US" sz="2000" dirty="0"/>
          </a:p>
        </p:txBody>
      </p:sp>
      <p:sp>
        <p:nvSpPr>
          <p:cNvPr id="5" name="Title 4"/>
          <p:cNvSpPr>
            <a:spLocks noGrp="1"/>
          </p:cNvSpPr>
          <p:nvPr>
            <p:ph type="title"/>
          </p:nvPr>
        </p:nvSpPr>
        <p:spPr/>
        <p:txBody>
          <a:bodyPr/>
          <a:lstStyle/>
          <a:p>
            <a:r>
              <a:rPr lang="en-US" dirty="0" smtClean="0"/>
              <a:t>Step 3 Prepare/Present Category Strategy</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95</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187305475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Checklist – To Do</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Develop </a:t>
            </a:r>
            <a:r>
              <a:rPr lang="en-US" sz="1700" dirty="0"/>
              <a:t>sourcing strategy/route to market and other recommended </a:t>
            </a:r>
            <a:r>
              <a:rPr lang="en-US" sz="1700" dirty="0" smtClean="0"/>
              <a:t>changes</a:t>
            </a:r>
          </a:p>
          <a:p>
            <a:pPr marL="342900" indent="-342900">
              <a:buFont typeface="+mj-lt"/>
              <a:buAutoNum type="arabicPeriod"/>
            </a:pPr>
            <a:r>
              <a:rPr lang="en-US" sz="1700" dirty="0" smtClean="0"/>
              <a:t>Quantify </a:t>
            </a:r>
            <a:r>
              <a:rPr lang="en-US" sz="1700" dirty="0"/>
              <a:t>expected benefits define resource and costs </a:t>
            </a:r>
            <a:r>
              <a:rPr lang="en-US" sz="1700" dirty="0" smtClean="0"/>
              <a:t>implications</a:t>
            </a:r>
          </a:p>
          <a:p>
            <a:pPr marL="342900" indent="-342900">
              <a:buFont typeface="+mj-lt"/>
              <a:buAutoNum type="arabicPeriod"/>
            </a:pPr>
            <a:r>
              <a:rPr lang="en-US" sz="1700" dirty="0" smtClean="0"/>
              <a:t>Quantify </a:t>
            </a:r>
            <a:r>
              <a:rPr lang="en-US" sz="1700" dirty="0"/>
              <a:t>risk &amp; develop mitigation </a:t>
            </a:r>
            <a:r>
              <a:rPr lang="en-US" sz="1700" dirty="0" smtClean="0"/>
              <a:t>plans</a:t>
            </a:r>
          </a:p>
          <a:p>
            <a:pPr marL="342900" indent="-342900">
              <a:buFont typeface="+mj-lt"/>
              <a:buAutoNum type="arabicPeriod"/>
            </a:pPr>
            <a:r>
              <a:rPr lang="en-US" sz="1700" dirty="0" smtClean="0"/>
              <a:t>Prepare </a:t>
            </a:r>
            <a:r>
              <a:rPr lang="en-US" sz="1700" dirty="0"/>
              <a:t>detailed implementation plan </a:t>
            </a:r>
            <a:endParaRPr lang="en-US" sz="1700" dirty="0" smtClean="0"/>
          </a:p>
          <a:p>
            <a:pPr marL="342900" indent="-342900">
              <a:buFont typeface="+mj-lt"/>
              <a:buAutoNum type="arabicPeriod"/>
            </a:pPr>
            <a:r>
              <a:rPr lang="en-US" sz="1700" dirty="0" smtClean="0"/>
              <a:t>Define </a:t>
            </a:r>
            <a:r>
              <a:rPr lang="en-US" sz="1700" dirty="0"/>
              <a:t>relationship management &amp; governance structures </a:t>
            </a:r>
            <a:endParaRPr lang="en-US" sz="1700" dirty="0" smtClean="0"/>
          </a:p>
          <a:p>
            <a:pPr marL="342900" indent="-342900">
              <a:buFont typeface="+mj-lt"/>
              <a:buAutoNum type="arabicPeriod"/>
            </a:pPr>
            <a:r>
              <a:rPr lang="en-US" sz="1700" dirty="0" smtClean="0"/>
              <a:t>Confirm </a:t>
            </a:r>
            <a:r>
              <a:rPr lang="en-US" sz="1700" dirty="0"/>
              <a:t>segmentation approach, relationship profiles and roles Confirm transaction </a:t>
            </a:r>
            <a:r>
              <a:rPr lang="en-US" sz="1700" dirty="0" smtClean="0"/>
              <a:t>process</a:t>
            </a:r>
          </a:p>
          <a:p>
            <a:pPr marL="342900" indent="-342900">
              <a:buFont typeface="+mj-lt"/>
              <a:buAutoNum type="arabicPeriod"/>
            </a:pPr>
            <a:r>
              <a:rPr lang="en-US" sz="1700" dirty="0" smtClean="0"/>
              <a:t>[</a:t>
            </a:r>
            <a:r>
              <a:rPr lang="en-US" sz="1700" dirty="0"/>
              <a:t>Formal ‘stop and think’ before proceeding e.g. gate review with senior business stakeholders]</a:t>
            </a:r>
            <a:endParaRPr lang="en-US" sz="2000" dirty="0"/>
          </a:p>
        </p:txBody>
      </p:sp>
      <p:sp>
        <p:nvSpPr>
          <p:cNvPr id="5" name="Title 4"/>
          <p:cNvSpPr>
            <a:spLocks noGrp="1"/>
          </p:cNvSpPr>
          <p:nvPr>
            <p:ph type="title"/>
          </p:nvPr>
        </p:nvSpPr>
        <p:spPr/>
        <p:txBody>
          <a:bodyPr/>
          <a:lstStyle/>
          <a:p>
            <a:r>
              <a:rPr lang="en-US" dirty="0"/>
              <a:t>Step 3 Prepare/Present Category Strategy</a:t>
            </a:r>
          </a:p>
        </p:txBody>
      </p:sp>
      <p:sp>
        <p:nvSpPr>
          <p:cNvPr id="3" name="Slide Number Placeholder 2"/>
          <p:cNvSpPr>
            <a:spLocks noGrp="1"/>
          </p:cNvSpPr>
          <p:nvPr>
            <p:ph type="sldNum" sz="quarter" idx="11"/>
          </p:nvPr>
        </p:nvSpPr>
        <p:spPr/>
        <p:txBody>
          <a:bodyPr/>
          <a:lstStyle/>
          <a:p>
            <a:fld id="{19BF2C6B-E0EC-4C0E-B7D3-613ED3B301ED}" type="slidenum">
              <a:rPr lang="en-GB" smtClean="0"/>
              <a:pPr/>
              <a:t>96</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124035470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12943" y="1329633"/>
            <a:ext cx="8311957" cy="4430909"/>
          </a:xfrm>
        </p:spPr>
        <p:txBody>
          <a:bodyPr numCol="2" spcCol="180000"/>
          <a:lstStyle/>
          <a:p>
            <a:r>
              <a:rPr lang="en-GB" dirty="0"/>
              <a:t>Current situation</a:t>
            </a:r>
          </a:p>
          <a:p>
            <a:r>
              <a:rPr lang="en-GB" dirty="0"/>
              <a:t>Business requirements</a:t>
            </a:r>
          </a:p>
          <a:p>
            <a:r>
              <a:rPr lang="en-GB" dirty="0"/>
              <a:t>Strategic analysis and insight</a:t>
            </a:r>
          </a:p>
          <a:p>
            <a:r>
              <a:rPr lang="en-GB" dirty="0"/>
              <a:t>Options for change</a:t>
            </a:r>
          </a:p>
          <a:p>
            <a:r>
              <a:rPr lang="en-GB" dirty="0"/>
              <a:t>Recommended sourcing option</a:t>
            </a:r>
          </a:p>
          <a:p>
            <a:r>
              <a:rPr lang="en-GB" dirty="0"/>
              <a:t>Risk and contingency plan</a:t>
            </a:r>
          </a:p>
          <a:p>
            <a:r>
              <a:rPr lang="en-GB" dirty="0"/>
              <a:t>High-level implementation plan</a:t>
            </a:r>
          </a:p>
          <a:p>
            <a:r>
              <a:rPr lang="en-GB" dirty="0"/>
              <a:t>Cost-benefit analysis</a:t>
            </a:r>
          </a:p>
          <a:p>
            <a:r>
              <a:rPr lang="en-GB" dirty="0"/>
              <a:t>Next steps</a:t>
            </a:r>
          </a:p>
          <a:p>
            <a:r>
              <a:rPr lang="en-GB" dirty="0"/>
              <a:t>Appendices (as needed</a:t>
            </a:r>
            <a:r>
              <a:rPr lang="en-GB" dirty="0" smtClean="0"/>
              <a:t>)</a:t>
            </a:r>
            <a:endParaRPr lang="en-GB" dirty="0"/>
          </a:p>
        </p:txBody>
      </p:sp>
      <p:sp>
        <p:nvSpPr>
          <p:cNvPr id="155651" name="Title 2"/>
          <p:cNvSpPr>
            <a:spLocks noGrp="1"/>
          </p:cNvSpPr>
          <p:nvPr>
            <p:ph type="title"/>
          </p:nvPr>
        </p:nvSpPr>
        <p:spPr>
          <a:xfrm>
            <a:off x="414337" y="523874"/>
            <a:ext cx="8315325" cy="797611"/>
          </a:xfrm>
        </p:spPr>
        <p:txBody>
          <a:bodyPr/>
          <a:lstStyle/>
          <a:p>
            <a:r>
              <a:rPr lang="en-GB" altLang="en-US" dirty="0" smtClean="0"/>
              <a:t>Sections in a category strategic sourcing plan</a:t>
            </a:r>
          </a:p>
        </p:txBody>
      </p:sp>
      <p:grpSp>
        <p:nvGrpSpPr>
          <p:cNvPr id="156375" name="Group 156374"/>
          <p:cNvGrpSpPr>
            <a:grpSpLocks noChangeAspect="1"/>
          </p:cNvGrpSpPr>
          <p:nvPr/>
        </p:nvGrpSpPr>
        <p:grpSpPr>
          <a:xfrm>
            <a:off x="4662818" y="3041150"/>
            <a:ext cx="3822583" cy="3046105"/>
            <a:chOff x="4492938" y="2905778"/>
            <a:chExt cx="3992464" cy="3181478"/>
          </a:xfrm>
        </p:grpSpPr>
        <p:sp>
          <p:nvSpPr>
            <p:cNvPr id="846" name="Freeform 845"/>
            <p:cNvSpPr>
              <a:spLocks/>
            </p:cNvSpPr>
            <p:nvPr/>
          </p:nvSpPr>
          <p:spPr bwMode="auto">
            <a:xfrm rot="554613" flipH="1">
              <a:off x="4682483" y="2976554"/>
              <a:ext cx="3802919" cy="3050031"/>
            </a:xfrm>
            <a:custGeom>
              <a:avLst/>
              <a:gdLst>
                <a:gd name="connsiteX0" fmla="*/ 3794937 w 3806764"/>
                <a:gd name="connsiteY0" fmla="*/ 994349 h 3050031"/>
                <a:gd name="connsiteX1" fmla="*/ 3789487 w 3806764"/>
                <a:gd name="connsiteY1" fmla="*/ 1000760 h 3050031"/>
                <a:gd name="connsiteX2" fmla="*/ 3806764 w 3806764"/>
                <a:gd name="connsiteY2" fmla="*/ 1012095 h 3050031"/>
                <a:gd name="connsiteX3" fmla="*/ 3802034 w 3806764"/>
                <a:gd name="connsiteY3" fmla="*/ 1007954 h 3050031"/>
                <a:gd name="connsiteX4" fmla="*/ 3798782 w 3806764"/>
                <a:gd name="connsiteY4" fmla="*/ 1004110 h 3050031"/>
                <a:gd name="connsiteX5" fmla="*/ 1863615 w 3806764"/>
                <a:gd name="connsiteY5" fmla="*/ 0 h 3050031"/>
                <a:gd name="connsiteX6" fmla="*/ 1851789 w 3806764"/>
                <a:gd name="connsiteY6" fmla="*/ 11239 h 3050031"/>
                <a:gd name="connsiteX7" fmla="*/ 1839666 w 3806764"/>
                <a:gd name="connsiteY7" fmla="*/ 21887 h 3050031"/>
                <a:gd name="connsiteX8" fmla="*/ 1829021 w 3806764"/>
                <a:gd name="connsiteY8" fmla="*/ 34605 h 3050031"/>
                <a:gd name="connsiteX9" fmla="*/ 1818081 w 3806764"/>
                <a:gd name="connsiteY9" fmla="*/ 48801 h 3050031"/>
                <a:gd name="connsiteX10" fmla="*/ 1808029 w 3806764"/>
                <a:gd name="connsiteY10" fmla="*/ 62406 h 3050031"/>
                <a:gd name="connsiteX11" fmla="*/ 1798272 w 3806764"/>
                <a:gd name="connsiteY11" fmla="*/ 77490 h 3050031"/>
                <a:gd name="connsiteX12" fmla="*/ 1778165 w 3806764"/>
                <a:gd name="connsiteY12" fmla="*/ 108545 h 3050031"/>
                <a:gd name="connsiteX13" fmla="*/ 1740615 w 3806764"/>
                <a:gd name="connsiteY13" fmla="*/ 170951 h 3050031"/>
                <a:gd name="connsiteX14" fmla="*/ 1721693 w 3806764"/>
                <a:gd name="connsiteY14" fmla="*/ 200823 h 3050031"/>
                <a:gd name="connsiteX15" fmla="*/ 1712822 w 3806764"/>
                <a:gd name="connsiteY15" fmla="*/ 214723 h 3050031"/>
                <a:gd name="connsiteX16" fmla="*/ 1702770 w 3806764"/>
                <a:gd name="connsiteY16" fmla="*/ 227737 h 3050031"/>
                <a:gd name="connsiteX17" fmla="*/ 1617321 w 3806764"/>
                <a:gd name="connsiteY17" fmla="*/ 338943 h 3050031"/>
                <a:gd name="connsiteX18" fmla="*/ 1533645 w 3806764"/>
                <a:gd name="connsiteY18" fmla="*/ 450445 h 3050031"/>
                <a:gd name="connsiteX19" fmla="*/ 1365705 w 3806764"/>
                <a:gd name="connsiteY19" fmla="*/ 674926 h 3050031"/>
                <a:gd name="connsiteX20" fmla="*/ 1199834 w 3806764"/>
                <a:gd name="connsiteY20" fmla="*/ 899706 h 3050031"/>
                <a:gd name="connsiteX21" fmla="*/ 1115567 w 3806764"/>
                <a:gd name="connsiteY21" fmla="*/ 1010911 h 3050031"/>
                <a:gd name="connsiteX22" fmla="*/ 1030710 w 3806764"/>
                <a:gd name="connsiteY22" fmla="*/ 1122413 h 3050031"/>
                <a:gd name="connsiteX23" fmla="*/ 859811 w 3806764"/>
                <a:gd name="connsiteY23" fmla="*/ 1346304 h 3050031"/>
                <a:gd name="connsiteX24" fmla="*/ 689802 w 3806764"/>
                <a:gd name="connsiteY24" fmla="*/ 1568717 h 3050031"/>
                <a:gd name="connsiteX25" fmla="*/ 603465 w 3806764"/>
                <a:gd name="connsiteY25" fmla="*/ 1680219 h 3050031"/>
                <a:gd name="connsiteX26" fmla="*/ 515946 w 3806764"/>
                <a:gd name="connsiteY26" fmla="*/ 1790538 h 3050031"/>
                <a:gd name="connsiteX27" fmla="*/ 428427 w 3806764"/>
                <a:gd name="connsiteY27" fmla="*/ 1899969 h 3050031"/>
                <a:gd name="connsiteX28" fmla="*/ 339136 w 3806764"/>
                <a:gd name="connsiteY28" fmla="*/ 2009105 h 3050031"/>
                <a:gd name="connsiteX29" fmla="*/ 300107 w 3806764"/>
                <a:gd name="connsiteY29" fmla="*/ 2057019 h 3050031"/>
                <a:gd name="connsiteX30" fmla="*/ 261373 w 3806764"/>
                <a:gd name="connsiteY30" fmla="*/ 2107888 h 3050031"/>
                <a:gd name="connsiteX31" fmla="*/ 221754 w 3806764"/>
                <a:gd name="connsiteY31" fmla="*/ 2159350 h 3050031"/>
                <a:gd name="connsiteX32" fmla="*/ 180951 w 3806764"/>
                <a:gd name="connsiteY32" fmla="*/ 2211109 h 3050031"/>
                <a:gd name="connsiteX33" fmla="*/ 139261 w 3806764"/>
                <a:gd name="connsiteY33" fmla="*/ 2261684 h 3050031"/>
                <a:gd name="connsiteX34" fmla="*/ 118269 w 3806764"/>
                <a:gd name="connsiteY34" fmla="*/ 2285641 h 3050031"/>
                <a:gd name="connsiteX35" fmla="*/ 96390 w 3806764"/>
                <a:gd name="connsiteY35" fmla="*/ 2309302 h 3050031"/>
                <a:gd name="connsiteX36" fmla="*/ 73623 w 3806764"/>
                <a:gd name="connsiteY36" fmla="*/ 2332372 h 3050031"/>
                <a:gd name="connsiteX37" fmla="*/ 50856 w 3806764"/>
                <a:gd name="connsiteY37" fmla="*/ 2354258 h 3050031"/>
                <a:gd name="connsiteX38" fmla="*/ 27794 w 3806764"/>
                <a:gd name="connsiteY38" fmla="*/ 2374073 h 3050031"/>
                <a:gd name="connsiteX39" fmla="*/ 3845 w 3806764"/>
                <a:gd name="connsiteY39" fmla="*/ 2393889 h 3050031"/>
                <a:gd name="connsiteX40" fmla="*/ 2071 w 3806764"/>
                <a:gd name="connsiteY40" fmla="*/ 2408974 h 3050031"/>
                <a:gd name="connsiteX41" fmla="*/ 2071 w 3806764"/>
                <a:gd name="connsiteY41" fmla="*/ 2414889 h 3050031"/>
                <a:gd name="connsiteX42" fmla="*/ 0 w 3806764"/>
                <a:gd name="connsiteY42" fmla="*/ 2424057 h 3050031"/>
                <a:gd name="connsiteX43" fmla="*/ 2071 w 3806764"/>
                <a:gd name="connsiteY43" fmla="*/ 2419916 h 3050031"/>
                <a:gd name="connsiteX44" fmla="*/ 4732 w 3806764"/>
                <a:gd name="connsiteY44" fmla="*/ 2417846 h 3050031"/>
                <a:gd name="connsiteX45" fmla="*/ 10053 w 3806764"/>
                <a:gd name="connsiteY45" fmla="*/ 2416959 h 3050031"/>
                <a:gd name="connsiteX46" fmla="*/ 15966 w 3806764"/>
                <a:gd name="connsiteY46" fmla="*/ 2416959 h 3050031"/>
                <a:gd name="connsiteX47" fmla="*/ 23950 w 3806764"/>
                <a:gd name="connsiteY47" fmla="*/ 2417846 h 3050031"/>
                <a:gd name="connsiteX48" fmla="*/ 31934 w 3806764"/>
                <a:gd name="connsiteY48" fmla="*/ 2419916 h 3050031"/>
                <a:gd name="connsiteX49" fmla="*/ 52630 w 3806764"/>
                <a:gd name="connsiteY49" fmla="*/ 2426718 h 3050031"/>
                <a:gd name="connsiteX50" fmla="*/ 76579 w 3806764"/>
                <a:gd name="connsiteY50" fmla="*/ 2436775 h 3050031"/>
                <a:gd name="connsiteX51" fmla="*/ 102598 w 3806764"/>
                <a:gd name="connsiteY51" fmla="*/ 2448605 h 3050031"/>
                <a:gd name="connsiteX52" fmla="*/ 131279 w 3806764"/>
                <a:gd name="connsiteY52" fmla="*/ 2463690 h 3050031"/>
                <a:gd name="connsiteX53" fmla="*/ 159959 w 3806764"/>
                <a:gd name="connsiteY53" fmla="*/ 2478477 h 3050031"/>
                <a:gd name="connsiteX54" fmla="*/ 218796 w 3806764"/>
                <a:gd name="connsiteY54" fmla="*/ 2510124 h 3050031"/>
                <a:gd name="connsiteX55" fmla="*/ 271426 w 3806764"/>
                <a:gd name="connsiteY55" fmla="*/ 2541179 h 3050031"/>
                <a:gd name="connsiteX56" fmla="*/ 331152 w 3806764"/>
                <a:gd name="connsiteY56" fmla="*/ 2576966 h 3050031"/>
                <a:gd name="connsiteX57" fmla="*/ 361902 w 3806764"/>
                <a:gd name="connsiteY57" fmla="*/ 2595895 h 3050031"/>
                <a:gd name="connsiteX58" fmla="*/ 391765 w 3806764"/>
                <a:gd name="connsiteY58" fmla="*/ 2615710 h 3050031"/>
                <a:gd name="connsiteX59" fmla="*/ 421332 w 3806764"/>
                <a:gd name="connsiteY59" fmla="*/ 2635526 h 3050031"/>
                <a:gd name="connsiteX60" fmla="*/ 450308 w 3806764"/>
                <a:gd name="connsiteY60" fmla="*/ 2655342 h 3050031"/>
                <a:gd name="connsiteX61" fmla="*/ 505893 w 3806764"/>
                <a:gd name="connsiteY61" fmla="*/ 2697340 h 3050031"/>
                <a:gd name="connsiteX62" fmla="*/ 560593 w 3806764"/>
                <a:gd name="connsiteY62" fmla="*/ 2738747 h 3050031"/>
                <a:gd name="connsiteX63" fmla="*/ 606202 w 3806764"/>
                <a:gd name="connsiteY63" fmla="*/ 2775096 h 3050031"/>
                <a:gd name="connsiteX64" fmla="*/ 2295565 w 3806764"/>
                <a:gd name="connsiteY64" fmla="*/ 3050031 h 3050031"/>
                <a:gd name="connsiteX65" fmla="*/ 2409846 w 3806764"/>
                <a:gd name="connsiteY65" fmla="*/ 3050031 h 3050031"/>
                <a:gd name="connsiteX66" fmla="*/ 2434259 w 3806764"/>
                <a:gd name="connsiteY66" fmla="*/ 3015283 h 3050031"/>
                <a:gd name="connsiteX67" fmla="*/ 2486002 w 3806764"/>
                <a:gd name="connsiteY67" fmla="*/ 2940752 h 3050031"/>
                <a:gd name="connsiteX68" fmla="*/ 2536562 w 3806764"/>
                <a:gd name="connsiteY68" fmla="*/ 2865333 h 3050031"/>
                <a:gd name="connsiteX69" fmla="*/ 2587418 w 3806764"/>
                <a:gd name="connsiteY69" fmla="*/ 2789618 h 3050031"/>
                <a:gd name="connsiteX70" fmla="*/ 2637090 w 3806764"/>
                <a:gd name="connsiteY70" fmla="*/ 2714199 h 3050031"/>
                <a:gd name="connsiteX71" fmla="*/ 2685876 w 3806764"/>
                <a:gd name="connsiteY71" fmla="*/ 2638483 h 3050031"/>
                <a:gd name="connsiteX72" fmla="*/ 2734661 w 3806764"/>
                <a:gd name="connsiteY72" fmla="*/ 2562770 h 3050031"/>
                <a:gd name="connsiteX73" fmla="*/ 2782264 w 3806764"/>
                <a:gd name="connsiteY73" fmla="*/ 2486463 h 3050031"/>
                <a:gd name="connsiteX74" fmla="*/ 2874809 w 3806764"/>
                <a:gd name="connsiteY74" fmla="*/ 2335329 h 3050031"/>
                <a:gd name="connsiteX75" fmla="*/ 2913247 w 3806764"/>
                <a:gd name="connsiteY75" fmla="*/ 2270558 h 3050031"/>
                <a:gd name="connsiteX76" fmla="*/ 2949910 w 3806764"/>
                <a:gd name="connsiteY76" fmla="*/ 2204011 h 3050031"/>
                <a:gd name="connsiteX77" fmla="*/ 2987165 w 3806764"/>
                <a:gd name="connsiteY77" fmla="*/ 2137465 h 3050031"/>
                <a:gd name="connsiteX78" fmla="*/ 3023828 w 3806764"/>
                <a:gd name="connsiteY78" fmla="*/ 2068848 h 3050031"/>
                <a:gd name="connsiteX79" fmla="*/ 3096267 w 3806764"/>
                <a:gd name="connsiteY79" fmla="*/ 1931615 h 3050031"/>
                <a:gd name="connsiteX80" fmla="*/ 3132043 w 3806764"/>
                <a:gd name="connsiteY80" fmla="*/ 1863294 h 3050031"/>
                <a:gd name="connsiteX81" fmla="*/ 3169594 w 3806764"/>
                <a:gd name="connsiteY81" fmla="*/ 1794678 h 3050031"/>
                <a:gd name="connsiteX82" fmla="*/ 3207735 w 3806764"/>
                <a:gd name="connsiteY82" fmla="*/ 1726948 h 3050031"/>
                <a:gd name="connsiteX83" fmla="*/ 3246173 w 3806764"/>
                <a:gd name="connsiteY83" fmla="*/ 1659220 h 3050031"/>
                <a:gd name="connsiteX84" fmla="*/ 3286088 w 3806764"/>
                <a:gd name="connsiteY84" fmla="*/ 1593561 h 3050031"/>
                <a:gd name="connsiteX85" fmla="*/ 3326891 w 3806764"/>
                <a:gd name="connsiteY85" fmla="*/ 1529085 h 3050031"/>
                <a:gd name="connsiteX86" fmla="*/ 3348770 w 3806764"/>
                <a:gd name="connsiteY86" fmla="*/ 1497143 h 3050031"/>
                <a:gd name="connsiteX87" fmla="*/ 3369466 w 3806764"/>
                <a:gd name="connsiteY87" fmla="*/ 1465200 h 3050031"/>
                <a:gd name="connsiteX88" fmla="*/ 3392529 w 3806764"/>
                <a:gd name="connsiteY88" fmla="*/ 1434736 h 3050031"/>
                <a:gd name="connsiteX89" fmla="*/ 3415592 w 3806764"/>
                <a:gd name="connsiteY89" fmla="*/ 1403681 h 3050031"/>
                <a:gd name="connsiteX90" fmla="*/ 3438063 w 3806764"/>
                <a:gd name="connsiteY90" fmla="*/ 1374106 h 3050031"/>
                <a:gd name="connsiteX91" fmla="*/ 3462011 w 3806764"/>
                <a:gd name="connsiteY91" fmla="*/ 1345121 h 3050031"/>
                <a:gd name="connsiteX92" fmla="*/ 3485961 w 3806764"/>
                <a:gd name="connsiteY92" fmla="*/ 1316136 h 3050031"/>
                <a:gd name="connsiteX93" fmla="*/ 3510502 w 3806764"/>
                <a:gd name="connsiteY93" fmla="*/ 1287448 h 3050031"/>
                <a:gd name="connsiteX94" fmla="*/ 3545391 w 3806764"/>
                <a:gd name="connsiteY94" fmla="*/ 1250774 h 3050031"/>
                <a:gd name="connsiteX95" fmla="*/ 3581464 w 3806764"/>
                <a:gd name="connsiteY95" fmla="*/ 1214099 h 3050031"/>
                <a:gd name="connsiteX96" fmla="*/ 3654789 w 3806764"/>
                <a:gd name="connsiteY96" fmla="*/ 1142230 h 3050031"/>
                <a:gd name="connsiteX97" fmla="*/ 3691749 w 3806764"/>
                <a:gd name="connsiteY97" fmla="*/ 1106442 h 3050031"/>
                <a:gd name="connsiteX98" fmla="*/ 3727229 w 3806764"/>
                <a:gd name="connsiteY98" fmla="*/ 1069768 h 3050031"/>
                <a:gd name="connsiteX99" fmla="*/ 3762118 w 3806764"/>
                <a:gd name="connsiteY99" fmla="*/ 1033093 h 3050031"/>
                <a:gd name="connsiteX100" fmla="*/ 3778084 w 3806764"/>
                <a:gd name="connsiteY100" fmla="*/ 1014165 h 3050031"/>
                <a:gd name="connsiteX101" fmla="*/ 3789487 w 3806764"/>
                <a:gd name="connsiteY101" fmla="*/ 1000760 h 3050031"/>
                <a:gd name="connsiteX102" fmla="*/ 3743195 w 3806764"/>
                <a:gd name="connsiteY102" fmla="*/ 970392 h 3050031"/>
                <a:gd name="connsiteX103" fmla="*/ 3679922 w 3806764"/>
                <a:gd name="connsiteY103" fmla="*/ 928690 h 3050031"/>
                <a:gd name="connsiteX104" fmla="*/ 3613986 w 3806764"/>
                <a:gd name="connsiteY104" fmla="*/ 889945 h 3050031"/>
                <a:gd name="connsiteX105" fmla="*/ 3548643 w 3806764"/>
                <a:gd name="connsiteY105" fmla="*/ 850905 h 3050031"/>
                <a:gd name="connsiteX106" fmla="*/ 3481822 w 3806764"/>
                <a:gd name="connsiteY106" fmla="*/ 813343 h 3050031"/>
                <a:gd name="connsiteX107" fmla="*/ 3414114 w 3806764"/>
                <a:gd name="connsiteY107" fmla="*/ 776669 h 3050031"/>
                <a:gd name="connsiteX108" fmla="*/ 3346700 w 3806764"/>
                <a:gd name="connsiteY108" fmla="*/ 740882 h 3050031"/>
                <a:gd name="connsiteX109" fmla="*/ 3279288 w 3806764"/>
                <a:gd name="connsiteY109" fmla="*/ 705094 h 3050031"/>
                <a:gd name="connsiteX110" fmla="*/ 3141801 w 3806764"/>
                <a:gd name="connsiteY110" fmla="*/ 636479 h 3050031"/>
                <a:gd name="connsiteX111" fmla="*/ 3004905 w 3806764"/>
                <a:gd name="connsiteY111" fmla="*/ 568748 h 3050031"/>
                <a:gd name="connsiteX112" fmla="*/ 2867714 w 3806764"/>
                <a:gd name="connsiteY112" fmla="*/ 501020 h 3050031"/>
                <a:gd name="connsiteX113" fmla="*/ 2731409 w 3806764"/>
                <a:gd name="connsiteY113" fmla="*/ 433586 h 3050031"/>
                <a:gd name="connsiteX114" fmla="*/ 2676710 w 3806764"/>
                <a:gd name="connsiteY114" fmla="*/ 407855 h 3050031"/>
                <a:gd name="connsiteX115" fmla="*/ 2622307 w 3806764"/>
                <a:gd name="connsiteY115" fmla="*/ 382714 h 3050031"/>
                <a:gd name="connsiteX116" fmla="*/ 2565242 w 3806764"/>
                <a:gd name="connsiteY116" fmla="*/ 358759 h 3050031"/>
                <a:gd name="connsiteX117" fmla="*/ 2508768 w 3806764"/>
                <a:gd name="connsiteY117" fmla="*/ 336280 h 3050031"/>
                <a:gd name="connsiteX118" fmla="*/ 2394640 w 3806764"/>
                <a:gd name="connsiteY118" fmla="*/ 291029 h 3050031"/>
                <a:gd name="connsiteX119" fmla="*/ 2337871 w 3806764"/>
                <a:gd name="connsiteY119" fmla="*/ 268551 h 3050031"/>
                <a:gd name="connsiteX120" fmla="*/ 2280215 w 3806764"/>
                <a:gd name="connsiteY120" fmla="*/ 245481 h 3050031"/>
                <a:gd name="connsiteX121" fmla="*/ 2224334 w 3806764"/>
                <a:gd name="connsiteY121" fmla="*/ 220637 h 3050031"/>
                <a:gd name="connsiteX122" fmla="*/ 2169043 w 3806764"/>
                <a:gd name="connsiteY122" fmla="*/ 196090 h 3050031"/>
                <a:gd name="connsiteX123" fmla="*/ 2114343 w 3806764"/>
                <a:gd name="connsiteY123" fmla="*/ 169175 h 3050031"/>
                <a:gd name="connsiteX124" fmla="*/ 2087438 w 3806764"/>
                <a:gd name="connsiteY124" fmla="*/ 154979 h 3050031"/>
                <a:gd name="connsiteX125" fmla="*/ 2060532 w 3806764"/>
                <a:gd name="connsiteY125" fmla="*/ 140191 h 3050031"/>
                <a:gd name="connsiteX126" fmla="*/ 2034808 w 3806764"/>
                <a:gd name="connsiteY126" fmla="*/ 125403 h 3050031"/>
                <a:gd name="connsiteX127" fmla="*/ 2009085 w 3806764"/>
                <a:gd name="connsiteY127" fmla="*/ 109432 h 3050031"/>
                <a:gd name="connsiteX128" fmla="*/ 1983066 w 3806764"/>
                <a:gd name="connsiteY128" fmla="*/ 92573 h 3050031"/>
                <a:gd name="connsiteX129" fmla="*/ 1958229 w 3806764"/>
                <a:gd name="connsiteY129" fmla="*/ 75715 h 3050031"/>
                <a:gd name="connsiteX130" fmla="*/ 1934280 w 3806764"/>
                <a:gd name="connsiteY130" fmla="*/ 57673 h 3050031"/>
                <a:gd name="connsiteX131" fmla="*/ 1910331 w 3806764"/>
                <a:gd name="connsiteY131" fmla="*/ 39927 h 3050031"/>
                <a:gd name="connsiteX132" fmla="*/ 1886677 w 3806764"/>
                <a:gd name="connsiteY132" fmla="*/ 20113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0 w 3804693"/>
                <a:gd name="connsiteY42" fmla="*/ 2414889 h 3050031"/>
                <a:gd name="connsiteX43" fmla="*/ 0 w 3804693"/>
                <a:gd name="connsiteY43" fmla="*/ 2419916 h 3050031"/>
                <a:gd name="connsiteX44" fmla="*/ 2661 w 3804693"/>
                <a:gd name="connsiteY44" fmla="*/ 2417846 h 3050031"/>
                <a:gd name="connsiteX45" fmla="*/ 7982 w 3804693"/>
                <a:gd name="connsiteY45" fmla="*/ 2416959 h 3050031"/>
                <a:gd name="connsiteX46" fmla="*/ 13895 w 3804693"/>
                <a:gd name="connsiteY46" fmla="*/ 2416959 h 3050031"/>
                <a:gd name="connsiteX47" fmla="*/ 21879 w 3804693"/>
                <a:gd name="connsiteY47" fmla="*/ 2417846 h 3050031"/>
                <a:gd name="connsiteX48" fmla="*/ 29863 w 3804693"/>
                <a:gd name="connsiteY48" fmla="*/ 2419916 h 3050031"/>
                <a:gd name="connsiteX49" fmla="*/ 50559 w 3804693"/>
                <a:gd name="connsiteY49" fmla="*/ 2426718 h 3050031"/>
                <a:gd name="connsiteX50" fmla="*/ 74508 w 3804693"/>
                <a:gd name="connsiteY50" fmla="*/ 2436775 h 3050031"/>
                <a:gd name="connsiteX51" fmla="*/ 100527 w 3804693"/>
                <a:gd name="connsiteY51" fmla="*/ 2448605 h 3050031"/>
                <a:gd name="connsiteX52" fmla="*/ 129208 w 3804693"/>
                <a:gd name="connsiteY52" fmla="*/ 2463690 h 3050031"/>
                <a:gd name="connsiteX53" fmla="*/ 157888 w 3804693"/>
                <a:gd name="connsiteY53" fmla="*/ 2478477 h 3050031"/>
                <a:gd name="connsiteX54" fmla="*/ 216725 w 3804693"/>
                <a:gd name="connsiteY54" fmla="*/ 2510124 h 3050031"/>
                <a:gd name="connsiteX55" fmla="*/ 269355 w 3804693"/>
                <a:gd name="connsiteY55" fmla="*/ 2541179 h 3050031"/>
                <a:gd name="connsiteX56" fmla="*/ 329081 w 3804693"/>
                <a:gd name="connsiteY56" fmla="*/ 2576966 h 3050031"/>
                <a:gd name="connsiteX57" fmla="*/ 359831 w 3804693"/>
                <a:gd name="connsiteY57" fmla="*/ 2595895 h 3050031"/>
                <a:gd name="connsiteX58" fmla="*/ 389694 w 3804693"/>
                <a:gd name="connsiteY58" fmla="*/ 2615710 h 3050031"/>
                <a:gd name="connsiteX59" fmla="*/ 419261 w 3804693"/>
                <a:gd name="connsiteY59" fmla="*/ 2635526 h 3050031"/>
                <a:gd name="connsiteX60" fmla="*/ 448237 w 3804693"/>
                <a:gd name="connsiteY60" fmla="*/ 2655342 h 3050031"/>
                <a:gd name="connsiteX61" fmla="*/ 503822 w 3804693"/>
                <a:gd name="connsiteY61" fmla="*/ 2697340 h 3050031"/>
                <a:gd name="connsiteX62" fmla="*/ 558522 w 3804693"/>
                <a:gd name="connsiteY62" fmla="*/ 2738747 h 3050031"/>
                <a:gd name="connsiteX63" fmla="*/ 604131 w 3804693"/>
                <a:gd name="connsiteY63" fmla="*/ 2775096 h 3050031"/>
                <a:gd name="connsiteX64" fmla="*/ 2293494 w 3804693"/>
                <a:gd name="connsiteY64" fmla="*/ 3050031 h 3050031"/>
                <a:gd name="connsiteX65" fmla="*/ 2407775 w 3804693"/>
                <a:gd name="connsiteY65" fmla="*/ 3050031 h 3050031"/>
                <a:gd name="connsiteX66" fmla="*/ 2432188 w 3804693"/>
                <a:gd name="connsiteY66" fmla="*/ 3015283 h 3050031"/>
                <a:gd name="connsiteX67" fmla="*/ 2483931 w 3804693"/>
                <a:gd name="connsiteY67" fmla="*/ 2940752 h 3050031"/>
                <a:gd name="connsiteX68" fmla="*/ 2534491 w 3804693"/>
                <a:gd name="connsiteY68" fmla="*/ 2865333 h 3050031"/>
                <a:gd name="connsiteX69" fmla="*/ 2585347 w 3804693"/>
                <a:gd name="connsiteY69" fmla="*/ 2789618 h 3050031"/>
                <a:gd name="connsiteX70" fmla="*/ 2635019 w 3804693"/>
                <a:gd name="connsiteY70" fmla="*/ 2714199 h 3050031"/>
                <a:gd name="connsiteX71" fmla="*/ 2683805 w 3804693"/>
                <a:gd name="connsiteY71" fmla="*/ 2638483 h 3050031"/>
                <a:gd name="connsiteX72" fmla="*/ 2732590 w 3804693"/>
                <a:gd name="connsiteY72" fmla="*/ 2562770 h 3050031"/>
                <a:gd name="connsiteX73" fmla="*/ 2780193 w 3804693"/>
                <a:gd name="connsiteY73" fmla="*/ 2486463 h 3050031"/>
                <a:gd name="connsiteX74" fmla="*/ 2872738 w 3804693"/>
                <a:gd name="connsiteY74" fmla="*/ 2335329 h 3050031"/>
                <a:gd name="connsiteX75" fmla="*/ 2911176 w 3804693"/>
                <a:gd name="connsiteY75" fmla="*/ 2270558 h 3050031"/>
                <a:gd name="connsiteX76" fmla="*/ 2947839 w 3804693"/>
                <a:gd name="connsiteY76" fmla="*/ 2204011 h 3050031"/>
                <a:gd name="connsiteX77" fmla="*/ 2985094 w 3804693"/>
                <a:gd name="connsiteY77" fmla="*/ 2137465 h 3050031"/>
                <a:gd name="connsiteX78" fmla="*/ 3021757 w 3804693"/>
                <a:gd name="connsiteY78" fmla="*/ 2068848 h 3050031"/>
                <a:gd name="connsiteX79" fmla="*/ 3094196 w 3804693"/>
                <a:gd name="connsiteY79" fmla="*/ 1931615 h 3050031"/>
                <a:gd name="connsiteX80" fmla="*/ 3129972 w 3804693"/>
                <a:gd name="connsiteY80" fmla="*/ 1863294 h 3050031"/>
                <a:gd name="connsiteX81" fmla="*/ 3167523 w 3804693"/>
                <a:gd name="connsiteY81" fmla="*/ 1794678 h 3050031"/>
                <a:gd name="connsiteX82" fmla="*/ 3205664 w 3804693"/>
                <a:gd name="connsiteY82" fmla="*/ 1726948 h 3050031"/>
                <a:gd name="connsiteX83" fmla="*/ 3244102 w 3804693"/>
                <a:gd name="connsiteY83" fmla="*/ 1659220 h 3050031"/>
                <a:gd name="connsiteX84" fmla="*/ 3284017 w 3804693"/>
                <a:gd name="connsiteY84" fmla="*/ 1593561 h 3050031"/>
                <a:gd name="connsiteX85" fmla="*/ 3324820 w 3804693"/>
                <a:gd name="connsiteY85" fmla="*/ 1529085 h 3050031"/>
                <a:gd name="connsiteX86" fmla="*/ 3346699 w 3804693"/>
                <a:gd name="connsiteY86" fmla="*/ 1497143 h 3050031"/>
                <a:gd name="connsiteX87" fmla="*/ 3367395 w 3804693"/>
                <a:gd name="connsiteY87" fmla="*/ 1465200 h 3050031"/>
                <a:gd name="connsiteX88" fmla="*/ 3390458 w 3804693"/>
                <a:gd name="connsiteY88" fmla="*/ 1434736 h 3050031"/>
                <a:gd name="connsiteX89" fmla="*/ 3413521 w 3804693"/>
                <a:gd name="connsiteY89" fmla="*/ 1403681 h 3050031"/>
                <a:gd name="connsiteX90" fmla="*/ 3435992 w 3804693"/>
                <a:gd name="connsiteY90" fmla="*/ 1374106 h 3050031"/>
                <a:gd name="connsiteX91" fmla="*/ 3459940 w 3804693"/>
                <a:gd name="connsiteY91" fmla="*/ 1345121 h 3050031"/>
                <a:gd name="connsiteX92" fmla="*/ 3483890 w 3804693"/>
                <a:gd name="connsiteY92" fmla="*/ 1316136 h 3050031"/>
                <a:gd name="connsiteX93" fmla="*/ 3508431 w 3804693"/>
                <a:gd name="connsiteY93" fmla="*/ 1287448 h 3050031"/>
                <a:gd name="connsiteX94" fmla="*/ 3543320 w 3804693"/>
                <a:gd name="connsiteY94" fmla="*/ 1250774 h 3050031"/>
                <a:gd name="connsiteX95" fmla="*/ 3579393 w 3804693"/>
                <a:gd name="connsiteY95" fmla="*/ 1214099 h 3050031"/>
                <a:gd name="connsiteX96" fmla="*/ 3652718 w 3804693"/>
                <a:gd name="connsiteY96" fmla="*/ 1142230 h 3050031"/>
                <a:gd name="connsiteX97" fmla="*/ 3689678 w 3804693"/>
                <a:gd name="connsiteY97" fmla="*/ 1106442 h 3050031"/>
                <a:gd name="connsiteX98" fmla="*/ 3725158 w 3804693"/>
                <a:gd name="connsiteY98" fmla="*/ 1069768 h 3050031"/>
                <a:gd name="connsiteX99" fmla="*/ 3760047 w 3804693"/>
                <a:gd name="connsiteY99" fmla="*/ 1033093 h 3050031"/>
                <a:gd name="connsiteX100" fmla="*/ 3776013 w 3804693"/>
                <a:gd name="connsiteY100" fmla="*/ 1014165 h 3050031"/>
                <a:gd name="connsiteX101" fmla="*/ 3787416 w 3804693"/>
                <a:gd name="connsiteY101" fmla="*/ 1000760 h 3050031"/>
                <a:gd name="connsiteX102" fmla="*/ 3741124 w 3804693"/>
                <a:gd name="connsiteY102" fmla="*/ 970392 h 3050031"/>
                <a:gd name="connsiteX103" fmla="*/ 3677851 w 3804693"/>
                <a:gd name="connsiteY103" fmla="*/ 928690 h 3050031"/>
                <a:gd name="connsiteX104" fmla="*/ 3611915 w 3804693"/>
                <a:gd name="connsiteY104" fmla="*/ 889945 h 3050031"/>
                <a:gd name="connsiteX105" fmla="*/ 3546572 w 3804693"/>
                <a:gd name="connsiteY105" fmla="*/ 850905 h 3050031"/>
                <a:gd name="connsiteX106" fmla="*/ 3479751 w 3804693"/>
                <a:gd name="connsiteY106" fmla="*/ 813343 h 3050031"/>
                <a:gd name="connsiteX107" fmla="*/ 3412043 w 3804693"/>
                <a:gd name="connsiteY107" fmla="*/ 776669 h 3050031"/>
                <a:gd name="connsiteX108" fmla="*/ 3344629 w 3804693"/>
                <a:gd name="connsiteY108" fmla="*/ 740882 h 3050031"/>
                <a:gd name="connsiteX109" fmla="*/ 3277217 w 3804693"/>
                <a:gd name="connsiteY109" fmla="*/ 705094 h 3050031"/>
                <a:gd name="connsiteX110" fmla="*/ 3139730 w 3804693"/>
                <a:gd name="connsiteY110" fmla="*/ 636479 h 3050031"/>
                <a:gd name="connsiteX111" fmla="*/ 3002834 w 3804693"/>
                <a:gd name="connsiteY111" fmla="*/ 568748 h 3050031"/>
                <a:gd name="connsiteX112" fmla="*/ 2865643 w 3804693"/>
                <a:gd name="connsiteY112" fmla="*/ 501020 h 3050031"/>
                <a:gd name="connsiteX113" fmla="*/ 2729338 w 3804693"/>
                <a:gd name="connsiteY113" fmla="*/ 433586 h 3050031"/>
                <a:gd name="connsiteX114" fmla="*/ 2674639 w 3804693"/>
                <a:gd name="connsiteY114" fmla="*/ 407855 h 3050031"/>
                <a:gd name="connsiteX115" fmla="*/ 2620236 w 3804693"/>
                <a:gd name="connsiteY115" fmla="*/ 382714 h 3050031"/>
                <a:gd name="connsiteX116" fmla="*/ 2563171 w 3804693"/>
                <a:gd name="connsiteY116" fmla="*/ 358759 h 3050031"/>
                <a:gd name="connsiteX117" fmla="*/ 2506697 w 3804693"/>
                <a:gd name="connsiteY117" fmla="*/ 336280 h 3050031"/>
                <a:gd name="connsiteX118" fmla="*/ 2392569 w 3804693"/>
                <a:gd name="connsiteY118" fmla="*/ 291029 h 3050031"/>
                <a:gd name="connsiteX119" fmla="*/ 2335800 w 3804693"/>
                <a:gd name="connsiteY119" fmla="*/ 268551 h 3050031"/>
                <a:gd name="connsiteX120" fmla="*/ 2278144 w 3804693"/>
                <a:gd name="connsiteY120" fmla="*/ 245481 h 3050031"/>
                <a:gd name="connsiteX121" fmla="*/ 2222263 w 3804693"/>
                <a:gd name="connsiteY121" fmla="*/ 220637 h 3050031"/>
                <a:gd name="connsiteX122" fmla="*/ 2166972 w 3804693"/>
                <a:gd name="connsiteY122" fmla="*/ 196090 h 3050031"/>
                <a:gd name="connsiteX123" fmla="*/ 2112272 w 3804693"/>
                <a:gd name="connsiteY123" fmla="*/ 169175 h 3050031"/>
                <a:gd name="connsiteX124" fmla="*/ 2085367 w 3804693"/>
                <a:gd name="connsiteY124" fmla="*/ 154979 h 3050031"/>
                <a:gd name="connsiteX125" fmla="*/ 2058461 w 3804693"/>
                <a:gd name="connsiteY125" fmla="*/ 140191 h 3050031"/>
                <a:gd name="connsiteX126" fmla="*/ 2032737 w 3804693"/>
                <a:gd name="connsiteY126" fmla="*/ 125403 h 3050031"/>
                <a:gd name="connsiteX127" fmla="*/ 2007014 w 3804693"/>
                <a:gd name="connsiteY127" fmla="*/ 109432 h 3050031"/>
                <a:gd name="connsiteX128" fmla="*/ 1980995 w 3804693"/>
                <a:gd name="connsiteY128" fmla="*/ 92573 h 3050031"/>
                <a:gd name="connsiteX129" fmla="*/ 1956158 w 3804693"/>
                <a:gd name="connsiteY129" fmla="*/ 75715 h 3050031"/>
                <a:gd name="connsiteX130" fmla="*/ 1932209 w 3804693"/>
                <a:gd name="connsiteY130" fmla="*/ 57673 h 3050031"/>
                <a:gd name="connsiteX131" fmla="*/ 1908260 w 3804693"/>
                <a:gd name="connsiteY131" fmla="*/ 39927 h 3050031"/>
                <a:gd name="connsiteX132" fmla="*/ 1884606 w 3804693"/>
                <a:gd name="connsiteY132" fmla="*/ 20113 h 3050031"/>
                <a:gd name="connsiteX133" fmla="*/ 1861544 w 3804693"/>
                <a:gd name="connsiteY133"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0 w 3804693"/>
                <a:gd name="connsiteY42" fmla="*/ 2414889 h 3050031"/>
                <a:gd name="connsiteX43" fmla="*/ 0 w 3804693"/>
                <a:gd name="connsiteY43" fmla="*/ 2419916 h 3050031"/>
                <a:gd name="connsiteX44" fmla="*/ 2661 w 3804693"/>
                <a:gd name="connsiteY44" fmla="*/ 2417846 h 3050031"/>
                <a:gd name="connsiteX45" fmla="*/ 7982 w 3804693"/>
                <a:gd name="connsiteY45" fmla="*/ 2416959 h 3050031"/>
                <a:gd name="connsiteX46" fmla="*/ 21879 w 3804693"/>
                <a:gd name="connsiteY46" fmla="*/ 2417846 h 3050031"/>
                <a:gd name="connsiteX47" fmla="*/ 29863 w 3804693"/>
                <a:gd name="connsiteY47" fmla="*/ 2419916 h 3050031"/>
                <a:gd name="connsiteX48" fmla="*/ 50559 w 3804693"/>
                <a:gd name="connsiteY48" fmla="*/ 2426718 h 3050031"/>
                <a:gd name="connsiteX49" fmla="*/ 74508 w 3804693"/>
                <a:gd name="connsiteY49" fmla="*/ 2436775 h 3050031"/>
                <a:gd name="connsiteX50" fmla="*/ 100527 w 3804693"/>
                <a:gd name="connsiteY50" fmla="*/ 2448605 h 3050031"/>
                <a:gd name="connsiteX51" fmla="*/ 129208 w 3804693"/>
                <a:gd name="connsiteY51" fmla="*/ 2463690 h 3050031"/>
                <a:gd name="connsiteX52" fmla="*/ 157888 w 3804693"/>
                <a:gd name="connsiteY52" fmla="*/ 2478477 h 3050031"/>
                <a:gd name="connsiteX53" fmla="*/ 216725 w 3804693"/>
                <a:gd name="connsiteY53" fmla="*/ 2510124 h 3050031"/>
                <a:gd name="connsiteX54" fmla="*/ 269355 w 3804693"/>
                <a:gd name="connsiteY54" fmla="*/ 2541179 h 3050031"/>
                <a:gd name="connsiteX55" fmla="*/ 329081 w 3804693"/>
                <a:gd name="connsiteY55" fmla="*/ 2576966 h 3050031"/>
                <a:gd name="connsiteX56" fmla="*/ 359831 w 3804693"/>
                <a:gd name="connsiteY56" fmla="*/ 2595895 h 3050031"/>
                <a:gd name="connsiteX57" fmla="*/ 389694 w 3804693"/>
                <a:gd name="connsiteY57" fmla="*/ 2615710 h 3050031"/>
                <a:gd name="connsiteX58" fmla="*/ 419261 w 3804693"/>
                <a:gd name="connsiteY58" fmla="*/ 2635526 h 3050031"/>
                <a:gd name="connsiteX59" fmla="*/ 448237 w 3804693"/>
                <a:gd name="connsiteY59" fmla="*/ 2655342 h 3050031"/>
                <a:gd name="connsiteX60" fmla="*/ 503822 w 3804693"/>
                <a:gd name="connsiteY60" fmla="*/ 2697340 h 3050031"/>
                <a:gd name="connsiteX61" fmla="*/ 558522 w 3804693"/>
                <a:gd name="connsiteY61" fmla="*/ 2738747 h 3050031"/>
                <a:gd name="connsiteX62" fmla="*/ 604131 w 3804693"/>
                <a:gd name="connsiteY62" fmla="*/ 2775096 h 3050031"/>
                <a:gd name="connsiteX63" fmla="*/ 2293494 w 3804693"/>
                <a:gd name="connsiteY63" fmla="*/ 3050031 h 3050031"/>
                <a:gd name="connsiteX64" fmla="*/ 2407775 w 3804693"/>
                <a:gd name="connsiteY64" fmla="*/ 3050031 h 3050031"/>
                <a:gd name="connsiteX65" fmla="*/ 2432188 w 3804693"/>
                <a:gd name="connsiteY65" fmla="*/ 3015283 h 3050031"/>
                <a:gd name="connsiteX66" fmla="*/ 2483931 w 3804693"/>
                <a:gd name="connsiteY66" fmla="*/ 2940752 h 3050031"/>
                <a:gd name="connsiteX67" fmla="*/ 2534491 w 3804693"/>
                <a:gd name="connsiteY67" fmla="*/ 2865333 h 3050031"/>
                <a:gd name="connsiteX68" fmla="*/ 2585347 w 3804693"/>
                <a:gd name="connsiteY68" fmla="*/ 2789618 h 3050031"/>
                <a:gd name="connsiteX69" fmla="*/ 2635019 w 3804693"/>
                <a:gd name="connsiteY69" fmla="*/ 2714199 h 3050031"/>
                <a:gd name="connsiteX70" fmla="*/ 2683805 w 3804693"/>
                <a:gd name="connsiteY70" fmla="*/ 2638483 h 3050031"/>
                <a:gd name="connsiteX71" fmla="*/ 2732590 w 3804693"/>
                <a:gd name="connsiteY71" fmla="*/ 2562770 h 3050031"/>
                <a:gd name="connsiteX72" fmla="*/ 2780193 w 3804693"/>
                <a:gd name="connsiteY72" fmla="*/ 2486463 h 3050031"/>
                <a:gd name="connsiteX73" fmla="*/ 2872738 w 3804693"/>
                <a:gd name="connsiteY73" fmla="*/ 2335329 h 3050031"/>
                <a:gd name="connsiteX74" fmla="*/ 2911176 w 3804693"/>
                <a:gd name="connsiteY74" fmla="*/ 2270558 h 3050031"/>
                <a:gd name="connsiteX75" fmla="*/ 2947839 w 3804693"/>
                <a:gd name="connsiteY75" fmla="*/ 2204011 h 3050031"/>
                <a:gd name="connsiteX76" fmla="*/ 2985094 w 3804693"/>
                <a:gd name="connsiteY76" fmla="*/ 2137465 h 3050031"/>
                <a:gd name="connsiteX77" fmla="*/ 3021757 w 3804693"/>
                <a:gd name="connsiteY77" fmla="*/ 2068848 h 3050031"/>
                <a:gd name="connsiteX78" fmla="*/ 3094196 w 3804693"/>
                <a:gd name="connsiteY78" fmla="*/ 1931615 h 3050031"/>
                <a:gd name="connsiteX79" fmla="*/ 3129972 w 3804693"/>
                <a:gd name="connsiteY79" fmla="*/ 1863294 h 3050031"/>
                <a:gd name="connsiteX80" fmla="*/ 3167523 w 3804693"/>
                <a:gd name="connsiteY80" fmla="*/ 1794678 h 3050031"/>
                <a:gd name="connsiteX81" fmla="*/ 3205664 w 3804693"/>
                <a:gd name="connsiteY81" fmla="*/ 1726948 h 3050031"/>
                <a:gd name="connsiteX82" fmla="*/ 3244102 w 3804693"/>
                <a:gd name="connsiteY82" fmla="*/ 1659220 h 3050031"/>
                <a:gd name="connsiteX83" fmla="*/ 3284017 w 3804693"/>
                <a:gd name="connsiteY83" fmla="*/ 1593561 h 3050031"/>
                <a:gd name="connsiteX84" fmla="*/ 3324820 w 3804693"/>
                <a:gd name="connsiteY84" fmla="*/ 1529085 h 3050031"/>
                <a:gd name="connsiteX85" fmla="*/ 3346699 w 3804693"/>
                <a:gd name="connsiteY85" fmla="*/ 1497143 h 3050031"/>
                <a:gd name="connsiteX86" fmla="*/ 3367395 w 3804693"/>
                <a:gd name="connsiteY86" fmla="*/ 1465200 h 3050031"/>
                <a:gd name="connsiteX87" fmla="*/ 3390458 w 3804693"/>
                <a:gd name="connsiteY87" fmla="*/ 1434736 h 3050031"/>
                <a:gd name="connsiteX88" fmla="*/ 3413521 w 3804693"/>
                <a:gd name="connsiteY88" fmla="*/ 1403681 h 3050031"/>
                <a:gd name="connsiteX89" fmla="*/ 3435992 w 3804693"/>
                <a:gd name="connsiteY89" fmla="*/ 1374106 h 3050031"/>
                <a:gd name="connsiteX90" fmla="*/ 3459940 w 3804693"/>
                <a:gd name="connsiteY90" fmla="*/ 1345121 h 3050031"/>
                <a:gd name="connsiteX91" fmla="*/ 3483890 w 3804693"/>
                <a:gd name="connsiteY91" fmla="*/ 1316136 h 3050031"/>
                <a:gd name="connsiteX92" fmla="*/ 3508431 w 3804693"/>
                <a:gd name="connsiteY92" fmla="*/ 1287448 h 3050031"/>
                <a:gd name="connsiteX93" fmla="*/ 3543320 w 3804693"/>
                <a:gd name="connsiteY93" fmla="*/ 1250774 h 3050031"/>
                <a:gd name="connsiteX94" fmla="*/ 3579393 w 3804693"/>
                <a:gd name="connsiteY94" fmla="*/ 1214099 h 3050031"/>
                <a:gd name="connsiteX95" fmla="*/ 3652718 w 3804693"/>
                <a:gd name="connsiteY95" fmla="*/ 1142230 h 3050031"/>
                <a:gd name="connsiteX96" fmla="*/ 3689678 w 3804693"/>
                <a:gd name="connsiteY96" fmla="*/ 1106442 h 3050031"/>
                <a:gd name="connsiteX97" fmla="*/ 3725158 w 3804693"/>
                <a:gd name="connsiteY97" fmla="*/ 1069768 h 3050031"/>
                <a:gd name="connsiteX98" fmla="*/ 3760047 w 3804693"/>
                <a:gd name="connsiteY98" fmla="*/ 1033093 h 3050031"/>
                <a:gd name="connsiteX99" fmla="*/ 3776013 w 3804693"/>
                <a:gd name="connsiteY99" fmla="*/ 1014165 h 3050031"/>
                <a:gd name="connsiteX100" fmla="*/ 3787416 w 3804693"/>
                <a:gd name="connsiteY100" fmla="*/ 1000760 h 3050031"/>
                <a:gd name="connsiteX101" fmla="*/ 3741124 w 3804693"/>
                <a:gd name="connsiteY101" fmla="*/ 970392 h 3050031"/>
                <a:gd name="connsiteX102" fmla="*/ 3677851 w 3804693"/>
                <a:gd name="connsiteY102" fmla="*/ 928690 h 3050031"/>
                <a:gd name="connsiteX103" fmla="*/ 3611915 w 3804693"/>
                <a:gd name="connsiteY103" fmla="*/ 889945 h 3050031"/>
                <a:gd name="connsiteX104" fmla="*/ 3546572 w 3804693"/>
                <a:gd name="connsiteY104" fmla="*/ 850905 h 3050031"/>
                <a:gd name="connsiteX105" fmla="*/ 3479751 w 3804693"/>
                <a:gd name="connsiteY105" fmla="*/ 813343 h 3050031"/>
                <a:gd name="connsiteX106" fmla="*/ 3412043 w 3804693"/>
                <a:gd name="connsiteY106" fmla="*/ 776669 h 3050031"/>
                <a:gd name="connsiteX107" fmla="*/ 3344629 w 3804693"/>
                <a:gd name="connsiteY107" fmla="*/ 740882 h 3050031"/>
                <a:gd name="connsiteX108" fmla="*/ 3277217 w 3804693"/>
                <a:gd name="connsiteY108" fmla="*/ 705094 h 3050031"/>
                <a:gd name="connsiteX109" fmla="*/ 3139730 w 3804693"/>
                <a:gd name="connsiteY109" fmla="*/ 636479 h 3050031"/>
                <a:gd name="connsiteX110" fmla="*/ 3002834 w 3804693"/>
                <a:gd name="connsiteY110" fmla="*/ 568748 h 3050031"/>
                <a:gd name="connsiteX111" fmla="*/ 2865643 w 3804693"/>
                <a:gd name="connsiteY111" fmla="*/ 501020 h 3050031"/>
                <a:gd name="connsiteX112" fmla="*/ 2729338 w 3804693"/>
                <a:gd name="connsiteY112" fmla="*/ 433586 h 3050031"/>
                <a:gd name="connsiteX113" fmla="*/ 2674639 w 3804693"/>
                <a:gd name="connsiteY113" fmla="*/ 407855 h 3050031"/>
                <a:gd name="connsiteX114" fmla="*/ 2620236 w 3804693"/>
                <a:gd name="connsiteY114" fmla="*/ 382714 h 3050031"/>
                <a:gd name="connsiteX115" fmla="*/ 2563171 w 3804693"/>
                <a:gd name="connsiteY115" fmla="*/ 358759 h 3050031"/>
                <a:gd name="connsiteX116" fmla="*/ 2506697 w 3804693"/>
                <a:gd name="connsiteY116" fmla="*/ 336280 h 3050031"/>
                <a:gd name="connsiteX117" fmla="*/ 2392569 w 3804693"/>
                <a:gd name="connsiteY117" fmla="*/ 291029 h 3050031"/>
                <a:gd name="connsiteX118" fmla="*/ 2335800 w 3804693"/>
                <a:gd name="connsiteY118" fmla="*/ 268551 h 3050031"/>
                <a:gd name="connsiteX119" fmla="*/ 2278144 w 3804693"/>
                <a:gd name="connsiteY119" fmla="*/ 245481 h 3050031"/>
                <a:gd name="connsiteX120" fmla="*/ 2222263 w 3804693"/>
                <a:gd name="connsiteY120" fmla="*/ 220637 h 3050031"/>
                <a:gd name="connsiteX121" fmla="*/ 2166972 w 3804693"/>
                <a:gd name="connsiteY121" fmla="*/ 196090 h 3050031"/>
                <a:gd name="connsiteX122" fmla="*/ 2112272 w 3804693"/>
                <a:gd name="connsiteY122" fmla="*/ 169175 h 3050031"/>
                <a:gd name="connsiteX123" fmla="*/ 2085367 w 3804693"/>
                <a:gd name="connsiteY123" fmla="*/ 154979 h 3050031"/>
                <a:gd name="connsiteX124" fmla="*/ 2058461 w 3804693"/>
                <a:gd name="connsiteY124" fmla="*/ 140191 h 3050031"/>
                <a:gd name="connsiteX125" fmla="*/ 2032737 w 3804693"/>
                <a:gd name="connsiteY125" fmla="*/ 125403 h 3050031"/>
                <a:gd name="connsiteX126" fmla="*/ 2007014 w 3804693"/>
                <a:gd name="connsiteY126" fmla="*/ 109432 h 3050031"/>
                <a:gd name="connsiteX127" fmla="*/ 1980995 w 3804693"/>
                <a:gd name="connsiteY127" fmla="*/ 92573 h 3050031"/>
                <a:gd name="connsiteX128" fmla="*/ 1956158 w 3804693"/>
                <a:gd name="connsiteY128" fmla="*/ 75715 h 3050031"/>
                <a:gd name="connsiteX129" fmla="*/ 1932209 w 3804693"/>
                <a:gd name="connsiteY129" fmla="*/ 57673 h 3050031"/>
                <a:gd name="connsiteX130" fmla="*/ 1908260 w 3804693"/>
                <a:gd name="connsiteY130" fmla="*/ 39927 h 3050031"/>
                <a:gd name="connsiteX131" fmla="*/ 1884606 w 3804693"/>
                <a:gd name="connsiteY131" fmla="*/ 20113 h 3050031"/>
                <a:gd name="connsiteX132" fmla="*/ 1861544 w 3804693"/>
                <a:gd name="connsiteY132"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0 w 3804693"/>
                <a:gd name="connsiteY42" fmla="*/ 2414889 h 3050031"/>
                <a:gd name="connsiteX43" fmla="*/ 2661 w 3804693"/>
                <a:gd name="connsiteY43" fmla="*/ 2417846 h 3050031"/>
                <a:gd name="connsiteX44" fmla="*/ 7982 w 3804693"/>
                <a:gd name="connsiteY44" fmla="*/ 2416959 h 3050031"/>
                <a:gd name="connsiteX45" fmla="*/ 21879 w 3804693"/>
                <a:gd name="connsiteY45" fmla="*/ 2417846 h 3050031"/>
                <a:gd name="connsiteX46" fmla="*/ 29863 w 3804693"/>
                <a:gd name="connsiteY46" fmla="*/ 2419916 h 3050031"/>
                <a:gd name="connsiteX47" fmla="*/ 50559 w 3804693"/>
                <a:gd name="connsiteY47" fmla="*/ 2426718 h 3050031"/>
                <a:gd name="connsiteX48" fmla="*/ 74508 w 3804693"/>
                <a:gd name="connsiteY48" fmla="*/ 2436775 h 3050031"/>
                <a:gd name="connsiteX49" fmla="*/ 100527 w 3804693"/>
                <a:gd name="connsiteY49" fmla="*/ 2448605 h 3050031"/>
                <a:gd name="connsiteX50" fmla="*/ 129208 w 3804693"/>
                <a:gd name="connsiteY50" fmla="*/ 2463690 h 3050031"/>
                <a:gd name="connsiteX51" fmla="*/ 157888 w 3804693"/>
                <a:gd name="connsiteY51" fmla="*/ 2478477 h 3050031"/>
                <a:gd name="connsiteX52" fmla="*/ 216725 w 3804693"/>
                <a:gd name="connsiteY52" fmla="*/ 2510124 h 3050031"/>
                <a:gd name="connsiteX53" fmla="*/ 269355 w 3804693"/>
                <a:gd name="connsiteY53" fmla="*/ 2541179 h 3050031"/>
                <a:gd name="connsiteX54" fmla="*/ 329081 w 3804693"/>
                <a:gd name="connsiteY54" fmla="*/ 2576966 h 3050031"/>
                <a:gd name="connsiteX55" fmla="*/ 359831 w 3804693"/>
                <a:gd name="connsiteY55" fmla="*/ 2595895 h 3050031"/>
                <a:gd name="connsiteX56" fmla="*/ 389694 w 3804693"/>
                <a:gd name="connsiteY56" fmla="*/ 2615710 h 3050031"/>
                <a:gd name="connsiteX57" fmla="*/ 419261 w 3804693"/>
                <a:gd name="connsiteY57" fmla="*/ 2635526 h 3050031"/>
                <a:gd name="connsiteX58" fmla="*/ 448237 w 3804693"/>
                <a:gd name="connsiteY58" fmla="*/ 2655342 h 3050031"/>
                <a:gd name="connsiteX59" fmla="*/ 503822 w 3804693"/>
                <a:gd name="connsiteY59" fmla="*/ 2697340 h 3050031"/>
                <a:gd name="connsiteX60" fmla="*/ 558522 w 3804693"/>
                <a:gd name="connsiteY60" fmla="*/ 2738747 h 3050031"/>
                <a:gd name="connsiteX61" fmla="*/ 604131 w 3804693"/>
                <a:gd name="connsiteY61" fmla="*/ 2775096 h 3050031"/>
                <a:gd name="connsiteX62" fmla="*/ 2293494 w 3804693"/>
                <a:gd name="connsiteY62" fmla="*/ 3050031 h 3050031"/>
                <a:gd name="connsiteX63" fmla="*/ 2407775 w 3804693"/>
                <a:gd name="connsiteY63" fmla="*/ 3050031 h 3050031"/>
                <a:gd name="connsiteX64" fmla="*/ 2432188 w 3804693"/>
                <a:gd name="connsiteY64" fmla="*/ 3015283 h 3050031"/>
                <a:gd name="connsiteX65" fmla="*/ 2483931 w 3804693"/>
                <a:gd name="connsiteY65" fmla="*/ 2940752 h 3050031"/>
                <a:gd name="connsiteX66" fmla="*/ 2534491 w 3804693"/>
                <a:gd name="connsiteY66" fmla="*/ 2865333 h 3050031"/>
                <a:gd name="connsiteX67" fmla="*/ 2585347 w 3804693"/>
                <a:gd name="connsiteY67" fmla="*/ 2789618 h 3050031"/>
                <a:gd name="connsiteX68" fmla="*/ 2635019 w 3804693"/>
                <a:gd name="connsiteY68" fmla="*/ 2714199 h 3050031"/>
                <a:gd name="connsiteX69" fmla="*/ 2683805 w 3804693"/>
                <a:gd name="connsiteY69" fmla="*/ 2638483 h 3050031"/>
                <a:gd name="connsiteX70" fmla="*/ 2732590 w 3804693"/>
                <a:gd name="connsiteY70" fmla="*/ 2562770 h 3050031"/>
                <a:gd name="connsiteX71" fmla="*/ 2780193 w 3804693"/>
                <a:gd name="connsiteY71" fmla="*/ 2486463 h 3050031"/>
                <a:gd name="connsiteX72" fmla="*/ 2872738 w 3804693"/>
                <a:gd name="connsiteY72" fmla="*/ 2335329 h 3050031"/>
                <a:gd name="connsiteX73" fmla="*/ 2911176 w 3804693"/>
                <a:gd name="connsiteY73" fmla="*/ 2270558 h 3050031"/>
                <a:gd name="connsiteX74" fmla="*/ 2947839 w 3804693"/>
                <a:gd name="connsiteY74" fmla="*/ 2204011 h 3050031"/>
                <a:gd name="connsiteX75" fmla="*/ 2985094 w 3804693"/>
                <a:gd name="connsiteY75" fmla="*/ 2137465 h 3050031"/>
                <a:gd name="connsiteX76" fmla="*/ 3021757 w 3804693"/>
                <a:gd name="connsiteY76" fmla="*/ 2068848 h 3050031"/>
                <a:gd name="connsiteX77" fmla="*/ 3094196 w 3804693"/>
                <a:gd name="connsiteY77" fmla="*/ 1931615 h 3050031"/>
                <a:gd name="connsiteX78" fmla="*/ 3129972 w 3804693"/>
                <a:gd name="connsiteY78" fmla="*/ 1863294 h 3050031"/>
                <a:gd name="connsiteX79" fmla="*/ 3167523 w 3804693"/>
                <a:gd name="connsiteY79" fmla="*/ 1794678 h 3050031"/>
                <a:gd name="connsiteX80" fmla="*/ 3205664 w 3804693"/>
                <a:gd name="connsiteY80" fmla="*/ 1726948 h 3050031"/>
                <a:gd name="connsiteX81" fmla="*/ 3244102 w 3804693"/>
                <a:gd name="connsiteY81" fmla="*/ 1659220 h 3050031"/>
                <a:gd name="connsiteX82" fmla="*/ 3284017 w 3804693"/>
                <a:gd name="connsiteY82" fmla="*/ 1593561 h 3050031"/>
                <a:gd name="connsiteX83" fmla="*/ 3324820 w 3804693"/>
                <a:gd name="connsiteY83" fmla="*/ 1529085 h 3050031"/>
                <a:gd name="connsiteX84" fmla="*/ 3346699 w 3804693"/>
                <a:gd name="connsiteY84" fmla="*/ 1497143 h 3050031"/>
                <a:gd name="connsiteX85" fmla="*/ 3367395 w 3804693"/>
                <a:gd name="connsiteY85" fmla="*/ 1465200 h 3050031"/>
                <a:gd name="connsiteX86" fmla="*/ 3390458 w 3804693"/>
                <a:gd name="connsiteY86" fmla="*/ 1434736 h 3050031"/>
                <a:gd name="connsiteX87" fmla="*/ 3413521 w 3804693"/>
                <a:gd name="connsiteY87" fmla="*/ 1403681 h 3050031"/>
                <a:gd name="connsiteX88" fmla="*/ 3435992 w 3804693"/>
                <a:gd name="connsiteY88" fmla="*/ 1374106 h 3050031"/>
                <a:gd name="connsiteX89" fmla="*/ 3459940 w 3804693"/>
                <a:gd name="connsiteY89" fmla="*/ 1345121 h 3050031"/>
                <a:gd name="connsiteX90" fmla="*/ 3483890 w 3804693"/>
                <a:gd name="connsiteY90" fmla="*/ 1316136 h 3050031"/>
                <a:gd name="connsiteX91" fmla="*/ 3508431 w 3804693"/>
                <a:gd name="connsiteY91" fmla="*/ 1287448 h 3050031"/>
                <a:gd name="connsiteX92" fmla="*/ 3543320 w 3804693"/>
                <a:gd name="connsiteY92" fmla="*/ 1250774 h 3050031"/>
                <a:gd name="connsiteX93" fmla="*/ 3579393 w 3804693"/>
                <a:gd name="connsiteY93" fmla="*/ 1214099 h 3050031"/>
                <a:gd name="connsiteX94" fmla="*/ 3652718 w 3804693"/>
                <a:gd name="connsiteY94" fmla="*/ 1142230 h 3050031"/>
                <a:gd name="connsiteX95" fmla="*/ 3689678 w 3804693"/>
                <a:gd name="connsiteY95" fmla="*/ 1106442 h 3050031"/>
                <a:gd name="connsiteX96" fmla="*/ 3725158 w 3804693"/>
                <a:gd name="connsiteY96" fmla="*/ 1069768 h 3050031"/>
                <a:gd name="connsiteX97" fmla="*/ 3760047 w 3804693"/>
                <a:gd name="connsiteY97" fmla="*/ 1033093 h 3050031"/>
                <a:gd name="connsiteX98" fmla="*/ 3776013 w 3804693"/>
                <a:gd name="connsiteY98" fmla="*/ 1014165 h 3050031"/>
                <a:gd name="connsiteX99" fmla="*/ 3787416 w 3804693"/>
                <a:gd name="connsiteY99" fmla="*/ 1000760 h 3050031"/>
                <a:gd name="connsiteX100" fmla="*/ 3741124 w 3804693"/>
                <a:gd name="connsiteY100" fmla="*/ 970392 h 3050031"/>
                <a:gd name="connsiteX101" fmla="*/ 3677851 w 3804693"/>
                <a:gd name="connsiteY101" fmla="*/ 928690 h 3050031"/>
                <a:gd name="connsiteX102" fmla="*/ 3611915 w 3804693"/>
                <a:gd name="connsiteY102" fmla="*/ 889945 h 3050031"/>
                <a:gd name="connsiteX103" fmla="*/ 3546572 w 3804693"/>
                <a:gd name="connsiteY103" fmla="*/ 850905 h 3050031"/>
                <a:gd name="connsiteX104" fmla="*/ 3479751 w 3804693"/>
                <a:gd name="connsiteY104" fmla="*/ 813343 h 3050031"/>
                <a:gd name="connsiteX105" fmla="*/ 3412043 w 3804693"/>
                <a:gd name="connsiteY105" fmla="*/ 776669 h 3050031"/>
                <a:gd name="connsiteX106" fmla="*/ 3344629 w 3804693"/>
                <a:gd name="connsiteY106" fmla="*/ 740882 h 3050031"/>
                <a:gd name="connsiteX107" fmla="*/ 3277217 w 3804693"/>
                <a:gd name="connsiteY107" fmla="*/ 705094 h 3050031"/>
                <a:gd name="connsiteX108" fmla="*/ 3139730 w 3804693"/>
                <a:gd name="connsiteY108" fmla="*/ 636479 h 3050031"/>
                <a:gd name="connsiteX109" fmla="*/ 3002834 w 3804693"/>
                <a:gd name="connsiteY109" fmla="*/ 568748 h 3050031"/>
                <a:gd name="connsiteX110" fmla="*/ 2865643 w 3804693"/>
                <a:gd name="connsiteY110" fmla="*/ 501020 h 3050031"/>
                <a:gd name="connsiteX111" fmla="*/ 2729338 w 3804693"/>
                <a:gd name="connsiteY111" fmla="*/ 433586 h 3050031"/>
                <a:gd name="connsiteX112" fmla="*/ 2674639 w 3804693"/>
                <a:gd name="connsiteY112" fmla="*/ 407855 h 3050031"/>
                <a:gd name="connsiteX113" fmla="*/ 2620236 w 3804693"/>
                <a:gd name="connsiteY113" fmla="*/ 382714 h 3050031"/>
                <a:gd name="connsiteX114" fmla="*/ 2563171 w 3804693"/>
                <a:gd name="connsiteY114" fmla="*/ 358759 h 3050031"/>
                <a:gd name="connsiteX115" fmla="*/ 2506697 w 3804693"/>
                <a:gd name="connsiteY115" fmla="*/ 336280 h 3050031"/>
                <a:gd name="connsiteX116" fmla="*/ 2392569 w 3804693"/>
                <a:gd name="connsiteY116" fmla="*/ 291029 h 3050031"/>
                <a:gd name="connsiteX117" fmla="*/ 2335800 w 3804693"/>
                <a:gd name="connsiteY117" fmla="*/ 268551 h 3050031"/>
                <a:gd name="connsiteX118" fmla="*/ 2278144 w 3804693"/>
                <a:gd name="connsiteY118" fmla="*/ 245481 h 3050031"/>
                <a:gd name="connsiteX119" fmla="*/ 2222263 w 3804693"/>
                <a:gd name="connsiteY119" fmla="*/ 220637 h 3050031"/>
                <a:gd name="connsiteX120" fmla="*/ 2166972 w 3804693"/>
                <a:gd name="connsiteY120" fmla="*/ 196090 h 3050031"/>
                <a:gd name="connsiteX121" fmla="*/ 2112272 w 3804693"/>
                <a:gd name="connsiteY121" fmla="*/ 169175 h 3050031"/>
                <a:gd name="connsiteX122" fmla="*/ 2085367 w 3804693"/>
                <a:gd name="connsiteY122" fmla="*/ 154979 h 3050031"/>
                <a:gd name="connsiteX123" fmla="*/ 2058461 w 3804693"/>
                <a:gd name="connsiteY123" fmla="*/ 140191 h 3050031"/>
                <a:gd name="connsiteX124" fmla="*/ 2032737 w 3804693"/>
                <a:gd name="connsiteY124" fmla="*/ 125403 h 3050031"/>
                <a:gd name="connsiteX125" fmla="*/ 2007014 w 3804693"/>
                <a:gd name="connsiteY125" fmla="*/ 109432 h 3050031"/>
                <a:gd name="connsiteX126" fmla="*/ 1980995 w 3804693"/>
                <a:gd name="connsiteY126" fmla="*/ 92573 h 3050031"/>
                <a:gd name="connsiteX127" fmla="*/ 1956158 w 3804693"/>
                <a:gd name="connsiteY127" fmla="*/ 75715 h 3050031"/>
                <a:gd name="connsiteX128" fmla="*/ 1932209 w 3804693"/>
                <a:gd name="connsiteY128" fmla="*/ 57673 h 3050031"/>
                <a:gd name="connsiteX129" fmla="*/ 1908260 w 3804693"/>
                <a:gd name="connsiteY129" fmla="*/ 39927 h 3050031"/>
                <a:gd name="connsiteX130" fmla="*/ 1884606 w 3804693"/>
                <a:gd name="connsiteY130" fmla="*/ 20113 h 3050031"/>
                <a:gd name="connsiteX131" fmla="*/ 1861544 w 3804693"/>
                <a:gd name="connsiteY131"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0 w 3804693"/>
                <a:gd name="connsiteY42" fmla="*/ 2414889 h 3050031"/>
                <a:gd name="connsiteX43" fmla="*/ 2661 w 3804693"/>
                <a:gd name="connsiteY43" fmla="*/ 2417846 h 3050031"/>
                <a:gd name="connsiteX44" fmla="*/ 21879 w 3804693"/>
                <a:gd name="connsiteY44" fmla="*/ 2417846 h 3050031"/>
                <a:gd name="connsiteX45" fmla="*/ 29863 w 3804693"/>
                <a:gd name="connsiteY45" fmla="*/ 2419916 h 3050031"/>
                <a:gd name="connsiteX46" fmla="*/ 50559 w 3804693"/>
                <a:gd name="connsiteY46" fmla="*/ 2426718 h 3050031"/>
                <a:gd name="connsiteX47" fmla="*/ 74508 w 3804693"/>
                <a:gd name="connsiteY47" fmla="*/ 2436775 h 3050031"/>
                <a:gd name="connsiteX48" fmla="*/ 100527 w 3804693"/>
                <a:gd name="connsiteY48" fmla="*/ 2448605 h 3050031"/>
                <a:gd name="connsiteX49" fmla="*/ 129208 w 3804693"/>
                <a:gd name="connsiteY49" fmla="*/ 2463690 h 3050031"/>
                <a:gd name="connsiteX50" fmla="*/ 157888 w 3804693"/>
                <a:gd name="connsiteY50" fmla="*/ 2478477 h 3050031"/>
                <a:gd name="connsiteX51" fmla="*/ 216725 w 3804693"/>
                <a:gd name="connsiteY51" fmla="*/ 2510124 h 3050031"/>
                <a:gd name="connsiteX52" fmla="*/ 269355 w 3804693"/>
                <a:gd name="connsiteY52" fmla="*/ 2541179 h 3050031"/>
                <a:gd name="connsiteX53" fmla="*/ 329081 w 3804693"/>
                <a:gd name="connsiteY53" fmla="*/ 2576966 h 3050031"/>
                <a:gd name="connsiteX54" fmla="*/ 359831 w 3804693"/>
                <a:gd name="connsiteY54" fmla="*/ 2595895 h 3050031"/>
                <a:gd name="connsiteX55" fmla="*/ 389694 w 3804693"/>
                <a:gd name="connsiteY55" fmla="*/ 2615710 h 3050031"/>
                <a:gd name="connsiteX56" fmla="*/ 419261 w 3804693"/>
                <a:gd name="connsiteY56" fmla="*/ 2635526 h 3050031"/>
                <a:gd name="connsiteX57" fmla="*/ 448237 w 3804693"/>
                <a:gd name="connsiteY57" fmla="*/ 2655342 h 3050031"/>
                <a:gd name="connsiteX58" fmla="*/ 503822 w 3804693"/>
                <a:gd name="connsiteY58" fmla="*/ 2697340 h 3050031"/>
                <a:gd name="connsiteX59" fmla="*/ 558522 w 3804693"/>
                <a:gd name="connsiteY59" fmla="*/ 2738747 h 3050031"/>
                <a:gd name="connsiteX60" fmla="*/ 604131 w 3804693"/>
                <a:gd name="connsiteY60" fmla="*/ 2775096 h 3050031"/>
                <a:gd name="connsiteX61" fmla="*/ 2293494 w 3804693"/>
                <a:gd name="connsiteY61" fmla="*/ 3050031 h 3050031"/>
                <a:gd name="connsiteX62" fmla="*/ 2407775 w 3804693"/>
                <a:gd name="connsiteY62" fmla="*/ 3050031 h 3050031"/>
                <a:gd name="connsiteX63" fmla="*/ 2432188 w 3804693"/>
                <a:gd name="connsiteY63" fmla="*/ 3015283 h 3050031"/>
                <a:gd name="connsiteX64" fmla="*/ 2483931 w 3804693"/>
                <a:gd name="connsiteY64" fmla="*/ 2940752 h 3050031"/>
                <a:gd name="connsiteX65" fmla="*/ 2534491 w 3804693"/>
                <a:gd name="connsiteY65" fmla="*/ 2865333 h 3050031"/>
                <a:gd name="connsiteX66" fmla="*/ 2585347 w 3804693"/>
                <a:gd name="connsiteY66" fmla="*/ 2789618 h 3050031"/>
                <a:gd name="connsiteX67" fmla="*/ 2635019 w 3804693"/>
                <a:gd name="connsiteY67" fmla="*/ 2714199 h 3050031"/>
                <a:gd name="connsiteX68" fmla="*/ 2683805 w 3804693"/>
                <a:gd name="connsiteY68" fmla="*/ 2638483 h 3050031"/>
                <a:gd name="connsiteX69" fmla="*/ 2732590 w 3804693"/>
                <a:gd name="connsiteY69" fmla="*/ 2562770 h 3050031"/>
                <a:gd name="connsiteX70" fmla="*/ 2780193 w 3804693"/>
                <a:gd name="connsiteY70" fmla="*/ 2486463 h 3050031"/>
                <a:gd name="connsiteX71" fmla="*/ 2872738 w 3804693"/>
                <a:gd name="connsiteY71" fmla="*/ 2335329 h 3050031"/>
                <a:gd name="connsiteX72" fmla="*/ 2911176 w 3804693"/>
                <a:gd name="connsiteY72" fmla="*/ 2270558 h 3050031"/>
                <a:gd name="connsiteX73" fmla="*/ 2947839 w 3804693"/>
                <a:gd name="connsiteY73" fmla="*/ 2204011 h 3050031"/>
                <a:gd name="connsiteX74" fmla="*/ 2985094 w 3804693"/>
                <a:gd name="connsiteY74" fmla="*/ 2137465 h 3050031"/>
                <a:gd name="connsiteX75" fmla="*/ 3021757 w 3804693"/>
                <a:gd name="connsiteY75" fmla="*/ 2068848 h 3050031"/>
                <a:gd name="connsiteX76" fmla="*/ 3094196 w 3804693"/>
                <a:gd name="connsiteY76" fmla="*/ 1931615 h 3050031"/>
                <a:gd name="connsiteX77" fmla="*/ 3129972 w 3804693"/>
                <a:gd name="connsiteY77" fmla="*/ 1863294 h 3050031"/>
                <a:gd name="connsiteX78" fmla="*/ 3167523 w 3804693"/>
                <a:gd name="connsiteY78" fmla="*/ 1794678 h 3050031"/>
                <a:gd name="connsiteX79" fmla="*/ 3205664 w 3804693"/>
                <a:gd name="connsiteY79" fmla="*/ 1726948 h 3050031"/>
                <a:gd name="connsiteX80" fmla="*/ 3244102 w 3804693"/>
                <a:gd name="connsiteY80" fmla="*/ 1659220 h 3050031"/>
                <a:gd name="connsiteX81" fmla="*/ 3284017 w 3804693"/>
                <a:gd name="connsiteY81" fmla="*/ 1593561 h 3050031"/>
                <a:gd name="connsiteX82" fmla="*/ 3324820 w 3804693"/>
                <a:gd name="connsiteY82" fmla="*/ 1529085 h 3050031"/>
                <a:gd name="connsiteX83" fmla="*/ 3346699 w 3804693"/>
                <a:gd name="connsiteY83" fmla="*/ 1497143 h 3050031"/>
                <a:gd name="connsiteX84" fmla="*/ 3367395 w 3804693"/>
                <a:gd name="connsiteY84" fmla="*/ 1465200 h 3050031"/>
                <a:gd name="connsiteX85" fmla="*/ 3390458 w 3804693"/>
                <a:gd name="connsiteY85" fmla="*/ 1434736 h 3050031"/>
                <a:gd name="connsiteX86" fmla="*/ 3413521 w 3804693"/>
                <a:gd name="connsiteY86" fmla="*/ 1403681 h 3050031"/>
                <a:gd name="connsiteX87" fmla="*/ 3435992 w 3804693"/>
                <a:gd name="connsiteY87" fmla="*/ 1374106 h 3050031"/>
                <a:gd name="connsiteX88" fmla="*/ 3459940 w 3804693"/>
                <a:gd name="connsiteY88" fmla="*/ 1345121 h 3050031"/>
                <a:gd name="connsiteX89" fmla="*/ 3483890 w 3804693"/>
                <a:gd name="connsiteY89" fmla="*/ 1316136 h 3050031"/>
                <a:gd name="connsiteX90" fmla="*/ 3508431 w 3804693"/>
                <a:gd name="connsiteY90" fmla="*/ 1287448 h 3050031"/>
                <a:gd name="connsiteX91" fmla="*/ 3543320 w 3804693"/>
                <a:gd name="connsiteY91" fmla="*/ 1250774 h 3050031"/>
                <a:gd name="connsiteX92" fmla="*/ 3579393 w 3804693"/>
                <a:gd name="connsiteY92" fmla="*/ 1214099 h 3050031"/>
                <a:gd name="connsiteX93" fmla="*/ 3652718 w 3804693"/>
                <a:gd name="connsiteY93" fmla="*/ 1142230 h 3050031"/>
                <a:gd name="connsiteX94" fmla="*/ 3689678 w 3804693"/>
                <a:gd name="connsiteY94" fmla="*/ 1106442 h 3050031"/>
                <a:gd name="connsiteX95" fmla="*/ 3725158 w 3804693"/>
                <a:gd name="connsiteY95" fmla="*/ 1069768 h 3050031"/>
                <a:gd name="connsiteX96" fmla="*/ 3760047 w 3804693"/>
                <a:gd name="connsiteY96" fmla="*/ 1033093 h 3050031"/>
                <a:gd name="connsiteX97" fmla="*/ 3776013 w 3804693"/>
                <a:gd name="connsiteY97" fmla="*/ 1014165 h 3050031"/>
                <a:gd name="connsiteX98" fmla="*/ 3787416 w 3804693"/>
                <a:gd name="connsiteY98" fmla="*/ 1000760 h 3050031"/>
                <a:gd name="connsiteX99" fmla="*/ 3741124 w 3804693"/>
                <a:gd name="connsiteY99" fmla="*/ 970392 h 3050031"/>
                <a:gd name="connsiteX100" fmla="*/ 3677851 w 3804693"/>
                <a:gd name="connsiteY100" fmla="*/ 928690 h 3050031"/>
                <a:gd name="connsiteX101" fmla="*/ 3611915 w 3804693"/>
                <a:gd name="connsiteY101" fmla="*/ 889945 h 3050031"/>
                <a:gd name="connsiteX102" fmla="*/ 3546572 w 3804693"/>
                <a:gd name="connsiteY102" fmla="*/ 850905 h 3050031"/>
                <a:gd name="connsiteX103" fmla="*/ 3479751 w 3804693"/>
                <a:gd name="connsiteY103" fmla="*/ 813343 h 3050031"/>
                <a:gd name="connsiteX104" fmla="*/ 3412043 w 3804693"/>
                <a:gd name="connsiteY104" fmla="*/ 776669 h 3050031"/>
                <a:gd name="connsiteX105" fmla="*/ 3344629 w 3804693"/>
                <a:gd name="connsiteY105" fmla="*/ 740882 h 3050031"/>
                <a:gd name="connsiteX106" fmla="*/ 3277217 w 3804693"/>
                <a:gd name="connsiteY106" fmla="*/ 705094 h 3050031"/>
                <a:gd name="connsiteX107" fmla="*/ 3139730 w 3804693"/>
                <a:gd name="connsiteY107" fmla="*/ 636479 h 3050031"/>
                <a:gd name="connsiteX108" fmla="*/ 3002834 w 3804693"/>
                <a:gd name="connsiteY108" fmla="*/ 568748 h 3050031"/>
                <a:gd name="connsiteX109" fmla="*/ 2865643 w 3804693"/>
                <a:gd name="connsiteY109" fmla="*/ 501020 h 3050031"/>
                <a:gd name="connsiteX110" fmla="*/ 2729338 w 3804693"/>
                <a:gd name="connsiteY110" fmla="*/ 433586 h 3050031"/>
                <a:gd name="connsiteX111" fmla="*/ 2674639 w 3804693"/>
                <a:gd name="connsiteY111" fmla="*/ 407855 h 3050031"/>
                <a:gd name="connsiteX112" fmla="*/ 2620236 w 3804693"/>
                <a:gd name="connsiteY112" fmla="*/ 382714 h 3050031"/>
                <a:gd name="connsiteX113" fmla="*/ 2563171 w 3804693"/>
                <a:gd name="connsiteY113" fmla="*/ 358759 h 3050031"/>
                <a:gd name="connsiteX114" fmla="*/ 2506697 w 3804693"/>
                <a:gd name="connsiteY114" fmla="*/ 336280 h 3050031"/>
                <a:gd name="connsiteX115" fmla="*/ 2392569 w 3804693"/>
                <a:gd name="connsiteY115" fmla="*/ 291029 h 3050031"/>
                <a:gd name="connsiteX116" fmla="*/ 2335800 w 3804693"/>
                <a:gd name="connsiteY116" fmla="*/ 268551 h 3050031"/>
                <a:gd name="connsiteX117" fmla="*/ 2278144 w 3804693"/>
                <a:gd name="connsiteY117" fmla="*/ 245481 h 3050031"/>
                <a:gd name="connsiteX118" fmla="*/ 2222263 w 3804693"/>
                <a:gd name="connsiteY118" fmla="*/ 220637 h 3050031"/>
                <a:gd name="connsiteX119" fmla="*/ 2166972 w 3804693"/>
                <a:gd name="connsiteY119" fmla="*/ 196090 h 3050031"/>
                <a:gd name="connsiteX120" fmla="*/ 2112272 w 3804693"/>
                <a:gd name="connsiteY120" fmla="*/ 169175 h 3050031"/>
                <a:gd name="connsiteX121" fmla="*/ 2085367 w 3804693"/>
                <a:gd name="connsiteY121" fmla="*/ 154979 h 3050031"/>
                <a:gd name="connsiteX122" fmla="*/ 2058461 w 3804693"/>
                <a:gd name="connsiteY122" fmla="*/ 140191 h 3050031"/>
                <a:gd name="connsiteX123" fmla="*/ 2032737 w 3804693"/>
                <a:gd name="connsiteY123" fmla="*/ 125403 h 3050031"/>
                <a:gd name="connsiteX124" fmla="*/ 2007014 w 3804693"/>
                <a:gd name="connsiteY124" fmla="*/ 109432 h 3050031"/>
                <a:gd name="connsiteX125" fmla="*/ 1980995 w 3804693"/>
                <a:gd name="connsiteY125" fmla="*/ 92573 h 3050031"/>
                <a:gd name="connsiteX126" fmla="*/ 1956158 w 3804693"/>
                <a:gd name="connsiteY126" fmla="*/ 75715 h 3050031"/>
                <a:gd name="connsiteX127" fmla="*/ 1932209 w 3804693"/>
                <a:gd name="connsiteY127" fmla="*/ 57673 h 3050031"/>
                <a:gd name="connsiteX128" fmla="*/ 1908260 w 3804693"/>
                <a:gd name="connsiteY128" fmla="*/ 39927 h 3050031"/>
                <a:gd name="connsiteX129" fmla="*/ 1884606 w 3804693"/>
                <a:gd name="connsiteY129" fmla="*/ 20113 h 3050031"/>
                <a:gd name="connsiteX130" fmla="*/ 1861544 w 3804693"/>
                <a:gd name="connsiteY130"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0 w 3804693"/>
                <a:gd name="connsiteY42" fmla="*/ 2414889 h 3050031"/>
                <a:gd name="connsiteX43" fmla="*/ 21879 w 3804693"/>
                <a:gd name="connsiteY43" fmla="*/ 2417846 h 3050031"/>
                <a:gd name="connsiteX44" fmla="*/ 29863 w 3804693"/>
                <a:gd name="connsiteY44" fmla="*/ 2419916 h 3050031"/>
                <a:gd name="connsiteX45" fmla="*/ 50559 w 3804693"/>
                <a:gd name="connsiteY45" fmla="*/ 2426718 h 3050031"/>
                <a:gd name="connsiteX46" fmla="*/ 74508 w 3804693"/>
                <a:gd name="connsiteY46" fmla="*/ 2436775 h 3050031"/>
                <a:gd name="connsiteX47" fmla="*/ 100527 w 3804693"/>
                <a:gd name="connsiteY47" fmla="*/ 2448605 h 3050031"/>
                <a:gd name="connsiteX48" fmla="*/ 129208 w 3804693"/>
                <a:gd name="connsiteY48" fmla="*/ 2463690 h 3050031"/>
                <a:gd name="connsiteX49" fmla="*/ 157888 w 3804693"/>
                <a:gd name="connsiteY49" fmla="*/ 2478477 h 3050031"/>
                <a:gd name="connsiteX50" fmla="*/ 216725 w 3804693"/>
                <a:gd name="connsiteY50" fmla="*/ 2510124 h 3050031"/>
                <a:gd name="connsiteX51" fmla="*/ 269355 w 3804693"/>
                <a:gd name="connsiteY51" fmla="*/ 2541179 h 3050031"/>
                <a:gd name="connsiteX52" fmla="*/ 329081 w 3804693"/>
                <a:gd name="connsiteY52" fmla="*/ 2576966 h 3050031"/>
                <a:gd name="connsiteX53" fmla="*/ 359831 w 3804693"/>
                <a:gd name="connsiteY53" fmla="*/ 2595895 h 3050031"/>
                <a:gd name="connsiteX54" fmla="*/ 389694 w 3804693"/>
                <a:gd name="connsiteY54" fmla="*/ 2615710 h 3050031"/>
                <a:gd name="connsiteX55" fmla="*/ 419261 w 3804693"/>
                <a:gd name="connsiteY55" fmla="*/ 2635526 h 3050031"/>
                <a:gd name="connsiteX56" fmla="*/ 448237 w 3804693"/>
                <a:gd name="connsiteY56" fmla="*/ 2655342 h 3050031"/>
                <a:gd name="connsiteX57" fmla="*/ 503822 w 3804693"/>
                <a:gd name="connsiteY57" fmla="*/ 2697340 h 3050031"/>
                <a:gd name="connsiteX58" fmla="*/ 558522 w 3804693"/>
                <a:gd name="connsiteY58" fmla="*/ 2738747 h 3050031"/>
                <a:gd name="connsiteX59" fmla="*/ 604131 w 3804693"/>
                <a:gd name="connsiteY59" fmla="*/ 2775096 h 3050031"/>
                <a:gd name="connsiteX60" fmla="*/ 2293494 w 3804693"/>
                <a:gd name="connsiteY60" fmla="*/ 3050031 h 3050031"/>
                <a:gd name="connsiteX61" fmla="*/ 2407775 w 3804693"/>
                <a:gd name="connsiteY61" fmla="*/ 3050031 h 3050031"/>
                <a:gd name="connsiteX62" fmla="*/ 2432188 w 3804693"/>
                <a:gd name="connsiteY62" fmla="*/ 3015283 h 3050031"/>
                <a:gd name="connsiteX63" fmla="*/ 2483931 w 3804693"/>
                <a:gd name="connsiteY63" fmla="*/ 2940752 h 3050031"/>
                <a:gd name="connsiteX64" fmla="*/ 2534491 w 3804693"/>
                <a:gd name="connsiteY64" fmla="*/ 2865333 h 3050031"/>
                <a:gd name="connsiteX65" fmla="*/ 2585347 w 3804693"/>
                <a:gd name="connsiteY65" fmla="*/ 2789618 h 3050031"/>
                <a:gd name="connsiteX66" fmla="*/ 2635019 w 3804693"/>
                <a:gd name="connsiteY66" fmla="*/ 2714199 h 3050031"/>
                <a:gd name="connsiteX67" fmla="*/ 2683805 w 3804693"/>
                <a:gd name="connsiteY67" fmla="*/ 2638483 h 3050031"/>
                <a:gd name="connsiteX68" fmla="*/ 2732590 w 3804693"/>
                <a:gd name="connsiteY68" fmla="*/ 2562770 h 3050031"/>
                <a:gd name="connsiteX69" fmla="*/ 2780193 w 3804693"/>
                <a:gd name="connsiteY69" fmla="*/ 2486463 h 3050031"/>
                <a:gd name="connsiteX70" fmla="*/ 2872738 w 3804693"/>
                <a:gd name="connsiteY70" fmla="*/ 2335329 h 3050031"/>
                <a:gd name="connsiteX71" fmla="*/ 2911176 w 3804693"/>
                <a:gd name="connsiteY71" fmla="*/ 2270558 h 3050031"/>
                <a:gd name="connsiteX72" fmla="*/ 2947839 w 3804693"/>
                <a:gd name="connsiteY72" fmla="*/ 2204011 h 3050031"/>
                <a:gd name="connsiteX73" fmla="*/ 2985094 w 3804693"/>
                <a:gd name="connsiteY73" fmla="*/ 2137465 h 3050031"/>
                <a:gd name="connsiteX74" fmla="*/ 3021757 w 3804693"/>
                <a:gd name="connsiteY74" fmla="*/ 2068848 h 3050031"/>
                <a:gd name="connsiteX75" fmla="*/ 3094196 w 3804693"/>
                <a:gd name="connsiteY75" fmla="*/ 1931615 h 3050031"/>
                <a:gd name="connsiteX76" fmla="*/ 3129972 w 3804693"/>
                <a:gd name="connsiteY76" fmla="*/ 1863294 h 3050031"/>
                <a:gd name="connsiteX77" fmla="*/ 3167523 w 3804693"/>
                <a:gd name="connsiteY77" fmla="*/ 1794678 h 3050031"/>
                <a:gd name="connsiteX78" fmla="*/ 3205664 w 3804693"/>
                <a:gd name="connsiteY78" fmla="*/ 1726948 h 3050031"/>
                <a:gd name="connsiteX79" fmla="*/ 3244102 w 3804693"/>
                <a:gd name="connsiteY79" fmla="*/ 1659220 h 3050031"/>
                <a:gd name="connsiteX80" fmla="*/ 3284017 w 3804693"/>
                <a:gd name="connsiteY80" fmla="*/ 1593561 h 3050031"/>
                <a:gd name="connsiteX81" fmla="*/ 3324820 w 3804693"/>
                <a:gd name="connsiteY81" fmla="*/ 1529085 h 3050031"/>
                <a:gd name="connsiteX82" fmla="*/ 3346699 w 3804693"/>
                <a:gd name="connsiteY82" fmla="*/ 1497143 h 3050031"/>
                <a:gd name="connsiteX83" fmla="*/ 3367395 w 3804693"/>
                <a:gd name="connsiteY83" fmla="*/ 1465200 h 3050031"/>
                <a:gd name="connsiteX84" fmla="*/ 3390458 w 3804693"/>
                <a:gd name="connsiteY84" fmla="*/ 1434736 h 3050031"/>
                <a:gd name="connsiteX85" fmla="*/ 3413521 w 3804693"/>
                <a:gd name="connsiteY85" fmla="*/ 1403681 h 3050031"/>
                <a:gd name="connsiteX86" fmla="*/ 3435992 w 3804693"/>
                <a:gd name="connsiteY86" fmla="*/ 1374106 h 3050031"/>
                <a:gd name="connsiteX87" fmla="*/ 3459940 w 3804693"/>
                <a:gd name="connsiteY87" fmla="*/ 1345121 h 3050031"/>
                <a:gd name="connsiteX88" fmla="*/ 3483890 w 3804693"/>
                <a:gd name="connsiteY88" fmla="*/ 1316136 h 3050031"/>
                <a:gd name="connsiteX89" fmla="*/ 3508431 w 3804693"/>
                <a:gd name="connsiteY89" fmla="*/ 1287448 h 3050031"/>
                <a:gd name="connsiteX90" fmla="*/ 3543320 w 3804693"/>
                <a:gd name="connsiteY90" fmla="*/ 1250774 h 3050031"/>
                <a:gd name="connsiteX91" fmla="*/ 3579393 w 3804693"/>
                <a:gd name="connsiteY91" fmla="*/ 1214099 h 3050031"/>
                <a:gd name="connsiteX92" fmla="*/ 3652718 w 3804693"/>
                <a:gd name="connsiteY92" fmla="*/ 1142230 h 3050031"/>
                <a:gd name="connsiteX93" fmla="*/ 3689678 w 3804693"/>
                <a:gd name="connsiteY93" fmla="*/ 1106442 h 3050031"/>
                <a:gd name="connsiteX94" fmla="*/ 3725158 w 3804693"/>
                <a:gd name="connsiteY94" fmla="*/ 1069768 h 3050031"/>
                <a:gd name="connsiteX95" fmla="*/ 3760047 w 3804693"/>
                <a:gd name="connsiteY95" fmla="*/ 1033093 h 3050031"/>
                <a:gd name="connsiteX96" fmla="*/ 3776013 w 3804693"/>
                <a:gd name="connsiteY96" fmla="*/ 1014165 h 3050031"/>
                <a:gd name="connsiteX97" fmla="*/ 3787416 w 3804693"/>
                <a:gd name="connsiteY97" fmla="*/ 1000760 h 3050031"/>
                <a:gd name="connsiteX98" fmla="*/ 3741124 w 3804693"/>
                <a:gd name="connsiteY98" fmla="*/ 970392 h 3050031"/>
                <a:gd name="connsiteX99" fmla="*/ 3677851 w 3804693"/>
                <a:gd name="connsiteY99" fmla="*/ 928690 h 3050031"/>
                <a:gd name="connsiteX100" fmla="*/ 3611915 w 3804693"/>
                <a:gd name="connsiteY100" fmla="*/ 889945 h 3050031"/>
                <a:gd name="connsiteX101" fmla="*/ 3546572 w 3804693"/>
                <a:gd name="connsiteY101" fmla="*/ 850905 h 3050031"/>
                <a:gd name="connsiteX102" fmla="*/ 3479751 w 3804693"/>
                <a:gd name="connsiteY102" fmla="*/ 813343 h 3050031"/>
                <a:gd name="connsiteX103" fmla="*/ 3412043 w 3804693"/>
                <a:gd name="connsiteY103" fmla="*/ 776669 h 3050031"/>
                <a:gd name="connsiteX104" fmla="*/ 3344629 w 3804693"/>
                <a:gd name="connsiteY104" fmla="*/ 740882 h 3050031"/>
                <a:gd name="connsiteX105" fmla="*/ 3277217 w 3804693"/>
                <a:gd name="connsiteY105" fmla="*/ 705094 h 3050031"/>
                <a:gd name="connsiteX106" fmla="*/ 3139730 w 3804693"/>
                <a:gd name="connsiteY106" fmla="*/ 636479 h 3050031"/>
                <a:gd name="connsiteX107" fmla="*/ 3002834 w 3804693"/>
                <a:gd name="connsiteY107" fmla="*/ 568748 h 3050031"/>
                <a:gd name="connsiteX108" fmla="*/ 2865643 w 3804693"/>
                <a:gd name="connsiteY108" fmla="*/ 501020 h 3050031"/>
                <a:gd name="connsiteX109" fmla="*/ 2729338 w 3804693"/>
                <a:gd name="connsiteY109" fmla="*/ 433586 h 3050031"/>
                <a:gd name="connsiteX110" fmla="*/ 2674639 w 3804693"/>
                <a:gd name="connsiteY110" fmla="*/ 407855 h 3050031"/>
                <a:gd name="connsiteX111" fmla="*/ 2620236 w 3804693"/>
                <a:gd name="connsiteY111" fmla="*/ 382714 h 3050031"/>
                <a:gd name="connsiteX112" fmla="*/ 2563171 w 3804693"/>
                <a:gd name="connsiteY112" fmla="*/ 358759 h 3050031"/>
                <a:gd name="connsiteX113" fmla="*/ 2506697 w 3804693"/>
                <a:gd name="connsiteY113" fmla="*/ 336280 h 3050031"/>
                <a:gd name="connsiteX114" fmla="*/ 2392569 w 3804693"/>
                <a:gd name="connsiteY114" fmla="*/ 291029 h 3050031"/>
                <a:gd name="connsiteX115" fmla="*/ 2335800 w 3804693"/>
                <a:gd name="connsiteY115" fmla="*/ 268551 h 3050031"/>
                <a:gd name="connsiteX116" fmla="*/ 2278144 w 3804693"/>
                <a:gd name="connsiteY116" fmla="*/ 245481 h 3050031"/>
                <a:gd name="connsiteX117" fmla="*/ 2222263 w 3804693"/>
                <a:gd name="connsiteY117" fmla="*/ 220637 h 3050031"/>
                <a:gd name="connsiteX118" fmla="*/ 2166972 w 3804693"/>
                <a:gd name="connsiteY118" fmla="*/ 196090 h 3050031"/>
                <a:gd name="connsiteX119" fmla="*/ 2112272 w 3804693"/>
                <a:gd name="connsiteY119" fmla="*/ 169175 h 3050031"/>
                <a:gd name="connsiteX120" fmla="*/ 2085367 w 3804693"/>
                <a:gd name="connsiteY120" fmla="*/ 154979 h 3050031"/>
                <a:gd name="connsiteX121" fmla="*/ 2058461 w 3804693"/>
                <a:gd name="connsiteY121" fmla="*/ 140191 h 3050031"/>
                <a:gd name="connsiteX122" fmla="*/ 2032737 w 3804693"/>
                <a:gd name="connsiteY122" fmla="*/ 125403 h 3050031"/>
                <a:gd name="connsiteX123" fmla="*/ 2007014 w 3804693"/>
                <a:gd name="connsiteY123" fmla="*/ 109432 h 3050031"/>
                <a:gd name="connsiteX124" fmla="*/ 1980995 w 3804693"/>
                <a:gd name="connsiteY124" fmla="*/ 92573 h 3050031"/>
                <a:gd name="connsiteX125" fmla="*/ 1956158 w 3804693"/>
                <a:gd name="connsiteY125" fmla="*/ 75715 h 3050031"/>
                <a:gd name="connsiteX126" fmla="*/ 1932209 w 3804693"/>
                <a:gd name="connsiteY126" fmla="*/ 57673 h 3050031"/>
                <a:gd name="connsiteX127" fmla="*/ 1908260 w 3804693"/>
                <a:gd name="connsiteY127" fmla="*/ 39927 h 3050031"/>
                <a:gd name="connsiteX128" fmla="*/ 1884606 w 3804693"/>
                <a:gd name="connsiteY128" fmla="*/ 20113 h 3050031"/>
                <a:gd name="connsiteX129" fmla="*/ 1861544 w 3804693"/>
                <a:gd name="connsiteY129"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21879 w 3804693"/>
                <a:gd name="connsiteY42" fmla="*/ 2417846 h 3050031"/>
                <a:gd name="connsiteX43" fmla="*/ 29863 w 3804693"/>
                <a:gd name="connsiteY43" fmla="*/ 2419916 h 3050031"/>
                <a:gd name="connsiteX44" fmla="*/ 50559 w 3804693"/>
                <a:gd name="connsiteY44" fmla="*/ 2426718 h 3050031"/>
                <a:gd name="connsiteX45" fmla="*/ 74508 w 3804693"/>
                <a:gd name="connsiteY45" fmla="*/ 2436775 h 3050031"/>
                <a:gd name="connsiteX46" fmla="*/ 100527 w 3804693"/>
                <a:gd name="connsiteY46" fmla="*/ 2448605 h 3050031"/>
                <a:gd name="connsiteX47" fmla="*/ 129208 w 3804693"/>
                <a:gd name="connsiteY47" fmla="*/ 2463690 h 3050031"/>
                <a:gd name="connsiteX48" fmla="*/ 157888 w 3804693"/>
                <a:gd name="connsiteY48" fmla="*/ 2478477 h 3050031"/>
                <a:gd name="connsiteX49" fmla="*/ 216725 w 3804693"/>
                <a:gd name="connsiteY49" fmla="*/ 2510124 h 3050031"/>
                <a:gd name="connsiteX50" fmla="*/ 269355 w 3804693"/>
                <a:gd name="connsiteY50" fmla="*/ 2541179 h 3050031"/>
                <a:gd name="connsiteX51" fmla="*/ 329081 w 3804693"/>
                <a:gd name="connsiteY51" fmla="*/ 2576966 h 3050031"/>
                <a:gd name="connsiteX52" fmla="*/ 359831 w 3804693"/>
                <a:gd name="connsiteY52" fmla="*/ 2595895 h 3050031"/>
                <a:gd name="connsiteX53" fmla="*/ 389694 w 3804693"/>
                <a:gd name="connsiteY53" fmla="*/ 2615710 h 3050031"/>
                <a:gd name="connsiteX54" fmla="*/ 419261 w 3804693"/>
                <a:gd name="connsiteY54" fmla="*/ 2635526 h 3050031"/>
                <a:gd name="connsiteX55" fmla="*/ 448237 w 3804693"/>
                <a:gd name="connsiteY55" fmla="*/ 2655342 h 3050031"/>
                <a:gd name="connsiteX56" fmla="*/ 503822 w 3804693"/>
                <a:gd name="connsiteY56" fmla="*/ 2697340 h 3050031"/>
                <a:gd name="connsiteX57" fmla="*/ 558522 w 3804693"/>
                <a:gd name="connsiteY57" fmla="*/ 2738747 h 3050031"/>
                <a:gd name="connsiteX58" fmla="*/ 604131 w 3804693"/>
                <a:gd name="connsiteY58" fmla="*/ 2775096 h 3050031"/>
                <a:gd name="connsiteX59" fmla="*/ 2293494 w 3804693"/>
                <a:gd name="connsiteY59" fmla="*/ 3050031 h 3050031"/>
                <a:gd name="connsiteX60" fmla="*/ 2407775 w 3804693"/>
                <a:gd name="connsiteY60" fmla="*/ 3050031 h 3050031"/>
                <a:gd name="connsiteX61" fmla="*/ 2432188 w 3804693"/>
                <a:gd name="connsiteY61" fmla="*/ 3015283 h 3050031"/>
                <a:gd name="connsiteX62" fmla="*/ 2483931 w 3804693"/>
                <a:gd name="connsiteY62" fmla="*/ 2940752 h 3050031"/>
                <a:gd name="connsiteX63" fmla="*/ 2534491 w 3804693"/>
                <a:gd name="connsiteY63" fmla="*/ 2865333 h 3050031"/>
                <a:gd name="connsiteX64" fmla="*/ 2585347 w 3804693"/>
                <a:gd name="connsiteY64" fmla="*/ 2789618 h 3050031"/>
                <a:gd name="connsiteX65" fmla="*/ 2635019 w 3804693"/>
                <a:gd name="connsiteY65" fmla="*/ 2714199 h 3050031"/>
                <a:gd name="connsiteX66" fmla="*/ 2683805 w 3804693"/>
                <a:gd name="connsiteY66" fmla="*/ 2638483 h 3050031"/>
                <a:gd name="connsiteX67" fmla="*/ 2732590 w 3804693"/>
                <a:gd name="connsiteY67" fmla="*/ 2562770 h 3050031"/>
                <a:gd name="connsiteX68" fmla="*/ 2780193 w 3804693"/>
                <a:gd name="connsiteY68" fmla="*/ 2486463 h 3050031"/>
                <a:gd name="connsiteX69" fmla="*/ 2872738 w 3804693"/>
                <a:gd name="connsiteY69" fmla="*/ 2335329 h 3050031"/>
                <a:gd name="connsiteX70" fmla="*/ 2911176 w 3804693"/>
                <a:gd name="connsiteY70" fmla="*/ 2270558 h 3050031"/>
                <a:gd name="connsiteX71" fmla="*/ 2947839 w 3804693"/>
                <a:gd name="connsiteY71" fmla="*/ 2204011 h 3050031"/>
                <a:gd name="connsiteX72" fmla="*/ 2985094 w 3804693"/>
                <a:gd name="connsiteY72" fmla="*/ 2137465 h 3050031"/>
                <a:gd name="connsiteX73" fmla="*/ 3021757 w 3804693"/>
                <a:gd name="connsiteY73" fmla="*/ 2068848 h 3050031"/>
                <a:gd name="connsiteX74" fmla="*/ 3094196 w 3804693"/>
                <a:gd name="connsiteY74" fmla="*/ 1931615 h 3050031"/>
                <a:gd name="connsiteX75" fmla="*/ 3129972 w 3804693"/>
                <a:gd name="connsiteY75" fmla="*/ 1863294 h 3050031"/>
                <a:gd name="connsiteX76" fmla="*/ 3167523 w 3804693"/>
                <a:gd name="connsiteY76" fmla="*/ 1794678 h 3050031"/>
                <a:gd name="connsiteX77" fmla="*/ 3205664 w 3804693"/>
                <a:gd name="connsiteY77" fmla="*/ 1726948 h 3050031"/>
                <a:gd name="connsiteX78" fmla="*/ 3244102 w 3804693"/>
                <a:gd name="connsiteY78" fmla="*/ 1659220 h 3050031"/>
                <a:gd name="connsiteX79" fmla="*/ 3284017 w 3804693"/>
                <a:gd name="connsiteY79" fmla="*/ 1593561 h 3050031"/>
                <a:gd name="connsiteX80" fmla="*/ 3324820 w 3804693"/>
                <a:gd name="connsiteY80" fmla="*/ 1529085 h 3050031"/>
                <a:gd name="connsiteX81" fmla="*/ 3346699 w 3804693"/>
                <a:gd name="connsiteY81" fmla="*/ 1497143 h 3050031"/>
                <a:gd name="connsiteX82" fmla="*/ 3367395 w 3804693"/>
                <a:gd name="connsiteY82" fmla="*/ 1465200 h 3050031"/>
                <a:gd name="connsiteX83" fmla="*/ 3390458 w 3804693"/>
                <a:gd name="connsiteY83" fmla="*/ 1434736 h 3050031"/>
                <a:gd name="connsiteX84" fmla="*/ 3413521 w 3804693"/>
                <a:gd name="connsiteY84" fmla="*/ 1403681 h 3050031"/>
                <a:gd name="connsiteX85" fmla="*/ 3435992 w 3804693"/>
                <a:gd name="connsiteY85" fmla="*/ 1374106 h 3050031"/>
                <a:gd name="connsiteX86" fmla="*/ 3459940 w 3804693"/>
                <a:gd name="connsiteY86" fmla="*/ 1345121 h 3050031"/>
                <a:gd name="connsiteX87" fmla="*/ 3483890 w 3804693"/>
                <a:gd name="connsiteY87" fmla="*/ 1316136 h 3050031"/>
                <a:gd name="connsiteX88" fmla="*/ 3508431 w 3804693"/>
                <a:gd name="connsiteY88" fmla="*/ 1287448 h 3050031"/>
                <a:gd name="connsiteX89" fmla="*/ 3543320 w 3804693"/>
                <a:gd name="connsiteY89" fmla="*/ 1250774 h 3050031"/>
                <a:gd name="connsiteX90" fmla="*/ 3579393 w 3804693"/>
                <a:gd name="connsiteY90" fmla="*/ 1214099 h 3050031"/>
                <a:gd name="connsiteX91" fmla="*/ 3652718 w 3804693"/>
                <a:gd name="connsiteY91" fmla="*/ 1142230 h 3050031"/>
                <a:gd name="connsiteX92" fmla="*/ 3689678 w 3804693"/>
                <a:gd name="connsiteY92" fmla="*/ 1106442 h 3050031"/>
                <a:gd name="connsiteX93" fmla="*/ 3725158 w 3804693"/>
                <a:gd name="connsiteY93" fmla="*/ 1069768 h 3050031"/>
                <a:gd name="connsiteX94" fmla="*/ 3760047 w 3804693"/>
                <a:gd name="connsiteY94" fmla="*/ 1033093 h 3050031"/>
                <a:gd name="connsiteX95" fmla="*/ 3776013 w 3804693"/>
                <a:gd name="connsiteY95" fmla="*/ 1014165 h 3050031"/>
                <a:gd name="connsiteX96" fmla="*/ 3787416 w 3804693"/>
                <a:gd name="connsiteY96" fmla="*/ 1000760 h 3050031"/>
                <a:gd name="connsiteX97" fmla="*/ 3741124 w 3804693"/>
                <a:gd name="connsiteY97" fmla="*/ 970392 h 3050031"/>
                <a:gd name="connsiteX98" fmla="*/ 3677851 w 3804693"/>
                <a:gd name="connsiteY98" fmla="*/ 928690 h 3050031"/>
                <a:gd name="connsiteX99" fmla="*/ 3611915 w 3804693"/>
                <a:gd name="connsiteY99" fmla="*/ 889945 h 3050031"/>
                <a:gd name="connsiteX100" fmla="*/ 3546572 w 3804693"/>
                <a:gd name="connsiteY100" fmla="*/ 850905 h 3050031"/>
                <a:gd name="connsiteX101" fmla="*/ 3479751 w 3804693"/>
                <a:gd name="connsiteY101" fmla="*/ 813343 h 3050031"/>
                <a:gd name="connsiteX102" fmla="*/ 3412043 w 3804693"/>
                <a:gd name="connsiteY102" fmla="*/ 776669 h 3050031"/>
                <a:gd name="connsiteX103" fmla="*/ 3344629 w 3804693"/>
                <a:gd name="connsiteY103" fmla="*/ 740882 h 3050031"/>
                <a:gd name="connsiteX104" fmla="*/ 3277217 w 3804693"/>
                <a:gd name="connsiteY104" fmla="*/ 705094 h 3050031"/>
                <a:gd name="connsiteX105" fmla="*/ 3139730 w 3804693"/>
                <a:gd name="connsiteY105" fmla="*/ 636479 h 3050031"/>
                <a:gd name="connsiteX106" fmla="*/ 3002834 w 3804693"/>
                <a:gd name="connsiteY106" fmla="*/ 568748 h 3050031"/>
                <a:gd name="connsiteX107" fmla="*/ 2865643 w 3804693"/>
                <a:gd name="connsiteY107" fmla="*/ 501020 h 3050031"/>
                <a:gd name="connsiteX108" fmla="*/ 2729338 w 3804693"/>
                <a:gd name="connsiteY108" fmla="*/ 433586 h 3050031"/>
                <a:gd name="connsiteX109" fmla="*/ 2674639 w 3804693"/>
                <a:gd name="connsiteY109" fmla="*/ 407855 h 3050031"/>
                <a:gd name="connsiteX110" fmla="*/ 2620236 w 3804693"/>
                <a:gd name="connsiteY110" fmla="*/ 382714 h 3050031"/>
                <a:gd name="connsiteX111" fmla="*/ 2563171 w 3804693"/>
                <a:gd name="connsiteY111" fmla="*/ 358759 h 3050031"/>
                <a:gd name="connsiteX112" fmla="*/ 2506697 w 3804693"/>
                <a:gd name="connsiteY112" fmla="*/ 336280 h 3050031"/>
                <a:gd name="connsiteX113" fmla="*/ 2392569 w 3804693"/>
                <a:gd name="connsiteY113" fmla="*/ 291029 h 3050031"/>
                <a:gd name="connsiteX114" fmla="*/ 2335800 w 3804693"/>
                <a:gd name="connsiteY114" fmla="*/ 268551 h 3050031"/>
                <a:gd name="connsiteX115" fmla="*/ 2278144 w 3804693"/>
                <a:gd name="connsiteY115" fmla="*/ 245481 h 3050031"/>
                <a:gd name="connsiteX116" fmla="*/ 2222263 w 3804693"/>
                <a:gd name="connsiteY116" fmla="*/ 220637 h 3050031"/>
                <a:gd name="connsiteX117" fmla="*/ 2166972 w 3804693"/>
                <a:gd name="connsiteY117" fmla="*/ 196090 h 3050031"/>
                <a:gd name="connsiteX118" fmla="*/ 2112272 w 3804693"/>
                <a:gd name="connsiteY118" fmla="*/ 169175 h 3050031"/>
                <a:gd name="connsiteX119" fmla="*/ 2085367 w 3804693"/>
                <a:gd name="connsiteY119" fmla="*/ 154979 h 3050031"/>
                <a:gd name="connsiteX120" fmla="*/ 2058461 w 3804693"/>
                <a:gd name="connsiteY120" fmla="*/ 140191 h 3050031"/>
                <a:gd name="connsiteX121" fmla="*/ 2032737 w 3804693"/>
                <a:gd name="connsiteY121" fmla="*/ 125403 h 3050031"/>
                <a:gd name="connsiteX122" fmla="*/ 2007014 w 3804693"/>
                <a:gd name="connsiteY122" fmla="*/ 109432 h 3050031"/>
                <a:gd name="connsiteX123" fmla="*/ 1980995 w 3804693"/>
                <a:gd name="connsiteY123" fmla="*/ 92573 h 3050031"/>
                <a:gd name="connsiteX124" fmla="*/ 1956158 w 3804693"/>
                <a:gd name="connsiteY124" fmla="*/ 75715 h 3050031"/>
                <a:gd name="connsiteX125" fmla="*/ 1932209 w 3804693"/>
                <a:gd name="connsiteY125" fmla="*/ 57673 h 3050031"/>
                <a:gd name="connsiteX126" fmla="*/ 1908260 w 3804693"/>
                <a:gd name="connsiteY126" fmla="*/ 39927 h 3050031"/>
                <a:gd name="connsiteX127" fmla="*/ 1884606 w 3804693"/>
                <a:gd name="connsiteY127" fmla="*/ 20113 h 3050031"/>
                <a:gd name="connsiteX128" fmla="*/ 1861544 w 3804693"/>
                <a:gd name="connsiteY128" fmla="*/ 0 h 3050031"/>
                <a:gd name="connsiteX0" fmla="*/ 3791092 w 3802919"/>
                <a:gd name="connsiteY0" fmla="*/ 994349 h 3050031"/>
                <a:gd name="connsiteX1" fmla="*/ 3785642 w 3802919"/>
                <a:gd name="connsiteY1" fmla="*/ 1000760 h 3050031"/>
                <a:gd name="connsiteX2" fmla="*/ 3802919 w 3802919"/>
                <a:gd name="connsiteY2" fmla="*/ 1012095 h 3050031"/>
                <a:gd name="connsiteX3" fmla="*/ 3798189 w 3802919"/>
                <a:gd name="connsiteY3" fmla="*/ 1007954 h 3050031"/>
                <a:gd name="connsiteX4" fmla="*/ 3794937 w 3802919"/>
                <a:gd name="connsiteY4" fmla="*/ 1004110 h 3050031"/>
                <a:gd name="connsiteX5" fmla="*/ 3791092 w 3802919"/>
                <a:gd name="connsiteY5" fmla="*/ 994349 h 3050031"/>
                <a:gd name="connsiteX6" fmla="*/ 1859770 w 3802919"/>
                <a:gd name="connsiteY6" fmla="*/ 0 h 3050031"/>
                <a:gd name="connsiteX7" fmla="*/ 1847944 w 3802919"/>
                <a:gd name="connsiteY7" fmla="*/ 11239 h 3050031"/>
                <a:gd name="connsiteX8" fmla="*/ 1835821 w 3802919"/>
                <a:gd name="connsiteY8" fmla="*/ 21887 h 3050031"/>
                <a:gd name="connsiteX9" fmla="*/ 1825176 w 3802919"/>
                <a:gd name="connsiteY9" fmla="*/ 34605 h 3050031"/>
                <a:gd name="connsiteX10" fmla="*/ 1814236 w 3802919"/>
                <a:gd name="connsiteY10" fmla="*/ 48801 h 3050031"/>
                <a:gd name="connsiteX11" fmla="*/ 1804184 w 3802919"/>
                <a:gd name="connsiteY11" fmla="*/ 62406 h 3050031"/>
                <a:gd name="connsiteX12" fmla="*/ 1794427 w 3802919"/>
                <a:gd name="connsiteY12" fmla="*/ 77490 h 3050031"/>
                <a:gd name="connsiteX13" fmla="*/ 1774320 w 3802919"/>
                <a:gd name="connsiteY13" fmla="*/ 108545 h 3050031"/>
                <a:gd name="connsiteX14" fmla="*/ 1736770 w 3802919"/>
                <a:gd name="connsiteY14" fmla="*/ 170951 h 3050031"/>
                <a:gd name="connsiteX15" fmla="*/ 1717848 w 3802919"/>
                <a:gd name="connsiteY15" fmla="*/ 200823 h 3050031"/>
                <a:gd name="connsiteX16" fmla="*/ 1708977 w 3802919"/>
                <a:gd name="connsiteY16" fmla="*/ 214723 h 3050031"/>
                <a:gd name="connsiteX17" fmla="*/ 1698925 w 3802919"/>
                <a:gd name="connsiteY17" fmla="*/ 227737 h 3050031"/>
                <a:gd name="connsiteX18" fmla="*/ 1613476 w 3802919"/>
                <a:gd name="connsiteY18" fmla="*/ 338943 h 3050031"/>
                <a:gd name="connsiteX19" fmla="*/ 1529800 w 3802919"/>
                <a:gd name="connsiteY19" fmla="*/ 450445 h 3050031"/>
                <a:gd name="connsiteX20" fmla="*/ 1361860 w 3802919"/>
                <a:gd name="connsiteY20" fmla="*/ 674926 h 3050031"/>
                <a:gd name="connsiteX21" fmla="*/ 1195989 w 3802919"/>
                <a:gd name="connsiteY21" fmla="*/ 899706 h 3050031"/>
                <a:gd name="connsiteX22" fmla="*/ 1111722 w 3802919"/>
                <a:gd name="connsiteY22" fmla="*/ 1010911 h 3050031"/>
                <a:gd name="connsiteX23" fmla="*/ 1026865 w 3802919"/>
                <a:gd name="connsiteY23" fmla="*/ 1122413 h 3050031"/>
                <a:gd name="connsiteX24" fmla="*/ 855966 w 3802919"/>
                <a:gd name="connsiteY24" fmla="*/ 1346304 h 3050031"/>
                <a:gd name="connsiteX25" fmla="*/ 685957 w 3802919"/>
                <a:gd name="connsiteY25" fmla="*/ 1568717 h 3050031"/>
                <a:gd name="connsiteX26" fmla="*/ 599620 w 3802919"/>
                <a:gd name="connsiteY26" fmla="*/ 1680219 h 3050031"/>
                <a:gd name="connsiteX27" fmla="*/ 512101 w 3802919"/>
                <a:gd name="connsiteY27" fmla="*/ 1790538 h 3050031"/>
                <a:gd name="connsiteX28" fmla="*/ 424582 w 3802919"/>
                <a:gd name="connsiteY28" fmla="*/ 1899969 h 3050031"/>
                <a:gd name="connsiteX29" fmla="*/ 335291 w 3802919"/>
                <a:gd name="connsiteY29" fmla="*/ 2009105 h 3050031"/>
                <a:gd name="connsiteX30" fmla="*/ 296262 w 3802919"/>
                <a:gd name="connsiteY30" fmla="*/ 2057019 h 3050031"/>
                <a:gd name="connsiteX31" fmla="*/ 257528 w 3802919"/>
                <a:gd name="connsiteY31" fmla="*/ 2107888 h 3050031"/>
                <a:gd name="connsiteX32" fmla="*/ 217909 w 3802919"/>
                <a:gd name="connsiteY32" fmla="*/ 2159350 h 3050031"/>
                <a:gd name="connsiteX33" fmla="*/ 177106 w 3802919"/>
                <a:gd name="connsiteY33" fmla="*/ 2211109 h 3050031"/>
                <a:gd name="connsiteX34" fmla="*/ 135416 w 3802919"/>
                <a:gd name="connsiteY34" fmla="*/ 2261684 h 3050031"/>
                <a:gd name="connsiteX35" fmla="*/ 114424 w 3802919"/>
                <a:gd name="connsiteY35" fmla="*/ 2285641 h 3050031"/>
                <a:gd name="connsiteX36" fmla="*/ 92545 w 3802919"/>
                <a:gd name="connsiteY36" fmla="*/ 2309302 h 3050031"/>
                <a:gd name="connsiteX37" fmla="*/ 69778 w 3802919"/>
                <a:gd name="connsiteY37" fmla="*/ 2332372 h 3050031"/>
                <a:gd name="connsiteX38" fmla="*/ 47011 w 3802919"/>
                <a:gd name="connsiteY38" fmla="*/ 2354258 h 3050031"/>
                <a:gd name="connsiteX39" fmla="*/ 23949 w 3802919"/>
                <a:gd name="connsiteY39" fmla="*/ 2374073 h 3050031"/>
                <a:gd name="connsiteX40" fmla="*/ 0 w 3802919"/>
                <a:gd name="connsiteY40" fmla="*/ 2393889 h 3050031"/>
                <a:gd name="connsiteX41" fmla="*/ 20105 w 3802919"/>
                <a:gd name="connsiteY41" fmla="*/ 2417846 h 3050031"/>
                <a:gd name="connsiteX42" fmla="*/ 28089 w 3802919"/>
                <a:gd name="connsiteY42" fmla="*/ 2419916 h 3050031"/>
                <a:gd name="connsiteX43" fmla="*/ 48785 w 3802919"/>
                <a:gd name="connsiteY43" fmla="*/ 2426718 h 3050031"/>
                <a:gd name="connsiteX44" fmla="*/ 72734 w 3802919"/>
                <a:gd name="connsiteY44" fmla="*/ 2436775 h 3050031"/>
                <a:gd name="connsiteX45" fmla="*/ 98753 w 3802919"/>
                <a:gd name="connsiteY45" fmla="*/ 2448605 h 3050031"/>
                <a:gd name="connsiteX46" fmla="*/ 127434 w 3802919"/>
                <a:gd name="connsiteY46" fmla="*/ 2463690 h 3050031"/>
                <a:gd name="connsiteX47" fmla="*/ 156114 w 3802919"/>
                <a:gd name="connsiteY47" fmla="*/ 2478477 h 3050031"/>
                <a:gd name="connsiteX48" fmla="*/ 214951 w 3802919"/>
                <a:gd name="connsiteY48" fmla="*/ 2510124 h 3050031"/>
                <a:gd name="connsiteX49" fmla="*/ 267581 w 3802919"/>
                <a:gd name="connsiteY49" fmla="*/ 2541179 h 3050031"/>
                <a:gd name="connsiteX50" fmla="*/ 327307 w 3802919"/>
                <a:gd name="connsiteY50" fmla="*/ 2576966 h 3050031"/>
                <a:gd name="connsiteX51" fmla="*/ 358057 w 3802919"/>
                <a:gd name="connsiteY51" fmla="*/ 2595895 h 3050031"/>
                <a:gd name="connsiteX52" fmla="*/ 387920 w 3802919"/>
                <a:gd name="connsiteY52" fmla="*/ 2615710 h 3050031"/>
                <a:gd name="connsiteX53" fmla="*/ 417487 w 3802919"/>
                <a:gd name="connsiteY53" fmla="*/ 2635526 h 3050031"/>
                <a:gd name="connsiteX54" fmla="*/ 446463 w 3802919"/>
                <a:gd name="connsiteY54" fmla="*/ 2655342 h 3050031"/>
                <a:gd name="connsiteX55" fmla="*/ 502048 w 3802919"/>
                <a:gd name="connsiteY55" fmla="*/ 2697340 h 3050031"/>
                <a:gd name="connsiteX56" fmla="*/ 556748 w 3802919"/>
                <a:gd name="connsiteY56" fmla="*/ 2738747 h 3050031"/>
                <a:gd name="connsiteX57" fmla="*/ 602357 w 3802919"/>
                <a:gd name="connsiteY57" fmla="*/ 2775096 h 3050031"/>
                <a:gd name="connsiteX58" fmla="*/ 2291720 w 3802919"/>
                <a:gd name="connsiteY58" fmla="*/ 3050031 h 3050031"/>
                <a:gd name="connsiteX59" fmla="*/ 2406001 w 3802919"/>
                <a:gd name="connsiteY59" fmla="*/ 3050031 h 3050031"/>
                <a:gd name="connsiteX60" fmla="*/ 2430414 w 3802919"/>
                <a:gd name="connsiteY60" fmla="*/ 3015283 h 3050031"/>
                <a:gd name="connsiteX61" fmla="*/ 2482157 w 3802919"/>
                <a:gd name="connsiteY61" fmla="*/ 2940752 h 3050031"/>
                <a:gd name="connsiteX62" fmla="*/ 2532717 w 3802919"/>
                <a:gd name="connsiteY62" fmla="*/ 2865333 h 3050031"/>
                <a:gd name="connsiteX63" fmla="*/ 2583573 w 3802919"/>
                <a:gd name="connsiteY63" fmla="*/ 2789618 h 3050031"/>
                <a:gd name="connsiteX64" fmla="*/ 2633245 w 3802919"/>
                <a:gd name="connsiteY64" fmla="*/ 2714199 h 3050031"/>
                <a:gd name="connsiteX65" fmla="*/ 2682031 w 3802919"/>
                <a:gd name="connsiteY65" fmla="*/ 2638483 h 3050031"/>
                <a:gd name="connsiteX66" fmla="*/ 2730816 w 3802919"/>
                <a:gd name="connsiteY66" fmla="*/ 2562770 h 3050031"/>
                <a:gd name="connsiteX67" fmla="*/ 2778419 w 3802919"/>
                <a:gd name="connsiteY67" fmla="*/ 2486463 h 3050031"/>
                <a:gd name="connsiteX68" fmla="*/ 2870964 w 3802919"/>
                <a:gd name="connsiteY68" fmla="*/ 2335329 h 3050031"/>
                <a:gd name="connsiteX69" fmla="*/ 2909402 w 3802919"/>
                <a:gd name="connsiteY69" fmla="*/ 2270558 h 3050031"/>
                <a:gd name="connsiteX70" fmla="*/ 2946065 w 3802919"/>
                <a:gd name="connsiteY70" fmla="*/ 2204011 h 3050031"/>
                <a:gd name="connsiteX71" fmla="*/ 2983320 w 3802919"/>
                <a:gd name="connsiteY71" fmla="*/ 2137465 h 3050031"/>
                <a:gd name="connsiteX72" fmla="*/ 3019983 w 3802919"/>
                <a:gd name="connsiteY72" fmla="*/ 2068848 h 3050031"/>
                <a:gd name="connsiteX73" fmla="*/ 3092422 w 3802919"/>
                <a:gd name="connsiteY73" fmla="*/ 1931615 h 3050031"/>
                <a:gd name="connsiteX74" fmla="*/ 3128198 w 3802919"/>
                <a:gd name="connsiteY74" fmla="*/ 1863294 h 3050031"/>
                <a:gd name="connsiteX75" fmla="*/ 3165749 w 3802919"/>
                <a:gd name="connsiteY75" fmla="*/ 1794678 h 3050031"/>
                <a:gd name="connsiteX76" fmla="*/ 3203890 w 3802919"/>
                <a:gd name="connsiteY76" fmla="*/ 1726948 h 3050031"/>
                <a:gd name="connsiteX77" fmla="*/ 3242328 w 3802919"/>
                <a:gd name="connsiteY77" fmla="*/ 1659220 h 3050031"/>
                <a:gd name="connsiteX78" fmla="*/ 3282243 w 3802919"/>
                <a:gd name="connsiteY78" fmla="*/ 1593561 h 3050031"/>
                <a:gd name="connsiteX79" fmla="*/ 3323046 w 3802919"/>
                <a:gd name="connsiteY79" fmla="*/ 1529085 h 3050031"/>
                <a:gd name="connsiteX80" fmla="*/ 3344925 w 3802919"/>
                <a:gd name="connsiteY80" fmla="*/ 1497143 h 3050031"/>
                <a:gd name="connsiteX81" fmla="*/ 3365621 w 3802919"/>
                <a:gd name="connsiteY81" fmla="*/ 1465200 h 3050031"/>
                <a:gd name="connsiteX82" fmla="*/ 3388684 w 3802919"/>
                <a:gd name="connsiteY82" fmla="*/ 1434736 h 3050031"/>
                <a:gd name="connsiteX83" fmla="*/ 3411747 w 3802919"/>
                <a:gd name="connsiteY83" fmla="*/ 1403681 h 3050031"/>
                <a:gd name="connsiteX84" fmla="*/ 3434218 w 3802919"/>
                <a:gd name="connsiteY84" fmla="*/ 1374106 h 3050031"/>
                <a:gd name="connsiteX85" fmla="*/ 3458166 w 3802919"/>
                <a:gd name="connsiteY85" fmla="*/ 1345121 h 3050031"/>
                <a:gd name="connsiteX86" fmla="*/ 3482116 w 3802919"/>
                <a:gd name="connsiteY86" fmla="*/ 1316136 h 3050031"/>
                <a:gd name="connsiteX87" fmla="*/ 3506657 w 3802919"/>
                <a:gd name="connsiteY87" fmla="*/ 1287448 h 3050031"/>
                <a:gd name="connsiteX88" fmla="*/ 3541546 w 3802919"/>
                <a:gd name="connsiteY88" fmla="*/ 1250774 h 3050031"/>
                <a:gd name="connsiteX89" fmla="*/ 3577619 w 3802919"/>
                <a:gd name="connsiteY89" fmla="*/ 1214099 h 3050031"/>
                <a:gd name="connsiteX90" fmla="*/ 3650944 w 3802919"/>
                <a:gd name="connsiteY90" fmla="*/ 1142230 h 3050031"/>
                <a:gd name="connsiteX91" fmla="*/ 3687904 w 3802919"/>
                <a:gd name="connsiteY91" fmla="*/ 1106442 h 3050031"/>
                <a:gd name="connsiteX92" fmla="*/ 3723384 w 3802919"/>
                <a:gd name="connsiteY92" fmla="*/ 1069768 h 3050031"/>
                <a:gd name="connsiteX93" fmla="*/ 3758273 w 3802919"/>
                <a:gd name="connsiteY93" fmla="*/ 1033093 h 3050031"/>
                <a:gd name="connsiteX94" fmla="*/ 3774239 w 3802919"/>
                <a:gd name="connsiteY94" fmla="*/ 1014165 h 3050031"/>
                <a:gd name="connsiteX95" fmla="*/ 3785642 w 3802919"/>
                <a:gd name="connsiteY95" fmla="*/ 1000760 h 3050031"/>
                <a:gd name="connsiteX96" fmla="*/ 3739350 w 3802919"/>
                <a:gd name="connsiteY96" fmla="*/ 970392 h 3050031"/>
                <a:gd name="connsiteX97" fmla="*/ 3676077 w 3802919"/>
                <a:gd name="connsiteY97" fmla="*/ 928690 h 3050031"/>
                <a:gd name="connsiteX98" fmla="*/ 3610141 w 3802919"/>
                <a:gd name="connsiteY98" fmla="*/ 889945 h 3050031"/>
                <a:gd name="connsiteX99" fmla="*/ 3544798 w 3802919"/>
                <a:gd name="connsiteY99" fmla="*/ 850905 h 3050031"/>
                <a:gd name="connsiteX100" fmla="*/ 3477977 w 3802919"/>
                <a:gd name="connsiteY100" fmla="*/ 813343 h 3050031"/>
                <a:gd name="connsiteX101" fmla="*/ 3410269 w 3802919"/>
                <a:gd name="connsiteY101" fmla="*/ 776669 h 3050031"/>
                <a:gd name="connsiteX102" fmla="*/ 3342855 w 3802919"/>
                <a:gd name="connsiteY102" fmla="*/ 740882 h 3050031"/>
                <a:gd name="connsiteX103" fmla="*/ 3275443 w 3802919"/>
                <a:gd name="connsiteY103" fmla="*/ 705094 h 3050031"/>
                <a:gd name="connsiteX104" fmla="*/ 3137956 w 3802919"/>
                <a:gd name="connsiteY104" fmla="*/ 636479 h 3050031"/>
                <a:gd name="connsiteX105" fmla="*/ 3001060 w 3802919"/>
                <a:gd name="connsiteY105" fmla="*/ 568748 h 3050031"/>
                <a:gd name="connsiteX106" fmla="*/ 2863869 w 3802919"/>
                <a:gd name="connsiteY106" fmla="*/ 501020 h 3050031"/>
                <a:gd name="connsiteX107" fmla="*/ 2727564 w 3802919"/>
                <a:gd name="connsiteY107" fmla="*/ 433586 h 3050031"/>
                <a:gd name="connsiteX108" fmla="*/ 2672865 w 3802919"/>
                <a:gd name="connsiteY108" fmla="*/ 407855 h 3050031"/>
                <a:gd name="connsiteX109" fmla="*/ 2618462 w 3802919"/>
                <a:gd name="connsiteY109" fmla="*/ 382714 h 3050031"/>
                <a:gd name="connsiteX110" fmla="*/ 2561397 w 3802919"/>
                <a:gd name="connsiteY110" fmla="*/ 358759 h 3050031"/>
                <a:gd name="connsiteX111" fmla="*/ 2504923 w 3802919"/>
                <a:gd name="connsiteY111" fmla="*/ 336280 h 3050031"/>
                <a:gd name="connsiteX112" fmla="*/ 2390795 w 3802919"/>
                <a:gd name="connsiteY112" fmla="*/ 291029 h 3050031"/>
                <a:gd name="connsiteX113" fmla="*/ 2334026 w 3802919"/>
                <a:gd name="connsiteY113" fmla="*/ 268551 h 3050031"/>
                <a:gd name="connsiteX114" fmla="*/ 2276370 w 3802919"/>
                <a:gd name="connsiteY114" fmla="*/ 245481 h 3050031"/>
                <a:gd name="connsiteX115" fmla="*/ 2220489 w 3802919"/>
                <a:gd name="connsiteY115" fmla="*/ 220637 h 3050031"/>
                <a:gd name="connsiteX116" fmla="*/ 2165198 w 3802919"/>
                <a:gd name="connsiteY116" fmla="*/ 196090 h 3050031"/>
                <a:gd name="connsiteX117" fmla="*/ 2110498 w 3802919"/>
                <a:gd name="connsiteY117" fmla="*/ 169175 h 3050031"/>
                <a:gd name="connsiteX118" fmla="*/ 2083593 w 3802919"/>
                <a:gd name="connsiteY118" fmla="*/ 154979 h 3050031"/>
                <a:gd name="connsiteX119" fmla="*/ 2056687 w 3802919"/>
                <a:gd name="connsiteY119" fmla="*/ 140191 h 3050031"/>
                <a:gd name="connsiteX120" fmla="*/ 2030963 w 3802919"/>
                <a:gd name="connsiteY120" fmla="*/ 125403 h 3050031"/>
                <a:gd name="connsiteX121" fmla="*/ 2005240 w 3802919"/>
                <a:gd name="connsiteY121" fmla="*/ 109432 h 3050031"/>
                <a:gd name="connsiteX122" fmla="*/ 1979221 w 3802919"/>
                <a:gd name="connsiteY122" fmla="*/ 92573 h 3050031"/>
                <a:gd name="connsiteX123" fmla="*/ 1954384 w 3802919"/>
                <a:gd name="connsiteY123" fmla="*/ 75715 h 3050031"/>
                <a:gd name="connsiteX124" fmla="*/ 1930435 w 3802919"/>
                <a:gd name="connsiteY124" fmla="*/ 57673 h 3050031"/>
                <a:gd name="connsiteX125" fmla="*/ 1906486 w 3802919"/>
                <a:gd name="connsiteY125" fmla="*/ 39927 h 3050031"/>
                <a:gd name="connsiteX126" fmla="*/ 1882832 w 3802919"/>
                <a:gd name="connsiteY126" fmla="*/ 20113 h 3050031"/>
                <a:gd name="connsiteX127" fmla="*/ 1859770 w 3802919"/>
                <a:gd name="connsiteY127" fmla="*/ 0 h 3050031"/>
                <a:gd name="connsiteX0" fmla="*/ 3791092 w 3802919"/>
                <a:gd name="connsiteY0" fmla="*/ 994349 h 3050031"/>
                <a:gd name="connsiteX1" fmla="*/ 3785642 w 3802919"/>
                <a:gd name="connsiteY1" fmla="*/ 1000760 h 3050031"/>
                <a:gd name="connsiteX2" fmla="*/ 3802919 w 3802919"/>
                <a:gd name="connsiteY2" fmla="*/ 1012095 h 3050031"/>
                <a:gd name="connsiteX3" fmla="*/ 3798189 w 3802919"/>
                <a:gd name="connsiteY3" fmla="*/ 1007954 h 3050031"/>
                <a:gd name="connsiteX4" fmla="*/ 3794937 w 3802919"/>
                <a:gd name="connsiteY4" fmla="*/ 1004110 h 3050031"/>
                <a:gd name="connsiteX5" fmla="*/ 3791092 w 3802919"/>
                <a:gd name="connsiteY5" fmla="*/ 994349 h 3050031"/>
                <a:gd name="connsiteX6" fmla="*/ 1859770 w 3802919"/>
                <a:gd name="connsiteY6" fmla="*/ 0 h 3050031"/>
                <a:gd name="connsiteX7" fmla="*/ 1847944 w 3802919"/>
                <a:gd name="connsiteY7" fmla="*/ 11239 h 3050031"/>
                <a:gd name="connsiteX8" fmla="*/ 1835821 w 3802919"/>
                <a:gd name="connsiteY8" fmla="*/ 21887 h 3050031"/>
                <a:gd name="connsiteX9" fmla="*/ 1825176 w 3802919"/>
                <a:gd name="connsiteY9" fmla="*/ 34605 h 3050031"/>
                <a:gd name="connsiteX10" fmla="*/ 1814236 w 3802919"/>
                <a:gd name="connsiteY10" fmla="*/ 48801 h 3050031"/>
                <a:gd name="connsiteX11" fmla="*/ 1804184 w 3802919"/>
                <a:gd name="connsiteY11" fmla="*/ 62406 h 3050031"/>
                <a:gd name="connsiteX12" fmla="*/ 1794427 w 3802919"/>
                <a:gd name="connsiteY12" fmla="*/ 77490 h 3050031"/>
                <a:gd name="connsiteX13" fmla="*/ 1774320 w 3802919"/>
                <a:gd name="connsiteY13" fmla="*/ 108545 h 3050031"/>
                <a:gd name="connsiteX14" fmla="*/ 1736770 w 3802919"/>
                <a:gd name="connsiteY14" fmla="*/ 170951 h 3050031"/>
                <a:gd name="connsiteX15" fmla="*/ 1717848 w 3802919"/>
                <a:gd name="connsiteY15" fmla="*/ 200823 h 3050031"/>
                <a:gd name="connsiteX16" fmla="*/ 1708977 w 3802919"/>
                <a:gd name="connsiteY16" fmla="*/ 214723 h 3050031"/>
                <a:gd name="connsiteX17" fmla="*/ 1698925 w 3802919"/>
                <a:gd name="connsiteY17" fmla="*/ 227737 h 3050031"/>
                <a:gd name="connsiteX18" fmla="*/ 1613476 w 3802919"/>
                <a:gd name="connsiteY18" fmla="*/ 338943 h 3050031"/>
                <a:gd name="connsiteX19" fmla="*/ 1529800 w 3802919"/>
                <a:gd name="connsiteY19" fmla="*/ 450445 h 3050031"/>
                <a:gd name="connsiteX20" fmla="*/ 1361860 w 3802919"/>
                <a:gd name="connsiteY20" fmla="*/ 674926 h 3050031"/>
                <a:gd name="connsiteX21" fmla="*/ 1195989 w 3802919"/>
                <a:gd name="connsiteY21" fmla="*/ 899706 h 3050031"/>
                <a:gd name="connsiteX22" fmla="*/ 1111722 w 3802919"/>
                <a:gd name="connsiteY22" fmla="*/ 1010911 h 3050031"/>
                <a:gd name="connsiteX23" fmla="*/ 1026865 w 3802919"/>
                <a:gd name="connsiteY23" fmla="*/ 1122413 h 3050031"/>
                <a:gd name="connsiteX24" fmla="*/ 855966 w 3802919"/>
                <a:gd name="connsiteY24" fmla="*/ 1346304 h 3050031"/>
                <a:gd name="connsiteX25" fmla="*/ 685957 w 3802919"/>
                <a:gd name="connsiteY25" fmla="*/ 1568717 h 3050031"/>
                <a:gd name="connsiteX26" fmla="*/ 599620 w 3802919"/>
                <a:gd name="connsiteY26" fmla="*/ 1680219 h 3050031"/>
                <a:gd name="connsiteX27" fmla="*/ 512101 w 3802919"/>
                <a:gd name="connsiteY27" fmla="*/ 1790538 h 3050031"/>
                <a:gd name="connsiteX28" fmla="*/ 424582 w 3802919"/>
                <a:gd name="connsiteY28" fmla="*/ 1899969 h 3050031"/>
                <a:gd name="connsiteX29" fmla="*/ 335291 w 3802919"/>
                <a:gd name="connsiteY29" fmla="*/ 2009105 h 3050031"/>
                <a:gd name="connsiteX30" fmla="*/ 296262 w 3802919"/>
                <a:gd name="connsiteY30" fmla="*/ 2057019 h 3050031"/>
                <a:gd name="connsiteX31" fmla="*/ 257528 w 3802919"/>
                <a:gd name="connsiteY31" fmla="*/ 2107888 h 3050031"/>
                <a:gd name="connsiteX32" fmla="*/ 217909 w 3802919"/>
                <a:gd name="connsiteY32" fmla="*/ 2159350 h 3050031"/>
                <a:gd name="connsiteX33" fmla="*/ 177106 w 3802919"/>
                <a:gd name="connsiteY33" fmla="*/ 2211109 h 3050031"/>
                <a:gd name="connsiteX34" fmla="*/ 135416 w 3802919"/>
                <a:gd name="connsiteY34" fmla="*/ 2261684 h 3050031"/>
                <a:gd name="connsiteX35" fmla="*/ 114424 w 3802919"/>
                <a:gd name="connsiteY35" fmla="*/ 2285641 h 3050031"/>
                <a:gd name="connsiteX36" fmla="*/ 92545 w 3802919"/>
                <a:gd name="connsiteY36" fmla="*/ 2309302 h 3050031"/>
                <a:gd name="connsiteX37" fmla="*/ 69778 w 3802919"/>
                <a:gd name="connsiteY37" fmla="*/ 2332372 h 3050031"/>
                <a:gd name="connsiteX38" fmla="*/ 47011 w 3802919"/>
                <a:gd name="connsiteY38" fmla="*/ 2354258 h 3050031"/>
                <a:gd name="connsiteX39" fmla="*/ 23949 w 3802919"/>
                <a:gd name="connsiteY39" fmla="*/ 2374073 h 3050031"/>
                <a:gd name="connsiteX40" fmla="*/ 0 w 3802919"/>
                <a:gd name="connsiteY40" fmla="*/ 2393889 h 3050031"/>
                <a:gd name="connsiteX41" fmla="*/ 20105 w 3802919"/>
                <a:gd name="connsiteY41" fmla="*/ 2417846 h 3050031"/>
                <a:gd name="connsiteX42" fmla="*/ 48785 w 3802919"/>
                <a:gd name="connsiteY42" fmla="*/ 2426718 h 3050031"/>
                <a:gd name="connsiteX43" fmla="*/ 72734 w 3802919"/>
                <a:gd name="connsiteY43" fmla="*/ 2436775 h 3050031"/>
                <a:gd name="connsiteX44" fmla="*/ 98753 w 3802919"/>
                <a:gd name="connsiteY44" fmla="*/ 2448605 h 3050031"/>
                <a:gd name="connsiteX45" fmla="*/ 127434 w 3802919"/>
                <a:gd name="connsiteY45" fmla="*/ 2463690 h 3050031"/>
                <a:gd name="connsiteX46" fmla="*/ 156114 w 3802919"/>
                <a:gd name="connsiteY46" fmla="*/ 2478477 h 3050031"/>
                <a:gd name="connsiteX47" fmla="*/ 214951 w 3802919"/>
                <a:gd name="connsiteY47" fmla="*/ 2510124 h 3050031"/>
                <a:gd name="connsiteX48" fmla="*/ 267581 w 3802919"/>
                <a:gd name="connsiteY48" fmla="*/ 2541179 h 3050031"/>
                <a:gd name="connsiteX49" fmla="*/ 327307 w 3802919"/>
                <a:gd name="connsiteY49" fmla="*/ 2576966 h 3050031"/>
                <a:gd name="connsiteX50" fmla="*/ 358057 w 3802919"/>
                <a:gd name="connsiteY50" fmla="*/ 2595895 h 3050031"/>
                <a:gd name="connsiteX51" fmla="*/ 387920 w 3802919"/>
                <a:gd name="connsiteY51" fmla="*/ 2615710 h 3050031"/>
                <a:gd name="connsiteX52" fmla="*/ 417487 w 3802919"/>
                <a:gd name="connsiteY52" fmla="*/ 2635526 h 3050031"/>
                <a:gd name="connsiteX53" fmla="*/ 446463 w 3802919"/>
                <a:gd name="connsiteY53" fmla="*/ 2655342 h 3050031"/>
                <a:gd name="connsiteX54" fmla="*/ 502048 w 3802919"/>
                <a:gd name="connsiteY54" fmla="*/ 2697340 h 3050031"/>
                <a:gd name="connsiteX55" fmla="*/ 556748 w 3802919"/>
                <a:gd name="connsiteY55" fmla="*/ 2738747 h 3050031"/>
                <a:gd name="connsiteX56" fmla="*/ 602357 w 3802919"/>
                <a:gd name="connsiteY56" fmla="*/ 2775096 h 3050031"/>
                <a:gd name="connsiteX57" fmla="*/ 2291720 w 3802919"/>
                <a:gd name="connsiteY57" fmla="*/ 3050031 h 3050031"/>
                <a:gd name="connsiteX58" fmla="*/ 2406001 w 3802919"/>
                <a:gd name="connsiteY58" fmla="*/ 3050031 h 3050031"/>
                <a:gd name="connsiteX59" fmla="*/ 2430414 w 3802919"/>
                <a:gd name="connsiteY59" fmla="*/ 3015283 h 3050031"/>
                <a:gd name="connsiteX60" fmla="*/ 2482157 w 3802919"/>
                <a:gd name="connsiteY60" fmla="*/ 2940752 h 3050031"/>
                <a:gd name="connsiteX61" fmla="*/ 2532717 w 3802919"/>
                <a:gd name="connsiteY61" fmla="*/ 2865333 h 3050031"/>
                <a:gd name="connsiteX62" fmla="*/ 2583573 w 3802919"/>
                <a:gd name="connsiteY62" fmla="*/ 2789618 h 3050031"/>
                <a:gd name="connsiteX63" fmla="*/ 2633245 w 3802919"/>
                <a:gd name="connsiteY63" fmla="*/ 2714199 h 3050031"/>
                <a:gd name="connsiteX64" fmla="*/ 2682031 w 3802919"/>
                <a:gd name="connsiteY64" fmla="*/ 2638483 h 3050031"/>
                <a:gd name="connsiteX65" fmla="*/ 2730816 w 3802919"/>
                <a:gd name="connsiteY65" fmla="*/ 2562770 h 3050031"/>
                <a:gd name="connsiteX66" fmla="*/ 2778419 w 3802919"/>
                <a:gd name="connsiteY66" fmla="*/ 2486463 h 3050031"/>
                <a:gd name="connsiteX67" fmla="*/ 2870964 w 3802919"/>
                <a:gd name="connsiteY67" fmla="*/ 2335329 h 3050031"/>
                <a:gd name="connsiteX68" fmla="*/ 2909402 w 3802919"/>
                <a:gd name="connsiteY68" fmla="*/ 2270558 h 3050031"/>
                <a:gd name="connsiteX69" fmla="*/ 2946065 w 3802919"/>
                <a:gd name="connsiteY69" fmla="*/ 2204011 h 3050031"/>
                <a:gd name="connsiteX70" fmla="*/ 2983320 w 3802919"/>
                <a:gd name="connsiteY70" fmla="*/ 2137465 h 3050031"/>
                <a:gd name="connsiteX71" fmla="*/ 3019983 w 3802919"/>
                <a:gd name="connsiteY71" fmla="*/ 2068848 h 3050031"/>
                <a:gd name="connsiteX72" fmla="*/ 3092422 w 3802919"/>
                <a:gd name="connsiteY72" fmla="*/ 1931615 h 3050031"/>
                <a:gd name="connsiteX73" fmla="*/ 3128198 w 3802919"/>
                <a:gd name="connsiteY73" fmla="*/ 1863294 h 3050031"/>
                <a:gd name="connsiteX74" fmla="*/ 3165749 w 3802919"/>
                <a:gd name="connsiteY74" fmla="*/ 1794678 h 3050031"/>
                <a:gd name="connsiteX75" fmla="*/ 3203890 w 3802919"/>
                <a:gd name="connsiteY75" fmla="*/ 1726948 h 3050031"/>
                <a:gd name="connsiteX76" fmla="*/ 3242328 w 3802919"/>
                <a:gd name="connsiteY76" fmla="*/ 1659220 h 3050031"/>
                <a:gd name="connsiteX77" fmla="*/ 3282243 w 3802919"/>
                <a:gd name="connsiteY77" fmla="*/ 1593561 h 3050031"/>
                <a:gd name="connsiteX78" fmla="*/ 3323046 w 3802919"/>
                <a:gd name="connsiteY78" fmla="*/ 1529085 h 3050031"/>
                <a:gd name="connsiteX79" fmla="*/ 3344925 w 3802919"/>
                <a:gd name="connsiteY79" fmla="*/ 1497143 h 3050031"/>
                <a:gd name="connsiteX80" fmla="*/ 3365621 w 3802919"/>
                <a:gd name="connsiteY80" fmla="*/ 1465200 h 3050031"/>
                <a:gd name="connsiteX81" fmla="*/ 3388684 w 3802919"/>
                <a:gd name="connsiteY81" fmla="*/ 1434736 h 3050031"/>
                <a:gd name="connsiteX82" fmla="*/ 3411747 w 3802919"/>
                <a:gd name="connsiteY82" fmla="*/ 1403681 h 3050031"/>
                <a:gd name="connsiteX83" fmla="*/ 3434218 w 3802919"/>
                <a:gd name="connsiteY83" fmla="*/ 1374106 h 3050031"/>
                <a:gd name="connsiteX84" fmla="*/ 3458166 w 3802919"/>
                <a:gd name="connsiteY84" fmla="*/ 1345121 h 3050031"/>
                <a:gd name="connsiteX85" fmla="*/ 3482116 w 3802919"/>
                <a:gd name="connsiteY85" fmla="*/ 1316136 h 3050031"/>
                <a:gd name="connsiteX86" fmla="*/ 3506657 w 3802919"/>
                <a:gd name="connsiteY86" fmla="*/ 1287448 h 3050031"/>
                <a:gd name="connsiteX87" fmla="*/ 3541546 w 3802919"/>
                <a:gd name="connsiteY87" fmla="*/ 1250774 h 3050031"/>
                <a:gd name="connsiteX88" fmla="*/ 3577619 w 3802919"/>
                <a:gd name="connsiteY88" fmla="*/ 1214099 h 3050031"/>
                <a:gd name="connsiteX89" fmla="*/ 3650944 w 3802919"/>
                <a:gd name="connsiteY89" fmla="*/ 1142230 h 3050031"/>
                <a:gd name="connsiteX90" fmla="*/ 3687904 w 3802919"/>
                <a:gd name="connsiteY90" fmla="*/ 1106442 h 3050031"/>
                <a:gd name="connsiteX91" fmla="*/ 3723384 w 3802919"/>
                <a:gd name="connsiteY91" fmla="*/ 1069768 h 3050031"/>
                <a:gd name="connsiteX92" fmla="*/ 3758273 w 3802919"/>
                <a:gd name="connsiteY92" fmla="*/ 1033093 h 3050031"/>
                <a:gd name="connsiteX93" fmla="*/ 3774239 w 3802919"/>
                <a:gd name="connsiteY93" fmla="*/ 1014165 h 3050031"/>
                <a:gd name="connsiteX94" fmla="*/ 3785642 w 3802919"/>
                <a:gd name="connsiteY94" fmla="*/ 1000760 h 3050031"/>
                <a:gd name="connsiteX95" fmla="*/ 3739350 w 3802919"/>
                <a:gd name="connsiteY95" fmla="*/ 970392 h 3050031"/>
                <a:gd name="connsiteX96" fmla="*/ 3676077 w 3802919"/>
                <a:gd name="connsiteY96" fmla="*/ 928690 h 3050031"/>
                <a:gd name="connsiteX97" fmla="*/ 3610141 w 3802919"/>
                <a:gd name="connsiteY97" fmla="*/ 889945 h 3050031"/>
                <a:gd name="connsiteX98" fmla="*/ 3544798 w 3802919"/>
                <a:gd name="connsiteY98" fmla="*/ 850905 h 3050031"/>
                <a:gd name="connsiteX99" fmla="*/ 3477977 w 3802919"/>
                <a:gd name="connsiteY99" fmla="*/ 813343 h 3050031"/>
                <a:gd name="connsiteX100" fmla="*/ 3410269 w 3802919"/>
                <a:gd name="connsiteY100" fmla="*/ 776669 h 3050031"/>
                <a:gd name="connsiteX101" fmla="*/ 3342855 w 3802919"/>
                <a:gd name="connsiteY101" fmla="*/ 740882 h 3050031"/>
                <a:gd name="connsiteX102" fmla="*/ 3275443 w 3802919"/>
                <a:gd name="connsiteY102" fmla="*/ 705094 h 3050031"/>
                <a:gd name="connsiteX103" fmla="*/ 3137956 w 3802919"/>
                <a:gd name="connsiteY103" fmla="*/ 636479 h 3050031"/>
                <a:gd name="connsiteX104" fmla="*/ 3001060 w 3802919"/>
                <a:gd name="connsiteY104" fmla="*/ 568748 h 3050031"/>
                <a:gd name="connsiteX105" fmla="*/ 2863869 w 3802919"/>
                <a:gd name="connsiteY105" fmla="*/ 501020 h 3050031"/>
                <a:gd name="connsiteX106" fmla="*/ 2727564 w 3802919"/>
                <a:gd name="connsiteY106" fmla="*/ 433586 h 3050031"/>
                <a:gd name="connsiteX107" fmla="*/ 2672865 w 3802919"/>
                <a:gd name="connsiteY107" fmla="*/ 407855 h 3050031"/>
                <a:gd name="connsiteX108" fmla="*/ 2618462 w 3802919"/>
                <a:gd name="connsiteY108" fmla="*/ 382714 h 3050031"/>
                <a:gd name="connsiteX109" fmla="*/ 2561397 w 3802919"/>
                <a:gd name="connsiteY109" fmla="*/ 358759 h 3050031"/>
                <a:gd name="connsiteX110" fmla="*/ 2504923 w 3802919"/>
                <a:gd name="connsiteY110" fmla="*/ 336280 h 3050031"/>
                <a:gd name="connsiteX111" fmla="*/ 2390795 w 3802919"/>
                <a:gd name="connsiteY111" fmla="*/ 291029 h 3050031"/>
                <a:gd name="connsiteX112" fmla="*/ 2334026 w 3802919"/>
                <a:gd name="connsiteY112" fmla="*/ 268551 h 3050031"/>
                <a:gd name="connsiteX113" fmla="*/ 2276370 w 3802919"/>
                <a:gd name="connsiteY113" fmla="*/ 245481 h 3050031"/>
                <a:gd name="connsiteX114" fmla="*/ 2220489 w 3802919"/>
                <a:gd name="connsiteY114" fmla="*/ 220637 h 3050031"/>
                <a:gd name="connsiteX115" fmla="*/ 2165198 w 3802919"/>
                <a:gd name="connsiteY115" fmla="*/ 196090 h 3050031"/>
                <a:gd name="connsiteX116" fmla="*/ 2110498 w 3802919"/>
                <a:gd name="connsiteY116" fmla="*/ 169175 h 3050031"/>
                <a:gd name="connsiteX117" fmla="*/ 2083593 w 3802919"/>
                <a:gd name="connsiteY117" fmla="*/ 154979 h 3050031"/>
                <a:gd name="connsiteX118" fmla="*/ 2056687 w 3802919"/>
                <a:gd name="connsiteY118" fmla="*/ 140191 h 3050031"/>
                <a:gd name="connsiteX119" fmla="*/ 2030963 w 3802919"/>
                <a:gd name="connsiteY119" fmla="*/ 125403 h 3050031"/>
                <a:gd name="connsiteX120" fmla="*/ 2005240 w 3802919"/>
                <a:gd name="connsiteY120" fmla="*/ 109432 h 3050031"/>
                <a:gd name="connsiteX121" fmla="*/ 1979221 w 3802919"/>
                <a:gd name="connsiteY121" fmla="*/ 92573 h 3050031"/>
                <a:gd name="connsiteX122" fmla="*/ 1954384 w 3802919"/>
                <a:gd name="connsiteY122" fmla="*/ 75715 h 3050031"/>
                <a:gd name="connsiteX123" fmla="*/ 1930435 w 3802919"/>
                <a:gd name="connsiteY123" fmla="*/ 57673 h 3050031"/>
                <a:gd name="connsiteX124" fmla="*/ 1906486 w 3802919"/>
                <a:gd name="connsiteY124" fmla="*/ 39927 h 3050031"/>
                <a:gd name="connsiteX125" fmla="*/ 1882832 w 3802919"/>
                <a:gd name="connsiteY125" fmla="*/ 20113 h 3050031"/>
                <a:gd name="connsiteX126" fmla="*/ 1859770 w 3802919"/>
                <a:gd name="connsiteY126" fmla="*/ 0 h 3050031"/>
                <a:gd name="connsiteX0" fmla="*/ 3791092 w 3802919"/>
                <a:gd name="connsiteY0" fmla="*/ 994349 h 3050031"/>
                <a:gd name="connsiteX1" fmla="*/ 3785642 w 3802919"/>
                <a:gd name="connsiteY1" fmla="*/ 1000760 h 3050031"/>
                <a:gd name="connsiteX2" fmla="*/ 3802919 w 3802919"/>
                <a:gd name="connsiteY2" fmla="*/ 1012095 h 3050031"/>
                <a:gd name="connsiteX3" fmla="*/ 3798189 w 3802919"/>
                <a:gd name="connsiteY3" fmla="*/ 1007954 h 3050031"/>
                <a:gd name="connsiteX4" fmla="*/ 3794937 w 3802919"/>
                <a:gd name="connsiteY4" fmla="*/ 1004110 h 3050031"/>
                <a:gd name="connsiteX5" fmla="*/ 3791092 w 3802919"/>
                <a:gd name="connsiteY5" fmla="*/ 994349 h 3050031"/>
                <a:gd name="connsiteX6" fmla="*/ 1859770 w 3802919"/>
                <a:gd name="connsiteY6" fmla="*/ 0 h 3050031"/>
                <a:gd name="connsiteX7" fmla="*/ 1847944 w 3802919"/>
                <a:gd name="connsiteY7" fmla="*/ 11239 h 3050031"/>
                <a:gd name="connsiteX8" fmla="*/ 1835821 w 3802919"/>
                <a:gd name="connsiteY8" fmla="*/ 21887 h 3050031"/>
                <a:gd name="connsiteX9" fmla="*/ 1825176 w 3802919"/>
                <a:gd name="connsiteY9" fmla="*/ 34605 h 3050031"/>
                <a:gd name="connsiteX10" fmla="*/ 1814236 w 3802919"/>
                <a:gd name="connsiteY10" fmla="*/ 48801 h 3050031"/>
                <a:gd name="connsiteX11" fmla="*/ 1804184 w 3802919"/>
                <a:gd name="connsiteY11" fmla="*/ 62406 h 3050031"/>
                <a:gd name="connsiteX12" fmla="*/ 1794427 w 3802919"/>
                <a:gd name="connsiteY12" fmla="*/ 77490 h 3050031"/>
                <a:gd name="connsiteX13" fmla="*/ 1774320 w 3802919"/>
                <a:gd name="connsiteY13" fmla="*/ 108545 h 3050031"/>
                <a:gd name="connsiteX14" fmla="*/ 1736770 w 3802919"/>
                <a:gd name="connsiteY14" fmla="*/ 170951 h 3050031"/>
                <a:gd name="connsiteX15" fmla="*/ 1717848 w 3802919"/>
                <a:gd name="connsiteY15" fmla="*/ 200823 h 3050031"/>
                <a:gd name="connsiteX16" fmla="*/ 1708977 w 3802919"/>
                <a:gd name="connsiteY16" fmla="*/ 214723 h 3050031"/>
                <a:gd name="connsiteX17" fmla="*/ 1698925 w 3802919"/>
                <a:gd name="connsiteY17" fmla="*/ 227737 h 3050031"/>
                <a:gd name="connsiteX18" fmla="*/ 1613476 w 3802919"/>
                <a:gd name="connsiteY18" fmla="*/ 338943 h 3050031"/>
                <a:gd name="connsiteX19" fmla="*/ 1529800 w 3802919"/>
                <a:gd name="connsiteY19" fmla="*/ 450445 h 3050031"/>
                <a:gd name="connsiteX20" fmla="*/ 1361860 w 3802919"/>
                <a:gd name="connsiteY20" fmla="*/ 674926 h 3050031"/>
                <a:gd name="connsiteX21" fmla="*/ 1195989 w 3802919"/>
                <a:gd name="connsiteY21" fmla="*/ 899706 h 3050031"/>
                <a:gd name="connsiteX22" fmla="*/ 1111722 w 3802919"/>
                <a:gd name="connsiteY22" fmla="*/ 1010911 h 3050031"/>
                <a:gd name="connsiteX23" fmla="*/ 1026865 w 3802919"/>
                <a:gd name="connsiteY23" fmla="*/ 1122413 h 3050031"/>
                <a:gd name="connsiteX24" fmla="*/ 855966 w 3802919"/>
                <a:gd name="connsiteY24" fmla="*/ 1346304 h 3050031"/>
                <a:gd name="connsiteX25" fmla="*/ 685957 w 3802919"/>
                <a:gd name="connsiteY25" fmla="*/ 1568717 h 3050031"/>
                <a:gd name="connsiteX26" fmla="*/ 599620 w 3802919"/>
                <a:gd name="connsiteY26" fmla="*/ 1680219 h 3050031"/>
                <a:gd name="connsiteX27" fmla="*/ 512101 w 3802919"/>
                <a:gd name="connsiteY27" fmla="*/ 1790538 h 3050031"/>
                <a:gd name="connsiteX28" fmla="*/ 424582 w 3802919"/>
                <a:gd name="connsiteY28" fmla="*/ 1899969 h 3050031"/>
                <a:gd name="connsiteX29" fmla="*/ 335291 w 3802919"/>
                <a:gd name="connsiteY29" fmla="*/ 2009105 h 3050031"/>
                <a:gd name="connsiteX30" fmla="*/ 296262 w 3802919"/>
                <a:gd name="connsiteY30" fmla="*/ 2057019 h 3050031"/>
                <a:gd name="connsiteX31" fmla="*/ 257528 w 3802919"/>
                <a:gd name="connsiteY31" fmla="*/ 2107888 h 3050031"/>
                <a:gd name="connsiteX32" fmla="*/ 217909 w 3802919"/>
                <a:gd name="connsiteY32" fmla="*/ 2159350 h 3050031"/>
                <a:gd name="connsiteX33" fmla="*/ 177106 w 3802919"/>
                <a:gd name="connsiteY33" fmla="*/ 2211109 h 3050031"/>
                <a:gd name="connsiteX34" fmla="*/ 135416 w 3802919"/>
                <a:gd name="connsiteY34" fmla="*/ 2261684 h 3050031"/>
                <a:gd name="connsiteX35" fmla="*/ 114424 w 3802919"/>
                <a:gd name="connsiteY35" fmla="*/ 2285641 h 3050031"/>
                <a:gd name="connsiteX36" fmla="*/ 92545 w 3802919"/>
                <a:gd name="connsiteY36" fmla="*/ 2309302 h 3050031"/>
                <a:gd name="connsiteX37" fmla="*/ 69778 w 3802919"/>
                <a:gd name="connsiteY37" fmla="*/ 2332372 h 3050031"/>
                <a:gd name="connsiteX38" fmla="*/ 47011 w 3802919"/>
                <a:gd name="connsiteY38" fmla="*/ 2354258 h 3050031"/>
                <a:gd name="connsiteX39" fmla="*/ 23949 w 3802919"/>
                <a:gd name="connsiteY39" fmla="*/ 2374073 h 3050031"/>
                <a:gd name="connsiteX40" fmla="*/ 0 w 3802919"/>
                <a:gd name="connsiteY40" fmla="*/ 2393889 h 3050031"/>
                <a:gd name="connsiteX41" fmla="*/ 48785 w 3802919"/>
                <a:gd name="connsiteY41" fmla="*/ 2426718 h 3050031"/>
                <a:gd name="connsiteX42" fmla="*/ 72734 w 3802919"/>
                <a:gd name="connsiteY42" fmla="*/ 2436775 h 3050031"/>
                <a:gd name="connsiteX43" fmla="*/ 98753 w 3802919"/>
                <a:gd name="connsiteY43" fmla="*/ 2448605 h 3050031"/>
                <a:gd name="connsiteX44" fmla="*/ 127434 w 3802919"/>
                <a:gd name="connsiteY44" fmla="*/ 2463690 h 3050031"/>
                <a:gd name="connsiteX45" fmla="*/ 156114 w 3802919"/>
                <a:gd name="connsiteY45" fmla="*/ 2478477 h 3050031"/>
                <a:gd name="connsiteX46" fmla="*/ 214951 w 3802919"/>
                <a:gd name="connsiteY46" fmla="*/ 2510124 h 3050031"/>
                <a:gd name="connsiteX47" fmla="*/ 267581 w 3802919"/>
                <a:gd name="connsiteY47" fmla="*/ 2541179 h 3050031"/>
                <a:gd name="connsiteX48" fmla="*/ 327307 w 3802919"/>
                <a:gd name="connsiteY48" fmla="*/ 2576966 h 3050031"/>
                <a:gd name="connsiteX49" fmla="*/ 358057 w 3802919"/>
                <a:gd name="connsiteY49" fmla="*/ 2595895 h 3050031"/>
                <a:gd name="connsiteX50" fmla="*/ 387920 w 3802919"/>
                <a:gd name="connsiteY50" fmla="*/ 2615710 h 3050031"/>
                <a:gd name="connsiteX51" fmla="*/ 417487 w 3802919"/>
                <a:gd name="connsiteY51" fmla="*/ 2635526 h 3050031"/>
                <a:gd name="connsiteX52" fmla="*/ 446463 w 3802919"/>
                <a:gd name="connsiteY52" fmla="*/ 2655342 h 3050031"/>
                <a:gd name="connsiteX53" fmla="*/ 502048 w 3802919"/>
                <a:gd name="connsiteY53" fmla="*/ 2697340 h 3050031"/>
                <a:gd name="connsiteX54" fmla="*/ 556748 w 3802919"/>
                <a:gd name="connsiteY54" fmla="*/ 2738747 h 3050031"/>
                <a:gd name="connsiteX55" fmla="*/ 602357 w 3802919"/>
                <a:gd name="connsiteY55" fmla="*/ 2775096 h 3050031"/>
                <a:gd name="connsiteX56" fmla="*/ 2291720 w 3802919"/>
                <a:gd name="connsiteY56" fmla="*/ 3050031 h 3050031"/>
                <a:gd name="connsiteX57" fmla="*/ 2406001 w 3802919"/>
                <a:gd name="connsiteY57" fmla="*/ 3050031 h 3050031"/>
                <a:gd name="connsiteX58" fmla="*/ 2430414 w 3802919"/>
                <a:gd name="connsiteY58" fmla="*/ 3015283 h 3050031"/>
                <a:gd name="connsiteX59" fmla="*/ 2482157 w 3802919"/>
                <a:gd name="connsiteY59" fmla="*/ 2940752 h 3050031"/>
                <a:gd name="connsiteX60" fmla="*/ 2532717 w 3802919"/>
                <a:gd name="connsiteY60" fmla="*/ 2865333 h 3050031"/>
                <a:gd name="connsiteX61" fmla="*/ 2583573 w 3802919"/>
                <a:gd name="connsiteY61" fmla="*/ 2789618 h 3050031"/>
                <a:gd name="connsiteX62" fmla="*/ 2633245 w 3802919"/>
                <a:gd name="connsiteY62" fmla="*/ 2714199 h 3050031"/>
                <a:gd name="connsiteX63" fmla="*/ 2682031 w 3802919"/>
                <a:gd name="connsiteY63" fmla="*/ 2638483 h 3050031"/>
                <a:gd name="connsiteX64" fmla="*/ 2730816 w 3802919"/>
                <a:gd name="connsiteY64" fmla="*/ 2562770 h 3050031"/>
                <a:gd name="connsiteX65" fmla="*/ 2778419 w 3802919"/>
                <a:gd name="connsiteY65" fmla="*/ 2486463 h 3050031"/>
                <a:gd name="connsiteX66" fmla="*/ 2870964 w 3802919"/>
                <a:gd name="connsiteY66" fmla="*/ 2335329 h 3050031"/>
                <a:gd name="connsiteX67" fmla="*/ 2909402 w 3802919"/>
                <a:gd name="connsiteY67" fmla="*/ 2270558 h 3050031"/>
                <a:gd name="connsiteX68" fmla="*/ 2946065 w 3802919"/>
                <a:gd name="connsiteY68" fmla="*/ 2204011 h 3050031"/>
                <a:gd name="connsiteX69" fmla="*/ 2983320 w 3802919"/>
                <a:gd name="connsiteY69" fmla="*/ 2137465 h 3050031"/>
                <a:gd name="connsiteX70" fmla="*/ 3019983 w 3802919"/>
                <a:gd name="connsiteY70" fmla="*/ 2068848 h 3050031"/>
                <a:gd name="connsiteX71" fmla="*/ 3092422 w 3802919"/>
                <a:gd name="connsiteY71" fmla="*/ 1931615 h 3050031"/>
                <a:gd name="connsiteX72" fmla="*/ 3128198 w 3802919"/>
                <a:gd name="connsiteY72" fmla="*/ 1863294 h 3050031"/>
                <a:gd name="connsiteX73" fmla="*/ 3165749 w 3802919"/>
                <a:gd name="connsiteY73" fmla="*/ 1794678 h 3050031"/>
                <a:gd name="connsiteX74" fmla="*/ 3203890 w 3802919"/>
                <a:gd name="connsiteY74" fmla="*/ 1726948 h 3050031"/>
                <a:gd name="connsiteX75" fmla="*/ 3242328 w 3802919"/>
                <a:gd name="connsiteY75" fmla="*/ 1659220 h 3050031"/>
                <a:gd name="connsiteX76" fmla="*/ 3282243 w 3802919"/>
                <a:gd name="connsiteY76" fmla="*/ 1593561 h 3050031"/>
                <a:gd name="connsiteX77" fmla="*/ 3323046 w 3802919"/>
                <a:gd name="connsiteY77" fmla="*/ 1529085 h 3050031"/>
                <a:gd name="connsiteX78" fmla="*/ 3344925 w 3802919"/>
                <a:gd name="connsiteY78" fmla="*/ 1497143 h 3050031"/>
                <a:gd name="connsiteX79" fmla="*/ 3365621 w 3802919"/>
                <a:gd name="connsiteY79" fmla="*/ 1465200 h 3050031"/>
                <a:gd name="connsiteX80" fmla="*/ 3388684 w 3802919"/>
                <a:gd name="connsiteY80" fmla="*/ 1434736 h 3050031"/>
                <a:gd name="connsiteX81" fmla="*/ 3411747 w 3802919"/>
                <a:gd name="connsiteY81" fmla="*/ 1403681 h 3050031"/>
                <a:gd name="connsiteX82" fmla="*/ 3434218 w 3802919"/>
                <a:gd name="connsiteY82" fmla="*/ 1374106 h 3050031"/>
                <a:gd name="connsiteX83" fmla="*/ 3458166 w 3802919"/>
                <a:gd name="connsiteY83" fmla="*/ 1345121 h 3050031"/>
                <a:gd name="connsiteX84" fmla="*/ 3482116 w 3802919"/>
                <a:gd name="connsiteY84" fmla="*/ 1316136 h 3050031"/>
                <a:gd name="connsiteX85" fmla="*/ 3506657 w 3802919"/>
                <a:gd name="connsiteY85" fmla="*/ 1287448 h 3050031"/>
                <a:gd name="connsiteX86" fmla="*/ 3541546 w 3802919"/>
                <a:gd name="connsiteY86" fmla="*/ 1250774 h 3050031"/>
                <a:gd name="connsiteX87" fmla="*/ 3577619 w 3802919"/>
                <a:gd name="connsiteY87" fmla="*/ 1214099 h 3050031"/>
                <a:gd name="connsiteX88" fmla="*/ 3650944 w 3802919"/>
                <a:gd name="connsiteY88" fmla="*/ 1142230 h 3050031"/>
                <a:gd name="connsiteX89" fmla="*/ 3687904 w 3802919"/>
                <a:gd name="connsiteY89" fmla="*/ 1106442 h 3050031"/>
                <a:gd name="connsiteX90" fmla="*/ 3723384 w 3802919"/>
                <a:gd name="connsiteY90" fmla="*/ 1069768 h 3050031"/>
                <a:gd name="connsiteX91" fmla="*/ 3758273 w 3802919"/>
                <a:gd name="connsiteY91" fmla="*/ 1033093 h 3050031"/>
                <a:gd name="connsiteX92" fmla="*/ 3774239 w 3802919"/>
                <a:gd name="connsiteY92" fmla="*/ 1014165 h 3050031"/>
                <a:gd name="connsiteX93" fmla="*/ 3785642 w 3802919"/>
                <a:gd name="connsiteY93" fmla="*/ 1000760 h 3050031"/>
                <a:gd name="connsiteX94" fmla="*/ 3739350 w 3802919"/>
                <a:gd name="connsiteY94" fmla="*/ 970392 h 3050031"/>
                <a:gd name="connsiteX95" fmla="*/ 3676077 w 3802919"/>
                <a:gd name="connsiteY95" fmla="*/ 928690 h 3050031"/>
                <a:gd name="connsiteX96" fmla="*/ 3610141 w 3802919"/>
                <a:gd name="connsiteY96" fmla="*/ 889945 h 3050031"/>
                <a:gd name="connsiteX97" fmla="*/ 3544798 w 3802919"/>
                <a:gd name="connsiteY97" fmla="*/ 850905 h 3050031"/>
                <a:gd name="connsiteX98" fmla="*/ 3477977 w 3802919"/>
                <a:gd name="connsiteY98" fmla="*/ 813343 h 3050031"/>
                <a:gd name="connsiteX99" fmla="*/ 3410269 w 3802919"/>
                <a:gd name="connsiteY99" fmla="*/ 776669 h 3050031"/>
                <a:gd name="connsiteX100" fmla="*/ 3342855 w 3802919"/>
                <a:gd name="connsiteY100" fmla="*/ 740882 h 3050031"/>
                <a:gd name="connsiteX101" fmla="*/ 3275443 w 3802919"/>
                <a:gd name="connsiteY101" fmla="*/ 705094 h 3050031"/>
                <a:gd name="connsiteX102" fmla="*/ 3137956 w 3802919"/>
                <a:gd name="connsiteY102" fmla="*/ 636479 h 3050031"/>
                <a:gd name="connsiteX103" fmla="*/ 3001060 w 3802919"/>
                <a:gd name="connsiteY103" fmla="*/ 568748 h 3050031"/>
                <a:gd name="connsiteX104" fmla="*/ 2863869 w 3802919"/>
                <a:gd name="connsiteY104" fmla="*/ 501020 h 3050031"/>
                <a:gd name="connsiteX105" fmla="*/ 2727564 w 3802919"/>
                <a:gd name="connsiteY105" fmla="*/ 433586 h 3050031"/>
                <a:gd name="connsiteX106" fmla="*/ 2672865 w 3802919"/>
                <a:gd name="connsiteY106" fmla="*/ 407855 h 3050031"/>
                <a:gd name="connsiteX107" fmla="*/ 2618462 w 3802919"/>
                <a:gd name="connsiteY107" fmla="*/ 382714 h 3050031"/>
                <a:gd name="connsiteX108" fmla="*/ 2561397 w 3802919"/>
                <a:gd name="connsiteY108" fmla="*/ 358759 h 3050031"/>
                <a:gd name="connsiteX109" fmla="*/ 2504923 w 3802919"/>
                <a:gd name="connsiteY109" fmla="*/ 336280 h 3050031"/>
                <a:gd name="connsiteX110" fmla="*/ 2390795 w 3802919"/>
                <a:gd name="connsiteY110" fmla="*/ 291029 h 3050031"/>
                <a:gd name="connsiteX111" fmla="*/ 2334026 w 3802919"/>
                <a:gd name="connsiteY111" fmla="*/ 268551 h 3050031"/>
                <a:gd name="connsiteX112" fmla="*/ 2276370 w 3802919"/>
                <a:gd name="connsiteY112" fmla="*/ 245481 h 3050031"/>
                <a:gd name="connsiteX113" fmla="*/ 2220489 w 3802919"/>
                <a:gd name="connsiteY113" fmla="*/ 220637 h 3050031"/>
                <a:gd name="connsiteX114" fmla="*/ 2165198 w 3802919"/>
                <a:gd name="connsiteY114" fmla="*/ 196090 h 3050031"/>
                <a:gd name="connsiteX115" fmla="*/ 2110498 w 3802919"/>
                <a:gd name="connsiteY115" fmla="*/ 169175 h 3050031"/>
                <a:gd name="connsiteX116" fmla="*/ 2083593 w 3802919"/>
                <a:gd name="connsiteY116" fmla="*/ 154979 h 3050031"/>
                <a:gd name="connsiteX117" fmla="*/ 2056687 w 3802919"/>
                <a:gd name="connsiteY117" fmla="*/ 140191 h 3050031"/>
                <a:gd name="connsiteX118" fmla="*/ 2030963 w 3802919"/>
                <a:gd name="connsiteY118" fmla="*/ 125403 h 3050031"/>
                <a:gd name="connsiteX119" fmla="*/ 2005240 w 3802919"/>
                <a:gd name="connsiteY119" fmla="*/ 109432 h 3050031"/>
                <a:gd name="connsiteX120" fmla="*/ 1979221 w 3802919"/>
                <a:gd name="connsiteY120" fmla="*/ 92573 h 3050031"/>
                <a:gd name="connsiteX121" fmla="*/ 1954384 w 3802919"/>
                <a:gd name="connsiteY121" fmla="*/ 75715 h 3050031"/>
                <a:gd name="connsiteX122" fmla="*/ 1930435 w 3802919"/>
                <a:gd name="connsiteY122" fmla="*/ 57673 h 3050031"/>
                <a:gd name="connsiteX123" fmla="*/ 1906486 w 3802919"/>
                <a:gd name="connsiteY123" fmla="*/ 39927 h 3050031"/>
                <a:gd name="connsiteX124" fmla="*/ 1882832 w 3802919"/>
                <a:gd name="connsiteY124" fmla="*/ 20113 h 3050031"/>
                <a:gd name="connsiteX125" fmla="*/ 1859770 w 3802919"/>
                <a:gd name="connsiteY125" fmla="*/ 0 h 305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3802919" h="3050031">
                  <a:moveTo>
                    <a:pt x="3791092" y="994349"/>
                  </a:moveTo>
                  <a:lnTo>
                    <a:pt x="3785642" y="1000760"/>
                  </a:lnTo>
                  <a:lnTo>
                    <a:pt x="3802919" y="1012095"/>
                  </a:lnTo>
                  <a:lnTo>
                    <a:pt x="3798189" y="1007954"/>
                  </a:lnTo>
                  <a:lnTo>
                    <a:pt x="3794937" y="1004110"/>
                  </a:lnTo>
                  <a:lnTo>
                    <a:pt x="3791092" y="994349"/>
                  </a:lnTo>
                  <a:close/>
                  <a:moveTo>
                    <a:pt x="1859770" y="0"/>
                  </a:moveTo>
                  <a:lnTo>
                    <a:pt x="1847944" y="11239"/>
                  </a:lnTo>
                  <a:lnTo>
                    <a:pt x="1835821" y="21887"/>
                  </a:lnTo>
                  <a:lnTo>
                    <a:pt x="1825176" y="34605"/>
                  </a:lnTo>
                  <a:lnTo>
                    <a:pt x="1814236" y="48801"/>
                  </a:lnTo>
                  <a:lnTo>
                    <a:pt x="1804184" y="62406"/>
                  </a:lnTo>
                  <a:lnTo>
                    <a:pt x="1794427" y="77490"/>
                  </a:lnTo>
                  <a:lnTo>
                    <a:pt x="1774320" y="108545"/>
                  </a:lnTo>
                  <a:lnTo>
                    <a:pt x="1736770" y="170951"/>
                  </a:lnTo>
                  <a:lnTo>
                    <a:pt x="1717848" y="200823"/>
                  </a:lnTo>
                  <a:lnTo>
                    <a:pt x="1708977" y="214723"/>
                  </a:lnTo>
                  <a:lnTo>
                    <a:pt x="1698925" y="227737"/>
                  </a:lnTo>
                  <a:lnTo>
                    <a:pt x="1613476" y="338943"/>
                  </a:lnTo>
                  <a:lnTo>
                    <a:pt x="1529800" y="450445"/>
                  </a:lnTo>
                  <a:lnTo>
                    <a:pt x="1361860" y="674926"/>
                  </a:lnTo>
                  <a:lnTo>
                    <a:pt x="1195989" y="899706"/>
                  </a:lnTo>
                  <a:lnTo>
                    <a:pt x="1111722" y="1010911"/>
                  </a:lnTo>
                  <a:lnTo>
                    <a:pt x="1026865" y="1122413"/>
                  </a:lnTo>
                  <a:lnTo>
                    <a:pt x="855966" y="1346304"/>
                  </a:lnTo>
                  <a:lnTo>
                    <a:pt x="685957" y="1568717"/>
                  </a:lnTo>
                  <a:lnTo>
                    <a:pt x="599620" y="1680219"/>
                  </a:lnTo>
                  <a:lnTo>
                    <a:pt x="512101" y="1790538"/>
                  </a:lnTo>
                  <a:lnTo>
                    <a:pt x="424582" y="1899969"/>
                  </a:lnTo>
                  <a:lnTo>
                    <a:pt x="335291" y="2009105"/>
                  </a:lnTo>
                  <a:lnTo>
                    <a:pt x="296262" y="2057019"/>
                  </a:lnTo>
                  <a:lnTo>
                    <a:pt x="257528" y="2107888"/>
                  </a:lnTo>
                  <a:lnTo>
                    <a:pt x="217909" y="2159350"/>
                  </a:lnTo>
                  <a:lnTo>
                    <a:pt x="177106" y="2211109"/>
                  </a:lnTo>
                  <a:lnTo>
                    <a:pt x="135416" y="2261684"/>
                  </a:lnTo>
                  <a:lnTo>
                    <a:pt x="114424" y="2285641"/>
                  </a:lnTo>
                  <a:lnTo>
                    <a:pt x="92545" y="2309302"/>
                  </a:lnTo>
                  <a:lnTo>
                    <a:pt x="69778" y="2332372"/>
                  </a:lnTo>
                  <a:lnTo>
                    <a:pt x="47011" y="2354258"/>
                  </a:lnTo>
                  <a:lnTo>
                    <a:pt x="23949" y="2374073"/>
                  </a:lnTo>
                  <a:lnTo>
                    <a:pt x="0" y="2393889"/>
                  </a:lnTo>
                  <a:lnTo>
                    <a:pt x="48785" y="2426718"/>
                  </a:lnTo>
                  <a:lnTo>
                    <a:pt x="72734" y="2436775"/>
                  </a:lnTo>
                  <a:lnTo>
                    <a:pt x="98753" y="2448605"/>
                  </a:lnTo>
                  <a:lnTo>
                    <a:pt x="127434" y="2463690"/>
                  </a:lnTo>
                  <a:lnTo>
                    <a:pt x="156114" y="2478477"/>
                  </a:lnTo>
                  <a:lnTo>
                    <a:pt x="214951" y="2510124"/>
                  </a:lnTo>
                  <a:lnTo>
                    <a:pt x="267581" y="2541179"/>
                  </a:lnTo>
                  <a:lnTo>
                    <a:pt x="327307" y="2576966"/>
                  </a:lnTo>
                  <a:lnTo>
                    <a:pt x="358057" y="2595895"/>
                  </a:lnTo>
                  <a:lnTo>
                    <a:pt x="387920" y="2615710"/>
                  </a:lnTo>
                  <a:lnTo>
                    <a:pt x="417487" y="2635526"/>
                  </a:lnTo>
                  <a:lnTo>
                    <a:pt x="446463" y="2655342"/>
                  </a:lnTo>
                  <a:lnTo>
                    <a:pt x="502048" y="2697340"/>
                  </a:lnTo>
                  <a:lnTo>
                    <a:pt x="556748" y="2738747"/>
                  </a:lnTo>
                  <a:lnTo>
                    <a:pt x="602357" y="2775096"/>
                  </a:lnTo>
                  <a:lnTo>
                    <a:pt x="2291720" y="3050031"/>
                  </a:lnTo>
                  <a:lnTo>
                    <a:pt x="2406001" y="3050031"/>
                  </a:lnTo>
                  <a:lnTo>
                    <a:pt x="2430414" y="3015283"/>
                  </a:lnTo>
                  <a:lnTo>
                    <a:pt x="2482157" y="2940752"/>
                  </a:lnTo>
                  <a:lnTo>
                    <a:pt x="2532717" y="2865333"/>
                  </a:lnTo>
                  <a:lnTo>
                    <a:pt x="2583573" y="2789618"/>
                  </a:lnTo>
                  <a:lnTo>
                    <a:pt x="2633245" y="2714199"/>
                  </a:lnTo>
                  <a:lnTo>
                    <a:pt x="2682031" y="2638483"/>
                  </a:lnTo>
                  <a:lnTo>
                    <a:pt x="2730816" y="2562770"/>
                  </a:lnTo>
                  <a:lnTo>
                    <a:pt x="2778419" y="2486463"/>
                  </a:lnTo>
                  <a:lnTo>
                    <a:pt x="2870964" y="2335329"/>
                  </a:lnTo>
                  <a:lnTo>
                    <a:pt x="2909402" y="2270558"/>
                  </a:lnTo>
                  <a:lnTo>
                    <a:pt x="2946065" y="2204011"/>
                  </a:lnTo>
                  <a:lnTo>
                    <a:pt x="2983320" y="2137465"/>
                  </a:lnTo>
                  <a:lnTo>
                    <a:pt x="3019983" y="2068848"/>
                  </a:lnTo>
                  <a:lnTo>
                    <a:pt x="3092422" y="1931615"/>
                  </a:lnTo>
                  <a:lnTo>
                    <a:pt x="3128198" y="1863294"/>
                  </a:lnTo>
                  <a:lnTo>
                    <a:pt x="3165749" y="1794678"/>
                  </a:lnTo>
                  <a:lnTo>
                    <a:pt x="3203890" y="1726948"/>
                  </a:lnTo>
                  <a:lnTo>
                    <a:pt x="3242328" y="1659220"/>
                  </a:lnTo>
                  <a:lnTo>
                    <a:pt x="3282243" y="1593561"/>
                  </a:lnTo>
                  <a:lnTo>
                    <a:pt x="3323046" y="1529085"/>
                  </a:lnTo>
                  <a:lnTo>
                    <a:pt x="3344925" y="1497143"/>
                  </a:lnTo>
                  <a:lnTo>
                    <a:pt x="3365621" y="1465200"/>
                  </a:lnTo>
                  <a:lnTo>
                    <a:pt x="3388684" y="1434736"/>
                  </a:lnTo>
                  <a:lnTo>
                    <a:pt x="3411747" y="1403681"/>
                  </a:lnTo>
                  <a:lnTo>
                    <a:pt x="3434218" y="1374106"/>
                  </a:lnTo>
                  <a:lnTo>
                    <a:pt x="3458166" y="1345121"/>
                  </a:lnTo>
                  <a:lnTo>
                    <a:pt x="3482116" y="1316136"/>
                  </a:lnTo>
                  <a:lnTo>
                    <a:pt x="3506657" y="1287448"/>
                  </a:lnTo>
                  <a:lnTo>
                    <a:pt x="3541546" y="1250774"/>
                  </a:lnTo>
                  <a:lnTo>
                    <a:pt x="3577619" y="1214099"/>
                  </a:lnTo>
                  <a:lnTo>
                    <a:pt x="3650944" y="1142230"/>
                  </a:lnTo>
                  <a:lnTo>
                    <a:pt x="3687904" y="1106442"/>
                  </a:lnTo>
                  <a:lnTo>
                    <a:pt x="3723384" y="1069768"/>
                  </a:lnTo>
                  <a:lnTo>
                    <a:pt x="3758273" y="1033093"/>
                  </a:lnTo>
                  <a:lnTo>
                    <a:pt x="3774239" y="1014165"/>
                  </a:lnTo>
                  <a:lnTo>
                    <a:pt x="3785642" y="1000760"/>
                  </a:lnTo>
                  <a:lnTo>
                    <a:pt x="3739350" y="970392"/>
                  </a:lnTo>
                  <a:lnTo>
                    <a:pt x="3676077" y="928690"/>
                  </a:lnTo>
                  <a:lnTo>
                    <a:pt x="3610141" y="889945"/>
                  </a:lnTo>
                  <a:lnTo>
                    <a:pt x="3544798" y="850905"/>
                  </a:lnTo>
                  <a:lnTo>
                    <a:pt x="3477977" y="813343"/>
                  </a:lnTo>
                  <a:lnTo>
                    <a:pt x="3410269" y="776669"/>
                  </a:lnTo>
                  <a:lnTo>
                    <a:pt x="3342855" y="740882"/>
                  </a:lnTo>
                  <a:lnTo>
                    <a:pt x="3275443" y="705094"/>
                  </a:lnTo>
                  <a:lnTo>
                    <a:pt x="3137956" y="636479"/>
                  </a:lnTo>
                  <a:lnTo>
                    <a:pt x="3001060" y="568748"/>
                  </a:lnTo>
                  <a:lnTo>
                    <a:pt x="2863869" y="501020"/>
                  </a:lnTo>
                  <a:lnTo>
                    <a:pt x="2727564" y="433586"/>
                  </a:lnTo>
                  <a:lnTo>
                    <a:pt x="2672865" y="407855"/>
                  </a:lnTo>
                  <a:lnTo>
                    <a:pt x="2618462" y="382714"/>
                  </a:lnTo>
                  <a:lnTo>
                    <a:pt x="2561397" y="358759"/>
                  </a:lnTo>
                  <a:lnTo>
                    <a:pt x="2504923" y="336280"/>
                  </a:lnTo>
                  <a:lnTo>
                    <a:pt x="2390795" y="291029"/>
                  </a:lnTo>
                  <a:lnTo>
                    <a:pt x="2334026" y="268551"/>
                  </a:lnTo>
                  <a:lnTo>
                    <a:pt x="2276370" y="245481"/>
                  </a:lnTo>
                  <a:lnTo>
                    <a:pt x="2220489" y="220637"/>
                  </a:lnTo>
                  <a:lnTo>
                    <a:pt x="2165198" y="196090"/>
                  </a:lnTo>
                  <a:lnTo>
                    <a:pt x="2110498" y="169175"/>
                  </a:lnTo>
                  <a:lnTo>
                    <a:pt x="2083593" y="154979"/>
                  </a:lnTo>
                  <a:lnTo>
                    <a:pt x="2056687" y="140191"/>
                  </a:lnTo>
                  <a:lnTo>
                    <a:pt x="2030963" y="125403"/>
                  </a:lnTo>
                  <a:lnTo>
                    <a:pt x="2005240" y="109432"/>
                  </a:lnTo>
                  <a:lnTo>
                    <a:pt x="1979221" y="92573"/>
                  </a:lnTo>
                  <a:lnTo>
                    <a:pt x="1954384" y="75715"/>
                  </a:lnTo>
                  <a:lnTo>
                    <a:pt x="1930435" y="57673"/>
                  </a:lnTo>
                  <a:lnTo>
                    <a:pt x="1906486" y="39927"/>
                  </a:lnTo>
                  <a:lnTo>
                    <a:pt x="1882832" y="20113"/>
                  </a:lnTo>
                  <a:lnTo>
                    <a:pt x="1859770" y="0"/>
                  </a:lnTo>
                  <a:close/>
                </a:path>
              </a:pathLst>
            </a:custGeom>
            <a:gradFill flip="none" rotWithShape="1">
              <a:gsLst>
                <a:gs pos="25000">
                  <a:schemeClr val="accent4">
                    <a:lumMod val="75000"/>
                  </a:schemeClr>
                </a:gs>
                <a:gs pos="100000">
                  <a:schemeClr val="bg1"/>
                </a:gs>
              </a:gsLst>
              <a:lin ang="18900000" scaled="1"/>
              <a:tileRect/>
            </a:gradFill>
            <a:ln w="19050" cap="flat" cmpd="sng" algn="ctr">
              <a:noFill/>
              <a:prstDash val="solid"/>
              <a:round/>
              <a:headEnd type="none" w="med" len="med"/>
              <a:tailEnd type="none" w="med" len="med"/>
            </a:ln>
            <a:effectLst>
              <a:outerShdw blurRad="50800" dist="38100" algn="l" rotWithShape="0">
                <a:prstClr val="black">
                  <a:alpha val="40000"/>
                </a:prstClr>
              </a:outerShdw>
            </a:effectLst>
            <a:extLst/>
          </p:spPr>
          <p:txBody>
            <a:bodyPr rot="0" spcFirstLastPara="0" vertOverflow="overflow" horzOverflow="overflow" vert="horz" wrap="square" lIns="0" tIns="45720" rIns="0" bIns="45720" numCol="1" spcCol="0" rtlCol="0" fromWordArt="0" anchor="b" anchorCtr="0" forceAA="0" compatLnSpc="1">
              <a:prstTxWarp prst="textNoShape">
                <a:avLst/>
              </a:prstTxWarp>
              <a:noAutofit/>
            </a:bodyPr>
            <a:lstStyle/>
            <a:p>
              <a:pPr algn="ctr">
                <a:lnSpc>
                  <a:spcPct val="80000"/>
                </a:lnSpc>
              </a:pPr>
              <a:endParaRPr lang="en-US" sz="1200" b="1" dirty="0">
                <a:solidFill>
                  <a:schemeClr val="accent4"/>
                </a:solidFill>
              </a:endParaRPr>
            </a:p>
          </p:txBody>
        </p:sp>
        <p:sp>
          <p:nvSpPr>
            <p:cNvPr id="847" name="Freeform 846"/>
            <p:cNvSpPr>
              <a:spLocks/>
            </p:cNvSpPr>
            <p:nvPr/>
          </p:nvSpPr>
          <p:spPr bwMode="auto">
            <a:xfrm rot="241052" flipH="1">
              <a:off x="4596457" y="2934281"/>
              <a:ext cx="3804693" cy="3049019"/>
            </a:xfrm>
            <a:custGeom>
              <a:avLst/>
              <a:gdLst>
                <a:gd name="connsiteX0" fmla="*/ 3794937 w 3806764"/>
                <a:gd name="connsiteY0" fmla="*/ 994349 h 3049019"/>
                <a:gd name="connsiteX1" fmla="*/ 3789487 w 3806764"/>
                <a:gd name="connsiteY1" fmla="*/ 1000760 h 3049019"/>
                <a:gd name="connsiteX2" fmla="*/ 3806764 w 3806764"/>
                <a:gd name="connsiteY2" fmla="*/ 1012095 h 3049019"/>
                <a:gd name="connsiteX3" fmla="*/ 3802034 w 3806764"/>
                <a:gd name="connsiteY3" fmla="*/ 1007954 h 3049019"/>
                <a:gd name="connsiteX4" fmla="*/ 3798782 w 3806764"/>
                <a:gd name="connsiteY4" fmla="*/ 1004110 h 3049019"/>
                <a:gd name="connsiteX5" fmla="*/ 1863615 w 3806764"/>
                <a:gd name="connsiteY5" fmla="*/ 0 h 3049019"/>
                <a:gd name="connsiteX6" fmla="*/ 1851789 w 3806764"/>
                <a:gd name="connsiteY6" fmla="*/ 11239 h 3049019"/>
                <a:gd name="connsiteX7" fmla="*/ 1839666 w 3806764"/>
                <a:gd name="connsiteY7" fmla="*/ 21887 h 3049019"/>
                <a:gd name="connsiteX8" fmla="*/ 1829021 w 3806764"/>
                <a:gd name="connsiteY8" fmla="*/ 34605 h 3049019"/>
                <a:gd name="connsiteX9" fmla="*/ 1818081 w 3806764"/>
                <a:gd name="connsiteY9" fmla="*/ 48801 h 3049019"/>
                <a:gd name="connsiteX10" fmla="*/ 1808029 w 3806764"/>
                <a:gd name="connsiteY10" fmla="*/ 62406 h 3049019"/>
                <a:gd name="connsiteX11" fmla="*/ 1798272 w 3806764"/>
                <a:gd name="connsiteY11" fmla="*/ 77490 h 3049019"/>
                <a:gd name="connsiteX12" fmla="*/ 1778165 w 3806764"/>
                <a:gd name="connsiteY12" fmla="*/ 108545 h 3049019"/>
                <a:gd name="connsiteX13" fmla="*/ 1740615 w 3806764"/>
                <a:gd name="connsiteY13" fmla="*/ 170951 h 3049019"/>
                <a:gd name="connsiteX14" fmla="*/ 1721693 w 3806764"/>
                <a:gd name="connsiteY14" fmla="*/ 200823 h 3049019"/>
                <a:gd name="connsiteX15" fmla="*/ 1712822 w 3806764"/>
                <a:gd name="connsiteY15" fmla="*/ 214723 h 3049019"/>
                <a:gd name="connsiteX16" fmla="*/ 1702770 w 3806764"/>
                <a:gd name="connsiteY16" fmla="*/ 227737 h 3049019"/>
                <a:gd name="connsiteX17" fmla="*/ 1617321 w 3806764"/>
                <a:gd name="connsiteY17" fmla="*/ 338943 h 3049019"/>
                <a:gd name="connsiteX18" fmla="*/ 1533645 w 3806764"/>
                <a:gd name="connsiteY18" fmla="*/ 450445 h 3049019"/>
                <a:gd name="connsiteX19" fmla="*/ 1365705 w 3806764"/>
                <a:gd name="connsiteY19" fmla="*/ 674926 h 3049019"/>
                <a:gd name="connsiteX20" fmla="*/ 1199834 w 3806764"/>
                <a:gd name="connsiteY20" fmla="*/ 899706 h 3049019"/>
                <a:gd name="connsiteX21" fmla="*/ 1115567 w 3806764"/>
                <a:gd name="connsiteY21" fmla="*/ 1010911 h 3049019"/>
                <a:gd name="connsiteX22" fmla="*/ 1030710 w 3806764"/>
                <a:gd name="connsiteY22" fmla="*/ 1122413 h 3049019"/>
                <a:gd name="connsiteX23" fmla="*/ 859811 w 3806764"/>
                <a:gd name="connsiteY23" fmla="*/ 1346304 h 3049019"/>
                <a:gd name="connsiteX24" fmla="*/ 689802 w 3806764"/>
                <a:gd name="connsiteY24" fmla="*/ 1568717 h 3049019"/>
                <a:gd name="connsiteX25" fmla="*/ 603465 w 3806764"/>
                <a:gd name="connsiteY25" fmla="*/ 1680219 h 3049019"/>
                <a:gd name="connsiteX26" fmla="*/ 515946 w 3806764"/>
                <a:gd name="connsiteY26" fmla="*/ 1790538 h 3049019"/>
                <a:gd name="connsiteX27" fmla="*/ 428427 w 3806764"/>
                <a:gd name="connsiteY27" fmla="*/ 1899969 h 3049019"/>
                <a:gd name="connsiteX28" fmla="*/ 339136 w 3806764"/>
                <a:gd name="connsiteY28" fmla="*/ 2009105 h 3049019"/>
                <a:gd name="connsiteX29" fmla="*/ 300107 w 3806764"/>
                <a:gd name="connsiteY29" fmla="*/ 2057019 h 3049019"/>
                <a:gd name="connsiteX30" fmla="*/ 261373 w 3806764"/>
                <a:gd name="connsiteY30" fmla="*/ 2107888 h 3049019"/>
                <a:gd name="connsiteX31" fmla="*/ 221754 w 3806764"/>
                <a:gd name="connsiteY31" fmla="*/ 2159350 h 3049019"/>
                <a:gd name="connsiteX32" fmla="*/ 180951 w 3806764"/>
                <a:gd name="connsiteY32" fmla="*/ 2211109 h 3049019"/>
                <a:gd name="connsiteX33" fmla="*/ 139261 w 3806764"/>
                <a:gd name="connsiteY33" fmla="*/ 2261684 h 3049019"/>
                <a:gd name="connsiteX34" fmla="*/ 118269 w 3806764"/>
                <a:gd name="connsiteY34" fmla="*/ 2285641 h 3049019"/>
                <a:gd name="connsiteX35" fmla="*/ 96390 w 3806764"/>
                <a:gd name="connsiteY35" fmla="*/ 2309302 h 3049019"/>
                <a:gd name="connsiteX36" fmla="*/ 73623 w 3806764"/>
                <a:gd name="connsiteY36" fmla="*/ 2332372 h 3049019"/>
                <a:gd name="connsiteX37" fmla="*/ 50856 w 3806764"/>
                <a:gd name="connsiteY37" fmla="*/ 2354258 h 3049019"/>
                <a:gd name="connsiteX38" fmla="*/ 27794 w 3806764"/>
                <a:gd name="connsiteY38" fmla="*/ 2374073 h 3049019"/>
                <a:gd name="connsiteX39" fmla="*/ 3845 w 3806764"/>
                <a:gd name="connsiteY39" fmla="*/ 2393889 h 3049019"/>
                <a:gd name="connsiteX40" fmla="*/ 2071 w 3806764"/>
                <a:gd name="connsiteY40" fmla="*/ 2408974 h 3049019"/>
                <a:gd name="connsiteX41" fmla="*/ 2071 w 3806764"/>
                <a:gd name="connsiteY41" fmla="*/ 2414889 h 3049019"/>
                <a:gd name="connsiteX42" fmla="*/ 0 w 3806764"/>
                <a:gd name="connsiteY42" fmla="*/ 2424057 h 3049019"/>
                <a:gd name="connsiteX43" fmla="*/ 2071 w 3806764"/>
                <a:gd name="connsiteY43" fmla="*/ 2419916 h 3049019"/>
                <a:gd name="connsiteX44" fmla="*/ 4732 w 3806764"/>
                <a:gd name="connsiteY44" fmla="*/ 2417846 h 3049019"/>
                <a:gd name="connsiteX45" fmla="*/ 10053 w 3806764"/>
                <a:gd name="connsiteY45" fmla="*/ 2416959 h 3049019"/>
                <a:gd name="connsiteX46" fmla="*/ 15966 w 3806764"/>
                <a:gd name="connsiteY46" fmla="*/ 2416959 h 3049019"/>
                <a:gd name="connsiteX47" fmla="*/ 23950 w 3806764"/>
                <a:gd name="connsiteY47" fmla="*/ 2417846 h 3049019"/>
                <a:gd name="connsiteX48" fmla="*/ 31934 w 3806764"/>
                <a:gd name="connsiteY48" fmla="*/ 2419916 h 3049019"/>
                <a:gd name="connsiteX49" fmla="*/ 52630 w 3806764"/>
                <a:gd name="connsiteY49" fmla="*/ 2426718 h 3049019"/>
                <a:gd name="connsiteX50" fmla="*/ 76579 w 3806764"/>
                <a:gd name="connsiteY50" fmla="*/ 2436775 h 3049019"/>
                <a:gd name="connsiteX51" fmla="*/ 102598 w 3806764"/>
                <a:gd name="connsiteY51" fmla="*/ 2448605 h 3049019"/>
                <a:gd name="connsiteX52" fmla="*/ 131279 w 3806764"/>
                <a:gd name="connsiteY52" fmla="*/ 2463690 h 3049019"/>
                <a:gd name="connsiteX53" fmla="*/ 159959 w 3806764"/>
                <a:gd name="connsiteY53" fmla="*/ 2478477 h 3049019"/>
                <a:gd name="connsiteX54" fmla="*/ 218796 w 3806764"/>
                <a:gd name="connsiteY54" fmla="*/ 2510124 h 3049019"/>
                <a:gd name="connsiteX55" fmla="*/ 271426 w 3806764"/>
                <a:gd name="connsiteY55" fmla="*/ 2541179 h 3049019"/>
                <a:gd name="connsiteX56" fmla="*/ 331152 w 3806764"/>
                <a:gd name="connsiteY56" fmla="*/ 2576966 h 3049019"/>
                <a:gd name="connsiteX57" fmla="*/ 361902 w 3806764"/>
                <a:gd name="connsiteY57" fmla="*/ 2595895 h 3049019"/>
                <a:gd name="connsiteX58" fmla="*/ 391765 w 3806764"/>
                <a:gd name="connsiteY58" fmla="*/ 2615710 h 3049019"/>
                <a:gd name="connsiteX59" fmla="*/ 421332 w 3806764"/>
                <a:gd name="connsiteY59" fmla="*/ 2635526 h 3049019"/>
                <a:gd name="connsiteX60" fmla="*/ 450308 w 3806764"/>
                <a:gd name="connsiteY60" fmla="*/ 2655342 h 3049019"/>
                <a:gd name="connsiteX61" fmla="*/ 505893 w 3806764"/>
                <a:gd name="connsiteY61" fmla="*/ 2697340 h 3049019"/>
                <a:gd name="connsiteX62" fmla="*/ 560593 w 3806764"/>
                <a:gd name="connsiteY62" fmla="*/ 2738747 h 3049019"/>
                <a:gd name="connsiteX63" fmla="*/ 614404 w 3806764"/>
                <a:gd name="connsiteY63" fmla="*/ 2781633 h 3049019"/>
                <a:gd name="connsiteX64" fmla="*/ 668808 w 3806764"/>
                <a:gd name="connsiteY64" fmla="*/ 2825404 h 3049019"/>
                <a:gd name="connsiteX65" fmla="*/ 723802 w 3806764"/>
                <a:gd name="connsiteY65" fmla="*/ 2870065 h 3049019"/>
                <a:gd name="connsiteX66" fmla="*/ 780276 w 3806764"/>
                <a:gd name="connsiteY66" fmla="*/ 2913838 h 3049019"/>
                <a:gd name="connsiteX67" fmla="*/ 808956 w 3806764"/>
                <a:gd name="connsiteY67" fmla="*/ 2935723 h 3049019"/>
                <a:gd name="connsiteX68" fmla="*/ 810247 w 3806764"/>
                <a:gd name="connsiteY68" fmla="*/ 2936622 h 3049019"/>
                <a:gd name="connsiteX69" fmla="*/ 2410557 w 3806764"/>
                <a:gd name="connsiteY69" fmla="*/ 3049019 h 3049019"/>
                <a:gd name="connsiteX70" fmla="*/ 2434259 w 3806764"/>
                <a:gd name="connsiteY70" fmla="*/ 3015283 h 3049019"/>
                <a:gd name="connsiteX71" fmla="*/ 2486002 w 3806764"/>
                <a:gd name="connsiteY71" fmla="*/ 2940752 h 3049019"/>
                <a:gd name="connsiteX72" fmla="*/ 2536562 w 3806764"/>
                <a:gd name="connsiteY72" fmla="*/ 2865333 h 3049019"/>
                <a:gd name="connsiteX73" fmla="*/ 2587418 w 3806764"/>
                <a:gd name="connsiteY73" fmla="*/ 2789618 h 3049019"/>
                <a:gd name="connsiteX74" fmla="*/ 2637090 w 3806764"/>
                <a:gd name="connsiteY74" fmla="*/ 2714199 h 3049019"/>
                <a:gd name="connsiteX75" fmla="*/ 2685876 w 3806764"/>
                <a:gd name="connsiteY75" fmla="*/ 2638483 h 3049019"/>
                <a:gd name="connsiteX76" fmla="*/ 2734661 w 3806764"/>
                <a:gd name="connsiteY76" fmla="*/ 2562770 h 3049019"/>
                <a:gd name="connsiteX77" fmla="*/ 2782264 w 3806764"/>
                <a:gd name="connsiteY77" fmla="*/ 2486463 h 3049019"/>
                <a:gd name="connsiteX78" fmla="*/ 2874809 w 3806764"/>
                <a:gd name="connsiteY78" fmla="*/ 2335329 h 3049019"/>
                <a:gd name="connsiteX79" fmla="*/ 2913247 w 3806764"/>
                <a:gd name="connsiteY79" fmla="*/ 2270558 h 3049019"/>
                <a:gd name="connsiteX80" fmla="*/ 2949910 w 3806764"/>
                <a:gd name="connsiteY80" fmla="*/ 2204011 h 3049019"/>
                <a:gd name="connsiteX81" fmla="*/ 2987165 w 3806764"/>
                <a:gd name="connsiteY81" fmla="*/ 2137465 h 3049019"/>
                <a:gd name="connsiteX82" fmla="*/ 3023828 w 3806764"/>
                <a:gd name="connsiteY82" fmla="*/ 2068848 h 3049019"/>
                <a:gd name="connsiteX83" fmla="*/ 3096267 w 3806764"/>
                <a:gd name="connsiteY83" fmla="*/ 1931615 h 3049019"/>
                <a:gd name="connsiteX84" fmla="*/ 3132043 w 3806764"/>
                <a:gd name="connsiteY84" fmla="*/ 1863294 h 3049019"/>
                <a:gd name="connsiteX85" fmla="*/ 3169594 w 3806764"/>
                <a:gd name="connsiteY85" fmla="*/ 1794678 h 3049019"/>
                <a:gd name="connsiteX86" fmla="*/ 3207735 w 3806764"/>
                <a:gd name="connsiteY86" fmla="*/ 1726948 h 3049019"/>
                <a:gd name="connsiteX87" fmla="*/ 3246173 w 3806764"/>
                <a:gd name="connsiteY87" fmla="*/ 1659220 h 3049019"/>
                <a:gd name="connsiteX88" fmla="*/ 3286088 w 3806764"/>
                <a:gd name="connsiteY88" fmla="*/ 1593561 h 3049019"/>
                <a:gd name="connsiteX89" fmla="*/ 3326891 w 3806764"/>
                <a:gd name="connsiteY89" fmla="*/ 1529085 h 3049019"/>
                <a:gd name="connsiteX90" fmla="*/ 3348770 w 3806764"/>
                <a:gd name="connsiteY90" fmla="*/ 1497143 h 3049019"/>
                <a:gd name="connsiteX91" fmla="*/ 3369466 w 3806764"/>
                <a:gd name="connsiteY91" fmla="*/ 1465200 h 3049019"/>
                <a:gd name="connsiteX92" fmla="*/ 3392529 w 3806764"/>
                <a:gd name="connsiteY92" fmla="*/ 1434736 h 3049019"/>
                <a:gd name="connsiteX93" fmla="*/ 3415592 w 3806764"/>
                <a:gd name="connsiteY93" fmla="*/ 1403681 h 3049019"/>
                <a:gd name="connsiteX94" fmla="*/ 3438063 w 3806764"/>
                <a:gd name="connsiteY94" fmla="*/ 1374106 h 3049019"/>
                <a:gd name="connsiteX95" fmla="*/ 3462011 w 3806764"/>
                <a:gd name="connsiteY95" fmla="*/ 1345121 h 3049019"/>
                <a:gd name="connsiteX96" fmla="*/ 3485961 w 3806764"/>
                <a:gd name="connsiteY96" fmla="*/ 1316136 h 3049019"/>
                <a:gd name="connsiteX97" fmla="*/ 3510502 w 3806764"/>
                <a:gd name="connsiteY97" fmla="*/ 1287448 h 3049019"/>
                <a:gd name="connsiteX98" fmla="*/ 3545391 w 3806764"/>
                <a:gd name="connsiteY98" fmla="*/ 1250774 h 3049019"/>
                <a:gd name="connsiteX99" fmla="*/ 3581464 w 3806764"/>
                <a:gd name="connsiteY99" fmla="*/ 1214099 h 3049019"/>
                <a:gd name="connsiteX100" fmla="*/ 3654789 w 3806764"/>
                <a:gd name="connsiteY100" fmla="*/ 1142230 h 3049019"/>
                <a:gd name="connsiteX101" fmla="*/ 3691749 w 3806764"/>
                <a:gd name="connsiteY101" fmla="*/ 1106442 h 3049019"/>
                <a:gd name="connsiteX102" fmla="*/ 3727229 w 3806764"/>
                <a:gd name="connsiteY102" fmla="*/ 1069768 h 3049019"/>
                <a:gd name="connsiteX103" fmla="*/ 3762118 w 3806764"/>
                <a:gd name="connsiteY103" fmla="*/ 1033093 h 3049019"/>
                <a:gd name="connsiteX104" fmla="*/ 3778084 w 3806764"/>
                <a:gd name="connsiteY104" fmla="*/ 1014165 h 3049019"/>
                <a:gd name="connsiteX105" fmla="*/ 3789487 w 3806764"/>
                <a:gd name="connsiteY105" fmla="*/ 1000760 h 3049019"/>
                <a:gd name="connsiteX106" fmla="*/ 3743195 w 3806764"/>
                <a:gd name="connsiteY106" fmla="*/ 970392 h 3049019"/>
                <a:gd name="connsiteX107" fmla="*/ 3679922 w 3806764"/>
                <a:gd name="connsiteY107" fmla="*/ 928690 h 3049019"/>
                <a:gd name="connsiteX108" fmla="*/ 3613986 w 3806764"/>
                <a:gd name="connsiteY108" fmla="*/ 889945 h 3049019"/>
                <a:gd name="connsiteX109" fmla="*/ 3548643 w 3806764"/>
                <a:gd name="connsiteY109" fmla="*/ 850905 h 3049019"/>
                <a:gd name="connsiteX110" fmla="*/ 3481822 w 3806764"/>
                <a:gd name="connsiteY110" fmla="*/ 813343 h 3049019"/>
                <a:gd name="connsiteX111" fmla="*/ 3414114 w 3806764"/>
                <a:gd name="connsiteY111" fmla="*/ 776669 h 3049019"/>
                <a:gd name="connsiteX112" fmla="*/ 3346700 w 3806764"/>
                <a:gd name="connsiteY112" fmla="*/ 740882 h 3049019"/>
                <a:gd name="connsiteX113" fmla="*/ 3279288 w 3806764"/>
                <a:gd name="connsiteY113" fmla="*/ 705094 h 3049019"/>
                <a:gd name="connsiteX114" fmla="*/ 3141801 w 3806764"/>
                <a:gd name="connsiteY114" fmla="*/ 636479 h 3049019"/>
                <a:gd name="connsiteX115" fmla="*/ 3004905 w 3806764"/>
                <a:gd name="connsiteY115" fmla="*/ 568748 h 3049019"/>
                <a:gd name="connsiteX116" fmla="*/ 2867714 w 3806764"/>
                <a:gd name="connsiteY116" fmla="*/ 501020 h 3049019"/>
                <a:gd name="connsiteX117" fmla="*/ 2731409 w 3806764"/>
                <a:gd name="connsiteY117" fmla="*/ 433586 h 3049019"/>
                <a:gd name="connsiteX118" fmla="*/ 2676710 w 3806764"/>
                <a:gd name="connsiteY118" fmla="*/ 407855 h 3049019"/>
                <a:gd name="connsiteX119" fmla="*/ 2622307 w 3806764"/>
                <a:gd name="connsiteY119" fmla="*/ 382714 h 3049019"/>
                <a:gd name="connsiteX120" fmla="*/ 2565242 w 3806764"/>
                <a:gd name="connsiteY120" fmla="*/ 358759 h 3049019"/>
                <a:gd name="connsiteX121" fmla="*/ 2508768 w 3806764"/>
                <a:gd name="connsiteY121" fmla="*/ 336280 h 3049019"/>
                <a:gd name="connsiteX122" fmla="*/ 2394640 w 3806764"/>
                <a:gd name="connsiteY122" fmla="*/ 291029 h 3049019"/>
                <a:gd name="connsiteX123" fmla="*/ 2337871 w 3806764"/>
                <a:gd name="connsiteY123" fmla="*/ 268551 h 3049019"/>
                <a:gd name="connsiteX124" fmla="*/ 2280215 w 3806764"/>
                <a:gd name="connsiteY124" fmla="*/ 245481 h 3049019"/>
                <a:gd name="connsiteX125" fmla="*/ 2224334 w 3806764"/>
                <a:gd name="connsiteY125" fmla="*/ 220637 h 3049019"/>
                <a:gd name="connsiteX126" fmla="*/ 2169043 w 3806764"/>
                <a:gd name="connsiteY126" fmla="*/ 196090 h 3049019"/>
                <a:gd name="connsiteX127" fmla="*/ 2114343 w 3806764"/>
                <a:gd name="connsiteY127" fmla="*/ 169175 h 3049019"/>
                <a:gd name="connsiteX128" fmla="*/ 2087438 w 3806764"/>
                <a:gd name="connsiteY128" fmla="*/ 154979 h 3049019"/>
                <a:gd name="connsiteX129" fmla="*/ 2060532 w 3806764"/>
                <a:gd name="connsiteY129" fmla="*/ 140191 h 3049019"/>
                <a:gd name="connsiteX130" fmla="*/ 2034808 w 3806764"/>
                <a:gd name="connsiteY130" fmla="*/ 125403 h 3049019"/>
                <a:gd name="connsiteX131" fmla="*/ 2009085 w 3806764"/>
                <a:gd name="connsiteY131" fmla="*/ 109432 h 3049019"/>
                <a:gd name="connsiteX132" fmla="*/ 1983066 w 3806764"/>
                <a:gd name="connsiteY132" fmla="*/ 92573 h 3049019"/>
                <a:gd name="connsiteX133" fmla="*/ 1958229 w 3806764"/>
                <a:gd name="connsiteY133" fmla="*/ 75715 h 3049019"/>
                <a:gd name="connsiteX134" fmla="*/ 1934280 w 3806764"/>
                <a:gd name="connsiteY134" fmla="*/ 57673 h 3049019"/>
                <a:gd name="connsiteX135" fmla="*/ 1910331 w 3806764"/>
                <a:gd name="connsiteY135" fmla="*/ 39927 h 3049019"/>
                <a:gd name="connsiteX136" fmla="*/ 1886677 w 3806764"/>
                <a:gd name="connsiteY136" fmla="*/ 20113 h 3049019"/>
                <a:gd name="connsiteX0" fmla="*/ 3794937 w 3806764"/>
                <a:gd name="connsiteY0" fmla="*/ 994349 h 3049019"/>
                <a:gd name="connsiteX1" fmla="*/ 3789487 w 3806764"/>
                <a:gd name="connsiteY1" fmla="*/ 1000760 h 3049019"/>
                <a:gd name="connsiteX2" fmla="*/ 3806764 w 3806764"/>
                <a:gd name="connsiteY2" fmla="*/ 1012095 h 3049019"/>
                <a:gd name="connsiteX3" fmla="*/ 3802034 w 3806764"/>
                <a:gd name="connsiteY3" fmla="*/ 1007954 h 3049019"/>
                <a:gd name="connsiteX4" fmla="*/ 3798782 w 3806764"/>
                <a:gd name="connsiteY4" fmla="*/ 1004110 h 3049019"/>
                <a:gd name="connsiteX5" fmla="*/ 3794937 w 3806764"/>
                <a:gd name="connsiteY5" fmla="*/ 994349 h 3049019"/>
                <a:gd name="connsiteX6" fmla="*/ 1863615 w 3806764"/>
                <a:gd name="connsiteY6" fmla="*/ 0 h 3049019"/>
                <a:gd name="connsiteX7" fmla="*/ 1851789 w 3806764"/>
                <a:gd name="connsiteY7" fmla="*/ 11239 h 3049019"/>
                <a:gd name="connsiteX8" fmla="*/ 1839666 w 3806764"/>
                <a:gd name="connsiteY8" fmla="*/ 21887 h 3049019"/>
                <a:gd name="connsiteX9" fmla="*/ 1829021 w 3806764"/>
                <a:gd name="connsiteY9" fmla="*/ 34605 h 3049019"/>
                <a:gd name="connsiteX10" fmla="*/ 1818081 w 3806764"/>
                <a:gd name="connsiteY10" fmla="*/ 48801 h 3049019"/>
                <a:gd name="connsiteX11" fmla="*/ 1808029 w 3806764"/>
                <a:gd name="connsiteY11" fmla="*/ 62406 h 3049019"/>
                <a:gd name="connsiteX12" fmla="*/ 1798272 w 3806764"/>
                <a:gd name="connsiteY12" fmla="*/ 77490 h 3049019"/>
                <a:gd name="connsiteX13" fmla="*/ 1778165 w 3806764"/>
                <a:gd name="connsiteY13" fmla="*/ 108545 h 3049019"/>
                <a:gd name="connsiteX14" fmla="*/ 1740615 w 3806764"/>
                <a:gd name="connsiteY14" fmla="*/ 170951 h 3049019"/>
                <a:gd name="connsiteX15" fmla="*/ 1721693 w 3806764"/>
                <a:gd name="connsiteY15" fmla="*/ 200823 h 3049019"/>
                <a:gd name="connsiteX16" fmla="*/ 1712822 w 3806764"/>
                <a:gd name="connsiteY16" fmla="*/ 214723 h 3049019"/>
                <a:gd name="connsiteX17" fmla="*/ 1702770 w 3806764"/>
                <a:gd name="connsiteY17" fmla="*/ 227737 h 3049019"/>
                <a:gd name="connsiteX18" fmla="*/ 1617321 w 3806764"/>
                <a:gd name="connsiteY18" fmla="*/ 338943 h 3049019"/>
                <a:gd name="connsiteX19" fmla="*/ 1533645 w 3806764"/>
                <a:gd name="connsiteY19" fmla="*/ 450445 h 3049019"/>
                <a:gd name="connsiteX20" fmla="*/ 1365705 w 3806764"/>
                <a:gd name="connsiteY20" fmla="*/ 674926 h 3049019"/>
                <a:gd name="connsiteX21" fmla="*/ 1199834 w 3806764"/>
                <a:gd name="connsiteY21" fmla="*/ 899706 h 3049019"/>
                <a:gd name="connsiteX22" fmla="*/ 1115567 w 3806764"/>
                <a:gd name="connsiteY22" fmla="*/ 1010911 h 3049019"/>
                <a:gd name="connsiteX23" fmla="*/ 1030710 w 3806764"/>
                <a:gd name="connsiteY23" fmla="*/ 1122413 h 3049019"/>
                <a:gd name="connsiteX24" fmla="*/ 859811 w 3806764"/>
                <a:gd name="connsiteY24" fmla="*/ 1346304 h 3049019"/>
                <a:gd name="connsiteX25" fmla="*/ 689802 w 3806764"/>
                <a:gd name="connsiteY25" fmla="*/ 1568717 h 3049019"/>
                <a:gd name="connsiteX26" fmla="*/ 603465 w 3806764"/>
                <a:gd name="connsiteY26" fmla="*/ 1680219 h 3049019"/>
                <a:gd name="connsiteX27" fmla="*/ 515946 w 3806764"/>
                <a:gd name="connsiteY27" fmla="*/ 1790538 h 3049019"/>
                <a:gd name="connsiteX28" fmla="*/ 428427 w 3806764"/>
                <a:gd name="connsiteY28" fmla="*/ 1899969 h 3049019"/>
                <a:gd name="connsiteX29" fmla="*/ 339136 w 3806764"/>
                <a:gd name="connsiteY29" fmla="*/ 2009105 h 3049019"/>
                <a:gd name="connsiteX30" fmla="*/ 300107 w 3806764"/>
                <a:gd name="connsiteY30" fmla="*/ 2057019 h 3049019"/>
                <a:gd name="connsiteX31" fmla="*/ 261373 w 3806764"/>
                <a:gd name="connsiteY31" fmla="*/ 2107888 h 3049019"/>
                <a:gd name="connsiteX32" fmla="*/ 221754 w 3806764"/>
                <a:gd name="connsiteY32" fmla="*/ 2159350 h 3049019"/>
                <a:gd name="connsiteX33" fmla="*/ 180951 w 3806764"/>
                <a:gd name="connsiteY33" fmla="*/ 2211109 h 3049019"/>
                <a:gd name="connsiteX34" fmla="*/ 139261 w 3806764"/>
                <a:gd name="connsiteY34" fmla="*/ 2261684 h 3049019"/>
                <a:gd name="connsiteX35" fmla="*/ 118269 w 3806764"/>
                <a:gd name="connsiteY35" fmla="*/ 2285641 h 3049019"/>
                <a:gd name="connsiteX36" fmla="*/ 96390 w 3806764"/>
                <a:gd name="connsiteY36" fmla="*/ 2309302 h 3049019"/>
                <a:gd name="connsiteX37" fmla="*/ 73623 w 3806764"/>
                <a:gd name="connsiteY37" fmla="*/ 2332372 h 3049019"/>
                <a:gd name="connsiteX38" fmla="*/ 50856 w 3806764"/>
                <a:gd name="connsiteY38" fmla="*/ 2354258 h 3049019"/>
                <a:gd name="connsiteX39" fmla="*/ 27794 w 3806764"/>
                <a:gd name="connsiteY39" fmla="*/ 2374073 h 3049019"/>
                <a:gd name="connsiteX40" fmla="*/ 3845 w 3806764"/>
                <a:gd name="connsiteY40" fmla="*/ 2393889 h 3049019"/>
                <a:gd name="connsiteX41" fmla="*/ 2071 w 3806764"/>
                <a:gd name="connsiteY41" fmla="*/ 2408974 h 3049019"/>
                <a:gd name="connsiteX42" fmla="*/ 2071 w 3806764"/>
                <a:gd name="connsiteY42" fmla="*/ 2414889 h 3049019"/>
                <a:gd name="connsiteX43" fmla="*/ 0 w 3806764"/>
                <a:gd name="connsiteY43" fmla="*/ 2424057 h 3049019"/>
                <a:gd name="connsiteX44" fmla="*/ 2071 w 3806764"/>
                <a:gd name="connsiteY44" fmla="*/ 2419916 h 3049019"/>
                <a:gd name="connsiteX45" fmla="*/ 4732 w 3806764"/>
                <a:gd name="connsiteY45" fmla="*/ 2417846 h 3049019"/>
                <a:gd name="connsiteX46" fmla="*/ 15966 w 3806764"/>
                <a:gd name="connsiteY46" fmla="*/ 2416959 h 3049019"/>
                <a:gd name="connsiteX47" fmla="*/ 23950 w 3806764"/>
                <a:gd name="connsiteY47" fmla="*/ 2417846 h 3049019"/>
                <a:gd name="connsiteX48" fmla="*/ 31934 w 3806764"/>
                <a:gd name="connsiteY48" fmla="*/ 2419916 h 3049019"/>
                <a:gd name="connsiteX49" fmla="*/ 52630 w 3806764"/>
                <a:gd name="connsiteY49" fmla="*/ 2426718 h 3049019"/>
                <a:gd name="connsiteX50" fmla="*/ 76579 w 3806764"/>
                <a:gd name="connsiteY50" fmla="*/ 2436775 h 3049019"/>
                <a:gd name="connsiteX51" fmla="*/ 102598 w 3806764"/>
                <a:gd name="connsiteY51" fmla="*/ 2448605 h 3049019"/>
                <a:gd name="connsiteX52" fmla="*/ 131279 w 3806764"/>
                <a:gd name="connsiteY52" fmla="*/ 2463690 h 3049019"/>
                <a:gd name="connsiteX53" fmla="*/ 159959 w 3806764"/>
                <a:gd name="connsiteY53" fmla="*/ 2478477 h 3049019"/>
                <a:gd name="connsiteX54" fmla="*/ 218796 w 3806764"/>
                <a:gd name="connsiteY54" fmla="*/ 2510124 h 3049019"/>
                <a:gd name="connsiteX55" fmla="*/ 271426 w 3806764"/>
                <a:gd name="connsiteY55" fmla="*/ 2541179 h 3049019"/>
                <a:gd name="connsiteX56" fmla="*/ 331152 w 3806764"/>
                <a:gd name="connsiteY56" fmla="*/ 2576966 h 3049019"/>
                <a:gd name="connsiteX57" fmla="*/ 361902 w 3806764"/>
                <a:gd name="connsiteY57" fmla="*/ 2595895 h 3049019"/>
                <a:gd name="connsiteX58" fmla="*/ 391765 w 3806764"/>
                <a:gd name="connsiteY58" fmla="*/ 2615710 h 3049019"/>
                <a:gd name="connsiteX59" fmla="*/ 421332 w 3806764"/>
                <a:gd name="connsiteY59" fmla="*/ 2635526 h 3049019"/>
                <a:gd name="connsiteX60" fmla="*/ 450308 w 3806764"/>
                <a:gd name="connsiteY60" fmla="*/ 2655342 h 3049019"/>
                <a:gd name="connsiteX61" fmla="*/ 505893 w 3806764"/>
                <a:gd name="connsiteY61" fmla="*/ 2697340 h 3049019"/>
                <a:gd name="connsiteX62" fmla="*/ 560593 w 3806764"/>
                <a:gd name="connsiteY62" fmla="*/ 2738747 h 3049019"/>
                <a:gd name="connsiteX63" fmla="*/ 614404 w 3806764"/>
                <a:gd name="connsiteY63" fmla="*/ 2781633 h 3049019"/>
                <a:gd name="connsiteX64" fmla="*/ 668808 w 3806764"/>
                <a:gd name="connsiteY64" fmla="*/ 2825404 h 3049019"/>
                <a:gd name="connsiteX65" fmla="*/ 723802 w 3806764"/>
                <a:gd name="connsiteY65" fmla="*/ 2870065 h 3049019"/>
                <a:gd name="connsiteX66" fmla="*/ 780276 w 3806764"/>
                <a:gd name="connsiteY66" fmla="*/ 2913838 h 3049019"/>
                <a:gd name="connsiteX67" fmla="*/ 808956 w 3806764"/>
                <a:gd name="connsiteY67" fmla="*/ 2935723 h 3049019"/>
                <a:gd name="connsiteX68" fmla="*/ 810247 w 3806764"/>
                <a:gd name="connsiteY68" fmla="*/ 2936622 h 3049019"/>
                <a:gd name="connsiteX69" fmla="*/ 2410557 w 3806764"/>
                <a:gd name="connsiteY69" fmla="*/ 3049019 h 3049019"/>
                <a:gd name="connsiteX70" fmla="*/ 2434259 w 3806764"/>
                <a:gd name="connsiteY70" fmla="*/ 3015283 h 3049019"/>
                <a:gd name="connsiteX71" fmla="*/ 2486002 w 3806764"/>
                <a:gd name="connsiteY71" fmla="*/ 2940752 h 3049019"/>
                <a:gd name="connsiteX72" fmla="*/ 2536562 w 3806764"/>
                <a:gd name="connsiteY72" fmla="*/ 2865333 h 3049019"/>
                <a:gd name="connsiteX73" fmla="*/ 2587418 w 3806764"/>
                <a:gd name="connsiteY73" fmla="*/ 2789618 h 3049019"/>
                <a:gd name="connsiteX74" fmla="*/ 2637090 w 3806764"/>
                <a:gd name="connsiteY74" fmla="*/ 2714199 h 3049019"/>
                <a:gd name="connsiteX75" fmla="*/ 2685876 w 3806764"/>
                <a:gd name="connsiteY75" fmla="*/ 2638483 h 3049019"/>
                <a:gd name="connsiteX76" fmla="*/ 2734661 w 3806764"/>
                <a:gd name="connsiteY76" fmla="*/ 2562770 h 3049019"/>
                <a:gd name="connsiteX77" fmla="*/ 2782264 w 3806764"/>
                <a:gd name="connsiteY77" fmla="*/ 2486463 h 3049019"/>
                <a:gd name="connsiteX78" fmla="*/ 2874809 w 3806764"/>
                <a:gd name="connsiteY78" fmla="*/ 2335329 h 3049019"/>
                <a:gd name="connsiteX79" fmla="*/ 2913247 w 3806764"/>
                <a:gd name="connsiteY79" fmla="*/ 2270558 h 3049019"/>
                <a:gd name="connsiteX80" fmla="*/ 2949910 w 3806764"/>
                <a:gd name="connsiteY80" fmla="*/ 2204011 h 3049019"/>
                <a:gd name="connsiteX81" fmla="*/ 2987165 w 3806764"/>
                <a:gd name="connsiteY81" fmla="*/ 2137465 h 3049019"/>
                <a:gd name="connsiteX82" fmla="*/ 3023828 w 3806764"/>
                <a:gd name="connsiteY82" fmla="*/ 2068848 h 3049019"/>
                <a:gd name="connsiteX83" fmla="*/ 3096267 w 3806764"/>
                <a:gd name="connsiteY83" fmla="*/ 1931615 h 3049019"/>
                <a:gd name="connsiteX84" fmla="*/ 3132043 w 3806764"/>
                <a:gd name="connsiteY84" fmla="*/ 1863294 h 3049019"/>
                <a:gd name="connsiteX85" fmla="*/ 3169594 w 3806764"/>
                <a:gd name="connsiteY85" fmla="*/ 1794678 h 3049019"/>
                <a:gd name="connsiteX86" fmla="*/ 3207735 w 3806764"/>
                <a:gd name="connsiteY86" fmla="*/ 1726948 h 3049019"/>
                <a:gd name="connsiteX87" fmla="*/ 3246173 w 3806764"/>
                <a:gd name="connsiteY87" fmla="*/ 1659220 h 3049019"/>
                <a:gd name="connsiteX88" fmla="*/ 3286088 w 3806764"/>
                <a:gd name="connsiteY88" fmla="*/ 1593561 h 3049019"/>
                <a:gd name="connsiteX89" fmla="*/ 3326891 w 3806764"/>
                <a:gd name="connsiteY89" fmla="*/ 1529085 h 3049019"/>
                <a:gd name="connsiteX90" fmla="*/ 3348770 w 3806764"/>
                <a:gd name="connsiteY90" fmla="*/ 1497143 h 3049019"/>
                <a:gd name="connsiteX91" fmla="*/ 3369466 w 3806764"/>
                <a:gd name="connsiteY91" fmla="*/ 1465200 h 3049019"/>
                <a:gd name="connsiteX92" fmla="*/ 3392529 w 3806764"/>
                <a:gd name="connsiteY92" fmla="*/ 1434736 h 3049019"/>
                <a:gd name="connsiteX93" fmla="*/ 3415592 w 3806764"/>
                <a:gd name="connsiteY93" fmla="*/ 1403681 h 3049019"/>
                <a:gd name="connsiteX94" fmla="*/ 3438063 w 3806764"/>
                <a:gd name="connsiteY94" fmla="*/ 1374106 h 3049019"/>
                <a:gd name="connsiteX95" fmla="*/ 3462011 w 3806764"/>
                <a:gd name="connsiteY95" fmla="*/ 1345121 h 3049019"/>
                <a:gd name="connsiteX96" fmla="*/ 3485961 w 3806764"/>
                <a:gd name="connsiteY96" fmla="*/ 1316136 h 3049019"/>
                <a:gd name="connsiteX97" fmla="*/ 3510502 w 3806764"/>
                <a:gd name="connsiteY97" fmla="*/ 1287448 h 3049019"/>
                <a:gd name="connsiteX98" fmla="*/ 3545391 w 3806764"/>
                <a:gd name="connsiteY98" fmla="*/ 1250774 h 3049019"/>
                <a:gd name="connsiteX99" fmla="*/ 3581464 w 3806764"/>
                <a:gd name="connsiteY99" fmla="*/ 1214099 h 3049019"/>
                <a:gd name="connsiteX100" fmla="*/ 3654789 w 3806764"/>
                <a:gd name="connsiteY100" fmla="*/ 1142230 h 3049019"/>
                <a:gd name="connsiteX101" fmla="*/ 3691749 w 3806764"/>
                <a:gd name="connsiteY101" fmla="*/ 1106442 h 3049019"/>
                <a:gd name="connsiteX102" fmla="*/ 3727229 w 3806764"/>
                <a:gd name="connsiteY102" fmla="*/ 1069768 h 3049019"/>
                <a:gd name="connsiteX103" fmla="*/ 3762118 w 3806764"/>
                <a:gd name="connsiteY103" fmla="*/ 1033093 h 3049019"/>
                <a:gd name="connsiteX104" fmla="*/ 3778084 w 3806764"/>
                <a:gd name="connsiteY104" fmla="*/ 1014165 h 3049019"/>
                <a:gd name="connsiteX105" fmla="*/ 3789487 w 3806764"/>
                <a:gd name="connsiteY105" fmla="*/ 1000760 h 3049019"/>
                <a:gd name="connsiteX106" fmla="*/ 3743195 w 3806764"/>
                <a:gd name="connsiteY106" fmla="*/ 970392 h 3049019"/>
                <a:gd name="connsiteX107" fmla="*/ 3679922 w 3806764"/>
                <a:gd name="connsiteY107" fmla="*/ 928690 h 3049019"/>
                <a:gd name="connsiteX108" fmla="*/ 3613986 w 3806764"/>
                <a:gd name="connsiteY108" fmla="*/ 889945 h 3049019"/>
                <a:gd name="connsiteX109" fmla="*/ 3548643 w 3806764"/>
                <a:gd name="connsiteY109" fmla="*/ 850905 h 3049019"/>
                <a:gd name="connsiteX110" fmla="*/ 3481822 w 3806764"/>
                <a:gd name="connsiteY110" fmla="*/ 813343 h 3049019"/>
                <a:gd name="connsiteX111" fmla="*/ 3414114 w 3806764"/>
                <a:gd name="connsiteY111" fmla="*/ 776669 h 3049019"/>
                <a:gd name="connsiteX112" fmla="*/ 3346700 w 3806764"/>
                <a:gd name="connsiteY112" fmla="*/ 740882 h 3049019"/>
                <a:gd name="connsiteX113" fmla="*/ 3279288 w 3806764"/>
                <a:gd name="connsiteY113" fmla="*/ 705094 h 3049019"/>
                <a:gd name="connsiteX114" fmla="*/ 3141801 w 3806764"/>
                <a:gd name="connsiteY114" fmla="*/ 636479 h 3049019"/>
                <a:gd name="connsiteX115" fmla="*/ 3004905 w 3806764"/>
                <a:gd name="connsiteY115" fmla="*/ 568748 h 3049019"/>
                <a:gd name="connsiteX116" fmla="*/ 2867714 w 3806764"/>
                <a:gd name="connsiteY116" fmla="*/ 501020 h 3049019"/>
                <a:gd name="connsiteX117" fmla="*/ 2731409 w 3806764"/>
                <a:gd name="connsiteY117" fmla="*/ 433586 h 3049019"/>
                <a:gd name="connsiteX118" fmla="*/ 2676710 w 3806764"/>
                <a:gd name="connsiteY118" fmla="*/ 407855 h 3049019"/>
                <a:gd name="connsiteX119" fmla="*/ 2622307 w 3806764"/>
                <a:gd name="connsiteY119" fmla="*/ 382714 h 3049019"/>
                <a:gd name="connsiteX120" fmla="*/ 2565242 w 3806764"/>
                <a:gd name="connsiteY120" fmla="*/ 358759 h 3049019"/>
                <a:gd name="connsiteX121" fmla="*/ 2508768 w 3806764"/>
                <a:gd name="connsiteY121" fmla="*/ 336280 h 3049019"/>
                <a:gd name="connsiteX122" fmla="*/ 2394640 w 3806764"/>
                <a:gd name="connsiteY122" fmla="*/ 291029 h 3049019"/>
                <a:gd name="connsiteX123" fmla="*/ 2337871 w 3806764"/>
                <a:gd name="connsiteY123" fmla="*/ 268551 h 3049019"/>
                <a:gd name="connsiteX124" fmla="*/ 2280215 w 3806764"/>
                <a:gd name="connsiteY124" fmla="*/ 245481 h 3049019"/>
                <a:gd name="connsiteX125" fmla="*/ 2224334 w 3806764"/>
                <a:gd name="connsiteY125" fmla="*/ 220637 h 3049019"/>
                <a:gd name="connsiteX126" fmla="*/ 2169043 w 3806764"/>
                <a:gd name="connsiteY126" fmla="*/ 196090 h 3049019"/>
                <a:gd name="connsiteX127" fmla="*/ 2114343 w 3806764"/>
                <a:gd name="connsiteY127" fmla="*/ 169175 h 3049019"/>
                <a:gd name="connsiteX128" fmla="*/ 2087438 w 3806764"/>
                <a:gd name="connsiteY128" fmla="*/ 154979 h 3049019"/>
                <a:gd name="connsiteX129" fmla="*/ 2060532 w 3806764"/>
                <a:gd name="connsiteY129" fmla="*/ 140191 h 3049019"/>
                <a:gd name="connsiteX130" fmla="*/ 2034808 w 3806764"/>
                <a:gd name="connsiteY130" fmla="*/ 125403 h 3049019"/>
                <a:gd name="connsiteX131" fmla="*/ 2009085 w 3806764"/>
                <a:gd name="connsiteY131" fmla="*/ 109432 h 3049019"/>
                <a:gd name="connsiteX132" fmla="*/ 1983066 w 3806764"/>
                <a:gd name="connsiteY132" fmla="*/ 92573 h 3049019"/>
                <a:gd name="connsiteX133" fmla="*/ 1958229 w 3806764"/>
                <a:gd name="connsiteY133" fmla="*/ 75715 h 3049019"/>
                <a:gd name="connsiteX134" fmla="*/ 1934280 w 3806764"/>
                <a:gd name="connsiteY134" fmla="*/ 57673 h 3049019"/>
                <a:gd name="connsiteX135" fmla="*/ 1910331 w 3806764"/>
                <a:gd name="connsiteY135" fmla="*/ 39927 h 3049019"/>
                <a:gd name="connsiteX136" fmla="*/ 1886677 w 3806764"/>
                <a:gd name="connsiteY136" fmla="*/ 20113 h 3049019"/>
                <a:gd name="connsiteX137" fmla="*/ 1863615 w 3806764"/>
                <a:gd name="connsiteY137" fmla="*/ 0 h 3049019"/>
                <a:gd name="connsiteX0" fmla="*/ 3794937 w 3806764"/>
                <a:gd name="connsiteY0" fmla="*/ 994349 h 3049019"/>
                <a:gd name="connsiteX1" fmla="*/ 3789487 w 3806764"/>
                <a:gd name="connsiteY1" fmla="*/ 1000760 h 3049019"/>
                <a:gd name="connsiteX2" fmla="*/ 3806764 w 3806764"/>
                <a:gd name="connsiteY2" fmla="*/ 1012095 h 3049019"/>
                <a:gd name="connsiteX3" fmla="*/ 3802034 w 3806764"/>
                <a:gd name="connsiteY3" fmla="*/ 1007954 h 3049019"/>
                <a:gd name="connsiteX4" fmla="*/ 3798782 w 3806764"/>
                <a:gd name="connsiteY4" fmla="*/ 1004110 h 3049019"/>
                <a:gd name="connsiteX5" fmla="*/ 3794937 w 3806764"/>
                <a:gd name="connsiteY5" fmla="*/ 994349 h 3049019"/>
                <a:gd name="connsiteX6" fmla="*/ 1863615 w 3806764"/>
                <a:gd name="connsiteY6" fmla="*/ 0 h 3049019"/>
                <a:gd name="connsiteX7" fmla="*/ 1851789 w 3806764"/>
                <a:gd name="connsiteY7" fmla="*/ 11239 h 3049019"/>
                <a:gd name="connsiteX8" fmla="*/ 1839666 w 3806764"/>
                <a:gd name="connsiteY8" fmla="*/ 21887 h 3049019"/>
                <a:gd name="connsiteX9" fmla="*/ 1829021 w 3806764"/>
                <a:gd name="connsiteY9" fmla="*/ 34605 h 3049019"/>
                <a:gd name="connsiteX10" fmla="*/ 1818081 w 3806764"/>
                <a:gd name="connsiteY10" fmla="*/ 48801 h 3049019"/>
                <a:gd name="connsiteX11" fmla="*/ 1808029 w 3806764"/>
                <a:gd name="connsiteY11" fmla="*/ 62406 h 3049019"/>
                <a:gd name="connsiteX12" fmla="*/ 1798272 w 3806764"/>
                <a:gd name="connsiteY12" fmla="*/ 77490 h 3049019"/>
                <a:gd name="connsiteX13" fmla="*/ 1778165 w 3806764"/>
                <a:gd name="connsiteY13" fmla="*/ 108545 h 3049019"/>
                <a:gd name="connsiteX14" fmla="*/ 1740615 w 3806764"/>
                <a:gd name="connsiteY14" fmla="*/ 170951 h 3049019"/>
                <a:gd name="connsiteX15" fmla="*/ 1721693 w 3806764"/>
                <a:gd name="connsiteY15" fmla="*/ 200823 h 3049019"/>
                <a:gd name="connsiteX16" fmla="*/ 1712822 w 3806764"/>
                <a:gd name="connsiteY16" fmla="*/ 214723 h 3049019"/>
                <a:gd name="connsiteX17" fmla="*/ 1702770 w 3806764"/>
                <a:gd name="connsiteY17" fmla="*/ 227737 h 3049019"/>
                <a:gd name="connsiteX18" fmla="*/ 1617321 w 3806764"/>
                <a:gd name="connsiteY18" fmla="*/ 338943 h 3049019"/>
                <a:gd name="connsiteX19" fmla="*/ 1533645 w 3806764"/>
                <a:gd name="connsiteY19" fmla="*/ 450445 h 3049019"/>
                <a:gd name="connsiteX20" fmla="*/ 1365705 w 3806764"/>
                <a:gd name="connsiteY20" fmla="*/ 674926 h 3049019"/>
                <a:gd name="connsiteX21" fmla="*/ 1199834 w 3806764"/>
                <a:gd name="connsiteY21" fmla="*/ 899706 h 3049019"/>
                <a:gd name="connsiteX22" fmla="*/ 1115567 w 3806764"/>
                <a:gd name="connsiteY22" fmla="*/ 1010911 h 3049019"/>
                <a:gd name="connsiteX23" fmla="*/ 1030710 w 3806764"/>
                <a:gd name="connsiteY23" fmla="*/ 1122413 h 3049019"/>
                <a:gd name="connsiteX24" fmla="*/ 859811 w 3806764"/>
                <a:gd name="connsiteY24" fmla="*/ 1346304 h 3049019"/>
                <a:gd name="connsiteX25" fmla="*/ 689802 w 3806764"/>
                <a:gd name="connsiteY25" fmla="*/ 1568717 h 3049019"/>
                <a:gd name="connsiteX26" fmla="*/ 603465 w 3806764"/>
                <a:gd name="connsiteY26" fmla="*/ 1680219 h 3049019"/>
                <a:gd name="connsiteX27" fmla="*/ 515946 w 3806764"/>
                <a:gd name="connsiteY27" fmla="*/ 1790538 h 3049019"/>
                <a:gd name="connsiteX28" fmla="*/ 428427 w 3806764"/>
                <a:gd name="connsiteY28" fmla="*/ 1899969 h 3049019"/>
                <a:gd name="connsiteX29" fmla="*/ 339136 w 3806764"/>
                <a:gd name="connsiteY29" fmla="*/ 2009105 h 3049019"/>
                <a:gd name="connsiteX30" fmla="*/ 300107 w 3806764"/>
                <a:gd name="connsiteY30" fmla="*/ 2057019 h 3049019"/>
                <a:gd name="connsiteX31" fmla="*/ 261373 w 3806764"/>
                <a:gd name="connsiteY31" fmla="*/ 2107888 h 3049019"/>
                <a:gd name="connsiteX32" fmla="*/ 221754 w 3806764"/>
                <a:gd name="connsiteY32" fmla="*/ 2159350 h 3049019"/>
                <a:gd name="connsiteX33" fmla="*/ 180951 w 3806764"/>
                <a:gd name="connsiteY33" fmla="*/ 2211109 h 3049019"/>
                <a:gd name="connsiteX34" fmla="*/ 139261 w 3806764"/>
                <a:gd name="connsiteY34" fmla="*/ 2261684 h 3049019"/>
                <a:gd name="connsiteX35" fmla="*/ 118269 w 3806764"/>
                <a:gd name="connsiteY35" fmla="*/ 2285641 h 3049019"/>
                <a:gd name="connsiteX36" fmla="*/ 96390 w 3806764"/>
                <a:gd name="connsiteY36" fmla="*/ 2309302 h 3049019"/>
                <a:gd name="connsiteX37" fmla="*/ 73623 w 3806764"/>
                <a:gd name="connsiteY37" fmla="*/ 2332372 h 3049019"/>
                <a:gd name="connsiteX38" fmla="*/ 50856 w 3806764"/>
                <a:gd name="connsiteY38" fmla="*/ 2354258 h 3049019"/>
                <a:gd name="connsiteX39" fmla="*/ 27794 w 3806764"/>
                <a:gd name="connsiteY39" fmla="*/ 2374073 h 3049019"/>
                <a:gd name="connsiteX40" fmla="*/ 3845 w 3806764"/>
                <a:gd name="connsiteY40" fmla="*/ 2393889 h 3049019"/>
                <a:gd name="connsiteX41" fmla="*/ 2071 w 3806764"/>
                <a:gd name="connsiteY41" fmla="*/ 2408974 h 3049019"/>
                <a:gd name="connsiteX42" fmla="*/ 2071 w 3806764"/>
                <a:gd name="connsiteY42" fmla="*/ 2414889 h 3049019"/>
                <a:gd name="connsiteX43" fmla="*/ 0 w 3806764"/>
                <a:gd name="connsiteY43" fmla="*/ 2424057 h 3049019"/>
                <a:gd name="connsiteX44" fmla="*/ 4732 w 3806764"/>
                <a:gd name="connsiteY44" fmla="*/ 2417846 h 3049019"/>
                <a:gd name="connsiteX45" fmla="*/ 15966 w 3806764"/>
                <a:gd name="connsiteY45" fmla="*/ 2416959 h 3049019"/>
                <a:gd name="connsiteX46" fmla="*/ 23950 w 3806764"/>
                <a:gd name="connsiteY46" fmla="*/ 2417846 h 3049019"/>
                <a:gd name="connsiteX47" fmla="*/ 31934 w 3806764"/>
                <a:gd name="connsiteY47" fmla="*/ 2419916 h 3049019"/>
                <a:gd name="connsiteX48" fmla="*/ 52630 w 3806764"/>
                <a:gd name="connsiteY48" fmla="*/ 2426718 h 3049019"/>
                <a:gd name="connsiteX49" fmla="*/ 76579 w 3806764"/>
                <a:gd name="connsiteY49" fmla="*/ 2436775 h 3049019"/>
                <a:gd name="connsiteX50" fmla="*/ 102598 w 3806764"/>
                <a:gd name="connsiteY50" fmla="*/ 2448605 h 3049019"/>
                <a:gd name="connsiteX51" fmla="*/ 131279 w 3806764"/>
                <a:gd name="connsiteY51" fmla="*/ 2463690 h 3049019"/>
                <a:gd name="connsiteX52" fmla="*/ 159959 w 3806764"/>
                <a:gd name="connsiteY52" fmla="*/ 2478477 h 3049019"/>
                <a:gd name="connsiteX53" fmla="*/ 218796 w 3806764"/>
                <a:gd name="connsiteY53" fmla="*/ 2510124 h 3049019"/>
                <a:gd name="connsiteX54" fmla="*/ 271426 w 3806764"/>
                <a:gd name="connsiteY54" fmla="*/ 2541179 h 3049019"/>
                <a:gd name="connsiteX55" fmla="*/ 331152 w 3806764"/>
                <a:gd name="connsiteY55" fmla="*/ 2576966 h 3049019"/>
                <a:gd name="connsiteX56" fmla="*/ 361902 w 3806764"/>
                <a:gd name="connsiteY56" fmla="*/ 2595895 h 3049019"/>
                <a:gd name="connsiteX57" fmla="*/ 391765 w 3806764"/>
                <a:gd name="connsiteY57" fmla="*/ 2615710 h 3049019"/>
                <a:gd name="connsiteX58" fmla="*/ 421332 w 3806764"/>
                <a:gd name="connsiteY58" fmla="*/ 2635526 h 3049019"/>
                <a:gd name="connsiteX59" fmla="*/ 450308 w 3806764"/>
                <a:gd name="connsiteY59" fmla="*/ 2655342 h 3049019"/>
                <a:gd name="connsiteX60" fmla="*/ 505893 w 3806764"/>
                <a:gd name="connsiteY60" fmla="*/ 2697340 h 3049019"/>
                <a:gd name="connsiteX61" fmla="*/ 560593 w 3806764"/>
                <a:gd name="connsiteY61" fmla="*/ 2738747 h 3049019"/>
                <a:gd name="connsiteX62" fmla="*/ 614404 w 3806764"/>
                <a:gd name="connsiteY62" fmla="*/ 2781633 h 3049019"/>
                <a:gd name="connsiteX63" fmla="*/ 668808 w 3806764"/>
                <a:gd name="connsiteY63" fmla="*/ 2825404 h 3049019"/>
                <a:gd name="connsiteX64" fmla="*/ 723802 w 3806764"/>
                <a:gd name="connsiteY64" fmla="*/ 2870065 h 3049019"/>
                <a:gd name="connsiteX65" fmla="*/ 780276 w 3806764"/>
                <a:gd name="connsiteY65" fmla="*/ 2913838 h 3049019"/>
                <a:gd name="connsiteX66" fmla="*/ 808956 w 3806764"/>
                <a:gd name="connsiteY66" fmla="*/ 2935723 h 3049019"/>
                <a:gd name="connsiteX67" fmla="*/ 810247 w 3806764"/>
                <a:gd name="connsiteY67" fmla="*/ 2936622 h 3049019"/>
                <a:gd name="connsiteX68" fmla="*/ 2410557 w 3806764"/>
                <a:gd name="connsiteY68" fmla="*/ 3049019 h 3049019"/>
                <a:gd name="connsiteX69" fmla="*/ 2434259 w 3806764"/>
                <a:gd name="connsiteY69" fmla="*/ 3015283 h 3049019"/>
                <a:gd name="connsiteX70" fmla="*/ 2486002 w 3806764"/>
                <a:gd name="connsiteY70" fmla="*/ 2940752 h 3049019"/>
                <a:gd name="connsiteX71" fmla="*/ 2536562 w 3806764"/>
                <a:gd name="connsiteY71" fmla="*/ 2865333 h 3049019"/>
                <a:gd name="connsiteX72" fmla="*/ 2587418 w 3806764"/>
                <a:gd name="connsiteY72" fmla="*/ 2789618 h 3049019"/>
                <a:gd name="connsiteX73" fmla="*/ 2637090 w 3806764"/>
                <a:gd name="connsiteY73" fmla="*/ 2714199 h 3049019"/>
                <a:gd name="connsiteX74" fmla="*/ 2685876 w 3806764"/>
                <a:gd name="connsiteY74" fmla="*/ 2638483 h 3049019"/>
                <a:gd name="connsiteX75" fmla="*/ 2734661 w 3806764"/>
                <a:gd name="connsiteY75" fmla="*/ 2562770 h 3049019"/>
                <a:gd name="connsiteX76" fmla="*/ 2782264 w 3806764"/>
                <a:gd name="connsiteY76" fmla="*/ 2486463 h 3049019"/>
                <a:gd name="connsiteX77" fmla="*/ 2874809 w 3806764"/>
                <a:gd name="connsiteY77" fmla="*/ 2335329 h 3049019"/>
                <a:gd name="connsiteX78" fmla="*/ 2913247 w 3806764"/>
                <a:gd name="connsiteY78" fmla="*/ 2270558 h 3049019"/>
                <a:gd name="connsiteX79" fmla="*/ 2949910 w 3806764"/>
                <a:gd name="connsiteY79" fmla="*/ 2204011 h 3049019"/>
                <a:gd name="connsiteX80" fmla="*/ 2987165 w 3806764"/>
                <a:gd name="connsiteY80" fmla="*/ 2137465 h 3049019"/>
                <a:gd name="connsiteX81" fmla="*/ 3023828 w 3806764"/>
                <a:gd name="connsiteY81" fmla="*/ 2068848 h 3049019"/>
                <a:gd name="connsiteX82" fmla="*/ 3096267 w 3806764"/>
                <a:gd name="connsiteY82" fmla="*/ 1931615 h 3049019"/>
                <a:gd name="connsiteX83" fmla="*/ 3132043 w 3806764"/>
                <a:gd name="connsiteY83" fmla="*/ 1863294 h 3049019"/>
                <a:gd name="connsiteX84" fmla="*/ 3169594 w 3806764"/>
                <a:gd name="connsiteY84" fmla="*/ 1794678 h 3049019"/>
                <a:gd name="connsiteX85" fmla="*/ 3207735 w 3806764"/>
                <a:gd name="connsiteY85" fmla="*/ 1726948 h 3049019"/>
                <a:gd name="connsiteX86" fmla="*/ 3246173 w 3806764"/>
                <a:gd name="connsiteY86" fmla="*/ 1659220 h 3049019"/>
                <a:gd name="connsiteX87" fmla="*/ 3286088 w 3806764"/>
                <a:gd name="connsiteY87" fmla="*/ 1593561 h 3049019"/>
                <a:gd name="connsiteX88" fmla="*/ 3326891 w 3806764"/>
                <a:gd name="connsiteY88" fmla="*/ 1529085 h 3049019"/>
                <a:gd name="connsiteX89" fmla="*/ 3348770 w 3806764"/>
                <a:gd name="connsiteY89" fmla="*/ 1497143 h 3049019"/>
                <a:gd name="connsiteX90" fmla="*/ 3369466 w 3806764"/>
                <a:gd name="connsiteY90" fmla="*/ 1465200 h 3049019"/>
                <a:gd name="connsiteX91" fmla="*/ 3392529 w 3806764"/>
                <a:gd name="connsiteY91" fmla="*/ 1434736 h 3049019"/>
                <a:gd name="connsiteX92" fmla="*/ 3415592 w 3806764"/>
                <a:gd name="connsiteY92" fmla="*/ 1403681 h 3049019"/>
                <a:gd name="connsiteX93" fmla="*/ 3438063 w 3806764"/>
                <a:gd name="connsiteY93" fmla="*/ 1374106 h 3049019"/>
                <a:gd name="connsiteX94" fmla="*/ 3462011 w 3806764"/>
                <a:gd name="connsiteY94" fmla="*/ 1345121 h 3049019"/>
                <a:gd name="connsiteX95" fmla="*/ 3485961 w 3806764"/>
                <a:gd name="connsiteY95" fmla="*/ 1316136 h 3049019"/>
                <a:gd name="connsiteX96" fmla="*/ 3510502 w 3806764"/>
                <a:gd name="connsiteY96" fmla="*/ 1287448 h 3049019"/>
                <a:gd name="connsiteX97" fmla="*/ 3545391 w 3806764"/>
                <a:gd name="connsiteY97" fmla="*/ 1250774 h 3049019"/>
                <a:gd name="connsiteX98" fmla="*/ 3581464 w 3806764"/>
                <a:gd name="connsiteY98" fmla="*/ 1214099 h 3049019"/>
                <a:gd name="connsiteX99" fmla="*/ 3654789 w 3806764"/>
                <a:gd name="connsiteY99" fmla="*/ 1142230 h 3049019"/>
                <a:gd name="connsiteX100" fmla="*/ 3691749 w 3806764"/>
                <a:gd name="connsiteY100" fmla="*/ 1106442 h 3049019"/>
                <a:gd name="connsiteX101" fmla="*/ 3727229 w 3806764"/>
                <a:gd name="connsiteY101" fmla="*/ 1069768 h 3049019"/>
                <a:gd name="connsiteX102" fmla="*/ 3762118 w 3806764"/>
                <a:gd name="connsiteY102" fmla="*/ 1033093 h 3049019"/>
                <a:gd name="connsiteX103" fmla="*/ 3778084 w 3806764"/>
                <a:gd name="connsiteY103" fmla="*/ 1014165 h 3049019"/>
                <a:gd name="connsiteX104" fmla="*/ 3789487 w 3806764"/>
                <a:gd name="connsiteY104" fmla="*/ 1000760 h 3049019"/>
                <a:gd name="connsiteX105" fmla="*/ 3743195 w 3806764"/>
                <a:gd name="connsiteY105" fmla="*/ 970392 h 3049019"/>
                <a:gd name="connsiteX106" fmla="*/ 3679922 w 3806764"/>
                <a:gd name="connsiteY106" fmla="*/ 928690 h 3049019"/>
                <a:gd name="connsiteX107" fmla="*/ 3613986 w 3806764"/>
                <a:gd name="connsiteY107" fmla="*/ 889945 h 3049019"/>
                <a:gd name="connsiteX108" fmla="*/ 3548643 w 3806764"/>
                <a:gd name="connsiteY108" fmla="*/ 850905 h 3049019"/>
                <a:gd name="connsiteX109" fmla="*/ 3481822 w 3806764"/>
                <a:gd name="connsiteY109" fmla="*/ 813343 h 3049019"/>
                <a:gd name="connsiteX110" fmla="*/ 3414114 w 3806764"/>
                <a:gd name="connsiteY110" fmla="*/ 776669 h 3049019"/>
                <a:gd name="connsiteX111" fmla="*/ 3346700 w 3806764"/>
                <a:gd name="connsiteY111" fmla="*/ 740882 h 3049019"/>
                <a:gd name="connsiteX112" fmla="*/ 3279288 w 3806764"/>
                <a:gd name="connsiteY112" fmla="*/ 705094 h 3049019"/>
                <a:gd name="connsiteX113" fmla="*/ 3141801 w 3806764"/>
                <a:gd name="connsiteY113" fmla="*/ 636479 h 3049019"/>
                <a:gd name="connsiteX114" fmla="*/ 3004905 w 3806764"/>
                <a:gd name="connsiteY114" fmla="*/ 568748 h 3049019"/>
                <a:gd name="connsiteX115" fmla="*/ 2867714 w 3806764"/>
                <a:gd name="connsiteY115" fmla="*/ 501020 h 3049019"/>
                <a:gd name="connsiteX116" fmla="*/ 2731409 w 3806764"/>
                <a:gd name="connsiteY116" fmla="*/ 433586 h 3049019"/>
                <a:gd name="connsiteX117" fmla="*/ 2676710 w 3806764"/>
                <a:gd name="connsiteY117" fmla="*/ 407855 h 3049019"/>
                <a:gd name="connsiteX118" fmla="*/ 2622307 w 3806764"/>
                <a:gd name="connsiteY118" fmla="*/ 382714 h 3049019"/>
                <a:gd name="connsiteX119" fmla="*/ 2565242 w 3806764"/>
                <a:gd name="connsiteY119" fmla="*/ 358759 h 3049019"/>
                <a:gd name="connsiteX120" fmla="*/ 2508768 w 3806764"/>
                <a:gd name="connsiteY120" fmla="*/ 336280 h 3049019"/>
                <a:gd name="connsiteX121" fmla="*/ 2394640 w 3806764"/>
                <a:gd name="connsiteY121" fmla="*/ 291029 h 3049019"/>
                <a:gd name="connsiteX122" fmla="*/ 2337871 w 3806764"/>
                <a:gd name="connsiteY122" fmla="*/ 268551 h 3049019"/>
                <a:gd name="connsiteX123" fmla="*/ 2280215 w 3806764"/>
                <a:gd name="connsiteY123" fmla="*/ 245481 h 3049019"/>
                <a:gd name="connsiteX124" fmla="*/ 2224334 w 3806764"/>
                <a:gd name="connsiteY124" fmla="*/ 220637 h 3049019"/>
                <a:gd name="connsiteX125" fmla="*/ 2169043 w 3806764"/>
                <a:gd name="connsiteY125" fmla="*/ 196090 h 3049019"/>
                <a:gd name="connsiteX126" fmla="*/ 2114343 w 3806764"/>
                <a:gd name="connsiteY126" fmla="*/ 169175 h 3049019"/>
                <a:gd name="connsiteX127" fmla="*/ 2087438 w 3806764"/>
                <a:gd name="connsiteY127" fmla="*/ 154979 h 3049019"/>
                <a:gd name="connsiteX128" fmla="*/ 2060532 w 3806764"/>
                <a:gd name="connsiteY128" fmla="*/ 140191 h 3049019"/>
                <a:gd name="connsiteX129" fmla="*/ 2034808 w 3806764"/>
                <a:gd name="connsiteY129" fmla="*/ 125403 h 3049019"/>
                <a:gd name="connsiteX130" fmla="*/ 2009085 w 3806764"/>
                <a:gd name="connsiteY130" fmla="*/ 109432 h 3049019"/>
                <a:gd name="connsiteX131" fmla="*/ 1983066 w 3806764"/>
                <a:gd name="connsiteY131" fmla="*/ 92573 h 3049019"/>
                <a:gd name="connsiteX132" fmla="*/ 1958229 w 3806764"/>
                <a:gd name="connsiteY132" fmla="*/ 75715 h 3049019"/>
                <a:gd name="connsiteX133" fmla="*/ 1934280 w 3806764"/>
                <a:gd name="connsiteY133" fmla="*/ 57673 h 3049019"/>
                <a:gd name="connsiteX134" fmla="*/ 1910331 w 3806764"/>
                <a:gd name="connsiteY134" fmla="*/ 39927 h 3049019"/>
                <a:gd name="connsiteX135" fmla="*/ 1886677 w 3806764"/>
                <a:gd name="connsiteY135" fmla="*/ 20113 h 3049019"/>
                <a:gd name="connsiteX136" fmla="*/ 1863615 w 3806764"/>
                <a:gd name="connsiteY136" fmla="*/ 0 h 3049019"/>
                <a:gd name="connsiteX0" fmla="*/ 3794937 w 3806764"/>
                <a:gd name="connsiteY0" fmla="*/ 994349 h 3049019"/>
                <a:gd name="connsiteX1" fmla="*/ 3789487 w 3806764"/>
                <a:gd name="connsiteY1" fmla="*/ 1000760 h 3049019"/>
                <a:gd name="connsiteX2" fmla="*/ 3806764 w 3806764"/>
                <a:gd name="connsiteY2" fmla="*/ 1012095 h 3049019"/>
                <a:gd name="connsiteX3" fmla="*/ 3802034 w 3806764"/>
                <a:gd name="connsiteY3" fmla="*/ 1007954 h 3049019"/>
                <a:gd name="connsiteX4" fmla="*/ 3798782 w 3806764"/>
                <a:gd name="connsiteY4" fmla="*/ 1004110 h 3049019"/>
                <a:gd name="connsiteX5" fmla="*/ 3794937 w 3806764"/>
                <a:gd name="connsiteY5" fmla="*/ 994349 h 3049019"/>
                <a:gd name="connsiteX6" fmla="*/ 1863615 w 3806764"/>
                <a:gd name="connsiteY6" fmla="*/ 0 h 3049019"/>
                <a:gd name="connsiteX7" fmla="*/ 1851789 w 3806764"/>
                <a:gd name="connsiteY7" fmla="*/ 11239 h 3049019"/>
                <a:gd name="connsiteX8" fmla="*/ 1839666 w 3806764"/>
                <a:gd name="connsiteY8" fmla="*/ 21887 h 3049019"/>
                <a:gd name="connsiteX9" fmla="*/ 1829021 w 3806764"/>
                <a:gd name="connsiteY9" fmla="*/ 34605 h 3049019"/>
                <a:gd name="connsiteX10" fmla="*/ 1818081 w 3806764"/>
                <a:gd name="connsiteY10" fmla="*/ 48801 h 3049019"/>
                <a:gd name="connsiteX11" fmla="*/ 1808029 w 3806764"/>
                <a:gd name="connsiteY11" fmla="*/ 62406 h 3049019"/>
                <a:gd name="connsiteX12" fmla="*/ 1798272 w 3806764"/>
                <a:gd name="connsiteY12" fmla="*/ 77490 h 3049019"/>
                <a:gd name="connsiteX13" fmla="*/ 1778165 w 3806764"/>
                <a:gd name="connsiteY13" fmla="*/ 108545 h 3049019"/>
                <a:gd name="connsiteX14" fmla="*/ 1740615 w 3806764"/>
                <a:gd name="connsiteY14" fmla="*/ 170951 h 3049019"/>
                <a:gd name="connsiteX15" fmla="*/ 1721693 w 3806764"/>
                <a:gd name="connsiteY15" fmla="*/ 200823 h 3049019"/>
                <a:gd name="connsiteX16" fmla="*/ 1712822 w 3806764"/>
                <a:gd name="connsiteY16" fmla="*/ 214723 h 3049019"/>
                <a:gd name="connsiteX17" fmla="*/ 1702770 w 3806764"/>
                <a:gd name="connsiteY17" fmla="*/ 227737 h 3049019"/>
                <a:gd name="connsiteX18" fmla="*/ 1617321 w 3806764"/>
                <a:gd name="connsiteY18" fmla="*/ 338943 h 3049019"/>
                <a:gd name="connsiteX19" fmla="*/ 1533645 w 3806764"/>
                <a:gd name="connsiteY19" fmla="*/ 450445 h 3049019"/>
                <a:gd name="connsiteX20" fmla="*/ 1365705 w 3806764"/>
                <a:gd name="connsiteY20" fmla="*/ 674926 h 3049019"/>
                <a:gd name="connsiteX21" fmla="*/ 1199834 w 3806764"/>
                <a:gd name="connsiteY21" fmla="*/ 899706 h 3049019"/>
                <a:gd name="connsiteX22" fmla="*/ 1115567 w 3806764"/>
                <a:gd name="connsiteY22" fmla="*/ 1010911 h 3049019"/>
                <a:gd name="connsiteX23" fmla="*/ 1030710 w 3806764"/>
                <a:gd name="connsiteY23" fmla="*/ 1122413 h 3049019"/>
                <a:gd name="connsiteX24" fmla="*/ 859811 w 3806764"/>
                <a:gd name="connsiteY24" fmla="*/ 1346304 h 3049019"/>
                <a:gd name="connsiteX25" fmla="*/ 689802 w 3806764"/>
                <a:gd name="connsiteY25" fmla="*/ 1568717 h 3049019"/>
                <a:gd name="connsiteX26" fmla="*/ 603465 w 3806764"/>
                <a:gd name="connsiteY26" fmla="*/ 1680219 h 3049019"/>
                <a:gd name="connsiteX27" fmla="*/ 515946 w 3806764"/>
                <a:gd name="connsiteY27" fmla="*/ 1790538 h 3049019"/>
                <a:gd name="connsiteX28" fmla="*/ 428427 w 3806764"/>
                <a:gd name="connsiteY28" fmla="*/ 1899969 h 3049019"/>
                <a:gd name="connsiteX29" fmla="*/ 339136 w 3806764"/>
                <a:gd name="connsiteY29" fmla="*/ 2009105 h 3049019"/>
                <a:gd name="connsiteX30" fmla="*/ 300107 w 3806764"/>
                <a:gd name="connsiteY30" fmla="*/ 2057019 h 3049019"/>
                <a:gd name="connsiteX31" fmla="*/ 261373 w 3806764"/>
                <a:gd name="connsiteY31" fmla="*/ 2107888 h 3049019"/>
                <a:gd name="connsiteX32" fmla="*/ 221754 w 3806764"/>
                <a:gd name="connsiteY32" fmla="*/ 2159350 h 3049019"/>
                <a:gd name="connsiteX33" fmla="*/ 180951 w 3806764"/>
                <a:gd name="connsiteY33" fmla="*/ 2211109 h 3049019"/>
                <a:gd name="connsiteX34" fmla="*/ 139261 w 3806764"/>
                <a:gd name="connsiteY34" fmla="*/ 2261684 h 3049019"/>
                <a:gd name="connsiteX35" fmla="*/ 118269 w 3806764"/>
                <a:gd name="connsiteY35" fmla="*/ 2285641 h 3049019"/>
                <a:gd name="connsiteX36" fmla="*/ 96390 w 3806764"/>
                <a:gd name="connsiteY36" fmla="*/ 2309302 h 3049019"/>
                <a:gd name="connsiteX37" fmla="*/ 73623 w 3806764"/>
                <a:gd name="connsiteY37" fmla="*/ 2332372 h 3049019"/>
                <a:gd name="connsiteX38" fmla="*/ 50856 w 3806764"/>
                <a:gd name="connsiteY38" fmla="*/ 2354258 h 3049019"/>
                <a:gd name="connsiteX39" fmla="*/ 27794 w 3806764"/>
                <a:gd name="connsiteY39" fmla="*/ 2374073 h 3049019"/>
                <a:gd name="connsiteX40" fmla="*/ 3845 w 3806764"/>
                <a:gd name="connsiteY40" fmla="*/ 2393889 h 3049019"/>
                <a:gd name="connsiteX41" fmla="*/ 2071 w 3806764"/>
                <a:gd name="connsiteY41" fmla="*/ 2408974 h 3049019"/>
                <a:gd name="connsiteX42" fmla="*/ 2071 w 3806764"/>
                <a:gd name="connsiteY42" fmla="*/ 2414889 h 3049019"/>
                <a:gd name="connsiteX43" fmla="*/ 0 w 3806764"/>
                <a:gd name="connsiteY43" fmla="*/ 2424057 h 3049019"/>
                <a:gd name="connsiteX44" fmla="*/ 15966 w 3806764"/>
                <a:gd name="connsiteY44" fmla="*/ 2416959 h 3049019"/>
                <a:gd name="connsiteX45" fmla="*/ 23950 w 3806764"/>
                <a:gd name="connsiteY45" fmla="*/ 2417846 h 3049019"/>
                <a:gd name="connsiteX46" fmla="*/ 31934 w 3806764"/>
                <a:gd name="connsiteY46" fmla="*/ 2419916 h 3049019"/>
                <a:gd name="connsiteX47" fmla="*/ 52630 w 3806764"/>
                <a:gd name="connsiteY47" fmla="*/ 2426718 h 3049019"/>
                <a:gd name="connsiteX48" fmla="*/ 76579 w 3806764"/>
                <a:gd name="connsiteY48" fmla="*/ 2436775 h 3049019"/>
                <a:gd name="connsiteX49" fmla="*/ 102598 w 3806764"/>
                <a:gd name="connsiteY49" fmla="*/ 2448605 h 3049019"/>
                <a:gd name="connsiteX50" fmla="*/ 131279 w 3806764"/>
                <a:gd name="connsiteY50" fmla="*/ 2463690 h 3049019"/>
                <a:gd name="connsiteX51" fmla="*/ 159959 w 3806764"/>
                <a:gd name="connsiteY51" fmla="*/ 2478477 h 3049019"/>
                <a:gd name="connsiteX52" fmla="*/ 218796 w 3806764"/>
                <a:gd name="connsiteY52" fmla="*/ 2510124 h 3049019"/>
                <a:gd name="connsiteX53" fmla="*/ 271426 w 3806764"/>
                <a:gd name="connsiteY53" fmla="*/ 2541179 h 3049019"/>
                <a:gd name="connsiteX54" fmla="*/ 331152 w 3806764"/>
                <a:gd name="connsiteY54" fmla="*/ 2576966 h 3049019"/>
                <a:gd name="connsiteX55" fmla="*/ 361902 w 3806764"/>
                <a:gd name="connsiteY55" fmla="*/ 2595895 h 3049019"/>
                <a:gd name="connsiteX56" fmla="*/ 391765 w 3806764"/>
                <a:gd name="connsiteY56" fmla="*/ 2615710 h 3049019"/>
                <a:gd name="connsiteX57" fmla="*/ 421332 w 3806764"/>
                <a:gd name="connsiteY57" fmla="*/ 2635526 h 3049019"/>
                <a:gd name="connsiteX58" fmla="*/ 450308 w 3806764"/>
                <a:gd name="connsiteY58" fmla="*/ 2655342 h 3049019"/>
                <a:gd name="connsiteX59" fmla="*/ 505893 w 3806764"/>
                <a:gd name="connsiteY59" fmla="*/ 2697340 h 3049019"/>
                <a:gd name="connsiteX60" fmla="*/ 560593 w 3806764"/>
                <a:gd name="connsiteY60" fmla="*/ 2738747 h 3049019"/>
                <a:gd name="connsiteX61" fmla="*/ 614404 w 3806764"/>
                <a:gd name="connsiteY61" fmla="*/ 2781633 h 3049019"/>
                <a:gd name="connsiteX62" fmla="*/ 668808 w 3806764"/>
                <a:gd name="connsiteY62" fmla="*/ 2825404 h 3049019"/>
                <a:gd name="connsiteX63" fmla="*/ 723802 w 3806764"/>
                <a:gd name="connsiteY63" fmla="*/ 2870065 h 3049019"/>
                <a:gd name="connsiteX64" fmla="*/ 780276 w 3806764"/>
                <a:gd name="connsiteY64" fmla="*/ 2913838 h 3049019"/>
                <a:gd name="connsiteX65" fmla="*/ 808956 w 3806764"/>
                <a:gd name="connsiteY65" fmla="*/ 2935723 h 3049019"/>
                <a:gd name="connsiteX66" fmla="*/ 810247 w 3806764"/>
                <a:gd name="connsiteY66" fmla="*/ 2936622 h 3049019"/>
                <a:gd name="connsiteX67" fmla="*/ 2410557 w 3806764"/>
                <a:gd name="connsiteY67" fmla="*/ 3049019 h 3049019"/>
                <a:gd name="connsiteX68" fmla="*/ 2434259 w 3806764"/>
                <a:gd name="connsiteY68" fmla="*/ 3015283 h 3049019"/>
                <a:gd name="connsiteX69" fmla="*/ 2486002 w 3806764"/>
                <a:gd name="connsiteY69" fmla="*/ 2940752 h 3049019"/>
                <a:gd name="connsiteX70" fmla="*/ 2536562 w 3806764"/>
                <a:gd name="connsiteY70" fmla="*/ 2865333 h 3049019"/>
                <a:gd name="connsiteX71" fmla="*/ 2587418 w 3806764"/>
                <a:gd name="connsiteY71" fmla="*/ 2789618 h 3049019"/>
                <a:gd name="connsiteX72" fmla="*/ 2637090 w 3806764"/>
                <a:gd name="connsiteY72" fmla="*/ 2714199 h 3049019"/>
                <a:gd name="connsiteX73" fmla="*/ 2685876 w 3806764"/>
                <a:gd name="connsiteY73" fmla="*/ 2638483 h 3049019"/>
                <a:gd name="connsiteX74" fmla="*/ 2734661 w 3806764"/>
                <a:gd name="connsiteY74" fmla="*/ 2562770 h 3049019"/>
                <a:gd name="connsiteX75" fmla="*/ 2782264 w 3806764"/>
                <a:gd name="connsiteY75" fmla="*/ 2486463 h 3049019"/>
                <a:gd name="connsiteX76" fmla="*/ 2874809 w 3806764"/>
                <a:gd name="connsiteY76" fmla="*/ 2335329 h 3049019"/>
                <a:gd name="connsiteX77" fmla="*/ 2913247 w 3806764"/>
                <a:gd name="connsiteY77" fmla="*/ 2270558 h 3049019"/>
                <a:gd name="connsiteX78" fmla="*/ 2949910 w 3806764"/>
                <a:gd name="connsiteY78" fmla="*/ 2204011 h 3049019"/>
                <a:gd name="connsiteX79" fmla="*/ 2987165 w 3806764"/>
                <a:gd name="connsiteY79" fmla="*/ 2137465 h 3049019"/>
                <a:gd name="connsiteX80" fmla="*/ 3023828 w 3806764"/>
                <a:gd name="connsiteY80" fmla="*/ 2068848 h 3049019"/>
                <a:gd name="connsiteX81" fmla="*/ 3096267 w 3806764"/>
                <a:gd name="connsiteY81" fmla="*/ 1931615 h 3049019"/>
                <a:gd name="connsiteX82" fmla="*/ 3132043 w 3806764"/>
                <a:gd name="connsiteY82" fmla="*/ 1863294 h 3049019"/>
                <a:gd name="connsiteX83" fmla="*/ 3169594 w 3806764"/>
                <a:gd name="connsiteY83" fmla="*/ 1794678 h 3049019"/>
                <a:gd name="connsiteX84" fmla="*/ 3207735 w 3806764"/>
                <a:gd name="connsiteY84" fmla="*/ 1726948 h 3049019"/>
                <a:gd name="connsiteX85" fmla="*/ 3246173 w 3806764"/>
                <a:gd name="connsiteY85" fmla="*/ 1659220 h 3049019"/>
                <a:gd name="connsiteX86" fmla="*/ 3286088 w 3806764"/>
                <a:gd name="connsiteY86" fmla="*/ 1593561 h 3049019"/>
                <a:gd name="connsiteX87" fmla="*/ 3326891 w 3806764"/>
                <a:gd name="connsiteY87" fmla="*/ 1529085 h 3049019"/>
                <a:gd name="connsiteX88" fmla="*/ 3348770 w 3806764"/>
                <a:gd name="connsiteY88" fmla="*/ 1497143 h 3049019"/>
                <a:gd name="connsiteX89" fmla="*/ 3369466 w 3806764"/>
                <a:gd name="connsiteY89" fmla="*/ 1465200 h 3049019"/>
                <a:gd name="connsiteX90" fmla="*/ 3392529 w 3806764"/>
                <a:gd name="connsiteY90" fmla="*/ 1434736 h 3049019"/>
                <a:gd name="connsiteX91" fmla="*/ 3415592 w 3806764"/>
                <a:gd name="connsiteY91" fmla="*/ 1403681 h 3049019"/>
                <a:gd name="connsiteX92" fmla="*/ 3438063 w 3806764"/>
                <a:gd name="connsiteY92" fmla="*/ 1374106 h 3049019"/>
                <a:gd name="connsiteX93" fmla="*/ 3462011 w 3806764"/>
                <a:gd name="connsiteY93" fmla="*/ 1345121 h 3049019"/>
                <a:gd name="connsiteX94" fmla="*/ 3485961 w 3806764"/>
                <a:gd name="connsiteY94" fmla="*/ 1316136 h 3049019"/>
                <a:gd name="connsiteX95" fmla="*/ 3510502 w 3806764"/>
                <a:gd name="connsiteY95" fmla="*/ 1287448 h 3049019"/>
                <a:gd name="connsiteX96" fmla="*/ 3545391 w 3806764"/>
                <a:gd name="connsiteY96" fmla="*/ 1250774 h 3049019"/>
                <a:gd name="connsiteX97" fmla="*/ 3581464 w 3806764"/>
                <a:gd name="connsiteY97" fmla="*/ 1214099 h 3049019"/>
                <a:gd name="connsiteX98" fmla="*/ 3654789 w 3806764"/>
                <a:gd name="connsiteY98" fmla="*/ 1142230 h 3049019"/>
                <a:gd name="connsiteX99" fmla="*/ 3691749 w 3806764"/>
                <a:gd name="connsiteY99" fmla="*/ 1106442 h 3049019"/>
                <a:gd name="connsiteX100" fmla="*/ 3727229 w 3806764"/>
                <a:gd name="connsiteY100" fmla="*/ 1069768 h 3049019"/>
                <a:gd name="connsiteX101" fmla="*/ 3762118 w 3806764"/>
                <a:gd name="connsiteY101" fmla="*/ 1033093 h 3049019"/>
                <a:gd name="connsiteX102" fmla="*/ 3778084 w 3806764"/>
                <a:gd name="connsiteY102" fmla="*/ 1014165 h 3049019"/>
                <a:gd name="connsiteX103" fmla="*/ 3789487 w 3806764"/>
                <a:gd name="connsiteY103" fmla="*/ 1000760 h 3049019"/>
                <a:gd name="connsiteX104" fmla="*/ 3743195 w 3806764"/>
                <a:gd name="connsiteY104" fmla="*/ 970392 h 3049019"/>
                <a:gd name="connsiteX105" fmla="*/ 3679922 w 3806764"/>
                <a:gd name="connsiteY105" fmla="*/ 928690 h 3049019"/>
                <a:gd name="connsiteX106" fmla="*/ 3613986 w 3806764"/>
                <a:gd name="connsiteY106" fmla="*/ 889945 h 3049019"/>
                <a:gd name="connsiteX107" fmla="*/ 3548643 w 3806764"/>
                <a:gd name="connsiteY107" fmla="*/ 850905 h 3049019"/>
                <a:gd name="connsiteX108" fmla="*/ 3481822 w 3806764"/>
                <a:gd name="connsiteY108" fmla="*/ 813343 h 3049019"/>
                <a:gd name="connsiteX109" fmla="*/ 3414114 w 3806764"/>
                <a:gd name="connsiteY109" fmla="*/ 776669 h 3049019"/>
                <a:gd name="connsiteX110" fmla="*/ 3346700 w 3806764"/>
                <a:gd name="connsiteY110" fmla="*/ 740882 h 3049019"/>
                <a:gd name="connsiteX111" fmla="*/ 3279288 w 3806764"/>
                <a:gd name="connsiteY111" fmla="*/ 705094 h 3049019"/>
                <a:gd name="connsiteX112" fmla="*/ 3141801 w 3806764"/>
                <a:gd name="connsiteY112" fmla="*/ 636479 h 3049019"/>
                <a:gd name="connsiteX113" fmla="*/ 3004905 w 3806764"/>
                <a:gd name="connsiteY113" fmla="*/ 568748 h 3049019"/>
                <a:gd name="connsiteX114" fmla="*/ 2867714 w 3806764"/>
                <a:gd name="connsiteY114" fmla="*/ 501020 h 3049019"/>
                <a:gd name="connsiteX115" fmla="*/ 2731409 w 3806764"/>
                <a:gd name="connsiteY115" fmla="*/ 433586 h 3049019"/>
                <a:gd name="connsiteX116" fmla="*/ 2676710 w 3806764"/>
                <a:gd name="connsiteY116" fmla="*/ 407855 h 3049019"/>
                <a:gd name="connsiteX117" fmla="*/ 2622307 w 3806764"/>
                <a:gd name="connsiteY117" fmla="*/ 382714 h 3049019"/>
                <a:gd name="connsiteX118" fmla="*/ 2565242 w 3806764"/>
                <a:gd name="connsiteY118" fmla="*/ 358759 h 3049019"/>
                <a:gd name="connsiteX119" fmla="*/ 2508768 w 3806764"/>
                <a:gd name="connsiteY119" fmla="*/ 336280 h 3049019"/>
                <a:gd name="connsiteX120" fmla="*/ 2394640 w 3806764"/>
                <a:gd name="connsiteY120" fmla="*/ 291029 h 3049019"/>
                <a:gd name="connsiteX121" fmla="*/ 2337871 w 3806764"/>
                <a:gd name="connsiteY121" fmla="*/ 268551 h 3049019"/>
                <a:gd name="connsiteX122" fmla="*/ 2280215 w 3806764"/>
                <a:gd name="connsiteY122" fmla="*/ 245481 h 3049019"/>
                <a:gd name="connsiteX123" fmla="*/ 2224334 w 3806764"/>
                <a:gd name="connsiteY123" fmla="*/ 220637 h 3049019"/>
                <a:gd name="connsiteX124" fmla="*/ 2169043 w 3806764"/>
                <a:gd name="connsiteY124" fmla="*/ 196090 h 3049019"/>
                <a:gd name="connsiteX125" fmla="*/ 2114343 w 3806764"/>
                <a:gd name="connsiteY125" fmla="*/ 169175 h 3049019"/>
                <a:gd name="connsiteX126" fmla="*/ 2087438 w 3806764"/>
                <a:gd name="connsiteY126" fmla="*/ 154979 h 3049019"/>
                <a:gd name="connsiteX127" fmla="*/ 2060532 w 3806764"/>
                <a:gd name="connsiteY127" fmla="*/ 140191 h 3049019"/>
                <a:gd name="connsiteX128" fmla="*/ 2034808 w 3806764"/>
                <a:gd name="connsiteY128" fmla="*/ 125403 h 3049019"/>
                <a:gd name="connsiteX129" fmla="*/ 2009085 w 3806764"/>
                <a:gd name="connsiteY129" fmla="*/ 109432 h 3049019"/>
                <a:gd name="connsiteX130" fmla="*/ 1983066 w 3806764"/>
                <a:gd name="connsiteY130" fmla="*/ 92573 h 3049019"/>
                <a:gd name="connsiteX131" fmla="*/ 1958229 w 3806764"/>
                <a:gd name="connsiteY131" fmla="*/ 75715 h 3049019"/>
                <a:gd name="connsiteX132" fmla="*/ 1934280 w 3806764"/>
                <a:gd name="connsiteY132" fmla="*/ 57673 h 3049019"/>
                <a:gd name="connsiteX133" fmla="*/ 1910331 w 3806764"/>
                <a:gd name="connsiteY133" fmla="*/ 39927 h 3049019"/>
                <a:gd name="connsiteX134" fmla="*/ 1886677 w 3806764"/>
                <a:gd name="connsiteY134" fmla="*/ 20113 h 3049019"/>
                <a:gd name="connsiteX135" fmla="*/ 1863615 w 3806764"/>
                <a:gd name="connsiteY135" fmla="*/ 0 h 3049019"/>
                <a:gd name="connsiteX0" fmla="*/ 3792866 w 3804693"/>
                <a:gd name="connsiteY0" fmla="*/ 994349 h 3049019"/>
                <a:gd name="connsiteX1" fmla="*/ 3787416 w 3804693"/>
                <a:gd name="connsiteY1" fmla="*/ 1000760 h 3049019"/>
                <a:gd name="connsiteX2" fmla="*/ 3804693 w 3804693"/>
                <a:gd name="connsiteY2" fmla="*/ 1012095 h 3049019"/>
                <a:gd name="connsiteX3" fmla="*/ 3799963 w 3804693"/>
                <a:gd name="connsiteY3" fmla="*/ 1007954 h 3049019"/>
                <a:gd name="connsiteX4" fmla="*/ 3796711 w 3804693"/>
                <a:gd name="connsiteY4" fmla="*/ 1004110 h 3049019"/>
                <a:gd name="connsiteX5" fmla="*/ 3792866 w 3804693"/>
                <a:gd name="connsiteY5" fmla="*/ 994349 h 3049019"/>
                <a:gd name="connsiteX6" fmla="*/ 1861544 w 3804693"/>
                <a:gd name="connsiteY6" fmla="*/ 0 h 3049019"/>
                <a:gd name="connsiteX7" fmla="*/ 1849718 w 3804693"/>
                <a:gd name="connsiteY7" fmla="*/ 11239 h 3049019"/>
                <a:gd name="connsiteX8" fmla="*/ 1837595 w 3804693"/>
                <a:gd name="connsiteY8" fmla="*/ 21887 h 3049019"/>
                <a:gd name="connsiteX9" fmla="*/ 1826950 w 3804693"/>
                <a:gd name="connsiteY9" fmla="*/ 34605 h 3049019"/>
                <a:gd name="connsiteX10" fmla="*/ 1816010 w 3804693"/>
                <a:gd name="connsiteY10" fmla="*/ 48801 h 3049019"/>
                <a:gd name="connsiteX11" fmla="*/ 1805958 w 3804693"/>
                <a:gd name="connsiteY11" fmla="*/ 62406 h 3049019"/>
                <a:gd name="connsiteX12" fmla="*/ 1796201 w 3804693"/>
                <a:gd name="connsiteY12" fmla="*/ 77490 h 3049019"/>
                <a:gd name="connsiteX13" fmla="*/ 1776094 w 3804693"/>
                <a:gd name="connsiteY13" fmla="*/ 108545 h 3049019"/>
                <a:gd name="connsiteX14" fmla="*/ 1738544 w 3804693"/>
                <a:gd name="connsiteY14" fmla="*/ 170951 h 3049019"/>
                <a:gd name="connsiteX15" fmla="*/ 1719622 w 3804693"/>
                <a:gd name="connsiteY15" fmla="*/ 200823 h 3049019"/>
                <a:gd name="connsiteX16" fmla="*/ 1710751 w 3804693"/>
                <a:gd name="connsiteY16" fmla="*/ 214723 h 3049019"/>
                <a:gd name="connsiteX17" fmla="*/ 1700699 w 3804693"/>
                <a:gd name="connsiteY17" fmla="*/ 227737 h 3049019"/>
                <a:gd name="connsiteX18" fmla="*/ 1615250 w 3804693"/>
                <a:gd name="connsiteY18" fmla="*/ 338943 h 3049019"/>
                <a:gd name="connsiteX19" fmla="*/ 1531574 w 3804693"/>
                <a:gd name="connsiteY19" fmla="*/ 450445 h 3049019"/>
                <a:gd name="connsiteX20" fmla="*/ 1363634 w 3804693"/>
                <a:gd name="connsiteY20" fmla="*/ 674926 h 3049019"/>
                <a:gd name="connsiteX21" fmla="*/ 1197763 w 3804693"/>
                <a:gd name="connsiteY21" fmla="*/ 899706 h 3049019"/>
                <a:gd name="connsiteX22" fmla="*/ 1113496 w 3804693"/>
                <a:gd name="connsiteY22" fmla="*/ 1010911 h 3049019"/>
                <a:gd name="connsiteX23" fmla="*/ 1028639 w 3804693"/>
                <a:gd name="connsiteY23" fmla="*/ 1122413 h 3049019"/>
                <a:gd name="connsiteX24" fmla="*/ 857740 w 3804693"/>
                <a:gd name="connsiteY24" fmla="*/ 1346304 h 3049019"/>
                <a:gd name="connsiteX25" fmla="*/ 687731 w 3804693"/>
                <a:gd name="connsiteY25" fmla="*/ 1568717 h 3049019"/>
                <a:gd name="connsiteX26" fmla="*/ 601394 w 3804693"/>
                <a:gd name="connsiteY26" fmla="*/ 1680219 h 3049019"/>
                <a:gd name="connsiteX27" fmla="*/ 513875 w 3804693"/>
                <a:gd name="connsiteY27" fmla="*/ 1790538 h 3049019"/>
                <a:gd name="connsiteX28" fmla="*/ 426356 w 3804693"/>
                <a:gd name="connsiteY28" fmla="*/ 1899969 h 3049019"/>
                <a:gd name="connsiteX29" fmla="*/ 337065 w 3804693"/>
                <a:gd name="connsiteY29" fmla="*/ 2009105 h 3049019"/>
                <a:gd name="connsiteX30" fmla="*/ 298036 w 3804693"/>
                <a:gd name="connsiteY30" fmla="*/ 2057019 h 3049019"/>
                <a:gd name="connsiteX31" fmla="*/ 259302 w 3804693"/>
                <a:gd name="connsiteY31" fmla="*/ 2107888 h 3049019"/>
                <a:gd name="connsiteX32" fmla="*/ 219683 w 3804693"/>
                <a:gd name="connsiteY32" fmla="*/ 2159350 h 3049019"/>
                <a:gd name="connsiteX33" fmla="*/ 178880 w 3804693"/>
                <a:gd name="connsiteY33" fmla="*/ 2211109 h 3049019"/>
                <a:gd name="connsiteX34" fmla="*/ 137190 w 3804693"/>
                <a:gd name="connsiteY34" fmla="*/ 2261684 h 3049019"/>
                <a:gd name="connsiteX35" fmla="*/ 116198 w 3804693"/>
                <a:gd name="connsiteY35" fmla="*/ 2285641 h 3049019"/>
                <a:gd name="connsiteX36" fmla="*/ 94319 w 3804693"/>
                <a:gd name="connsiteY36" fmla="*/ 2309302 h 3049019"/>
                <a:gd name="connsiteX37" fmla="*/ 71552 w 3804693"/>
                <a:gd name="connsiteY37" fmla="*/ 2332372 h 3049019"/>
                <a:gd name="connsiteX38" fmla="*/ 48785 w 3804693"/>
                <a:gd name="connsiteY38" fmla="*/ 2354258 h 3049019"/>
                <a:gd name="connsiteX39" fmla="*/ 25723 w 3804693"/>
                <a:gd name="connsiteY39" fmla="*/ 2374073 h 3049019"/>
                <a:gd name="connsiteX40" fmla="*/ 1774 w 3804693"/>
                <a:gd name="connsiteY40" fmla="*/ 2393889 h 3049019"/>
                <a:gd name="connsiteX41" fmla="*/ 0 w 3804693"/>
                <a:gd name="connsiteY41" fmla="*/ 2408974 h 3049019"/>
                <a:gd name="connsiteX42" fmla="*/ 0 w 3804693"/>
                <a:gd name="connsiteY42" fmla="*/ 2414889 h 3049019"/>
                <a:gd name="connsiteX43" fmla="*/ 13895 w 3804693"/>
                <a:gd name="connsiteY43" fmla="*/ 2416959 h 3049019"/>
                <a:gd name="connsiteX44" fmla="*/ 21879 w 3804693"/>
                <a:gd name="connsiteY44" fmla="*/ 2417846 h 3049019"/>
                <a:gd name="connsiteX45" fmla="*/ 29863 w 3804693"/>
                <a:gd name="connsiteY45" fmla="*/ 2419916 h 3049019"/>
                <a:gd name="connsiteX46" fmla="*/ 50559 w 3804693"/>
                <a:gd name="connsiteY46" fmla="*/ 2426718 h 3049019"/>
                <a:gd name="connsiteX47" fmla="*/ 74508 w 3804693"/>
                <a:gd name="connsiteY47" fmla="*/ 2436775 h 3049019"/>
                <a:gd name="connsiteX48" fmla="*/ 100527 w 3804693"/>
                <a:gd name="connsiteY48" fmla="*/ 2448605 h 3049019"/>
                <a:gd name="connsiteX49" fmla="*/ 129208 w 3804693"/>
                <a:gd name="connsiteY49" fmla="*/ 2463690 h 3049019"/>
                <a:gd name="connsiteX50" fmla="*/ 157888 w 3804693"/>
                <a:gd name="connsiteY50" fmla="*/ 2478477 h 3049019"/>
                <a:gd name="connsiteX51" fmla="*/ 216725 w 3804693"/>
                <a:gd name="connsiteY51" fmla="*/ 2510124 h 3049019"/>
                <a:gd name="connsiteX52" fmla="*/ 269355 w 3804693"/>
                <a:gd name="connsiteY52" fmla="*/ 2541179 h 3049019"/>
                <a:gd name="connsiteX53" fmla="*/ 329081 w 3804693"/>
                <a:gd name="connsiteY53" fmla="*/ 2576966 h 3049019"/>
                <a:gd name="connsiteX54" fmla="*/ 359831 w 3804693"/>
                <a:gd name="connsiteY54" fmla="*/ 2595895 h 3049019"/>
                <a:gd name="connsiteX55" fmla="*/ 389694 w 3804693"/>
                <a:gd name="connsiteY55" fmla="*/ 2615710 h 3049019"/>
                <a:gd name="connsiteX56" fmla="*/ 419261 w 3804693"/>
                <a:gd name="connsiteY56" fmla="*/ 2635526 h 3049019"/>
                <a:gd name="connsiteX57" fmla="*/ 448237 w 3804693"/>
                <a:gd name="connsiteY57" fmla="*/ 2655342 h 3049019"/>
                <a:gd name="connsiteX58" fmla="*/ 503822 w 3804693"/>
                <a:gd name="connsiteY58" fmla="*/ 2697340 h 3049019"/>
                <a:gd name="connsiteX59" fmla="*/ 558522 w 3804693"/>
                <a:gd name="connsiteY59" fmla="*/ 2738747 h 3049019"/>
                <a:gd name="connsiteX60" fmla="*/ 612333 w 3804693"/>
                <a:gd name="connsiteY60" fmla="*/ 2781633 h 3049019"/>
                <a:gd name="connsiteX61" fmla="*/ 666737 w 3804693"/>
                <a:gd name="connsiteY61" fmla="*/ 2825404 h 3049019"/>
                <a:gd name="connsiteX62" fmla="*/ 721731 w 3804693"/>
                <a:gd name="connsiteY62" fmla="*/ 2870065 h 3049019"/>
                <a:gd name="connsiteX63" fmla="*/ 778205 w 3804693"/>
                <a:gd name="connsiteY63" fmla="*/ 2913838 h 3049019"/>
                <a:gd name="connsiteX64" fmla="*/ 806885 w 3804693"/>
                <a:gd name="connsiteY64" fmla="*/ 2935723 h 3049019"/>
                <a:gd name="connsiteX65" fmla="*/ 808176 w 3804693"/>
                <a:gd name="connsiteY65" fmla="*/ 2936622 h 3049019"/>
                <a:gd name="connsiteX66" fmla="*/ 2408486 w 3804693"/>
                <a:gd name="connsiteY66" fmla="*/ 3049019 h 3049019"/>
                <a:gd name="connsiteX67" fmla="*/ 2432188 w 3804693"/>
                <a:gd name="connsiteY67" fmla="*/ 3015283 h 3049019"/>
                <a:gd name="connsiteX68" fmla="*/ 2483931 w 3804693"/>
                <a:gd name="connsiteY68" fmla="*/ 2940752 h 3049019"/>
                <a:gd name="connsiteX69" fmla="*/ 2534491 w 3804693"/>
                <a:gd name="connsiteY69" fmla="*/ 2865333 h 3049019"/>
                <a:gd name="connsiteX70" fmla="*/ 2585347 w 3804693"/>
                <a:gd name="connsiteY70" fmla="*/ 2789618 h 3049019"/>
                <a:gd name="connsiteX71" fmla="*/ 2635019 w 3804693"/>
                <a:gd name="connsiteY71" fmla="*/ 2714199 h 3049019"/>
                <a:gd name="connsiteX72" fmla="*/ 2683805 w 3804693"/>
                <a:gd name="connsiteY72" fmla="*/ 2638483 h 3049019"/>
                <a:gd name="connsiteX73" fmla="*/ 2732590 w 3804693"/>
                <a:gd name="connsiteY73" fmla="*/ 2562770 h 3049019"/>
                <a:gd name="connsiteX74" fmla="*/ 2780193 w 3804693"/>
                <a:gd name="connsiteY74" fmla="*/ 2486463 h 3049019"/>
                <a:gd name="connsiteX75" fmla="*/ 2872738 w 3804693"/>
                <a:gd name="connsiteY75" fmla="*/ 2335329 h 3049019"/>
                <a:gd name="connsiteX76" fmla="*/ 2911176 w 3804693"/>
                <a:gd name="connsiteY76" fmla="*/ 2270558 h 3049019"/>
                <a:gd name="connsiteX77" fmla="*/ 2947839 w 3804693"/>
                <a:gd name="connsiteY77" fmla="*/ 2204011 h 3049019"/>
                <a:gd name="connsiteX78" fmla="*/ 2985094 w 3804693"/>
                <a:gd name="connsiteY78" fmla="*/ 2137465 h 3049019"/>
                <a:gd name="connsiteX79" fmla="*/ 3021757 w 3804693"/>
                <a:gd name="connsiteY79" fmla="*/ 2068848 h 3049019"/>
                <a:gd name="connsiteX80" fmla="*/ 3094196 w 3804693"/>
                <a:gd name="connsiteY80" fmla="*/ 1931615 h 3049019"/>
                <a:gd name="connsiteX81" fmla="*/ 3129972 w 3804693"/>
                <a:gd name="connsiteY81" fmla="*/ 1863294 h 3049019"/>
                <a:gd name="connsiteX82" fmla="*/ 3167523 w 3804693"/>
                <a:gd name="connsiteY82" fmla="*/ 1794678 h 3049019"/>
                <a:gd name="connsiteX83" fmla="*/ 3205664 w 3804693"/>
                <a:gd name="connsiteY83" fmla="*/ 1726948 h 3049019"/>
                <a:gd name="connsiteX84" fmla="*/ 3244102 w 3804693"/>
                <a:gd name="connsiteY84" fmla="*/ 1659220 h 3049019"/>
                <a:gd name="connsiteX85" fmla="*/ 3284017 w 3804693"/>
                <a:gd name="connsiteY85" fmla="*/ 1593561 h 3049019"/>
                <a:gd name="connsiteX86" fmla="*/ 3324820 w 3804693"/>
                <a:gd name="connsiteY86" fmla="*/ 1529085 h 3049019"/>
                <a:gd name="connsiteX87" fmla="*/ 3346699 w 3804693"/>
                <a:gd name="connsiteY87" fmla="*/ 1497143 h 3049019"/>
                <a:gd name="connsiteX88" fmla="*/ 3367395 w 3804693"/>
                <a:gd name="connsiteY88" fmla="*/ 1465200 h 3049019"/>
                <a:gd name="connsiteX89" fmla="*/ 3390458 w 3804693"/>
                <a:gd name="connsiteY89" fmla="*/ 1434736 h 3049019"/>
                <a:gd name="connsiteX90" fmla="*/ 3413521 w 3804693"/>
                <a:gd name="connsiteY90" fmla="*/ 1403681 h 3049019"/>
                <a:gd name="connsiteX91" fmla="*/ 3435992 w 3804693"/>
                <a:gd name="connsiteY91" fmla="*/ 1374106 h 3049019"/>
                <a:gd name="connsiteX92" fmla="*/ 3459940 w 3804693"/>
                <a:gd name="connsiteY92" fmla="*/ 1345121 h 3049019"/>
                <a:gd name="connsiteX93" fmla="*/ 3483890 w 3804693"/>
                <a:gd name="connsiteY93" fmla="*/ 1316136 h 3049019"/>
                <a:gd name="connsiteX94" fmla="*/ 3508431 w 3804693"/>
                <a:gd name="connsiteY94" fmla="*/ 1287448 h 3049019"/>
                <a:gd name="connsiteX95" fmla="*/ 3543320 w 3804693"/>
                <a:gd name="connsiteY95" fmla="*/ 1250774 h 3049019"/>
                <a:gd name="connsiteX96" fmla="*/ 3579393 w 3804693"/>
                <a:gd name="connsiteY96" fmla="*/ 1214099 h 3049019"/>
                <a:gd name="connsiteX97" fmla="*/ 3652718 w 3804693"/>
                <a:gd name="connsiteY97" fmla="*/ 1142230 h 3049019"/>
                <a:gd name="connsiteX98" fmla="*/ 3689678 w 3804693"/>
                <a:gd name="connsiteY98" fmla="*/ 1106442 h 3049019"/>
                <a:gd name="connsiteX99" fmla="*/ 3725158 w 3804693"/>
                <a:gd name="connsiteY99" fmla="*/ 1069768 h 3049019"/>
                <a:gd name="connsiteX100" fmla="*/ 3760047 w 3804693"/>
                <a:gd name="connsiteY100" fmla="*/ 1033093 h 3049019"/>
                <a:gd name="connsiteX101" fmla="*/ 3776013 w 3804693"/>
                <a:gd name="connsiteY101" fmla="*/ 1014165 h 3049019"/>
                <a:gd name="connsiteX102" fmla="*/ 3787416 w 3804693"/>
                <a:gd name="connsiteY102" fmla="*/ 1000760 h 3049019"/>
                <a:gd name="connsiteX103" fmla="*/ 3741124 w 3804693"/>
                <a:gd name="connsiteY103" fmla="*/ 970392 h 3049019"/>
                <a:gd name="connsiteX104" fmla="*/ 3677851 w 3804693"/>
                <a:gd name="connsiteY104" fmla="*/ 928690 h 3049019"/>
                <a:gd name="connsiteX105" fmla="*/ 3611915 w 3804693"/>
                <a:gd name="connsiteY105" fmla="*/ 889945 h 3049019"/>
                <a:gd name="connsiteX106" fmla="*/ 3546572 w 3804693"/>
                <a:gd name="connsiteY106" fmla="*/ 850905 h 3049019"/>
                <a:gd name="connsiteX107" fmla="*/ 3479751 w 3804693"/>
                <a:gd name="connsiteY107" fmla="*/ 813343 h 3049019"/>
                <a:gd name="connsiteX108" fmla="*/ 3412043 w 3804693"/>
                <a:gd name="connsiteY108" fmla="*/ 776669 h 3049019"/>
                <a:gd name="connsiteX109" fmla="*/ 3344629 w 3804693"/>
                <a:gd name="connsiteY109" fmla="*/ 740882 h 3049019"/>
                <a:gd name="connsiteX110" fmla="*/ 3277217 w 3804693"/>
                <a:gd name="connsiteY110" fmla="*/ 705094 h 3049019"/>
                <a:gd name="connsiteX111" fmla="*/ 3139730 w 3804693"/>
                <a:gd name="connsiteY111" fmla="*/ 636479 h 3049019"/>
                <a:gd name="connsiteX112" fmla="*/ 3002834 w 3804693"/>
                <a:gd name="connsiteY112" fmla="*/ 568748 h 3049019"/>
                <a:gd name="connsiteX113" fmla="*/ 2865643 w 3804693"/>
                <a:gd name="connsiteY113" fmla="*/ 501020 h 3049019"/>
                <a:gd name="connsiteX114" fmla="*/ 2729338 w 3804693"/>
                <a:gd name="connsiteY114" fmla="*/ 433586 h 3049019"/>
                <a:gd name="connsiteX115" fmla="*/ 2674639 w 3804693"/>
                <a:gd name="connsiteY115" fmla="*/ 407855 h 3049019"/>
                <a:gd name="connsiteX116" fmla="*/ 2620236 w 3804693"/>
                <a:gd name="connsiteY116" fmla="*/ 382714 h 3049019"/>
                <a:gd name="connsiteX117" fmla="*/ 2563171 w 3804693"/>
                <a:gd name="connsiteY117" fmla="*/ 358759 h 3049019"/>
                <a:gd name="connsiteX118" fmla="*/ 2506697 w 3804693"/>
                <a:gd name="connsiteY118" fmla="*/ 336280 h 3049019"/>
                <a:gd name="connsiteX119" fmla="*/ 2392569 w 3804693"/>
                <a:gd name="connsiteY119" fmla="*/ 291029 h 3049019"/>
                <a:gd name="connsiteX120" fmla="*/ 2335800 w 3804693"/>
                <a:gd name="connsiteY120" fmla="*/ 268551 h 3049019"/>
                <a:gd name="connsiteX121" fmla="*/ 2278144 w 3804693"/>
                <a:gd name="connsiteY121" fmla="*/ 245481 h 3049019"/>
                <a:gd name="connsiteX122" fmla="*/ 2222263 w 3804693"/>
                <a:gd name="connsiteY122" fmla="*/ 220637 h 3049019"/>
                <a:gd name="connsiteX123" fmla="*/ 2166972 w 3804693"/>
                <a:gd name="connsiteY123" fmla="*/ 196090 h 3049019"/>
                <a:gd name="connsiteX124" fmla="*/ 2112272 w 3804693"/>
                <a:gd name="connsiteY124" fmla="*/ 169175 h 3049019"/>
                <a:gd name="connsiteX125" fmla="*/ 2085367 w 3804693"/>
                <a:gd name="connsiteY125" fmla="*/ 154979 h 3049019"/>
                <a:gd name="connsiteX126" fmla="*/ 2058461 w 3804693"/>
                <a:gd name="connsiteY126" fmla="*/ 140191 h 3049019"/>
                <a:gd name="connsiteX127" fmla="*/ 2032737 w 3804693"/>
                <a:gd name="connsiteY127" fmla="*/ 125403 h 3049019"/>
                <a:gd name="connsiteX128" fmla="*/ 2007014 w 3804693"/>
                <a:gd name="connsiteY128" fmla="*/ 109432 h 3049019"/>
                <a:gd name="connsiteX129" fmla="*/ 1980995 w 3804693"/>
                <a:gd name="connsiteY129" fmla="*/ 92573 h 3049019"/>
                <a:gd name="connsiteX130" fmla="*/ 1956158 w 3804693"/>
                <a:gd name="connsiteY130" fmla="*/ 75715 h 3049019"/>
                <a:gd name="connsiteX131" fmla="*/ 1932209 w 3804693"/>
                <a:gd name="connsiteY131" fmla="*/ 57673 h 3049019"/>
                <a:gd name="connsiteX132" fmla="*/ 1908260 w 3804693"/>
                <a:gd name="connsiteY132" fmla="*/ 39927 h 3049019"/>
                <a:gd name="connsiteX133" fmla="*/ 1884606 w 3804693"/>
                <a:gd name="connsiteY133" fmla="*/ 20113 h 3049019"/>
                <a:gd name="connsiteX134" fmla="*/ 1861544 w 3804693"/>
                <a:gd name="connsiteY134" fmla="*/ 0 h 3049019"/>
                <a:gd name="connsiteX0" fmla="*/ 3792866 w 3804693"/>
                <a:gd name="connsiteY0" fmla="*/ 994349 h 3049019"/>
                <a:gd name="connsiteX1" fmla="*/ 3787416 w 3804693"/>
                <a:gd name="connsiteY1" fmla="*/ 1000760 h 3049019"/>
                <a:gd name="connsiteX2" fmla="*/ 3804693 w 3804693"/>
                <a:gd name="connsiteY2" fmla="*/ 1012095 h 3049019"/>
                <a:gd name="connsiteX3" fmla="*/ 3799963 w 3804693"/>
                <a:gd name="connsiteY3" fmla="*/ 1007954 h 3049019"/>
                <a:gd name="connsiteX4" fmla="*/ 3796711 w 3804693"/>
                <a:gd name="connsiteY4" fmla="*/ 1004110 h 3049019"/>
                <a:gd name="connsiteX5" fmla="*/ 3792866 w 3804693"/>
                <a:gd name="connsiteY5" fmla="*/ 994349 h 3049019"/>
                <a:gd name="connsiteX6" fmla="*/ 1861544 w 3804693"/>
                <a:gd name="connsiteY6" fmla="*/ 0 h 3049019"/>
                <a:gd name="connsiteX7" fmla="*/ 1849718 w 3804693"/>
                <a:gd name="connsiteY7" fmla="*/ 11239 h 3049019"/>
                <a:gd name="connsiteX8" fmla="*/ 1837595 w 3804693"/>
                <a:gd name="connsiteY8" fmla="*/ 21887 h 3049019"/>
                <a:gd name="connsiteX9" fmla="*/ 1826950 w 3804693"/>
                <a:gd name="connsiteY9" fmla="*/ 34605 h 3049019"/>
                <a:gd name="connsiteX10" fmla="*/ 1816010 w 3804693"/>
                <a:gd name="connsiteY10" fmla="*/ 48801 h 3049019"/>
                <a:gd name="connsiteX11" fmla="*/ 1805958 w 3804693"/>
                <a:gd name="connsiteY11" fmla="*/ 62406 h 3049019"/>
                <a:gd name="connsiteX12" fmla="*/ 1796201 w 3804693"/>
                <a:gd name="connsiteY12" fmla="*/ 77490 h 3049019"/>
                <a:gd name="connsiteX13" fmla="*/ 1776094 w 3804693"/>
                <a:gd name="connsiteY13" fmla="*/ 108545 h 3049019"/>
                <a:gd name="connsiteX14" fmla="*/ 1738544 w 3804693"/>
                <a:gd name="connsiteY14" fmla="*/ 170951 h 3049019"/>
                <a:gd name="connsiteX15" fmla="*/ 1719622 w 3804693"/>
                <a:gd name="connsiteY15" fmla="*/ 200823 h 3049019"/>
                <a:gd name="connsiteX16" fmla="*/ 1710751 w 3804693"/>
                <a:gd name="connsiteY16" fmla="*/ 214723 h 3049019"/>
                <a:gd name="connsiteX17" fmla="*/ 1700699 w 3804693"/>
                <a:gd name="connsiteY17" fmla="*/ 227737 h 3049019"/>
                <a:gd name="connsiteX18" fmla="*/ 1615250 w 3804693"/>
                <a:gd name="connsiteY18" fmla="*/ 338943 h 3049019"/>
                <a:gd name="connsiteX19" fmla="*/ 1531574 w 3804693"/>
                <a:gd name="connsiteY19" fmla="*/ 450445 h 3049019"/>
                <a:gd name="connsiteX20" fmla="*/ 1363634 w 3804693"/>
                <a:gd name="connsiteY20" fmla="*/ 674926 h 3049019"/>
                <a:gd name="connsiteX21" fmla="*/ 1197763 w 3804693"/>
                <a:gd name="connsiteY21" fmla="*/ 899706 h 3049019"/>
                <a:gd name="connsiteX22" fmla="*/ 1113496 w 3804693"/>
                <a:gd name="connsiteY22" fmla="*/ 1010911 h 3049019"/>
                <a:gd name="connsiteX23" fmla="*/ 1028639 w 3804693"/>
                <a:gd name="connsiteY23" fmla="*/ 1122413 h 3049019"/>
                <a:gd name="connsiteX24" fmla="*/ 857740 w 3804693"/>
                <a:gd name="connsiteY24" fmla="*/ 1346304 h 3049019"/>
                <a:gd name="connsiteX25" fmla="*/ 687731 w 3804693"/>
                <a:gd name="connsiteY25" fmla="*/ 1568717 h 3049019"/>
                <a:gd name="connsiteX26" fmla="*/ 601394 w 3804693"/>
                <a:gd name="connsiteY26" fmla="*/ 1680219 h 3049019"/>
                <a:gd name="connsiteX27" fmla="*/ 513875 w 3804693"/>
                <a:gd name="connsiteY27" fmla="*/ 1790538 h 3049019"/>
                <a:gd name="connsiteX28" fmla="*/ 426356 w 3804693"/>
                <a:gd name="connsiteY28" fmla="*/ 1899969 h 3049019"/>
                <a:gd name="connsiteX29" fmla="*/ 337065 w 3804693"/>
                <a:gd name="connsiteY29" fmla="*/ 2009105 h 3049019"/>
                <a:gd name="connsiteX30" fmla="*/ 298036 w 3804693"/>
                <a:gd name="connsiteY30" fmla="*/ 2057019 h 3049019"/>
                <a:gd name="connsiteX31" fmla="*/ 259302 w 3804693"/>
                <a:gd name="connsiteY31" fmla="*/ 2107888 h 3049019"/>
                <a:gd name="connsiteX32" fmla="*/ 219683 w 3804693"/>
                <a:gd name="connsiteY32" fmla="*/ 2159350 h 3049019"/>
                <a:gd name="connsiteX33" fmla="*/ 178880 w 3804693"/>
                <a:gd name="connsiteY33" fmla="*/ 2211109 h 3049019"/>
                <a:gd name="connsiteX34" fmla="*/ 137190 w 3804693"/>
                <a:gd name="connsiteY34" fmla="*/ 2261684 h 3049019"/>
                <a:gd name="connsiteX35" fmla="*/ 116198 w 3804693"/>
                <a:gd name="connsiteY35" fmla="*/ 2285641 h 3049019"/>
                <a:gd name="connsiteX36" fmla="*/ 94319 w 3804693"/>
                <a:gd name="connsiteY36" fmla="*/ 2309302 h 3049019"/>
                <a:gd name="connsiteX37" fmla="*/ 71552 w 3804693"/>
                <a:gd name="connsiteY37" fmla="*/ 2332372 h 3049019"/>
                <a:gd name="connsiteX38" fmla="*/ 48785 w 3804693"/>
                <a:gd name="connsiteY38" fmla="*/ 2354258 h 3049019"/>
                <a:gd name="connsiteX39" fmla="*/ 25723 w 3804693"/>
                <a:gd name="connsiteY39" fmla="*/ 2374073 h 3049019"/>
                <a:gd name="connsiteX40" fmla="*/ 1774 w 3804693"/>
                <a:gd name="connsiteY40" fmla="*/ 2393889 h 3049019"/>
                <a:gd name="connsiteX41" fmla="*/ 0 w 3804693"/>
                <a:gd name="connsiteY41" fmla="*/ 2408974 h 3049019"/>
                <a:gd name="connsiteX42" fmla="*/ 13895 w 3804693"/>
                <a:gd name="connsiteY42" fmla="*/ 2416959 h 3049019"/>
                <a:gd name="connsiteX43" fmla="*/ 21879 w 3804693"/>
                <a:gd name="connsiteY43" fmla="*/ 2417846 h 3049019"/>
                <a:gd name="connsiteX44" fmla="*/ 29863 w 3804693"/>
                <a:gd name="connsiteY44" fmla="*/ 2419916 h 3049019"/>
                <a:gd name="connsiteX45" fmla="*/ 50559 w 3804693"/>
                <a:gd name="connsiteY45" fmla="*/ 2426718 h 3049019"/>
                <a:gd name="connsiteX46" fmla="*/ 74508 w 3804693"/>
                <a:gd name="connsiteY46" fmla="*/ 2436775 h 3049019"/>
                <a:gd name="connsiteX47" fmla="*/ 100527 w 3804693"/>
                <a:gd name="connsiteY47" fmla="*/ 2448605 h 3049019"/>
                <a:gd name="connsiteX48" fmla="*/ 129208 w 3804693"/>
                <a:gd name="connsiteY48" fmla="*/ 2463690 h 3049019"/>
                <a:gd name="connsiteX49" fmla="*/ 157888 w 3804693"/>
                <a:gd name="connsiteY49" fmla="*/ 2478477 h 3049019"/>
                <a:gd name="connsiteX50" fmla="*/ 216725 w 3804693"/>
                <a:gd name="connsiteY50" fmla="*/ 2510124 h 3049019"/>
                <a:gd name="connsiteX51" fmla="*/ 269355 w 3804693"/>
                <a:gd name="connsiteY51" fmla="*/ 2541179 h 3049019"/>
                <a:gd name="connsiteX52" fmla="*/ 329081 w 3804693"/>
                <a:gd name="connsiteY52" fmla="*/ 2576966 h 3049019"/>
                <a:gd name="connsiteX53" fmla="*/ 359831 w 3804693"/>
                <a:gd name="connsiteY53" fmla="*/ 2595895 h 3049019"/>
                <a:gd name="connsiteX54" fmla="*/ 389694 w 3804693"/>
                <a:gd name="connsiteY54" fmla="*/ 2615710 h 3049019"/>
                <a:gd name="connsiteX55" fmla="*/ 419261 w 3804693"/>
                <a:gd name="connsiteY55" fmla="*/ 2635526 h 3049019"/>
                <a:gd name="connsiteX56" fmla="*/ 448237 w 3804693"/>
                <a:gd name="connsiteY56" fmla="*/ 2655342 h 3049019"/>
                <a:gd name="connsiteX57" fmla="*/ 503822 w 3804693"/>
                <a:gd name="connsiteY57" fmla="*/ 2697340 h 3049019"/>
                <a:gd name="connsiteX58" fmla="*/ 558522 w 3804693"/>
                <a:gd name="connsiteY58" fmla="*/ 2738747 h 3049019"/>
                <a:gd name="connsiteX59" fmla="*/ 612333 w 3804693"/>
                <a:gd name="connsiteY59" fmla="*/ 2781633 h 3049019"/>
                <a:gd name="connsiteX60" fmla="*/ 666737 w 3804693"/>
                <a:gd name="connsiteY60" fmla="*/ 2825404 h 3049019"/>
                <a:gd name="connsiteX61" fmla="*/ 721731 w 3804693"/>
                <a:gd name="connsiteY61" fmla="*/ 2870065 h 3049019"/>
                <a:gd name="connsiteX62" fmla="*/ 778205 w 3804693"/>
                <a:gd name="connsiteY62" fmla="*/ 2913838 h 3049019"/>
                <a:gd name="connsiteX63" fmla="*/ 806885 w 3804693"/>
                <a:gd name="connsiteY63" fmla="*/ 2935723 h 3049019"/>
                <a:gd name="connsiteX64" fmla="*/ 808176 w 3804693"/>
                <a:gd name="connsiteY64" fmla="*/ 2936622 h 3049019"/>
                <a:gd name="connsiteX65" fmla="*/ 2408486 w 3804693"/>
                <a:gd name="connsiteY65" fmla="*/ 3049019 h 3049019"/>
                <a:gd name="connsiteX66" fmla="*/ 2432188 w 3804693"/>
                <a:gd name="connsiteY66" fmla="*/ 3015283 h 3049019"/>
                <a:gd name="connsiteX67" fmla="*/ 2483931 w 3804693"/>
                <a:gd name="connsiteY67" fmla="*/ 2940752 h 3049019"/>
                <a:gd name="connsiteX68" fmla="*/ 2534491 w 3804693"/>
                <a:gd name="connsiteY68" fmla="*/ 2865333 h 3049019"/>
                <a:gd name="connsiteX69" fmla="*/ 2585347 w 3804693"/>
                <a:gd name="connsiteY69" fmla="*/ 2789618 h 3049019"/>
                <a:gd name="connsiteX70" fmla="*/ 2635019 w 3804693"/>
                <a:gd name="connsiteY70" fmla="*/ 2714199 h 3049019"/>
                <a:gd name="connsiteX71" fmla="*/ 2683805 w 3804693"/>
                <a:gd name="connsiteY71" fmla="*/ 2638483 h 3049019"/>
                <a:gd name="connsiteX72" fmla="*/ 2732590 w 3804693"/>
                <a:gd name="connsiteY72" fmla="*/ 2562770 h 3049019"/>
                <a:gd name="connsiteX73" fmla="*/ 2780193 w 3804693"/>
                <a:gd name="connsiteY73" fmla="*/ 2486463 h 3049019"/>
                <a:gd name="connsiteX74" fmla="*/ 2872738 w 3804693"/>
                <a:gd name="connsiteY74" fmla="*/ 2335329 h 3049019"/>
                <a:gd name="connsiteX75" fmla="*/ 2911176 w 3804693"/>
                <a:gd name="connsiteY75" fmla="*/ 2270558 h 3049019"/>
                <a:gd name="connsiteX76" fmla="*/ 2947839 w 3804693"/>
                <a:gd name="connsiteY76" fmla="*/ 2204011 h 3049019"/>
                <a:gd name="connsiteX77" fmla="*/ 2985094 w 3804693"/>
                <a:gd name="connsiteY77" fmla="*/ 2137465 h 3049019"/>
                <a:gd name="connsiteX78" fmla="*/ 3021757 w 3804693"/>
                <a:gd name="connsiteY78" fmla="*/ 2068848 h 3049019"/>
                <a:gd name="connsiteX79" fmla="*/ 3094196 w 3804693"/>
                <a:gd name="connsiteY79" fmla="*/ 1931615 h 3049019"/>
                <a:gd name="connsiteX80" fmla="*/ 3129972 w 3804693"/>
                <a:gd name="connsiteY80" fmla="*/ 1863294 h 3049019"/>
                <a:gd name="connsiteX81" fmla="*/ 3167523 w 3804693"/>
                <a:gd name="connsiteY81" fmla="*/ 1794678 h 3049019"/>
                <a:gd name="connsiteX82" fmla="*/ 3205664 w 3804693"/>
                <a:gd name="connsiteY82" fmla="*/ 1726948 h 3049019"/>
                <a:gd name="connsiteX83" fmla="*/ 3244102 w 3804693"/>
                <a:gd name="connsiteY83" fmla="*/ 1659220 h 3049019"/>
                <a:gd name="connsiteX84" fmla="*/ 3284017 w 3804693"/>
                <a:gd name="connsiteY84" fmla="*/ 1593561 h 3049019"/>
                <a:gd name="connsiteX85" fmla="*/ 3324820 w 3804693"/>
                <a:gd name="connsiteY85" fmla="*/ 1529085 h 3049019"/>
                <a:gd name="connsiteX86" fmla="*/ 3346699 w 3804693"/>
                <a:gd name="connsiteY86" fmla="*/ 1497143 h 3049019"/>
                <a:gd name="connsiteX87" fmla="*/ 3367395 w 3804693"/>
                <a:gd name="connsiteY87" fmla="*/ 1465200 h 3049019"/>
                <a:gd name="connsiteX88" fmla="*/ 3390458 w 3804693"/>
                <a:gd name="connsiteY88" fmla="*/ 1434736 h 3049019"/>
                <a:gd name="connsiteX89" fmla="*/ 3413521 w 3804693"/>
                <a:gd name="connsiteY89" fmla="*/ 1403681 h 3049019"/>
                <a:gd name="connsiteX90" fmla="*/ 3435992 w 3804693"/>
                <a:gd name="connsiteY90" fmla="*/ 1374106 h 3049019"/>
                <a:gd name="connsiteX91" fmla="*/ 3459940 w 3804693"/>
                <a:gd name="connsiteY91" fmla="*/ 1345121 h 3049019"/>
                <a:gd name="connsiteX92" fmla="*/ 3483890 w 3804693"/>
                <a:gd name="connsiteY92" fmla="*/ 1316136 h 3049019"/>
                <a:gd name="connsiteX93" fmla="*/ 3508431 w 3804693"/>
                <a:gd name="connsiteY93" fmla="*/ 1287448 h 3049019"/>
                <a:gd name="connsiteX94" fmla="*/ 3543320 w 3804693"/>
                <a:gd name="connsiteY94" fmla="*/ 1250774 h 3049019"/>
                <a:gd name="connsiteX95" fmla="*/ 3579393 w 3804693"/>
                <a:gd name="connsiteY95" fmla="*/ 1214099 h 3049019"/>
                <a:gd name="connsiteX96" fmla="*/ 3652718 w 3804693"/>
                <a:gd name="connsiteY96" fmla="*/ 1142230 h 3049019"/>
                <a:gd name="connsiteX97" fmla="*/ 3689678 w 3804693"/>
                <a:gd name="connsiteY97" fmla="*/ 1106442 h 3049019"/>
                <a:gd name="connsiteX98" fmla="*/ 3725158 w 3804693"/>
                <a:gd name="connsiteY98" fmla="*/ 1069768 h 3049019"/>
                <a:gd name="connsiteX99" fmla="*/ 3760047 w 3804693"/>
                <a:gd name="connsiteY99" fmla="*/ 1033093 h 3049019"/>
                <a:gd name="connsiteX100" fmla="*/ 3776013 w 3804693"/>
                <a:gd name="connsiteY100" fmla="*/ 1014165 h 3049019"/>
                <a:gd name="connsiteX101" fmla="*/ 3787416 w 3804693"/>
                <a:gd name="connsiteY101" fmla="*/ 1000760 h 3049019"/>
                <a:gd name="connsiteX102" fmla="*/ 3741124 w 3804693"/>
                <a:gd name="connsiteY102" fmla="*/ 970392 h 3049019"/>
                <a:gd name="connsiteX103" fmla="*/ 3677851 w 3804693"/>
                <a:gd name="connsiteY103" fmla="*/ 928690 h 3049019"/>
                <a:gd name="connsiteX104" fmla="*/ 3611915 w 3804693"/>
                <a:gd name="connsiteY104" fmla="*/ 889945 h 3049019"/>
                <a:gd name="connsiteX105" fmla="*/ 3546572 w 3804693"/>
                <a:gd name="connsiteY105" fmla="*/ 850905 h 3049019"/>
                <a:gd name="connsiteX106" fmla="*/ 3479751 w 3804693"/>
                <a:gd name="connsiteY106" fmla="*/ 813343 h 3049019"/>
                <a:gd name="connsiteX107" fmla="*/ 3412043 w 3804693"/>
                <a:gd name="connsiteY107" fmla="*/ 776669 h 3049019"/>
                <a:gd name="connsiteX108" fmla="*/ 3344629 w 3804693"/>
                <a:gd name="connsiteY108" fmla="*/ 740882 h 3049019"/>
                <a:gd name="connsiteX109" fmla="*/ 3277217 w 3804693"/>
                <a:gd name="connsiteY109" fmla="*/ 705094 h 3049019"/>
                <a:gd name="connsiteX110" fmla="*/ 3139730 w 3804693"/>
                <a:gd name="connsiteY110" fmla="*/ 636479 h 3049019"/>
                <a:gd name="connsiteX111" fmla="*/ 3002834 w 3804693"/>
                <a:gd name="connsiteY111" fmla="*/ 568748 h 3049019"/>
                <a:gd name="connsiteX112" fmla="*/ 2865643 w 3804693"/>
                <a:gd name="connsiteY112" fmla="*/ 501020 h 3049019"/>
                <a:gd name="connsiteX113" fmla="*/ 2729338 w 3804693"/>
                <a:gd name="connsiteY113" fmla="*/ 433586 h 3049019"/>
                <a:gd name="connsiteX114" fmla="*/ 2674639 w 3804693"/>
                <a:gd name="connsiteY114" fmla="*/ 407855 h 3049019"/>
                <a:gd name="connsiteX115" fmla="*/ 2620236 w 3804693"/>
                <a:gd name="connsiteY115" fmla="*/ 382714 h 3049019"/>
                <a:gd name="connsiteX116" fmla="*/ 2563171 w 3804693"/>
                <a:gd name="connsiteY116" fmla="*/ 358759 h 3049019"/>
                <a:gd name="connsiteX117" fmla="*/ 2506697 w 3804693"/>
                <a:gd name="connsiteY117" fmla="*/ 336280 h 3049019"/>
                <a:gd name="connsiteX118" fmla="*/ 2392569 w 3804693"/>
                <a:gd name="connsiteY118" fmla="*/ 291029 h 3049019"/>
                <a:gd name="connsiteX119" fmla="*/ 2335800 w 3804693"/>
                <a:gd name="connsiteY119" fmla="*/ 268551 h 3049019"/>
                <a:gd name="connsiteX120" fmla="*/ 2278144 w 3804693"/>
                <a:gd name="connsiteY120" fmla="*/ 245481 h 3049019"/>
                <a:gd name="connsiteX121" fmla="*/ 2222263 w 3804693"/>
                <a:gd name="connsiteY121" fmla="*/ 220637 h 3049019"/>
                <a:gd name="connsiteX122" fmla="*/ 2166972 w 3804693"/>
                <a:gd name="connsiteY122" fmla="*/ 196090 h 3049019"/>
                <a:gd name="connsiteX123" fmla="*/ 2112272 w 3804693"/>
                <a:gd name="connsiteY123" fmla="*/ 169175 h 3049019"/>
                <a:gd name="connsiteX124" fmla="*/ 2085367 w 3804693"/>
                <a:gd name="connsiteY124" fmla="*/ 154979 h 3049019"/>
                <a:gd name="connsiteX125" fmla="*/ 2058461 w 3804693"/>
                <a:gd name="connsiteY125" fmla="*/ 140191 h 3049019"/>
                <a:gd name="connsiteX126" fmla="*/ 2032737 w 3804693"/>
                <a:gd name="connsiteY126" fmla="*/ 125403 h 3049019"/>
                <a:gd name="connsiteX127" fmla="*/ 2007014 w 3804693"/>
                <a:gd name="connsiteY127" fmla="*/ 109432 h 3049019"/>
                <a:gd name="connsiteX128" fmla="*/ 1980995 w 3804693"/>
                <a:gd name="connsiteY128" fmla="*/ 92573 h 3049019"/>
                <a:gd name="connsiteX129" fmla="*/ 1956158 w 3804693"/>
                <a:gd name="connsiteY129" fmla="*/ 75715 h 3049019"/>
                <a:gd name="connsiteX130" fmla="*/ 1932209 w 3804693"/>
                <a:gd name="connsiteY130" fmla="*/ 57673 h 3049019"/>
                <a:gd name="connsiteX131" fmla="*/ 1908260 w 3804693"/>
                <a:gd name="connsiteY131" fmla="*/ 39927 h 3049019"/>
                <a:gd name="connsiteX132" fmla="*/ 1884606 w 3804693"/>
                <a:gd name="connsiteY132" fmla="*/ 20113 h 3049019"/>
                <a:gd name="connsiteX133" fmla="*/ 1861544 w 3804693"/>
                <a:gd name="connsiteY133" fmla="*/ 0 h 3049019"/>
                <a:gd name="connsiteX0" fmla="*/ 3792866 w 3804693"/>
                <a:gd name="connsiteY0" fmla="*/ 994349 h 3049019"/>
                <a:gd name="connsiteX1" fmla="*/ 3787416 w 3804693"/>
                <a:gd name="connsiteY1" fmla="*/ 1000760 h 3049019"/>
                <a:gd name="connsiteX2" fmla="*/ 3804693 w 3804693"/>
                <a:gd name="connsiteY2" fmla="*/ 1012095 h 3049019"/>
                <a:gd name="connsiteX3" fmla="*/ 3799963 w 3804693"/>
                <a:gd name="connsiteY3" fmla="*/ 1007954 h 3049019"/>
                <a:gd name="connsiteX4" fmla="*/ 3796711 w 3804693"/>
                <a:gd name="connsiteY4" fmla="*/ 1004110 h 3049019"/>
                <a:gd name="connsiteX5" fmla="*/ 3792866 w 3804693"/>
                <a:gd name="connsiteY5" fmla="*/ 994349 h 3049019"/>
                <a:gd name="connsiteX6" fmla="*/ 1861544 w 3804693"/>
                <a:gd name="connsiteY6" fmla="*/ 0 h 3049019"/>
                <a:gd name="connsiteX7" fmla="*/ 1849718 w 3804693"/>
                <a:gd name="connsiteY7" fmla="*/ 11239 h 3049019"/>
                <a:gd name="connsiteX8" fmla="*/ 1837595 w 3804693"/>
                <a:gd name="connsiteY8" fmla="*/ 21887 h 3049019"/>
                <a:gd name="connsiteX9" fmla="*/ 1826950 w 3804693"/>
                <a:gd name="connsiteY9" fmla="*/ 34605 h 3049019"/>
                <a:gd name="connsiteX10" fmla="*/ 1816010 w 3804693"/>
                <a:gd name="connsiteY10" fmla="*/ 48801 h 3049019"/>
                <a:gd name="connsiteX11" fmla="*/ 1805958 w 3804693"/>
                <a:gd name="connsiteY11" fmla="*/ 62406 h 3049019"/>
                <a:gd name="connsiteX12" fmla="*/ 1796201 w 3804693"/>
                <a:gd name="connsiteY12" fmla="*/ 77490 h 3049019"/>
                <a:gd name="connsiteX13" fmla="*/ 1776094 w 3804693"/>
                <a:gd name="connsiteY13" fmla="*/ 108545 h 3049019"/>
                <a:gd name="connsiteX14" fmla="*/ 1738544 w 3804693"/>
                <a:gd name="connsiteY14" fmla="*/ 170951 h 3049019"/>
                <a:gd name="connsiteX15" fmla="*/ 1719622 w 3804693"/>
                <a:gd name="connsiteY15" fmla="*/ 200823 h 3049019"/>
                <a:gd name="connsiteX16" fmla="*/ 1710751 w 3804693"/>
                <a:gd name="connsiteY16" fmla="*/ 214723 h 3049019"/>
                <a:gd name="connsiteX17" fmla="*/ 1700699 w 3804693"/>
                <a:gd name="connsiteY17" fmla="*/ 227737 h 3049019"/>
                <a:gd name="connsiteX18" fmla="*/ 1615250 w 3804693"/>
                <a:gd name="connsiteY18" fmla="*/ 338943 h 3049019"/>
                <a:gd name="connsiteX19" fmla="*/ 1531574 w 3804693"/>
                <a:gd name="connsiteY19" fmla="*/ 450445 h 3049019"/>
                <a:gd name="connsiteX20" fmla="*/ 1363634 w 3804693"/>
                <a:gd name="connsiteY20" fmla="*/ 674926 h 3049019"/>
                <a:gd name="connsiteX21" fmla="*/ 1197763 w 3804693"/>
                <a:gd name="connsiteY21" fmla="*/ 899706 h 3049019"/>
                <a:gd name="connsiteX22" fmla="*/ 1113496 w 3804693"/>
                <a:gd name="connsiteY22" fmla="*/ 1010911 h 3049019"/>
                <a:gd name="connsiteX23" fmla="*/ 1028639 w 3804693"/>
                <a:gd name="connsiteY23" fmla="*/ 1122413 h 3049019"/>
                <a:gd name="connsiteX24" fmla="*/ 857740 w 3804693"/>
                <a:gd name="connsiteY24" fmla="*/ 1346304 h 3049019"/>
                <a:gd name="connsiteX25" fmla="*/ 687731 w 3804693"/>
                <a:gd name="connsiteY25" fmla="*/ 1568717 h 3049019"/>
                <a:gd name="connsiteX26" fmla="*/ 601394 w 3804693"/>
                <a:gd name="connsiteY26" fmla="*/ 1680219 h 3049019"/>
                <a:gd name="connsiteX27" fmla="*/ 513875 w 3804693"/>
                <a:gd name="connsiteY27" fmla="*/ 1790538 h 3049019"/>
                <a:gd name="connsiteX28" fmla="*/ 426356 w 3804693"/>
                <a:gd name="connsiteY28" fmla="*/ 1899969 h 3049019"/>
                <a:gd name="connsiteX29" fmla="*/ 337065 w 3804693"/>
                <a:gd name="connsiteY29" fmla="*/ 2009105 h 3049019"/>
                <a:gd name="connsiteX30" fmla="*/ 298036 w 3804693"/>
                <a:gd name="connsiteY30" fmla="*/ 2057019 h 3049019"/>
                <a:gd name="connsiteX31" fmla="*/ 259302 w 3804693"/>
                <a:gd name="connsiteY31" fmla="*/ 2107888 h 3049019"/>
                <a:gd name="connsiteX32" fmla="*/ 219683 w 3804693"/>
                <a:gd name="connsiteY32" fmla="*/ 2159350 h 3049019"/>
                <a:gd name="connsiteX33" fmla="*/ 178880 w 3804693"/>
                <a:gd name="connsiteY33" fmla="*/ 2211109 h 3049019"/>
                <a:gd name="connsiteX34" fmla="*/ 137190 w 3804693"/>
                <a:gd name="connsiteY34" fmla="*/ 2261684 h 3049019"/>
                <a:gd name="connsiteX35" fmla="*/ 116198 w 3804693"/>
                <a:gd name="connsiteY35" fmla="*/ 2285641 h 3049019"/>
                <a:gd name="connsiteX36" fmla="*/ 94319 w 3804693"/>
                <a:gd name="connsiteY36" fmla="*/ 2309302 h 3049019"/>
                <a:gd name="connsiteX37" fmla="*/ 71552 w 3804693"/>
                <a:gd name="connsiteY37" fmla="*/ 2332372 h 3049019"/>
                <a:gd name="connsiteX38" fmla="*/ 48785 w 3804693"/>
                <a:gd name="connsiteY38" fmla="*/ 2354258 h 3049019"/>
                <a:gd name="connsiteX39" fmla="*/ 25723 w 3804693"/>
                <a:gd name="connsiteY39" fmla="*/ 2374073 h 3049019"/>
                <a:gd name="connsiteX40" fmla="*/ 1774 w 3804693"/>
                <a:gd name="connsiteY40" fmla="*/ 2393889 h 3049019"/>
                <a:gd name="connsiteX41" fmla="*/ 0 w 3804693"/>
                <a:gd name="connsiteY41" fmla="*/ 2408974 h 3049019"/>
                <a:gd name="connsiteX42" fmla="*/ 13895 w 3804693"/>
                <a:gd name="connsiteY42" fmla="*/ 2416959 h 3049019"/>
                <a:gd name="connsiteX43" fmla="*/ 29863 w 3804693"/>
                <a:gd name="connsiteY43" fmla="*/ 2419916 h 3049019"/>
                <a:gd name="connsiteX44" fmla="*/ 50559 w 3804693"/>
                <a:gd name="connsiteY44" fmla="*/ 2426718 h 3049019"/>
                <a:gd name="connsiteX45" fmla="*/ 74508 w 3804693"/>
                <a:gd name="connsiteY45" fmla="*/ 2436775 h 3049019"/>
                <a:gd name="connsiteX46" fmla="*/ 100527 w 3804693"/>
                <a:gd name="connsiteY46" fmla="*/ 2448605 h 3049019"/>
                <a:gd name="connsiteX47" fmla="*/ 129208 w 3804693"/>
                <a:gd name="connsiteY47" fmla="*/ 2463690 h 3049019"/>
                <a:gd name="connsiteX48" fmla="*/ 157888 w 3804693"/>
                <a:gd name="connsiteY48" fmla="*/ 2478477 h 3049019"/>
                <a:gd name="connsiteX49" fmla="*/ 216725 w 3804693"/>
                <a:gd name="connsiteY49" fmla="*/ 2510124 h 3049019"/>
                <a:gd name="connsiteX50" fmla="*/ 269355 w 3804693"/>
                <a:gd name="connsiteY50" fmla="*/ 2541179 h 3049019"/>
                <a:gd name="connsiteX51" fmla="*/ 329081 w 3804693"/>
                <a:gd name="connsiteY51" fmla="*/ 2576966 h 3049019"/>
                <a:gd name="connsiteX52" fmla="*/ 359831 w 3804693"/>
                <a:gd name="connsiteY52" fmla="*/ 2595895 h 3049019"/>
                <a:gd name="connsiteX53" fmla="*/ 389694 w 3804693"/>
                <a:gd name="connsiteY53" fmla="*/ 2615710 h 3049019"/>
                <a:gd name="connsiteX54" fmla="*/ 419261 w 3804693"/>
                <a:gd name="connsiteY54" fmla="*/ 2635526 h 3049019"/>
                <a:gd name="connsiteX55" fmla="*/ 448237 w 3804693"/>
                <a:gd name="connsiteY55" fmla="*/ 2655342 h 3049019"/>
                <a:gd name="connsiteX56" fmla="*/ 503822 w 3804693"/>
                <a:gd name="connsiteY56" fmla="*/ 2697340 h 3049019"/>
                <a:gd name="connsiteX57" fmla="*/ 558522 w 3804693"/>
                <a:gd name="connsiteY57" fmla="*/ 2738747 h 3049019"/>
                <a:gd name="connsiteX58" fmla="*/ 612333 w 3804693"/>
                <a:gd name="connsiteY58" fmla="*/ 2781633 h 3049019"/>
                <a:gd name="connsiteX59" fmla="*/ 666737 w 3804693"/>
                <a:gd name="connsiteY59" fmla="*/ 2825404 h 3049019"/>
                <a:gd name="connsiteX60" fmla="*/ 721731 w 3804693"/>
                <a:gd name="connsiteY60" fmla="*/ 2870065 h 3049019"/>
                <a:gd name="connsiteX61" fmla="*/ 778205 w 3804693"/>
                <a:gd name="connsiteY61" fmla="*/ 2913838 h 3049019"/>
                <a:gd name="connsiteX62" fmla="*/ 806885 w 3804693"/>
                <a:gd name="connsiteY62" fmla="*/ 2935723 h 3049019"/>
                <a:gd name="connsiteX63" fmla="*/ 808176 w 3804693"/>
                <a:gd name="connsiteY63" fmla="*/ 2936622 h 3049019"/>
                <a:gd name="connsiteX64" fmla="*/ 2408486 w 3804693"/>
                <a:gd name="connsiteY64" fmla="*/ 3049019 h 3049019"/>
                <a:gd name="connsiteX65" fmla="*/ 2432188 w 3804693"/>
                <a:gd name="connsiteY65" fmla="*/ 3015283 h 3049019"/>
                <a:gd name="connsiteX66" fmla="*/ 2483931 w 3804693"/>
                <a:gd name="connsiteY66" fmla="*/ 2940752 h 3049019"/>
                <a:gd name="connsiteX67" fmla="*/ 2534491 w 3804693"/>
                <a:gd name="connsiteY67" fmla="*/ 2865333 h 3049019"/>
                <a:gd name="connsiteX68" fmla="*/ 2585347 w 3804693"/>
                <a:gd name="connsiteY68" fmla="*/ 2789618 h 3049019"/>
                <a:gd name="connsiteX69" fmla="*/ 2635019 w 3804693"/>
                <a:gd name="connsiteY69" fmla="*/ 2714199 h 3049019"/>
                <a:gd name="connsiteX70" fmla="*/ 2683805 w 3804693"/>
                <a:gd name="connsiteY70" fmla="*/ 2638483 h 3049019"/>
                <a:gd name="connsiteX71" fmla="*/ 2732590 w 3804693"/>
                <a:gd name="connsiteY71" fmla="*/ 2562770 h 3049019"/>
                <a:gd name="connsiteX72" fmla="*/ 2780193 w 3804693"/>
                <a:gd name="connsiteY72" fmla="*/ 2486463 h 3049019"/>
                <a:gd name="connsiteX73" fmla="*/ 2872738 w 3804693"/>
                <a:gd name="connsiteY73" fmla="*/ 2335329 h 3049019"/>
                <a:gd name="connsiteX74" fmla="*/ 2911176 w 3804693"/>
                <a:gd name="connsiteY74" fmla="*/ 2270558 h 3049019"/>
                <a:gd name="connsiteX75" fmla="*/ 2947839 w 3804693"/>
                <a:gd name="connsiteY75" fmla="*/ 2204011 h 3049019"/>
                <a:gd name="connsiteX76" fmla="*/ 2985094 w 3804693"/>
                <a:gd name="connsiteY76" fmla="*/ 2137465 h 3049019"/>
                <a:gd name="connsiteX77" fmla="*/ 3021757 w 3804693"/>
                <a:gd name="connsiteY77" fmla="*/ 2068848 h 3049019"/>
                <a:gd name="connsiteX78" fmla="*/ 3094196 w 3804693"/>
                <a:gd name="connsiteY78" fmla="*/ 1931615 h 3049019"/>
                <a:gd name="connsiteX79" fmla="*/ 3129972 w 3804693"/>
                <a:gd name="connsiteY79" fmla="*/ 1863294 h 3049019"/>
                <a:gd name="connsiteX80" fmla="*/ 3167523 w 3804693"/>
                <a:gd name="connsiteY80" fmla="*/ 1794678 h 3049019"/>
                <a:gd name="connsiteX81" fmla="*/ 3205664 w 3804693"/>
                <a:gd name="connsiteY81" fmla="*/ 1726948 h 3049019"/>
                <a:gd name="connsiteX82" fmla="*/ 3244102 w 3804693"/>
                <a:gd name="connsiteY82" fmla="*/ 1659220 h 3049019"/>
                <a:gd name="connsiteX83" fmla="*/ 3284017 w 3804693"/>
                <a:gd name="connsiteY83" fmla="*/ 1593561 h 3049019"/>
                <a:gd name="connsiteX84" fmla="*/ 3324820 w 3804693"/>
                <a:gd name="connsiteY84" fmla="*/ 1529085 h 3049019"/>
                <a:gd name="connsiteX85" fmla="*/ 3346699 w 3804693"/>
                <a:gd name="connsiteY85" fmla="*/ 1497143 h 3049019"/>
                <a:gd name="connsiteX86" fmla="*/ 3367395 w 3804693"/>
                <a:gd name="connsiteY86" fmla="*/ 1465200 h 3049019"/>
                <a:gd name="connsiteX87" fmla="*/ 3390458 w 3804693"/>
                <a:gd name="connsiteY87" fmla="*/ 1434736 h 3049019"/>
                <a:gd name="connsiteX88" fmla="*/ 3413521 w 3804693"/>
                <a:gd name="connsiteY88" fmla="*/ 1403681 h 3049019"/>
                <a:gd name="connsiteX89" fmla="*/ 3435992 w 3804693"/>
                <a:gd name="connsiteY89" fmla="*/ 1374106 h 3049019"/>
                <a:gd name="connsiteX90" fmla="*/ 3459940 w 3804693"/>
                <a:gd name="connsiteY90" fmla="*/ 1345121 h 3049019"/>
                <a:gd name="connsiteX91" fmla="*/ 3483890 w 3804693"/>
                <a:gd name="connsiteY91" fmla="*/ 1316136 h 3049019"/>
                <a:gd name="connsiteX92" fmla="*/ 3508431 w 3804693"/>
                <a:gd name="connsiteY92" fmla="*/ 1287448 h 3049019"/>
                <a:gd name="connsiteX93" fmla="*/ 3543320 w 3804693"/>
                <a:gd name="connsiteY93" fmla="*/ 1250774 h 3049019"/>
                <a:gd name="connsiteX94" fmla="*/ 3579393 w 3804693"/>
                <a:gd name="connsiteY94" fmla="*/ 1214099 h 3049019"/>
                <a:gd name="connsiteX95" fmla="*/ 3652718 w 3804693"/>
                <a:gd name="connsiteY95" fmla="*/ 1142230 h 3049019"/>
                <a:gd name="connsiteX96" fmla="*/ 3689678 w 3804693"/>
                <a:gd name="connsiteY96" fmla="*/ 1106442 h 3049019"/>
                <a:gd name="connsiteX97" fmla="*/ 3725158 w 3804693"/>
                <a:gd name="connsiteY97" fmla="*/ 1069768 h 3049019"/>
                <a:gd name="connsiteX98" fmla="*/ 3760047 w 3804693"/>
                <a:gd name="connsiteY98" fmla="*/ 1033093 h 3049019"/>
                <a:gd name="connsiteX99" fmla="*/ 3776013 w 3804693"/>
                <a:gd name="connsiteY99" fmla="*/ 1014165 h 3049019"/>
                <a:gd name="connsiteX100" fmla="*/ 3787416 w 3804693"/>
                <a:gd name="connsiteY100" fmla="*/ 1000760 h 3049019"/>
                <a:gd name="connsiteX101" fmla="*/ 3741124 w 3804693"/>
                <a:gd name="connsiteY101" fmla="*/ 970392 h 3049019"/>
                <a:gd name="connsiteX102" fmla="*/ 3677851 w 3804693"/>
                <a:gd name="connsiteY102" fmla="*/ 928690 h 3049019"/>
                <a:gd name="connsiteX103" fmla="*/ 3611915 w 3804693"/>
                <a:gd name="connsiteY103" fmla="*/ 889945 h 3049019"/>
                <a:gd name="connsiteX104" fmla="*/ 3546572 w 3804693"/>
                <a:gd name="connsiteY104" fmla="*/ 850905 h 3049019"/>
                <a:gd name="connsiteX105" fmla="*/ 3479751 w 3804693"/>
                <a:gd name="connsiteY105" fmla="*/ 813343 h 3049019"/>
                <a:gd name="connsiteX106" fmla="*/ 3412043 w 3804693"/>
                <a:gd name="connsiteY106" fmla="*/ 776669 h 3049019"/>
                <a:gd name="connsiteX107" fmla="*/ 3344629 w 3804693"/>
                <a:gd name="connsiteY107" fmla="*/ 740882 h 3049019"/>
                <a:gd name="connsiteX108" fmla="*/ 3277217 w 3804693"/>
                <a:gd name="connsiteY108" fmla="*/ 705094 h 3049019"/>
                <a:gd name="connsiteX109" fmla="*/ 3139730 w 3804693"/>
                <a:gd name="connsiteY109" fmla="*/ 636479 h 3049019"/>
                <a:gd name="connsiteX110" fmla="*/ 3002834 w 3804693"/>
                <a:gd name="connsiteY110" fmla="*/ 568748 h 3049019"/>
                <a:gd name="connsiteX111" fmla="*/ 2865643 w 3804693"/>
                <a:gd name="connsiteY111" fmla="*/ 501020 h 3049019"/>
                <a:gd name="connsiteX112" fmla="*/ 2729338 w 3804693"/>
                <a:gd name="connsiteY112" fmla="*/ 433586 h 3049019"/>
                <a:gd name="connsiteX113" fmla="*/ 2674639 w 3804693"/>
                <a:gd name="connsiteY113" fmla="*/ 407855 h 3049019"/>
                <a:gd name="connsiteX114" fmla="*/ 2620236 w 3804693"/>
                <a:gd name="connsiteY114" fmla="*/ 382714 h 3049019"/>
                <a:gd name="connsiteX115" fmla="*/ 2563171 w 3804693"/>
                <a:gd name="connsiteY115" fmla="*/ 358759 h 3049019"/>
                <a:gd name="connsiteX116" fmla="*/ 2506697 w 3804693"/>
                <a:gd name="connsiteY116" fmla="*/ 336280 h 3049019"/>
                <a:gd name="connsiteX117" fmla="*/ 2392569 w 3804693"/>
                <a:gd name="connsiteY117" fmla="*/ 291029 h 3049019"/>
                <a:gd name="connsiteX118" fmla="*/ 2335800 w 3804693"/>
                <a:gd name="connsiteY118" fmla="*/ 268551 h 3049019"/>
                <a:gd name="connsiteX119" fmla="*/ 2278144 w 3804693"/>
                <a:gd name="connsiteY119" fmla="*/ 245481 h 3049019"/>
                <a:gd name="connsiteX120" fmla="*/ 2222263 w 3804693"/>
                <a:gd name="connsiteY120" fmla="*/ 220637 h 3049019"/>
                <a:gd name="connsiteX121" fmla="*/ 2166972 w 3804693"/>
                <a:gd name="connsiteY121" fmla="*/ 196090 h 3049019"/>
                <a:gd name="connsiteX122" fmla="*/ 2112272 w 3804693"/>
                <a:gd name="connsiteY122" fmla="*/ 169175 h 3049019"/>
                <a:gd name="connsiteX123" fmla="*/ 2085367 w 3804693"/>
                <a:gd name="connsiteY123" fmla="*/ 154979 h 3049019"/>
                <a:gd name="connsiteX124" fmla="*/ 2058461 w 3804693"/>
                <a:gd name="connsiteY124" fmla="*/ 140191 h 3049019"/>
                <a:gd name="connsiteX125" fmla="*/ 2032737 w 3804693"/>
                <a:gd name="connsiteY125" fmla="*/ 125403 h 3049019"/>
                <a:gd name="connsiteX126" fmla="*/ 2007014 w 3804693"/>
                <a:gd name="connsiteY126" fmla="*/ 109432 h 3049019"/>
                <a:gd name="connsiteX127" fmla="*/ 1980995 w 3804693"/>
                <a:gd name="connsiteY127" fmla="*/ 92573 h 3049019"/>
                <a:gd name="connsiteX128" fmla="*/ 1956158 w 3804693"/>
                <a:gd name="connsiteY128" fmla="*/ 75715 h 3049019"/>
                <a:gd name="connsiteX129" fmla="*/ 1932209 w 3804693"/>
                <a:gd name="connsiteY129" fmla="*/ 57673 h 3049019"/>
                <a:gd name="connsiteX130" fmla="*/ 1908260 w 3804693"/>
                <a:gd name="connsiteY130" fmla="*/ 39927 h 3049019"/>
                <a:gd name="connsiteX131" fmla="*/ 1884606 w 3804693"/>
                <a:gd name="connsiteY131" fmla="*/ 20113 h 3049019"/>
                <a:gd name="connsiteX132" fmla="*/ 1861544 w 3804693"/>
                <a:gd name="connsiteY132" fmla="*/ 0 h 3049019"/>
                <a:gd name="connsiteX0" fmla="*/ 3792866 w 3804693"/>
                <a:gd name="connsiteY0" fmla="*/ 994349 h 3049019"/>
                <a:gd name="connsiteX1" fmla="*/ 3787416 w 3804693"/>
                <a:gd name="connsiteY1" fmla="*/ 1000760 h 3049019"/>
                <a:gd name="connsiteX2" fmla="*/ 3804693 w 3804693"/>
                <a:gd name="connsiteY2" fmla="*/ 1012095 h 3049019"/>
                <a:gd name="connsiteX3" fmla="*/ 3799963 w 3804693"/>
                <a:gd name="connsiteY3" fmla="*/ 1007954 h 3049019"/>
                <a:gd name="connsiteX4" fmla="*/ 3796711 w 3804693"/>
                <a:gd name="connsiteY4" fmla="*/ 1004110 h 3049019"/>
                <a:gd name="connsiteX5" fmla="*/ 3792866 w 3804693"/>
                <a:gd name="connsiteY5" fmla="*/ 994349 h 3049019"/>
                <a:gd name="connsiteX6" fmla="*/ 1861544 w 3804693"/>
                <a:gd name="connsiteY6" fmla="*/ 0 h 3049019"/>
                <a:gd name="connsiteX7" fmla="*/ 1849718 w 3804693"/>
                <a:gd name="connsiteY7" fmla="*/ 11239 h 3049019"/>
                <a:gd name="connsiteX8" fmla="*/ 1837595 w 3804693"/>
                <a:gd name="connsiteY8" fmla="*/ 21887 h 3049019"/>
                <a:gd name="connsiteX9" fmla="*/ 1826950 w 3804693"/>
                <a:gd name="connsiteY9" fmla="*/ 34605 h 3049019"/>
                <a:gd name="connsiteX10" fmla="*/ 1816010 w 3804693"/>
                <a:gd name="connsiteY10" fmla="*/ 48801 h 3049019"/>
                <a:gd name="connsiteX11" fmla="*/ 1805958 w 3804693"/>
                <a:gd name="connsiteY11" fmla="*/ 62406 h 3049019"/>
                <a:gd name="connsiteX12" fmla="*/ 1796201 w 3804693"/>
                <a:gd name="connsiteY12" fmla="*/ 77490 h 3049019"/>
                <a:gd name="connsiteX13" fmla="*/ 1776094 w 3804693"/>
                <a:gd name="connsiteY13" fmla="*/ 108545 h 3049019"/>
                <a:gd name="connsiteX14" fmla="*/ 1738544 w 3804693"/>
                <a:gd name="connsiteY14" fmla="*/ 170951 h 3049019"/>
                <a:gd name="connsiteX15" fmla="*/ 1719622 w 3804693"/>
                <a:gd name="connsiteY15" fmla="*/ 200823 h 3049019"/>
                <a:gd name="connsiteX16" fmla="*/ 1710751 w 3804693"/>
                <a:gd name="connsiteY16" fmla="*/ 214723 h 3049019"/>
                <a:gd name="connsiteX17" fmla="*/ 1700699 w 3804693"/>
                <a:gd name="connsiteY17" fmla="*/ 227737 h 3049019"/>
                <a:gd name="connsiteX18" fmla="*/ 1615250 w 3804693"/>
                <a:gd name="connsiteY18" fmla="*/ 338943 h 3049019"/>
                <a:gd name="connsiteX19" fmla="*/ 1531574 w 3804693"/>
                <a:gd name="connsiteY19" fmla="*/ 450445 h 3049019"/>
                <a:gd name="connsiteX20" fmla="*/ 1363634 w 3804693"/>
                <a:gd name="connsiteY20" fmla="*/ 674926 h 3049019"/>
                <a:gd name="connsiteX21" fmla="*/ 1197763 w 3804693"/>
                <a:gd name="connsiteY21" fmla="*/ 899706 h 3049019"/>
                <a:gd name="connsiteX22" fmla="*/ 1113496 w 3804693"/>
                <a:gd name="connsiteY22" fmla="*/ 1010911 h 3049019"/>
                <a:gd name="connsiteX23" fmla="*/ 1028639 w 3804693"/>
                <a:gd name="connsiteY23" fmla="*/ 1122413 h 3049019"/>
                <a:gd name="connsiteX24" fmla="*/ 857740 w 3804693"/>
                <a:gd name="connsiteY24" fmla="*/ 1346304 h 3049019"/>
                <a:gd name="connsiteX25" fmla="*/ 687731 w 3804693"/>
                <a:gd name="connsiteY25" fmla="*/ 1568717 h 3049019"/>
                <a:gd name="connsiteX26" fmla="*/ 601394 w 3804693"/>
                <a:gd name="connsiteY26" fmla="*/ 1680219 h 3049019"/>
                <a:gd name="connsiteX27" fmla="*/ 513875 w 3804693"/>
                <a:gd name="connsiteY27" fmla="*/ 1790538 h 3049019"/>
                <a:gd name="connsiteX28" fmla="*/ 426356 w 3804693"/>
                <a:gd name="connsiteY28" fmla="*/ 1899969 h 3049019"/>
                <a:gd name="connsiteX29" fmla="*/ 337065 w 3804693"/>
                <a:gd name="connsiteY29" fmla="*/ 2009105 h 3049019"/>
                <a:gd name="connsiteX30" fmla="*/ 298036 w 3804693"/>
                <a:gd name="connsiteY30" fmla="*/ 2057019 h 3049019"/>
                <a:gd name="connsiteX31" fmla="*/ 259302 w 3804693"/>
                <a:gd name="connsiteY31" fmla="*/ 2107888 h 3049019"/>
                <a:gd name="connsiteX32" fmla="*/ 219683 w 3804693"/>
                <a:gd name="connsiteY32" fmla="*/ 2159350 h 3049019"/>
                <a:gd name="connsiteX33" fmla="*/ 178880 w 3804693"/>
                <a:gd name="connsiteY33" fmla="*/ 2211109 h 3049019"/>
                <a:gd name="connsiteX34" fmla="*/ 137190 w 3804693"/>
                <a:gd name="connsiteY34" fmla="*/ 2261684 h 3049019"/>
                <a:gd name="connsiteX35" fmla="*/ 116198 w 3804693"/>
                <a:gd name="connsiteY35" fmla="*/ 2285641 h 3049019"/>
                <a:gd name="connsiteX36" fmla="*/ 94319 w 3804693"/>
                <a:gd name="connsiteY36" fmla="*/ 2309302 h 3049019"/>
                <a:gd name="connsiteX37" fmla="*/ 71552 w 3804693"/>
                <a:gd name="connsiteY37" fmla="*/ 2332372 h 3049019"/>
                <a:gd name="connsiteX38" fmla="*/ 48785 w 3804693"/>
                <a:gd name="connsiteY38" fmla="*/ 2354258 h 3049019"/>
                <a:gd name="connsiteX39" fmla="*/ 25723 w 3804693"/>
                <a:gd name="connsiteY39" fmla="*/ 2374073 h 3049019"/>
                <a:gd name="connsiteX40" fmla="*/ 1774 w 3804693"/>
                <a:gd name="connsiteY40" fmla="*/ 2393889 h 3049019"/>
                <a:gd name="connsiteX41" fmla="*/ 0 w 3804693"/>
                <a:gd name="connsiteY41" fmla="*/ 2408974 h 3049019"/>
                <a:gd name="connsiteX42" fmla="*/ 29863 w 3804693"/>
                <a:gd name="connsiteY42" fmla="*/ 2419916 h 3049019"/>
                <a:gd name="connsiteX43" fmla="*/ 50559 w 3804693"/>
                <a:gd name="connsiteY43" fmla="*/ 2426718 h 3049019"/>
                <a:gd name="connsiteX44" fmla="*/ 74508 w 3804693"/>
                <a:gd name="connsiteY44" fmla="*/ 2436775 h 3049019"/>
                <a:gd name="connsiteX45" fmla="*/ 100527 w 3804693"/>
                <a:gd name="connsiteY45" fmla="*/ 2448605 h 3049019"/>
                <a:gd name="connsiteX46" fmla="*/ 129208 w 3804693"/>
                <a:gd name="connsiteY46" fmla="*/ 2463690 h 3049019"/>
                <a:gd name="connsiteX47" fmla="*/ 157888 w 3804693"/>
                <a:gd name="connsiteY47" fmla="*/ 2478477 h 3049019"/>
                <a:gd name="connsiteX48" fmla="*/ 216725 w 3804693"/>
                <a:gd name="connsiteY48" fmla="*/ 2510124 h 3049019"/>
                <a:gd name="connsiteX49" fmla="*/ 269355 w 3804693"/>
                <a:gd name="connsiteY49" fmla="*/ 2541179 h 3049019"/>
                <a:gd name="connsiteX50" fmla="*/ 329081 w 3804693"/>
                <a:gd name="connsiteY50" fmla="*/ 2576966 h 3049019"/>
                <a:gd name="connsiteX51" fmla="*/ 359831 w 3804693"/>
                <a:gd name="connsiteY51" fmla="*/ 2595895 h 3049019"/>
                <a:gd name="connsiteX52" fmla="*/ 389694 w 3804693"/>
                <a:gd name="connsiteY52" fmla="*/ 2615710 h 3049019"/>
                <a:gd name="connsiteX53" fmla="*/ 419261 w 3804693"/>
                <a:gd name="connsiteY53" fmla="*/ 2635526 h 3049019"/>
                <a:gd name="connsiteX54" fmla="*/ 448237 w 3804693"/>
                <a:gd name="connsiteY54" fmla="*/ 2655342 h 3049019"/>
                <a:gd name="connsiteX55" fmla="*/ 503822 w 3804693"/>
                <a:gd name="connsiteY55" fmla="*/ 2697340 h 3049019"/>
                <a:gd name="connsiteX56" fmla="*/ 558522 w 3804693"/>
                <a:gd name="connsiteY56" fmla="*/ 2738747 h 3049019"/>
                <a:gd name="connsiteX57" fmla="*/ 612333 w 3804693"/>
                <a:gd name="connsiteY57" fmla="*/ 2781633 h 3049019"/>
                <a:gd name="connsiteX58" fmla="*/ 666737 w 3804693"/>
                <a:gd name="connsiteY58" fmla="*/ 2825404 h 3049019"/>
                <a:gd name="connsiteX59" fmla="*/ 721731 w 3804693"/>
                <a:gd name="connsiteY59" fmla="*/ 2870065 h 3049019"/>
                <a:gd name="connsiteX60" fmla="*/ 778205 w 3804693"/>
                <a:gd name="connsiteY60" fmla="*/ 2913838 h 3049019"/>
                <a:gd name="connsiteX61" fmla="*/ 806885 w 3804693"/>
                <a:gd name="connsiteY61" fmla="*/ 2935723 h 3049019"/>
                <a:gd name="connsiteX62" fmla="*/ 808176 w 3804693"/>
                <a:gd name="connsiteY62" fmla="*/ 2936622 h 3049019"/>
                <a:gd name="connsiteX63" fmla="*/ 2408486 w 3804693"/>
                <a:gd name="connsiteY63" fmla="*/ 3049019 h 3049019"/>
                <a:gd name="connsiteX64" fmla="*/ 2432188 w 3804693"/>
                <a:gd name="connsiteY64" fmla="*/ 3015283 h 3049019"/>
                <a:gd name="connsiteX65" fmla="*/ 2483931 w 3804693"/>
                <a:gd name="connsiteY65" fmla="*/ 2940752 h 3049019"/>
                <a:gd name="connsiteX66" fmla="*/ 2534491 w 3804693"/>
                <a:gd name="connsiteY66" fmla="*/ 2865333 h 3049019"/>
                <a:gd name="connsiteX67" fmla="*/ 2585347 w 3804693"/>
                <a:gd name="connsiteY67" fmla="*/ 2789618 h 3049019"/>
                <a:gd name="connsiteX68" fmla="*/ 2635019 w 3804693"/>
                <a:gd name="connsiteY68" fmla="*/ 2714199 h 3049019"/>
                <a:gd name="connsiteX69" fmla="*/ 2683805 w 3804693"/>
                <a:gd name="connsiteY69" fmla="*/ 2638483 h 3049019"/>
                <a:gd name="connsiteX70" fmla="*/ 2732590 w 3804693"/>
                <a:gd name="connsiteY70" fmla="*/ 2562770 h 3049019"/>
                <a:gd name="connsiteX71" fmla="*/ 2780193 w 3804693"/>
                <a:gd name="connsiteY71" fmla="*/ 2486463 h 3049019"/>
                <a:gd name="connsiteX72" fmla="*/ 2872738 w 3804693"/>
                <a:gd name="connsiteY72" fmla="*/ 2335329 h 3049019"/>
                <a:gd name="connsiteX73" fmla="*/ 2911176 w 3804693"/>
                <a:gd name="connsiteY73" fmla="*/ 2270558 h 3049019"/>
                <a:gd name="connsiteX74" fmla="*/ 2947839 w 3804693"/>
                <a:gd name="connsiteY74" fmla="*/ 2204011 h 3049019"/>
                <a:gd name="connsiteX75" fmla="*/ 2985094 w 3804693"/>
                <a:gd name="connsiteY75" fmla="*/ 2137465 h 3049019"/>
                <a:gd name="connsiteX76" fmla="*/ 3021757 w 3804693"/>
                <a:gd name="connsiteY76" fmla="*/ 2068848 h 3049019"/>
                <a:gd name="connsiteX77" fmla="*/ 3094196 w 3804693"/>
                <a:gd name="connsiteY77" fmla="*/ 1931615 h 3049019"/>
                <a:gd name="connsiteX78" fmla="*/ 3129972 w 3804693"/>
                <a:gd name="connsiteY78" fmla="*/ 1863294 h 3049019"/>
                <a:gd name="connsiteX79" fmla="*/ 3167523 w 3804693"/>
                <a:gd name="connsiteY79" fmla="*/ 1794678 h 3049019"/>
                <a:gd name="connsiteX80" fmla="*/ 3205664 w 3804693"/>
                <a:gd name="connsiteY80" fmla="*/ 1726948 h 3049019"/>
                <a:gd name="connsiteX81" fmla="*/ 3244102 w 3804693"/>
                <a:gd name="connsiteY81" fmla="*/ 1659220 h 3049019"/>
                <a:gd name="connsiteX82" fmla="*/ 3284017 w 3804693"/>
                <a:gd name="connsiteY82" fmla="*/ 1593561 h 3049019"/>
                <a:gd name="connsiteX83" fmla="*/ 3324820 w 3804693"/>
                <a:gd name="connsiteY83" fmla="*/ 1529085 h 3049019"/>
                <a:gd name="connsiteX84" fmla="*/ 3346699 w 3804693"/>
                <a:gd name="connsiteY84" fmla="*/ 1497143 h 3049019"/>
                <a:gd name="connsiteX85" fmla="*/ 3367395 w 3804693"/>
                <a:gd name="connsiteY85" fmla="*/ 1465200 h 3049019"/>
                <a:gd name="connsiteX86" fmla="*/ 3390458 w 3804693"/>
                <a:gd name="connsiteY86" fmla="*/ 1434736 h 3049019"/>
                <a:gd name="connsiteX87" fmla="*/ 3413521 w 3804693"/>
                <a:gd name="connsiteY87" fmla="*/ 1403681 h 3049019"/>
                <a:gd name="connsiteX88" fmla="*/ 3435992 w 3804693"/>
                <a:gd name="connsiteY88" fmla="*/ 1374106 h 3049019"/>
                <a:gd name="connsiteX89" fmla="*/ 3459940 w 3804693"/>
                <a:gd name="connsiteY89" fmla="*/ 1345121 h 3049019"/>
                <a:gd name="connsiteX90" fmla="*/ 3483890 w 3804693"/>
                <a:gd name="connsiteY90" fmla="*/ 1316136 h 3049019"/>
                <a:gd name="connsiteX91" fmla="*/ 3508431 w 3804693"/>
                <a:gd name="connsiteY91" fmla="*/ 1287448 h 3049019"/>
                <a:gd name="connsiteX92" fmla="*/ 3543320 w 3804693"/>
                <a:gd name="connsiteY92" fmla="*/ 1250774 h 3049019"/>
                <a:gd name="connsiteX93" fmla="*/ 3579393 w 3804693"/>
                <a:gd name="connsiteY93" fmla="*/ 1214099 h 3049019"/>
                <a:gd name="connsiteX94" fmla="*/ 3652718 w 3804693"/>
                <a:gd name="connsiteY94" fmla="*/ 1142230 h 3049019"/>
                <a:gd name="connsiteX95" fmla="*/ 3689678 w 3804693"/>
                <a:gd name="connsiteY95" fmla="*/ 1106442 h 3049019"/>
                <a:gd name="connsiteX96" fmla="*/ 3725158 w 3804693"/>
                <a:gd name="connsiteY96" fmla="*/ 1069768 h 3049019"/>
                <a:gd name="connsiteX97" fmla="*/ 3760047 w 3804693"/>
                <a:gd name="connsiteY97" fmla="*/ 1033093 h 3049019"/>
                <a:gd name="connsiteX98" fmla="*/ 3776013 w 3804693"/>
                <a:gd name="connsiteY98" fmla="*/ 1014165 h 3049019"/>
                <a:gd name="connsiteX99" fmla="*/ 3787416 w 3804693"/>
                <a:gd name="connsiteY99" fmla="*/ 1000760 h 3049019"/>
                <a:gd name="connsiteX100" fmla="*/ 3741124 w 3804693"/>
                <a:gd name="connsiteY100" fmla="*/ 970392 h 3049019"/>
                <a:gd name="connsiteX101" fmla="*/ 3677851 w 3804693"/>
                <a:gd name="connsiteY101" fmla="*/ 928690 h 3049019"/>
                <a:gd name="connsiteX102" fmla="*/ 3611915 w 3804693"/>
                <a:gd name="connsiteY102" fmla="*/ 889945 h 3049019"/>
                <a:gd name="connsiteX103" fmla="*/ 3546572 w 3804693"/>
                <a:gd name="connsiteY103" fmla="*/ 850905 h 3049019"/>
                <a:gd name="connsiteX104" fmla="*/ 3479751 w 3804693"/>
                <a:gd name="connsiteY104" fmla="*/ 813343 h 3049019"/>
                <a:gd name="connsiteX105" fmla="*/ 3412043 w 3804693"/>
                <a:gd name="connsiteY105" fmla="*/ 776669 h 3049019"/>
                <a:gd name="connsiteX106" fmla="*/ 3344629 w 3804693"/>
                <a:gd name="connsiteY106" fmla="*/ 740882 h 3049019"/>
                <a:gd name="connsiteX107" fmla="*/ 3277217 w 3804693"/>
                <a:gd name="connsiteY107" fmla="*/ 705094 h 3049019"/>
                <a:gd name="connsiteX108" fmla="*/ 3139730 w 3804693"/>
                <a:gd name="connsiteY108" fmla="*/ 636479 h 3049019"/>
                <a:gd name="connsiteX109" fmla="*/ 3002834 w 3804693"/>
                <a:gd name="connsiteY109" fmla="*/ 568748 h 3049019"/>
                <a:gd name="connsiteX110" fmla="*/ 2865643 w 3804693"/>
                <a:gd name="connsiteY110" fmla="*/ 501020 h 3049019"/>
                <a:gd name="connsiteX111" fmla="*/ 2729338 w 3804693"/>
                <a:gd name="connsiteY111" fmla="*/ 433586 h 3049019"/>
                <a:gd name="connsiteX112" fmla="*/ 2674639 w 3804693"/>
                <a:gd name="connsiteY112" fmla="*/ 407855 h 3049019"/>
                <a:gd name="connsiteX113" fmla="*/ 2620236 w 3804693"/>
                <a:gd name="connsiteY113" fmla="*/ 382714 h 3049019"/>
                <a:gd name="connsiteX114" fmla="*/ 2563171 w 3804693"/>
                <a:gd name="connsiteY114" fmla="*/ 358759 h 3049019"/>
                <a:gd name="connsiteX115" fmla="*/ 2506697 w 3804693"/>
                <a:gd name="connsiteY115" fmla="*/ 336280 h 3049019"/>
                <a:gd name="connsiteX116" fmla="*/ 2392569 w 3804693"/>
                <a:gd name="connsiteY116" fmla="*/ 291029 h 3049019"/>
                <a:gd name="connsiteX117" fmla="*/ 2335800 w 3804693"/>
                <a:gd name="connsiteY117" fmla="*/ 268551 h 3049019"/>
                <a:gd name="connsiteX118" fmla="*/ 2278144 w 3804693"/>
                <a:gd name="connsiteY118" fmla="*/ 245481 h 3049019"/>
                <a:gd name="connsiteX119" fmla="*/ 2222263 w 3804693"/>
                <a:gd name="connsiteY119" fmla="*/ 220637 h 3049019"/>
                <a:gd name="connsiteX120" fmla="*/ 2166972 w 3804693"/>
                <a:gd name="connsiteY120" fmla="*/ 196090 h 3049019"/>
                <a:gd name="connsiteX121" fmla="*/ 2112272 w 3804693"/>
                <a:gd name="connsiteY121" fmla="*/ 169175 h 3049019"/>
                <a:gd name="connsiteX122" fmla="*/ 2085367 w 3804693"/>
                <a:gd name="connsiteY122" fmla="*/ 154979 h 3049019"/>
                <a:gd name="connsiteX123" fmla="*/ 2058461 w 3804693"/>
                <a:gd name="connsiteY123" fmla="*/ 140191 h 3049019"/>
                <a:gd name="connsiteX124" fmla="*/ 2032737 w 3804693"/>
                <a:gd name="connsiteY124" fmla="*/ 125403 h 3049019"/>
                <a:gd name="connsiteX125" fmla="*/ 2007014 w 3804693"/>
                <a:gd name="connsiteY125" fmla="*/ 109432 h 3049019"/>
                <a:gd name="connsiteX126" fmla="*/ 1980995 w 3804693"/>
                <a:gd name="connsiteY126" fmla="*/ 92573 h 3049019"/>
                <a:gd name="connsiteX127" fmla="*/ 1956158 w 3804693"/>
                <a:gd name="connsiteY127" fmla="*/ 75715 h 3049019"/>
                <a:gd name="connsiteX128" fmla="*/ 1932209 w 3804693"/>
                <a:gd name="connsiteY128" fmla="*/ 57673 h 3049019"/>
                <a:gd name="connsiteX129" fmla="*/ 1908260 w 3804693"/>
                <a:gd name="connsiteY129" fmla="*/ 39927 h 3049019"/>
                <a:gd name="connsiteX130" fmla="*/ 1884606 w 3804693"/>
                <a:gd name="connsiteY130" fmla="*/ 20113 h 3049019"/>
                <a:gd name="connsiteX131" fmla="*/ 1861544 w 3804693"/>
                <a:gd name="connsiteY131" fmla="*/ 0 h 304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3804693" h="3049019">
                  <a:moveTo>
                    <a:pt x="3792866" y="994349"/>
                  </a:moveTo>
                  <a:lnTo>
                    <a:pt x="3787416" y="1000760"/>
                  </a:lnTo>
                  <a:lnTo>
                    <a:pt x="3804693" y="1012095"/>
                  </a:lnTo>
                  <a:lnTo>
                    <a:pt x="3799963" y="1007954"/>
                  </a:lnTo>
                  <a:lnTo>
                    <a:pt x="3796711" y="1004110"/>
                  </a:lnTo>
                  <a:lnTo>
                    <a:pt x="3792866" y="994349"/>
                  </a:lnTo>
                  <a:close/>
                  <a:moveTo>
                    <a:pt x="1861544" y="0"/>
                  </a:moveTo>
                  <a:lnTo>
                    <a:pt x="1849718" y="11239"/>
                  </a:lnTo>
                  <a:lnTo>
                    <a:pt x="1837595" y="21887"/>
                  </a:lnTo>
                  <a:lnTo>
                    <a:pt x="1826950" y="34605"/>
                  </a:lnTo>
                  <a:lnTo>
                    <a:pt x="1816010" y="48801"/>
                  </a:lnTo>
                  <a:lnTo>
                    <a:pt x="1805958" y="62406"/>
                  </a:lnTo>
                  <a:lnTo>
                    <a:pt x="1796201" y="77490"/>
                  </a:lnTo>
                  <a:lnTo>
                    <a:pt x="1776094" y="108545"/>
                  </a:lnTo>
                  <a:lnTo>
                    <a:pt x="1738544" y="170951"/>
                  </a:lnTo>
                  <a:lnTo>
                    <a:pt x="1719622" y="200823"/>
                  </a:lnTo>
                  <a:lnTo>
                    <a:pt x="1710751" y="214723"/>
                  </a:lnTo>
                  <a:lnTo>
                    <a:pt x="1700699" y="227737"/>
                  </a:lnTo>
                  <a:lnTo>
                    <a:pt x="1615250" y="338943"/>
                  </a:lnTo>
                  <a:lnTo>
                    <a:pt x="1531574" y="450445"/>
                  </a:lnTo>
                  <a:lnTo>
                    <a:pt x="1363634" y="674926"/>
                  </a:lnTo>
                  <a:lnTo>
                    <a:pt x="1197763" y="899706"/>
                  </a:lnTo>
                  <a:lnTo>
                    <a:pt x="1113496" y="1010911"/>
                  </a:lnTo>
                  <a:lnTo>
                    <a:pt x="1028639" y="1122413"/>
                  </a:lnTo>
                  <a:lnTo>
                    <a:pt x="857740" y="1346304"/>
                  </a:lnTo>
                  <a:lnTo>
                    <a:pt x="687731" y="1568717"/>
                  </a:lnTo>
                  <a:lnTo>
                    <a:pt x="601394" y="1680219"/>
                  </a:lnTo>
                  <a:lnTo>
                    <a:pt x="513875" y="1790538"/>
                  </a:lnTo>
                  <a:lnTo>
                    <a:pt x="426356" y="1899969"/>
                  </a:lnTo>
                  <a:lnTo>
                    <a:pt x="337065" y="2009105"/>
                  </a:lnTo>
                  <a:lnTo>
                    <a:pt x="298036" y="2057019"/>
                  </a:lnTo>
                  <a:lnTo>
                    <a:pt x="259302" y="2107888"/>
                  </a:lnTo>
                  <a:lnTo>
                    <a:pt x="219683" y="2159350"/>
                  </a:lnTo>
                  <a:lnTo>
                    <a:pt x="178880" y="2211109"/>
                  </a:lnTo>
                  <a:lnTo>
                    <a:pt x="137190" y="2261684"/>
                  </a:lnTo>
                  <a:lnTo>
                    <a:pt x="116198" y="2285641"/>
                  </a:lnTo>
                  <a:lnTo>
                    <a:pt x="94319" y="2309302"/>
                  </a:lnTo>
                  <a:lnTo>
                    <a:pt x="71552" y="2332372"/>
                  </a:lnTo>
                  <a:lnTo>
                    <a:pt x="48785" y="2354258"/>
                  </a:lnTo>
                  <a:lnTo>
                    <a:pt x="25723" y="2374073"/>
                  </a:lnTo>
                  <a:lnTo>
                    <a:pt x="1774" y="2393889"/>
                  </a:lnTo>
                  <a:lnTo>
                    <a:pt x="0" y="2408974"/>
                  </a:lnTo>
                  <a:lnTo>
                    <a:pt x="29863" y="2419916"/>
                  </a:lnTo>
                  <a:lnTo>
                    <a:pt x="50559" y="2426718"/>
                  </a:lnTo>
                  <a:lnTo>
                    <a:pt x="74508" y="2436775"/>
                  </a:lnTo>
                  <a:lnTo>
                    <a:pt x="100527" y="2448605"/>
                  </a:lnTo>
                  <a:lnTo>
                    <a:pt x="129208" y="2463690"/>
                  </a:lnTo>
                  <a:lnTo>
                    <a:pt x="157888" y="2478477"/>
                  </a:lnTo>
                  <a:lnTo>
                    <a:pt x="216725" y="2510124"/>
                  </a:lnTo>
                  <a:lnTo>
                    <a:pt x="269355" y="2541179"/>
                  </a:lnTo>
                  <a:lnTo>
                    <a:pt x="329081" y="2576966"/>
                  </a:lnTo>
                  <a:lnTo>
                    <a:pt x="359831" y="2595895"/>
                  </a:lnTo>
                  <a:lnTo>
                    <a:pt x="389694" y="2615710"/>
                  </a:lnTo>
                  <a:lnTo>
                    <a:pt x="419261" y="2635526"/>
                  </a:lnTo>
                  <a:lnTo>
                    <a:pt x="448237" y="2655342"/>
                  </a:lnTo>
                  <a:lnTo>
                    <a:pt x="503822" y="2697340"/>
                  </a:lnTo>
                  <a:lnTo>
                    <a:pt x="558522" y="2738747"/>
                  </a:lnTo>
                  <a:lnTo>
                    <a:pt x="612333" y="2781633"/>
                  </a:lnTo>
                  <a:lnTo>
                    <a:pt x="666737" y="2825404"/>
                  </a:lnTo>
                  <a:lnTo>
                    <a:pt x="721731" y="2870065"/>
                  </a:lnTo>
                  <a:lnTo>
                    <a:pt x="778205" y="2913838"/>
                  </a:lnTo>
                  <a:lnTo>
                    <a:pt x="806885" y="2935723"/>
                  </a:lnTo>
                  <a:lnTo>
                    <a:pt x="808176" y="2936622"/>
                  </a:lnTo>
                  <a:lnTo>
                    <a:pt x="2408486" y="3049019"/>
                  </a:lnTo>
                  <a:lnTo>
                    <a:pt x="2432188" y="3015283"/>
                  </a:lnTo>
                  <a:lnTo>
                    <a:pt x="2483931" y="2940752"/>
                  </a:lnTo>
                  <a:lnTo>
                    <a:pt x="2534491" y="2865333"/>
                  </a:lnTo>
                  <a:lnTo>
                    <a:pt x="2585347" y="2789618"/>
                  </a:lnTo>
                  <a:lnTo>
                    <a:pt x="2635019" y="2714199"/>
                  </a:lnTo>
                  <a:lnTo>
                    <a:pt x="2683805" y="2638483"/>
                  </a:lnTo>
                  <a:lnTo>
                    <a:pt x="2732590" y="2562770"/>
                  </a:lnTo>
                  <a:lnTo>
                    <a:pt x="2780193" y="2486463"/>
                  </a:lnTo>
                  <a:lnTo>
                    <a:pt x="2872738" y="2335329"/>
                  </a:lnTo>
                  <a:lnTo>
                    <a:pt x="2911176" y="2270558"/>
                  </a:lnTo>
                  <a:lnTo>
                    <a:pt x="2947839" y="2204011"/>
                  </a:lnTo>
                  <a:lnTo>
                    <a:pt x="2985094" y="2137465"/>
                  </a:lnTo>
                  <a:lnTo>
                    <a:pt x="3021757" y="2068848"/>
                  </a:lnTo>
                  <a:lnTo>
                    <a:pt x="3094196" y="1931615"/>
                  </a:lnTo>
                  <a:lnTo>
                    <a:pt x="3129972" y="1863294"/>
                  </a:lnTo>
                  <a:lnTo>
                    <a:pt x="3167523" y="1794678"/>
                  </a:lnTo>
                  <a:lnTo>
                    <a:pt x="3205664" y="1726948"/>
                  </a:lnTo>
                  <a:lnTo>
                    <a:pt x="3244102" y="1659220"/>
                  </a:lnTo>
                  <a:lnTo>
                    <a:pt x="3284017" y="1593561"/>
                  </a:lnTo>
                  <a:lnTo>
                    <a:pt x="3324820" y="1529085"/>
                  </a:lnTo>
                  <a:lnTo>
                    <a:pt x="3346699" y="1497143"/>
                  </a:lnTo>
                  <a:lnTo>
                    <a:pt x="3367395" y="1465200"/>
                  </a:lnTo>
                  <a:lnTo>
                    <a:pt x="3390458" y="1434736"/>
                  </a:lnTo>
                  <a:lnTo>
                    <a:pt x="3413521" y="1403681"/>
                  </a:lnTo>
                  <a:lnTo>
                    <a:pt x="3435992" y="1374106"/>
                  </a:lnTo>
                  <a:lnTo>
                    <a:pt x="3459940" y="1345121"/>
                  </a:lnTo>
                  <a:lnTo>
                    <a:pt x="3483890" y="1316136"/>
                  </a:lnTo>
                  <a:lnTo>
                    <a:pt x="3508431" y="1287448"/>
                  </a:lnTo>
                  <a:lnTo>
                    <a:pt x="3543320" y="1250774"/>
                  </a:lnTo>
                  <a:lnTo>
                    <a:pt x="3579393" y="1214099"/>
                  </a:lnTo>
                  <a:lnTo>
                    <a:pt x="3652718" y="1142230"/>
                  </a:lnTo>
                  <a:lnTo>
                    <a:pt x="3689678" y="1106442"/>
                  </a:lnTo>
                  <a:lnTo>
                    <a:pt x="3725158" y="1069768"/>
                  </a:lnTo>
                  <a:lnTo>
                    <a:pt x="3760047" y="1033093"/>
                  </a:lnTo>
                  <a:lnTo>
                    <a:pt x="3776013" y="1014165"/>
                  </a:lnTo>
                  <a:lnTo>
                    <a:pt x="3787416" y="1000760"/>
                  </a:lnTo>
                  <a:lnTo>
                    <a:pt x="3741124" y="970392"/>
                  </a:lnTo>
                  <a:lnTo>
                    <a:pt x="3677851" y="928690"/>
                  </a:lnTo>
                  <a:lnTo>
                    <a:pt x="3611915" y="889945"/>
                  </a:lnTo>
                  <a:lnTo>
                    <a:pt x="3546572" y="850905"/>
                  </a:lnTo>
                  <a:lnTo>
                    <a:pt x="3479751" y="813343"/>
                  </a:lnTo>
                  <a:lnTo>
                    <a:pt x="3412043" y="776669"/>
                  </a:lnTo>
                  <a:lnTo>
                    <a:pt x="3344629" y="740882"/>
                  </a:lnTo>
                  <a:lnTo>
                    <a:pt x="3277217" y="705094"/>
                  </a:lnTo>
                  <a:lnTo>
                    <a:pt x="3139730" y="636479"/>
                  </a:lnTo>
                  <a:lnTo>
                    <a:pt x="3002834" y="568748"/>
                  </a:lnTo>
                  <a:lnTo>
                    <a:pt x="2865643" y="501020"/>
                  </a:lnTo>
                  <a:lnTo>
                    <a:pt x="2729338" y="433586"/>
                  </a:lnTo>
                  <a:lnTo>
                    <a:pt x="2674639" y="407855"/>
                  </a:lnTo>
                  <a:lnTo>
                    <a:pt x="2620236" y="382714"/>
                  </a:lnTo>
                  <a:lnTo>
                    <a:pt x="2563171" y="358759"/>
                  </a:lnTo>
                  <a:lnTo>
                    <a:pt x="2506697" y="336280"/>
                  </a:lnTo>
                  <a:lnTo>
                    <a:pt x="2392569" y="291029"/>
                  </a:lnTo>
                  <a:lnTo>
                    <a:pt x="2335800" y="268551"/>
                  </a:lnTo>
                  <a:lnTo>
                    <a:pt x="2278144" y="245481"/>
                  </a:lnTo>
                  <a:lnTo>
                    <a:pt x="2222263" y="220637"/>
                  </a:lnTo>
                  <a:lnTo>
                    <a:pt x="2166972" y="196090"/>
                  </a:lnTo>
                  <a:lnTo>
                    <a:pt x="2112272" y="169175"/>
                  </a:lnTo>
                  <a:lnTo>
                    <a:pt x="2085367" y="154979"/>
                  </a:lnTo>
                  <a:lnTo>
                    <a:pt x="2058461" y="140191"/>
                  </a:lnTo>
                  <a:lnTo>
                    <a:pt x="2032737" y="125403"/>
                  </a:lnTo>
                  <a:lnTo>
                    <a:pt x="2007014" y="109432"/>
                  </a:lnTo>
                  <a:lnTo>
                    <a:pt x="1980995" y="92573"/>
                  </a:lnTo>
                  <a:lnTo>
                    <a:pt x="1956158" y="75715"/>
                  </a:lnTo>
                  <a:lnTo>
                    <a:pt x="1932209" y="57673"/>
                  </a:lnTo>
                  <a:lnTo>
                    <a:pt x="1908260" y="39927"/>
                  </a:lnTo>
                  <a:lnTo>
                    <a:pt x="1884606" y="20113"/>
                  </a:lnTo>
                  <a:lnTo>
                    <a:pt x="1861544" y="0"/>
                  </a:lnTo>
                  <a:close/>
                </a:path>
              </a:pathLst>
            </a:custGeom>
            <a:gradFill flip="none" rotWithShape="1">
              <a:gsLst>
                <a:gs pos="25000">
                  <a:schemeClr val="accent4">
                    <a:lumMod val="75000"/>
                  </a:schemeClr>
                </a:gs>
                <a:gs pos="100000">
                  <a:schemeClr val="bg1"/>
                </a:gs>
              </a:gsLst>
              <a:lin ang="18900000" scaled="1"/>
              <a:tileRect/>
            </a:gradFill>
            <a:ln w="19050" cap="flat" cmpd="sng" algn="ctr">
              <a:noFill/>
              <a:prstDash val="solid"/>
              <a:round/>
              <a:headEnd type="none" w="med" len="med"/>
              <a:tailEnd type="none" w="med" len="med"/>
            </a:ln>
            <a:effectLst>
              <a:outerShdw blurRad="50800" dist="38100" algn="l" rotWithShape="0">
                <a:prstClr val="black">
                  <a:alpha val="40000"/>
                </a:prstClr>
              </a:outerShdw>
            </a:effectLst>
            <a:extLst/>
          </p:spPr>
          <p:txBody>
            <a:bodyPr rot="0" spcFirstLastPara="0" vertOverflow="overflow" horzOverflow="overflow" vert="horz" wrap="square" lIns="0" tIns="45720" rIns="0" bIns="45720" numCol="1" spcCol="0" rtlCol="0" fromWordArt="0" anchor="b" anchorCtr="0" forceAA="0" compatLnSpc="1">
              <a:prstTxWarp prst="textNoShape">
                <a:avLst/>
              </a:prstTxWarp>
              <a:noAutofit/>
            </a:bodyPr>
            <a:lstStyle/>
            <a:p>
              <a:pPr algn="ctr">
                <a:lnSpc>
                  <a:spcPct val="80000"/>
                </a:lnSpc>
              </a:pPr>
              <a:endParaRPr lang="en-US" sz="1200" b="1" dirty="0">
                <a:solidFill>
                  <a:schemeClr val="accent4"/>
                </a:solidFill>
              </a:endParaRPr>
            </a:p>
          </p:txBody>
        </p:sp>
        <p:grpSp>
          <p:nvGrpSpPr>
            <p:cNvPr id="156366" name="Group 156365"/>
            <p:cNvGrpSpPr/>
            <p:nvPr/>
          </p:nvGrpSpPr>
          <p:grpSpPr>
            <a:xfrm>
              <a:off x="4492938" y="2905778"/>
              <a:ext cx="3804693" cy="3050031"/>
              <a:chOff x="4568920" y="2905957"/>
              <a:chExt cx="3804693" cy="3050031"/>
            </a:xfrm>
          </p:grpSpPr>
          <p:sp>
            <p:nvSpPr>
              <p:cNvPr id="830" name="Freeform 829"/>
              <p:cNvSpPr>
                <a:spLocks/>
              </p:cNvSpPr>
              <p:nvPr/>
            </p:nvSpPr>
            <p:spPr bwMode="auto">
              <a:xfrm flipH="1">
                <a:off x="4568920" y="2905957"/>
                <a:ext cx="3804693" cy="3050031"/>
              </a:xfrm>
              <a:custGeom>
                <a:avLst/>
                <a:gdLst>
                  <a:gd name="connsiteX0" fmla="*/ 3794937 w 3806764"/>
                  <a:gd name="connsiteY0" fmla="*/ 994349 h 3050031"/>
                  <a:gd name="connsiteX1" fmla="*/ 3789487 w 3806764"/>
                  <a:gd name="connsiteY1" fmla="*/ 1000760 h 3050031"/>
                  <a:gd name="connsiteX2" fmla="*/ 3806764 w 3806764"/>
                  <a:gd name="connsiteY2" fmla="*/ 1012095 h 3050031"/>
                  <a:gd name="connsiteX3" fmla="*/ 3802034 w 3806764"/>
                  <a:gd name="connsiteY3" fmla="*/ 1007954 h 3050031"/>
                  <a:gd name="connsiteX4" fmla="*/ 3798782 w 3806764"/>
                  <a:gd name="connsiteY4" fmla="*/ 1004110 h 3050031"/>
                  <a:gd name="connsiteX5" fmla="*/ 1863615 w 3806764"/>
                  <a:gd name="connsiteY5" fmla="*/ 0 h 3050031"/>
                  <a:gd name="connsiteX6" fmla="*/ 1851789 w 3806764"/>
                  <a:gd name="connsiteY6" fmla="*/ 11239 h 3050031"/>
                  <a:gd name="connsiteX7" fmla="*/ 1839666 w 3806764"/>
                  <a:gd name="connsiteY7" fmla="*/ 21887 h 3050031"/>
                  <a:gd name="connsiteX8" fmla="*/ 1829021 w 3806764"/>
                  <a:gd name="connsiteY8" fmla="*/ 34605 h 3050031"/>
                  <a:gd name="connsiteX9" fmla="*/ 1818081 w 3806764"/>
                  <a:gd name="connsiteY9" fmla="*/ 48801 h 3050031"/>
                  <a:gd name="connsiteX10" fmla="*/ 1808029 w 3806764"/>
                  <a:gd name="connsiteY10" fmla="*/ 62406 h 3050031"/>
                  <a:gd name="connsiteX11" fmla="*/ 1798272 w 3806764"/>
                  <a:gd name="connsiteY11" fmla="*/ 77490 h 3050031"/>
                  <a:gd name="connsiteX12" fmla="*/ 1778165 w 3806764"/>
                  <a:gd name="connsiteY12" fmla="*/ 108545 h 3050031"/>
                  <a:gd name="connsiteX13" fmla="*/ 1740615 w 3806764"/>
                  <a:gd name="connsiteY13" fmla="*/ 170951 h 3050031"/>
                  <a:gd name="connsiteX14" fmla="*/ 1721693 w 3806764"/>
                  <a:gd name="connsiteY14" fmla="*/ 200823 h 3050031"/>
                  <a:gd name="connsiteX15" fmla="*/ 1712822 w 3806764"/>
                  <a:gd name="connsiteY15" fmla="*/ 214723 h 3050031"/>
                  <a:gd name="connsiteX16" fmla="*/ 1702770 w 3806764"/>
                  <a:gd name="connsiteY16" fmla="*/ 227737 h 3050031"/>
                  <a:gd name="connsiteX17" fmla="*/ 1617321 w 3806764"/>
                  <a:gd name="connsiteY17" fmla="*/ 338943 h 3050031"/>
                  <a:gd name="connsiteX18" fmla="*/ 1533645 w 3806764"/>
                  <a:gd name="connsiteY18" fmla="*/ 450445 h 3050031"/>
                  <a:gd name="connsiteX19" fmla="*/ 1365705 w 3806764"/>
                  <a:gd name="connsiteY19" fmla="*/ 674926 h 3050031"/>
                  <a:gd name="connsiteX20" fmla="*/ 1199834 w 3806764"/>
                  <a:gd name="connsiteY20" fmla="*/ 899706 h 3050031"/>
                  <a:gd name="connsiteX21" fmla="*/ 1115567 w 3806764"/>
                  <a:gd name="connsiteY21" fmla="*/ 1010911 h 3050031"/>
                  <a:gd name="connsiteX22" fmla="*/ 1030710 w 3806764"/>
                  <a:gd name="connsiteY22" fmla="*/ 1122413 h 3050031"/>
                  <a:gd name="connsiteX23" fmla="*/ 859811 w 3806764"/>
                  <a:gd name="connsiteY23" fmla="*/ 1346304 h 3050031"/>
                  <a:gd name="connsiteX24" fmla="*/ 689802 w 3806764"/>
                  <a:gd name="connsiteY24" fmla="*/ 1568717 h 3050031"/>
                  <a:gd name="connsiteX25" fmla="*/ 603465 w 3806764"/>
                  <a:gd name="connsiteY25" fmla="*/ 1680219 h 3050031"/>
                  <a:gd name="connsiteX26" fmla="*/ 515946 w 3806764"/>
                  <a:gd name="connsiteY26" fmla="*/ 1790538 h 3050031"/>
                  <a:gd name="connsiteX27" fmla="*/ 428427 w 3806764"/>
                  <a:gd name="connsiteY27" fmla="*/ 1899969 h 3050031"/>
                  <a:gd name="connsiteX28" fmla="*/ 339136 w 3806764"/>
                  <a:gd name="connsiteY28" fmla="*/ 2009105 h 3050031"/>
                  <a:gd name="connsiteX29" fmla="*/ 300107 w 3806764"/>
                  <a:gd name="connsiteY29" fmla="*/ 2057019 h 3050031"/>
                  <a:gd name="connsiteX30" fmla="*/ 261373 w 3806764"/>
                  <a:gd name="connsiteY30" fmla="*/ 2107888 h 3050031"/>
                  <a:gd name="connsiteX31" fmla="*/ 221754 w 3806764"/>
                  <a:gd name="connsiteY31" fmla="*/ 2159350 h 3050031"/>
                  <a:gd name="connsiteX32" fmla="*/ 180951 w 3806764"/>
                  <a:gd name="connsiteY32" fmla="*/ 2211109 h 3050031"/>
                  <a:gd name="connsiteX33" fmla="*/ 139261 w 3806764"/>
                  <a:gd name="connsiteY33" fmla="*/ 2261684 h 3050031"/>
                  <a:gd name="connsiteX34" fmla="*/ 118269 w 3806764"/>
                  <a:gd name="connsiteY34" fmla="*/ 2285641 h 3050031"/>
                  <a:gd name="connsiteX35" fmla="*/ 96390 w 3806764"/>
                  <a:gd name="connsiteY35" fmla="*/ 2309302 h 3050031"/>
                  <a:gd name="connsiteX36" fmla="*/ 73623 w 3806764"/>
                  <a:gd name="connsiteY36" fmla="*/ 2332372 h 3050031"/>
                  <a:gd name="connsiteX37" fmla="*/ 50856 w 3806764"/>
                  <a:gd name="connsiteY37" fmla="*/ 2354258 h 3050031"/>
                  <a:gd name="connsiteX38" fmla="*/ 27794 w 3806764"/>
                  <a:gd name="connsiteY38" fmla="*/ 2374073 h 3050031"/>
                  <a:gd name="connsiteX39" fmla="*/ 3845 w 3806764"/>
                  <a:gd name="connsiteY39" fmla="*/ 2393889 h 3050031"/>
                  <a:gd name="connsiteX40" fmla="*/ 2071 w 3806764"/>
                  <a:gd name="connsiteY40" fmla="*/ 2408974 h 3050031"/>
                  <a:gd name="connsiteX41" fmla="*/ 2071 w 3806764"/>
                  <a:gd name="connsiteY41" fmla="*/ 2414889 h 3050031"/>
                  <a:gd name="connsiteX42" fmla="*/ 0 w 3806764"/>
                  <a:gd name="connsiteY42" fmla="*/ 2424057 h 3050031"/>
                  <a:gd name="connsiteX43" fmla="*/ 2071 w 3806764"/>
                  <a:gd name="connsiteY43" fmla="*/ 2419916 h 3050031"/>
                  <a:gd name="connsiteX44" fmla="*/ 4732 w 3806764"/>
                  <a:gd name="connsiteY44" fmla="*/ 2417846 h 3050031"/>
                  <a:gd name="connsiteX45" fmla="*/ 10053 w 3806764"/>
                  <a:gd name="connsiteY45" fmla="*/ 2416959 h 3050031"/>
                  <a:gd name="connsiteX46" fmla="*/ 15966 w 3806764"/>
                  <a:gd name="connsiteY46" fmla="*/ 2416959 h 3050031"/>
                  <a:gd name="connsiteX47" fmla="*/ 23950 w 3806764"/>
                  <a:gd name="connsiteY47" fmla="*/ 2417846 h 3050031"/>
                  <a:gd name="connsiteX48" fmla="*/ 31934 w 3806764"/>
                  <a:gd name="connsiteY48" fmla="*/ 2419916 h 3050031"/>
                  <a:gd name="connsiteX49" fmla="*/ 52630 w 3806764"/>
                  <a:gd name="connsiteY49" fmla="*/ 2426718 h 3050031"/>
                  <a:gd name="connsiteX50" fmla="*/ 76579 w 3806764"/>
                  <a:gd name="connsiteY50" fmla="*/ 2436775 h 3050031"/>
                  <a:gd name="connsiteX51" fmla="*/ 102598 w 3806764"/>
                  <a:gd name="connsiteY51" fmla="*/ 2448605 h 3050031"/>
                  <a:gd name="connsiteX52" fmla="*/ 131279 w 3806764"/>
                  <a:gd name="connsiteY52" fmla="*/ 2463690 h 3050031"/>
                  <a:gd name="connsiteX53" fmla="*/ 159959 w 3806764"/>
                  <a:gd name="connsiteY53" fmla="*/ 2478477 h 3050031"/>
                  <a:gd name="connsiteX54" fmla="*/ 218796 w 3806764"/>
                  <a:gd name="connsiteY54" fmla="*/ 2510124 h 3050031"/>
                  <a:gd name="connsiteX55" fmla="*/ 271426 w 3806764"/>
                  <a:gd name="connsiteY55" fmla="*/ 2541179 h 3050031"/>
                  <a:gd name="connsiteX56" fmla="*/ 331152 w 3806764"/>
                  <a:gd name="connsiteY56" fmla="*/ 2576966 h 3050031"/>
                  <a:gd name="connsiteX57" fmla="*/ 361902 w 3806764"/>
                  <a:gd name="connsiteY57" fmla="*/ 2595895 h 3050031"/>
                  <a:gd name="connsiteX58" fmla="*/ 391765 w 3806764"/>
                  <a:gd name="connsiteY58" fmla="*/ 2615710 h 3050031"/>
                  <a:gd name="connsiteX59" fmla="*/ 421332 w 3806764"/>
                  <a:gd name="connsiteY59" fmla="*/ 2635526 h 3050031"/>
                  <a:gd name="connsiteX60" fmla="*/ 450308 w 3806764"/>
                  <a:gd name="connsiteY60" fmla="*/ 2655342 h 3050031"/>
                  <a:gd name="connsiteX61" fmla="*/ 505893 w 3806764"/>
                  <a:gd name="connsiteY61" fmla="*/ 2697340 h 3050031"/>
                  <a:gd name="connsiteX62" fmla="*/ 560593 w 3806764"/>
                  <a:gd name="connsiteY62" fmla="*/ 2738747 h 3050031"/>
                  <a:gd name="connsiteX63" fmla="*/ 614404 w 3806764"/>
                  <a:gd name="connsiteY63" fmla="*/ 2781633 h 3050031"/>
                  <a:gd name="connsiteX64" fmla="*/ 668808 w 3806764"/>
                  <a:gd name="connsiteY64" fmla="*/ 2825404 h 3050031"/>
                  <a:gd name="connsiteX65" fmla="*/ 723802 w 3806764"/>
                  <a:gd name="connsiteY65" fmla="*/ 2870065 h 3050031"/>
                  <a:gd name="connsiteX66" fmla="*/ 780276 w 3806764"/>
                  <a:gd name="connsiteY66" fmla="*/ 2913838 h 3050031"/>
                  <a:gd name="connsiteX67" fmla="*/ 808956 w 3806764"/>
                  <a:gd name="connsiteY67" fmla="*/ 2935723 h 3050031"/>
                  <a:gd name="connsiteX68" fmla="*/ 839115 w 3806764"/>
                  <a:gd name="connsiteY68" fmla="*/ 2956723 h 3050031"/>
                  <a:gd name="connsiteX69" fmla="*/ 868682 w 3806764"/>
                  <a:gd name="connsiteY69" fmla="*/ 2976835 h 3050031"/>
                  <a:gd name="connsiteX70" fmla="*/ 899727 w 3806764"/>
                  <a:gd name="connsiteY70" fmla="*/ 2996650 h 3050031"/>
                  <a:gd name="connsiteX71" fmla="*/ 930181 w 3806764"/>
                  <a:gd name="connsiteY71" fmla="*/ 3014396 h 3050031"/>
                  <a:gd name="connsiteX72" fmla="*/ 962114 w 3806764"/>
                  <a:gd name="connsiteY72" fmla="*/ 3032142 h 3050031"/>
                  <a:gd name="connsiteX73" fmla="*/ 993776 w 3806764"/>
                  <a:gd name="connsiteY73" fmla="*/ 3050031 h 3050031"/>
                  <a:gd name="connsiteX74" fmla="*/ 2409846 w 3806764"/>
                  <a:gd name="connsiteY74" fmla="*/ 3050031 h 3050031"/>
                  <a:gd name="connsiteX75" fmla="*/ 2434259 w 3806764"/>
                  <a:gd name="connsiteY75" fmla="*/ 3015283 h 3050031"/>
                  <a:gd name="connsiteX76" fmla="*/ 2486002 w 3806764"/>
                  <a:gd name="connsiteY76" fmla="*/ 2940752 h 3050031"/>
                  <a:gd name="connsiteX77" fmla="*/ 2536562 w 3806764"/>
                  <a:gd name="connsiteY77" fmla="*/ 2865333 h 3050031"/>
                  <a:gd name="connsiteX78" fmla="*/ 2587418 w 3806764"/>
                  <a:gd name="connsiteY78" fmla="*/ 2789618 h 3050031"/>
                  <a:gd name="connsiteX79" fmla="*/ 2637090 w 3806764"/>
                  <a:gd name="connsiteY79" fmla="*/ 2714199 h 3050031"/>
                  <a:gd name="connsiteX80" fmla="*/ 2685876 w 3806764"/>
                  <a:gd name="connsiteY80" fmla="*/ 2638483 h 3050031"/>
                  <a:gd name="connsiteX81" fmla="*/ 2734661 w 3806764"/>
                  <a:gd name="connsiteY81" fmla="*/ 2562770 h 3050031"/>
                  <a:gd name="connsiteX82" fmla="*/ 2782264 w 3806764"/>
                  <a:gd name="connsiteY82" fmla="*/ 2486463 h 3050031"/>
                  <a:gd name="connsiteX83" fmla="*/ 2874809 w 3806764"/>
                  <a:gd name="connsiteY83" fmla="*/ 2335329 h 3050031"/>
                  <a:gd name="connsiteX84" fmla="*/ 2913247 w 3806764"/>
                  <a:gd name="connsiteY84" fmla="*/ 2270558 h 3050031"/>
                  <a:gd name="connsiteX85" fmla="*/ 2949910 w 3806764"/>
                  <a:gd name="connsiteY85" fmla="*/ 2204011 h 3050031"/>
                  <a:gd name="connsiteX86" fmla="*/ 2987165 w 3806764"/>
                  <a:gd name="connsiteY86" fmla="*/ 2137465 h 3050031"/>
                  <a:gd name="connsiteX87" fmla="*/ 3023828 w 3806764"/>
                  <a:gd name="connsiteY87" fmla="*/ 2068848 h 3050031"/>
                  <a:gd name="connsiteX88" fmla="*/ 3096267 w 3806764"/>
                  <a:gd name="connsiteY88" fmla="*/ 1931615 h 3050031"/>
                  <a:gd name="connsiteX89" fmla="*/ 3132043 w 3806764"/>
                  <a:gd name="connsiteY89" fmla="*/ 1863294 h 3050031"/>
                  <a:gd name="connsiteX90" fmla="*/ 3169594 w 3806764"/>
                  <a:gd name="connsiteY90" fmla="*/ 1794678 h 3050031"/>
                  <a:gd name="connsiteX91" fmla="*/ 3207735 w 3806764"/>
                  <a:gd name="connsiteY91" fmla="*/ 1726948 h 3050031"/>
                  <a:gd name="connsiteX92" fmla="*/ 3246173 w 3806764"/>
                  <a:gd name="connsiteY92" fmla="*/ 1659220 h 3050031"/>
                  <a:gd name="connsiteX93" fmla="*/ 3286088 w 3806764"/>
                  <a:gd name="connsiteY93" fmla="*/ 1593561 h 3050031"/>
                  <a:gd name="connsiteX94" fmla="*/ 3326891 w 3806764"/>
                  <a:gd name="connsiteY94" fmla="*/ 1529085 h 3050031"/>
                  <a:gd name="connsiteX95" fmla="*/ 3348770 w 3806764"/>
                  <a:gd name="connsiteY95" fmla="*/ 1497143 h 3050031"/>
                  <a:gd name="connsiteX96" fmla="*/ 3369466 w 3806764"/>
                  <a:gd name="connsiteY96" fmla="*/ 1465200 h 3050031"/>
                  <a:gd name="connsiteX97" fmla="*/ 3392529 w 3806764"/>
                  <a:gd name="connsiteY97" fmla="*/ 1434736 h 3050031"/>
                  <a:gd name="connsiteX98" fmla="*/ 3415592 w 3806764"/>
                  <a:gd name="connsiteY98" fmla="*/ 1403681 h 3050031"/>
                  <a:gd name="connsiteX99" fmla="*/ 3438063 w 3806764"/>
                  <a:gd name="connsiteY99" fmla="*/ 1374106 h 3050031"/>
                  <a:gd name="connsiteX100" fmla="*/ 3462011 w 3806764"/>
                  <a:gd name="connsiteY100" fmla="*/ 1345121 h 3050031"/>
                  <a:gd name="connsiteX101" fmla="*/ 3485961 w 3806764"/>
                  <a:gd name="connsiteY101" fmla="*/ 1316136 h 3050031"/>
                  <a:gd name="connsiteX102" fmla="*/ 3510502 w 3806764"/>
                  <a:gd name="connsiteY102" fmla="*/ 1287448 h 3050031"/>
                  <a:gd name="connsiteX103" fmla="*/ 3545391 w 3806764"/>
                  <a:gd name="connsiteY103" fmla="*/ 1250774 h 3050031"/>
                  <a:gd name="connsiteX104" fmla="*/ 3581464 w 3806764"/>
                  <a:gd name="connsiteY104" fmla="*/ 1214099 h 3050031"/>
                  <a:gd name="connsiteX105" fmla="*/ 3654789 w 3806764"/>
                  <a:gd name="connsiteY105" fmla="*/ 1142230 h 3050031"/>
                  <a:gd name="connsiteX106" fmla="*/ 3691749 w 3806764"/>
                  <a:gd name="connsiteY106" fmla="*/ 1106442 h 3050031"/>
                  <a:gd name="connsiteX107" fmla="*/ 3727229 w 3806764"/>
                  <a:gd name="connsiteY107" fmla="*/ 1069768 h 3050031"/>
                  <a:gd name="connsiteX108" fmla="*/ 3762118 w 3806764"/>
                  <a:gd name="connsiteY108" fmla="*/ 1033093 h 3050031"/>
                  <a:gd name="connsiteX109" fmla="*/ 3778084 w 3806764"/>
                  <a:gd name="connsiteY109" fmla="*/ 1014165 h 3050031"/>
                  <a:gd name="connsiteX110" fmla="*/ 3789487 w 3806764"/>
                  <a:gd name="connsiteY110" fmla="*/ 1000760 h 3050031"/>
                  <a:gd name="connsiteX111" fmla="*/ 3743195 w 3806764"/>
                  <a:gd name="connsiteY111" fmla="*/ 970392 h 3050031"/>
                  <a:gd name="connsiteX112" fmla="*/ 3679922 w 3806764"/>
                  <a:gd name="connsiteY112" fmla="*/ 928690 h 3050031"/>
                  <a:gd name="connsiteX113" fmla="*/ 3613986 w 3806764"/>
                  <a:gd name="connsiteY113" fmla="*/ 889945 h 3050031"/>
                  <a:gd name="connsiteX114" fmla="*/ 3548643 w 3806764"/>
                  <a:gd name="connsiteY114" fmla="*/ 850905 h 3050031"/>
                  <a:gd name="connsiteX115" fmla="*/ 3481822 w 3806764"/>
                  <a:gd name="connsiteY115" fmla="*/ 813343 h 3050031"/>
                  <a:gd name="connsiteX116" fmla="*/ 3414114 w 3806764"/>
                  <a:gd name="connsiteY116" fmla="*/ 776669 h 3050031"/>
                  <a:gd name="connsiteX117" fmla="*/ 3346700 w 3806764"/>
                  <a:gd name="connsiteY117" fmla="*/ 740882 h 3050031"/>
                  <a:gd name="connsiteX118" fmla="*/ 3279288 w 3806764"/>
                  <a:gd name="connsiteY118" fmla="*/ 705094 h 3050031"/>
                  <a:gd name="connsiteX119" fmla="*/ 3141801 w 3806764"/>
                  <a:gd name="connsiteY119" fmla="*/ 636479 h 3050031"/>
                  <a:gd name="connsiteX120" fmla="*/ 3004905 w 3806764"/>
                  <a:gd name="connsiteY120" fmla="*/ 568748 h 3050031"/>
                  <a:gd name="connsiteX121" fmla="*/ 2867714 w 3806764"/>
                  <a:gd name="connsiteY121" fmla="*/ 501020 h 3050031"/>
                  <a:gd name="connsiteX122" fmla="*/ 2731409 w 3806764"/>
                  <a:gd name="connsiteY122" fmla="*/ 433586 h 3050031"/>
                  <a:gd name="connsiteX123" fmla="*/ 2676710 w 3806764"/>
                  <a:gd name="connsiteY123" fmla="*/ 407855 h 3050031"/>
                  <a:gd name="connsiteX124" fmla="*/ 2622307 w 3806764"/>
                  <a:gd name="connsiteY124" fmla="*/ 382714 h 3050031"/>
                  <a:gd name="connsiteX125" fmla="*/ 2565242 w 3806764"/>
                  <a:gd name="connsiteY125" fmla="*/ 358759 h 3050031"/>
                  <a:gd name="connsiteX126" fmla="*/ 2508768 w 3806764"/>
                  <a:gd name="connsiteY126" fmla="*/ 336280 h 3050031"/>
                  <a:gd name="connsiteX127" fmla="*/ 2394640 w 3806764"/>
                  <a:gd name="connsiteY127" fmla="*/ 291029 h 3050031"/>
                  <a:gd name="connsiteX128" fmla="*/ 2337871 w 3806764"/>
                  <a:gd name="connsiteY128" fmla="*/ 268551 h 3050031"/>
                  <a:gd name="connsiteX129" fmla="*/ 2280215 w 3806764"/>
                  <a:gd name="connsiteY129" fmla="*/ 245481 h 3050031"/>
                  <a:gd name="connsiteX130" fmla="*/ 2224334 w 3806764"/>
                  <a:gd name="connsiteY130" fmla="*/ 220637 h 3050031"/>
                  <a:gd name="connsiteX131" fmla="*/ 2169043 w 3806764"/>
                  <a:gd name="connsiteY131" fmla="*/ 196090 h 3050031"/>
                  <a:gd name="connsiteX132" fmla="*/ 2114343 w 3806764"/>
                  <a:gd name="connsiteY132" fmla="*/ 169175 h 3050031"/>
                  <a:gd name="connsiteX133" fmla="*/ 2087438 w 3806764"/>
                  <a:gd name="connsiteY133" fmla="*/ 154979 h 3050031"/>
                  <a:gd name="connsiteX134" fmla="*/ 2060532 w 3806764"/>
                  <a:gd name="connsiteY134" fmla="*/ 140191 h 3050031"/>
                  <a:gd name="connsiteX135" fmla="*/ 2034808 w 3806764"/>
                  <a:gd name="connsiteY135" fmla="*/ 125403 h 3050031"/>
                  <a:gd name="connsiteX136" fmla="*/ 2009085 w 3806764"/>
                  <a:gd name="connsiteY136" fmla="*/ 109432 h 3050031"/>
                  <a:gd name="connsiteX137" fmla="*/ 1983066 w 3806764"/>
                  <a:gd name="connsiteY137" fmla="*/ 92573 h 3050031"/>
                  <a:gd name="connsiteX138" fmla="*/ 1958229 w 3806764"/>
                  <a:gd name="connsiteY138" fmla="*/ 75715 h 3050031"/>
                  <a:gd name="connsiteX139" fmla="*/ 1934280 w 3806764"/>
                  <a:gd name="connsiteY139" fmla="*/ 57673 h 3050031"/>
                  <a:gd name="connsiteX140" fmla="*/ 1910331 w 3806764"/>
                  <a:gd name="connsiteY140" fmla="*/ 39927 h 3050031"/>
                  <a:gd name="connsiteX141" fmla="*/ 1886677 w 3806764"/>
                  <a:gd name="connsiteY141" fmla="*/ 20113 h 3050031"/>
                  <a:gd name="connsiteX0" fmla="*/ 3794937 w 3806764"/>
                  <a:gd name="connsiteY0" fmla="*/ 994349 h 3050031"/>
                  <a:gd name="connsiteX1" fmla="*/ 3789487 w 3806764"/>
                  <a:gd name="connsiteY1" fmla="*/ 1000760 h 3050031"/>
                  <a:gd name="connsiteX2" fmla="*/ 3806764 w 3806764"/>
                  <a:gd name="connsiteY2" fmla="*/ 1012095 h 3050031"/>
                  <a:gd name="connsiteX3" fmla="*/ 3802034 w 3806764"/>
                  <a:gd name="connsiteY3" fmla="*/ 1007954 h 3050031"/>
                  <a:gd name="connsiteX4" fmla="*/ 3798782 w 3806764"/>
                  <a:gd name="connsiteY4" fmla="*/ 1004110 h 3050031"/>
                  <a:gd name="connsiteX5" fmla="*/ 3794937 w 3806764"/>
                  <a:gd name="connsiteY5" fmla="*/ 994349 h 3050031"/>
                  <a:gd name="connsiteX6" fmla="*/ 1863615 w 3806764"/>
                  <a:gd name="connsiteY6" fmla="*/ 0 h 3050031"/>
                  <a:gd name="connsiteX7" fmla="*/ 1851789 w 3806764"/>
                  <a:gd name="connsiteY7" fmla="*/ 11239 h 3050031"/>
                  <a:gd name="connsiteX8" fmla="*/ 1839666 w 3806764"/>
                  <a:gd name="connsiteY8" fmla="*/ 21887 h 3050031"/>
                  <a:gd name="connsiteX9" fmla="*/ 1829021 w 3806764"/>
                  <a:gd name="connsiteY9" fmla="*/ 34605 h 3050031"/>
                  <a:gd name="connsiteX10" fmla="*/ 1818081 w 3806764"/>
                  <a:gd name="connsiteY10" fmla="*/ 48801 h 3050031"/>
                  <a:gd name="connsiteX11" fmla="*/ 1808029 w 3806764"/>
                  <a:gd name="connsiteY11" fmla="*/ 62406 h 3050031"/>
                  <a:gd name="connsiteX12" fmla="*/ 1798272 w 3806764"/>
                  <a:gd name="connsiteY12" fmla="*/ 77490 h 3050031"/>
                  <a:gd name="connsiteX13" fmla="*/ 1778165 w 3806764"/>
                  <a:gd name="connsiteY13" fmla="*/ 108545 h 3050031"/>
                  <a:gd name="connsiteX14" fmla="*/ 1740615 w 3806764"/>
                  <a:gd name="connsiteY14" fmla="*/ 170951 h 3050031"/>
                  <a:gd name="connsiteX15" fmla="*/ 1721693 w 3806764"/>
                  <a:gd name="connsiteY15" fmla="*/ 200823 h 3050031"/>
                  <a:gd name="connsiteX16" fmla="*/ 1712822 w 3806764"/>
                  <a:gd name="connsiteY16" fmla="*/ 214723 h 3050031"/>
                  <a:gd name="connsiteX17" fmla="*/ 1702770 w 3806764"/>
                  <a:gd name="connsiteY17" fmla="*/ 227737 h 3050031"/>
                  <a:gd name="connsiteX18" fmla="*/ 1617321 w 3806764"/>
                  <a:gd name="connsiteY18" fmla="*/ 338943 h 3050031"/>
                  <a:gd name="connsiteX19" fmla="*/ 1533645 w 3806764"/>
                  <a:gd name="connsiteY19" fmla="*/ 450445 h 3050031"/>
                  <a:gd name="connsiteX20" fmla="*/ 1365705 w 3806764"/>
                  <a:gd name="connsiteY20" fmla="*/ 674926 h 3050031"/>
                  <a:gd name="connsiteX21" fmla="*/ 1199834 w 3806764"/>
                  <a:gd name="connsiteY21" fmla="*/ 899706 h 3050031"/>
                  <a:gd name="connsiteX22" fmla="*/ 1115567 w 3806764"/>
                  <a:gd name="connsiteY22" fmla="*/ 1010911 h 3050031"/>
                  <a:gd name="connsiteX23" fmla="*/ 1030710 w 3806764"/>
                  <a:gd name="connsiteY23" fmla="*/ 1122413 h 3050031"/>
                  <a:gd name="connsiteX24" fmla="*/ 859811 w 3806764"/>
                  <a:gd name="connsiteY24" fmla="*/ 1346304 h 3050031"/>
                  <a:gd name="connsiteX25" fmla="*/ 689802 w 3806764"/>
                  <a:gd name="connsiteY25" fmla="*/ 1568717 h 3050031"/>
                  <a:gd name="connsiteX26" fmla="*/ 603465 w 3806764"/>
                  <a:gd name="connsiteY26" fmla="*/ 1680219 h 3050031"/>
                  <a:gd name="connsiteX27" fmla="*/ 515946 w 3806764"/>
                  <a:gd name="connsiteY27" fmla="*/ 1790538 h 3050031"/>
                  <a:gd name="connsiteX28" fmla="*/ 428427 w 3806764"/>
                  <a:gd name="connsiteY28" fmla="*/ 1899969 h 3050031"/>
                  <a:gd name="connsiteX29" fmla="*/ 339136 w 3806764"/>
                  <a:gd name="connsiteY29" fmla="*/ 2009105 h 3050031"/>
                  <a:gd name="connsiteX30" fmla="*/ 300107 w 3806764"/>
                  <a:gd name="connsiteY30" fmla="*/ 2057019 h 3050031"/>
                  <a:gd name="connsiteX31" fmla="*/ 261373 w 3806764"/>
                  <a:gd name="connsiteY31" fmla="*/ 2107888 h 3050031"/>
                  <a:gd name="connsiteX32" fmla="*/ 221754 w 3806764"/>
                  <a:gd name="connsiteY32" fmla="*/ 2159350 h 3050031"/>
                  <a:gd name="connsiteX33" fmla="*/ 180951 w 3806764"/>
                  <a:gd name="connsiteY33" fmla="*/ 2211109 h 3050031"/>
                  <a:gd name="connsiteX34" fmla="*/ 139261 w 3806764"/>
                  <a:gd name="connsiteY34" fmla="*/ 2261684 h 3050031"/>
                  <a:gd name="connsiteX35" fmla="*/ 118269 w 3806764"/>
                  <a:gd name="connsiteY35" fmla="*/ 2285641 h 3050031"/>
                  <a:gd name="connsiteX36" fmla="*/ 96390 w 3806764"/>
                  <a:gd name="connsiteY36" fmla="*/ 2309302 h 3050031"/>
                  <a:gd name="connsiteX37" fmla="*/ 73623 w 3806764"/>
                  <a:gd name="connsiteY37" fmla="*/ 2332372 h 3050031"/>
                  <a:gd name="connsiteX38" fmla="*/ 50856 w 3806764"/>
                  <a:gd name="connsiteY38" fmla="*/ 2354258 h 3050031"/>
                  <a:gd name="connsiteX39" fmla="*/ 27794 w 3806764"/>
                  <a:gd name="connsiteY39" fmla="*/ 2374073 h 3050031"/>
                  <a:gd name="connsiteX40" fmla="*/ 3845 w 3806764"/>
                  <a:gd name="connsiteY40" fmla="*/ 2393889 h 3050031"/>
                  <a:gd name="connsiteX41" fmla="*/ 2071 w 3806764"/>
                  <a:gd name="connsiteY41" fmla="*/ 2408974 h 3050031"/>
                  <a:gd name="connsiteX42" fmla="*/ 2071 w 3806764"/>
                  <a:gd name="connsiteY42" fmla="*/ 2414889 h 3050031"/>
                  <a:gd name="connsiteX43" fmla="*/ 0 w 3806764"/>
                  <a:gd name="connsiteY43" fmla="*/ 2424057 h 3050031"/>
                  <a:gd name="connsiteX44" fmla="*/ 2071 w 3806764"/>
                  <a:gd name="connsiteY44" fmla="*/ 2419916 h 3050031"/>
                  <a:gd name="connsiteX45" fmla="*/ 4732 w 3806764"/>
                  <a:gd name="connsiteY45" fmla="*/ 2417846 h 3050031"/>
                  <a:gd name="connsiteX46" fmla="*/ 15966 w 3806764"/>
                  <a:gd name="connsiteY46" fmla="*/ 2416959 h 3050031"/>
                  <a:gd name="connsiteX47" fmla="*/ 23950 w 3806764"/>
                  <a:gd name="connsiteY47" fmla="*/ 2417846 h 3050031"/>
                  <a:gd name="connsiteX48" fmla="*/ 31934 w 3806764"/>
                  <a:gd name="connsiteY48" fmla="*/ 2419916 h 3050031"/>
                  <a:gd name="connsiteX49" fmla="*/ 52630 w 3806764"/>
                  <a:gd name="connsiteY49" fmla="*/ 2426718 h 3050031"/>
                  <a:gd name="connsiteX50" fmla="*/ 76579 w 3806764"/>
                  <a:gd name="connsiteY50" fmla="*/ 2436775 h 3050031"/>
                  <a:gd name="connsiteX51" fmla="*/ 102598 w 3806764"/>
                  <a:gd name="connsiteY51" fmla="*/ 2448605 h 3050031"/>
                  <a:gd name="connsiteX52" fmla="*/ 131279 w 3806764"/>
                  <a:gd name="connsiteY52" fmla="*/ 2463690 h 3050031"/>
                  <a:gd name="connsiteX53" fmla="*/ 159959 w 3806764"/>
                  <a:gd name="connsiteY53" fmla="*/ 2478477 h 3050031"/>
                  <a:gd name="connsiteX54" fmla="*/ 218796 w 3806764"/>
                  <a:gd name="connsiteY54" fmla="*/ 2510124 h 3050031"/>
                  <a:gd name="connsiteX55" fmla="*/ 271426 w 3806764"/>
                  <a:gd name="connsiteY55" fmla="*/ 2541179 h 3050031"/>
                  <a:gd name="connsiteX56" fmla="*/ 331152 w 3806764"/>
                  <a:gd name="connsiteY56" fmla="*/ 2576966 h 3050031"/>
                  <a:gd name="connsiteX57" fmla="*/ 361902 w 3806764"/>
                  <a:gd name="connsiteY57" fmla="*/ 2595895 h 3050031"/>
                  <a:gd name="connsiteX58" fmla="*/ 391765 w 3806764"/>
                  <a:gd name="connsiteY58" fmla="*/ 2615710 h 3050031"/>
                  <a:gd name="connsiteX59" fmla="*/ 421332 w 3806764"/>
                  <a:gd name="connsiteY59" fmla="*/ 2635526 h 3050031"/>
                  <a:gd name="connsiteX60" fmla="*/ 450308 w 3806764"/>
                  <a:gd name="connsiteY60" fmla="*/ 2655342 h 3050031"/>
                  <a:gd name="connsiteX61" fmla="*/ 505893 w 3806764"/>
                  <a:gd name="connsiteY61" fmla="*/ 2697340 h 3050031"/>
                  <a:gd name="connsiteX62" fmla="*/ 560593 w 3806764"/>
                  <a:gd name="connsiteY62" fmla="*/ 2738747 h 3050031"/>
                  <a:gd name="connsiteX63" fmla="*/ 614404 w 3806764"/>
                  <a:gd name="connsiteY63" fmla="*/ 2781633 h 3050031"/>
                  <a:gd name="connsiteX64" fmla="*/ 668808 w 3806764"/>
                  <a:gd name="connsiteY64" fmla="*/ 2825404 h 3050031"/>
                  <a:gd name="connsiteX65" fmla="*/ 723802 w 3806764"/>
                  <a:gd name="connsiteY65" fmla="*/ 2870065 h 3050031"/>
                  <a:gd name="connsiteX66" fmla="*/ 780276 w 3806764"/>
                  <a:gd name="connsiteY66" fmla="*/ 2913838 h 3050031"/>
                  <a:gd name="connsiteX67" fmla="*/ 808956 w 3806764"/>
                  <a:gd name="connsiteY67" fmla="*/ 2935723 h 3050031"/>
                  <a:gd name="connsiteX68" fmla="*/ 839115 w 3806764"/>
                  <a:gd name="connsiteY68" fmla="*/ 2956723 h 3050031"/>
                  <a:gd name="connsiteX69" fmla="*/ 868682 w 3806764"/>
                  <a:gd name="connsiteY69" fmla="*/ 2976835 h 3050031"/>
                  <a:gd name="connsiteX70" fmla="*/ 899727 w 3806764"/>
                  <a:gd name="connsiteY70" fmla="*/ 2996650 h 3050031"/>
                  <a:gd name="connsiteX71" fmla="*/ 930181 w 3806764"/>
                  <a:gd name="connsiteY71" fmla="*/ 3014396 h 3050031"/>
                  <a:gd name="connsiteX72" fmla="*/ 962114 w 3806764"/>
                  <a:gd name="connsiteY72" fmla="*/ 3032142 h 3050031"/>
                  <a:gd name="connsiteX73" fmla="*/ 993776 w 3806764"/>
                  <a:gd name="connsiteY73" fmla="*/ 3050031 h 3050031"/>
                  <a:gd name="connsiteX74" fmla="*/ 2409846 w 3806764"/>
                  <a:gd name="connsiteY74" fmla="*/ 3050031 h 3050031"/>
                  <a:gd name="connsiteX75" fmla="*/ 2434259 w 3806764"/>
                  <a:gd name="connsiteY75" fmla="*/ 3015283 h 3050031"/>
                  <a:gd name="connsiteX76" fmla="*/ 2486002 w 3806764"/>
                  <a:gd name="connsiteY76" fmla="*/ 2940752 h 3050031"/>
                  <a:gd name="connsiteX77" fmla="*/ 2536562 w 3806764"/>
                  <a:gd name="connsiteY77" fmla="*/ 2865333 h 3050031"/>
                  <a:gd name="connsiteX78" fmla="*/ 2587418 w 3806764"/>
                  <a:gd name="connsiteY78" fmla="*/ 2789618 h 3050031"/>
                  <a:gd name="connsiteX79" fmla="*/ 2637090 w 3806764"/>
                  <a:gd name="connsiteY79" fmla="*/ 2714199 h 3050031"/>
                  <a:gd name="connsiteX80" fmla="*/ 2685876 w 3806764"/>
                  <a:gd name="connsiteY80" fmla="*/ 2638483 h 3050031"/>
                  <a:gd name="connsiteX81" fmla="*/ 2734661 w 3806764"/>
                  <a:gd name="connsiteY81" fmla="*/ 2562770 h 3050031"/>
                  <a:gd name="connsiteX82" fmla="*/ 2782264 w 3806764"/>
                  <a:gd name="connsiteY82" fmla="*/ 2486463 h 3050031"/>
                  <a:gd name="connsiteX83" fmla="*/ 2874809 w 3806764"/>
                  <a:gd name="connsiteY83" fmla="*/ 2335329 h 3050031"/>
                  <a:gd name="connsiteX84" fmla="*/ 2913247 w 3806764"/>
                  <a:gd name="connsiteY84" fmla="*/ 2270558 h 3050031"/>
                  <a:gd name="connsiteX85" fmla="*/ 2949910 w 3806764"/>
                  <a:gd name="connsiteY85" fmla="*/ 2204011 h 3050031"/>
                  <a:gd name="connsiteX86" fmla="*/ 2987165 w 3806764"/>
                  <a:gd name="connsiteY86" fmla="*/ 2137465 h 3050031"/>
                  <a:gd name="connsiteX87" fmla="*/ 3023828 w 3806764"/>
                  <a:gd name="connsiteY87" fmla="*/ 2068848 h 3050031"/>
                  <a:gd name="connsiteX88" fmla="*/ 3096267 w 3806764"/>
                  <a:gd name="connsiteY88" fmla="*/ 1931615 h 3050031"/>
                  <a:gd name="connsiteX89" fmla="*/ 3132043 w 3806764"/>
                  <a:gd name="connsiteY89" fmla="*/ 1863294 h 3050031"/>
                  <a:gd name="connsiteX90" fmla="*/ 3169594 w 3806764"/>
                  <a:gd name="connsiteY90" fmla="*/ 1794678 h 3050031"/>
                  <a:gd name="connsiteX91" fmla="*/ 3207735 w 3806764"/>
                  <a:gd name="connsiteY91" fmla="*/ 1726948 h 3050031"/>
                  <a:gd name="connsiteX92" fmla="*/ 3246173 w 3806764"/>
                  <a:gd name="connsiteY92" fmla="*/ 1659220 h 3050031"/>
                  <a:gd name="connsiteX93" fmla="*/ 3286088 w 3806764"/>
                  <a:gd name="connsiteY93" fmla="*/ 1593561 h 3050031"/>
                  <a:gd name="connsiteX94" fmla="*/ 3326891 w 3806764"/>
                  <a:gd name="connsiteY94" fmla="*/ 1529085 h 3050031"/>
                  <a:gd name="connsiteX95" fmla="*/ 3348770 w 3806764"/>
                  <a:gd name="connsiteY95" fmla="*/ 1497143 h 3050031"/>
                  <a:gd name="connsiteX96" fmla="*/ 3369466 w 3806764"/>
                  <a:gd name="connsiteY96" fmla="*/ 1465200 h 3050031"/>
                  <a:gd name="connsiteX97" fmla="*/ 3392529 w 3806764"/>
                  <a:gd name="connsiteY97" fmla="*/ 1434736 h 3050031"/>
                  <a:gd name="connsiteX98" fmla="*/ 3415592 w 3806764"/>
                  <a:gd name="connsiteY98" fmla="*/ 1403681 h 3050031"/>
                  <a:gd name="connsiteX99" fmla="*/ 3438063 w 3806764"/>
                  <a:gd name="connsiteY99" fmla="*/ 1374106 h 3050031"/>
                  <a:gd name="connsiteX100" fmla="*/ 3462011 w 3806764"/>
                  <a:gd name="connsiteY100" fmla="*/ 1345121 h 3050031"/>
                  <a:gd name="connsiteX101" fmla="*/ 3485961 w 3806764"/>
                  <a:gd name="connsiteY101" fmla="*/ 1316136 h 3050031"/>
                  <a:gd name="connsiteX102" fmla="*/ 3510502 w 3806764"/>
                  <a:gd name="connsiteY102" fmla="*/ 1287448 h 3050031"/>
                  <a:gd name="connsiteX103" fmla="*/ 3545391 w 3806764"/>
                  <a:gd name="connsiteY103" fmla="*/ 1250774 h 3050031"/>
                  <a:gd name="connsiteX104" fmla="*/ 3581464 w 3806764"/>
                  <a:gd name="connsiteY104" fmla="*/ 1214099 h 3050031"/>
                  <a:gd name="connsiteX105" fmla="*/ 3654789 w 3806764"/>
                  <a:gd name="connsiteY105" fmla="*/ 1142230 h 3050031"/>
                  <a:gd name="connsiteX106" fmla="*/ 3691749 w 3806764"/>
                  <a:gd name="connsiteY106" fmla="*/ 1106442 h 3050031"/>
                  <a:gd name="connsiteX107" fmla="*/ 3727229 w 3806764"/>
                  <a:gd name="connsiteY107" fmla="*/ 1069768 h 3050031"/>
                  <a:gd name="connsiteX108" fmla="*/ 3762118 w 3806764"/>
                  <a:gd name="connsiteY108" fmla="*/ 1033093 h 3050031"/>
                  <a:gd name="connsiteX109" fmla="*/ 3778084 w 3806764"/>
                  <a:gd name="connsiteY109" fmla="*/ 1014165 h 3050031"/>
                  <a:gd name="connsiteX110" fmla="*/ 3789487 w 3806764"/>
                  <a:gd name="connsiteY110" fmla="*/ 1000760 h 3050031"/>
                  <a:gd name="connsiteX111" fmla="*/ 3743195 w 3806764"/>
                  <a:gd name="connsiteY111" fmla="*/ 970392 h 3050031"/>
                  <a:gd name="connsiteX112" fmla="*/ 3679922 w 3806764"/>
                  <a:gd name="connsiteY112" fmla="*/ 928690 h 3050031"/>
                  <a:gd name="connsiteX113" fmla="*/ 3613986 w 3806764"/>
                  <a:gd name="connsiteY113" fmla="*/ 889945 h 3050031"/>
                  <a:gd name="connsiteX114" fmla="*/ 3548643 w 3806764"/>
                  <a:gd name="connsiteY114" fmla="*/ 850905 h 3050031"/>
                  <a:gd name="connsiteX115" fmla="*/ 3481822 w 3806764"/>
                  <a:gd name="connsiteY115" fmla="*/ 813343 h 3050031"/>
                  <a:gd name="connsiteX116" fmla="*/ 3414114 w 3806764"/>
                  <a:gd name="connsiteY116" fmla="*/ 776669 h 3050031"/>
                  <a:gd name="connsiteX117" fmla="*/ 3346700 w 3806764"/>
                  <a:gd name="connsiteY117" fmla="*/ 740882 h 3050031"/>
                  <a:gd name="connsiteX118" fmla="*/ 3279288 w 3806764"/>
                  <a:gd name="connsiteY118" fmla="*/ 705094 h 3050031"/>
                  <a:gd name="connsiteX119" fmla="*/ 3141801 w 3806764"/>
                  <a:gd name="connsiteY119" fmla="*/ 636479 h 3050031"/>
                  <a:gd name="connsiteX120" fmla="*/ 3004905 w 3806764"/>
                  <a:gd name="connsiteY120" fmla="*/ 568748 h 3050031"/>
                  <a:gd name="connsiteX121" fmla="*/ 2867714 w 3806764"/>
                  <a:gd name="connsiteY121" fmla="*/ 501020 h 3050031"/>
                  <a:gd name="connsiteX122" fmla="*/ 2731409 w 3806764"/>
                  <a:gd name="connsiteY122" fmla="*/ 433586 h 3050031"/>
                  <a:gd name="connsiteX123" fmla="*/ 2676710 w 3806764"/>
                  <a:gd name="connsiteY123" fmla="*/ 407855 h 3050031"/>
                  <a:gd name="connsiteX124" fmla="*/ 2622307 w 3806764"/>
                  <a:gd name="connsiteY124" fmla="*/ 382714 h 3050031"/>
                  <a:gd name="connsiteX125" fmla="*/ 2565242 w 3806764"/>
                  <a:gd name="connsiteY125" fmla="*/ 358759 h 3050031"/>
                  <a:gd name="connsiteX126" fmla="*/ 2508768 w 3806764"/>
                  <a:gd name="connsiteY126" fmla="*/ 336280 h 3050031"/>
                  <a:gd name="connsiteX127" fmla="*/ 2394640 w 3806764"/>
                  <a:gd name="connsiteY127" fmla="*/ 291029 h 3050031"/>
                  <a:gd name="connsiteX128" fmla="*/ 2337871 w 3806764"/>
                  <a:gd name="connsiteY128" fmla="*/ 268551 h 3050031"/>
                  <a:gd name="connsiteX129" fmla="*/ 2280215 w 3806764"/>
                  <a:gd name="connsiteY129" fmla="*/ 245481 h 3050031"/>
                  <a:gd name="connsiteX130" fmla="*/ 2224334 w 3806764"/>
                  <a:gd name="connsiteY130" fmla="*/ 220637 h 3050031"/>
                  <a:gd name="connsiteX131" fmla="*/ 2169043 w 3806764"/>
                  <a:gd name="connsiteY131" fmla="*/ 196090 h 3050031"/>
                  <a:gd name="connsiteX132" fmla="*/ 2114343 w 3806764"/>
                  <a:gd name="connsiteY132" fmla="*/ 169175 h 3050031"/>
                  <a:gd name="connsiteX133" fmla="*/ 2087438 w 3806764"/>
                  <a:gd name="connsiteY133" fmla="*/ 154979 h 3050031"/>
                  <a:gd name="connsiteX134" fmla="*/ 2060532 w 3806764"/>
                  <a:gd name="connsiteY134" fmla="*/ 140191 h 3050031"/>
                  <a:gd name="connsiteX135" fmla="*/ 2034808 w 3806764"/>
                  <a:gd name="connsiteY135" fmla="*/ 125403 h 3050031"/>
                  <a:gd name="connsiteX136" fmla="*/ 2009085 w 3806764"/>
                  <a:gd name="connsiteY136" fmla="*/ 109432 h 3050031"/>
                  <a:gd name="connsiteX137" fmla="*/ 1983066 w 3806764"/>
                  <a:gd name="connsiteY137" fmla="*/ 92573 h 3050031"/>
                  <a:gd name="connsiteX138" fmla="*/ 1958229 w 3806764"/>
                  <a:gd name="connsiteY138" fmla="*/ 75715 h 3050031"/>
                  <a:gd name="connsiteX139" fmla="*/ 1934280 w 3806764"/>
                  <a:gd name="connsiteY139" fmla="*/ 57673 h 3050031"/>
                  <a:gd name="connsiteX140" fmla="*/ 1910331 w 3806764"/>
                  <a:gd name="connsiteY140" fmla="*/ 39927 h 3050031"/>
                  <a:gd name="connsiteX141" fmla="*/ 1886677 w 3806764"/>
                  <a:gd name="connsiteY141" fmla="*/ 20113 h 3050031"/>
                  <a:gd name="connsiteX142" fmla="*/ 1863615 w 3806764"/>
                  <a:gd name="connsiteY142" fmla="*/ 0 h 3050031"/>
                  <a:gd name="connsiteX0" fmla="*/ 3794937 w 3806764"/>
                  <a:gd name="connsiteY0" fmla="*/ 994349 h 3050031"/>
                  <a:gd name="connsiteX1" fmla="*/ 3789487 w 3806764"/>
                  <a:gd name="connsiteY1" fmla="*/ 1000760 h 3050031"/>
                  <a:gd name="connsiteX2" fmla="*/ 3806764 w 3806764"/>
                  <a:gd name="connsiteY2" fmla="*/ 1012095 h 3050031"/>
                  <a:gd name="connsiteX3" fmla="*/ 3802034 w 3806764"/>
                  <a:gd name="connsiteY3" fmla="*/ 1007954 h 3050031"/>
                  <a:gd name="connsiteX4" fmla="*/ 3798782 w 3806764"/>
                  <a:gd name="connsiteY4" fmla="*/ 1004110 h 3050031"/>
                  <a:gd name="connsiteX5" fmla="*/ 3794937 w 3806764"/>
                  <a:gd name="connsiteY5" fmla="*/ 994349 h 3050031"/>
                  <a:gd name="connsiteX6" fmla="*/ 1863615 w 3806764"/>
                  <a:gd name="connsiteY6" fmla="*/ 0 h 3050031"/>
                  <a:gd name="connsiteX7" fmla="*/ 1851789 w 3806764"/>
                  <a:gd name="connsiteY7" fmla="*/ 11239 h 3050031"/>
                  <a:gd name="connsiteX8" fmla="*/ 1839666 w 3806764"/>
                  <a:gd name="connsiteY8" fmla="*/ 21887 h 3050031"/>
                  <a:gd name="connsiteX9" fmla="*/ 1829021 w 3806764"/>
                  <a:gd name="connsiteY9" fmla="*/ 34605 h 3050031"/>
                  <a:gd name="connsiteX10" fmla="*/ 1818081 w 3806764"/>
                  <a:gd name="connsiteY10" fmla="*/ 48801 h 3050031"/>
                  <a:gd name="connsiteX11" fmla="*/ 1808029 w 3806764"/>
                  <a:gd name="connsiteY11" fmla="*/ 62406 h 3050031"/>
                  <a:gd name="connsiteX12" fmla="*/ 1798272 w 3806764"/>
                  <a:gd name="connsiteY12" fmla="*/ 77490 h 3050031"/>
                  <a:gd name="connsiteX13" fmla="*/ 1778165 w 3806764"/>
                  <a:gd name="connsiteY13" fmla="*/ 108545 h 3050031"/>
                  <a:gd name="connsiteX14" fmla="*/ 1740615 w 3806764"/>
                  <a:gd name="connsiteY14" fmla="*/ 170951 h 3050031"/>
                  <a:gd name="connsiteX15" fmla="*/ 1721693 w 3806764"/>
                  <a:gd name="connsiteY15" fmla="*/ 200823 h 3050031"/>
                  <a:gd name="connsiteX16" fmla="*/ 1712822 w 3806764"/>
                  <a:gd name="connsiteY16" fmla="*/ 214723 h 3050031"/>
                  <a:gd name="connsiteX17" fmla="*/ 1702770 w 3806764"/>
                  <a:gd name="connsiteY17" fmla="*/ 227737 h 3050031"/>
                  <a:gd name="connsiteX18" fmla="*/ 1617321 w 3806764"/>
                  <a:gd name="connsiteY18" fmla="*/ 338943 h 3050031"/>
                  <a:gd name="connsiteX19" fmla="*/ 1533645 w 3806764"/>
                  <a:gd name="connsiteY19" fmla="*/ 450445 h 3050031"/>
                  <a:gd name="connsiteX20" fmla="*/ 1365705 w 3806764"/>
                  <a:gd name="connsiteY20" fmla="*/ 674926 h 3050031"/>
                  <a:gd name="connsiteX21" fmla="*/ 1199834 w 3806764"/>
                  <a:gd name="connsiteY21" fmla="*/ 899706 h 3050031"/>
                  <a:gd name="connsiteX22" fmla="*/ 1115567 w 3806764"/>
                  <a:gd name="connsiteY22" fmla="*/ 1010911 h 3050031"/>
                  <a:gd name="connsiteX23" fmla="*/ 1030710 w 3806764"/>
                  <a:gd name="connsiteY23" fmla="*/ 1122413 h 3050031"/>
                  <a:gd name="connsiteX24" fmla="*/ 859811 w 3806764"/>
                  <a:gd name="connsiteY24" fmla="*/ 1346304 h 3050031"/>
                  <a:gd name="connsiteX25" fmla="*/ 689802 w 3806764"/>
                  <a:gd name="connsiteY25" fmla="*/ 1568717 h 3050031"/>
                  <a:gd name="connsiteX26" fmla="*/ 603465 w 3806764"/>
                  <a:gd name="connsiteY26" fmla="*/ 1680219 h 3050031"/>
                  <a:gd name="connsiteX27" fmla="*/ 515946 w 3806764"/>
                  <a:gd name="connsiteY27" fmla="*/ 1790538 h 3050031"/>
                  <a:gd name="connsiteX28" fmla="*/ 428427 w 3806764"/>
                  <a:gd name="connsiteY28" fmla="*/ 1899969 h 3050031"/>
                  <a:gd name="connsiteX29" fmla="*/ 339136 w 3806764"/>
                  <a:gd name="connsiteY29" fmla="*/ 2009105 h 3050031"/>
                  <a:gd name="connsiteX30" fmla="*/ 300107 w 3806764"/>
                  <a:gd name="connsiteY30" fmla="*/ 2057019 h 3050031"/>
                  <a:gd name="connsiteX31" fmla="*/ 261373 w 3806764"/>
                  <a:gd name="connsiteY31" fmla="*/ 2107888 h 3050031"/>
                  <a:gd name="connsiteX32" fmla="*/ 221754 w 3806764"/>
                  <a:gd name="connsiteY32" fmla="*/ 2159350 h 3050031"/>
                  <a:gd name="connsiteX33" fmla="*/ 180951 w 3806764"/>
                  <a:gd name="connsiteY33" fmla="*/ 2211109 h 3050031"/>
                  <a:gd name="connsiteX34" fmla="*/ 139261 w 3806764"/>
                  <a:gd name="connsiteY34" fmla="*/ 2261684 h 3050031"/>
                  <a:gd name="connsiteX35" fmla="*/ 118269 w 3806764"/>
                  <a:gd name="connsiteY35" fmla="*/ 2285641 h 3050031"/>
                  <a:gd name="connsiteX36" fmla="*/ 96390 w 3806764"/>
                  <a:gd name="connsiteY36" fmla="*/ 2309302 h 3050031"/>
                  <a:gd name="connsiteX37" fmla="*/ 73623 w 3806764"/>
                  <a:gd name="connsiteY37" fmla="*/ 2332372 h 3050031"/>
                  <a:gd name="connsiteX38" fmla="*/ 50856 w 3806764"/>
                  <a:gd name="connsiteY38" fmla="*/ 2354258 h 3050031"/>
                  <a:gd name="connsiteX39" fmla="*/ 27794 w 3806764"/>
                  <a:gd name="connsiteY39" fmla="*/ 2374073 h 3050031"/>
                  <a:gd name="connsiteX40" fmla="*/ 3845 w 3806764"/>
                  <a:gd name="connsiteY40" fmla="*/ 2393889 h 3050031"/>
                  <a:gd name="connsiteX41" fmla="*/ 2071 w 3806764"/>
                  <a:gd name="connsiteY41" fmla="*/ 2408974 h 3050031"/>
                  <a:gd name="connsiteX42" fmla="*/ 2071 w 3806764"/>
                  <a:gd name="connsiteY42" fmla="*/ 2414889 h 3050031"/>
                  <a:gd name="connsiteX43" fmla="*/ 0 w 3806764"/>
                  <a:gd name="connsiteY43" fmla="*/ 2424057 h 3050031"/>
                  <a:gd name="connsiteX44" fmla="*/ 2071 w 3806764"/>
                  <a:gd name="connsiteY44" fmla="*/ 2419916 h 3050031"/>
                  <a:gd name="connsiteX45" fmla="*/ 15966 w 3806764"/>
                  <a:gd name="connsiteY45" fmla="*/ 2416959 h 3050031"/>
                  <a:gd name="connsiteX46" fmla="*/ 23950 w 3806764"/>
                  <a:gd name="connsiteY46" fmla="*/ 2417846 h 3050031"/>
                  <a:gd name="connsiteX47" fmla="*/ 31934 w 3806764"/>
                  <a:gd name="connsiteY47" fmla="*/ 2419916 h 3050031"/>
                  <a:gd name="connsiteX48" fmla="*/ 52630 w 3806764"/>
                  <a:gd name="connsiteY48" fmla="*/ 2426718 h 3050031"/>
                  <a:gd name="connsiteX49" fmla="*/ 76579 w 3806764"/>
                  <a:gd name="connsiteY49" fmla="*/ 2436775 h 3050031"/>
                  <a:gd name="connsiteX50" fmla="*/ 102598 w 3806764"/>
                  <a:gd name="connsiteY50" fmla="*/ 2448605 h 3050031"/>
                  <a:gd name="connsiteX51" fmla="*/ 131279 w 3806764"/>
                  <a:gd name="connsiteY51" fmla="*/ 2463690 h 3050031"/>
                  <a:gd name="connsiteX52" fmla="*/ 159959 w 3806764"/>
                  <a:gd name="connsiteY52" fmla="*/ 2478477 h 3050031"/>
                  <a:gd name="connsiteX53" fmla="*/ 218796 w 3806764"/>
                  <a:gd name="connsiteY53" fmla="*/ 2510124 h 3050031"/>
                  <a:gd name="connsiteX54" fmla="*/ 271426 w 3806764"/>
                  <a:gd name="connsiteY54" fmla="*/ 2541179 h 3050031"/>
                  <a:gd name="connsiteX55" fmla="*/ 331152 w 3806764"/>
                  <a:gd name="connsiteY55" fmla="*/ 2576966 h 3050031"/>
                  <a:gd name="connsiteX56" fmla="*/ 361902 w 3806764"/>
                  <a:gd name="connsiteY56" fmla="*/ 2595895 h 3050031"/>
                  <a:gd name="connsiteX57" fmla="*/ 391765 w 3806764"/>
                  <a:gd name="connsiteY57" fmla="*/ 2615710 h 3050031"/>
                  <a:gd name="connsiteX58" fmla="*/ 421332 w 3806764"/>
                  <a:gd name="connsiteY58" fmla="*/ 2635526 h 3050031"/>
                  <a:gd name="connsiteX59" fmla="*/ 450308 w 3806764"/>
                  <a:gd name="connsiteY59" fmla="*/ 2655342 h 3050031"/>
                  <a:gd name="connsiteX60" fmla="*/ 505893 w 3806764"/>
                  <a:gd name="connsiteY60" fmla="*/ 2697340 h 3050031"/>
                  <a:gd name="connsiteX61" fmla="*/ 560593 w 3806764"/>
                  <a:gd name="connsiteY61" fmla="*/ 2738747 h 3050031"/>
                  <a:gd name="connsiteX62" fmla="*/ 614404 w 3806764"/>
                  <a:gd name="connsiteY62" fmla="*/ 2781633 h 3050031"/>
                  <a:gd name="connsiteX63" fmla="*/ 668808 w 3806764"/>
                  <a:gd name="connsiteY63" fmla="*/ 2825404 h 3050031"/>
                  <a:gd name="connsiteX64" fmla="*/ 723802 w 3806764"/>
                  <a:gd name="connsiteY64" fmla="*/ 2870065 h 3050031"/>
                  <a:gd name="connsiteX65" fmla="*/ 780276 w 3806764"/>
                  <a:gd name="connsiteY65" fmla="*/ 2913838 h 3050031"/>
                  <a:gd name="connsiteX66" fmla="*/ 808956 w 3806764"/>
                  <a:gd name="connsiteY66" fmla="*/ 2935723 h 3050031"/>
                  <a:gd name="connsiteX67" fmla="*/ 839115 w 3806764"/>
                  <a:gd name="connsiteY67" fmla="*/ 2956723 h 3050031"/>
                  <a:gd name="connsiteX68" fmla="*/ 868682 w 3806764"/>
                  <a:gd name="connsiteY68" fmla="*/ 2976835 h 3050031"/>
                  <a:gd name="connsiteX69" fmla="*/ 899727 w 3806764"/>
                  <a:gd name="connsiteY69" fmla="*/ 2996650 h 3050031"/>
                  <a:gd name="connsiteX70" fmla="*/ 930181 w 3806764"/>
                  <a:gd name="connsiteY70" fmla="*/ 3014396 h 3050031"/>
                  <a:gd name="connsiteX71" fmla="*/ 962114 w 3806764"/>
                  <a:gd name="connsiteY71" fmla="*/ 3032142 h 3050031"/>
                  <a:gd name="connsiteX72" fmla="*/ 993776 w 3806764"/>
                  <a:gd name="connsiteY72" fmla="*/ 3050031 h 3050031"/>
                  <a:gd name="connsiteX73" fmla="*/ 2409846 w 3806764"/>
                  <a:gd name="connsiteY73" fmla="*/ 3050031 h 3050031"/>
                  <a:gd name="connsiteX74" fmla="*/ 2434259 w 3806764"/>
                  <a:gd name="connsiteY74" fmla="*/ 3015283 h 3050031"/>
                  <a:gd name="connsiteX75" fmla="*/ 2486002 w 3806764"/>
                  <a:gd name="connsiteY75" fmla="*/ 2940752 h 3050031"/>
                  <a:gd name="connsiteX76" fmla="*/ 2536562 w 3806764"/>
                  <a:gd name="connsiteY76" fmla="*/ 2865333 h 3050031"/>
                  <a:gd name="connsiteX77" fmla="*/ 2587418 w 3806764"/>
                  <a:gd name="connsiteY77" fmla="*/ 2789618 h 3050031"/>
                  <a:gd name="connsiteX78" fmla="*/ 2637090 w 3806764"/>
                  <a:gd name="connsiteY78" fmla="*/ 2714199 h 3050031"/>
                  <a:gd name="connsiteX79" fmla="*/ 2685876 w 3806764"/>
                  <a:gd name="connsiteY79" fmla="*/ 2638483 h 3050031"/>
                  <a:gd name="connsiteX80" fmla="*/ 2734661 w 3806764"/>
                  <a:gd name="connsiteY80" fmla="*/ 2562770 h 3050031"/>
                  <a:gd name="connsiteX81" fmla="*/ 2782264 w 3806764"/>
                  <a:gd name="connsiteY81" fmla="*/ 2486463 h 3050031"/>
                  <a:gd name="connsiteX82" fmla="*/ 2874809 w 3806764"/>
                  <a:gd name="connsiteY82" fmla="*/ 2335329 h 3050031"/>
                  <a:gd name="connsiteX83" fmla="*/ 2913247 w 3806764"/>
                  <a:gd name="connsiteY83" fmla="*/ 2270558 h 3050031"/>
                  <a:gd name="connsiteX84" fmla="*/ 2949910 w 3806764"/>
                  <a:gd name="connsiteY84" fmla="*/ 2204011 h 3050031"/>
                  <a:gd name="connsiteX85" fmla="*/ 2987165 w 3806764"/>
                  <a:gd name="connsiteY85" fmla="*/ 2137465 h 3050031"/>
                  <a:gd name="connsiteX86" fmla="*/ 3023828 w 3806764"/>
                  <a:gd name="connsiteY86" fmla="*/ 2068848 h 3050031"/>
                  <a:gd name="connsiteX87" fmla="*/ 3096267 w 3806764"/>
                  <a:gd name="connsiteY87" fmla="*/ 1931615 h 3050031"/>
                  <a:gd name="connsiteX88" fmla="*/ 3132043 w 3806764"/>
                  <a:gd name="connsiteY88" fmla="*/ 1863294 h 3050031"/>
                  <a:gd name="connsiteX89" fmla="*/ 3169594 w 3806764"/>
                  <a:gd name="connsiteY89" fmla="*/ 1794678 h 3050031"/>
                  <a:gd name="connsiteX90" fmla="*/ 3207735 w 3806764"/>
                  <a:gd name="connsiteY90" fmla="*/ 1726948 h 3050031"/>
                  <a:gd name="connsiteX91" fmla="*/ 3246173 w 3806764"/>
                  <a:gd name="connsiteY91" fmla="*/ 1659220 h 3050031"/>
                  <a:gd name="connsiteX92" fmla="*/ 3286088 w 3806764"/>
                  <a:gd name="connsiteY92" fmla="*/ 1593561 h 3050031"/>
                  <a:gd name="connsiteX93" fmla="*/ 3326891 w 3806764"/>
                  <a:gd name="connsiteY93" fmla="*/ 1529085 h 3050031"/>
                  <a:gd name="connsiteX94" fmla="*/ 3348770 w 3806764"/>
                  <a:gd name="connsiteY94" fmla="*/ 1497143 h 3050031"/>
                  <a:gd name="connsiteX95" fmla="*/ 3369466 w 3806764"/>
                  <a:gd name="connsiteY95" fmla="*/ 1465200 h 3050031"/>
                  <a:gd name="connsiteX96" fmla="*/ 3392529 w 3806764"/>
                  <a:gd name="connsiteY96" fmla="*/ 1434736 h 3050031"/>
                  <a:gd name="connsiteX97" fmla="*/ 3415592 w 3806764"/>
                  <a:gd name="connsiteY97" fmla="*/ 1403681 h 3050031"/>
                  <a:gd name="connsiteX98" fmla="*/ 3438063 w 3806764"/>
                  <a:gd name="connsiteY98" fmla="*/ 1374106 h 3050031"/>
                  <a:gd name="connsiteX99" fmla="*/ 3462011 w 3806764"/>
                  <a:gd name="connsiteY99" fmla="*/ 1345121 h 3050031"/>
                  <a:gd name="connsiteX100" fmla="*/ 3485961 w 3806764"/>
                  <a:gd name="connsiteY100" fmla="*/ 1316136 h 3050031"/>
                  <a:gd name="connsiteX101" fmla="*/ 3510502 w 3806764"/>
                  <a:gd name="connsiteY101" fmla="*/ 1287448 h 3050031"/>
                  <a:gd name="connsiteX102" fmla="*/ 3545391 w 3806764"/>
                  <a:gd name="connsiteY102" fmla="*/ 1250774 h 3050031"/>
                  <a:gd name="connsiteX103" fmla="*/ 3581464 w 3806764"/>
                  <a:gd name="connsiteY103" fmla="*/ 1214099 h 3050031"/>
                  <a:gd name="connsiteX104" fmla="*/ 3654789 w 3806764"/>
                  <a:gd name="connsiteY104" fmla="*/ 1142230 h 3050031"/>
                  <a:gd name="connsiteX105" fmla="*/ 3691749 w 3806764"/>
                  <a:gd name="connsiteY105" fmla="*/ 1106442 h 3050031"/>
                  <a:gd name="connsiteX106" fmla="*/ 3727229 w 3806764"/>
                  <a:gd name="connsiteY106" fmla="*/ 1069768 h 3050031"/>
                  <a:gd name="connsiteX107" fmla="*/ 3762118 w 3806764"/>
                  <a:gd name="connsiteY107" fmla="*/ 1033093 h 3050031"/>
                  <a:gd name="connsiteX108" fmla="*/ 3778084 w 3806764"/>
                  <a:gd name="connsiteY108" fmla="*/ 1014165 h 3050031"/>
                  <a:gd name="connsiteX109" fmla="*/ 3789487 w 3806764"/>
                  <a:gd name="connsiteY109" fmla="*/ 1000760 h 3050031"/>
                  <a:gd name="connsiteX110" fmla="*/ 3743195 w 3806764"/>
                  <a:gd name="connsiteY110" fmla="*/ 970392 h 3050031"/>
                  <a:gd name="connsiteX111" fmla="*/ 3679922 w 3806764"/>
                  <a:gd name="connsiteY111" fmla="*/ 928690 h 3050031"/>
                  <a:gd name="connsiteX112" fmla="*/ 3613986 w 3806764"/>
                  <a:gd name="connsiteY112" fmla="*/ 889945 h 3050031"/>
                  <a:gd name="connsiteX113" fmla="*/ 3548643 w 3806764"/>
                  <a:gd name="connsiteY113" fmla="*/ 850905 h 3050031"/>
                  <a:gd name="connsiteX114" fmla="*/ 3481822 w 3806764"/>
                  <a:gd name="connsiteY114" fmla="*/ 813343 h 3050031"/>
                  <a:gd name="connsiteX115" fmla="*/ 3414114 w 3806764"/>
                  <a:gd name="connsiteY115" fmla="*/ 776669 h 3050031"/>
                  <a:gd name="connsiteX116" fmla="*/ 3346700 w 3806764"/>
                  <a:gd name="connsiteY116" fmla="*/ 740882 h 3050031"/>
                  <a:gd name="connsiteX117" fmla="*/ 3279288 w 3806764"/>
                  <a:gd name="connsiteY117" fmla="*/ 705094 h 3050031"/>
                  <a:gd name="connsiteX118" fmla="*/ 3141801 w 3806764"/>
                  <a:gd name="connsiteY118" fmla="*/ 636479 h 3050031"/>
                  <a:gd name="connsiteX119" fmla="*/ 3004905 w 3806764"/>
                  <a:gd name="connsiteY119" fmla="*/ 568748 h 3050031"/>
                  <a:gd name="connsiteX120" fmla="*/ 2867714 w 3806764"/>
                  <a:gd name="connsiteY120" fmla="*/ 501020 h 3050031"/>
                  <a:gd name="connsiteX121" fmla="*/ 2731409 w 3806764"/>
                  <a:gd name="connsiteY121" fmla="*/ 433586 h 3050031"/>
                  <a:gd name="connsiteX122" fmla="*/ 2676710 w 3806764"/>
                  <a:gd name="connsiteY122" fmla="*/ 407855 h 3050031"/>
                  <a:gd name="connsiteX123" fmla="*/ 2622307 w 3806764"/>
                  <a:gd name="connsiteY123" fmla="*/ 382714 h 3050031"/>
                  <a:gd name="connsiteX124" fmla="*/ 2565242 w 3806764"/>
                  <a:gd name="connsiteY124" fmla="*/ 358759 h 3050031"/>
                  <a:gd name="connsiteX125" fmla="*/ 2508768 w 3806764"/>
                  <a:gd name="connsiteY125" fmla="*/ 336280 h 3050031"/>
                  <a:gd name="connsiteX126" fmla="*/ 2394640 w 3806764"/>
                  <a:gd name="connsiteY126" fmla="*/ 291029 h 3050031"/>
                  <a:gd name="connsiteX127" fmla="*/ 2337871 w 3806764"/>
                  <a:gd name="connsiteY127" fmla="*/ 268551 h 3050031"/>
                  <a:gd name="connsiteX128" fmla="*/ 2280215 w 3806764"/>
                  <a:gd name="connsiteY128" fmla="*/ 245481 h 3050031"/>
                  <a:gd name="connsiteX129" fmla="*/ 2224334 w 3806764"/>
                  <a:gd name="connsiteY129" fmla="*/ 220637 h 3050031"/>
                  <a:gd name="connsiteX130" fmla="*/ 2169043 w 3806764"/>
                  <a:gd name="connsiteY130" fmla="*/ 196090 h 3050031"/>
                  <a:gd name="connsiteX131" fmla="*/ 2114343 w 3806764"/>
                  <a:gd name="connsiteY131" fmla="*/ 169175 h 3050031"/>
                  <a:gd name="connsiteX132" fmla="*/ 2087438 w 3806764"/>
                  <a:gd name="connsiteY132" fmla="*/ 154979 h 3050031"/>
                  <a:gd name="connsiteX133" fmla="*/ 2060532 w 3806764"/>
                  <a:gd name="connsiteY133" fmla="*/ 140191 h 3050031"/>
                  <a:gd name="connsiteX134" fmla="*/ 2034808 w 3806764"/>
                  <a:gd name="connsiteY134" fmla="*/ 125403 h 3050031"/>
                  <a:gd name="connsiteX135" fmla="*/ 2009085 w 3806764"/>
                  <a:gd name="connsiteY135" fmla="*/ 109432 h 3050031"/>
                  <a:gd name="connsiteX136" fmla="*/ 1983066 w 3806764"/>
                  <a:gd name="connsiteY136" fmla="*/ 92573 h 3050031"/>
                  <a:gd name="connsiteX137" fmla="*/ 1958229 w 3806764"/>
                  <a:gd name="connsiteY137" fmla="*/ 75715 h 3050031"/>
                  <a:gd name="connsiteX138" fmla="*/ 1934280 w 3806764"/>
                  <a:gd name="connsiteY138" fmla="*/ 57673 h 3050031"/>
                  <a:gd name="connsiteX139" fmla="*/ 1910331 w 3806764"/>
                  <a:gd name="connsiteY139" fmla="*/ 39927 h 3050031"/>
                  <a:gd name="connsiteX140" fmla="*/ 1886677 w 3806764"/>
                  <a:gd name="connsiteY140" fmla="*/ 20113 h 3050031"/>
                  <a:gd name="connsiteX141" fmla="*/ 1863615 w 3806764"/>
                  <a:gd name="connsiteY141" fmla="*/ 0 h 3050031"/>
                  <a:gd name="connsiteX0" fmla="*/ 3794937 w 3806764"/>
                  <a:gd name="connsiteY0" fmla="*/ 994349 h 3050031"/>
                  <a:gd name="connsiteX1" fmla="*/ 3789487 w 3806764"/>
                  <a:gd name="connsiteY1" fmla="*/ 1000760 h 3050031"/>
                  <a:gd name="connsiteX2" fmla="*/ 3806764 w 3806764"/>
                  <a:gd name="connsiteY2" fmla="*/ 1012095 h 3050031"/>
                  <a:gd name="connsiteX3" fmla="*/ 3802034 w 3806764"/>
                  <a:gd name="connsiteY3" fmla="*/ 1007954 h 3050031"/>
                  <a:gd name="connsiteX4" fmla="*/ 3798782 w 3806764"/>
                  <a:gd name="connsiteY4" fmla="*/ 1004110 h 3050031"/>
                  <a:gd name="connsiteX5" fmla="*/ 3794937 w 3806764"/>
                  <a:gd name="connsiteY5" fmla="*/ 994349 h 3050031"/>
                  <a:gd name="connsiteX6" fmla="*/ 1863615 w 3806764"/>
                  <a:gd name="connsiteY6" fmla="*/ 0 h 3050031"/>
                  <a:gd name="connsiteX7" fmla="*/ 1851789 w 3806764"/>
                  <a:gd name="connsiteY7" fmla="*/ 11239 h 3050031"/>
                  <a:gd name="connsiteX8" fmla="*/ 1839666 w 3806764"/>
                  <a:gd name="connsiteY8" fmla="*/ 21887 h 3050031"/>
                  <a:gd name="connsiteX9" fmla="*/ 1829021 w 3806764"/>
                  <a:gd name="connsiteY9" fmla="*/ 34605 h 3050031"/>
                  <a:gd name="connsiteX10" fmla="*/ 1818081 w 3806764"/>
                  <a:gd name="connsiteY10" fmla="*/ 48801 h 3050031"/>
                  <a:gd name="connsiteX11" fmla="*/ 1808029 w 3806764"/>
                  <a:gd name="connsiteY11" fmla="*/ 62406 h 3050031"/>
                  <a:gd name="connsiteX12" fmla="*/ 1798272 w 3806764"/>
                  <a:gd name="connsiteY12" fmla="*/ 77490 h 3050031"/>
                  <a:gd name="connsiteX13" fmla="*/ 1778165 w 3806764"/>
                  <a:gd name="connsiteY13" fmla="*/ 108545 h 3050031"/>
                  <a:gd name="connsiteX14" fmla="*/ 1740615 w 3806764"/>
                  <a:gd name="connsiteY14" fmla="*/ 170951 h 3050031"/>
                  <a:gd name="connsiteX15" fmla="*/ 1721693 w 3806764"/>
                  <a:gd name="connsiteY15" fmla="*/ 200823 h 3050031"/>
                  <a:gd name="connsiteX16" fmla="*/ 1712822 w 3806764"/>
                  <a:gd name="connsiteY16" fmla="*/ 214723 h 3050031"/>
                  <a:gd name="connsiteX17" fmla="*/ 1702770 w 3806764"/>
                  <a:gd name="connsiteY17" fmla="*/ 227737 h 3050031"/>
                  <a:gd name="connsiteX18" fmla="*/ 1617321 w 3806764"/>
                  <a:gd name="connsiteY18" fmla="*/ 338943 h 3050031"/>
                  <a:gd name="connsiteX19" fmla="*/ 1533645 w 3806764"/>
                  <a:gd name="connsiteY19" fmla="*/ 450445 h 3050031"/>
                  <a:gd name="connsiteX20" fmla="*/ 1365705 w 3806764"/>
                  <a:gd name="connsiteY20" fmla="*/ 674926 h 3050031"/>
                  <a:gd name="connsiteX21" fmla="*/ 1199834 w 3806764"/>
                  <a:gd name="connsiteY21" fmla="*/ 899706 h 3050031"/>
                  <a:gd name="connsiteX22" fmla="*/ 1115567 w 3806764"/>
                  <a:gd name="connsiteY22" fmla="*/ 1010911 h 3050031"/>
                  <a:gd name="connsiteX23" fmla="*/ 1030710 w 3806764"/>
                  <a:gd name="connsiteY23" fmla="*/ 1122413 h 3050031"/>
                  <a:gd name="connsiteX24" fmla="*/ 859811 w 3806764"/>
                  <a:gd name="connsiteY24" fmla="*/ 1346304 h 3050031"/>
                  <a:gd name="connsiteX25" fmla="*/ 689802 w 3806764"/>
                  <a:gd name="connsiteY25" fmla="*/ 1568717 h 3050031"/>
                  <a:gd name="connsiteX26" fmla="*/ 603465 w 3806764"/>
                  <a:gd name="connsiteY26" fmla="*/ 1680219 h 3050031"/>
                  <a:gd name="connsiteX27" fmla="*/ 515946 w 3806764"/>
                  <a:gd name="connsiteY27" fmla="*/ 1790538 h 3050031"/>
                  <a:gd name="connsiteX28" fmla="*/ 428427 w 3806764"/>
                  <a:gd name="connsiteY28" fmla="*/ 1899969 h 3050031"/>
                  <a:gd name="connsiteX29" fmla="*/ 339136 w 3806764"/>
                  <a:gd name="connsiteY29" fmla="*/ 2009105 h 3050031"/>
                  <a:gd name="connsiteX30" fmla="*/ 300107 w 3806764"/>
                  <a:gd name="connsiteY30" fmla="*/ 2057019 h 3050031"/>
                  <a:gd name="connsiteX31" fmla="*/ 261373 w 3806764"/>
                  <a:gd name="connsiteY31" fmla="*/ 2107888 h 3050031"/>
                  <a:gd name="connsiteX32" fmla="*/ 221754 w 3806764"/>
                  <a:gd name="connsiteY32" fmla="*/ 2159350 h 3050031"/>
                  <a:gd name="connsiteX33" fmla="*/ 180951 w 3806764"/>
                  <a:gd name="connsiteY33" fmla="*/ 2211109 h 3050031"/>
                  <a:gd name="connsiteX34" fmla="*/ 139261 w 3806764"/>
                  <a:gd name="connsiteY34" fmla="*/ 2261684 h 3050031"/>
                  <a:gd name="connsiteX35" fmla="*/ 118269 w 3806764"/>
                  <a:gd name="connsiteY35" fmla="*/ 2285641 h 3050031"/>
                  <a:gd name="connsiteX36" fmla="*/ 96390 w 3806764"/>
                  <a:gd name="connsiteY36" fmla="*/ 2309302 h 3050031"/>
                  <a:gd name="connsiteX37" fmla="*/ 73623 w 3806764"/>
                  <a:gd name="connsiteY37" fmla="*/ 2332372 h 3050031"/>
                  <a:gd name="connsiteX38" fmla="*/ 50856 w 3806764"/>
                  <a:gd name="connsiteY38" fmla="*/ 2354258 h 3050031"/>
                  <a:gd name="connsiteX39" fmla="*/ 27794 w 3806764"/>
                  <a:gd name="connsiteY39" fmla="*/ 2374073 h 3050031"/>
                  <a:gd name="connsiteX40" fmla="*/ 3845 w 3806764"/>
                  <a:gd name="connsiteY40" fmla="*/ 2393889 h 3050031"/>
                  <a:gd name="connsiteX41" fmla="*/ 2071 w 3806764"/>
                  <a:gd name="connsiteY41" fmla="*/ 2408974 h 3050031"/>
                  <a:gd name="connsiteX42" fmla="*/ 2071 w 3806764"/>
                  <a:gd name="connsiteY42" fmla="*/ 2414889 h 3050031"/>
                  <a:gd name="connsiteX43" fmla="*/ 0 w 3806764"/>
                  <a:gd name="connsiteY43" fmla="*/ 2424057 h 3050031"/>
                  <a:gd name="connsiteX44" fmla="*/ 15966 w 3806764"/>
                  <a:gd name="connsiteY44" fmla="*/ 2416959 h 3050031"/>
                  <a:gd name="connsiteX45" fmla="*/ 23950 w 3806764"/>
                  <a:gd name="connsiteY45" fmla="*/ 2417846 h 3050031"/>
                  <a:gd name="connsiteX46" fmla="*/ 31934 w 3806764"/>
                  <a:gd name="connsiteY46" fmla="*/ 2419916 h 3050031"/>
                  <a:gd name="connsiteX47" fmla="*/ 52630 w 3806764"/>
                  <a:gd name="connsiteY47" fmla="*/ 2426718 h 3050031"/>
                  <a:gd name="connsiteX48" fmla="*/ 76579 w 3806764"/>
                  <a:gd name="connsiteY48" fmla="*/ 2436775 h 3050031"/>
                  <a:gd name="connsiteX49" fmla="*/ 102598 w 3806764"/>
                  <a:gd name="connsiteY49" fmla="*/ 2448605 h 3050031"/>
                  <a:gd name="connsiteX50" fmla="*/ 131279 w 3806764"/>
                  <a:gd name="connsiteY50" fmla="*/ 2463690 h 3050031"/>
                  <a:gd name="connsiteX51" fmla="*/ 159959 w 3806764"/>
                  <a:gd name="connsiteY51" fmla="*/ 2478477 h 3050031"/>
                  <a:gd name="connsiteX52" fmla="*/ 218796 w 3806764"/>
                  <a:gd name="connsiteY52" fmla="*/ 2510124 h 3050031"/>
                  <a:gd name="connsiteX53" fmla="*/ 271426 w 3806764"/>
                  <a:gd name="connsiteY53" fmla="*/ 2541179 h 3050031"/>
                  <a:gd name="connsiteX54" fmla="*/ 331152 w 3806764"/>
                  <a:gd name="connsiteY54" fmla="*/ 2576966 h 3050031"/>
                  <a:gd name="connsiteX55" fmla="*/ 361902 w 3806764"/>
                  <a:gd name="connsiteY55" fmla="*/ 2595895 h 3050031"/>
                  <a:gd name="connsiteX56" fmla="*/ 391765 w 3806764"/>
                  <a:gd name="connsiteY56" fmla="*/ 2615710 h 3050031"/>
                  <a:gd name="connsiteX57" fmla="*/ 421332 w 3806764"/>
                  <a:gd name="connsiteY57" fmla="*/ 2635526 h 3050031"/>
                  <a:gd name="connsiteX58" fmla="*/ 450308 w 3806764"/>
                  <a:gd name="connsiteY58" fmla="*/ 2655342 h 3050031"/>
                  <a:gd name="connsiteX59" fmla="*/ 505893 w 3806764"/>
                  <a:gd name="connsiteY59" fmla="*/ 2697340 h 3050031"/>
                  <a:gd name="connsiteX60" fmla="*/ 560593 w 3806764"/>
                  <a:gd name="connsiteY60" fmla="*/ 2738747 h 3050031"/>
                  <a:gd name="connsiteX61" fmla="*/ 614404 w 3806764"/>
                  <a:gd name="connsiteY61" fmla="*/ 2781633 h 3050031"/>
                  <a:gd name="connsiteX62" fmla="*/ 668808 w 3806764"/>
                  <a:gd name="connsiteY62" fmla="*/ 2825404 h 3050031"/>
                  <a:gd name="connsiteX63" fmla="*/ 723802 w 3806764"/>
                  <a:gd name="connsiteY63" fmla="*/ 2870065 h 3050031"/>
                  <a:gd name="connsiteX64" fmla="*/ 780276 w 3806764"/>
                  <a:gd name="connsiteY64" fmla="*/ 2913838 h 3050031"/>
                  <a:gd name="connsiteX65" fmla="*/ 808956 w 3806764"/>
                  <a:gd name="connsiteY65" fmla="*/ 2935723 h 3050031"/>
                  <a:gd name="connsiteX66" fmla="*/ 839115 w 3806764"/>
                  <a:gd name="connsiteY66" fmla="*/ 2956723 h 3050031"/>
                  <a:gd name="connsiteX67" fmla="*/ 868682 w 3806764"/>
                  <a:gd name="connsiteY67" fmla="*/ 2976835 h 3050031"/>
                  <a:gd name="connsiteX68" fmla="*/ 899727 w 3806764"/>
                  <a:gd name="connsiteY68" fmla="*/ 2996650 h 3050031"/>
                  <a:gd name="connsiteX69" fmla="*/ 930181 w 3806764"/>
                  <a:gd name="connsiteY69" fmla="*/ 3014396 h 3050031"/>
                  <a:gd name="connsiteX70" fmla="*/ 962114 w 3806764"/>
                  <a:gd name="connsiteY70" fmla="*/ 3032142 h 3050031"/>
                  <a:gd name="connsiteX71" fmla="*/ 993776 w 3806764"/>
                  <a:gd name="connsiteY71" fmla="*/ 3050031 h 3050031"/>
                  <a:gd name="connsiteX72" fmla="*/ 2409846 w 3806764"/>
                  <a:gd name="connsiteY72" fmla="*/ 3050031 h 3050031"/>
                  <a:gd name="connsiteX73" fmla="*/ 2434259 w 3806764"/>
                  <a:gd name="connsiteY73" fmla="*/ 3015283 h 3050031"/>
                  <a:gd name="connsiteX74" fmla="*/ 2486002 w 3806764"/>
                  <a:gd name="connsiteY74" fmla="*/ 2940752 h 3050031"/>
                  <a:gd name="connsiteX75" fmla="*/ 2536562 w 3806764"/>
                  <a:gd name="connsiteY75" fmla="*/ 2865333 h 3050031"/>
                  <a:gd name="connsiteX76" fmla="*/ 2587418 w 3806764"/>
                  <a:gd name="connsiteY76" fmla="*/ 2789618 h 3050031"/>
                  <a:gd name="connsiteX77" fmla="*/ 2637090 w 3806764"/>
                  <a:gd name="connsiteY77" fmla="*/ 2714199 h 3050031"/>
                  <a:gd name="connsiteX78" fmla="*/ 2685876 w 3806764"/>
                  <a:gd name="connsiteY78" fmla="*/ 2638483 h 3050031"/>
                  <a:gd name="connsiteX79" fmla="*/ 2734661 w 3806764"/>
                  <a:gd name="connsiteY79" fmla="*/ 2562770 h 3050031"/>
                  <a:gd name="connsiteX80" fmla="*/ 2782264 w 3806764"/>
                  <a:gd name="connsiteY80" fmla="*/ 2486463 h 3050031"/>
                  <a:gd name="connsiteX81" fmla="*/ 2874809 w 3806764"/>
                  <a:gd name="connsiteY81" fmla="*/ 2335329 h 3050031"/>
                  <a:gd name="connsiteX82" fmla="*/ 2913247 w 3806764"/>
                  <a:gd name="connsiteY82" fmla="*/ 2270558 h 3050031"/>
                  <a:gd name="connsiteX83" fmla="*/ 2949910 w 3806764"/>
                  <a:gd name="connsiteY83" fmla="*/ 2204011 h 3050031"/>
                  <a:gd name="connsiteX84" fmla="*/ 2987165 w 3806764"/>
                  <a:gd name="connsiteY84" fmla="*/ 2137465 h 3050031"/>
                  <a:gd name="connsiteX85" fmla="*/ 3023828 w 3806764"/>
                  <a:gd name="connsiteY85" fmla="*/ 2068848 h 3050031"/>
                  <a:gd name="connsiteX86" fmla="*/ 3096267 w 3806764"/>
                  <a:gd name="connsiteY86" fmla="*/ 1931615 h 3050031"/>
                  <a:gd name="connsiteX87" fmla="*/ 3132043 w 3806764"/>
                  <a:gd name="connsiteY87" fmla="*/ 1863294 h 3050031"/>
                  <a:gd name="connsiteX88" fmla="*/ 3169594 w 3806764"/>
                  <a:gd name="connsiteY88" fmla="*/ 1794678 h 3050031"/>
                  <a:gd name="connsiteX89" fmla="*/ 3207735 w 3806764"/>
                  <a:gd name="connsiteY89" fmla="*/ 1726948 h 3050031"/>
                  <a:gd name="connsiteX90" fmla="*/ 3246173 w 3806764"/>
                  <a:gd name="connsiteY90" fmla="*/ 1659220 h 3050031"/>
                  <a:gd name="connsiteX91" fmla="*/ 3286088 w 3806764"/>
                  <a:gd name="connsiteY91" fmla="*/ 1593561 h 3050031"/>
                  <a:gd name="connsiteX92" fmla="*/ 3326891 w 3806764"/>
                  <a:gd name="connsiteY92" fmla="*/ 1529085 h 3050031"/>
                  <a:gd name="connsiteX93" fmla="*/ 3348770 w 3806764"/>
                  <a:gd name="connsiteY93" fmla="*/ 1497143 h 3050031"/>
                  <a:gd name="connsiteX94" fmla="*/ 3369466 w 3806764"/>
                  <a:gd name="connsiteY94" fmla="*/ 1465200 h 3050031"/>
                  <a:gd name="connsiteX95" fmla="*/ 3392529 w 3806764"/>
                  <a:gd name="connsiteY95" fmla="*/ 1434736 h 3050031"/>
                  <a:gd name="connsiteX96" fmla="*/ 3415592 w 3806764"/>
                  <a:gd name="connsiteY96" fmla="*/ 1403681 h 3050031"/>
                  <a:gd name="connsiteX97" fmla="*/ 3438063 w 3806764"/>
                  <a:gd name="connsiteY97" fmla="*/ 1374106 h 3050031"/>
                  <a:gd name="connsiteX98" fmla="*/ 3462011 w 3806764"/>
                  <a:gd name="connsiteY98" fmla="*/ 1345121 h 3050031"/>
                  <a:gd name="connsiteX99" fmla="*/ 3485961 w 3806764"/>
                  <a:gd name="connsiteY99" fmla="*/ 1316136 h 3050031"/>
                  <a:gd name="connsiteX100" fmla="*/ 3510502 w 3806764"/>
                  <a:gd name="connsiteY100" fmla="*/ 1287448 h 3050031"/>
                  <a:gd name="connsiteX101" fmla="*/ 3545391 w 3806764"/>
                  <a:gd name="connsiteY101" fmla="*/ 1250774 h 3050031"/>
                  <a:gd name="connsiteX102" fmla="*/ 3581464 w 3806764"/>
                  <a:gd name="connsiteY102" fmla="*/ 1214099 h 3050031"/>
                  <a:gd name="connsiteX103" fmla="*/ 3654789 w 3806764"/>
                  <a:gd name="connsiteY103" fmla="*/ 1142230 h 3050031"/>
                  <a:gd name="connsiteX104" fmla="*/ 3691749 w 3806764"/>
                  <a:gd name="connsiteY104" fmla="*/ 1106442 h 3050031"/>
                  <a:gd name="connsiteX105" fmla="*/ 3727229 w 3806764"/>
                  <a:gd name="connsiteY105" fmla="*/ 1069768 h 3050031"/>
                  <a:gd name="connsiteX106" fmla="*/ 3762118 w 3806764"/>
                  <a:gd name="connsiteY106" fmla="*/ 1033093 h 3050031"/>
                  <a:gd name="connsiteX107" fmla="*/ 3778084 w 3806764"/>
                  <a:gd name="connsiteY107" fmla="*/ 1014165 h 3050031"/>
                  <a:gd name="connsiteX108" fmla="*/ 3789487 w 3806764"/>
                  <a:gd name="connsiteY108" fmla="*/ 1000760 h 3050031"/>
                  <a:gd name="connsiteX109" fmla="*/ 3743195 w 3806764"/>
                  <a:gd name="connsiteY109" fmla="*/ 970392 h 3050031"/>
                  <a:gd name="connsiteX110" fmla="*/ 3679922 w 3806764"/>
                  <a:gd name="connsiteY110" fmla="*/ 928690 h 3050031"/>
                  <a:gd name="connsiteX111" fmla="*/ 3613986 w 3806764"/>
                  <a:gd name="connsiteY111" fmla="*/ 889945 h 3050031"/>
                  <a:gd name="connsiteX112" fmla="*/ 3548643 w 3806764"/>
                  <a:gd name="connsiteY112" fmla="*/ 850905 h 3050031"/>
                  <a:gd name="connsiteX113" fmla="*/ 3481822 w 3806764"/>
                  <a:gd name="connsiteY113" fmla="*/ 813343 h 3050031"/>
                  <a:gd name="connsiteX114" fmla="*/ 3414114 w 3806764"/>
                  <a:gd name="connsiteY114" fmla="*/ 776669 h 3050031"/>
                  <a:gd name="connsiteX115" fmla="*/ 3346700 w 3806764"/>
                  <a:gd name="connsiteY115" fmla="*/ 740882 h 3050031"/>
                  <a:gd name="connsiteX116" fmla="*/ 3279288 w 3806764"/>
                  <a:gd name="connsiteY116" fmla="*/ 705094 h 3050031"/>
                  <a:gd name="connsiteX117" fmla="*/ 3141801 w 3806764"/>
                  <a:gd name="connsiteY117" fmla="*/ 636479 h 3050031"/>
                  <a:gd name="connsiteX118" fmla="*/ 3004905 w 3806764"/>
                  <a:gd name="connsiteY118" fmla="*/ 568748 h 3050031"/>
                  <a:gd name="connsiteX119" fmla="*/ 2867714 w 3806764"/>
                  <a:gd name="connsiteY119" fmla="*/ 501020 h 3050031"/>
                  <a:gd name="connsiteX120" fmla="*/ 2731409 w 3806764"/>
                  <a:gd name="connsiteY120" fmla="*/ 433586 h 3050031"/>
                  <a:gd name="connsiteX121" fmla="*/ 2676710 w 3806764"/>
                  <a:gd name="connsiteY121" fmla="*/ 407855 h 3050031"/>
                  <a:gd name="connsiteX122" fmla="*/ 2622307 w 3806764"/>
                  <a:gd name="connsiteY122" fmla="*/ 382714 h 3050031"/>
                  <a:gd name="connsiteX123" fmla="*/ 2565242 w 3806764"/>
                  <a:gd name="connsiteY123" fmla="*/ 358759 h 3050031"/>
                  <a:gd name="connsiteX124" fmla="*/ 2508768 w 3806764"/>
                  <a:gd name="connsiteY124" fmla="*/ 336280 h 3050031"/>
                  <a:gd name="connsiteX125" fmla="*/ 2394640 w 3806764"/>
                  <a:gd name="connsiteY125" fmla="*/ 291029 h 3050031"/>
                  <a:gd name="connsiteX126" fmla="*/ 2337871 w 3806764"/>
                  <a:gd name="connsiteY126" fmla="*/ 268551 h 3050031"/>
                  <a:gd name="connsiteX127" fmla="*/ 2280215 w 3806764"/>
                  <a:gd name="connsiteY127" fmla="*/ 245481 h 3050031"/>
                  <a:gd name="connsiteX128" fmla="*/ 2224334 w 3806764"/>
                  <a:gd name="connsiteY128" fmla="*/ 220637 h 3050031"/>
                  <a:gd name="connsiteX129" fmla="*/ 2169043 w 3806764"/>
                  <a:gd name="connsiteY129" fmla="*/ 196090 h 3050031"/>
                  <a:gd name="connsiteX130" fmla="*/ 2114343 w 3806764"/>
                  <a:gd name="connsiteY130" fmla="*/ 169175 h 3050031"/>
                  <a:gd name="connsiteX131" fmla="*/ 2087438 w 3806764"/>
                  <a:gd name="connsiteY131" fmla="*/ 154979 h 3050031"/>
                  <a:gd name="connsiteX132" fmla="*/ 2060532 w 3806764"/>
                  <a:gd name="connsiteY132" fmla="*/ 140191 h 3050031"/>
                  <a:gd name="connsiteX133" fmla="*/ 2034808 w 3806764"/>
                  <a:gd name="connsiteY133" fmla="*/ 125403 h 3050031"/>
                  <a:gd name="connsiteX134" fmla="*/ 2009085 w 3806764"/>
                  <a:gd name="connsiteY134" fmla="*/ 109432 h 3050031"/>
                  <a:gd name="connsiteX135" fmla="*/ 1983066 w 3806764"/>
                  <a:gd name="connsiteY135" fmla="*/ 92573 h 3050031"/>
                  <a:gd name="connsiteX136" fmla="*/ 1958229 w 3806764"/>
                  <a:gd name="connsiteY136" fmla="*/ 75715 h 3050031"/>
                  <a:gd name="connsiteX137" fmla="*/ 1934280 w 3806764"/>
                  <a:gd name="connsiteY137" fmla="*/ 57673 h 3050031"/>
                  <a:gd name="connsiteX138" fmla="*/ 1910331 w 3806764"/>
                  <a:gd name="connsiteY138" fmla="*/ 39927 h 3050031"/>
                  <a:gd name="connsiteX139" fmla="*/ 1886677 w 3806764"/>
                  <a:gd name="connsiteY139" fmla="*/ 20113 h 3050031"/>
                  <a:gd name="connsiteX140" fmla="*/ 1863615 w 3806764"/>
                  <a:gd name="connsiteY140"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0 w 3804693"/>
                  <a:gd name="connsiteY42" fmla="*/ 2414889 h 3050031"/>
                  <a:gd name="connsiteX43" fmla="*/ 13895 w 3804693"/>
                  <a:gd name="connsiteY43" fmla="*/ 2416959 h 3050031"/>
                  <a:gd name="connsiteX44" fmla="*/ 21879 w 3804693"/>
                  <a:gd name="connsiteY44" fmla="*/ 2417846 h 3050031"/>
                  <a:gd name="connsiteX45" fmla="*/ 29863 w 3804693"/>
                  <a:gd name="connsiteY45" fmla="*/ 2419916 h 3050031"/>
                  <a:gd name="connsiteX46" fmla="*/ 50559 w 3804693"/>
                  <a:gd name="connsiteY46" fmla="*/ 2426718 h 3050031"/>
                  <a:gd name="connsiteX47" fmla="*/ 74508 w 3804693"/>
                  <a:gd name="connsiteY47" fmla="*/ 2436775 h 3050031"/>
                  <a:gd name="connsiteX48" fmla="*/ 100527 w 3804693"/>
                  <a:gd name="connsiteY48" fmla="*/ 2448605 h 3050031"/>
                  <a:gd name="connsiteX49" fmla="*/ 129208 w 3804693"/>
                  <a:gd name="connsiteY49" fmla="*/ 2463690 h 3050031"/>
                  <a:gd name="connsiteX50" fmla="*/ 157888 w 3804693"/>
                  <a:gd name="connsiteY50" fmla="*/ 2478477 h 3050031"/>
                  <a:gd name="connsiteX51" fmla="*/ 216725 w 3804693"/>
                  <a:gd name="connsiteY51" fmla="*/ 2510124 h 3050031"/>
                  <a:gd name="connsiteX52" fmla="*/ 269355 w 3804693"/>
                  <a:gd name="connsiteY52" fmla="*/ 2541179 h 3050031"/>
                  <a:gd name="connsiteX53" fmla="*/ 329081 w 3804693"/>
                  <a:gd name="connsiteY53" fmla="*/ 2576966 h 3050031"/>
                  <a:gd name="connsiteX54" fmla="*/ 359831 w 3804693"/>
                  <a:gd name="connsiteY54" fmla="*/ 2595895 h 3050031"/>
                  <a:gd name="connsiteX55" fmla="*/ 389694 w 3804693"/>
                  <a:gd name="connsiteY55" fmla="*/ 2615710 h 3050031"/>
                  <a:gd name="connsiteX56" fmla="*/ 419261 w 3804693"/>
                  <a:gd name="connsiteY56" fmla="*/ 2635526 h 3050031"/>
                  <a:gd name="connsiteX57" fmla="*/ 448237 w 3804693"/>
                  <a:gd name="connsiteY57" fmla="*/ 2655342 h 3050031"/>
                  <a:gd name="connsiteX58" fmla="*/ 503822 w 3804693"/>
                  <a:gd name="connsiteY58" fmla="*/ 2697340 h 3050031"/>
                  <a:gd name="connsiteX59" fmla="*/ 558522 w 3804693"/>
                  <a:gd name="connsiteY59" fmla="*/ 2738747 h 3050031"/>
                  <a:gd name="connsiteX60" fmla="*/ 612333 w 3804693"/>
                  <a:gd name="connsiteY60" fmla="*/ 2781633 h 3050031"/>
                  <a:gd name="connsiteX61" fmla="*/ 666737 w 3804693"/>
                  <a:gd name="connsiteY61" fmla="*/ 2825404 h 3050031"/>
                  <a:gd name="connsiteX62" fmla="*/ 721731 w 3804693"/>
                  <a:gd name="connsiteY62" fmla="*/ 2870065 h 3050031"/>
                  <a:gd name="connsiteX63" fmla="*/ 778205 w 3804693"/>
                  <a:gd name="connsiteY63" fmla="*/ 2913838 h 3050031"/>
                  <a:gd name="connsiteX64" fmla="*/ 806885 w 3804693"/>
                  <a:gd name="connsiteY64" fmla="*/ 2935723 h 3050031"/>
                  <a:gd name="connsiteX65" fmla="*/ 837044 w 3804693"/>
                  <a:gd name="connsiteY65" fmla="*/ 2956723 h 3050031"/>
                  <a:gd name="connsiteX66" fmla="*/ 866611 w 3804693"/>
                  <a:gd name="connsiteY66" fmla="*/ 2976835 h 3050031"/>
                  <a:gd name="connsiteX67" fmla="*/ 897656 w 3804693"/>
                  <a:gd name="connsiteY67" fmla="*/ 2996650 h 3050031"/>
                  <a:gd name="connsiteX68" fmla="*/ 928110 w 3804693"/>
                  <a:gd name="connsiteY68" fmla="*/ 3014396 h 3050031"/>
                  <a:gd name="connsiteX69" fmla="*/ 960043 w 3804693"/>
                  <a:gd name="connsiteY69" fmla="*/ 3032142 h 3050031"/>
                  <a:gd name="connsiteX70" fmla="*/ 991705 w 3804693"/>
                  <a:gd name="connsiteY70" fmla="*/ 3050031 h 3050031"/>
                  <a:gd name="connsiteX71" fmla="*/ 2407775 w 3804693"/>
                  <a:gd name="connsiteY71" fmla="*/ 3050031 h 3050031"/>
                  <a:gd name="connsiteX72" fmla="*/ 2432188 w 3804693"/>
                  <a:gd name="connsiteY72" fmla="*/ 3015283 h 3050031"/>
                  <a:gd name="connsiteX73" fmla="*/ 2483931 w 3804693"/>
                  <a:gd name="connsiteY73" fmla="*/ 2940752 h 3050031"/>
                  <a:gd name="connsiteX74" fmla="*/ 2534491 w 3804693"/>
                  <a:gd name="connsiteY74" fmla="*/ 2865333 h 3050031"/>
                  <a:gd name="connsiteX75" fmla="*/ 2585347 w 3804693"/>
                  <a:gd name="connsiteY75" fmla="*/ 2789618 h 3050031"/>
                  <a:gd name="connsiteX76" fmla="*/ 2635019 w 3804693"/>
                  <a:gd name="connsiteY76" fmla="*/ 2714199 h 3050031"/>
                  <a:gd name="connsiteX77" fmla="*/ 2683805 w 3804693"/>
                  <a:gd name="connsiteY77" fmla="*/ 2638483 h 3050031"/>
                  <a:gd name="connsiteX78" fmla="*/ 2732590 w 3804693"/>
                  <a:gd name="connsiteY78" fmla="*/ 2562770 h 3050031"/>
                  <a:gd name="connsiteX79" fmla="*/ 2780193 w 3804693"/>
                  <a:gd name="connsiteY79" fmla="*/ 2486463 h 3050031"/>
                  <a:gd name="connsiteX80" fmla="*/ 2872738 w 3804693"/>
                  <a:gd name="connsiteY80" fmla="*/ 2335329 h 3050031"/>
                  <a:gd name="connsiteX81" fmla="*/ 2911176 w 3804693"/>
                  <a:gd name="connsiteY81" fmla="*/ 2270558 h 3050031"/>
                  <a:gd name="connsiteX82" fmla="*/ 2947839 w 3804693"/>
                  <a:gd name="connsiteY82" fmla="*/ 2204011 h 3050031"/>
                  <a:gd name="connsiteX83" fmla="*/ 2985094 w 3804693"/>
                  <a:gd name="connsiteY83" fmla="*/ 2137465 h 3050031"/>
                  <a:gd name="connsiteX84" fmla="*/ 3021757 w 3804693"/>
                  <a:gd name="connsiteY84" fmla="*/ 2068848 h 3050031"/>
                  <a:gd name="connsiteX85" fmla="*/ 3094196 w 3804693"/>
                  <a:gd name="connsiteY85" fmla="*/ 1931615 h 3050031"/>
                  <a:gd name="connsiteX86" fmla="*/ 3129972 w 3804693"/>
                  <a:gd name="connsiteY86" fmla="*/ 1863294 h 3050031"/>
                  <a:gd name="connsiteX87" fmla="*/ 3167523 w 3804693"/>
                  <a:gd name="connsiteY87" fmla="*/ 1794678 h 3050031"/>
                  <a:gd name="connsiteX88" fmla="*/ 3205664 w 3804693"/>
                  <a:gd name="connsiteY88" fmla="*/ 1726948 h 3050031"/>
                  <a:gd name="connsiteX89" fmla="*/ 3244102 w 3804693"/>
                  <a:gd name="connsiteY89" fmla="*/ 1659220 h 3050031"/>
                  <a:gd name="connsiteX90" fmla="*/ 3284017 w 3804693"/>
                  <a:gd name="connsiteY90" fmla="*/ 1593561 h 3050031"/>
                  <a:gd name="connsiteX91" fmla="*/ 3324820 w 3804693"/>
                  <a:gd name="connsiteY91" fmla="*/ 1529085 h 3050031"/>
                  <a:gd name="connsiteX92" fmla="*/ 3346699 w 3804693"/>
                  <a:gd name="connsiteY92" fmla="*/ 1497143 h 3050031"/>
                  <a:gd name="connsiteX93" fmla="*/ 3367395 w 3804693"/>
                  <a:gd name="connsiteY93" fmla="*/ 1465200 h 3050031"/>
                  <a:gd name="connsiteX94" fmla="*/ 3390458 w 3804693"/>
                  <a:gd name="connsiteY94" fmla="*/ 1434736 h 3050031"/>
                  <a:gd name="connsiteX95" fmla="*/ 3413521 w 3804693"/>
                  <a:gd name="connsiteY95" fmla="*/ 1403681 h 3050031"/>
                  <a:gd name="connsiteX96" fmla="*/ 3435992 w 3804693"/>
                  <a:gd name="connsiteY96" fmla="*/ 1374106 h 3050031"/>
                  <a:gd name="connsiteX97" fmla="*/ 3459940 w 3804693"/>
                  <a:gd name="connsiteY97" fmla="*/ 1345121 h 3050031"/>
                  <a:gd name="connsiteX98" fmla="*/ 3483890 w 3804693"/>
                  <a:gd name="connsiteY98" fmla="*/ 1316136 h 3050031"/>
                  <a:gd name="connsiteX99" fmla="*/ 3508431 w 3804693"/>
                  <a:gd name="connsiteY99" fmla="*/ 1287448 h 3050031"/>
                  <a:gd name="connsiteX100" fmla="*/ 3543320 w 3804693"/>
                  <a:gd name="connsiteY100" fmla="*/ 1250774 h 3050031"/>
                  <a:gd name="connsiteX101" fmla="*/ 3579393 w 3804693"/>
                  <a:gd name="connsiteY101" fmla="*/ 1214099 h 3050031"/>
                  <a:gd name="connsiteX102" fmla="*/ 3652718 w 3804693"/>
                  <a:gd name="connsiteY102" fmla="*/ 1142230 h 3050031"/>
                  <a:gd name="connsiteX103" fmla="*/ 3689678 w 3804693"/>
                  <a:gd name="connsiteY103" fmla="*/ 1106442 h 3050031"/>
                  <a:gd name="connsiteX104" fmla="*/ 3725158 w 3804693"/>
                  <a:gd name="connsiteY104" fmla="*/ 1069768 h 3050031"/>
                  <a:gd name="connsiteX105" fmla="*/ 3760047 w 3804693"/>
                  <a:gd name="connsiteY105" fmla="*/ 1033093 h 3050031"/>
                  <a:gd name="connsiteX106" fmla="*/ 3776013 w 3804693"/>
                  <a:gd name="connsiteY106" fmla="*/ 1014165 h 3050031"/>
                  <a:gd name="connsiteX107" fmla="*/ 3787416 w 3804693"/>
                  <a:gd name="connsiteY107" fmla="*/ 1000760 h 3050031"/>
                  <a:gd name="connsiteX108" fmla="*/ 3741124 w 3804693"/>
                  <a:gd name="connsiteY108" fmla="*/ 970392 h 3050031"/>
                  <a:gd name="connsiteX109" fmla="*/ 3677851 w 3804693"/>
                  <a:gd name="connsiteY109" fmla="*/ 928690 h 3050031"/>
                  <a:gd name="connsiteX110" fmla="*/ 3611915 w 3804693"/>
                  <a:gd name="connsiteY110" fmla="*/ 889945 h 3050031"/>
                  <a:gd name="connsiteX111" fmla="*/ 3546572 w 3804693"/>
                  <a:gd name="connsiteY111" fmla="*/ 850905 h 3050031"/>
                  <a:gd name="connsiteX112" fmla="*/ 3479751 w 3804693"/>
                  <a:gd name="connsiteY112" fmla="*/ 813343 h 3050031"/>
                  <a:gd name="connsiteX113" fmla="*/ 3412043 w 3804693"/>
                  <a:gd name="connsiteY113" fmla="*/ 776669 h 3050031"/>
                  <a:gd name="connsiteX114" fmla="*/ 3344629 w 3804693"/>
                  <a:gd name="connsiteY114" fmla="*/ 740882 h 3050031"/>
                  <a:gd name="connsiteX115" fmla="*/ 3277217 w 3804693"/>
                  <a:gd name="connsiteY115" fmla="*/ 705094 h 3050031"/>
                  <a:gd name="connsiteX116" fmla="*/ 3139730 w 3804693"/>
                  <a:gd name="connsiteY116" fmla="*/ 636479 h 3050031"/>
                  <a:gd name="connsiteX117" fmla="*/ 3002834 w 3804693"/>
                  <a:gd name="connsiteY117" fmla="*/ 568748 h 3050031"/>
                  <a:gd name="connsiteX118" fmla="*/ 2865643 w 3804693"/>
                  <a:gd name="connsiteY118" fmla="*/ 501020 h 3050031"/>
                  <a:gd name="connsiteX119" fmla="*/ 2729338 w 3804693"/>
                  <a:gd name="connsiteY119" fmla="*/ 433586 h 3050031"/>
                  <a:gd name="connsiteX120" fmla="*/ 2674639 w 3804693"/>
                  <a:gd name="connsiteY120" fmla="*/ 407855 h 3050031"/>
                  <a:gd name="connsiteX121" fmla="*/ 2620236 w 3804693"/>
                  <a:gd name="connsiteY121" fmla="*/ 382714 h 3050031"/>
                  <a:gd name="connsiteX122" fmla="*/ 2563171 w 3804693"/>
                  <a:gd name="connsiteY122" fmla="*/ 358759 h 3050031"/>
                  <a:gd name="connsiteX123" fmla="*/ 2506697 w 3804693"/>
                  <a:gd name="connsiteY123" fmla="*/ 336280 h 3050031"/>
                  <a:gd name="connsiteX124" fmla="*/ 2392569 w 3804693"/>
                  <a:gd name="connsiteY124" fmla="*/ 291029 h 3050031"/>
                  <a:gd name="connsiteX125" fmla="*/ 2335800 w 3804693"/>
                  <a:gd name="connsiteY125" fmla="*/ 268551 h 3050031"/>
                  <a:gd name="connsiteX126" fmla="*/ 2278144 w 3804693"/>
                  <a:gd name="connsiteY126" fmla="*/ 245481 h 3050031"/>
                  <a:gd name="connsiteX127" fmla="*/ 2222263 w 3804693"/>
                  <a:gd name="connsiteY127" fmla="*/ 220637 h 3050031"/>
                  <a:gd name="connsiteX128" fmla="*/ 2166972 w 3804693"/>
                  <a:gd name="connsiteY128" fmla="*/ 196090 h 3050031"/>
                  <a:gd name="connsiteX129" fmla="*/ 2112272 w 3804693"/>
                  <a:gd name="connsiteY129" fmla="*/ 169175 h 3050031"/>
                  <a:gd name="connsiteX130" fmla="*/ 2085367 w 3804693"/>
                  <a:gd name="connsiteY130" fmla="*/ 154979 h 3050031"/>
                  <a:gd name="connsiteX131" fmla="*/ 2058461 w 3804693"/>
                  <a:gd name="connsiteY131" fmla="*/ 140191 h 3050031"/>
                  <a:gd name="connsiteX132" fmla="*/ 2032737 w 3804693"/>
                  <a:gd name="connsiteY132" fmla="*/ 125403 h 3050031"/>
                  <a:gd name="connsiteX133" fmla="*/ 2007014 w 3804693"/>
                  <a:gd name="connsiteY133" fmla="*/ 109432 h 3050031"/>
                  <a:gd name="connsiteX134" fmla="*/ 1980995 w 3804693"/>
                  <a:gd name="connsiteY134" fmla="*/ 92573 h 3050031"/>
                  <a:gd name="connsiteX135" fmla="*/ 1956158 w 3804693"/>
                  <a:gd name="connsiteY135" fmla="*/ 75715 h 3050031"/>
                  <a:gd name="connsiteX136" fmla="*/ 1932209 w 3804693"/>
                  <a:gd name="connsiteY136" fmla="*/ 57673 h 3050031"/>
                  <a:gd name="connsiteX137" fmla="*/ 1908260 w 3804693"/>
                  <a:gd name="connsiteY137" fmla="*/ 39927 h 3050031"/>
                  <a:gd name="connsiteX138" fmla="*/ 1884606 w 3804693"/>
                  <a:gd name="connsiteY138" fmla="*/ 20113 h 3050031"/>
                  <a:gd name="connsiteX139" fmla="*/ 1861544 w 3804693"/>
                  <a:gd name="connsiteY139" fmla="*/ 0 h 3050031"/>
                  <a:gd name="connsiteX0" fmla="*/ 3792866 w 3804693"/>
                  <a:gd name="connsiteY0" fmla="*/ 994349 h 3050031"/>
                  <a:gd name="connsiteX1" fmla="*/ 3787416 w 3804693"/>
                  <a:gd name="connsiteY1" fmla="*/ 1000760 h 3050031"/>
                  <a:gd name="connsiteX2" fmla="*/ 3804693 w 3804693"/>
                  <a:gd name="connsiteY2" fmla="*/ 1012095 h 3050031"/>
                  <a:gd name="connsiteX3" fmla="*/ 3799963 w 3804693"/>
                  <a:gd name="connsiteY3" fmla="*/ 1007954 h 3050031"/>
                  <a:gd name="connsiteX4" fmla="*/ 3796711 w 3804693"/>
                  <a:gd name="connsiteY4" fmla="*/ 1004110 h 3050031"/>
                  <a:gd name="connsiteX5" fmla="*/ 3792866 w 3804693"/>
                  <a:gd name="connsiteY5" fmla="*/ 994349 h 3050031"/>
                  <a:gd name="connsiteX6" fmla="*/ 1861544 w 3804693"/>
                  <a:gd name="connsiteY6" fmla="*/ 0 h 3050031"/>
                  <a:gd name="connsiteX7" fmla="*/ 1849718 w 3804693"/>
                  <a:gd name="connsiteY7" fmla="*/ 11239 h 3050031"/>
                  <a:gd name="connsiteX8" fmla="*/ 1837595 w 3804693"/>
                  <a:gd name="connsiteY8" fmla="*/ 21887 h 3050031"/>
                  <a:gd name="connsiteX9" fmla="*/ 1826950 w 3804693"/>
                  <a:gd name="connsiteY9" fmla="*/ 34605 h 3050031"/>
                  <a:gd name="connsiteX10" fmla="*/ 1816010 w 3804693"/>
                  <a:gd name="connsiteY10" fmla="*/ 48801 h 3050031"/>
                  <a:gd name="connsiteX11" fmla="*/ 1805958 w 3804693"/>
                  <a:gd name="connsiteY11" fmla="*/ 62406 h 3050031"/>
                  <a:gd name="connsiteX12" fmla="*/ 1796201 w 3804693"/>
                  <a:gd name="connsiteY12" fmla="*/ 77490 h 3050031"/>
                  <a:gd name="connsiteX13" fmla="*/ 1776094 w 3804693"/>
                  <a:gd name="connsiteY13" fmla="*/ 108545 h 3050031"/>
                  <a:gd name="connsiteX14" fmla="*/ 1738544 w 3804693"/>
                  <a:gd name="connsiteY14" fmla="*/ 170951 h 3050031"/>
                  <a:gd name="connsiteX15" fmla="*/ 1719622 w 3804693"/>
                  <a:gd name="connsiteY15" fmla="*/ 200823 h 3050031"/>
                  <a:gd name="connsiteX16" fmla="*/ 1710751 w 3804693"/>
                  <a:gd name="connsiteY16" fmla="*/ 214723 h 3050031"/>
                  <a:gd name="connsiteX17" fmla="*/ 1700699 w 3804693"/>
                  <a:gd name="connsiteY17" fmla="*/ 227737 h 3050031"/>
                  <a:gd name="connsiteX18" fmla="*/ 1615250 w 3804693"/>
                  <a:gd name="connsiteY18" fmla="*/ 338943 h 3050031"/>
                  <a:gd name="connsiteX19" fmla="*/ 1531574 w 3804693"/>
                  <a:gd name="connsiteY19" fmla="*/ 450445 h 3050031"/>
                  <a:gd name="connsiteX20" fmla="*/ 1363634 w 3804693"/>
                  <a:gd name="connsiteY20" fmla="*/ 674926 h 3050031"/>
                  <a:gd name="connsiteX21" fmla="*/ 1197763 w 3804693"/>
                  <a:gd name="connsiteY21" fmla="*/ 899706 h 3050031"/>
                  <a:gd name="connsiteX22" fmla="*/ 1113496 w 3804693"/>
                  <a:gd name="connsiteY22" fmla="*/ 1010911 h 3050031"/>
                  <a:gd name="connsiteX23" fmla="*/ 1028639 w 3804693"/>
                  <a:gd name="connsiteY23" fmla="*/ 1122413 h 3050031"/>
                  <a:gd name="connsiteX24" fmla="*/ 857740 w 3804693"/>
                  <a:gd name="connsiteY24" fmla="*/ 1346304 h 3050031"/>
                  <a:gd name="connsiteX25" fmla="*/ 687731 w 3804693"/>
                  <a:gd name="connsiteY25" fmla="*/ 1568717 h 3050031"/>
                  <a:gd name="connsiteX26" fmla="*/ 601394 w 3804693"/>
                  <a:gd name="connsiteY26" fmla="*/ 1680219 h 3050031"/>
                  <a:gd name="connsiteX27" fmla="*/ 513875 w 3804693"/>
                  <a:gd name="connsiteY27" fmla="*/ 1790538 h 3050031"/>
                  <a:gd name="connsiteX28" fmla="*/ 426356 w 3804693"/>
                  <a:gd name="connsiteY28" fmla="*/ 1899969 h 3050031"/>
                  <a:gd name="connsiteX29" fmla="*/ 337065 w 3804693"/>
                  <a:gd name="connsiteY29" fmla="*/ 2009105 h 3050031"/>
                  <a:gd name="connsiteX30" fmla="*/ 298036 w 3804693"/>
                  <a:gd name="connsiteY30" fmla="*/ 2057019 h 3050031"/>
                  <a:gd name="connsiteX31" fmla="*/ 259302 w 3804693"/>
                  <a:gd name="connsiteY31" fmla="*/ 2107888 h 3050031"/>
                  <a:gd name="connsiteX32" fmla="*/ 219683 w 3804693"/>
                  <a:gd name="connsiteY32" fmla="*/ 2159350 h 3050031"/>
                  <a:gd name="connsiteX33" fmla="*/ 178880 w 3804693"/>
                  <a:gd name="connsiteY33" fmla="*/ 2211109 h 3050031"/>
                  <a:gd name="connsiteX34" fmla="*/ 137190 w 3804693"/>
                  <a:gd name="connsiteY34" fmla="*/ 2261684 h 3050031"/>
                  <a:gd name="connsiteX35" fmla="*/ 116198 w 3804693"/>
                  <a:gd name="connsiteY35" fmla="*/ 2285641 h 3050031"/>
                  <a:gd name="connsiteX36" fmla="*/ 94319 w 3804693"/>
                  <a:gd name="connsiteY36" fmla="*/ 2309302 h 3050031"/>
                  <a:gd name="connsiteX37" fmla="*/ 71552 w 3804693"/>
                  <a:gd name="connsiteY37" fmla="*/ 2332372 h 3050031"/>
                  <a:gd name="connsiteX38" fmla="*/ 48785 w 3804693"/>
                  <a:gd name="connsiteY38" fmla="*/ 2354258 h 3050031"/>
                  <a:gd name="connsiteX39" fmla="*/ 25723 w 3804693"/>
                  <a:gd name="connsiteY39" fmla="*/ 2374073 h 3050031"/>
                  <a:gd name="connsiteX40" fmla="*/ 1774 w 3804693"/>
                  <a:gd name="connsiteY40" fmla="*/ 2393889 h 3050031"/>
                  <a:gd name="connsiteX41" fmla="*/ 0 w 3804693"/>
                  <a:gd name="connsiteY41" fmla="*/ 2408974 h 3050031"/>
                  <a:gd name="connsiteX42" fmla="*/ 13895 w 3804693"/>
                  <a:gd name="connsiteY42" fmla="*/ 2416959 h 3050031"/>
                  <a:gd name="connsiteX43" fmla="*/ 21879 w 3804693"/>
                  <a:gd name="connsiteY43" fmla="*/ 2417846 h 3050031"/>
                  <a:gd name="connsiteX44" fmla="*/ 29863 w 3804693"/>
                  <a:gd name="connsiteY44" fmla="*/ 2419916 h 3050031"/>
                  <a:gd name="connsiteX45" fmla="*/ 50559 w 3804693"/>
                  <a:gd name="connsiteY45" fmla="*/ 2426718 h 3050031"/>
                  <a:gd name="connsiteX46" fmla="*/ 74508 w 3804693"/>
                  <a:gd name="connsiteY46" fmla="*/ 2436775 h 3050031"/>
                  <a:gd name="connsiteX47" fmla="*/ 100527 w 3804693"/>
                  <a:gd name="connsiteY47" fmla="*/ 2448605 h 3050031"/>
                  <a:gd name="connsiteX48" fmla="*/ 129208 w 3804693"/>
                  <a:gd name="connsiteY48" fmla="*/ 2463690 h 3050031"/>
                  <a:gd name="connsiteX49" fmla="*/ 157888 w 3804693"/>
                  <a:gd name="connsiteY49" fmla="*/ 2478477 h 3050031"/>
                  <a:gd name="connsiteX50" fmla="*/ 216725 w 3804693"/>
                  <a:gd name="connsiteY50" fmla="*/ 2510124 h 3050031"/>
                  <a:gd name="connsiteX51" fmla="*/ 269355 w 3804693"/>
                  <a:gd name="connsiteY51" fmla="*/ 2541179 h 3050031"/>
                  <a:gd name="connsiteX52" fmla="*/ 329081 w 3804693"/>
                  <a:gd name="connsiteY52" fmla="*/ 2576966 h 3050031"/>
                  <a:gd name="connsiteX53" fmla="*/ 359831 w 3804693"/>
                  <a:gd name="connsiteY53" fmla="*/ 2595895 h 3050031"/>
                  <a:gd name="connsiteX54" fmla="*/ 389694 w 3804693"/>
                  <a:gd name="connsiteY54" fmla="*/ 2615710 h 3050031"/>
                  <a:gd name="connsiteX55" fmla="*/ 419261 w 3804693"/>
                  <a:gd name="connsiteY55" fmla="*/ 2635526 h 3050031"/>
                  <a:gd name="connsiteX56" fmla="*/ 448237 w 3804693"/>
                  <a:gd name="connsiteY56" fmla="*/ 2655342 h 3050031"/>
                  <a:gd name="connsiteX57" fmla="*/ 503822 w 3804693"/>
                  <a:gd name="connsiteY57" fmla="*/ 2697340 h 3050031"/>
                  <a:gd name="connsiteX58" fmla="*/ 558522 w 3804693"/>
                  <a:gd name="connsiteY58" fmla="*/ 2738747 h 3050031"/>
                  <a:gd name="connsiteX59" fmla="*/ 612333 w 3804693"/>
                  <a:gd name="connsiteY59" fmla="*/ 2781633 h 3050031"/>
                  <a:gd name="connsiteX60" fmla="*/ 666737 w 3804693"/>
                  <a:gd name="connsiteY60" fmla="*/ 2825404 h 3050031"/>
                  <a:gd name="connsiteX61" fmla="*/ 721731 w 3804693"/>
                  <a:gd name="connsiteY61" fmla="*/ 2870065 h 3050031"/>
                  <a:gd name="connsiteX62" fmla="*/ 778205 w 3804693"/>
                  <a:gd name="connsiteY62" fmla="*/ 2913838 h 3050031"/>
                  <a:gd name="connsiteX63" fmla="*/ 806885 w 3804693"/>
                  <a:gd name="connsiteY63" fmla="*/ 2935723 h 3050031"/>
                  <a:gd name="connsiteX64" fmla="*/ 837044 w 3804693"/>
                  <a:gd name="connsiteY64" fmla="*/ 2956723 h 3050031"/>
                  <a:gd name="connsiteX65" fmla="*/ 866611 w 3804693"/>
                  <a:gd name="connsiteY65" fmla="*/ 2976835 h 3050031"/>
                  <a:gd name="connsiteX66" fmla="*/ 897656 w 3804693"/>
                  <a:gd name="connsiteY66" fmla="*/ 2996650 h 3050031"/>
                  <a:gd name="connsiteX67" fmla="*/ 928110 w 3804693"/>
                  <a:gd name="connsiteY67" fmla="*/ 3014396 h 3050031"/>
                  <a:gd name="connsiteX68" fmla="*/ 960043 w 3804693"/>
                  <a:gd name="connsiteY68" fmla="*/ 3032142 h 3050031"/>
                  <a:gd name="connsiteX69" fmla="*/ 991705 w 3804693"/>
                  <a:gd name="connsiteY69" fmla="*/ 3050031 h 3050031"/>
                  <a:gd name="connsiteX70" fmla="*/ 2407775 w 3804693"/>
                  <a:gd name="connsiteY70" fmla="*/ 3050031 h 3050031"/>
                  <a:gd name="connsiteX71" fmla="*/ 2432188 w 3804693"/>
                  <a:gd name="connsiteY71" fmla="*/ 3015283 h 3050031"/>
                  <a:gd name="connsiteX72" fmla="*/ 2483931 w 3804693"/>
                  <a:gd name="connsiteY72" fmla="*/ 2940752 h 3050031"/>
                  <a:gd name="connsiteX73" fmla="*/ 2534491 w 3804693"/>
                  <a:gd name="connsiteY73" fmla="*/ 2865333 h 3050031"/>
                  <a:gd name="connsiteX74" fmla="*/ 2585347 w 3804693"/>
                  <a:gd name="connsiteY74" fmla="*/ 2789618 h 3050031"/>
                  <a:gd name="connsiteX75" fmla="*/ 2635019 w 3804693"/>
                  <a:gd name="connsiteY75" fmla="*/ 2714199 h 3050031"/>
                  <a:gd name="connsiteX76" fmla="*/ 2683805 w 3804693"/>
                  <a:gd name="connsiteY76" fmla="*/ 2638483 h 3050031"/>
                  <a:gd name="connsiteX77" fmla="*/ 2732590 w 3804693"/>
                  <a:gd name="connsiteY77" fmla="*/ 2562770 h 3050031"/>
                  <a:gd name="connsiteX78" fmla="*/ 2780193 w 3804693"/>
                  <a:gd name="connsiteY78" fmla="*/ 2486463 h 3050031"/>
                  <a:gd name="connsiteX79" fmla="*/ 2872738 w 3804693"/>
                  <a:gd name="connsiteY79" fmla="*/ 2335329 h 3050031"/>
                  <a:gd name="connsiteX80" fmla="*/ 2911176 w 3804693"/>
                  <a:gd name="connsiteY80" fmla="*/ 2270558 h 3050031"/>
                  <a:gd name="connsiteX81" fmla="*/ 2947839 w 3804693"/>
                  <a:gd name="connsiteY81" fmla="*/ 2204011 h 3050031"/>
                  <a:gd name="connsiteX82" fmla="*/ 2985094 w 3804693"/>
                  <a:gd name="connsiteY82" fmla="*/ 2137465 h 3050031"/>
                  <a:gd name="connsiteX83" fmla="*/ 3021757 w 3804693"/>
                  <a:gd name="connsiteY83" fmla="*/ 2068848 h 3050031"/>
                  <a:gd name="connsiteX84" fmla="*/ 3094196 w 3804693"/>
                  <a:gd name="connsiteY84" fmla="*/ 1931615 h 3050031"/>
                  <a:gd name="connsiteX85" fmla="*/ 3129972 w 3804693"/>
                  <a:gd name="connsiteY85" fmla="*/ 1863294 h 3050031"/>
                  <a:gd name="connsiteX86" fmla="*/ 3167523 w 3804693"/>
                  <a:gd name="connsiteY86" fmla="*/ 1794678 h 3050031"/>
                  <a:gd name="connsiteX87" fmla="*/ 3205664 w 3804693"/>
                  <a:gd name="connsiteY87" fmla="*/ 1726948 h 3050031"/>
                  <a:gd name="connsiteX88" fmla="*/ 3244102 w 3804693"/>
                  <a:gd name="connsiteY88" fmla="*/ 1659220 h 3050031"/>
                  <a:gd name="connsiteX89" fmla="*/ 3284017 w 3804693"/>
                  <a:gd name="connsiteY89" fmla="*/ 1593561 h 3050031"/>
                  <a:gd name="connsiteX90" fmla="*/ 3324820 w 3804693"/>
                  <a:gd name="connsiteY90" fmla="*/ 1529085 h 3050031"/>
                  <a:gd name="connsiteX91" fmla="*/ 3346699 w 3804693"/>
                  <a:gd name="connsiteY91" fmla="*/ 1497143 h 3050031"/>
                  <a:gd name="connsiteX92" fmla="*/ 3367395 w 3804693"/>
                  <a:gd name="connsiteY92" fmla="*/ 1465200 h 3050031"/>
                  <a:gd name="connsiteX93" fmla="*/ 3390458 w 3804693"/>
                  <a:gd name="connsiteY93" fmla="*/ 1434736 h 3050031"/>
                  <a:gd name="connsiteX94" fmla="*/ 3413521 w 3804693"/>
                  <a:gd name="connsiteY94" fmla="*/ 1403681 h 3050031"/>
                  <a:gd name="connsiteX95" fmla="*/ 3435992 w 3804693"/>
                  <a:gd name="connsiteY95" fmla="*/ 1374106 h 3050031"/>
                  <a:gd name="connsiteX96" fmla="*/ 3459940 w 3804693"/>
                  <a:gd name="connsiteY96" fmla="*/ 1345121 h 3050031"/>
                  <a:gd name="connsiteX97" fmla="*/ 3483890 w 3804693"/>
                  <a:gd name="connsiteY97" fmla="*/ 1316136 h 3050031"/>
                  <a:gd name="connsiteX98" fmla="*/ 3508431 w 3804693"/>
                  <a:gd name="connsiteY98" fmla="*/ 1287448 h 3050031"/>
                  <a:gd name="connsiteX99" fmla="*/ 3543320 w 3804693"/>
                  <a:gd name="connsiteY99" fmla="*/ 1250774 h 3050031"/>
                  <a:gd name="connsiteX100" fmla="*/ 3579393 w 3804693"/>
                  <a:gd name="connsiteY100" fmla="*/ 1214099 h 3050031"/>
                  <a:gd name="connsiteX101" fmla="*/ 3652718 w 3804693"/>
                  <a:gd name="connsiteY101" fmla="*/ 1142230 h 3050031"/>
                  <a:gd name="connsiteX102" fmla="*/ 3689678 w 3804693"/>
                  <a:gd name="connsiteY102" fmla="*/ 1106442 h 3050031"/>
                  <a:gd name="connsiteX103" fmla="*/ 3725158 w 3804693"/>
                  <a:gd name="connsiteY103" fmla="*/ 1069768 h 3050031"/>
                  <a:gd name="connsiteX104" fmla="*/ 3760047 w 3804693"/>
                  <a:gd name="connsiteY104" fmla="*/ 1033093 h 3050031"/>
                  <a:gd name="connsiteX105" fmla="*/ 3776013 w 3804693"/>
                  <a:gd name="connsiteY105" fmla="*/ 1014165 h 3050031"/>
                  <a:gd name="connsiteX106" fmla="*/ 3787416 w 3804693"/>
                  <a:gd name="connsiteY106" fmla="*/ 1000760 h 3050031"/>
                  <a:gd name="connsiteX107" fmla="*/ 3741124 w 3804693"/>
                  <a:gd name="connsiteY107" fmla="*/ 970392 h 3050031"/>
                  <a:gd name="connsiteX108" fmla="*/ 3677851 w 3804693"/>
                  <a:gd name="connsiteY108" fmla="*/ 928690 h 3050031"/>
                  <a:gd name="connsiteX109" fmla="*/ 3611915 w 3804693"/>
                  <a:gd name="connsiteY109" fmla="*/ 889945 h 3050031"/>
                  <a:gd name="connsiteX110" fmla="*/ 3546572 w 3804693"/>
                  <a:gd name="connsiteY110" fmla="*/ 850905 h 3050031"/>
                  <a:gd name="connsiteX111" fmla="*/ 3479751 w 3804693"/>
                  <a:gd name="connsiteY111" fmla="*/ 813343 h 3050031"/>
                  <a:gd name="connsiteX112" fmla="*/ 3412043 w 3804693"/>
                  <a:gd name="connsiteY112" fmla="*/ 776669 h 3050031"/>
                  <a:gd name="connsiteX113" fmla="*/ 3344629 w 3804693"/>
                  <a:gd name="connsiteY113" fmla="*/ 740882 h 3050031"/>
                  <a:gd name="connsiteX114" fmla="*/ 3277217 w 3804693"/>
                  <a:gd name="connsiteY114" fmla="*/ 705094 h 3050031"/>
                  <a:gd name="connsiteX115" fmla="*/ 3139730 w 3804693"/>
                  <a:gd name="connsiteY115" fmla="*/ 636479 h 3050031"/>
                  <a:gd name="connsiteX116" fmla="*/ 3002834 w 3804693"/>
                  <a:gd name="connsiteY116" fmla="*/ 568748 h 3050031"/>
                  <a:gd name="connsiteX117" fmla="*/ 2865643 w 3804693"/>
                  <a:gd name="connsiteY117" fmla="*/ 501020 h 3050031"/>
                  <a:gd name="connsiteX118" fmla="*/ 2729338 w 3804693"/>
                  <a:gd name="connsiteY118" fmla="*/ 433586 h 3050031"/>
                  <a:gd name="connsiteX119" fmla="*/ 2674639 w 3804693"/>
                  <a:gd name="connsiteY119" fmla="*/ 407855 h 3050031"/>
                  <a:gd name="connsiteX120" fmla="*/ 2620236 w 3804693"/>
                  <a:gd name="connsiteY120" fmla="*/ 382714 h 3050031"/>
                  <a:gd name="connsiteX121" fmla="*/ 2563171 w 3804693"/>
                  <a:gd name="connsiteY121" fmla="*/ 358759 h 3050031"/>
                  <a:gd name="connsiteX122" fmla="*/ 2506697 w 3804693"/>
                  <a:gd name="connsiteY122" fmla="*/ 336280 h 3050031"/>
                  <a:gd name="connsiteX123" fmla="*/ 2392569 w 3804693"/>
                  <a:gd name="connsiteY123" fmla="*/ 291029 h 3050031"/>
                  <a:gd name="connsiteX124" fmla="*/ 2335800 w 3804693"/>
                  <a:gd name="connsiteY124" fmla="*/ 268551 h 3050031"/>
                  <a:gd name="connsiteX125" fmla="*/ 2278144 w 3804693"/>
                  <a:gd name="connsiteY125" fmla="*/ 245481 h 3050031"/>
                  <a:gd name="connsiteX126" fmla="*/ 2222263 w 3804693"/>
                  <a:gd name="connsiteY126" fmla="*/ 220637 h 3050031"/>
                  <a:gd name="connsiteX127" fmla="*/ 2166972 w 3804693"/>
                  <a:gd name="connsiteY127" fmla="*/ 196090 h 3050031"/>
                  <a:gd name="connsiteX128" fmla="*/ 2112272 w 3804693"/>
                  <a:gd name="connsiteY128" fmla="*/ 169175 h 3050031"/>
                  <a:gd name="connsiteX129" fmla="*/ 2085367 w 3804693"/>
                  <a:gd name="connsiteY129" fmla="*/ 154979 h 3050031"/>
                  <a:gd name="connsiteX130" fmla="*/ 2058461 w 3804693"/>
                  <a:gd name="connsiteY130" fmla="*/ 140191 h 3050031"/>
                  <a:gd name="connsiteX131" fmla="*/ 2032737 w 3804693"/>
                  <a:gd name="connsiteY131" fmla="*/ 125403 h 3050031"/>
                  <a:gd name="connsiteX132" fmla="*/ 2007014 w 3804693"/>
                  <a:gd name="connsiteY132" fmla="*/ 109432 h 3050031"/>
                  <a:gd name="connsiteX133" fmla="*/ 1980995 w 3804693"/>
                  <a:gd name="connsiteY133" fmla="*/ 92573 h 3050031"/>
                  <a:gd name="connsiteX134" fmla="*/ 1956158 w 3804693"/>
                  <a:gd name="connsiteY134" fmla="*/ 75715 h 3050031"/>
                  <a:gd name="connsiteX135" fmla="*/ 1932209 w 3804693"/>
                  <a:gd name="connsiteY135" fmla="*/ 57673 h 3050031"/>
                  <a:gd name="connsiteX136" fmla="*/ 1908260 w 3804693"/>
                  <a:gd name="connsiteY136" fmla="*/ 39927 h 3050031"/>
                  <a:gd name="connsiteX137" fmla="*/ 1884606 w 3804693"/>
                  <a:gd name="connsiteY137" fmla="*/ 20113 h 3050031"/>
                  <a:gd name="connsiteX138" fmla="*/ 1861544 w 3804693"/>
                  <a:gd name="connsiteY138" fmla="*/ 0 h 3050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3804693" h="3050031">
                    <a:moveTo>
                      <a:pt x="3792866" y="994349"/>
                    </a:moveTo>
                    <a:lnTo>
                      <a:pt x="3787416" y="1000760"/>
                    </a:lnTo>
                    <a:lnTo>
                      <a:pt x="3804693" y="1012095"/>
                    </a:lnTo>
                    <a:lnTo>
                      <a:pt x="3799963" y="1007954"/>
                    </a:lnTo>
                    <a:lnTo>
                      <a:pt x="3796711" y="1004110"/>
                    </a:lnTo>
                    <a:lnTo>
                      <a:pt x="3792866" y="994349"/>
                    </a:lnTo>
                    <a:close/>
                    <a:moveTo>
                      <a:pt x="1861544" y="0"/>
                    </a:moveTo>
                    <a:lnTo>
                      <a:pt x="1849718" y="11239"/>
                    </a:lnTo>
                    <a:lnTo>
                      <a:pt x="1837595" y="21887"/>
                    </a:lnTo>
                    <a:lnTo>
                      <a:pt x="1826950" y="34605"/>
                    </a:lnTo>
                    <a:lnTo>
                      <a:pt x="1816010" y="48801"/>
                    </a:lnTo>
                    <a:lnTo>
                      <a:pt x="1805958" y="62406"/>
                    </a:lnTo>
                    <a:lnTo>
                      <a:pt x="1796201" y="77490"/>
                    </a:lnTo>
                    <a:lnTo>
                      <a:pt x="1776094" y="108545"/>
                    </a:lnTo>
                    <a:lnTo>
                      <a:pt x="1738544" y="170951"/>
                    </a:lnTo>
                    <a:lnTo>
                      <a:pt x="1719622" y="200823"/>
                    </a:lnTo>
                    <a:lnTo>
                      <a:pt x="1710751" y="214723"/>
                    </a:lnTo>
                    <a:lnTo>
                      <a:pt x="1700699" y="227737"/>
                    </a:lnTo>
                    <a:lnTo>
                      <a:pt x="1615250" y="338943"/>
                    </a:lnTo>
                    <a:lnTo>
                      <a:pt x="1531574" y="450445"/>
                    </a:lnTo>
                    <a:lnTo>
                      <a:pt x="1363634" y="674926"/>
                    </a:lnTo>
                    <a:lnTo>
                      <a:pt x="1197763" y="899706"/>
                    </a:lnTo>
                    <a:lnTo>
                      <a:pt x="1113496" y="1010911"/>
                    </a:lnTo>
                    <a:lnTo>
                      <a:pt x="1028639" y="1122413"/>
                    </a:lnTo>
                    <a:lnTo>
                      <a:pt x="857740" y="1346304"/>
                    </a:lnTo>
                    <a:lnTo>
                      <a:pt x="687731" y="1568717"/>
                    </a:lnTo>
                    <a:lnTo>
                      <a:pt x="601394" y="1680219"/>
                    </a:lnTo>
                    <a:lnTo>
                      <a:pt x="513875" y="1790538"/>
                    </a:lnTo>
                    <a:lnTo>
                      <a:pt x="426356" y="1899969"/>
                    </a:lnTo>
                    <a:lnTo>
                      <a:pt x="337065" y="2009105"/>
                    </a:lnTo>
                    <a:lnTo>
                      <a:pt x="298036" y="2057019"/>
                    </a:lnTo>
                    <a:lnTo>
                      <a:pt x="259302" y="2107888"/>
                    </a:lnTo>
                    <a:lnTo>
                      <a:pt x="219683" y="2159350"/>
                    </a:lnTo>
                    <a:lnTo>
                      <a:pt x="178880" y="2211109"/>
                    </a:lnTo>
                    <a:lnTo>
                      <a:pt x="137190" y="2261684"/>
                    </a:lnTo>
                    <a:lnTo>
                      <a:pt x="116198" y="2285641"/>
                    </a:lnTo>
                    <a:lnTo>
                      <a:pt x="94319" y="2309302"/>
                    </a:lnTo>
                    <a:lnTo>
                      <a:pt x="71552" y="2332372"/>
                    </a:lnTo>
                    <a:lnTo>
                      <a:pt x="48785" y="2354258"/>
                    </a:lnTo>
                    <a:lnTo>
                      <a:pt x="25723" y="2374073"/>
                    </a:lnTo>
                    <a:lnTo>
                      <a:pt x="1774" y="2393889"/>
                    </a:lnTo>
                    <a:lnTo>
                      <a:pt x="0" y="2408974"/>
                    </a:lnTo>
                    <a:lnTo>
                      <a:pt x="13895" y="2416959"/>
                    </a:lnTo>
                    <a:lnTo>
                      <a:pt x="21879" y="2417846"/>
                    </a:lnTo>
                    <a:lnTo>
                      <a:pt x="29863" y="2419916"/>
                    </a:lnTo>
                    <a:lnTo>
                      <a:pt x="50559" y="2426718"/>
                    </a:lnTo>
                    <a:lnTo>
                      <a:pt x="74508" y="2436775"/>
                    </a:lnTo>
                    <a:lnTo>
                      <a:pt x="100527" y="2448605"/>
                    </a:lnTo>
                    <a:lnTo>
                      <a:pt x="129208" y="2463690"/>
                    </a:lnTo>
                    <a:lnTo>
                      <a:pt x="157888" y="2478477"/>
                    </a:lnTo>
                    <a:lnTo>
                      <a:pt x="216725" y="2510124"/>
                    </a:lnTo>
                    <a:lnTo>
                      <a:pt x="269355" y="2541179"/>
                    </a:lnTo>
                    <a:lnTo>
                      <a:pt x="329081" y="2576966"/>
                    </a:lnTo>
                    <a:lnTo>
                      <a:pt x="359831" y="2595895"/>
                    </a:lnTo>
                    <a:lnTo>
                      <a:pt x="389694" y="2615710"/>
                    </a:lnTo>
                    <a:lnTo>
                      <a:pt x="419261" y="2635526"/>
                    </a:lnTo>
                    <a:lnTo>
                      <a:pt x="448237" y="2655342"/>
                    </a:lnTo>
                    <a:lnTo>
                      <a:pt x="503822" y="2697340"/>
                    </a:lnTo>
                    <a:lnTo>
                      <a:pt x="558522" y="2738747"/>
                    </a:lnTo>
                    <a:lnTo>
                      <a:pt x="612333" y="2781633"/>
                    </a:lnTo>
                    <a:lnTo>
                      <a:pt x="666737" y="2825404"/>
                    </a:lnTo>
                    <a:lnTo>
                      <a:pt x="721731" y="2870065"/>
                    </a:lnTo>
                    <a:lnTo>
                      <a:pt x="778205" y="2913838"/>
                    </a:lnTo>
                    <a:lnTo>
                      <a:pt x="806885" y="2935723"/>
                    </a:lnTo>
                    <a:lnTo>
                      <a:pt x="837044" y="2956723"/>
                    </a:lnTo>
                    <a:lnTo>
                      <a:pt x="866611" y="2976835"/>
                    </a:lnTo>
                    <a:lnTo>
                      <a:pt x="897656" y="2996650"/>
                    </a:lnTo>
                    <a:lnTo>
                      <a:pt x="928110" y="3014396"/>
                    </a:lnTo>
                    <a:lnTo>
                      <a:pt x="960043" y="3032142"/>
                    </a:lnTo>
                    <a:lnTo>
                      <a:pt x="991705" y="3050031"/>
                    </a:lnTo>
                    <a:lnTo>
                      <a:pt x="2407775" y="3050031"/>
                    </a:lnTo>
                    <a:lnTo>
                      <a:pt x="2432188" y="3015283"/>
                    </a:lnTo>
                    <a:lnTo>
                      <a:pt x="2483931" y="2940752"/>
                    </a:lnTo>
                    <a:lnTo>
                      <a:pt x="2534491" y="2865333"/>
                    </a:lnTo>
                    <a:lnTo>
                      <a:pt x="2585347" y="2789618"/>
                    </a:lnTo>
                    <a:lnTo>
                      <a:pt x="2635019" y="2714199"/>
                    </a:lnTo>
                    <a:lnTo>
                      <a:pt x="2683805" y="2638483"/>
                    </a:lnTo>
                    <a:lnTo>
                      <a:pt x="2732590" y="2562770"/>
                    </a:lnTo>
                    <a:lnTo>
                      <a:pt x="2780193" y="2486463"/>
                    </a:lnTo>
                    <a:lnTo>
                      <a:pt x="2872738" y="2335329"/>
                    </a:lnTo>
                    <a:lnTo>
                      <a:pt x="2911176" y="2270558"/>
                    </a:lnTo>
                    <a:lnTo>
                      <a:pt x="2947839" y="2204011"/>
                    </a:lnTo>
                    <a:lnTo>
                      <a:pt x="2985094" y="2137465"/>
                    </a:lnTo>
                    <a:lnTo>
                      <a:pt x="3021757" y="2068848"/>
                    </a:lnTo>
                    <a:lnTo>
                      <a:pt x="3094196" y="1931615"/>
                    </a:lnTo>
                    <a:lnTo>
                      <a:pt x="3129972" y="1863294"/>
                    </a:lnTo>
                    <a:lnTo>
                      <a:pt x="3167523" y="1794678"/>
                    </a:lnTo>
                    <a:lnTo>
                      <a:pt x="3205664" y="1726948"/>
                    </a:lnTo>
                    <a:lnTo>
                      <a:pt x="3244102" y="1659220"/>
                    </a:lnTo>
                    <a:lnTo>
                      <a:pt x="3284017" y="1593561"/>
                    </a:lnTo>
                    <a:lnTo>
                      <a:pt x="3324820" y="1529085"/>
                    </a:lnTo>
                    <a:lnTo>
                      <a:pt x="3346699" y="1497143"/>
                    </a:lnTo>
                    <a:lnTo>
                      <a:pt x="3367395" y="1465200"/>
                    </a:lnTo>
                    <a:lnTo>
                      <a:pt x="3390458" y="1434736"/>
                    </a:lnTo>
                    <a:lnTo>
                      <a:pt x="3413521" y="1403681"/>
                    </a:lnTo>
                    <a:lnTo>
                      <a:pt x="3435992" y="1374106"/>
                    </a:lnTo>
                    <a:lnTo>
                      <a:pt x="3459940" y="1345121"/>
                    </a:lnTo>
                    <a:lnTo>
                      <a:pt x="3483890" y="1316136"/>
                    </a:lnTo>
                    <a:lnTo>
                      <a:pt x="3508431" y="1287448"/>
                    </a:lnTo>
                    <a:lnTo>
                      <a:pt x="3543320" y="1250774"/>
                    </a:lnTo>
                    <a:lnTo>
                      <a:pt x="3579393" y="1214099"/>
                    </a:lnTo>
                    <a:lnTo>
                      <a:pt x="3652718" y="1142230"/>
                    </a:lnTo>
                    <a:lnTo>
                      <a:pt x="3689678" y="1106442"/>
                    </a:lnTo>
                    <a:lnTo>
                      <a:pt x="3725158" y="1069768"/>
                    </a:lnTo>
                    <a:lnTo>
                      <a:pt x="3760047" y="1033093"/>
                    </a:lnTo>
                    <a:lnTo>
                      <a:pt x="3776013" y="1014165"/>
                    </a:lnTo>
                    <a:lnTo>
                      <a:pt x="3787416" y="1000760"/>
                    </a:lnTo>
                    <a:lnTo>
                      <a:pt x="3741124" y="970392"/>
                    </a:lnTo>
                    <a:lnTo>
                      <a:pt x="3677851" y="928690"/>
                    </a:lnTo>
                    <a:lnTo>
                      <a:pt x="3611915" y="889945"/>
                    </a:lnTo>
                    <a:lnTo>
                      <a:pt x="3546572" y="850905"/>
                    </a:lnTo>
                    <a:lnTo>
                      <a:pt x="3479751" y="813343"/>
                    </a:lnTo>
                    <a:lnTo>
                      <a:pt x="3412043" y="776669"/>
                    </a:lnTo>
                    <a:lnTo>
                      <a:pt x="3344629" y="740882"/>
                    </a:lnTo>
                    <a:lnTo>
                      <a:pt x="3277217" y="705094"/>
                    </a:lnTo>
                    <a:lnTo>
                      <a:pt x="3139730" y="636479"/>
                    </a:lnTo>
                    <a:lnTo>
                      <a:pt x="3002834" y="568748"/>
                    </a:lnTo>
                    <a:lnTo>
                      <a:pt x="2865643" y="501020"/>
                    </a:lnTo>
                    <a:lnTo>
                      <a:pt x="2729338" y="433586"/>
                    </a:lnTo>
                    <a:lnTo>
                      <a:pt x="2674639" y="407855"/>
                    </a:lnTo>
                    <a:lnTo>
                      <a:pt x="2620236" y="382714"/>
                    </a:lnTo>
                    <a:lnTo>
                      <a:pt x="2563171" y="358759"/>
                    </a:lnTo>
                    <a:lnTo>
                      <a:pt x="2506697" y="336280"/>
                    </a:lnTo>
                    <a:lnTo>
                      <a:pt x="2392569" y="291029"/>
                    </a:lnTo>
                    <a:lnTo>
                      <a:pt x="2335800" y="268551"/>
                    </a:lnTo>
                    <a:lnTo>
                      <a:pt x="2278144" y="245481"/>
                    </a:lnTo>
                    <a:lnTo>
                      <a:pt x="2222263" y="220637"/>
                    </a:lnTo>
                    <a:lnTo>
                      <a:pt x="2166972" y="196090"/>
                    </a:lnTo>
                    <a:lnTo>
                      <a:pt x="2112272" y="169175"/>
                    </a:lnTo>
                    <a:lnTo>
                      <a:pt x="2085367" y="154979"/>
                    </a:lnTo>
                    <a:lnTo>
                      <a:pt x="2058461" y="140191"/>
                    </a:lnTo>
                    <a:lnTo>
                      <a:pt x="2032737" y="125403"/>
                    </a:lnTo>
                    <a:lnTo>
                      <a:pt x="2007014" y="109432"/>
                    </a:lnTo>
                    <a:lnTo>
                      <a:pt x="1980995" y="92573"/>
                    </a:lnTo>
                    <a:lnTo>
                      <a:pt x="1956158" y="75715"/>
                    </a:lnTo>
                    <a:lnTo>
                      <a:pt x="1932209" y="57673"/>
                    </a:lnTo>
                    <a:lnTo>
                      <a:pt x="1908260" y="39927"/>
                    </a:lnTo>
                    <a:lnTo>
                      <a:pt x="1884606" y="20113"/>
                    </a:lnTo>
                    <a:lnTo>
                      <a:pt x="1861544" y="0"/>
                    </a:lnTo>
                    <a:close/>
                  </a:path>
                </a:pathLst>
              </a:custGeom>
              <a:gradFill flip="none" rotWithShape="1">
                <a:gsLst>
                  <a:gs pos="15000">
                    <a:schemeClr val="accent4">
                      <a:lumMod val="75000"/>
                    </a:schemeClr>
                  </a:gs>
                  <a:gs pos="100000">
                    <a:schemeClr val="bg1"/>
                  </a:gs>
                </a:gsLst>
                <a:lin ang="18900000" scaled="1"/>
                <a:tileRect/>
              </a:gradFill>
              <a:ln w="19050" cap="flat" cmpd="sng" algn="ctr">
                <a:noFill/>
                <a:prstDash val="solid"/>
                <a:round/>
                <a:headEnd type="none" w="med" len="med"/>
                <a:tailEnd type="none" w="med" len="med"/>
              </a:ln>
              <a:effectLst>
                <a:outerShdw blurRad="50800" dist="38100" algn="l" rotWithShape="0">
                  <a:prstClr val="black">
                    <a:alpha val="40000"/>
                  </a:prstClr>
                </a:outerShdw>
              </a:effectLst>
              <a:extLst/>
            </p:spPr>
            <p:txBody>
              <a:bodyPr rot="0" spcFirstLastPara="0" vertOverflow="overflow" horzOverflow="overflow" vert="horz" wrap="square" lIns="0" tIns="45720" rIns="0" bIns="45720" numCol="1" spcCol="0" rtlCol="0" fromWordArt="0" anchor="b" anchorCtr="0" forceAA="0" compatLnSpc="1">
                <a:prstTxWarp prst="textNoShape">
                  <a:avLst/>
                </a:prstTxWarp>
                <a:noAutofit/>
              </a:bodyPr>
              <a:lstStyle/>
              <a:p>
                <a:pPr algn="ctr">
                  <a:lnSpc>
                    <a:spcPct val="80000"/>
                  </a:lnSpc>
                </a:pPr>
                <a:endParaRPr lang="en-US" sz="1200" b="1" dirty="0">
                  <a:solidFill>
                    <a:schemeClr val="accent4"/>
                  </a:solidFill>
                </a:endParaRPr>
              </a:p>
            </p:txBody>
          </p:sp>
          <p:sp>
            <p:nvSpPr>
              <p:cNvPr id="763" name="Freeform 218"/>
              <p:cNvSpPr>
                <a:spLocks/>
              </p:cNvSpPr>
              <p:nvPr/>
            </p:nvSpPr>
            <p:spPr bwMode="auto">
              <a:xfrm flipH="1">
                <a:off x="4835159" y="3630465"/>
                <a:ext cx="292826" cy="388662"/>
              </a:xfrm>
              <a:custGeom>
                <a:avLst/>
                <a:gdLst>
                  <a:gd name="T0" fmla="*/ 975 w 996"/>
                  <a:gd name="T1" fmla="*/ 141 h 1314"/>
                  <a:gd name="T2" fmla="*/ 942 w 996"/>
                  <a:gd name="T3" fmla="*/ 91 h 1314"/>
                  <a:gd name="T4" fmla="*/ 891 w 996"/>
                  <a:gd name="T5" fmla="*/ 51 h 1314"/>
                  <a:gd name="T6" fmla="*/ 845 w 996"/>
                  <a:gd name="T7" fmla="*/ 24 h 1314"/>
                  <a:gd name="T8" fmla="*/ 791 w 996"/>
                  <a:gd name="T9" fmla="*/ 6 h 1314"/>
                  <a:gd name="T10" fmla="*/ 737 w 996"/>
                  <a:gd name="T11" fmla="*/ 0 h 1314"/>
                  <a:gd name="T12" fmla="*/ 686 w 996"/>
                  <a:gd name="T13" fmla="*/ 3 h 1314"/>
                  <a:gd name="T14" fmla="*/ 640 w 996"/>
                  <a:gd name="T15" fmla="*/ 17 h 1314"/>
                  <a:gd name="T16" fmla="*/ 599 w 996"/>
                  <a:gd name="T17" fmla="*/ 40 h 1314"/>
                  <a:gd name="T18" fmla="*/ 555 w 996"/>
                  <a:gd name="T19" fmla="*/ 81 h 1314"/>
                  <a:gd name="T20" fmla="*/ 522 w 996"/>
                  <a:gd name="T21" fmla="*/ 138 h 1314"/>
                  <a:gd name="T22" fmla="*/ 633 w 996"/>
                  <a:gd name="T23" fmla="*/ 181 h 1314"/>
                  <a:gd name="T24" fmla="*/ 660 w 996"/>
                  <a:gd name="T25" fmla="*/ 148 h 1314"/>
                  <a:gd name="T26" fmla="*/ 700 w 996"/>
                  <a:gd name="T27" fmla="*/ 124 h 1314"/>
                  <a:gd name="T28" fmla="*/ 754 w 996"/>
                  <a:gd name="T29" fmla="*/ 124 h 1314"/>
                  <a:gd name="T30" fmla="*/ 804 w 996"/>
                  <a:gd name="T31" fmla="*/ 138 h 1314"/>
                  <a:gd name="T32" fmla="*/ 841 w 996"/>
                  <a:gd name="T33" fmla="*/ 165 h 1314"/>
                  <a:gd name="T34" fmla="*/ 864 w 996"/>
                  <a:gd name="T35" fmla="*/ 188 h 1314"/>
                  <a:gd name="T36" fmla="*/ 875 w 996"/>
                  <a:gd name="T37" fmla="*/ 218 h 1314"/>
                  <a:gd name="T38" fmla="*/ 875 w 996"/>
                  <a:gd name="T39" fmla="*/ 256 h 1314"/>
                  <a:gd name="T40" fmla="*/ 854 w 996"/>
                  <a:gd name="T41" fmla="*/ 309 h 1314"/>
                  <a:gd name="T42" fmla="*/ 377 w 996"/>
                  <a:gd name="T43" fmla="*/ 1139 h 1314"/>
                  <a:gd name="T44" fmla="*/ 340 w 996"/>
                  <a:gd name="T45" fmla="*/ 1177 h 1314"/>
                  <a:gd name="T46" fmla="*/ 293 w 996"/>
                  <a:gd name="T47" fmla="*/ 1193 h 1314"/>
                  <a:gd name="T48" fmla="*/ 242 w 996"/>
                  <a:gd name="T49" fmla="*/ 1193 h 1314"/>
                  <a:gd name="T50" fmla="*/ 196 w 996"/>
                  <a:gd name="T51" fmla="*/ 1177 h 1314"/>
                  <a:gd name="T52" fmla="*/ 155 w 996"/>
                  <a:gd name="T53" fmla="*/ 1147 h 1314"/>
                  <a:gd name="T54" fmla="*/ 129 w 996"/>
                  <a:gd name="T55" fmla="*/ 1106 h 1314"/>
                  <a:gd name="T56" fmla="*/ 121 w 996"/>
                  <a:gd name="T57" fmla="*/ 1062 h 1314"/>
                  <a:gd name="T58" fmla="*/ 129 w 996"/>
                  <a:gd name="T59" fmla="*/ 1029 h 1314"/>
                  <a:gd name="T60" fmla="*/ 155 w 996"/>
                  <a:gd name="T61" fmla="*/ 954 h 1314"/>
                  <a:gd name="T62" fmla="*/ 212 w 996"/>
                  <a:gd name="T63" fmla="*/ 844 h 1314"/>
                  <a:gd name="T64" fmla="*/ 313 w 996"/>
                  <a:gd name="T65" fmla="*/ 673 h 1314"/>
                  <a:gd name="T66" fmla="*/ 474 w 996"/>
                  <a:gd name="T67" fmla="*/ 410 h 1314"/>
                  <a:gd name="T68" fmla="*/ 283 w 996"/>
                  <a:gd name="T69" fmla="*/ 491 h 1314"/>
                  <a:gd name="T70" fmla="*/ 135 w 996"/>
                  <a:gd name="T71" fmla="*/ 733 h 1314"/>
                  <a:gd name="T72" fmla="*/ 72 w 996"/>
                  <a:gd name="T73" fmla="*/ 851 h 1314"/>
                  <a:gd name="T74" fmla="*/ 21 w 996"/>
                  <a:gd name="T75" fmla="*/ 968 h 1314"/>
                  <a:gd name="T76" fmla="*/ 4 w 996"/>
                  <a:gd name="T77" fmla="*/ 1022 h 1314"/>
                  <a:gd name="T78" fmla="*/ 0 w 996"/>
                  <a:gd name="T79" fmla="*/ 1072 h 1314"/>
                  <a:gd name="T80" fmla="*/ 7 w 996"/>
                  <a:gd name="T81" fmla="*/ 1120 h 1314"/>
                  <a:gd name="T82" fmla="*/ 21 w 996"/>
                  <a:gd name="T83" fmla="*/ 1163 h 1314"/>
                  <a:gd name="T84" fmla="*/ 45 w 996"/>
                  <a:gd name="T85" fmla="*/ 1200 h 1314"/>
                  <a:gd name="T86" fmla="*/ 105 w 996"/>
                  <a:gd name="T87" fmla="*/ 1264 h 1314"/>
                  <a:gd name="T88" fmla="*/ 185 w 996"/>
                  <a:gd name="T89" fmla="*/ 1301 h 1314"/>
                  <a:gd name="T90" fmla="*/ 277 w 996"/>
                  <a:gd name="T91" fmla="*/ 1314 h 1314"/>
                  <a:gd name="T92" fmla="*/ 323 w 996"/>
                  <a:gd name="T93" fmla="*/ 1311 h 1314"/>
                  <a:gd name="T94" fmla="*/ 367 w 996"/>
                  <a:gd name="T95" fmla="*/ 1298 h 1314"/>
                  <a:gd name="T96" fmla="*/ 407 w 996"/>
                  <a:gd name="T97" fmla="*/ 1274 h 1314"/>
                  <a:gd name="T98" fmla="*/ 447 w 996"/>
                  <a:gd name="T99" fmla="*/ 1244 h 1314"/>
                  <a:gd name="T100" fmla="*/ 481 w 996"/>
                  <a:gd name="T101" fmla="*/ 1200 h 1314"/>
                  <a:gd name="T102" fmla="*/ 959 w 996"/>
                  <a:gd name="T103" fmla="*/ 370 h 1314"/>
                  <a:gd name="T104" fmla="*/ 986 w 996"/>
                  <a:gd name="T105" fmla="*/ 305 h 1314"/>
                  <a:gd name="T106" fmla="*/ 996 w 996"/>
                  <a:gd name="T107" fmla="*/ 245 h 1314"/>
                  <a:gd name="T108" fmla="*/ 993 w 996"/>
                  <a:gd name="T109" fmla="*/ 185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96" h="1314">
                    <a:moveTo>
                      <a:pt x="982" y="158"/>
                    </a:moveTo>
                    <a:lnTo>
                      <a:pt x="975" y="141"/>
                    </a:lnTo>
                    <a:lnTo>
                      <a:pt x="966" y="121"/>
                    </a:lnTo>
                    <a:lnTo>
                      <a:pt x="942" y="91"/>
                    </a:lnTo>
                    <a:lnTo>
                      <a:pt x="918" y="67"/>
                    </a:lnTo>
                    <a:lnTo>
                      <a:pt x="891" y="51"/>
                    </a:lnTo>
                    <a:lnTo>
                      <a:pt x="864" y="33"/>
                    </a:lnTo>
                    <a:lnTo>
                      <a:pt x="845" y="24"/>
                    </a:lnTo>
                    <a:lnTo>
                      <a:pt x="818" y="14"/>
                    </a:lnTo>
                    <a:lnTo>
                      <a:pt x="791" y="6"/>
                    </a:lnTo>
                    <a:lnTo>
                      <a:pt x="764" y="3"/>
                    </a:lnTo>
                    <a:lnTo>
                      <a:pt x="737" y="0"/>
                    </a:lnTo>
                    <a:lnTo>
                      <a:pt x="710" y="0"/>
                    </a:lnTo>
                    <a:lnTo>
                      <a:pt x="686" y="3"/>
                    </a:lnTo>
                    <a:lnTo>
                      <a:pt x="663" y="10"/>
                    </a:lnTo>
                    <a:lnTo>
                      <a:pt x="640" y="17"/>
                    </a:lnTo>
                    <a:lnTo>
                      <a:pt x="619" y="30"/>
                    </a:lnTo>
                    <a:lnTo>
                      <a:pt x="599" y="40"/>
                    </a:lnTo>
                    <a:lnTo>
                      <a:pt x="582" y="54"/>
                    </a:lnTo>
                    <a:lnTo>
                      <a:pt x="555" y="81"/>
                    </a:lnTo>
                    <a:lnTo>
                      <a:pt x="535" y="111"/>
                    </a:lnTo>
                    <a:lnTo>
                      <a:pt x="522" y="138"/>
                    </a:lnTo>
                    <a:lnTo>
                      <a:pt x="626" y="199"/>
                    </a:lnTo>
                    <a:lnTo>
                      <a:pt x="633" y="181"/>
                    </a:lnTo>
                    <a:lnTo>
                      <a:pt x="643" y="165"/>
                    </a:lnTo>
                    <a:lnTo>
                      <a:pt x="660" y="148"/>
                    </a:lnTo>
                    <a:lnTo>
                      <a:pt x="680" y="135"/>
                    </a:lnTo>
                    <a:lnTo>
                      <a:pt x="700" y="124"/>
                    </a:lnTo>
                    <a:lnTo>
                      <a:pt x="724" y="121"/>
                    </a:lnTo>
                    <a:lnTo>
                      <a:pt x="754" y="124"/>
                    </a:lnTo>
                    <a:lnTo>
                      <a:pt x="784" y="131"/>
                    </a:lnTo>
                    <a:lnTo>
                      <a:pt x="804" y="138"/>
                    </a:lnTo>
                    <a:lnTo>
                      <a:pt x="827" y="154"/>
                    </a:lnTo>
                    <a:lnTo>
                      <a:pt x="841" y="165"/>
                    </a:lnTo>
                    <a:lnTo>
                      <a:pt x="854" y="175"/>
                    </a:lnTo>
                    <a:lnTo>
                      <a:pt x="864" y="188"/>
                    </a:lnTo>
                    <a:lnTo>
                      <a:pt x="872" y="202"/>
                    </a:lnTo>
                    <a:lnTo>
                      <a:pt x="875" y="218"/>
                    </a:lnTo>
                    <a:lnTo>
                      <a:pt x="875" y="239"/>
                    </a:lnTo>
                    <a:lnTo>
                      <a:pt x="875" y="256"/>
                    </a:lnTo>
                    <a:lnTo>
                      <a:pt x="868" y="272"/>
                    </a:lnTo>
                    <a:lnTo>
                      <a:pt x="854" y="309"/>
                    </a:lnTo>
                    <a:lnTo>
                      <a:pt x="838" y="343"/>
                    </a:lnTo>
                    <a:lnTo>
                      <a:pt x="377" y="1139"/>
                    </a:lnTo>
                    <a:lnTo>
                      <a:pt x="360" y="1160"/>
                    </a:lnTo>
                    <a:lnTo>
                      <a:pt x="340" y="1177"/>
                    </a:lnTo>
                    <a:lnTo>
                      <a:pt x="317" y="1186"/>
                    </a:lnTo>
                    <a:lnTo>
                      <a:pt x="293" y="1193"/>
                    </a:lnTo>
                    <a:lnTo>
                      <a:pt x="269" y="1193"/>
                    </a:lnTo>
                    <a:lnTo>
                      <a:pt x="242" y="1193"/>
                    </a:lnTo>
                    <a:lnTo>
                      <a:pt x="220" y="1186"/>
                    </a:lnTo>
                    <a:lnTo>
                      <a:pt x="196" y="1177"/>
                    </a:lnTo>
                    <a:lnTo>
                      <a:pt x="172" y="1160"/>
                    </a:lnTo>
                    <a:lnTo>
                      <a:pt x="155" y="1147"/>
                    </a:lnTo>
                    <a:lnTo>
                      <a:pt x="142" y="1129"/>
                    </a:lnTo>
                    <a:lnTo>
                      <a:pt x="129" y="1106"/>
                    </a:lnTo>
                    <a:lnTo>
                      <a:pt x="121" y="1079"/>
                    </a:lnTo>
                    <a:lnTo>
                      <a:pt x="121" y="1062"/>
                    </a:lnTo>
                    <a:lnTo>
                      <a:pt x="125" y="1045"/>
                    </a:lnTo>
                    <a:lnTo>
                      <a:pt x="129" y="1029"/>
                    </a:lnTo>
                    <a:lnTo>
                      <a:pt x="135" y="1008"/>
                    </a:lnTo>
                    <a:lnTo>
                      <a:pt x="155" y="954"/>
                    </a:lnTo>
                    <a:lnTo>
                      <a:pt x="182" y="900"/>
                    </a:lnTo>
                    <a:lnTo>
                      <a:pt x="212" y="844"/>
                    </a:lnTo>
                    <a:lnTo>
                      <a:pt x="242" y="787"/>
                    </a:lnTo>
                    <a:lnTo>
                      <a:pt x="313" y="673"/>
                    </a:lnTo>
                    <a:lnTo>
                      <a:pt x="384" y="555"/>
                    </a:lnTo>
                    <a:lnTo>
                      <a:pt x="474" y="410"/>
                    </a:lnTo>
                    <a:lnTo>
                      <a:pt x="371" y="346"/>
                    </a:lnTo>
                    <a:lnTo>
                      <a:pt x="283" y="491"/>
                    </a:lnTo>
                    <a:lnTo>
                      <a:pt x="209" y="612"/>
                    </a:lnTo>
                    <a:lnTo>
                      <a:pt x="135" y="733"/>
                    </a:lnTo>
                    <a:lnTo>
                      <a:pt x="102" y="790"/>
                    </a:lnTo>
                    <a:lnTo>
                      <a:pt x="72" y="851"/>
                    </a:lnTo>
                    <a:lnTo>
                      <a:pt x="45" y="908"/>
                    </a:lnTo>
                    <a:lnTo>
                      <a:pt x="21" y="968"/>
                    </a:lnTo>
                    <a:lnTo>
                      <a:pt x="11" y="995"/>
                    </a:lnTo>
                    <a:lnTo>
                      <a:pt x="4" y="1022"/>
                    </a:lnTo>
                    <a:lnTo>
                      <a:pt x="0" y="1048"/>
                    </a:lnTo>
                    <a:lnTo>
                      <a:pt x="0" y="1072"/>
                    </a:lnTo>
                    <a:lnTo>
                      <a:pt x="4" y="1096"/>
                    </a:lnTo>
                    <a:lnTo>
                      <a:pt x="7" y="1120"/>
                    </a:lnTo>
                    <a:lnTo>
                      <a:pt x="14" y="1143"/>
                    </a:lnTo>
                    <a:lnTo>
                      <a:pt x="21" y="1163"/>
                    </a:lnTo>
                    <a:lnTo>
                      <a:pt x="34" y="1183"/>
                    </a:lnTo>
                    <a:lnTo>
                      <a:pt x="45" y="1200"/>
                    </a:lnTo>
                    <a:lnTo>
                      <a:pt x="75" y="1234"/>
                    </a:lnTo>
                    <a:lnTo>
                      <a:pt x="105" y="1264"/>
                    </a:lnTo>
                    <a:lnTo>
                      <a:pt x="142" y="1284"/>
                    </a:lnTo>
                    <a:lnTo>
                      <a:pt x="185" y="1301"/>
                    </a:lnTo>
                    <a:lnTo>
                      <a:pt x="229" y="1311"/>
                    </a:lnTo>
                    <a:lnTo>
                      <a:pt x="277" y="1314"/>
                    </a:lnTo>
                    <a:lnTo>
                      <a:pt x="299" y="1314"/>
                    </a:lnTo>
                    <a:lnTo>
                      <a:pt x="323" y="1311"/>
                    </a:lnTo>
                    <a:lnTo>
                      <a:pt x="344" y="1304"/>
                    </a:lnTo>
                    <a:lnTo>
                      <a:pt x="367" y="1298"/>
                    </a:lnTo>
                    <a:lnTo>
                      <a:pt x="387" y="1287"/>
                    </a:lnTo>
                    <a:lnTo>
                      <a:pt x="407" y="1274"/>
                    </a:lnTo>
                    <a:lnTo>
                      <a:pt x="428" y="1261"/>
                    </a:lnTo>
                    <a:lnTo>
                      <a:pt x="447" y="1244"/>
                    </a:lnTo>
                    <a:lnTo>
                      <a:pt x="465" y="1223"/>
                    </a:lnTo>
                    <a:lnTo>
                      <a:pt x="481" y="1200"/>
                    </a:lnTo>
                    <a:lnTo>
                      <a:pt x="939" y="404"/>
                    </a:lnTo>
                    <a:lnTo>
                      <a:pt x="959" y="370"/>
                    </a:lnTo>
                    <a:lnTo>
                      <a:pt x="975" y="340"/>
                    </a:lnTo>
                    <a:lnTo>
                      <a:pt x="986" y="305"/>
                    </a:lnTo>
                    <a:lnTo>
                      <a:pt x="993" y="275"/>
                    </a:lnTo>
                    <a:lnTo>
                      <a:pt x="996" y="245"/>
                    </a:lnTo>
                    <a:lnTo>
                      <a:pt x="996" y="215"/>
                    </a:lnTo>
                    <a:lnTo>
                      <a:pt x="993" y="185"/>
                    </a:lnTo>
                    <a:lnTo>
                      <a:pt x="982" y="15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04" name="Rectangle 8"/>
              <p:cNvSpPr/>
              <p:nvPr/>
            </p:nvSpPr>
            <p:spPr bwMode="auto">
              <a:xfrm rot="20178074">
                <a:off x="6315326" y="3521664"/>
                <a:ext cx="309130" cy="250790"/>
              </a:xfrm>
              <a:custGeom>
                <a:avLst/>
                <a:gdLst/>
                <a:ahLst/>
                <a:cxnLst/>
                <a:rect l="l" t="t" r="r" b="b"/>
                <a:pathLst>
                  <a:path w="727925" h="590549">
                    <a:moveTo>
                      <a:pt x="148740" y="234773"/>
                    </a:moveTo>
                    <a:lnTo>
                      <a:pt x="282090" y="234773"/>
                    </a:lnTo>
                    <a:lnTo>
                      <a:pt x="282090" y="582296"/>
                    </a:lnTo>
                    <a:cubicBezTo>
                      <a:pt x="233831" y="572836"/>
                      <a:pt x="188622" y="554847"/>
                      <a:pt x="148740" y="528861"/>
                    </a:cubicBezTo>
                    <a:close/>
                    <a:moveTo>
                      <a:pt x="298073" y="142875"/>
                    </a:moveTo>
                    <a:lnTo>
                      <a:pt x="431423" y="142875"/>
                    </a:lnTo>
                    <a:lnTo>
                      <a:pt x="431423" y="583749"/>
                    </a:lnTo>
                    <a:lnTo>
                      <a:pt x="363963" y="590549"/>
                    </a:lnTo>
                    <a:cubicBezTo>
                      <a:pt x="341462" y="590549"/>
                      <a:pt x="319379" y="588761"/>
                      <a:pt x="298073" y="583907"/>
                    </a:cubicBezTo>
                    <a:close/>
                    <a:moveTo>
                      <a:pt x="594575" y="101423"/>
                    </a:moveTo>
                    <a:lnTo>
                      <a:pt x="727925" y="101423"/>
                    </a:lnTo>
                    <a:lnTo>
                      <a:pt x="727925" y="371560"/>
                    </a:lnTo>
                    <a:cubicBezTo>
                      <a:pt x="697338" y="432190"/>
                      <a:pt x="650842" y="483089"/>
                      <a:pt x="594575" y="520508"/>
                    </a:cubicBezTo>
                    <a:close/>
                    <a:moveTo>
                      <a:pt x="0" y="101423"/>
                    </a:moveTo>
                    <a:lnTo>
                      <a:pt x="133350" y="101423"/>
                    </a:lnTo>
                    <a:lnTo>
                      <a:pt x="133350" y="520508"/>
                    </a:lnTo>
                    <a:cubicBezTo>
                      <a:pt x="77083" y="483089"/>
                      <a:pt x="30587" y="432190"/>
                      <a:pt x="0" y="371560"/>
                    </a:cubicBezTo>
                    <a:close/>
                    <a:moveTo>
                      <a:pt x="445885" y="0"/>
                    </a:moveTo>
                    <a:lnTo>
                      <a:pt x="579235" y="0"/>
                    </a:lnTo>
                    <a:lnTo>
                      <a:pt x="579235" y="528834"/>
                    </a:lnTo>
                    <a:cubicBezTo>
                      <a:pt x="539354" y="554824"/>
                      <a:pt x="494144" y="572820"/>
                      <a:pt x="445885" y="582291"/>
                    </a:cubicBezTo>
                    <a:close/>
                  </a:path>
                </a:pathLst>
              </a:custGeom>
              <a:gradFill flip="none" rotWithShape="1">
                <a:gsLst>
                  <a:gs pos="0">
                    <a:schemeClr val="accent3"/>
                  </a:gs>
                  <a:gs pos="100000">
                    <a:schemeClr val="accent3">
                      <a:alpha val="30000"/>
                    </a:schemeClr>
                  </a:gs>
                </a:gsLst>
                <a:lin ang="162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5" name="Donut 25"/>
              <p:cNvSpPr/>
              <p:nvPr/>
            </p:nvSpPr>
            <p:spPr bwMode="auto">
              <a:xfrm rot="20178074">
                <a:off x="6139222" y="3290686"/>
                <a:ext cx="621118" cy="621118"/>
              </a:xfrm>
              <a:custGeom>
                <a:avLst/>
                <a:gdLst/>
                <a:ahLst/>
                <a:cxnLst/>
                <a:rect l="l" t="t" r="r" b="b"/>
                <a:pathLst>
                  <a:path w="1462580" h="1462580">
                    <a:moveTo>
                      <a:pt x="731290" y="315803"/>
                    </a:moveTo>
                    <a:cubicBezTo>
                      <a:pt x="501823" y="315803"/>
                      <a:pt x="315803" y="501823"/>
                      <a:pt x="315803" y="731290"/>
                    </a:cubicBezTo>
                    <a:cubicBezTo>
                      <a:pt x="315803" y="960757"/>
                      <a:pt x="501823" y="1146776"/>
                      <a:pt x="731290" y="1146776"/>
                    </a:cubicBezTo>
                    <a:cubicBezTo>
                      <a:pt x="960757" y="1146776"/>
                      <a:pt x="1146776" y="960757"/>
                      <a:pt x="1146776" y="731290"/>
                    </a:cubicBezTo>
                    <a:cubicBezTo>
                      <a:pt x="1146776" y="501823"/>
                      <a:pt x="960757" y="315803"/>
                      <a:pt x="731290" y="315803"/>
                    </a:cubicBezTo>
                    <a:close/>
                    <a:moveTo>
                      <a:pt x="686149" y="0"/>
                    </a:moveTo>
                    <a:lnTo>
                      <a:pt x="699046" y="0"/>
                    </a:lnTo>
                    <a:lnTo>
                      <a:pt x="711944" y="0"/>
                    </a:lnTo>
                    <a:lnTo>
                      <a:pt x="724842" y="0"/>
                    </a:lnTo>
                    <a:lnTo>
                      <a:pt x="776413" y="147239"/>
                    </a:lnTo>
                    <a:lnTo>
                      <a:pt x="776941" y="147292"/>
                    </a:lnTo>
                    <a:lnTo>
                      <a:pt x="789329" y="147292"/>
                    </a:lnTo>
                    <a:lnTo>
                      <a:pt x="794686" y="149081"/>
                    </a:lnTo>
                    <a:cubicBezTo>
                      <a:pt x="826776" y="149519"/>
                      <a:pt x="857789" y="155466"/>
                      <a:pt x="887158" y="166210"/>
                    </a:cubicBezTo>
                    <a:lnTo>
                      <a:pt x="897669" y="167965"/>
                    </a:lnTo>
                    <a:lnTo>
                      <a:pt x="995689" y="49097"/>
                    </a:lnTo>
                    <a:lnTo>
                      <a:pt x="1006008" y="56850"/>
                    </a:lnTo>
                    <a:lnTo>
                      <a:pt x="1018905" y="59433"/>
                    </a:lnTo>
                    <a:lnTo>
                      <a:pt x="1031802" y="64601"/>
                    </a:lnTo>
                    <a:lnTo>
                      <a:pt x="1042121" y="69769"/>
                    </a:lnTo>
                    <a:lnTo>
                      <a:pt x="1055018" y="77522"/>
                    </a:lnTo>
                    <a:lnTo>
                      <a:pt x="1065337" y="82690"/>
                    </a:lnTo>
                    <a:lnTo>
                      <a:pt x="1078234" y="87859"/>
                    </a:lnTo>
                    <a:lnTo>
                      <a:pt x="1091131" y="95610"/>
                    </a:lnTo>
                    <a:lnTo>
                      <a:pt x="1060608" y="243400"/>
                    </a:lnTo>
                    <a:cubicBezTo>
                      <a:pt x="1096004" y="267305"/>
                      <a:pt x="1128643" y="294980"/>
                      <a:pt x="1157067" y="326691"/>
                    </a:cubicBezTo>
                    <a:lnTo>
                      <a:pt x="1300072" y="273911"/>
                    </a:lnTo>
                    <a:lnTo>
                      <a:pt x="1315548" y="294583"/>
                    </a:lnTo>
                    <a:lnTo>
                      <a:pt x="1331025" y="315256"/>
                    </a:lnTo>
                    <a:lnTo>
                      <a:pt x="1346502" y="338512"/>
                    </a:lnTo>
                    <a:lnTo>
                      <a:pt x="1359400" y="359185"/>
                    </a:lnTo>
                    <a:lnTo>
                      <a:pt x="1258877" y="474991"/>
                    </a:lnTo>
                    <a:cubicBezTo>
                      <a:pt x="1279392" y="512145"/>
                      <a:pt x="1293948" y="552558"/>
                      <a:pt x="1302474" y="595083"/>
                    </a:cubicBezTo>
                    <a:lnTo>
                      <a:pt x="1452263" y="617592"/>
                    </a:lnTo>
                    <a:lnTo>
                      <a:pt x="1454842" y="646017"/>
                    </a:lnTo>
                    <a:lnTo>
                      <a:pt x="1457421" y="671857"/>
                    </a:lnTo>
                    <a:lnTo>
                      <a:pt x="1462580" y="700282"/>
                    </a:lnTo>
                    <a:lnTo>
                      <a:pt x="1462580" y="726123"/>
                    </a:lnTo>
                    <a:lnTo>
                      <a:pt x="1315282" y="777004"/>
                    </a:lnTo>
                    <a:cubicBezTo>
                      <a:pt x="1314849" y="819652"/>
                      <a:pt x="1307076" y="860820"/>
                      <a:pt x="1292559" y="899437"/>
                    </a:cubicBezTo>
                    <a:lnTo>
                      <a:pt x="1410990" y="994865"/>
                    </a:lnTo>
                    <a:lnTo>
                      <a:pt x="1403251" y="1018121"/>
                    </a:lnTo>
                    <a:lnTo>
                      <a:pt x="1390354" y="1041378"/>
                    </a:lnTo>
                    <a:lnTo>
                      <a:pt x="1377457" y="1064635"/>
                    </a:lnTo>
                    <a:lnTo>
                      <a:pt x="1367138" y="1090475"/>
                    </a:lnTo>
                    <a:lnTo>
                      <a:pt x="1219022" y="1060800"/>
                    </a:lnTo>
                    <a:cubicBezTo>
                      <a:pt x="1194672" y="1096864"/>
                      <a:pt x="1166390" y="1130052"/>
                      <a:pt x="1133846" y="1158754"/>
                    </a:cubicBezTo>
                    <a:lnTo>
                      <a:pt x="1189153" y="1299785"/>
                    </a:lnTo>
                    <a:lnTo>
                      <a:pt x="1178834" y="1310121"/>
                    </a:lnTo>
                    <a:lnTo>
                      <a:pt x="1168517" y="1315289"/>
                    </a:lnTo>
                    <a:lnTo>
                      <a:pt x="1155619" y="1325625"/>
                    </a:lnTo>
                    <a:lnTo>
                      <a:pt x="1147880" y="1330794"/>
                    </a:lnTo>
                    <a:lnTo>
                      <a:pt x="1134983" y="1338545"/>
                    </a:lnTo>
                    <a:lnTo>
                      <a:pt x="1122086" y="1346298"/>
                    </a:lnTo>
                    <a:lnTo>
                      <a:pt x="1111767" y="1354050"/>
                    </a:lnTo>
                    <a:lnTo>
                      <a:pt x="1098870" y="1359218"/>
                    </a:lnTo>
                    <a:lnTo>
                      <a:pt x="986717" y="1259351"/>
                    </a:lnTo>
                    <a:cubicBezTo>
                      <a:pt x="949265" y="1279881"/>
                      <a:pt x="908552" y="1294435"/>
                      <a:pt x="865746" y="1303017"/>
                    </a:cubicBezTo>
                    <a:lnTo>
                      <a:pt x="840920" y="1452244"/>
                    </a:lnTo>
                    <a:lnTo>
                      <a:pt x="828021" y="1454828"/>
                    </a:lnTo>
                    <a:lnTo>
                      <a:pt x="817704" y="1454828"/>
                    </a:lnTo>
                    <a:lnTo>
                      <a:pt x="802227" y="1457412"/>
                    </a:lnTo>
                    <a:lnTo>
                      <a:pt x="789329" y="1457412"/>
                    </a:lnTo>
                    <a:lnTo>
                      <a:pt x="776432" y="1462580"/>
                    </a:lnTo>
                    <a:lnTo>
                      <a:pt x="763534" y="1462580"/>
                    </a:lnTo>
                    <a:lnTo>
                      <a:pt x="748057" y="1462580"/>
                    </a:lnTo>
                    <a:lnTo>
                      <a:pt x="737739" y="1462580"/>
                    </a:lnTo>
                    <a:lnTo>
                      <a:pt x="687088" y="1315434"/>
                    </a:lnTo>
                    <a:cubicBezTo>
                      <a:pt x="644297" y="1315063"/>
                      <a:pt x="602978" y="1307356"/>
                      <a:pt x="564206" y="1292889"/>
                    </a:cubicBezTo>
                    <a:lnTo>
                      <a:pt x="466891" y="1410900"/>
                    </a:lnTo>
                    <a:lnTo>
                      <a:pt x="453994" y="1405731"/>
                    </a:lnTo>
                    <a:lnTo>
                      <a:pt x="441096" y="1400563"/>
                    </a:lnTo>
                    <a:lnTo>
                      <a:pt x="428198" y="1395395"/>
                    </a:lnTo>
                    <a:lnTo>
                      <a:pt x="415301" y="1390227"/>
                    </a:lnTo>
                    <a:lnTo>
                      <a:pt x="404983" y="1385059"/>
                    </a:lnTo>
                    <a:lnTo>
                      <a:pt x="392085" y="1377306"/>
                    </a:lnTo>
                    <a:lnTo>
                      <a:pt x="379188" y="1372138"/>
                    </a:lnTo>
                    <a:lnTo>
                      <a:pt x="368870" y="1366970"/>
                    </a:lnTo>
                    <a:lnTo>
                      <a:pt x="401006" y="1218383"/>
                    </a:lnTo>
                    <a:cubicBezTo>
                      <a:pt x="365680" y="1194559"/>
                      <a:pt x="333170" y="1166890"/>
                      <a:pt x="304912" y="1135161"/>
                    </a:cubicBezTo>
                    <a:lnTo>
                      <a:pt x="159929" y="1188670"/>
                    </a:lnTo>
                    <a:lnTo>
                      <a:pt x="141872" y="1165413"/>
                    </a:lnTo>
                    <a:lnTo>
                      <a:pt x="128975" y="1144741"/>
                    </a:lnTo>
                    <a:lnTo>
                      <a:pt x="116078" y="1121484"/>
                    </a:lnTo>
                    <a:lnTo>
                      <a:pt x="100601" y="1100812"/>
                    </a:lnTo>
                    <a:lnTo>
                      <a:pt x="200859" y="982350"/>
                    </a:lnTo>
                    <a:cubicBezTo>
                      <a:pt x="191562" y="967158"/>
                      <a:pt x="184675" y="950759"/>
                      <a:pt x="180524" y="933270"/>
                    </a:cubicBezTo>
                    <a:lnTo>
                      <a:pt x="177987" y="927679"/>
                    </a:lnTo>
                    <a:lnTo>
                      <a:pt x="172267" y="906672"/>
                    </a:lnTo>
                    <a:lnTo>
                      <a:pt x="166033" y="886590"/>
                    </a:lnTo>
                    <a:lnTo>
                      <a:pt x="159929" y="868246"/>
                    </a:lnTo>
                    <a:lnTo>
                      <a:pt x="5159" y="842405"/>
                    </a:lnTo>
                    <a:lnTo>
                      <a:pt x="2579" y="819148"/>
                    </a:lnTo>
                    <a:lnTo>
                      <a:pt x="2579" y="790724"/>
                    </a:lnTo>
                    <a:lnTo>
                      <a:pt x="0" y="764883"/>
                    </a:lnTo>
                    <a:lnTo>
                      <a:pt x="0" y="739042"/>
                    </a:lnTo>
                    <a:lnTo>
                      <a:pt x="147032" y="687362"/>
                    </a:lnTo>
                    <a:lnTo>
                      <a:pt x="147251" y="686044"/>
                    </a:lnTo>
                    <a:cubicBezTo>
                      <a:pt x="146739" y="655471"/>
                      <a:pt x="151360" y="625759"/>
                      <a:pt x="159456" y="597179"/>
                    </a:cubicBezTo>
                    <a:lnTo>
                      <a:pt x="159929" y="594335"/>
                    </a:lnTo>
                    <a:lnTo>
                      <a:pt x="161013" y="592163"/>
                    </a:lnTo>
                    <a:lnTo>
                      <a:pt x="169380" y="565208"/>
                    </a:lnTo>
                    <a:lnTo>
                      <a:pt x="49010" y="467716"/>
                    </a:lnTo>
                    <a:lnTo>
                      <a:pt x="59329" y="441876"/>
                    </a:lnTo>
                    <a:lnTo>
                      <a:pt x="72226" y="416035"/>
                    </a:lnTo>
                    <a:lnTo>
                      <a:pt x="82544" y="392779"/>
                    </a:lnTo>
                    <a:lnTo>
                      <a:pt x="95442" y="369521"/>
                    </a:lnTo>
                    <a:lnTo>
                      <a:pt x="245028" y="399999"/>
                    </a:lnTo>
                    <a:lnTo>
                      <a:pt x="264469" y="376437"/>
                    </a:lnTo>
                    <a:lnTo>
                      <a:pt x="265690" y="374690"/>
                    </a:lnTo>
                    <a:lnTo>
                      <a:pt x="268836" y="371144"/>
                    </a:lnTo>
                    <a:cubicBezTo>
                      <a:pt x="285135" y="346213"/>
                      <a:pt x="305120" y="324223"/>
                      <a:pt x="327553" y="304802"/>
                    </a:cubicBezTo>
                    <a:lnTo>
                      <a:pt x="273428" y="160212"/>
                    </a:lnTo>
                    <a:lnTo>
                      <a:pt x="294064" y="144708"/>
                    </a:lnTo>
                    <a:lnTo>
                      <a:pt x="314700" y="129203"/>
                    </a:lnTo>
                    <a:lnTo>
                      <a:pt x="337916" y="116283"/>
                    </a:lnTo>
                    <a:lnTo>
                      <a:pt x="358552" y="100778"/>
                    </a:lnTo>
                    <a:lnTo>
                      <a:pt x="477209" y="201558"/>
                    </a:lnTo>
                    <a:lnTo>
                      <a:pt x="481718" y="200052"/>
                    </a:lnTo>
                    <a:cubicBezTo>
                      <a:pt x="495214" y="191714"/>
                      <a:pt x="509790" y="185557"/>
                      <a:pt x="525317" y="181763"/>
                    </a:cubicBezTo>
                    <a:lnTo>
                      <a:pt x="533958" y="178301"/>
                    </a:lnTo>
                    <a:lnTo>
                      <a:pt x="539395" y="177393"/>
                    </a:lnTo>
                    <a:lnTo>
                      <a:pt x="556998" y="171929"/>
                    </a:lnTo>
                    <a:lnTo>
                      <a:pt x="564913" y="167965"/>
                    </a:lnTo>
                    <a:lnTo>
                      <a:pt x="575422" y="166210"/>
                    </a:lnTo>
                    <a:lnTo>
                      <a:pt x="588278" y="162219"/>
                    </a:lnTo>
                    <a:lnTo>
                      <a:pt x="593287" y="160212"/>
                    </a:lnTo>
                    <a:lnTo>
                      <a:pt x="619082" y="7752"/>
                    </a:lnTo>
                    <a:lnTo>
                      <a:pt x="631979" y="5168"/>
                    </a:lnTo>
                    <a:lnTo>
                      <a:pt x="644877" y="5168"/>
                    </a:lnTo>
                    <a:lnTo>
                      <a:pt x="660353" y="2584"/>
                    </a:lnTo>
                    <a:lnTo>
                      <a:pt x="670672" y="2584"/>
                    </a:lnTo>
                    <a:close/>
                  </a:path>
                </a:pathLst>
              </a:custGeom>
              <a:solidFill>
                <a:schemeClr val="accent4"/>
              </a:solidFill>
              <a:ln w="19050">
                <a:noFill/>
                <a:prstDash val="solid"/>
                <a:round/>
                <a:headEnd/>
                <a:tailEnd/>
              </a:ln>
              <a:effectLst>
                <a:reflection blurRad="6350" stA="50000" endA="300" endPos="20000" dist="25400" dir="5400000" sy="-100000" algn="bl" rotWithShape="0"/>
              </a:effectLst>
            </p:spPr>
            <p:txBody>
              <a:bodyPr vert="horz" wrap="square" lIns="91440" tIns="45720" rIns="91440" bIns="45720" numCol="1" anchor="t" anchorCtr="0" compatLnSpc="1">
                <a:prstTxWarp prst="textNoShape">
                  <a:avLst/>
                </a:prstTxWarp>
              </a:bodyPr>
              <a:lstStyle/>
              <a:p>
                <a:endParaRPr lang="en-US" dirty="0"/>
              </a:p>
            </p:txBody>
          </p:sp>
          <p:sp>
            <p:nvSpPr>
              <p:cNvPr id="806" name="Pie 32"/>
              <p:cNvSpPr/>
              <p:nvPr/>
            </p:nvSpPr>
            <p:spPr bwMode="auto">
              <a:xfrm rot="20178074">
                <a:off x="5764002" y="3723997"/>
                <a:ext cx="400843" cy="400843"/>
              </a:xfrm>
              <a:custGeom>
                <a:avLst/>
                <a:gdLst/>
                <a:ahLst/>
                <a:cxnLst/>
                <a:rect l="l" t="t" r="r" b="b"/>
                <a:pathLst>
                  <a:path w="830974" h="830974">
                    <a:moveTo>
                      <a:pt x="415487" y="0"/>
                    </a:moveTo>
                    <a:lnTo>
                      <a:pt x="415487" y="413776"/>
                    </a:lnTo>
                    <a:lnTo>
                      <a:pt x="415479" y="413783"/>
                    </a:lnTo>
                    <a:lnTo>
                      <a:pt x="415486" y="413777"/>
                    </a:lnTo>
                    <a:lnTo>
                      <a:pt x="415502" y="413781"/>
                    </a:lnTo>
                    <a:lnTo>
                      <a:pt x="415487" y="413777"/>
                    </a:lnTo>
                    <a:lnTo>
                      <a:pt x="416964" y="150"/>
                    </a:lnTo>
                    <a:cubicBezTo>
                      <a:pt x="569981" y="537"/>
                      <a:pt x="703510" y="83785"/>
                      <a:pt x="773474" y="208347"/>
                    </a:cubicBezTo>
                    <a:lnTo>
                      <a:pt x="774334" y="207854"/>
                    </a:lnTo>
                    <a:cubicBezTo>
                      <a:pt x="810942" y="267851"/>
                      <a:pt x="830974" y="338475"/>
                      <a:pt x="830974" y="413777"/>
                    </a:cubicBezTo>
                    <a:lnTo>
                      <a:pt x="819053" y="505275"/>
                    </a:lnTo>
                    <a:lnTo>
                      <a:pt x="820548" y="505614"/>
                    </a:lnTo>
                    <a:cubicBezTo>
                      <a:pt x="804101" y="582642"/>
                      <a:pt x="765767" y="651531"/>
                      <a:pt x="712222" y="705490"/>
                    </a:cubicBezTo>
                    <a:lnTo>
                      <a:pt x="712324" y="705591"/>
                    </a:lnTo>
                    <a:lnTo>
                      <a:pt x="711836" y="706005"/>
                    </a:lnTo>
                    <a:cubicBezTo>
                      <a:pt x="711506" y="706819"/>
                      <a:pt x="710935" y="707396"/>
                      <a:pt x="710362" y="707971"/>
                    </a:cubicBezTo>
                    <a:lnTo>
                      <a:pt x="709973" y="707583"/>
                    </a:lnTo>
                    <a:cubicBezTo>
                      <a:pt x="635197" y="783973"/>
                      <a:pt x="530830" y="830974"/>
                      <a:pt x="415486" y="830974"/>
                    </a:cubicBezTo>
                    <a:cubicBezTo>
                      <a:pt x="282456" y="830974"/>
                      <a:pt x="164027" y="768455"/>
                      <a:pt x="89753" y="669853"/>
                    </a:cubicBezTo>
                    <a:lnTo>
                      <a:pt x="89395" y="670134"/>
                    </a:lnTo>
                    <a:lnTo>
                      <a:pt x="87699" y="667644"/>
                    </a:lnTo>
                    <a:cubicBezTo>
                      <a:pt x="86354" y="666712"/>
                      <a:pt x="85428" y="665466"/>
                      <a:pt x="84508" y="664213"/>
                    </a:cubicBezTo>
                    <a:lnTo>
                      <a:pt x="85071" y="663787"/>
                    </a:lnTo>
                    <a:cubicBezTo>
                      <a:pt x="31015" y="595638"/>
                      <a:pt x="0" y="509185"/>
                      <a:pt x="0" y="415487"/>
                    </a:cubicBezTo>
                    <a:cubicBezTo>
                      <a:pt x="0" y="186020"/>
                      <a:pt x="186020" y="0"/>
                      <a:pt x="415487" y="0"/>
                    </a:cubicBezTo>
                    <a:close/>
                  </a:path>
                </a:pathLst>
              </a:custGeom>
              <a:gradFill flip="none" rotWithShape="1">
                <a:gsLst>
                  <a:gs pos="0">
                    <a:schemeClr val="accent3"/>
                  </a:gs>
                  <a:gs pos="100000">
                    <a:srgbClr val="FFFFFF">
                      <a:shade val="100000"/>
                      <a:satMod val="115000"/>
                      <a:alpha val="40000"/>
                    </a:srgbClr>
                  </a:gs>
                </a:gsLst>
                <a:lin ang="162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cxnSp>
            <p:nvCxnSpPr>
              <p:cNvPr id="807" name="Straight Connector 806"/>
              <p:cNvCxnSpPr/>
              <p:nvPr/>
            </p:nvCxnSpPr>
            <p:spPr bwMode="auto">
              <a:xfrm rot="20178074" flipH="1">
                <a:off x="5851733" y="3960442"/>
                <a:ext cx="157293" cy="117371"/>
              </a:xfrm>
              <a:prstGeom prst="line">
                <a:avLst/>
              </a:prstGeom>
              <a:solidFill>
                <a:schemeClr val="accent1"/>
              </a:solidFill>
              <a:ln w="19050" cap="flat" cmpd="sng" algn="ctr">
                <a:solidFill>
                  <a:schemeClr val="accent4">
                    <a:lumMod val="40000"/>
                    <a:lumOff val="60000"/>
                  </a:schemeClr>
                </a:solidFill>
                <a:prstDash val="solid"/>
                <a:round/>
                <a:headEnd type="none" w="med" len="med"/>
                <a:tailEnd type="none" w="med" len="med"/>
              </a:ln>
              <a:effectLst/>
            </p:spPr>
          </p:cxnSp>
          <p:cxnSp>
            <p:nvCxnSpPr>
              <p:cNvPr id="808" name="Straight Connector 807"/>
              <p:cNvCxnSpPr/>
              <p:nvPr/>
            </p:nvCxnSpPr>
            <p:spPr bwMode="auto">
              <a:xfrm rot="20178074">
                <a:off x="5941617" y="3756532"/>
                <a:ext cx="0" cy="185051"/>
              </a:xfrm>
              <a:prstGeom prst="line">
                <a:avLst/>
              </a:prstGeom>
              <a:solidFill>
                <a:schemeClr val="accent1"/>
              </a:solidFill>
              <a:ln w="19050" cap="flat" cmpd="sng" algn="ctr">
                <a:solidFill>
                  <a:schemeClr val="accent4">
                    <a:lumMod val="40000"/>
                    <a:lumOff val="60000"/>
                  </a:schemeClr>
                </a:solidFill>
                <a:prstDash val="solid"/>
                <a:round/>
                <a:headEnd type="none" w="med" len="med"/>
                <a:tailEnd type="none" w="med" len="med"/>
              </a:ln>
              <a:effectLst/>
            </p:spPr>
          </p:cxnSp>
          <p:cxnSp>
            <p:nvCxnSpPr>
              <p:cNvPr id="809" name="Straight Connector 808"/>
              <p:cNvCxnSpPr/>
              <p:nvPr/>
            </p:nvCxnSpPr>
            <p:spPr bwMode="auto">
              <a:xfrm rot="20178074" flipH="1">
                <a:off x="5953376" y="3812577"/>
                <a:ext cx="162115" cy="92526"/>
              </a:xfrm>
              <a:prstGeom prst="line">
                <a:avLst/>
              </a:prstGeom>
              <a:solidFill>
                <a:schemeClr val="accent1"/>
              </a:solidFill>
              <a:ln w="19050" cap="flat" cmpd="sng" algn="ctr">
                <a:solidFill>
                  <a:schemeClr val="accent4">
                    <a:lumMod val="40000"/>
                    <a:lumOff val="60000"/>
                  </a:schemeClr>
                </a:solidFill>
                <a:prstDash val="solid"/>
                <a:round/>
                <a:headEnd type="none" w="med" len="med"/>
                <a:tailEnd type="none" w="med" len="med"/>
              </a:ln>
              <a:effectLst/>
            </p:spPr>
          </p:cxnSp>
          <p:cxnSp>
            <p:nvCxnSpPr>
              <p:cNvPr id="810" name="Straight Connector 809"/>
              <p:cNvCxnSpPr/>
              <p:nvPr/>
            </p:nvCxnSpPr>
            <p:spPr bwMode="auto">
              <a:xfrm rot="20178074" flipH="1" flipV="1">
                <a:off x="5980082" y="3894687"/>
                <a:ext cx="185051" cy="45176"/>
              </a:xfrm>
              <a:prstGeom prst="line">
                <a:avLst/>
              </a:prstGeom>
              <a:solidFill>
                <a:schemeClr val="accent1"/>
              </a:solidFill>
              <a:ln w="19050" cap="flat" cmpd="sng" algn="ctr">
                <a:solidFill>
                  <a:schemeClr val="accent4">
                    <a:lumMod val="40000"/>
                    <a:lumOff val="60000"/>
                  </a:schemeClr>
                </a:solidFill>
                <a:prstDash val="solid"/>
                <a:round/>
                <a:headEnd type="none" w="med" len="med"/>
                <a:tailEnd type="none" w="med" len="med"/>
              </a:ln>
              <a:effectLst/>
            </p:spPr>
          </p:cxnSp>
          <p:cxnSp>
            <p:nvCxnSpPr>
              <p:cNvPr id="811" name="Straight Connector 810"/>
              <p:cNvCxnSpPr/>
              <p:nvPr/>
            </p:nvCxnSpPr>
            <p:spPr bwMode="auto">
              <a:xfrm rot="20178074" flipH="1" flipV="1">
                <a:off x="6000310" y="3900305"/>
                <a:ext cx="138050" cy="135966"/>
              </a:xfrm>
              <a:prstGeom prst="line">
                <a:avLst/>
              </a:prstGeom>
              <a:gradFill flip="none" rotWithShape="1">
                <a:gsLst>
                  <a:gs pos="0">
                    <a:schemeClr val="accent6">
                      <a:alpha val="50000"/>
                    </a:schemeClr>
                  </a:gs>
                  <a:gs pos="100000">
                    <a:srgbClr val="FFFFFF">
                      <a:shade val="100000"/>
                      <a:satMod val="115000"/>
                      <a:alpha val="40000"/>
                    </a:srgbClr>
                  </a:gs>
                </a:gsLst>
                <a:lin ang="16200000" scaled="1"/>
                <a:tileRect/>
              </a:gradFill>
              <a:ln w="0">
                <a:noFill/>
                <a:prstDash val="solid"/>
                <a:round/>
                <a:headEnd/>
                <a:tailEnd/>
              </a:ln>
            </p:spPr>
          </p:cxnSp>
          <p:sp>
            <p:nvSpPr>
              <p:cNvPr id="812" name="Donut 25"/>
              <p:cNvSpPr/>
              <p:nvPr/>
            </p:nvSpPr>
            <p:spPr bwMode="auto">
              <a:xfrm rot="20178074">
                <a:off x="5668247" y="3623221"/>
                <a:ext cx="621118" cy="621118"/>
              </a:xfrm>
              <a:custGeom>
                <a:avLst/>
                <a:gdLst/>
                <a:ahLst/>
                <a:cxnLst/>
                <a:rect l="l" t="t" r="r" b="b"/>
                <a:pathLst>
                  <a:path w="1462580" h="1462580">
                    <a:moveTo>
                      <a:pt x="731290" y="315803"/>
                    </a:moveTo>
                    <a:cubicBezTo>
                      <a:pt x="501823" y="315803"/>
                      <a:pt x="315803" y="501823"/>
                      <a:pt x="315803" y="731290"/>
                    </a:cubicBezTo>
                    <a:cubicBezTo>
                      <a:pt x="315803" y="960757"/>
                      <a:pt x="501823" y="1146776"/>
                      <a:pt x="731290" y="1146776"/>
                    </a:cubicBezTo>
                    <a:cubicBezTo>
                      <a:pt x="960757" y="1146776"/>
                      <a:pt x="1146776" y="960757"/>
                      <a:pt x="1146776" y="731290"/>
                    </a:cubicBezTo>
                    <a:cubicBezTo>
                      <a:pt x="1146776" y="501823"/>
                      <a:pt x="960757" y="315803"/>
                      <a:pt x="731290" y="315803"/>
                    </a:cubicBezTo>
                    <a:close/>
                    <a:moveTo>
                      <a:pt x="686149" y="0"/>
                    </a:moveTo>
                    <a:lnTo>
                      <a:pt x="699046" y="0"/>
                    </a:lnTo>
                    <a:lnTo>
                      <a:pt x="711944" y="0"/>
                    </a:lnTo>
                    <a:lnTo>
                      <a:pt x="724842" y="0"/>
                    </a:lnTo>
                    <a:lnTo>
                      <a:pt x="776413" y="147239"/>
                    </a:lnTo>
                    <a:lnTo>
                      <a:pt x="776941" y="147292"/>
                    </a:lnTo>
                    <a:lnTo>
                      <a:pt x="789329" y="147292"/>
                    </a:lnTo>
                    <a:lnTo>
                      <a:pt x="794686" y="149081"/>
                    </a:lnTo>
                    <a:cubicBezTo>
                      <a:pt x="826776" y="149519"/>
                      <a:pt x="857789" y="155466"/>
                      <a:pt x="887158" y="166210"/>
                    </a:cubicBezTo>
                    <a:lnTo>
                      <a:pt x="897669" y="167965"/>
                    </a:lnTo>
                    <a:lnTo>
                      <a:pt x="995689" y="49097"/>
                    </a:lnTo>
                    <a:lnTo>
                      <a:pt x="1006008" y="56850"/>
                    </a:lnTo>
                    <a:lnTo>
                      <a:pt x="1018905" y="59433"/>
                    </a:lnTo>
                    <a:lnTo>
                      <a:pt x="1031802" y="64601"/>
                    </a:lnTo>
                    <a:lnTo>
                      <a:pt x="1042121" y="69769"/>
                    </a:lnTo>
                    <a:lnTo>
                      <a:pt x="1055018" y="77522"/>
                    </a:lnTo>
                    <a:lnTo>
                      <a:pt x="1065337" y="82690"/>
                    </a:lnTo>
                    <a:lnTo>
                      <a:pt x="1078234" y="87859"/>
                    </a:lnTo>
                    <a:lnTo>
                      <a:pt x="1091131" y="95610"/>
                    </a:lnTo>
                    <a:lnTo>
                      <a:pt x="1060608" y="243400"/>
                    </a:lnTo>
                    <a:cubicBezTo>
                      <a:pt x="1096004" y="267305"/>
                      <a:pt x="1128643" y="294980"/>
                      <a:pt x="1157067" y="326691"/>
                    </a:cubicBezTo>
                    <a:lnTo>
                      <a:pt x="1300072" y="273911"/>
                    </a:lnTo>
                    <a:lnTo>
                      <a:pt x="1315548" y="294583"/>
                    </a:lnTo>
                    <a:lnTo>
                      <a:pt x="1331025" y="315256"/>
                    </a:lnTo>
                    <a:lnTo>
                      <a:pt x="1346502" y="338512"/>
                    </a:lnTo>
                    <a:lnTo>
                      <a:pt x="1359400" y="359185"/>
                    </a:lnTo>
                    <a:lnTo>
                      <a:pt x="1258877" y="474991"/>
                    </a:lnTo>
                    <a:cubicBezTo>
                      <a:pt x="1279392" y="512145"/>
                      <a:pt x="1293948" y="552558"/>
                      <a:pt x="1302474" y="595083"/>
                    </a:cubicBezTo>
                    <a:lnTo>
                      <a:pt x="1452263" y="617592"/>
                    </a:lnTo>
                    <a:lnTo>
                      <a:pt x="1454842" y="646017"/>
                    </a:lnTo>
                    <a:lnTo>
                      <a:pt x="1457421" y="671857"/>
                    </a:lnTo>
                    <a:lnTo>
                      <a:pt x="1462580" y="700282"/>
                    </a:lnTo>
                    <a:lnTo>
                      <a:pt x="1462580" y="726123"/>
                    </a:lnTo>
                    <a:lnTo>
                      <a:pt x="1315282" y="777004"/>
                    </a:lnTo>
                    <a:cubicBezTo>
                      <a:pt x="1314849" y="819652"/>
                      <a:pt x="1307076" y="860820"/>
                      <a:pt x="1292559" y="899437"/>
                    </a:cubicBezTo>
                    <a:lnTo>
                      <a:pt x="1410990" y="994865"/>
                    </a:lnTo>
                    <a:lnTo>
                      <a:pt x="1403251" y="1018121"/>
                    </a:lnTo>
                    <a:lnTo>
                      <a:pt x="1390354" y="1041378"/>
                    </a:lnTo>
                    <a:lnTo>
                      <a:pt x="1377457" y="1064635"/>
                    </a:lnTo>
                    <a:lnTo>
                      <a:pt x="1367138" y="1090475"/>
                    </a:lnTo>
                    <a:lnTo>
                      <a:pt x="1219022" y="1060800"/>
                    </a:lnTo>
                    <a:cubicBezTo>
                      <a:pt x="1194672" y="1096864"/>
                      <a:pt x="1166390" y="1130052"/>
                      <a:pt x="1133846" y="1158754"/>
                    </a:cubicBezTo>
                    <a:lnTo>
                      <a:pt x="1189153" y="1299785"/>
                    </a:lnTo>
                    <a:lnTo>
                      <a:pt x="1178834" y="1310121"/>
                    </a:lnTo>
                    <a:lnTo>
                      <a:pt x="1168517" y="1315289"/>
                    </a:lnTo>
                    <a:lnTo>
                      <a:pt x="1155619" y="1325625"/>
                    </a:lnTo>
                    <a:lnTo>
                      <a:pt x="1147880" y="1330794"/>
                    </a:lnTo>
                    <a:lnTo>
                      <a:pt x="1134983" y="1338545"/>
                    </a:lnTo>
                    <a:lnTo>
                      <a:pt x="1122086" y="1346298"/>
                    </a:lnTo>
                    <a:lnTo>
                      <a:pt x="1111767" y="1354050"/>
                    </a:lnTo>
                    <a:lnTo>
                      <a:pt x="1098870" y="1359218"/>
                    </a:lnTo>
                    <a:lnTo>
                      <a:pt x="986717" y="1259351"/>
                    </a:lnTo>
                    <a:cubicBezTo>
                      <a:pt x="949265" y="1279881"/>
                      <a:pt x="908552" y="1294435"/>
                      <a:pt x="865746" y="1303017"/>
                    </a:cubicBezTo>
                    <a:lnTo>
                      <a:pt x="840920" y="1452244"/>
                    </a:lnTo>
                    <a:lnTo>
                      <a:pt x="828021" y="1454828"/>
                    </a:lnTo>
                    <a:lnTo>
                      <a:pt x="817704" y="1454828"/>
                    </a:lnTo>
                    <a:lnTo>
                      <a:pt x="802227" y="1457412"/>
                    </a:lnTo>
                    <a:lnTo>
                      <a:pt x="789329" y="1457412"/>
                    </a:lnTo>
                    <a:lnTo>
                      <a:pt x="776432" y="1462580"/>
                    </a:lnTo>
                    <a:lnTo>
                      <a:pt x="763534" y="1462580"/>
                    </a:lnTo>
                    <a:lnTo>
                      <a:pt x="748057" y="1462580"/>
                    </a:lnTo>
                    <a:lnTo>
                      <a:pt x="737739" y="1462580"/>
                    </a:lnTo>
                    <a:lnTo>
                      <a:pt x="687088" y="1315434"/>
                    </a:lnTo>
                    <a:cubicBezTo>
                      <a:pt x="644297" y="1315063"/>
                      <a:pt x="602978" y="1307356"/>
                      <a:pt x="564206" y="1292889"/>
                    </a:cubicBezTo>
                    <a:lnTo>
                      <a:pt x="466891" y="1410900"/>
                    </a:lnTo>
                    <a:lnTo>
                      <a:pt x="453994" y="1405731"/>
                    </a:lnTo>
                    <a:lnTo>
                      <a:pt x="441096" y="1400563"/>
                    </a:lnTo>
                    <a:lnTo>
                      <a:pt x="428198" y="1395395"/>
                    </a:lnTo>
                    <a:lnTo>
                      <a:pt x="415301" y="1390227"/>
                    </a:lnTo>
                    <a:lnTo>
                      <a:pt x="404983" y="1385059"/>
                    </a:lnTo>
                    <a:lnTo>
                      <a:pt x="392085" y="1377306"/>
                    </a:lnTo>
                    <a:lnTo>
                      <a:pt x="379188" y="1372138"/>
                    </a:lnTo>
                    <a:lnTo>
                      <a:pt x="368870" y="1366970"/>
                    </a:lnTo>
                    <a:lnTo>
                      <a:pt x="401006" y="1218383"/>
                    </a:lnTo>
                    <a:cubicBezTo>
                      <a:pt x="365680" y="1194559"/>
                      <a:pt x="333170" y="1166890"/>
                      <a:pt x="304912" y="1135161"/>
                    </a:cubicBezTo>
                    <a:lnTo>
                      <a:pt x="159929" y="1188670"/>
                    </a:lnTo>
                    <a:lnTo>
                      <a:pt x="141872" y="1165413"/>
                    </a:lnTo>
                    <a:lnTo>
                      <a:pt x="128975" y="1144741"/>
                    </a:lnTo>
                    <a:lnTo>
                      <a:pt x="116078" y="1121484"/>
                    </a:lnTo>
                    <a:lnTo>
                      <a:pt x="100601" y="1100812"/>
                    </a:lnTo>
                    <a:lnTo>
                      <a:pt x="200859" y="982350"/>
                    </a:lnTo>
                    <a:cubicBezTo>
                      <a:pt x="191562" y="967158"/>
                      <a:pt x="184675" y="950759"/>
                      <a:pt x="180524" y="933270"/>
                    </a:cubicBezTo>
                    <a:lnTo>
                      <a:pt x="177987" y="927679"/>
                    </a:lnTo>
                    <a:lnTo>
                      <a:pt x="172267" y="906672"/>
                    </a:lnTo>
                    <a:lnTo>
                      <a:pt x="166033" y="886590"/>
                    </a:lnTo>
                    <a:lnTo>
                      <a:pt x="159929" y="868246"/>
                    </a:lnTo>
                    <a:lnTo>
                      <a:pt x="5159" y="842405"/>
                    </a:lnTo>
                    <a:lnTo>
                      <a:pt x="2579" y="819148"/>
                    </a:lnTo>
                    <a:lnTo>
                      <a:pt x="2579" y="790724"/>
                    </a:lnTo>
                    <a:lnTo>
                      <a:pt x="0" y="764883"/>
                    </a:lnTo>
                    <a:lnTo>
                      <a:pt x="0" y="739042"/>
                    </a:lnTo>
                    <a:lnTo>
                      <a:pt x="147032" y="687362"/>
                    </a:lnTo>
                    <a:lnTo>
                      <a:pt x="147251" y="686044"/>
                    </a:lnTo>
                    <a:cubicBezTo>
                      <a:pt x="146739" y="655471"/>
                      <a:pt x="151360" y="625759"/>
                      <a:pt x="159456" y="597179"/>
                    </a:cubicBezTo>
                    <a:lnTo>
                      <a:pt x="159929" y="594335"/>
                    </a:lnTo>
                    <a:lnTo>
                      <a:pt x="161013" y="592163"/>
                    </a:lnTo>
                    <a:lnTo>
                      <a:pt x="169380" y="565208"/>
                    </a:lnTo>
                    <a:lnTo>
                      <a:pt x="49010" y="467716"/>
                    </a:lnTo>
                    <a:lnTo>
                      <a:pt x="59329" y="441876"/>
                    </a:lnTo>
                    <a:lnTo>
                      <a:pt x="72226" y="416035"/>
                    </a:lnTo>
                    <a:lnTo>
                      <a:pt x="82544" y="392779"/>
                    </a:lnTo>
                    <a:lnTo>
                      <a:pt x="95442" y="369521"/>
                    </a:lnTo>
                    <a:lnTo>
                      <a:pt x="245028" y="399999"/>
                    </a:lnTo>
                    <a:lnTo>
                      <a:pt x="264469" y="376437"/>
                    </a:lnTo>
                    <a:lnTo>
                      <a:pt x="265690" y="374690"/>
                    </a:lnTo>
                    <a:lnTo>
                      <a:pt x="268836" y="371144"/>
                    </a:lnTo>
                    <a:cubicBezTo>
                      <a:pt x="285135" y="346213"/>
                      <a:pt x="305120" y="324223"/>
                      <a:pt x="327553" y="304802"/>
                    </a:cubicBezTo>
                    <a:lnTo>
                      <a:pt x="273428" y="160212"/>
                    </a:lnTo>
                    <a:lnTo>
                      <a:pt x="294064" y="144708"/>
                    </a:lnTo>
                    <a:lnTo>
                      <a:pt x="314700" y="129203"/>
                    </a:lnTo>
                    <a:lnTo>
                      <a:pt x="337916" y="116283"/>
                    </a:lnTo>
                    <a:lnTo>
                      <a:pt x="358552" y="100778"/>
                    </a:lnTo>
                    <a:lnTo>
                      <a:pt x="477209" y="201558"/>
                    </a:lnTo>
                    <a:lnTo>
                      <a:pt x="481718" y="200052"/>
                    </a:lnTo>
                    <a:cubicBezTo>
                      <a:pt x="495214" y="191714"/>
                      <a:pt x="509790" y="185557"/>
                      <a:pt x="525317" y="181763"/>
                    </a:cubicBezTo>
                    <a:lnTo>
                      <a:pt x="533958" y="178301"/>
                    </a:lnTo>
                    <a:lnTo>
                      <a:pt x="539395" y="177393"/>
                    </a:lnTo>
                    <a:lnTo>
                      <a:pt x="556998" y="171929"/>
                    </a:lnTo>
                    <a:lnTo>
                      <a:pt x="564913" y="167965"/>
                    </a:lnTo>
                    <a:lnTo>
                      <a:pt x="575422" y="166210"/>
                    </a:lnTo>
                    <a:lnTo>
                      <a:pt x="588278" y="162219"/>
                    </a:lnTo>
                    <a:lnTo>
                      <a:pt x="593287" y="160212"/>
                    </a:lnTo>
                    <a:lnTo>
                      <a:pt x="619082" y="7752"/>
                    </a:lnTo>
                    <a:lnTo>
                      <a:pt x="631979" y="5168"/>
                    </a:lnTo>
                    <a:lnTo>
                      <a:pt x="644877" y="5168"/>
                    </a:lnTo>
                    <a:lnTo>
                      <a:pt x="660353" y="2584"/>
                    </a:lnTo>
                    <a:lnTo>
                      <a:pt x="670672" y="2584"/>
                    </a:lnTo>
                    <a:close/>
                  </a:path>
                </a:pathLst>
              </a:custGeom>
              <a:solidFill>
                <a:schemeClr val="accent4"/>
              </a:solidFill>
              <a:ln w="19050">
                <a:noFill/>
                <a:prstDash val="solid"/>
                <a:round/>
                <a:headEnd/>
                <a:tailEnd/>
              </a:ln>
              <a:effectLst>
                <a:reflection blurRad="6350" stA="50000" endA="300" endPos="20000" dist="25400" dir="5400000" sy="-100000" algn="bl" rotWithShape="0"/>
              </a:effectLst>
            </p:spPr>
            <p:txBody>
              <a:bodyPr vert="horz" wrap="square" lIns="91440" tIns="45720" rIns="91440" bIns="45720" numCol="1" anchor="t" anchorCtr="0" compatLnSpc="1">
                <a:prstTxWarp prst="textNoShape">
                  <a:avLst/>
                </a:prstTxWarp>
              </a:bodyPr>
              <a:lstStyle/>
              <a:p>
                <a:endParaRPr lang="en-US" dirty="0"/>
              </a:p>
            </p:txBody>
          </p:sp>
          <p:cxnSp>
            <p:nvCxnSpPr>
              <p:cNvPr id="813" name="Straight Connector 812"/>
              <p:cNvCxnSpPr/>
              <p:nvPr/>
            </p:nvCxnSpPr>
            <p:spPr bwMode="auto">
              <a:xfrm rot="20178074" flipH="1" flipV="1">
                <a:off x="5998796" y="3904120"/>
                <a:ext cx="124839" cy="124210"/>
              </a:xfrm>
              <a:prstGeom prst="line">
                <a:avLst/>
              </a:prstGeom>
              <a:solidFill>
                <a:schemeClr val="accent1"/>
              </a:solidFill>
              <a:ln w="19050" cap="flat" cmpd="sng" algn="ctr">
                <a:solidFill>
                  <a:schemeClr val="accent4">
                    <a:lumMod val="40000"/>
                    <a:lumOff val="60000"/>
                  </a:schemeClr>
                </a:solidFill>
                <a:prstDash val="solid"/>
                <a:round/>
                <a:headEnd type="none" w="med" len="med"/>
                <a:tailEnd type="none" w="med" len="med"/>
              </a:ln>
              <a:effectLst/>
            </p:spPr>
          </p:cxnSp>
          <p:cxnSp>
            <p:nvCxnSpPr>
              <p:cNvPr id="814" name="Straight Connector 813"/>
              <p:cNvCxnSpPr/>
              <p:nvPr/>
            </p:nvCxnSpPr>
            <p:spPr bwMode="auto">
              <a:xfrm rot="3978074">
                <a:off x="5208074" y="4143292"/>
                <a:ext cx="336341" cy="0"/>
              </a:xfrm>
              <a:prstGeom prst="line">
                <a:avLst/>
              </a:prstGeom>
              <a:solidFill>
                <a:schemeClr val="accent1"/>
              </a:solidFill>
              <a:ln w="3175" cap="flat" cmpd="sng" algn="ctr">
                <a:solidFill>
                  <a:srgbClr val="6A88A6"/>
                </a:solidFill>
                <a:prstDash val="solid"/>
                <a:round/>
                <a:headEnd type="none" w="med" len="med"/>
                <a:tailEnd type="none" w="med" len="med"/>
              </a:ln>
              <a:effectLst/>
            </p:spPr>
          </p:cxnSp>
          <p:cxnSp>
            <p:nvCxnSpPr>
              <p:cNvPr id="815" name="Straight Connector 814"/>
              <p:cNvCxnSpPr/>
              <p:nvPr/>
            </p:nvCxnSpPr>
            <p:spPr bwMode="auto">
              <a:xfrm rot="3978074">
                <a:off x="5294103" y="4106745"/>
                <a:ext cx="336341" cy="0"/>
              </a:xfrm>
              <a:prstGeom prst="line">
                <a:avLst/>
              </a:prstGeom>
              <a:solidFill>
                <a:schemeClr val="accent1"/>
              </a:solidFill>
              <a:ln w="3175" cap="flat" cmpd="sng" algn="ctr">
                <a:solidFill>
                  <a:srgbClr val="6A88A6"/>
                </a:solidFill>
                <a:prstDash val="solid"/>
                <a:round/>
                <a:headEnd type="none" w="med" len="med"/>
                <a:tailEnd type="none" w="med" len="med"/>
              </a:ln>
              <a:effectLst/>
            </p:spPr>
          </p:cxnSp>
          <p:cxnSp>
            <p:nvCxnSpPr>
              <p:cNvPr id="816" name="Straight Connector 815"/>
              <p:cNvCxnSpPr/>
              <p:nvPr/>
            </p:nvCxnSpPr>
            <p:spPr bwMode="auto">
              <a:xfrm rot="20178074">
                <a:off x="5419267" y="3949223"/>
                <a:ext cx="0" cy="351629"/>
              </a:xfrm>
              <a:prstGeom prst="line">
                <a:avLst/>
              </a:prstGeom>
              <a:solidFill>
                <a:schemeClr val="accent1"/>
              </a:solidFill>
              <a:ln w="3175" cap="flat" cmpd="sng" algn="ctr">
                <a:solidFill>
                  <a:srgbClr val="6A88A6"/>
                </a:solidFill>
                <a:prstDash val="solid"/>
                <a:round/>
                <a:headEnd type="none" w="med" len="med"/>
                <a:tailEnd type="none" w="med" len="med"/>
              </a:ln>
              <a:effectLst/>
            </p:spPr>
          </p:cxnSp>
          <p:cxnSp>
            <p:nvCxnSpPr>
              <p:cNvPr id="817" name="Straight Connector 816"/>
              <p:cNvCxnSpPr/>
              <p:nvPr/>
            </p:nvCxnSpPr>
            <p:spPr bwMode="auto">
              <a:xfrm rot="20178074">
                <a:off x="5504272" y="3940920"/>
                <a:ext cx="0" cy="290476"/>
              </a:xfrm>
              <a:prstGeom prst="line">
                <a:avLst/>
              </a:prstGeom>
              <a:solidFill>
                <a:schemeClr val="accent1"/>
              </a:solidFill>
              <a:ln w="3175" cap="flat" cmpd="sng" algn="ctr">
                <a:solidFill>
                  <a:srgbClr val="6A88A6"/>
                </a:solidFill>
                <a:prstDash val="solid"/>
                <a:round/>
                <a:headEnd type="none" w="med" len="med"/>
                <a:tailEnd type="none" w="med" len="med"/>
              </a:ln>
              <a:effectLst/>
            </p:spPr>
          </p:cxnSp>
          <p:cxnSp>
            <p:nvCxnSpPr>
              <p:cNvPr id="818" name="Straight Connector 817"/>
              <p:cNvCxnSpPr/>
              <p:nvPr/>
            </p:nvCxnSpPr>
            <p:spPr bwMode="auto">
              <a:xfrm rot="20178074">
                <a:off x="5336756" y="4016717"/>
                <a:ext cx="0" cy="305765"/>
              </a:xfrm>
              <a:prstGeom prst="line">
                <a:avLst/>
              </a:prstGeom>
              <a:solidFill>
                <a:schemeClr val="accent1"/>
              </a:solidFill>
              <a:ln w="3175" cap="flat" cmpd="sng" algn="ctr">
                <a:solidFill>
                  <a:srgbClr val="6A88A6"/>
                </a:solidFill>
                <a:prstDash val="solid"/>
                <a:round/>
                <a:headEnd type="none" w="med" len="med"/>
                <a:tailEnd type="none" w="med" len="med"/>
              </a:ln>
              <a:effectLst/>
            </p:spPr>
          </p:cxnSp>
          <p:sp>
            <p:nvSpPr>
              <p:cNvPr id="819" name="Freeform 818"/>
              <p:cNvSpPr/>
              <p:nvPr/>
            </p:nvSpPr>
            <p:spPr bwMode="auto">
              <a:xfrm rot="14778074">
                <a:off x="5340011" y="3961999"/>
                <a:ext cx="139435" cy="282114"/>
              </a:xfrm>
              <a:custGeom>
                <a:avLst/>
                <a:gdLst>
                  <a:gd name="connsiteX0" fmla="*/ 56965 w 378553"/>
                  <a:gd name="connsiteY0" fmla="*/ 0 h 924128"/>
                  <a:gd name="connsiteX1" fmla="*/ 115331 w 378553"/>
                  <a:gd name="connsiteY1" fmla="*/ 136187 h 924128"/>
                  <a:gd name="connsiteX2" fmla="*/ 8327 w 378553"/>
                  <a:gd name="connsiteY2" fmla="*/ 262647 h 924128"/>
                  <a:gd name="connsiteX3" fmla="*/ 377978 w 378553"/>
                  <a:gd name="connsiteY3" fmla="*/ 340468 h 924128"/>
                  <a:gd name="connsiteX4" fmla="*/ 95876 w 378553"/>
                  <a:gd name="connsiteY4" fmla="*/ 447472 h 924128"/>
                  <a:gd name="connsiteX5" fmla="*/ 202880 w 378553"/>
                  <a:gd name="connsiteY5" fmla="*/ 544749 h 924128"/>
                  <a:gd name="connsiteX6" fmla="*/ 66693 w 378553"/>
                  <a:gd name="connsiteY6" fmla="*/ 680936 h 924128"/>
                  <a:gd name="connsiteX7" fmla="*/ 358523 w 378553"/>
                  <a:gd name="connsiteY7" fmla="*/ 739302 h 924128"/>
                  <a:gd name="connsiteX8" fmla="*/ 270974 w 378553"/>
                  <a:gd name="connsiteY8" fmla="*/ 856034 h 924128"/>
                  <a:gd name="connsiteX9" fmla="*/ 183425 w 378553"/>
                  <a:gd name="connsiteY9" fmla="*/ 924128 h 924128"/>
                  <a:gd name="connsiteX0" fmla="*/ 84586 w 378767"/>
                  <a:gd name="connsiteY0" fmla="*/ 0 h 881771"/>
                  <a:gd name="connsiteX1" fmla="*/ 115545 w 378767"/>
                  <a:gd name="connsiteY1" fmla="*/ 93830 h 881771"/>
                  <a:gd name="connsiteX2" fmla="*/ 8541 w 378767"/>
                  <a:gd name="connsiteY2" fmla="*/ 220290 h 881771"/>
                  <a:gd name="connsiteX3" fmla="*/ 378192 w 378767"/>
                  <a:gd name="connsiteY3" fmla="*/ 298111 h 881771"/>
                  <a:gd name="connsiteX4" fmla="*/ 96090 w 378767"/>
                  <a:gd name="connsiteY4" fmla="*/ 405115 h 881771"/>
                  <a:gd name="connsiteX5" fmla="*/ 203094 w 378767"/>
                  <a:gd name="connsiteY5" fmla="*/ 502392 h 881771"/>
                  <a:gd name="connsiteX6" fmla="*/ 66907 w 378767"/>
                  <a:gd name="connsiteY6" fmla="*/ 638579 h 881771"/>
                  <a:gd name="connsiteX7" fmla="*/ 358737 w 378767"/>
                  <a:gd name="connsiteY7" fmla="*/ 696945 h 881771"/>
                  <a:gd name="connsiteX8" fmla="*/ 271188 w 378767"/>
                  <a:gd name="connsiteY8" fmla="*/ 813677 h 881771"/>
                  <a:gd name="connsiteX9" fmla="*/ 183639 w 378767"/>
                  <a:gd name="connsiteY9" fmla="*/ 881771 h 881771"/>
                  <a:gd name="connsiteX0" fmla="*/ 84586 w 378767"/>
                  <a:gd name="connsiteY0" fmla="*/ 0 h 813677"/>
                  <a:gd name="connsiteX1" fmla="*/ 115545 w 378767"/>
                  <a:gd name="connsiteY1" fmla="*/ 93830 h 813677"/>
                  <a:gd name="connsiteX2" fmla="*/ 8541 w 378767"/>
                  <a:gd name="connsiteY2" fmla="*/ 220290 h 813677"/>
                  <a:gd name="connsiteX3" fmla="*/ 378192 w 378767"/>
                  <a:gd name="connsiteY3" fmla="*/ 298111 h 813677"/>
                  <a:gd name="connsiteX4" fmla="*/ 96090 w 378767"/>
                  <a:gd name="connsiteY4" fmla="*/ 405115 h 813677"/>
                  <a:gd name="connsiteX5" fmla="*/ 203094 w 378767"/>
                  <a:gd name="connsiteY5" fmla="*/ 502392 h 813677"/>
                  <a:gd name="connsiteX6" fmla="*/ 66907 w 378767"/>
                  <a:gd name="connsiteY6" fmla="*/ 638579 h 813677"/>
                  <a:gd name="connsiteX7" fmla="*/ 358737 w 378767"/>
                  <a:gd name="connsiteY7" fmla="*/ 696945 h 813677"/>
                  <a:gd name="connsiteX8" fmla="*/ 271188 w 378767"/>
                  <a:gd name="connsiteY8" fmla="*/ 813677 h 813677"/>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8737 w 378767"/>
                  <a:gd name="connsiteY7" fmla="*/ 696945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9398 w 378767"/>
                  <a:gd name="connsiteY6" fmla="*/ 621138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9398 w 378767"/>
                  <a:gd name="connsiteY6" fmla="*/ 621138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4415 w 378767"/>
                  <a:gd name="connsiteY6" fmla="*/ 623629 h 808694"/>
                  <a:gd name="connsiteX7" fmla="*/ 351263 w 378767"/>
                  <a:gd name="connsiteY7" fmla="*/ 724352 h 808694"/>
                  <a:gd name="connsiteX8" fmla="*/ 298595 w 378767"/>
                  <a:gd name="connsiteY8" fmla="*/ 808694 h 808694"/>
                  <a:gd name="connsiteX0" fmla="*/ 84586 w 378762"/>
                  <a:gd name="connsiteY0" fmla="*/ 0 h 808694"/>
                  <a:gd name="connsiteX1" fmla="*/ 115545 w 378762"/>
                  <a:gd name="connsiteY1" fmla="*/ 93830 h 808694"/>
                  <a:gd name="connsiteX2" fmla="*/ 8541 w 378762"/>
                  <a:gd name="connsiteY2" fmla="*/ 220290 h 808694"/>
                  <a:gd name="connsiteX3" fmla="*/ 378192 w 378762"/>
                  <a:gd name="connsiteY3" fmla="*/ 298111 h 808694"/>
                  <a:gd name="connsiteX4" fmla="*/ 96090 w 378762"/>
                  <a:gd name="connsiteY4" fmla="*/ 405115 h 808694"/>
                  <a:gd name="connsiteX5" fmla="*/ 218043 w 378762"/>
                  <a:gd name="connsiteY5" fmla="*/ 522324 h 808694"/>
                  <a:gd name="connsiteX6" fmla="*/ 64415 w 378762"/>
                  <a:gd name="connsiteY6" fmla="*/ 623629 h 808694"/>
                  <a:gd name="connsiteX7" fmla="*/ 351263 w 378762"/>
                  <a:gd name="connsiteY7" fmla="*/ 724352 h 808694"/>
                  <a:gd name="connsiteX8" fmla="*/ 298595 w 378762"/>
                  <a:gd name="connsiteY8" fmla="*/ 808694 h 808694"/>
                  <a:gd name="connsiteX0" fmla="*/ 84586 w 378762"/>
                  <a:gd name="connsiteY0" fmla="*/ 0 h 808694"/>
                  <a:gd name="connsiteX1" fmla="*/ 115545 w 378762"/>
                  <a:gd name="connsiteY1" fmla="*/ 93830 h 808694"/>
                  <a:gd name="connsiteX2" fmla="*/ 8541 w 378762"/>
                  <a:gd name="connsiteY2" fmla="*/ 220290 h 808694"/>
                  <a:gd name="connsiteX3" fmla="*/ 378192 w 378762"/>
                  <a:gd name="connsiteY3" fmla="*/ 298111 h 808694"/>
                  <a:gd name="connsiteX4" fmla="*/ 96090 w 378762"/>
                  <a:gd name="connsiteY4" fmla="*/ 405115 h 808694"/>
                  <a:gd name="connsiteX5" fmla="*/ 218043 w 378762"/>
                  <a:gd name="connsiteY5" fmla="*/ 522324 h 808694"/>
                  <a:gd name="connsiteX6" fmla="*/ 64415 w 378762"/>
                  <a:gd name="connsiteY6" fmla="*/ 623629 h 808694"/>
                  <a:gd name="connsiteX7" fmla="*/ 351263 w 378762"/>
                  <a:gd name="connsiteY7" fmla="*/ 724352 h 808694"/>
                  <a:gd name="connsiteX8" fmla="*/ 298595 w 378762"/>
                  <a:gd name="connsiteY8" fmla="*/ 808694 h 808694"/>
                  <a:gd name="connsiteX0" fmla="*/ 84586 w 378762"/>
                  <a:gd name="connsiteY0" fmla="*/ 0 h 808694"/>
                  <a:gd name="connsiteX1" fmla="*/ 115545 w 378762"/>
                  <a:gd name="connsiteY1" fmla="*/ 93830 h 808694"/>
                  <a:gd name="connsiteX2" fmla="*/ 8541 w 378762"/>
                  <a:gd name="connsiteY2" fmla="*/ 220290 h 808694"/>
                  <a:gd name="connsiteX3" fmla="*/ 378192 w 378762"/>
                  <a:gd name="connsiteY3" fmla="*/ 298111 h 808694"/>
                  <a:gd name="connsiteX4" fmla="*/ 96090 w 378762"/>
                  <a:gd name="connsiteY4" fmla="*/ 412590 h 808694"/>
                  <a:gd name="connsiteX5" fmla="*/ 218043 w 378762"/>
                  <a:gd name="connsiteY5" fmla="*/ 522324 h 808694"/>
                  <a:gd name="connsiteX6" fmla="*/ 64415 w 378762"/>
                  <a:gd name="connsiteY6" fmla="*/ 623629 h 808694"/>
                  <a:gd name="connsiteX7" fmla="*/ 351263 w 378762"/>
                  <a:gd name="connsiteY7" fmla="*/ 724352 h 808694"/>
                  <a:gd name="connsiteX8" fmla="*/ 298595 w 378762"/>
                  <a:gd name="connsiteY8" fmla="*/ 808694 h 808694"/>
                  <a:gd name="connsiteX0" fmla="*/ 84586 w 378716"/>
                  <a:gd name="connsiteY0" fmla="*/ 0 h 808694"/>
                  <a:gd name="connsiteX1" fmla="*/ 115545 w 378716"/>
                  <a:gd name="connsiteY1" fmla="*/ 93830 h 808694"/>
                  <a:gd name="connsiteX2" fmla="*/ 8541 w 378716"/>
                  <a:gd name="connsiteY2" fmla="*/ 220290 h 808694"/>
                  <a:gd name="connsiteX3" fmla="*/ 378192 w 378716"/>
                  <a:gd name="connsiteY3" fmla="*/ 298111 h 808694"/>
                  <a:gd name="connsiteX4" fmla="*/ 96090 w 378716"/>
                  <a:gd name="connsiteY4" fmla="*/ 412590 h 808694"/>
                  <a:gd name="connsiteX5" fmla="*/ 218043 w 378716"/>
                  <a:gd name="connsiteY5" fmla="*/ 522324 h 808694"/>
                  <a:gd name="connsiteX6" fmla="*/ 64415 w 378716"/>
                  <a:gd name="connsiteY6" fmla="*/ 623629 h 808694"/>
                  <a:gd name="connsiteX7" fmla="*/ 351263 w 378716"/>
                  <a:gd name="connsiteY7" fmla="*/ 724352 h 808694"/>
                  <a:gd name="connsiteX8" fmla="*/ 298595 w 378716"/>
                  <a:gd name="connsiteY8" fmla="*/ 808694 h 808694"/>
                  <a:gd name="connsiteX0" fmla="*/ 84586 w 378192"/>
                  <a:gd name="connsiteY0" fmla="*/ 0 h 808694"/>
                  <a:gd name="connsiteX1" fmla="*/ 115545 w 378192"/>
                  <a:gd name="connsiteY1" fmla="*/ 93830 h 808694"/>
                  <a:gd name="connsiteX2" fmla="*/ 8541 w 378192"/>
                  <a:gd name="connsiteY2" fmla="*/ 220290 h 808694"/>
                  <a:gd name="connsiteX3" fmla="*/ 378192 w 378192"/>
                  <a:gd name="connsiteY3" fmla="*/ 298111 h 808694"/>
                  <a:gd name="connsiteX4" fmla="*/ 96090 w 378192"/>
                  <a:gd name="connsiteY4" fmla="*/ 412590 h 808694"/>
                  <a:gd name="connsiteX5" fmla="*/ 218043 w 378192"/>
                  <a:gd name="connsiteY5" fmla="*/ 522324 h 808694"/>
                  <a:gd name="connsiteX6" fmla="*/ 64415 w 378192"/>
                  <a:gd name="connsiteY6" fmla="*/ 623629 h 808694"/>
                  <a:gd name="connsiteX7" fmla="*/ 351263 w 378192"/>
                  <a:gd name="connsiteY7" fmla="*/ 724352 h 808694"/>
                  <a:gd name="connsiteX8" fmla="*/ 298595 w 378192"/>
                  <a:gd name="connsiteY8" fmla="*/ 808694 h 808694"/>
                  <a:gd name="connsiteX0" fmla="*/ 85095 w 388667"/>
                  <a:gd name="connsiteY0" fmla="*/ 0 h 808694"/>
                  <a:gd name="connsiteX1" fmla="*/ 116054 w 388667"/>
                  <a:gd name="connsiteY1" fmla="*/ 93830 h 808694"/>
                  <a:gd name="connsiteX2" fmla="*/ 9050 w 388667"/>
                  <a:gd name="connsiteY2" fmla="*/ 220290 h 808694"/>
                  <a:gd name="connsiteX3" fmla="*/ 388667 w 388667"/>
                  <a:gd name="connsiteY3" fmla="*/ 300603 h 808694"/>
                  <a:gd name="connsiteX4" fmla="*/ 96599 w 388667"/>
                  <a:gd name="connsiteY4" fmla="*/ 412590 h 808694"/>
                  <a:gd name="connsiteX5" fmla="*/ 218552 w 388667"/>
                  <a:gd name="connsiteY5" fmla="*/ 522324 h 808694"/>
                  <a:gd name="connsiteX6" fmla="*/ 64924 w 388667"/>
                  <a:gd name="connsiteY6" fmla="*/ 623629 h 808694"/>
                  <a:gd name="connsiteX7" fmla="*/ 351772 w 388667"/>
                  <a:gd name="connsiteY7" fmla="*/ 724352 h 808694"/>
                  <a:gd name="connsiteX8" fmla="*/ 299104 w 388667"/>
                  <a:gd name="connsiteY8" fmla="*/ 808694 h 808694"/>
                  <a:gd name="connsiteX0" fmla="*/ 76048 w 379620"/>
                  <a:gd name="connsiteY0" fmla="*/ 0 h 808694"/>
                  <a:gd name="connsiteX1" fmla="*/ 107007 w 379620"/>
                  <a:gd name="connsiteY1" fmla="*/ 93830 h 808694"/>
                  <a:gd name="connsiteX2" fmla="*/ 3 w 379620"/>
                  <a:gd name="connsiteY2" fmla="*/ 220290 h 808694"/>
                  <a:gd name="connsiteX3" fmla="*/ 379620 w 379620"/>
                  <a:gd name="connsiteY3" fmla="*/ 300603 h 808694"/>
                  <a:gd name="connsiteX4" fmla="*/ 87552 w 379620"/>
                  <a:gd name="connsiteY4" fmla="*/ 412590 h 808694"/>
                  <a:gd name="connsiteX5" fmla="*/ 209505 w 379620"/>
                  <a:gd name="connsiteY5" fmla="*/ 522324 h 808694"/>
                  <a:gd name="connsiteX6" fmla="*/ 55877 w 379620"/>
                  <a:gd name="connsiteY6" fmla="*/ 623629 h 808694"/>
                  <a:gd name="connsiteX7" fmla="*/ 342725 w 379620"/>
                  <a:gd name="connsiteY7" fmla="*/ 724352 h 808694"/>
                  <a:gd name="connsiteX8" fmla="*/ 290057 w 379620"/>
                  <a:gd name="connsiteY8" fmla="*/ 808694 h 808694"/>
                  <a:gd name="connsiteX0" fmla="*/ 86014 w 390266"/>
                  <a:gd name="connsiteY0" fmla="*/ 0 h 808694"/>
                  <a:gd name="connsiteX1" fmla="*/ 116973 w 390266"/>
                  <a:gd name="connsiteY1" fmla="*/ 93830 h 808694"/>
                  <a:gd name="connsiteX2" fmla="*/ 2 w 390266"/>
                  <a:gd name="connsiteY2" fmla="*/ 207833 h 808694"/>
                  <a:gd name="connsiteX3" fmla="*/ 389586 w 390266"/>
                  <a:gd name="connsiteY3" fmla="*/ 300603 h 808694"/>
                  <a:gd name="connsiteX4" fmla="*/ 97518 w 390266"/>
                  <a:gd name="connsiteY4" fmla="*/ 412590 h 808694"/>
                  <a:gd name="connsiteX5" fmla="*/ 219471 w 390266"/>
                  <a:gd name="connsiteY5" fmla="*/ 522324 h 808694"/>
                  <a:gd name="connsiteX6" fmla="*/ 65843 w 390266"/>
                  <a:gd name="connsiteY6" fmla="*/ 623629 h 808694"/>
                  <a:gd name="connsiteX7" fmla="*/ 352691 w 390266"/>
                  <a:gd name="connsiteY7" fmla="*/ 724352 h 808694"/>
                  <a:gd name="connsiteX8" fmla="*/ 300023 w 390266"/>
                  <a:gd name="connsiteY8" fmla="*/ 808694 h 808694"/>
                  <a:gd name="connsiteX0" fmla="*/ 86050 w 390302"/>
                  <a:gd name="connsiteY0" fmla="*/ 0 h 808694"/>
                  <a:gd name="connsiteX1" fmla="*/ 117009 w 390302"/>
                  <a:gd name="connsiteY1" fmla="*/ 93830 h 808694"/>
                  <a:gd name="connsiteX2" fmla="*/ 38 w 390302"/>
                  <a:gd name="connsiteY2" fmla="*/ 207833 h 808694"/>
                  <a:gd name="connsiteX3" fmla="*/ 389622 w 390302"/>
                  <a:gd name="connsiteY3" fmla="*/ 300603 h 808694"/>
                  <a:gd name="connsiteX4" fmla="*/ 97554 w 390302"/>
                  <a:gd name="connsiteY4" fmla="*/ 412590 h 808694"/>
                  <a:gd name="connsiteX5" fmla="*/ 219507 w 390302"/>
                  <a:gd name="connsiteY5" fmla="*/ 522324 h 808694"/>
                  <a:gd name="connsiteX6" fmla="*/ 65879 w 390302"/>
                  <a:gd name="connsiteY6" fmla="*/ 623629 h 808694"/>
                  <a:gd name="connsiteX7" fmla="*/ 352727 w 390302"/>
                  <a:gd name="connsiteY7" fmla="*/ 724352 h 808694"/>
                  <a:gd name="connsiteX8" fmla="*/ 300059 w 390302"/>
                  <a:gd name="connsiteY8" fmla="*/ 808694 h 808694"/>
                  <a:gd name="connsiteX0" fmla="*/ 53660 w 390302"/>
                  <a:gd name="connsiteY0" fmla="*/ 0 h 806202"/>
                  <a:gd name="connsiteX1" fmla="*/ 117009 w 390302"/>
                  <a:gd name="connsiteY1" fmla="*/ 91338 h 806202"/>
                  <a:gd name="connsiteX2" fmla="*/ 38 w 390302"/>
                  <a:gd name="connsiteY2" fmla="*/ 205341 h 806202"/>
                  <a:gd name="connsiteX3" fmla="*/ 389622 w 390302"/>
                  <a:gd name="connsiteY3" fmla="*/ 298111 h 806202"/>
                  <a:gd name="connsiteX4" fmla="*/ 97554 w 390302"/>
                  <a:gd name="connsiteY4" fmla="*/ 410098 h 806202"/>
                  <a:gd name="connsiteX5" fmla="*/ 219507 w 390302"/>
                  <a:gd name="connsiteY5" fmla="*/ 519832 h 806202"/>
                  <a:gd name="connsiteX6" fmla="*/ 65879 w 390302"/>
                  <a:gd name="connsiteY6" fmla="*/ 621137 h 806202"/>
                  <a:gd name="connsiteX7" fmla="*/ 352727 w 390302"/>
                  <a:gd name="connsiteY7" fmla="*/ 721860 h 806202"/>
                  <a:gd name="connsiteX8" fmla="*/ 300059 w 390302"/>
                  <a:gd name="connsiteY8" fmla="*/ 806202 h 806202"/>
                  <a:gd name="connsiteX0" fmla="*/ 53660 w 390302"/>
                  <a:gd name="connsiteY0" fmla="*/ 0 h 806202"/>
                  <a:gd name="connsiteX1" fmla="*/ 117009 w 390302"/>
                  <a:gd name="connsiteY1" fmla="*/ 91338 h 806202"/>
                  <a:gd name="connsiteX2" fmla="*/ 38 w 390302"/>
                  <a:gd name="connsiteY2" fmla="*/ 205341 h 806202"/>
                  <a:gd name="connsiteX3" fmla="*/ 389622 w 390302"/>
                  <a:gd name="connsiteY3" fmla="*/ 298111 h 806202"/>
                  <a:gd name="connsiteX4" fmla="*/ 97554 w 390302"/>
                  <a:gd name="connsiteY4" fmla="*/ 410098 h 806202"/>
                  <a:gd name="connsiteX5" fmla="*/ 219507 w 390302"/>
                  <a:gd name="connsiteY5" fmla="*/ 519832 h 806202"/>
                  <a:gd name="connsiteX6" fmla="*/ 65879 w 390302"/>
                  <a:gd name="connsiteY6" fmla="*/ 621137 h 806202"/>
                  <a:gd name="connsiteX7" fmla="*/ 352727 w 390302"/>
                  <a:gd name="connsiteY7" fmla="*/ 721860 h 806202"/>
                  <a:gd name="connsiteX8" fmla="*/ 300059 w 390302"/>
                  <a:gd name="connsiteY8" fmla="*/ 806202 h 806202"/>
                  <a:gd name="connsiteX0" fmla="*/ 53660 w 390302"/>
                  <a:gd name="connsiteY0" fmla="*/ 0 h 806202"/>
                  <a:gd name="connsiteX1" fmla="*/ 117009 w 390302"/>
                  <a:gd name="connsiteY1" fmla="*/ 91338 h 806202"/>
                  <a:gd name="connsiteX2" fmla="*/ 38 w 390302"/>
                  <a:gd name="connsiteY2" fmla="*/ 205341 h 806202"/>
                  <a:gd name="connsiteX3" fmla="*/ 389622 w 390302"/>
                  <a:gd name="connsiteY3" fmla="*/ 298111 h 806202"/>
                  <a:gd name="connsiteX4" fmla="*/ 97554 w 390302"/>
                  <a:gd name="connsiteY4" fmla="*/ 410098 h 806202"/>
                  <a:gd name="connsiteX5" fmla="*/ 219507 w 390302"/>
                  <a:gd name="connsiteY5" fmla="*/ 519832 h 806202"/>
                  <a:gd name="connsiteX6" fmla="*/ 65879 w 390302"/>
                  <a:gd name="connsiteY6" fmla="*/ 621137 h 806202"/>
                  <a:gd name="connsiteX7" fmla="*/ 352727 w 390302"/>
                  <a:gd name="connsiteY7" fmla="*/ 721860 h 806202"/>
                  <a:gd name="connsiteX8" fmla="*/ 300059 w 390302"/>
                  <a:gd name="connsiteY8" fmla="*/ 806202 h 806202"/>
                  <a:gd name="connsiteX0" fmla="*/ 61084 w 397726"/>
                  <a:gd name="connsiteY0" fmla="*/ 0 h 806202"/>
                  <a:gd name="connsiteX1" fmla="*/ 129416 w 397726"/>
                  <a:gd name="connsiteY1" fmla="*/ 98812 h 806202"/>
                  <a:gd name="connsiteX2" fmla="*/ 7462 w 397726"/>
                  <a:gd name="connsiteY2" fmla="*/ 205341 h 806202"/>
                  <a:gd name="connsiteX3" fmla="*/ 397046 w 397726"/>
                  <a:gd name="connsiteY3" fmla="*/ 298111 h 806202"/>
                  <a:gd name="connsiteX4" fmla="*/ 104978 w 397726"/>
                  <a:gd name="connsiteY4" fmla="*/ 410098 h 806202"/>
                  <a:gd name="connsiteX5" fmla="*/ 226931 w 397726"/>
                  <a:gd name="connsiteY5" fmla="*/ 519832 h 806202"/>
                  <a:gd name="connsiteX6" fmla="*/ 73303 w 397726"/>
                  <a:gd name="connsiteY6" fmla="*/ 621137 h 806202"/>
                  <a:gd name="connsiteX7" fmla="*/ 360151 w 397726"/>
                  <a:gd name="connsiteY7" fmla="*/ 721860 h 806202"/>
                  <a:gd name="connsiteX8" fmla="*/ 307483 w 397726"/>
                  <a:gd name="connsiteY8" fmla="*/ 806202 h 806202"/>
                  <a:gd name="connsiteX0" fmla="*/ 46507 w 398099"/>
                  <a:gd name="connsiteY0" fmla="*/ 0 h 793744"/>
                  <a:gd name="connsiteX1" fmla="*/ 129789 w 398099"/>
                  <a:gd name="connsiteY1" fmla="*/ 86354 h 793744"/>
                  <a:gd name="connsiteX2" fmla="*/ 7835 w 398099"/>
                  <a:gd name="connsiteY2" fmla="*/ 192883 h 793744"/>
                  <a:gd name="connsiteX3" fmla="*/ 397419 w 398099"/>
                  <a:gd name="connsiteY3" fmla="*/ 285653 h 793744"/>
                  <a:gd name="connsiteX4" fmla="*/ 105351 w 398099"/>
                  <a:gd name="connsiteY4" fmla="*/ 397640 h 793744"/>
                  <a:gd name="connsiteX5" fmla="*/ 227304 w 398099"/>
                  <a:gd name="connsiteY5" fmla="*/ 507374 h 793744"/>
                  <a:gd name="connsiteX6" fmla="*/ 73676 w 398099"/>
                  <a:gd name="connsiteY6" fmla="*/ 608679 h 793744"/>
                  <a:gd name="connsiteX7" fmla="*/ 360524 w 398099"/>
                  <a:gd name="connsiteY7" fmla="*/ 709402 h 793744"/>
                  <a:gd name="connsiteX8" fmla="*/ 307856 w 398099"/>
                  <a:gd name="connsiteY8" fmla="*/ 793744 h 793744"/>
                  <a:gd name="connsiteX0" fmla="*/ 46507 w 398099"/>
                  <a:gd name="connsiteY0" fmla="*/ 0 h 801607"/>
                  <a:gd name="connsiteX1" fmla="*/ 129789 w 398099"/>
                  <a:gd name="connsiteY1" fmla="*/ 86354 h 801607"/>
                  <a:gd name="connsiteX2" fmla="*/ 7835 w 398099"/>
                  <a:gd name="connsiteY2" fmla="*/ 192883 h 801607"/>
                  <a:gd name="connsiteX3" fmla="*/ 397419 w 398099"/>
                  <a:gd name="connsiteY3" fmla="*/ 285653 h 801607"/>
                  <a:gd name="connsiteX4" fmla="*/ 105351 w 398099"/>
                  <a:gd name="connsiteY4" fmla="*/ 397640 h 801607"/>
                  <a:gd name="connsiteX5" fmla="*/ 227304 w 398099"/>
                  <a:gd name="connsiteY5" fmla="*/ 507374 h 801607"/>
                  <a:gd name="connsiteX6" fmla="*/ 73676 w 398099"/>
                  <a:gd name="connsiteY6" fmla="*/ 608679 h 801607"/>
                  <a:gd name="connsiteX7" fmla="*/ 360524 w 398099"/>
                  <a:gd name="connsiteY7" fmla="*/ 709402 h 801607"/>
                  <a:gd name="connsiteX8" fmla="*/ 328816 w 398099"/>
                  <a:gd name="connsiteY8" fmla="*/ 801607 h 801607"/>
                  <a:gd name="connsiteX0" fmla="*/ 46507 w 398099"/>
                  <a:gd name="connsiteY0" fmla="*/ 0 h 801607"/>
                  <a:gd name="connsiteX1" fmla="*/ 129789 w 398099"/>
                  <a:gd name="connsiteY1" fmla="*/ 86354 h 801607"/>
                  <a:gd name="connsiteX2" fmla="*/ 7835 w 398099"/>
                  <a:gd name="connsiteY2" fmla="*/ 192883 h 801607"/>
                  <a:gd name="connsiteX3" fmla="*/ 397419 w 398099"/>
                  <a:gd name="connsiteY3" fmla="*/ 285653 h 801607"/>
                  <a:gd name="connsiteX4" fmla="*/ 105351 w 398099"/>
                  <a:gd name="connsiteY4" fmla="*/ 397640 h 801607"/>
                  <a:gd name="connsiteX5" fmla="*/ 227304 w 398099"/>
                  <a:gd name="connsiteY5" fmla="*/ 507374 h 801607"/>
                  <a:gd name="connsiteX6" fmla="*/ 73676 w 398099"/>
                  <a:gd name="connsiteY6" fmla="*/ 608679 h 801607"/>
                  <a:gd name="connsiteX7" fmla="*/ 360524 w 398099"/>
                  <a:gd name="connsiteY7" fmla="*/ 709402 h 801607"/>
                  <a:gd name="connsiteX8" fmla="*/ 341886 w 398099"/>
                  <a:gd name="connsiteY8" fmla="*/ 787207 h 801607"/>
                  <a:gd name="connsiteX9" fmla="*/ 328816 w 398099"/>
                  <a:gd name="connsiteY9" fmla="*/ 801607 h 801607"/>
                  <a:gd name="connsiteX0" fmla="*/ 46507 w 398099"/>
                  <a:gd name="connsiteY0" fmla="*/ 0 h 801607"/>
                  <a:gd name="connsiteX1" fmla="*/ 129789 w 398099"/>
                  <a:gd name="connsiteY1" fmla="*/ 86354 h 801607"/>
                  <a:gd name="connsiteX2" fmla="*/ 7835 w 398099"/>
                  <a:gd name="connsiteY2" fmla="*/ 192883 h 801607"/>
                  <a:gd name="connsiteX3" fmla="*/ 397419 w 398099"/>
                  <a:gd name="connsiteY3" fmla="*/ 285653 h 801607"/>
                  <a:gd name="connsiteX4" fmla="*/ 105351 w 398099"/>
                  <a:gd name="connsiteY4" fmla="*/ 397640 h 801607"/>
                  <a:gd name="connsiteX5" fmla="*/ 227304 w 398099"/>
                  <a:gd name="connsiteY5" fmla="*/ 507374 h 801607"/>
                  <a:gd name="connsiteX6" fmla="*/ 73676 w 398099"/>
                  <a:gd name="connsiteY6" fmla="*/ 608679 h 801607"/>
                  <a:gd name="connsiteX7" fmla="*/ 360524 w 398099"/>
                  <a:gd name="connsiteY7" fmla="*/ 709402 h 801607"/>
                  <a:gd name="connsiteX8" fmla="*/ 341886 w 398099"/>
                  <a:gd name="connsiteY8" fmla="*/ 787207 h 801607"/>
                  <a:gd name="connsiteX9" fmla="*/ 328816 w 398099"/>
                  <a:gd name="connsiteY9" fmla="*/ 801607 h 801607"/>
                  <a:gd name="connsiteX0" fmla="*/ 46507 w 398099"/>
                  <a:gd name="connsiteY0" fmla="*/ 0 h 787207"/>
                  <a:gd name="connsiteX1" fmla="*/ 129789 w 398099"/>
                  <a:gd name="connsiteY1" fmla="*/ 86354 h 787207"/>
                  <a:gd name="connsiteX2" fmla="*/ 7835 w 398099"/>
                  <a:gd name="connsiteY2" fmla="*/ 192883 h 787207"/>
                  <a:gd name="connsiteX3" fmla="*/ 397419 w 398099"/>
                  <a:gd name="connsiteY3" fmla="*/ 285653 h 787207"/>
                  <a:gd name="connsiteX4" fmla="*/ 105351 w 398099"/>
                  <a:gd name="connsiteY4" fmla="*/ 397640 h 787207"/>
                  <a:gd name="connsiteX5" fmla="*/ 227304 w 398099"/>
                  <a:gd name="connsiteY5" fmla="*/ 507374 h 787207"/>
                  <a:gd name="connsiteX6" fmla="*/ 73676 w 398099"/>
                  <a:gd name="connsiteY6" fmla="*/ 608679 h 787207"/>
                  <a:gd name="connsiteX7" fmla="*/ 360524 w 398099"/>
                  <a:gd name="connsiteY7" fmla="*/ 709402 h 787207"/>
                  <a:gd name="connsiteX8" fmla="*/ 341886 w 398099"/>
                  <a:gd name="connsiteY8" fmla="*/ 787207 h 787207"/>
                  <a:gd name="connsiteX0" fmla="*/ 46507 w 398099"/>
                  <a:gd name="connsiteY0" fmla="*/ 0 h 775301"/>
                  <a:gd name="connsiteX1" fmla="*/ 129789 w 398099"/>
                  <a:gd name="connsiteY1" fmla="*/ 86354 h 775301"/>
                  <a:gd name="connsiteX2" fmla="*/ 7835 w 398099"/>
                  <a:gd name="connsiteY2" fmla="*/ 192883 h 775301"/>
                  <a:gd name="connsiteX3" fmla="*/ 397419 w 398099"/>
                  <a:gd name="connsiteY3" fmla="*/ 285653 h 775301"/>
                  <a:gd name="connsiteX4" fmla="*/ 105351 w 398099"/>
                  <a:gd name="connsiteY4" fmla="*/ 397640 h 775301"/>
                  <a:gd name="connsiteX5" fmla="*/ 227304 w 398099"/>
                  <a:gd name="connsiteY5" fmla="*/ 507374 h 775301"/>
                  <a:gd name="connsiteX6" fmla="*/ 73676 w 398099"/>
                  <a:gd name="connsiteY6" fmla="*/ 608679 h 775301"/>
                  <a:gd name="connsiteX7" fmla="*/ 360524 w 398099"/>
                  <a:gd name="connsiteY7" fmla="*/ 709402 h 775301"/>
                  <a:gd name="connsiteX8" fmla="*/ 349030 w 398099"/>
                  <a:gd name="connsiteY8" fmla="*/ 775301 h 775301"/>
                  <a:gd name="connsiteX0" fmla="*/ 46507 w 398099"/>
                  <a:gd name="connsiteY0" fmla="*/ 0 h 775301"/>
                  <a:gd name="connsiteX1" fmla="*/ 129789 w 398099"/>
                  <a:gd name="connsiteY1" fmla="*/ 86354 h 775301"/>
                  <a:gd name="connsiteX2" fmla="*/ 7835 w 398099"/>
                  <a:gd name="connsiteY2" fmla="*/ 192883 h 775301"/>
                  <a:gd name="connsiteX3" fmla="*/ 397419 w 398099"/>
                  <a:gd name="connsiteY3" fmla="*/ 285653 h 775301"/>
                  <a:gd name="connsiteX4" fmla="*/ 105351 w 398099"/>
                  <a:gd name="connsiteY4" fmla="*/ 397640 h 775301"/>
                  <a:gd name="connsiteX5" fmla="*/ 227304 w 398099"/>
                  <a:gd name="connsiteY5" fmla="*/ 507374 h 775301"/>
                  <a:gd name="connsiteX6" fmla="*/ 73676 w 398099"/>
                  <a:gd name="connsiteY6" fmla="*/ 608679 h 775301"/>
                  <a:gd name="connsiteX7" fmla="*/ 360524 w 398099"/>
                  <a:gd name="connsiteY7" fmla="*/ 697496 h 775301"/>
                  <a:gd name="connsiteX8" fmla="*/ 349030 w 398099"/>
                  <a:gd name="connsiteY8" fmla="*/ 775301 h 775301"/>
                  <a:gd name="connsiteX0" fmla="*/ 46507 w 398099"/>
                  <a:gd name="connsiteY0" fmla="*/ 0 h 697496"/>
                  <a:gd name="connsiteX1" fmla="*/ 129789 w 398099"/>
                  <a:gd name="connsiteY1" fmla="*/ 86354 h 697496"/>
                  <a:gd name="connsiteX2" fmla="*/ 7835 w 398099"/>
                  <a:gd name="connsiteY2" fmla="*/ 192883 h 697496"/>
                  <a:gd name="connsiteX3" fmla="*/ 397419 w 398099"/>
                  <a:gd name="connsiteY3" fmla="*/ 285653 h 697496"/>
                  <a:gd name="connsiteX4" fmla="*/ 105351 w 398099"/>
                  <a:gd name="connsiteY4" fmla="*/ 397640 h 697496"/>
                  <a:gd name="connsiteX5" fmla="*/ 227304 w 398099"/>
                  <a:gd name="connsiteY5" fmla="*/ 507374 h 697496"/>
                  <a:gd name="connsiteX6" fmla="*/ 73676 w 398099"/>
                  <a:gd name="connsiteY6" fmla="*/ 608679 h 697496"/>
                  <a:gd name="connsiteX7" fmla="*/ 360524 w 398099"/>
                  <a:gd name="connsiteY7" fmla="*/ 697496 h 697496"/>
                  <a:gd name="connsiteX0" fmla="*/ 46507 w 398099"/>
                  <a:gd name="connsiteY0" fmla="*/ 0 h 734713"/>
                  <a:gd name="connsiteX1" fmla="*/ 129789 w 398099"/>
                  <a:gd name="connsiteY1" fmla="*/ 86354 h 734713"/>
                  <a:gd name="connsiteX2" fmla="*/ 7835 w 398099"/>
                  <a:gd name="connsiteY2" fmla="*/ 192883 h 734713"/>
                  <a:gd name="connsiteX3" fmla="*/ 397419 w 398099"/>
                  <a:gd name="connsiteY3" fmla="*/ 285653 h 734713"/>
                  <a:gd name="connsiteX4" fmla="*/ 105351 w 398099"/>
                  <a:gd name="connsiteY4" fmla="*/ 397640 h 734713"/>
                  <a:gd name="connsiteX5" fmla="*/ 227304 w 398099"/>
                  <a:gd name="connsiteY5" fmla="*/ 507374 h 734713"/>
                  <a:gd name="connsiteX6" fmla="*/ 73676 w 398099"/>
                  <a:gd name="connsiteY6" fmla="*/ 608679 h 734713"/>
                  <a:gd name="connsiteX7" fmla="*/ 373815 w 398099"/>
                  <a:gd name="connsiteY7" fmla="*/ 734713 h 734713"/>
                  <a:gd name="connsiteX0" fmla="*/ 129789 w 398099"/>
                  <a:gd name="connsiteY0" fmla="*/ 0 h 648359"/>
                  <a:gd name="connsiteX1" fmla="*/ 7835 w 398099"/>
                  <a:gd name="connsiteY1" fmla="*/ 106529 h 648359"/>
                  <a:gd name="connsiteX2" fmla="*/ 397419 w 398099"/>
                  <a:gd name="connsiteY2" fmla="*/ 199299 h 648359"/>
                  <a:gd name="connsiteX3" fmla="*/ 105351 w 398099"/>
                  <a:gd name="connsiteY3" fmla="*/ 311286 h 648359"/>
                  <a:gd name="connsiteX4" fmla="*/ 227304 w 398099"/>
                  <a:gd name="connsiteY4" fmla="*/ 421020 h 648359"/>
                  <a:gd name="connsiteX5" fmla="*/ 73676 w 398099"/>
                  <a:gd name="connsiteY5" fmla="*/ 522325 h 648359"/>
                  <a:gd name="connsiteX6" fmla="*/ 373815 w 398099"/>
                  <a:gd name="connsiteY6" fmla="*/ 648359 h 648359"/>
                  <a:gd name="connsiteX0" fmla="*/ 139534 w 397212"/>
                  <a:gd name="connsiteY0" fmla="*/ 0 h 664308"/>
                  <a:gd name="connsiteX1" fmla="*/ 6948 w 397212"/>
                  <a:gd name="connsiteY1" fmla="*/ 122478 h 664308"/>
                  <a:gd name="connsiteX2" fmla="*/ 396532 w 397212"/>
                  <a:gd name="connsiteY2" fmla="*/ 215248 h 664308"/>
                  <a:gd name="connsiteX3" fmla="*/ 104464 w 397212"/>
                  <a:gd name="connsiteY3" fmla="*/ 327235 h 664308"/>
                  <a:gd name="connsiteX4" fmla="*/ 226417 w 397212"/>
                  <a:gd name="connsiteY4" fmla="*/ 436969 h 664308"/>
                  <a:gd name="connsiteX5" fmla="*/ 72789 w 397212"/>
                  <a:gd name="connsiteY5" fmla="*/ 538274 h 664308"/>
                  <a:gd name="connsiteX6" fmla="*/ 372928 w 397212"/>
                  <a:gd name="connsiteY6" fmla="*/ 664308 h 664308"/>
                  <a:gd name="connsiteX0" fmla="*/ 111694 w 369037"/>
                  <a:gd name="connsiteY0" fmla="*/ 0 h 664308"/>
                  <a:gd name="connsiteX1" fmla="*/ 8136 w 369037"/>
                  <a:gd name="connsiteY1" fmla="*/ 110383 h 664308"/>
                  <a:gd name="connsiteX2" fmla="*/ 368692 w 369037"/>
                  <a:gd name="connsiteY2" fmla="*/ 215248 h 664308"/>
                  <a:gd name="connsiteX3" fmla="*/ 76624 w 369037"/>
                  <a:gd name="connsiteY3" fmla="*/ 327235 h 664308"/>
                  <a:gd name="connsiteX4" fmla="*/ 198577 w 369037"/>
                  <a:gd name="connsiteY4" fmla="*/ 436969 h 664308"/>
                  <a:gd name="connsiteX5" fmla="*/ 44949 w 369037"/>
                  <a:gd name="connsiteY5" fmla="*/ 538274 h 664308"/>
                  <a:gd name="connsiteX6" fmla="*/ 345088 w 369037"/>
                  <a:gd name="connsiteY6" fmla="*/ 664308 h 664308"/>
                  <a:gd name="connsiteX0" fmla="*/ 69108 w 326145"/>
                  <a:gd name="connsiteY0" fmla="*/ 0 h 664308"/>
                  <a:gd name="connsiteX1" fmla="*/ 11512 w 326145"/>
                  <a:gd name="connsiteY1" fmla="*/ 105548 h 664308"/>
                  <a:gd name="connsiteX2" fmla="*/ 326106 w 326145"/>
                  <a:gd name="connsiteY2" fmla="*/ 215248 h 664308"/>
                  <a:gd name="connsiteX3" fmla="*/ 34038 w 326145"/>
                  <a:gd name="connsiteY3" fmla="*/ 327235 h 664308"/>
                  <a:gd name="connsiteX4" fmla="*/ 155991 w 326145"/>
                  <a:gd name="connsiteY4" fmla="*/ 436969 h 664308"/>
                  <a:gd name="connsiteX5" fmla="*/ 2363 w 326145"/>
                  <a:gd name="connsiteY5" fmla="*/ 538274 h 664308"/>
                  <a:gd name="connsiteX6" fmla="*/ 302502 w 326145"/>
                  <a:gd name="connsiteY6" fmla="*/ 664308 h 664308"/>
                  <a:gd name="connsiteX0" fmla="*/ 69108 w 326112"/>
                  <a:gd name="connsiteY0" fmla="*/ 0 h 664308"/>
                  <a:gd name="connsiteX1" fmla="*/ 42960 w 326112"/>
                  <a:gd name="connsiteY1" fmla="*/ 107970 h 664308"/>
                  <a:gd name="connsiteX2" fmla="*/ 326106 w 326112"/>
                  <a:gd name="connsiteY2" fmla="*/ 215248 h 664308"/>
                  <a:gd name="connsiteX3" fmla="*/ 34038 w 326112"/>
                  <a:gd name="connsiteY3" fmla="*/ 327235 h 664308"/>
                  <a:gd name="connsiteX4" fmla="*/ 155991 w 326112"/>
                  <a:gd name="connsiteY4" fmla="*/ 436969 h 664308"/>
                  <a:gd name="connsiteX5" fmla="*/ 2363 w 326112"/>
                  <a:gd name="connsiteY5" fmla="*/ 538274 h 664308"/>
                  <a:gd name="connsiteX6" fmla="*/ 302502 w 326112"/>
                  <a:gd name="connsiteY6" fmla="*/ 664308 h 664308"/>
                  <a:gd name="connsiteX0" fmla="*/ 69168 w 326201"/>
                  <a:gd name="connsiteY0" fmla="*/ 0 h 664308"/>
                  <a:gd name="connsiteX1" fmla="*/ 43020 w 326201"/>
                  <a:gd name="connsiteY1" fmla="*/ 107970 h 664308"/>
                  <a:gd name="connsiteX2" fmla="*/ 326166 w 326201"/>
                  <a:gd name="connsiteY2" fmla="*/ 215248 h 664308"/>
                  <a:gd name="connsiteX3" fmla="*/ 63126 w 326201"/>
                  <a:gd name="connsiteY3" fmla="*/ 336911 h 664308"/>
                  <a:gd name="connsiteX4" fmla="*/ 156051 w 326201"/>
                  <a:gd name="connsiteY4" fmla="*/ 436969 h 664308"/>
                  <a:gd name="connsiteX5" fmla="*/ 2423 w 326201"/>
                  <a:gd name="connsiteY5" fmla="*/ 538274 h 664308"/>
                  <a:gd name="connsiteX6" fmla="*/ 302562 w 326201"/>
                  <a:gd name="connsiteY6" fmla="*/ 664308 h 664308"/>
                  <a:gd name="connsiteX0" fmla="*/ 71302 w 328336"/>
                  <a:gd name="connsiteY0" fmla="*/ 0 h 664308"/>
                  <a:gd name="connsiteX1" fmla="*/ 45154 w 328336"/>
                  <a:gd name="connsiteY1" fmla="*/ 107970 h 664308"/>
                  <a:gd name="connsiteX2" fmla="*/ 328300 w 328336"/>
                  <a:gd name="connsiteY2" fmla="*/ 215248 h 664308"/>
                  <a:gd name="connsiteX3" fmla="*/ 65260 w 328336"/>
                  <a:gd name="connsiteY3" fmla="*/ 336911 h 664308"/>
                  <a:gd name="connsiteX4" fmla="*/ 119481 w 328336"/>
                  <a:gd name="connsiteY4" fmla="*/ 434553 h 664308"/>
                  <a:gd name="connsiteX5" fmla="*/ 4557 w 328336"/>
                  <a:gd name="connsiteY5" fmla="*/ 538274 h 664308"/>
                  <a:gd name="connsiteX6" fmla="*/ 304696 w 328336"/>
                  <a:gd name="connsiteY6" fmla="*/ 664308 h 664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8336" h="664308">
                    <a:moveTo>
                      <a:pt x="71302" y="0"/>
                    </a:moveTo>
                    <a:cubicBezTo>
                      <a:pt x="64857" y="32147"/>
                      <a:pt x="2321" y="72095"/>
                      <a:pt x="45154" y="107970"/>
                    </a:cubicBezTo>
                    <a:cubicBezTo>
                      <a:pt x="87987" y="143845"/>
                      <a:pt x="324949" y="177091"/>
                      <a:pt x="328300" y="215248"/>
                    </a:cubicBezTo>
                    <a:cubicBezTo>
                      <a:pt x="331651" y="253405"/>
                      <a:pt x="100063" y="300360"/>
                      <a:pt x="65260" y="336911"/>
                    </a:cubicBezTo>
                    <a:cubicBezTo>
                      <a:pt x="30457" y="373462"/>
                      <a:pt x="129598" y="400992"/>
                      <a:pt x="119481" y="434553"/>
                    </a:cubicBezTo>
                    <a:cubicBezTo>
                      <a:pt x="109364" y="468114"/>
                      <a:pt x="-26312" y="499982"/>
                      <a:pt x="4557" y="538274"/>
                    </a:cubicBezTo>
                    <a:cubicBezTo>
                      <a:pt x="35426" y="576567"/>
                      <a:pt x="258804" y="636538"/>
                      <a:pt x="304696" y="664308"/>
                    </a:cubicBezTo>
                  </a:path>
                </a:pathLst>
              </a:custGeom>
              <a:noFill/>
              <a:ln w="19050" cap="rnd" cmpd="sng" algn="ctr">
                <a:solidFill>
                  <a:schemeClr val="accent3"/>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sp>
            <p:nvSpPr>
              <p:cNvPr id="820" name="Freeform 819"/>
              <p:cNvSpPr/>
              <p:nvPr/>
            </p:nvSpPr>
            <p:spPr bwMode="auto">
              <a:xfrm rot="14778074">
                <a:off x="5369792" y="4025126"/>
                <a:ext cx="137650" cy="283651"/>
              </a:xfrm>
              <a:custGeom>
                <a:avLst/>
                <a:gdLst>
                  <a:gd name="connsiteX0" fmla="*/ 56965 w 378553"/>
                  <a:gd name="connsiteY0" fmla="*/ 0 h 924128"/>
                  <a:gd name="connsiteX1" fmla="*/ 115331 w 378553"/>
                  <a:gd name="connsiteY1" fmla="*/ 136187 h 924128"/>
                  <a:gd name="connsiteX2" fmla="*/ 8327 w 378553"/>
                  <a:gd name="connsiteY2" fmla="*/ 262647 h 924128"/>
                  <a:gd name="connsiteX3" fmla="*/ 377978 w 378553"/>
                  <a:gd name="connsiteY3" fmla="*/ 340468 h 924128"/>
                  <a:gd name="connsiteX4" fmla="*/ 95876 w 378553"/>
                  <a:gd name="connsiteY4" fmla="*/ 447472 h 924128"/>
                  <a:gd name="connsiteX5" fmla="*/ 202880 w 378553"/>
                  <a:gd name="connsiteY5" fmla="*/ 544749 h 924128"/>
                  <a:gd name="connsiteX6" fmla="*/ 66693 w 378553"/>
                  <a:gd name="connsiteY6" fmla="*/ 680936 h 924128"/>
                  <a:gd name="connsiteX7" fmla="*/ 358523 w 378553"/>
                  <a:gd name="connsiteY7" fmla="*/ 739302 h 924128"/>
                  <a:gd name="connsiteX8" fmla="*/ 270974 w 378553"/>
                  <a:gd name="connsiteY8" fmla="*/ 856034 h 924128"/>
                  <a:gd name="connsiteX9" fmla="*/ 183425 w 378553"/>
                  <a:gd name="connsiteY9" fmla="*/ 924128 h 924128"/>
                  <a:gd name="connsiteX0" fmla="*/ 84586 w 378767"/>
                  <a:gd name="connsiteY0" fmla="*/ 0 h 881771"/>
                  <a:gd name="connsiteX1" fmla="*/ 115545 w 378767"/>
                  <a:gd name="connsiteY1" fmla="*/ 93830 h 881771"/>
                  <a:gd name="connsiteX2" fmla="*/ 8541 w 378767"/>
                  <a:gd name="connsiteY2" fmla="*/ 220290 h 881771"/>
                  <a:gd name="connsiteX3" fmla="*/ 378192 w 378767"/>
                  <a:gd name="connsiteY3" fmla="*/ 298111 h 881771"/>
                  <a:gd name="connsiteX4" fmla="*/ 96090 w 378767"/>
                  <a:gd name="connsiteY4" fmla="*/ 405115 h 881771"/>
                  <a:gd name="connsiteX5" fmla="*/ 203094 w 378767"/>
                  <a:gd name="connsiteY5" fmla="*/ 502392 h 881771"/>
                  <a:gd name="connsiteX6" fmla="*/ 66907 w 378767"/>
                  <a:gd name="connsiteY6" fmla="*/ 638579 h 881771"/>
                  <a:gd name="connsiteX7" fmla="*/ 358737 w 378767"/>
                  <a:gd name="connsiteY7" fmla="*/ 696945 h 881771"/>
                  <a:gd name="connsiteX8" fmla="*/ 271188 w 378767"/>
                  <a:gd name="connsiteY8" fmla="*/ 813677 h 881771"/>
                  <a:gd name="connsiteX9" fmla="*/ 183639 w 378767"/>
                  <a:gd name="connsiteY9" fmla="*/ 881771 h 881771"/>
                  <a:gd name="connsiteX0" fmla="*/ 84586 w 378767"/>
                  <a:gd name="connsiteY0" fmla="*/ 0 h 813677"/>
                  <a:gd name="connsiteX1" fmla="*/ 115545 w 378767"/>
                  <a:gd name="connsiteY1" fmla="*/ 93830 h 813677"/>
                  <a:gd name="connsiteX2" fmla="*/ 8541 w 378767"/>
                  <a:gd name="connsiteY2" fmla="*/ 220290 h 813677"/>
                  <a:gd name="connsiteX3" fmla="*/ 378192 w 378767"/>
                  <a:gd name="connsiteY3" fmla="*/ 298111 h 813677"/>
                  <a:gd name="connsiteX4" fmla="*/ 96090 w 378767"/>
                  <a:gd name="connsiteY4" fmla="*/ 405115 h 813677"/>
                  <a:gd name="connsiteX5" fmla="*/ 203094 w 378767"/>
                  <a:gd name="connsiteY5" fmla="*/ 502392 h 813677"/>
                  <a:gd name="connsiteX6" fmla="*/ 66907 w 378767"/>
                  <a:gd name="connsiteY6" fmla="*/ 638579 h 813677"/>
                  <a:gd name="connsiteX7" fmla="*/ 358737 w 378767"/>
                  <a:gd name="connsiteY7" fmla="*/ 696945 h 813677"/>
                  <a:gd name="connsiteX8" fmla="*/ 271188 w 378767"/>
                  <a:gd name="connsiteY8" fmla="*/ 813677 h 813677"/>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8737 w 378767"/>
                  <a:gd name="connsiteY7" fmla="*/ 696945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6907 w 378767"/>
                  <a:gd name="connsiteY6" fmla="*/ 638579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9398 w 378767"/>
                  <a:gd name="connsiteY6" fmla="*/ 621138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9398 w 378767"/>
                  <a:gd name="connsiteY6" fmla="*/ 621138 h 808694"/>
                  <a:gd name="connsiteX7" fmla="*/ 351263 w 378767"/>
                  <a:gd name="connsiteY7" fmla="*/ 724352 h 808694"/>
                  <a:gd name="connsiteX8" fmla="*/ 298595 w 378767"/>
                  <a:gd name="connsiteY8" fmla="*/ 808694 h 808694"/>
                  <a:gd name="connsiteX0" fmla="*/ 84586 w 378767"/>
                  <a:gd name="connsiteY0" fmla="*/ 0 h 808694"/>
                  <a:gd name="connsiteX1" fmla="*/ 115545 w 378767"/>
                  <a:gd name="connsiteY1" fmla="*/ 93830 h 808694"/>
                  <a:gd name="connsiteX2" fmla="*/ 8541 w 378767"/>
                  <a:gd name="connsiteY2" fmla="*/ 220290 h 808694"/>
                  <a:gd name="connsiteX3" fmla="*/ 378192 w 378767"/>
                  <a:gd name="connsiteY3" fmla="*/ 298111 h 808694"/>
                  <a:gd name="connsiteX4" fmla="*/ 96090 w 378767"/>
                  <a:gd name="connsiteY4" fmla="*/ 405115 h 808694"/>
                  <a:gd name="connsiteX5" fmla="*/ 203094 w 378767"/>
                  <a:gd name="connsiteY5" fmla="*/ 502392 h 808694"/>
                  <a:gd name="connsiteX6" fmla="*/ 64415 w 378767"/>
                  <a:gd name="connsiteY6" fmla="*/ 623629 h 808694"/>
                  <a:gd name="connsiteX7" fmla="*/ 351263 w 378767"/>
                  <a:gd name="connsiteY7" fmla="*/ 724352 h 808694"/>
                  <a:gd name="connsiteX8" fmla="*/ 298595 w 378767"/>
                  <a:gd name="connsiteY8" fmla="*/ 808694 h 808694"/>
                  <a:gd name="connsiteX0" fmla="*/ 84586 w 378762"/>
                  <a:gd name="connsiteY0" fmla="*/ 0 h 808694"/>
                  <a:gd name="connsiteX1" fmla="*/ 115545 w 378762"/>
                  <a:gd name="connsiteY1" fmla="*/ 93830 h 808694"/>
                  <a:gd name="connsiteX2" fmla="*/ 8541 w 378762"/>
                  <a:gd name="connsiteY2" fmla="*/ 220290 h 808694"/>
                  <a:gd name="connsiteX3" fmla="*/ 378192 w 378762"/>
                  <a:gd name="connsiteY3" fmla="*/ 298111 h 808694"/>
                  <a:gd name="connsiteX4" fmla="*/ 96090 w 378762"/>
                  <a:gd name="connsiteY4" fmla="*/ 405115 h 808694"/>
                  <a:gd name="connsiteX5" fmla="*/ 218043 w 378762"/>
                  <a:gd name="connsiteY5" fmla="*/ 522324 h 808694"/>
                  <a:gd name="connsiteX6" fmla="*/ 64415 w 378762"/>
                  <a:gd name="connsiteY6" fmla="*/ 623629 h 808694"/>
                  <a:gd name="connsiteX7" fmla="*/ 351263 w 378762"/>
                  <a:gd name="connsiteY7" fmla="*/ 724352 h 808694"/>
                  <a:gd name="connsiteX8" fmla="*/ 298595 w 378762"/>
                  <a:gd name="connsiteY8" fmla="*/ 808694 h 808694"/>
                  <a:gd name="connsiteX0" fmla="*/ 84586 w 378762"/>
                  <a:gd name="connsiteY0" fmla="*/ 0 h 808694"/>
                  <a:gd name="connsiteX1" fmla="*/ 115545 w 378762"/>
                  <a:gd name="connsiteY1" fmla="*/ 93830 h 808694"/>
                  <a:gd name="connsiteX2" fmla="*/ 8541 w 378762"/>
                  <a:gd name="connsiteY2" fmla="*/ 220290 h 808694"/>
                  <a:gd name="connsiteX3" fmla="*/ 378192 w 378762"/>
                  <a:gd name="connsiteY3" fmla="*/ 298111 h 808694"/>
                  <a:gd name="connsiteX4" fmla="*/ 96090 w 378762"/>
                  <a:gd name="connsiteY4" fmla="*/ 405115 h 808694"/>
                  <a:gd name="connsiteX5" fmla="*/ 218043 w 378762"/>
                  <a:gd name="connsiteY5" fmla="*/ 522324 h 808694"/>
                  <a:gd name="connsiteX6" fmla="*/ 64415 w 378762"/>
                  <a:gd name="connsiteY6" fmla="*/ 623629 h 808694"/>
                  <a:gd name="connsiteX7" fmla="*/ 351263 w 378762"/>
                  <a:gd name="connsiteY7" fmla="*/ 724352 h 808694"/>
                  <a:gd name="connsiteX8" fmla="*/ 298595 w 378762"/>
                  <a:gd name="connsiteY8" fmla="*/ 808694 h 808694"/>
                  <a:gd name="connsiteX0" fmla="*/ 84586 w 378762"/>
                  <a:gd name="connsiteY0" fmla="*/ 0 h 808694"/>
                  <a:gd name="connsiteX1" fmla="*/ 115545 w 378762"/>
                  <a:gd name="connsiteY1" fmla="*/ 93830 h 808694"/>
                  <a:gd name="connsiteX2" fmla="*/ 8541 w 378762"/>
                  <a:gd name="connsiteY2" fmla="*/ 220290 h 808694"/>
                  <a:gd name="connsiteX3" fmla="*/ 378192 w 378762"/>
                  <a:gd name="connsiteY3" fmla="*/ 298111 h 808694"/>
                  <a:gd name="connsiteX4" fmla="*/ 96090 w 378762"/>
                  <a:gd name="connsiteY4" fmla="*/ 412590 h 808694"/>
                  <a:gd name="connsiteX5" fmla="*/ 218043 w 378762"/>
                  <a:gd name="connsiteY5" fmla="*/ 522324 h 808694"/>
                  <a:gd name="connsiteX6" fmla="*/ 64415 w 378762"/>
                  <a:gd name="connsiteY6" fmla="*/ 623629 h 808694"/>
                  <a:gd name="connsiteX7" fmla="*/ 351263 w 378762"/>
                  <a:gd name="connsiteY7" fmla="*/ 724352 h 808694"/>
                  <a:gd name="connsiteX8" fmla="*/ 298595 w 378762"/>
                  <a:gd name="connsiteY8" fmla="*/ 808694 h 808694"/>
                  <a:gd name="connsiteX0" fmla="*/ 84586 w 378716"/>
                  <a:gd name="connsiteY0" fmla="*/ 0 h 808694"/>
                  <a:gd name="connsiteX1" fmla="*/ 115545 w 378716"/>
                  <a:gd name="connsiteY1" fmla="*/ 93830 h 808694"/>
                  <a:gd name="connsiteX2" fmla="*/ 8541 w 378716"/>
                  <a:gd name="connsiteY2" fmla="*/ 220290 h 808694"/>
                  <a:gd name="connsiteX3" fmla="*/ 378192 w 378716"/>
                  <a:gd name="connsiteY3" fmla="*/ 298111 h 808694"/>
                  <a:gd name="connsiteX4" fmla="*/ 96090 w 378716"/>
                  <a:gd name="connsiteY4" fmla="*/ 412590 h 808694"/>
                  <a:gd name="connsiteX5" fmla="*/ 218043 w 378716"/>
                  <a:gd name="connsiteY5" fmla="*/ 522324 h 808694"/>
                  <a:gd name="connsiteX6" fmla="*/ 64415 w 378716"/>
                  <a:gd name="connsiteY6" fmla="*/ 623629 h 808694"/>
                  <a:gd name="connsiteX7" fmla="*/ 351263 w 378716"/>
                  <a:gd name="connsiteY7" fmla="*/ 724352 h 808694"/>
                  <a:gd name="connsiteX8" fmla="*/ 298595 w 378716"/>
                  <a:gd name="connsiteY8" fmla="*/ 808694 h 808694"/>
                  <a:gd name="connsiteX0" fmla="*/ 84586 w 378192"/>
                  <a:gd name="connsiteY0" fmla="*/ 0 h 808694"/>
                  <a:gd name="connsiteX1" fmla="*/ 115545 w 378192"/>
                  <a:gd name="connsiteY1" fmla="*/ 93830 h 808694"/>
                  <a:gd name="connsiteX2" fmla="*/ 8541 w 378192"/>
                  <a:gd name="connsiteY2" fmla="*/ 220290 h 808694"/>
                  <a:gd name="connsiteX3" fmla="*/ 378192 w 378192"/>
                  <a:gd name="connsiteY3" fmla="*/ 298111 h 808694"/>
                  <a:gd name="connsiteX4" fmla="*/ 96090 w 378192"/>
                  <a:gd name="connsiteY4" fmla="*/ 412590 h 808694"/>
                  <a:gd name="connsiteX5" fmla="*/ 218043 w 378192"/>
                  <a:gd name="connsiteY5" fmla="*/ 522324 h 808694"/>
                  <a:gd name="connsiteX6" fmla="*/ 64415 w 378192"/>
                  <a:gd name="connsiteY6" fmla="*/ 623629 h 808694"/>
                  <a:gd name="connsiteX7" fmla="*/ 351263 w 378192"/>
                  <a:gd name="connsiteY7" fmla="*/ 724352 h 808694"/>
                  <a:gd name="connsiteX8" fmla="*/ 298595 w 378192"/>
                  <a:gd name="connsiteY8" fmla="*/ 808694 h 808694"/>
                  <a:gd name="connsiteX0" fmla="*/ 85095 w 388667"/>
                  <a:gd name="connsiteY0" fmla="*/ 0 h 808694"/>
                  <a:gd name="connsiteX1" fmla="*/ 116054 w 388667"/>
                  <a:gd name="connsiteY1" fmla="*/ 93830 h 808694"/>
                  <a:gd name="connsiteX2" fmla="*/ 9050 w 388667"/>
                  <a:gd name="connsiteY2" fmla="*/ 220290 h 808694"/>
                  <a:gd name="connsiteX3" fmla="*/ 388667 w 388667"/>
                  <a:gd name="connsiteY3" fmla="*/ 300603 h 808694"/>
                  <a:gd name="connsiteX4" fmla="*/ 96599 w 388667"/>
                  <a:gd name="connsiteY4" fmla="*/ 412590 h 808694"/>
                  <a:gd name="connsiteX5" fmla="*/ 218552 w 388667"/>
                  <a:gd name="connsiteY5" fmla="*/ 522324 h 808694"/>
                  <a:gd name="connsiteX6" fmla="*/ 64924 w 388667"/>
                  <a:gd name="connsiteY6" fmla="*/ 623629 h 808694"/>
                  <a:gd name="connsiteX7" fmla="*/ 351772 w 388667"/>
                  <a:gd name="connsiteY7" fmla="*/ 724352 h 808694"/>
                  <a:gd name="connsiteX8" fmla="*/ 299104 w 388667"/>
                  <a:gd name="connsiteY8" fmla="*/ 808694 h 808694"/>
                  <a:gd name="connsiteX0" fmla="*/ 76048 w 379620"/>
                  <a:gd name="connsiteY0" fmla="*/ 0 h 808694"/>
                  <a:gd name="connsiteX1" fmla="*/ 107007 w 379620"/>
                  <a:gd name="connsiteY1" fmla="*/ 93830 h 808694"/>
                  <a:gd name="connsiteX2" fmla="*/ 3 w 379620"/>
                  <a:gd name="connsiteY2" fmla="*/ 220290 h 808694"/>
                  <a:gd name="connsiteX3" fmla="*/ 379620 w 379620"/>
                  <a:gd name="connsiteY3" fmla="*/ 300603 h 808694"/>
                  <a:gd name="connsiteX4" fmla="*/ 87552 w 379620"/>
                  <a:gd name="connsiteY4" fmla="*/ 412590 h 808694"/>
                  <a:gd name="connsiteX5" fmla="*/ 209505 w 379620"/>
                  <a:gd name="connsiteY5" fmla="*/ 522324 h 808694"/>
                  <a:gd name="connsiteX6" fmla="*/ 55877 w 379620"/>
                  <a:gd name="connsiteY6" fmla="*/ 623629 h 808694"/>
                  <a:gd name="connsiteX7" fmla="*/ 342725 w 379620"/>
                  <a:gd name="connsiteY7" fmla="*/ 724352 h 808694"/>
                  <a:gd name="connsiteX8" fmla="*/ 290057 w 379620"/>
                  <a:gd name="connsiteY8" fmla="*/ 808694 h 808694"/>
                  <a:gd name="connsiteX0" fmla="*/ 86014 w 390266"/>
                  <a:gd name="connsiteY0" fmla="*/ 0 h 808694"/>
                  <a:gd name="connsiteX1" fmla="*/ 116973 w 390266"/>
                  <a:gd name="connsiteY1" fmla="*/ 93830 h 808694"/>
                  <a:gd name="connsiteX2" fmla="*/ 2 w 390266"/>
                  <a:gd name="connsiteY2" fmla="*/ 207833 h 808694"/>
                  <a:gd name="connsiteX3" fmla="*/ 389586 w 390266"/>
                  <a:gd name="connsiteY3" fmla="*/ 300603 h 808694"/>
                  <a:gd name="connsiteX4" fmla="*/ 97518 w 390266"/>
                  <a:gd name="connsiteY4" fmla="*/ 412590 h 808694"/>
                  <a:gd name="connsiteX5" fmla="*/ 219471 w 390266"/>
                  <a:gd name="connsiteY5" fmla="*/ 522324 h 808694"/>
                  <a:gd name="connsiteX6" fmla="*/ 65843 w 390266"/>
                  <a:gd name="connsiteY6" fmla="*/ 623629 h 808694"/>
                  <a:gd name="connsiteX7" fmla="*/ 352691 w 390266"/>
                  <a:gd name="connsiteY7" fmla="*/ 724352 h 808694"/>
                  <a:gd name="connsiteX8" fmla="*/ 300023 w 390266"/>
                  <a:gd name="connsiteY8" fmla="*/ 808694 h 808694"/>
                  <a:gd name="connsiteX0" fmla="*/ 86050 w 390302"/>
                  <a:gd name="connsiteY0" fmla="*/ 0 h 808694"/>
                  <a:gd name="connsiteX1" fmla="*/ 117009 w 390302"/>
                  <a:gd name="connsiteY1" fmla="*/ 93830 h 808694"/>
                  <a:gd name="connsiteX2" fmla="*/ 38 w 390302"/>
                  <a:gd name="connsiteY2" fmla="*/ 207833 h 808694"/>
                  <a:gd name="connsiteX3" fmla="*/ 389622 w 390302"/>
                  <a:gd name="connsiteY3" fmla="*/ 300603 h 808694"/>
                  <a:gd name="connsiteX4" fmla="*/ 97554 w 390302"/>
                  <a:gd name="connsiteY4" fmla="*/ 412590 h 808694"/>
                  <a:gd name="connsiteX5" fmla="*/ 219507 w 390302"/>
                  <a:gd name="connsiteY5" fmla="*/ 522324 h 808694"/>
                  <a:gd name="connsiteX6" fmla="*/ 65879 w 390302"/>
                  <a:gd name="connsiteY6" fmla="*/ 623629 h 808694"/>
                  <a:gd name="connsiteX7" fmla="*/ 352727 w 390302"/>
                  <a:gd name="connsiteY7" fmla="*/ 724352 h 808694"/>
                  <a:gd name="connsiteX8" fmla="*/ 300059 w 390302"/>
                  <a:gd name="connsiteY8" fmla="*/ 808694 h 808694"/>
                  <a:gd name="connsiteX0" fmla="*/ 53660 w 390302"/>
                  <a:gd name="connsiteY0" fmla="*/ 0 h 806202"/>
                  <a:gd name="connsiteX1" fmla="*/ 117009 w 390302"/>
                  <a:gd name="connsiteY1" fmla="*/ 91338 h 806202"/>
                  <a:gd name="connsiteX2" fmla="*/ 38 w 390302"/>
                  <a:gd name="connsiteY2" fmla="*/ 205341 h 806202"/>
                  <a:gd name="connsiteX3" fmla="*/ 389622 w 390302"/>
                  <a:gd name="connsiteY3" fmla="*/ 298111 h 806202"/>
                  <a:gd name="connsiteX4" fmla="*/ 97554 w 390302"/>
                  <a:gd name="connsiteY4" fmla="*/ 410098 h 806202"/>
                  <a:gd name="connsiteX5" fmla="*/ 219507 w 390302"/>
                  <a:gd name="connsiteY5" fmla="*/ 519832 h 806202"/>
                  <a:gd name="connsiteX6" fmla="*/ 65879 w 390302"/>
                  <a:gd name="connsiteY6" fmla="*/ 621137 h 806202"/>
                  <a:gd name="connsiteX7" fmla="*/ 352727 w 390302"/>
                  <a:gd name="connsiteY7" fmla="*/ 721860 h 806202"/>
                  <a:gd name="connsiteX8" fmla="*/ 300059 w 390302"/>
                  <a:gd name="connsiteY8" fmla="*/ 806202 h 806202"/>
                  <a:gd name="connsiteX0" fmla="*/ 53660 w 390302"/>
                  <a:gd name="connsiteY0" fmla="*/ 0 h 806202"/>
                  <a:gd name="connsiteX1" fmla="*/ 117009 w 390302"/>
                  <a:gd name="connsiteY1" fmla="*/ 91338 h 806202"/>
                  <a:gd name="connsiteX2" fmla="*/ 38 w 390302"/>
                  <a:gd name="connsiteY2" fmla="*/ 205341 h 806202"/>
                  <a:gd name="connsiteX3" fmla="*/ 389622 w 390302"/>
                  <a:gd name="connsiteY3" fmla="*/ 298111 h 806202"/>
                  <a:gd name="connsiteX4" fmla="*/ 97554 w 390302"/>
                  <a:gd name="connsiteY4" fmla="*/ 410098 h 806202"/>
                  <a:gd name="connsiteX5" fmla="*/ 219507 w 390302"/>
                  <a:gd name="connsiteY5" fmla="*/ 519832 h 806202"/>
                  <a:gd name="connsiteX6" fmla="*/ 65879 w 390302"/>
                  <a:gd name="connsiteY6" fmla="*/ 621137 h 806202"/>
                  <a:gd name="connsiteX7" fmla="*/ 352727 w 390302"/>
                  <a:gd name="connsiteY7" fmla="*/ 721860 h 806202"/>
                  <a:gd name="connsiteX8" fmla="*/ 300059 w 390302"/>
                  <a:gd name="connsiteY8" fmla="*/ 806202 h 806202"/>
                  <a:gd name="connsiteX0" fmla="*/ 53660 w 390302"/>
                  <a:gd name="connsiteY0" fmla="*/ 0 h 806202"/>
                  <a:gd name="connsiteX1" fmla="*/ 117009 w 390302"/>
                  <a:gd name="connsiteY1" fmla="*/ 91338 h 806202"/>
                  <a:gd name="connsiteX2" fmla="*/ 38 w 390302"/>
                  <a:gd name="connsiteY2" fmla="*/ 205341 h 806202"/>
                  <a:gd name="connsiteX3" fmla="*/ 389622 w 390302"/>
                  <a:gd name="connsiteY3" fmla="*/ 298111 h 806202"/>
                  <a:gd name="connsiteX4" fmla="*/ 97554 w 390302"/>
                  <a:gd name="connsiteY4" fmla="*/ 410098 h 806202"/>
                  <a:gd name="connsiteX5" fmla="*/ 219507 w 390302"/>
                  <a:gd name="connsiteY5" fmla="*/ 519832 h 806202"/>
                  <a:gd name="connsiteX6" fmla="*/ 65879 w 390302"/>
                  <a:gd name="connsiteY6" fmla="*/ 621137 h 806202"/>
                  <a:gd name="connsiteX7" fmla="*/ 352727 w 390302"/>
                  <a:gd name="connsiteY7" fmla="*/ 721860 h 806202"/>
                  <a:gd name="connsiteX8" fmla="*/ 300059 w 390302"/>
                  <a:gd name="connsiteY8" fmla="*/ 806202 h 806202"/>
                  <a:gd name="connsiteX0" fmla="*/ 61084 w 397726"/>
                  <a:gd name="connsiteY0" fmla="*/ 0 h 806202"/>
                  <a:gd name="connsiteX1" fmla="*/ 129416 w 397726"/>
                  <a:gd name="connsiteY1" fmla="*/ 98812 h 806202"/>
                  <a:gd name="connsiteX2" fmla="*/ 7462 w 397726"/>
                  <a:gd name="connsiteY2" fmla="*/ 205341 h 806202"/>
                  <a:gd name="connsiteX3" fmla="*/ 397046 w 397726"/>
                  <a:gd name="connsiteY3" fmla="*/ 298111 h 806202"/>
                  <a:gd name="connsiteX4" fmla="*/ 104978 w 397726"/>
                  <a:gd name="connsiteY4" fmla="*/ 410098 h 806202"/>
                  <a:gd name="connsiteX5" fmla="*/ 226931 w 397726"/>
                  <a:gd name="connsiteY5" fmla="*/ 519832 h 806202"/>
                  <a:gd name="connsiteX6" fmla="*/ 73303 w 397726"/>
                  <a:gd name="connsiteY6" fmla="*/ 621137 h 806202"/>
                  <a:gd name="connsiteX7" fmla="*/ 360151 w 397726"/>
                  <a:gd name="connsiteY7" fmla="*/ 721860 h 806202"/>
                  <a:gd name="connsiteX8" fmla="*/ 307483 w 397726"/>
                  <a:gd name="connsiteY8" fmla="*/ 806202 h 806202"/>
                  <a:gd name="connsiteX0" fmla="*/ 46507 w 398099"/>
                  <a:gd name="connsiteY0" fmla="*/ 0 h 793744"/>
                  <a:gd name="connsiteX1" fmla="*/ 129789 w 398099"/>
                  <a:gd name="connsiteY1" fmla="*/ 86354 h 793744"/>
                  <a:gd name="connsiteX2" fmla="*/ 7835 w 398099"/>
                  <a:gd name="connsiteY2" fmla="*/ 192883 h 793744"/>
                  <a:gd name="connsiteX3" fmla="*/ 397419 w 398099"/>
                  <a:gd name="connsiteY3" fmla="*/ 285653 h 793744"/>
                  <a:gd name="connsiteX4" fmla="*/ 105351 w 398099"/>
                  <a:gd name="connsiteY4" fmla="*/ 397640 h 793744"/>
                  <a:gd name="connsiteX5" fmla="*/ 227304 w 398099"/>
                  <a:gd name="connsiteY5" fmla="*/ 507374 h 793744"/>
                  <a:gd name="connsiteX6" fmla="*/ 73676 w 398099"/>
                  <a:gd name="connsiteY6" fmla="*/ 608679 h 793744"/>
                  <a:gd name="connsiteX7" fmla="*/ 360524 w 398099"/>
                  <a:gd name="connsiteY7" fmla="*/ 709402 h 793744"/>
                  <a:gd name="connsiteX8" fmla="*/ 307856 w 398099"/>
                  <a:gd name="connsiteY8" fmla="*/ 793744 h 793744"/>
                  <a:gd name="connsiteX0" fmla="*/ 41822 w 366486"/>
                  <a:gd name="connsiteY0" fmla="*/ 0 h 793744"/>
                  <a:gd name="connsiteX1" fmla="*/ 125104 w 366486"/>
                  <a:gd name="connsiteY1" fmla="*/ 86354 h 793744"/>
                  <a:gd name="connsiteX2" fmla="*/ 3150 w 366486"/>
                  <a:gd name="connsiteY2" fmla="*/ 192883 h 793744"/>
                  <a:gd name="connsiteX3" fmla="*/ 280072 w 366486"/>
                  <a:gd name="connsiteY3" fmla="*/ 296136 h 793744"/>
                  <a:gd name="connsiteX4" fmla="*/ 100666 w 366486"/>
                  <a:gd name="connsiteY4" fmla="*/ 397640 h 793744"/>
                  <a:gd name="connsiteX5" fmla="*/ 222619 w 366486"/>
                  <a:gd name="connsiteY5" fmla="*/ 507374 h 793744"/>
                  <a:gd name="connsiteX6" fmla="*/ 68991 w 366486"/>
                  <a:gd name="connsiteY6" fmla="*/ 608679 h 793744"/>
                  <a:gd name="connsiteX7" fmla="*/ 355839 w 366486"/>
                  <a:gd name="connsiteY7" fmla="*/ 709402 h 793744"/>
                  <a:gd name="connsiteX8" fmla="*/ 303171 w 366486"/>
                  <a:gd name="connsiteY8" fmla="*/ 793744 h 793744"/>
                  <a:gd name="connsiteX0" fmla="*/ 41822 w 366486"/>
                  <a:gd name="connsiteY0" fmla="*/ 0 h 793744"/>
                  <a:gd name="connsiteX1" fmla="*/ 125104 w 366486"/>
                  <a:gd name="connsiteY1" fmla="*/ 86354 h 793744"/>
                  <a:gd name="connsiteX2" fmla="*/ 3150 w 366486"/>
                  <a:gd name="connsiteY2" fmla="*/ 192883 h 793744"/>
                  <a:gd name="connsiteX3" fmla="*/ 280072 w 366486"/>
                  <a:gd name="connsiteY3" fmla="*/ 296136 h 793744"/>
                  <a:gd name="connsiteX4" fmla="*/ 100666 w 366486"/>
                  <a:gd name="connsiteY4" fmla="*/ 397640 h 793744"/>
                  <a:gd name="connsiteX5" fmla="*/ 172838 w 366486"/>
                  <a:gd name="connsiteY5" fmla="*/ 507374 h 793744"/>
                  <a:gd name="connsiteX6" fmla="*/ 68991 w 366486"/>
                  <a:gd name="connsiteY6" fmla="*/ 608679 h 793744"/>
                  <a:gd name="connsiteX7" fmla="*/ 355839 w 366486"/>
                  <a:gd name="connsiteY7" fmla="*/ 709402 h 793744"/>
                  <a:gd name="connsiteX8" fmla="*/ 303171 w 366486"/>
                  <a:gd name="connsiteY8" fmla="*/ 793744 h 793744"/>
                  <a:gd name="connsiteX0" fmla="*/ 41822 w 343634"/>
                  <a:gd name="connsiteY0" fmla="*/ 0 h 793744"/>
                  <a:gd name="connsiteX1" fmla="*/ 125104 w 343634"/>
                  <a:gd name="connsiteY1" fmla="*/ 86354 h 793744"/>
                  <a:gd name="connsiteX2" fmla="*/ 3150 w 343634"/>
                  <a:gd name="connsiteY2" fmla="*/ 192883 h 793744"/>
                  <a:gd name="connsiteX3" fmla="*/ 280072 w 343634"/>
                  <a:gd name="connsiteY3" fmla="*/ 296136 h 793744"/>
                  <a:gd name="connsiteX4" fmla="*/ 100666 w 343634"/>
                  <a:gd name="connsiteY4" fmla="*/ 397640 h 793744"/>
                  <a:gd name="connsiteX5" fmla="*/ 172838 w 343634"/>
                  <a:gd name="connsiteY5" fmla="*/ 507374 h 793744"/>
                  <a:gd name="connsiteX6" fmla="*/ 68991 w 343634"/>
                  <a:gd name="connsiteY6" fmla="*/ 608679 h 793744"/>
                  <a:gd name="connsiteX7" fmla="*/ 329639 w 343634"/>
                  <a:gd name="connsiteY7" fmla="*/ 730362 h 793744"/>
                  <a:gd name="connsiteX8" fmla="*/ 303171 w 343634"/>
                  <a:gd name="connsiteY8" fmla="*/ 793744 h 793744"/>
                  <a:gd name="connsiteX0" fmla="*/ 62849 w 343701"/>
                  <a:gd name="connsiteY0" fmla="*/ 0 h 770164"/>
                  <a:gd name="connsiteX1" fmla="*/ 125171 w 343701"/>
                  <a:gd name="connsiteY1" fmla="*/ 62774 h 770164"/>
                  <a:gd name="connsiteX2" fmla="*/ 3217 w 343701"/>
                  <a:gd name="connsiteY2" fmla="*/ 169303 h 770164"/>
                  <a:gd name="connsiteX3" fmla="*/ 280139 w 343701"/>
                  <a:gd name="connsiteY3" fmla="*/ 272556 h 770164"/>
                  <a:gd name="connsiteX4" fmla="*/ 100733 w 343701"/>
                  <a:gd name="connsiteY4" fmla="*/ 374060 h 770164"/>
                  <a:gd name="connsiteX5" fmla="*/ 172905 w 343701"/>
                  <a:gd name="connsiteY5" fmla="*/ 483794 h 770164"/>
                  <a:gd name="connsiteX6" fmla="*/ 69058 w 343701"/>
                  <a:gd name="connsiteY6" fmla="*/ 585099 h 770164"/>
                  <a:gd name="connsiteX7" fmla="*/ 329706 w 343701"/>
                  <a:gd name="connsiteY7" fmla="*/ 706782 h 770164"/>
                  <a:gd name="connsiteX8" fmla="*/ 303238 w 343701"/>
                  <a:gd name="connsiteY8" fmla="*/ 770164 h 770164"/>
                  <a:gd name="connsiteX0" fmla="*/ 72406 w 343733"/>
                  <a:gd name="connsiteY0" fmla="*/ 0 h 760636"/>
                  <a:gd name="connsiteX1" fmla="*/ 125203 w 343733"/>
                  <a:gd name="connsiteY1" fmla="*/ 53246 h 760636"/>
                  <a:gd name="connsiteX2" fmla="*/ 3249 w 343733"/>
                  <a:gd name="connsiteY2" fmla="*/ 159775 h 760636"/>
                  <a:gd name="connsiteX3" fmla="*/ 280171 w 343733"/>
                  <a:gd name="connsiteY3" fmla="*/ 263028 h 760636"/>
                  <a:gd name="connsiteX4" fmla="*/ 100765 w 343733"/>
                  <a:gd name="connsiteY4" fmla="*/ 364532 h 760636"/>
                  <a:gd name="connsiteX5" fmla="*/ 172937 w 343733"/>
                  <a:gd name="connsiteY5" fmla="*/ 474266 h 760636"/>
                  <a:gd name="connsiteX6" fmla="*/ 69090 w 343733"/>
                  <a:gd name="connsiteY6" fmla="*/ 575571 h 760636"/>
                  <a:gd name="connsiteX7" fmla="*/ 329738 w 343733"/>
                  <a:gd name="connsiteY7" fmla="*/ 697254 h 760636"/>
                  <a:gd name="connsiteX8" fmla="*/ 303270 w 343733"/>
                  <a:gd name="connsiteY8" fmla="*/ 760636 h 760636"/>
                  <a:gd name="connsiteX0" fmla="*/ 72406 w 343733"/>
                  <a:gd name="connsiteY0" fmla="*/ 0 h 760636"/>
                  <a:gd name="connsiteX1" fmla="*/ 125203 w 343733"/>
                  <a:gd name="connsiteY1" fmla="*/ 53246 h 760636"/>
                  <a:gd name="connsiteX2" fmla="*/ 3249 w 343733"/>
                  <a:gd name="connsiteY2" fmla="*/ 159775 h 760636"/>
                  <a:gd name="connsiteX3" fmla="*/ 280171 w 343733"/>
                  <a:gd name="connsiteY3" fmla="*/ 263028 h 760636"/>
                  <a:gd name="connsiteX4" fmla="*/ 100765 w 343733"/>
                  <a:gd name="connsiteY4" fmla="*/ 364532 h 760636"/>
                  <a:gd name="connsiteX5" fmla="*/ 172937 w 343733"/>
                  <a:gd name="connsiteY5" fmla="*/ 474266 h 760636"/>
                  <a:gd name="connsiteX6" fmla="*/ 69090 w 343733"/>
                  <a:gd name="connsiteY6" fmla="*/ 575571 h 760636"/>
                  <a:gd name="connsiteX7" fmla="*/ 329738 w 343733"/>
                  <a:gd name="connsiteY7" fmla="*/ 697254 h 760636"/>
                  <a:gd name="connsiteX8" fmla="*/ 303270 w 343733"/>
                  <a:gd name="connsiteY8" fmla="*/ 760636 h 760636"/>
                  <a:gd name="connsiteX0" fmla="*/ 72406 w 329738"/>
                  <a:gd name="connsiteY0" fmla="*/ 0 h 697254"/>
                  <a:gd name="connsiteX1" fmla="*/ 125203 w 329738"/>
                  <a:gd name="connsiteY1" fmla="*/ 53246 h 697254"/>
                  <a:gd name="connsiteX2" fmla="*/ 3249 w 329738"/>
                  <a:gd name="connsiteY2" fmla="*/ 159775 h 697254"/>
                  <a:gd name="connsiteX3" fmla="*/ 280171 w 329738"/>
                  <a:gd name="connsiteY3" fmla="*/ 263028 h 697254"/>
                  <a:gd name="connsiteX4" fmla="*/ 100765 w 329738"/>
                  <a:gd name="connsiteY4" fmla="*/ 364532 h 697254"/>
                  <a:gd name="connsiteX5" fmla="*/ 172937 w 329738"/>
                  <a:gd name="connsiteY5" fmla="*/ 474266 h 697254"/>
                  <a:gd name="connsiteX6" fmla="*/ 69090 w 329738"/>
                  <a:gd name="connsiteY6" fmla="*/ 575571 h 697254"/>
                  <a:gd name="connsiteX7" fmla="*/ 329738 w 329738"/>
                  <a:gd name="connsiteY7" fmla="*/ 697254 h 697254"/>
                  <a:gd name="connsiteX0" fmla="*/ 72406 w 324422"/>
                  <a:gd name="connsiteY0" fmla="*/ 0 h 705229"/>
                  <a:gd name="connsiteX1" fmla="*/ 125203 w 324422"/>
                  <a:gd name="connsiteY1" fmla="*/ 53246 h 705229"/>
                  <a:gd name="connsiteX2" fmla="*/ 3249 w 324422"/>
                  <a:gd name="connsiteY2" fmla="*/ 159775 h 705229"/>
                  <a:gd name="connsiteX3" fmla="*/ 280171 w 324422"/>
                  <a:gd name="connsiteY3" fmla="*/ 263028 h 705229"/>
                  <a:gd name="connsiteX4" fmla="*/ 100765 w 324422"/>
                  <a:gd name="connsiteY4" fmla="*/ 364532 h 705229"/>
                  <a:gd name="connsiteX5" fmla="*/ 172937 w 324422"/>
                  <a:gd name="connsiteY5" fmla="*/ 474266 h 705229"/>
                  <a:gd name="connsiteX6" fmla="*/ 69090 w 324422"/>
                  <a:gd name="connsiteY6" fmla="*/ 575571 h 705229"/>
                  <a:gd name="connsiteX7" fmla="*/ 324422 w 324422"/>
                  <a:gd name="connsiteY7" fmla="*/ 705229 h 705229"/>
                  <a:gd name="connsiteX0" fmla="*/ 125203 w 324422"/>
                  <a:gd name="connsiteY0" fmla="*/ 0 h 651983"/>
                  <a:gd name="connsiteX1" fmla="*/ 3249 w 324422"/>
                  <a:gd name="connsiteY1" fmla="*/ 106529 h 651983"/>
                  <a:gd name="connsiteX2" fmla="*/ 280171 w 324422"/>
                  <a:gd name="connsiteY2" fmla="*/ 209782 h 651983"/>
                  <a:gd name="connsiteX3" fmla="*/ 100765 w 324422"/>
                  <a:gd name="connsiteY3" fmla="*/ 311286 h 651983"/>
                  <a:gd name="connsiteX4" fmla="*/ 172937 w 324422"/>
                  <a:gd name="connsiteY4" fmla="*/ 421020 h 651983"/>
                  <a:gd name="connsiteX5" fmla="*/ 69090 w 324422"/>
                  <a:gd name="connsiteY5" fmla="*/ 522325 h 651983"/>
                  <a:gd name="connsiteX6" fmla="*/ 324422 w 324422"/>
                  <a:gd name="connsiteY6" fmla="*/ 651983 h 651983"/>
                  <a:gd name="connsiteX0" fmla="*/ 130229 w 324131"/>
                  <a:gd name="connsiteY0" fmla="*/ 0 h 667929"/>
                  <a:gd name="connsiteX1" fmla="*/ 2958 w 324131"/>
                  <a:gd name="connsiteY1" fmla="*/ 122475 h 667929"/>
                  <a:gd name="connsiteX2" fmla="*/ 279880 w 324131"/>
                  <a:gd name="connsiteY2" fmla="*/ 225728 h 667929"/>
                  <a:gd name="connsiteX3" fmla="*/ 100474 w 324131"/>
                  <a:gd name="connsiteY3" fmla="*/ 327232 h 667929"/>
                  <a:gd name="connsiteX4" fmla="*/ 172646 w 324131"/>
                  <a:gd name="connsiteY4" fmla="*/ 436966 h 667929"/>
                  <a:gd name="connsiteX5" fmla="*/ 68799 w 324131"/>
                  <a:gd name="connsiteY5" fmla="*/ 538271 h 667929"/>
                  <a:gd name="connsiteX6" fmla="*/ 324131 w 324131"/>
                  <a:gd name="connsiteY6" fmla="*/ 667929 h 66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4131" h="667929">
                    <a:moveTo>
                      <a:pt x="130229" y="0"/>
                    </a:moveTo>
                    <a:cubicBezTo>
                      <a:pt x="118703" y="26629"/>
                      <a:pt x="-21984" y="84854"/>
                      <a:pt x="2958" y="122475"/>
                    </a:cubicBezTo>
                    <a:cubicBezTo>
                      <a:pt x="27900" y="160096"/>
                      <a:pt x="263627" y="191602"/>
                      <a:pt x="279880" y="225728"/>
                    </a:cubicBezTo>
                    <a:cubicBezTo>
                      <a:pt x="296133" y="259854"/>
                      <a:pt x="118346" y="292026"/>
                      <a:pt x="100474" y="327232"/>
                    </a:cubicBezTo>
                    <a:cubicBezTo>
                      <a:pt x="82602" y="362438"/>
                      <a:pt x="177925" y="401793"/>
                      <a:pt x="172646" y="436966"/>
                    </a:cubicBezTo>
                    <a:cubicBezTo>
                      <a:pt x="167367" y="472139"/>
                      <a:pt x="43552" y="499777"/>
                      <a:pt x="68799" y="538271"/>
                    </a:cubicBezTo>
                    <a:cubicBezTo>
                      <a:pt x="94046" y="576765"/>
                      <a:pt x="285101" y="637085"/>
                      <a:pt x="324131" y="667929"/>
                    </a:cubicBezTo>
                  </a:path>
                </a:pathLst>
              </a:custGeom>
              <a:noFill/>
              <a:ln w="19050" cap="rnd" cmpd="sng" algn="ctr">
                <a:solidFill>
                  <a:schemeClr val="accent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cxnSp>
            <p:nvCxnSpPr>
              <p:cNvPr id="821" name="Straight Connector 820"/>
              <p:cNvCxnSpPr/>
              <p:nvPr/>
            </p:nvCxnSpPr>
            <p:spPr bwMode="auto">
              <a:xfrm rot="20178074">
                <a:off x="5547717" y="3965667"/>
                <a:ext cx="0" cy="206391"/>
              </a:xfrm>
              <a:prstGeom prst="line">
                <a:avLst/>
              </a:prstGeom>
              <a:solidFill>
                <a:schemeClr val="accent1"/>
              </a:solidFill>
              <a:ln w="3175" cap="flat" cmpd="sng" algn="ctr">
                <a:solidFill>
                  <a:srgbClr val="6A88A6"/>
                </a:solidFill>
                <a:prstDash val="solid"/>
                <a:round/>
                <a:headEnd type="none" w="med" len="med"/>
                <a:tailEnd type="none" w="med" len="med"/>
              </a:ln>
              <a:effectLst/>
            </p:spPr>
          </p:cxnSp>
          <p:cxnSp>
            <p:nvCxnSpPr>
              <p:cNvPr id="822" name="Straight Connector 821"/>
              <p:cNvCxnSpPr/>
              <p:nvPr/>
            </p:nvCxnSpPr>
            <p:spPr bwMode="auto">
              <a:xfrm rot="20178074">
                <a:off x="5293179" y="4071931"/>
                <a:ext cx="0" cy="229323"/>
              </a:xfrm>
              <a:prstGeom prst="line">
                <a:avLst/>
              </a:prstGeom>
              <a:solidFill>
                <a:schemeClr val="accent1"/>
              </a:solidFill>
              <a:ln w="3175" cap="flat" cmpd="sng" algn="ctr">
                <a:solidFill>
                  <a:srgbClr val="6A88A6"/>
                </a:solidFill>
                <a:prstDash val="solid"/>
                <a:round/>
                <a:headEnd type="none" w="med" len="med"/>
                <a:tailEnd type="none" w="med" len="med"/>
              </a:ln>
              <a:effectLst/>
            </p:spPr>
          </p:cxnSp>
          <p:sp>
            <p:nvSpPr>
              <p:cNvPr id="823" name="Donut 25"/>
              <p:cNvSpPr/>
              <p:nvPr/>
            </p:nvSpPr>
            <p:spPr bwMode="auto">
              <a:xfrm rot="20178074">
                <a:off x="5107881" y="3818667"/>
                <a:ext cx="621118" cy="621118"/>
              </a:xfrm>
              <a:custGeom>
                <a:avLst/>
                <a:gdLst/>
                <a:ahLst/>
                <a:cxnLst/>
                <a:rect l="l" t="t" r="r" b="b"/>
                <a:pathLst>
                  <a:path w="1462580" h="1462580">
                    <a:moveTo>
                      <a:pt x="731290" y="315803"/>
                    </a:moveTo>
                    <a:cubicBezTo>
                      <a:pt x="501823" y="315803"/>
                      <a:pt x="315803" y="501823"/>
                      <a:pt x="315803" y="731290"/>
                    </a:cubicBezTo>
                    <a:cubicBezTo>
                      <a:pt x="315803" y="960757"/>
                      <a:pt x="501823" y="1146776"/>
                      <a:pt x="731290" y="1146776"/>
                    </a:cubicBezTo>
                    <a:cubicBezTo>
                      <a:pt x="960757" y="1146776"/>
                      <a:pt x="1146776" y="960757"/>
                      <a:pt x="1146776" y="731290"/>
                    </a:cubicBezTo>
                    <a:cubicBezTo>
                      <a:pt x="1146776" y="501823"/>
                      <a:pt x="960757" y="315803"/>
                      <a:pt x="731290" y="315803"/>
                    </a:cubicBezTo>
                    <a:close/>
                    <a:moveTo>
                      <a:pt x="686149" y="0"/>
                    </a:moveTo>
                    <a:lnTo>
                      <a:pt x="699046" y="0"/>
                    </a:lnTo>
                    <a:lnTo>
                      <a:pt x="711944" y="0"/>
                    </a:lnTo>
                    <a:lnTo>
                      <a:pt x="724842" y="0"/>
                    </a:lnTo>
                    <a:lnTo>
                      <a:pt x="776413" y="147239"/>
                    </a:lnTo>
                    <a:lnTo>
                      <a:pt x="776941" y="147292"/>
                    </a:lnTo>
                    <a:lnTo>
                      <a:pt x="789329" y="147292"/>
                    </a:lnTo>
                    <a:lnTo>
                      <a:pt x="794686" y="149081"/>
                    </a:lnTo>
                    <a:cubicBezTo>
                      <a:pt x="826776" y="149519"/>
                      <a:pt x="857789" y="155466"/>
                      <a:pt x="887158" y="166210"/>
                    </a:cubicBezTo>
                    <a:lnTo>
                      <a:pt x="897669" y="167965"/>
                    </a:lnTo>
                    <a:lnTo>
                      <a:pt x="995689" y="49097"/>
                    </a:lnTo>
                    <a:lnTo>
                      <a:pt x="1006008" y="56850"/>
                    </a:lnTo>
                    <a:lnTo>
                      <a:pt x="1018905" y="59433"/>
                    </a:lnTo>
                    <a:lnTo>
                      <a:pt x="1031802" y="64601"/>
                    </a:lnTo>
                    <a:lnTo>
                      <a:pt x="1042121" y="69769"/>
                    </a:lnTo>
                    <a:lnTo>
                      <a:pt x="1055018" y="77522"/>
                    </a:lnTo>
                    <a:lnTo>
                      <a:pt x="1065337" y="82690"/>
                    </a:lnTo>
                    <a:lnTo>
                      <a:pt x="1078234" y="87859"/>
                    </a:lnTo>
                    <a:lnTo>
                      <a:pt x="1091131" y="95610"/>
                    </a:lnTo>
                    <a:lnTo>
                      <a:pt x="1060608" y="243400"/>
                    </a:lnTo>
                    <a:cubicBezTo>
                      <a:pt x="1096004" y="267305"/>
                      <a:pt x="1128643" y="294980"/>
                      <a:pt x="1157067" y="326691"/>
                    </a:cubicBezTo>
                    <a:lnTo>
                      <a:pt x="1300072" y="273911"/>
                    </a:lnTo>
                    <a:lnTo>
                      <a:pt x="1315548" y="294583"/>
                    </a:lnTo>
                    <a:lnTo>
                      <a:pt x="1331025" y="315256"/>
                    </a:lnTo>
                    <a:lnTo>
                      <a:pt x="1346502" y="338512"/>
                    </a:lnTo>
                    <a:lnTo>
                      <a:pt x="1359400" y="359185"/>
                    </a:lnTo>
                    <a:lnTo>
                      <a:pt x="1258877" y="474991"/>
                    </a:lnTo>
                    <a:cubicBezTo>
                      <a:pt x="1279392" y="512145"/>
                      <a:pt x="1293948" y="552558"/>
                      <a:pt x="1302474" y="595083"/>
                    </a:cubicBezTo>
                    <a:lnTo>
                      <a:pt x="1452263" y="617592"/>
                    </a:lnTo>
                    <a:lnTo>
                      <a:pt x="1454842" y="646017"/>
                    </a:lnTo>
                    <a:lnTo>
                      <a:pt x="1457421" y="671857"/>
                    </a:lnTo>
                    <a:lnTo>
                      <a:pt x="1462580" y="700282"/>
                    </a:lnTo>
                    <a:lnTo>
                      <a:pt x="1462580" y="726123"/>
                    </a:lnTo>
                    <a:lnTo>
                      <a:pt x="1315282" y="777004"/>
                    </a:lnTo>
                    <a:cubicBezTo>
                      <a:pt x="1314849" y="819652"/>
                      <a:pt x="1307076" y="860820"/>
                      <a:pt x="1292559" y="899437"/>
                    </a:cubicBezTo>
                    <a:lnTo>
                      <a:pt x="1410990" y="994865"/>
                    </a:lnTo>
                    <a:lnTo>
                      <a:pt x="1403251" y="1018121"/>
                    </a:lnTo>
                    <a:lnTo>
                      <a:pt x="1390354" y="1041378"/>
                    </a:lnTo>
                    <a:lnTo>
                      <a:pt x="1377457" y="1064635"/>
                    </a:lnTo>
                    <a:lnTo>
                      <a:pt x="1367138" y="1090475"/>
                    </a:lnTo>
                    <a:lnTo>
                      <a:pt x="1219022" y="1060800"/>
                    </a:lnTo>
                    <a:cubicBezTo>
                      <a:pt x="1194672" y="1096864"/>
                      <a:pt x="1166390" y="1130052"/>
                      <a:pt x="1133846" y="1158754"/>
                    </a:cubicBezTo>
                    <a:lnTo>
                      <a:pt x="1189153" y="1299785"/>
                    </a:lnTo>
                    <a:lnTo>
                      <a:pt x="1178834" y="1310121"/>
                    </a:lnTo>
                    <a:lnTo>
                      <a:pt x="1168517" y="1315289"/>
                    </a:lnTo>
                    <a:lnTo>
                      <a:pt x="1155619" y="1325625"/>
                    </a:lnTo>
                    <a:lnTo>
                      <a:pt x="1147880" y="1330794"/>
                    </a:lnTo>
                    <a:lnTo>
                      <a:pt x="1134983" y="1338545"/>
                    </a:lnTo>
                    <a:lnTo>
                      <a:pt x="1122086" y="1346298"/>
                    </a:lnTo>
                    <a:lnTo>
                      <a:pt x="1111767" y="1354050"/>
                    </a:lnTo>
                    <a:lnTo>
                      <a:pt x="1098870" y="1359218"/>
                    </a:lnTo>
                    <a:lnTo>
                      <a:pt x="986717" y="1259351"/>
                    </a:lnTo>
                    <a:cubicBezTo>
                      <a:pt x="949265" y="1279881"/>
                      <a:pt x="908552" y="1294435"/>
                      <a:pt x="865746" y="1303017"/>
                    </a:cubicBezTo>
                    <a:lnTo>
                      <a:pt x="840920" y="1452244"/>
                    </a:lnTo>
                    <a:lnTo>
                      <a:pt x="828021" y="1454828"/>
                    </a:lnTo>
                    <a:lnTo>
                      <a:pt x="817704" y="1454828"/>
                    </a:lnTo>
                    <a:lnTo>
                      <a:pt x="802227" y="1457412"/>
                    </a:lnTo>
                    <a:lnTo>
                      <a:pt x="789329" y="1457412"/>
                    </a:lnTo>
                    <a:lnTo>
                      <a:pt x="776432" y="1462580"/>
                    </a:lnTo>
                    <a:lnTo>
                      <a:pt x="763534" y="1462580"/>
                    </a:lnTo>
                    <a:lnTo>
                      <a:pt x="748057" y="1462580"/>
                    </a:lnTo>
                    <a:lnTo>
                      <a:pt x="737739" y="1462580"/>
                    </a:lnTo>
                    <a:lnTo>
                      <a:pt x="687088" y="1315434"/>
                    </a:lnTo>
                    <a:cubicBezTo>
                      <a:pt x="644297" y="1315063"/>
                      <a:pt x="602978" y="1307356"/>
                      <a:pt x="564206" y="1292889"/>
                    </a:cubicBezTo>
                    <a:lnTo>
                      <a:pt x="466891" y="1410900"/>
                    </a:lnTo>
                    <a:lnTo>
                      <a:pt x="453994" y="1405731"/>
                    </a:lnTo>
                    <a:lnTo>
                      <a:pt x="441096" y="1400563"/>
                    </a:lnTo>
                    <a:lnTo>
                      <a:pt x="428198" y="1395395"/>
                    </a:lnTo>
                    <a:lnTo>
                      <a:pt x="415301" y="1390227"/>
                    </a:lnTo>
                    <a:lnTo>
                      <a:pt x="404983" y="1385059"/>
                    </a:lnTo>
                    <a:lnTo>
                      <a:pt x="392085" y="1377306"/>
                    </a:lnTo>
                    <a:lnTo>
                      <a:pt x="379188" y="1372138"/>
                    </a:lnTo>
                    <a:lnTo>
                      <a:pt x="368870" y="1366970"/>
                    </a:lnTo>
                    <a:lnTo>
                      <a:pt x="401006" y="1218383"/>
                    </a:lnTo>
                    <a:cubicBezTo>
                      <a:pt x="365680" y="1194559"/>
                      <a:pt x="333170" y="1166890"/>
                      <a:pt x="304912" y="1135161"/>
                    </a:cubicBezTo>
                    <a:lnTo>
                      <a:pt x="159929" y="1188670"/>
                    </a:lnTo>
                    <a:lnTo>
                      <a:pt x="141872" y="1165413"/>
                    </a:lnTo>
                    <a:lnTo>
                      <a:pt x="128975" y="1144741"/>
                    </a:lnTo>
                    <a:lnTo>
                      <a:pt x="116078" y="1121484"/>
                    </a:lnTo>
                    <a:lnTo>
                      <a:pt x="100601" y="1100812"/>
                    </a:lnTo>
                    <a:lnTo>
                      <a:pt x="200859" y="982350"/>
                    </a:lnTo>
                    <a:cubicBezTo>
                      <a:pt x="191562" y="967158"/>
                      <a:pt x="184675" y="950759"/>
                      <a:pt x="180524" y="933270"/>
                    </a:cubicBezTo>
                    <a:lnTo>
                      <a:pt x="177987" y="927679"/>
                    </a:lnTo>
                    <a:lnTo>
                      <a:pt x="172267" y="906672"/>
                    </a:lnTo>
                    <a:lnTo>
                      <a:pt x="166033" y="886590"/>
                    </a:lnTo>
                    <a:lnTo>
                      <a:pt x="159929" y="868246"/>
                    </a:lnTo>
                    <a:lnTo>
                      <a:pt x="5159" y="842405"/>
                    </a:lnTo>
                    <a:lnTo>
                      <a:pt x="2579" y="819148"/>
                    </a:lnTo>
                    <a:lnTo>
                      <a:pt x="2579" y="790724"/>
                    </a:lnTo>
                    <a:lnTo>
                      <a:pt x="0" y="764883"/>
                    </a:lnTo>
                    <a:lnTo>
                      <a:pt x="0" y="739042"/>
                    </a:lnTo>
                    <a:lnTo>
                      <a:pt x="147032" y="687362"/>
                    </a:lnTo>
                    <a:lnTo>
                      <a:pt x="147251" y="686044"/>
                    </a:lnTo>
                    <a:cubicBezTo>
                      <a:pt x="146739" y="655471"/>
                      <a:pt x="151360" y="625759"/>
                      <a:pt x="159456" y="597179"/>
                    </a:cubicBezTo>
                    <a:lnTo>
                      <a:pt x="159929" y="594335"/>
                    </a:lnTo>
                    <a:lnTo>
                      <a:pt x="161013" y="592163"/>
                    </a:lnTo>
                    <a:lnTo>
                      <a:pt x="169380" y="565208"/>
                    </a:lnTo>
                    <a:lnTo>
                      <a:pt x="49010" y="467716"/>
                    </a:lnTo>
                    <a:lnTo>
                      <a:pt x="59329" y="441876"/>
                    </a:lnTo>
                    <a:lnTo>
                      <a:pt x="72226" y="416035"/>
                    </a:lnTo>
                    <a:lnTo>
                      <a:pt x="82544" y="392779"/>
                    </a:lnTo>
                    <a:lnTo>
                      <a:pt x="95442" y="369521"/>
                    </a:lnTo>
                    <a:lnTo>
                      <a:pt x="245028" y="399999"/>
                    </a:lnTo>
                    <a:lnTo>
                      <a:pt x="264469" y="376437"/>
                    </a:lnTo>
                    <a:lnTo>
                      <a:pt x="265690" y="374690"/>
                    </a:lnTo>
                    <a:lnTo>
                      <a:pt x="268836" y="371144"/>
                    </a:lnTo>
                    <a:cubicBezTo>
                      <a:pt x="285135" y="346213"/>
                      <a:pt x="305120" y="324223"/>
                      <a:pt x="327553" y="304802"/>
                    </a:cubicBezTo>
                    <a:lnTo>
                      <a:pt x="273428" y="160212"/>
                    </a:lnTo>
                    <a:lnTo>
                      <a:pt x="294064" y="144708"/>
                    </a:lnTo>
                    <a:lnTo>
                      <a:pt x="314700" y="129203"/>
                    </a:lnTo>
                    <a:lnTo>
                      <a:pt x="337916" y="116283"/>
                    </a:lnTo>
                    <a:lnTo>
                      <a:pt x="358552" y="100778"/>
                    </a:lnTo>
                    <a:lnTo>
                      <a:pt x="477209" y="201558"/>
                    </a:lnTo>
                    <a:lnTo>
                      <a:pt x="481718" y="200052"/>
                    </a:lnTo>
                    <a:cubicBezTo>
                      <a:pt x="495214" y="191714"/>
                      <a:pt x="509790" y="185557"/>
                      <a:pt x="525317" y="181763"/>
                    </a:cubicBezTo>
                    <a:lnTo>
                      <a:pt x="533958" y="178301"/>
                    </a:lnTo>
                    <a:lnTo>
                      <a:pt x="539395" y="177393"/>
                    </a:lnTo>
                    <a:lnTo>
                      <a:pt x="556998" y="171929"/>
                    </a:lnTo>
                    <a:lnTo>
                      <a:pt x="564913" y="167965"/>
                    </a:lnTo>
                    <a:lnTo>
                      <a:pt x="575422" y="166210"/>
                    </a:lnTo>
                    <a:lnTo>
                      <a:pt x="588278" y="162219"/>
                    </a:lnTo>
                    <a:lnTo>
                      <a:pt x="593287" y="160212"/>
                    </a:lnTo>
                    <a:lnTo>
                      <a:pt x="619082" y="7752"/>
                    </a:lnTo>
                    <a:lnTo>
                      <a:pt x="631979" y="5168"/>
                    </a:lnTo>
                    <a:lnTo>
                      <a:pt x="644877" y="5168"/>
                    </a:lnTo>
                    <a:lnTo>
                      <a:pt x="660353" y="2584"/>
                    </a:lnTo>
                    <a:lnTo>
                      <a:pt x="670672" y="2584"/>
                    </a:lnTo>
                    <a:close/>
                  </a:path>
                </a:pathLst>
              </a:custGeom>
              <a:solidFill>
                <a:schemeClr val="accent4"/>
              </a:solidFill>
              <a:ln w="19050">
                <a:noFill/>
                <a:prstDash val="solid"/>
                <a:round/>
                <a:headEnd/>
                <a:tailEnd/>
              </a:ln>
              <a:effectLst>
                <a:reflection blurRad="6350" stA="50000" endA="300" endPos="20000" dist="25400" dir="5400000" sy="-100000" algn="bl" rotWithShape="0"/>
              </a:effectLst>
            </p:spPr>
            <p:txBody>
              <a:bodyPr vert="horz" wrap="square" lIns="91440" tIns="45720" rIns="91440" bIns="45720" numCol="1" anchor="t" anchorCtr="0" compatLnSpc="1">
                <a:prstTxWarp prst="textNoShape">
                  <a:avLst/>
                </a:prstTxWarp>
              </a:bodyPr>
              <a:lstStyle/>
              <a:p>
                <a:endParaRPr lang="en-US" dirty="0"/>
              </a:p>
            </p:txBody>
          </p:sp>
        </p:grpSp>
        <p:sp>
          <p:nvSpPr>
            <p:cNvPr id="841" name="Freeform 840"/>
            <p:cNvSpPr>
              <a:spLocks noChangeAspect="1"/>
            </p:cNvSpPr>
            <p:nvPr/>
          </p:nvSpPr>
          <p:spPr bwMode="auto">
            <a:xfrm rot="19765457" flipH="1">
              <a:off x="5539968" y="4735908"/>
              <a:ext cx="338777" cy="490707"/>
            </a:xfrm>
            <a:custGeom>
              <a:avLst/>
              <a:gdLst>
                <a:gd name="connsiteX0" fmla="*/ 248416 w 338777"/>
                <a:gd name="connsiteY0" fmla="*/ 191915 h 490707"/>
                <a:gd name="connsiteX1" fmla="*/ 169390 w 338777"/>
                <a:gd name="connsiteY1" fmla="*/ 230012 h 490707"/>
                <a:gd name="connsiteX2" fmla="*/ 90364 w 338777"/>
                <a:gd name="connsiteY2" fmla="*/ 191915 h 490707"/>
                <a:gd name="connsiteX3" fmla="*/ 0 w 338777"/>
                <a:gd name="connsiteY3" fmla="*/ 345941 h 490707"/>
                <a:gd name="connsiteX4" fmla="*/ 0 w 338777"/>
                <a:gd name="connsiteY4" fmla="*/ 490707 h 490707"/>
                <a:gd name="connsiteX5" fmla="*/ 338777 w 338777"/>
                <a:gd name="connsiteY5" fmla="*/ 490707 h 490707"/>
                <a:gd name="connsiteX6" fmla="*/ 338777 w 338777"/>
                <a:gd name="connsiteY6" fmla="*/ 412299 h 490707"/>
                <a:gd name="connsiteX7" fmla="*/ 338217 w 338777"/>
                <a:gd name="connsiteY7" fmla="*/ 338482 h 490707"/>
                <a:gd name="connsiteX8" fmla="*/ 248416 w 338777"/>
                <a:gd name="connsiteY8" fmla="*/ 191915 h 490707"/>
                <a:gd name="connsiteX9" fmla="*/ 169389 w 338777"/>
                <a:gd name="connsiteY9" fmla="*/ 0 h 490707"/>
                <a:gd name="connsiteX10" fmla="*/ 68229 w 338777"/>
                <a:gd name="connsiteY10" fmla="*/ 101159 h 490707"/>
                <a:gd name="connsiteX11" fmla="*/ 169389 w 338777"/>
                <a:gd name="connsiteY11" fmla="*/ 202319 h 490707"/>
                <a:gd name="connsiteX12" fmla="*/ 270548 w 338777"/>
                <a:gd name="connsiteY12" fmla="*/ 101159 h 490707"/>
                <a:gd name="connsiteX13" fmla="*/ 169389 w 338777"/>
                <a:gd name="connsiteY13" fmla="*/ 0 h 490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8777" h="490707">
                  <a:moveTo>
                    <a:pt x="248416" y="191915"/>
                  </a:moveTo>
                  <a:cubicBezTo>
                    <a:pt x="230079" y="215555"/>
                    <a:pt x="201404" y="230012"/>
                    <a:pt x="169390" y="230012"/>
                  </a:cubicBezTo>
                  <a:cubicBezTo>
                    <a:pt x="137377" y="230012"/>
                    <a:pt x="108701" y="215555"/>
                    <a:pt x="90364" y="191915"/>
                  </a:cubicBezTo>
                  <a:cubicBezTo>
                    <a:pt x="36450" y="220630"/>
                    <a:pt x="0" y="278885"/>
                    <a:pt x="0" y="345941"/>
                  </a:cubicBezTo>
                  <a:lnTo>
                    <a:pt x="0" y="490707"/>
                  </a:lnTo>
                  <a:lnTo>
                    <a:pt x="338777" y="490707"/>
                  </a:lnTo>
                  <a:lnTo>
                    <a:pt x="338777" y="412299"/>
                  </a:lnTo>
                  <a:cubicBezTo>
                    <a:pt x="338590" y="387693"/>
                    <a:pt x="338404" y="363087"/>
                    <a:pt x="338217" y="338482"/>
                  </a:cubicBezTo>
                  <a:cubicBezTo>
                    <a:pt x="336032" y="274577"/>
                    <a:pt x="300317" y="219558"/>
                    <a:pt x="248416" y="191915"/>
                  </a:cubicBezTo>
                  <a:close/>
                  <a:moveTo>
                    <a:pt x="169389" y="0"/>
                  </a:moveTo>
                  <a:cubicBezTo>
                    <a:pt x="113520" y="0"/>
                    <a:pt x="68229" y="45291"/>
                    <a:pt x="68229" y="101159"/>
                  </a:cubicBezTo>
                  <a:cubicBezTo>
                    <a:pt x="68229" y="157028"/>
                    <a:pt x="113520" y="202319"/>
                    <a:pt x="169389" y="202319"/>
                  </a:cubicBezTo>
                  <a:cubicBezTo>
                    <a:pt x="225257" y="202319"/>
                    <a:pt x="270548" y="157028"/>
                    <a:pt x="270548" y="101159"/>
                  </a:cubicBezTo>
                  <a:cubicBezTo>
                    <a:pt x="270548" y="45291"/>
                    <a:pt x="225257" y="0"/>
                    <a:pt x="169389" y="0"/>
                  </a:cubicBezTo>
                  <a:close/>
                </a:path>
              </a:pathLst>
            </a:custGeom>
            <a:solidFill>
              <a:schemeClr val="accent3"/>
            </a:solidFill>
            <a:ln w="19050" cap="flat" cmpd="sng" algn="ctr">
              <a:noFill/>
              <a:prstDash val="solid"/>
              <a:round/>
              <a:headEnd type="none" w="med" len="med"/>
              <a:tailEnd type="none" w="med" len="med"/>
            </a:ln>
            <a:effectLst/>
          </p:spPr>
          <p:txBody>
            <a:bodyPr wrap="square">
              <a:noAutofit/>
            </a:bodyPr>
            <a:lstStyle/>
            <a:p>
              <a:endParaRPr lang="en-US" dirty="0"/>
            </a:p>
          </p:txBody>
        </p:sp>
        <p:sp>
          <p:nvSpPr>
            <p:cNvPr id="156372" name="Rectangle 156371"/>
            <p:cNvSpPr/>
            <p:nvPr/>
          </p:nvSpPr>
          <p:spPr bwMode="auto">
            <a:xfrm rot="19744610">
              <a:off x="5378935" y="4343978"/>
              <a:ext cx="1832775" cy="523875"/>
            </a:xfrm>
            <a:prstGeom prst="rect">
              <a:avLst/>
            </a:prstGeom>
            <a:no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accent2"/>
                </a:solidFill>
                <a:effectLst/>
                <a:latin typeface="Calibri" pitchFamily="34" charset="0"/>
              </a:endParaRPr>
            </a:p>
          </p:txBody>
        </p:sp>
        <p:grpSp>
          <p:nvGrpSpPr>
            <p:cNvPr id="156370" name="Group 156369"/>
            <p:cNvGrpSpPr/>
            <p:nvPr/>
          </p:nvGrpSpPr>
          <p:grpSpPr>
            <a:xfrm>
              <a:off x="5342458" y="2979698"/>
              <a:ext cx="2977248" cy="3107558"/>
              <a:chOff x="5008737" y="2978208"/>
              <a:chExt cx="2977248" cy="3107558"/>
            </a:xfrm>
          </p:grpSpPr>
          <p:sp>
            <p:nvSpPr>
              <p:cNvPr id="833" name="Freeform 832"/>
              <p:cNvSpPr>
                <a:spLocks/>
              </p:cNvSpPr>
              <p:nvPr/>
            </p:nvSpPr>
            <p:spPr bwMode="auto">
              <a:xfrm rot="552640" flipH="1">
                <a:off x="5008737" y="2978208"/>
                <a:ext cx="2977248" cy="3107558"/>
              </a:xfrm>
              <a:custGeom>
                <a:avLst/>
                <a:gdLst>
                  <a:gd name="connsiteX0" fmla="*/ 885748 w 2977248"/>
                  <a:gd name="connsiteY0" fmla="*/ 0 h 3107558"/>
                  <a:gd name="connsiteX1" fmla="*/ 876874 w 2977248"/>
                  <a:gd name="connsiteY1" fmla="*/ 45871 h 3107558"/>
                  <a:gd name="connsiteX2" fmla="*/ 867113 w 2977248"/>
                  <a:gd name="connsiteY2" fmla="*/ 91446 h 3107558"/>
                  <a:gd name="connsiteX3" fmla="*/ 857056 w 2977248"/>
                  <a:gd name="connsiteY3" fmla="*/ 137614 h 3107558"/>
                  <a:gd name="connsiteX4" fmla="*/ 846112 w 2977248"/>
                  <a:gd name="connsiteY4" fmla="*/ 182302 h 3107558"/>
                  <a:gd name="connsiteX5" fmla="*/ 834577 w 2977248"/>
                  <a:gd name="connsiteY5" fmla="*/ 227877 h 3107558"/>
                  <a:gd name="connsiteX6" fmla="*/ 821267 w 2977248"/>
                  <a:gd name="connsiteY6" fmla="*/ 273748 h 3107558"/>
                  <a:gd name="connsiteX7" fmla="*/ 794646 w 2977248"/>
                  <a:gd name="connsiteY7" fmla="*/ 364012 h 3107558"/>
                  <a:gd name="connsiteX8" fmla="*/ 765659 w 2977248"/>
                  <a:gd name="connsiteY8" fmla="*/ 454866 h 3107558"/>
                  <a:gd name="connsiteX9" fmla="*/ 734898 w 2977248"/>
                  <a:gd name="connsiteY9" fmla="*/ 545129 h 3107558"/>
                  <a:gd name="connsiteX10" fmla="*/ 703247 w 2977248"/>
                  <a:gd name="connsiteY10" fmla="*/ 635687 h 3107558"/>
                  <a:gd name="connsiteX11" fmla="*/ 669232 w 2977248"/>
                  <a:gd name="connsiteY11" fmla="*/ 725063 h 3107558"/>
                  <a:gd name="connsiteX12" fmla="*/ 635513 w 2977248"/>
                  <a:gd name="connsiteY12" fmla="*/ 815030 h 3107558"/>
                  <a:gd name="connsiteX13" fmla="*/ 600610 w 2977248"/>
                  <a:gd name="connsiteY13" fmla="*/ 904404 h 3107558"/>
                  <a:gd name="connsiteX14" fmla="*/ 530213 w 2977248"/>
                  <a:gd name="connsiteY14" fmla="*/ 1082267 h 3107558"/>
                  <a:gd name="connsiteX15" fmla="*/ 495310 w 2977248"/>
                  <a:gd name="connsiteY15" fmla="*/ 1170754 h 3107558"/>
                  <a:gd name="connsiteX16" fmla="*/ 461295 w 2977248"/>
                  <a:gd name="connsiteY16" fmla="*/ 1259537 h 3107558"/>
                  <a:gd name="connsiteX17" fmla="*/ 428463 w 2977248"/>
                  <a:gd name="connsiteY17" fmla="*/ 1346841 h 3107558"/>
                  <a:gd name="connsiteX18" fmla="*/ 397997 w 2977248"/>
                  <a:gd name="connsiteY18" fmla="*/ 1434440 h 3107558"/>
                  <a:gd name="connsiteX19" fmla="*/ 334108 w 2977248"/>
                  <a:gd name="connsiteY19" fmla="*/ 1615557 h 3107558"/>
                  <a:gd name="connsiteX20" fmla="*/ 304233 w 2977248"/>
                  <a:gd name="connsiteY20" fmla="*/ 1707004 h 3107558"/>
                  <a:gd name="connsiteX21" fmla="*/ 274654 w 2977248"/>
                  <a:gd name="connsiteY21" fmla="*/ 1797859 h 3107558"/>
                  <a:gd name="connsiteX22" fmla="*/ 244485 w 2977248"/>
                  <a:gd name="connsiteY22" fmla="*/ 1889306 h 3107558"/>
                  <a:gd name="connsiteX23" fmla="*/ 216680 w 2977248"/>
                  <a:gd name="connsiteY23" fmla="*/ 1980456 h 3107558"/>
                  <a:gd name="connsiteX24" fmla="*/ 189172 w 2977248"/>
                  <a:gd name="connsiteY24" fmla="*/ 2073085 h 3107558"/>
                  <a:gd name="connsiteX25" fmla="*/ 163144 w 2977248"/>
                  <a:gd name="connsiteY25" fmla="*/ 2166013 h 3107558"/>
                  <a:gd name="connsiteX26" fmla="*/ 151016 w 2977248"/>
                  <a:gd name="connsiteY26" fmla="*/ 2210699 h 3107558"/>
                  <a:gd name="connsiteX27" fmla="*/ 140072 w 2977248"/>
                  <a:gd name="connsiteY27" fmla="*/ 2255388 h 3107558"/>
                  <a:gd name="connsiteX28" fmla="*/ 118480 w 2977248"/>
                  <a:gd name="connsiteY28" fmla="*/ 2346834 h 3107558"/>
                  <a:gd name="connsiteX29" fmla="*/ 108423 w 2977248"/>
                  <a:gd name="connsiteY29" fmla="*/ 2392409 h 3107558"/>
                  <a:gd name="connsiteX30" fmla="*/ 97480 w 2977248"/>
                  <a:gd name="connsiteY30" fmla="*/ 2438576 h 3107558"/>
                  <a:gd name="connsiteX31" fmla="*/ 85648 w 2977248"/>
                  <a:gd name="connsiteY31" fmla="*/ 2483265 h 3107558"/>
                  <a:gd name="connsiteX32" fmla="*/ 72338 w 2977248"/>
                  <a:gd name="connsiteY32" fmla="*/ 2527951 h 3107558"/>
                  <a:gd name="connsiteX33" fmla="*/ 48970 w 2977248"/>
                  <a:gd name="connsiteY33" fmla="*/ 2604602 h 3107558"/>
                  <a:gd name="connsiteX34" fmla="*/ 0 w 2977248"/>
                  <a:gd name="connsiteY34" fmla="*/ 2760392 h 3107558"/>
                  <a:gd name="connsiteX35" fmla="*/ 2140943 w 2977248"/>
                  <a:gd name="connsiteY35" fmla="*/ 3107558 h 3107558"/>
                  <a:gd name="connsiteX36" fmla="*/ 2370592 w 2977248"/>
                  <a:gd name="connsiteY36" fmla="*/ 2387675 h 3107558"/>
                  <a:gd name="connsiteX37" fmla="*/ 2423241 w 2977248"/>
                  <a:gd name="connsiteY37" fmla="*/ 2229344 h 3107558"/>
                  <a:gd name="connsiteX38" fmla="*/ 2477961 w 2977248"/>
                  <a:gd name="connsiteY38" fmla="*/ 2071310 h 3107558"/>
                  <a:gd name="connsiteX39" fmla="*/ 2520556 w 2977248"/>
                  <a:gd name="connsiteY39" fmla="*/ 1947902 h 3107558"/>
                  <a:gd name="connsiteX40" fmla="*/ 2562556 w 2977248"/>
                  <a:gd name="connsiteY40" fmla="*/ 1824493 h 3107558"/>
                  <a:gd name="connsiteX41" fmla="*/ 2604263 w 2977248"/>
                  <a:gd name="connsiteY41" fmla="*/ 1700197 h 3107558"/>
                  <a:gd name="connsiteX42" fmla="*/ 2643898 w 2977248"/>
                  <a:gd name="connsiteY42" fmla="*/ 1575605 h 3107558"/>
                  <a:gd name="connsiteX43" fmla="*/ 2723760 w 2977248"/>
                  <a:gd name="connsiteY43" fmla="*/ 1326124 h 3107558"/>
                  <a:gd name="connsiteX44" fmla="*/ 2803327 w 2977248"/>
                  <a:gd name="connsiteY44" fmla="*/ 1075460 h 3107558"/>
                  <a:gd name="connsiteX45" fmla="*/ 2812200 w 2977248"/>
                  <a:gd name="connsiteY45" fmla="*/ 1044681 h 3107558"/>
                  <a:gd name="connsiteX46" fmla="*/ 2820185 w 2977248"/>
                  <a:gd name="connsiteY46" fmla="*/ 1012720 h 3107558"/>
                  <a:gd name="connsiteX47" fmla="*/ 2837046 w 2977248"/>
                  <a:gd name="connsiteY47" fmla="*/ 945245 h 3107558"/>
                  <a:gd name="connsiteX48" fmla="*/ 2852723 w 2977248"/>
                  <a:gd name="connsiteY48" fmla="*/ 874514 h 3107558"/>
                  <a:gd name="connsiteX49" fmla="*/ 2870765 w 2977248"/>
                  <a:gd name="connsiteY49" fmla="*/ 802895 h 3107558"/>
                  <a:gd name="connsiteX50" fmla="*/ 2880822 w 2977248"/>
                  <a:gd name="connsiteY50" fmla="*/ 767974 h 3107558"/>
                  <a:gd name="connsiteX51" fmla="*/ 2890879 w 2977248"/>
                  <a:gd name="connsiteY51" fmla="*/ 733052 h 3107558"/>
                  <a:gd name="connsiteX52" fmla="*/ 2901527 w 2977248"/>
                  <a:gd name="connsiteY52" fmla="*/ 698427 h 3107558"/>
                  <a:gd name="connsiteX53" fmla="*/ 2914247 w 2977248"/>
                  <a:gd name="connsiteY53" fmla="*/ 665578 h 3107558"/>
                  <a:gd name="connsiteX54" fmla="*/ 2927557 w 2977248"/>
                  <a:gd name="connsiteY54" fmla="*/ 633616 h 3107558"/>
                  <a:gd name="connsiteX55" fmla="*/ 2942346 w 2977248"/>
                  <a:gd name="connsiteY55" fmla="*/ 603133 h 3107558"/>
                  <a:gd name="connsiteX56" fmla="*/ 2959500 w 2977248"/>
                  <a:gd name="connsiteY56" fmla="*/ 574131 h 3107558"/>
                  <a:gd name="connsiteX57" fmla="*/ 2968374 w 2977248"/>
                  <a:gd name="connsiteY57" fmla="*/ 561109 h 3107558"/>
                  <a:gd name="connsiteX58" fmla="*/ 2977248 w 2977248"/>
                  <a:gd name="connsiteY58" fmla="*/ 548088 h 3107558"/>
                  <a:gd name="connsiteX59" fmla="*/ 2937318 w 2977248"/>
                  <a:gd name="connsiteY59" fmla="*/ 545129 h 3107558"/>
                  <a:gd name="connsiteX60" fmla="*/ 2897387 w 2977248"/>
                  <a:gd name="connsiteY60" fmla="*/ 540985 h 3107558"/>
                  <a:gd name="connsiteX61" fmla="*/ 2856864 w 2977248"/>
                  <a:gd name="connsiteY61" fmla="*/ 534475 h 3107558"/>
                  <a:gd name="connsiteX62" fmla="*/ 2816045 w 2977248"/>
                  <a:gd name="connsiteY62" fmla="*/ 527373 h 3107558"/>
                  <a:gd name="connsiteX63" fmla="*/ 2775226 w 2977248"/>
                  <a:gd name="connsiteY63" fmla="*/ 518493 h 3107558"/>
                  <a:gd name="connsiteX64" fmla="*/ 2733520 w 2977248"/>
                  <a:gd name="connsiteY64" fmla="*/ 507543 h 3107558"/>
                  <a:gd name="connsiteX65" fmla="*/ 2692703 w 2977248"/>
                  <a:gd name="connsiteY65" fmla="*/ 496299 h 3107558"/>
                  <a:gd name="connsiteX66" fmla="*/ 2650997 w 2977248"/>
                  <a:gd name="connsiteY66" fmla="*/ 484460 h 3107558"/>
                  <a:gd name="connsiteX67" fmla="*/ 2568473 w 2977248"/>
                  <a:gd name="connsiteY67" fmla="*/ 459602 h 3107558"/>
                  <a:gd name="connsiteX68" fmla="*/ 2488019 w 2977248"/>
                  <a:gd name="connsiteY68" fmla="*/ 433855 h 3107558"/>
                  <a:gd name="connsiteX69" fmla="*/ 2408453 w 2977248"/>
                  <a:gd name="connsiteY69" fmla="*/ 407811 h 3107558"/>
                  <a:gd name="connsiteX70" fmla="*/ 2330956 w 2977248"/>
                  <a:gd name="connsiteY70" fmla="*/ 385023 h 3107558"/>
                  <a:gd name="connsiteX71" fmla="*/ 2240150 w 2977248"/>
                  <a:gd name="connsiteY71" fmla="*/ 358389 h 3107558"/>
                  <a:gd name="connsiteX72" fmla="*/ 2150823 w 2977248"/>
                  <a:gd name="connsiteY72" fmla="*/ 331457 h 3107558"/>
                  <a:gd name="connsiteX73" fmla="*/ 1971873 w 2977248"/>
                  <a:gd name="connsiteY73" fmla="*/ 276411 h 3107558"/>
                  <a:gd name="connsiteX74" fmla="*/ 1793810 w 2977248"/>
                  <a:gd name="connsiteY74" fmla="*/ 218999 h 3107558"/>
                  <a:gd name="connsiteX75" fmla="*/ 1614859 w 2977248"/>
                  <a:gd name="connsiteY75" fmla="*/ 161289 h 3107558"/>
                  <a:gd name="connsiteX76" fmla="*/ 1445671 w 2977248"/>
                  <a:gd name="connsiteY76" fmla="*/ 106540 h 3107558"/>
                  <a:gd name="connsiteX77" fmla="*/ 1432951 w 2977248"/>
                  <a:gd name="connsiteY77" fmla="*/ 103581 h 3107558"/>
                  <a:gd name="connsiteX78" fmla="*/ 1409880 w 2977248"/>
                  <a:gd name="connsiteY78" fmla="*/ 98549 h 3107558"/>
                  <a:gd name="connsiteX79" fmla="*/ 1341554 w 2977248"/>
                  <a:gd name="connsiteY79" fmla="*/ 85823 h 3107558"/>
                  <a:gd name="connsiteX80" fmla="*/ 1150476 w 2977248"/>
                  <a:gd name="connsiteY80" fmla="*/ 50902 h 3107558"/>
                  <a:gd name="connsiteX81" fmla="*/ 967680 w 2977248"/>
                  <a:gd name="connsiteY81" fmla="*/ 17165 h 3107558"/>
                  <a:gd name="connsiteX82" fmla="*/ 907932 w 2977248"/>
                  <a:gd name="connsiteY82" fmla="*/ 6215 h 3107558"/>
                  <a:gd name="connsiteX83" fmla="*/ 891072 w 2977248"/>
                  <a:gd name="connsiteY83" fmla="*/ 2072 h 310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2977248" h="3107558">
                    <a:moveTo>
                      <a:pt x="885748" y="0"/>
                    </a:moveTo>
                    <a:lnTo>
                      <a:pt x="876874" y="45871"/>
                    </a:lnTo>
                    <a:lnTo>
                      <a:pt x="867113" y="91446"/>
                    </a:lnTo>
                    <a:lnTo>
                      <a:pt x="857056" y="137614"/>
                    </a:lnTo>
                    <a:lnTo>
                      <a:pt x="846112" y="182302"/>
                    </a:lnTo>
                    <a:lnTo>
                      <a:pt x="834577" y="227877"/>
                    </a:lnTo>
                    <a:lnTo>
                      <a:pt x="821267" y="273748"/>
                    </a:lnTo>
                    <a:lnTo>
                      <a:pt x="794646" y="364012"/>
                    </a:lnTo>
                    <a:lnTo>
                      <a:pt x="765659" y="454866"/>
                    </a:lnTo>
                    <a:lnTo>
                      <a:pt x="734898" y="545129"/>
                    </a:lnTo>
                    <a:lnTo>
                      <a:pt x="703247" y="635687"/>
                    </a:lnTo>
                    <a:lnTo>
                      <a:pt x="669232" y="725063"/>
                    </a:lnTo>
                    <a:lnTo>
                      <a:pt x="635513" y="815030"/>
                    </a:lnTo>
                    <a:lnTo>
                      <a:pt x="600610" y="904404"/>
                    </a:lnTo>
                    <a:lnTo>
                      <a:pt x="530213" y="1082267"/>
                    </a:lnTo>
                    <a:lnTo>
                      <a:pt x="495310" y="1170754"/>
                    </a:lnTo>
                    <a:lnTo>
                      <a:pt x="461295" y="1259537"/>
                    </a:lnTo>
                    <a:lnTo>
                      <a:pt x="428463" y="1346841"/>
                    </a:lnTo>
                    <a:lnTo>
                      <a:pt x="397997" y="1434440"/>
                    </a:lnTo>
                    <a:lnTo>
                      <a:pt x="334108" y="1615557"/>
                    </a:lnTo>
                    <a:lnTo>
                      <a:pt x="304233" y="1707004"/>
                    </a:lnTo>
                    <a:lnTo>
                      <a:pt x="274654" y="1797859"/>
                    </a:lnTo>
                    <a:lnTo>
                      <a:pt x="244485" y="1889306"/>
                    </a:lnTo>
                    <a:lnTo>
                      <a:pt x="216680" y="1980456"/>
                    </a:lnTo>
                    <a:lnTo>
                      <a:pt x="189172" y="2073085"/>
                    </a:lnTo>
                    <a:lnTo>
                      <a:pt x="163144" y="2166013"/>
                    </a:lnTo>
                    <a:lnTo>
                      <a:pt x="151016" y="2210699"/>
                    </a:lnTo>
                    <a:lnTo>
                      <a:pt x="140072" y="2255388"/>
                    </a:lnTo>
                    <a:lnTo>
                      <a:pt x="118480" y="2346834"/>
                    </a:lnTo>
                    <a:lnTo>
                      <a:pt x="108423" y="2392409"/>
                    </a:lnTo>
                    <a:lnTo>
                      <a:pt x="97480" y="2438576"/>
                    </a:lnTo>
                    <a:lnTo>
                      <a:pt x="85648" y="2483265"/>
                    </a:lnTo>
                    <a:lnTo>
                      <a:pt x="72338" y="2527951"/>
                    </a:lnTo>
                    <a:lnTo>
                      <a:pt x="48970" y="2604602"/>
                    </a:lnTo>
                    <a:lnTo>
                      <a:pt x="0" y="2760392"/>
                    </a:lnTo>
                    <a:lnTo>
                      <a:pt x="2140943" y="3107558"/>
                    </a:lnTo>
                    <a:lnTo>
                      <a:pt x="2370592" y="2387675"/>
                    </a:lnTo>
                    <a:lnTo>
                      <a:pt x="2423241" y="2229344"/>
                    </a:lnTo>
                    <a:lnTo>
                      <a:pt x="2477961" y="2071310"/>
                    </a:lnTo>
                    <a:lnTo>
                      <a:pt x="2520556" y="1947902"/>
                    </a:lnTo>
                    <a:lnTo>
                      <a:pt x="2562556" y="1824493"/>
                    </a:lnTo>
                    <a:lnTo>
                      <a:pt x="2604263" y="1700197"/>
                    </a:lnTo>
                    <a:lnTo>
                      <a:pt x="2643898" y="1575605"/>
                    </a:lnTo>
                    <a:lnTo>
                      <a:pt x="2723760" y="1326124"/>
                    </a:lnTo>
                    <a:lnTo>
                      <a:pt x="2803327" y="1075460"/>
                    </a:lnTo>
                    <a:lnTo>
                      <a:pt x="2812200" y="1044681"/>
                    </a:lnTo>
                    <a:lnTo>
                      <a:pt x="2820185" y="1012720"/>
                    </a:lnTo>
                    <a:lnTo>
                      <a:pt x="2837046" y="945245"/>
                    </a:lnTo>
                    <a:lnTo>
                      <a:pt x="2852723" y="874514"/>
                    </a:lnTo>
                    <a:lnTo>
                      <a:pt x="2870765" y="802895"/>
                    </a:lnTo>
                    <a:lnTo>
                      <a:pt x="2880822" y="767974"/>
                    </a:lnTo>
                    <a:lnTo>
                      <a:pt x="2890879" y="733052"/>
                    </a:lnTo>
                    <a:lnTo>
                      <a:pt x="2901527" y="698427"/>
                    </a:lnTo>
                    <a:lnTo>
                      <a:pt x="2914247" y="665578"/>
                    </a:lnTo>
                    <a:lnTo>
                      <a:pt x="2927557" y="633616"/>
                    </a:lnTo>
                    <a:lnTo>
                      <a:pt x="2942346" y="603133"/>
                    </a:lnTo>
                    <a:lnTo>
                      <a:pt x="2959500" y="574131"/>
                    </a:lnTo>
                    <a:lnTo>
                      <a:pt x="2968374" y="561109"/>
                    </a:lnTo>
                    <a:lnTo>
                      <a:pt x="2977248" y="548088"/>
                    </a:lnTo>
                    <a:lnTo>
                      <a:pt x="2937318" y="545129"/>
                    </a:lnTo>
                    <a:lnTo>
                      <a:pt x="2897387" y="540985"/>
                    </a:lnTo>
                    <a:lnTo>
                      <a:pt x="2856864" y="534475"/>
                    </a:lnTo>
                    <a:lnTo>
                      <a:pt x="2816045" y="527373"/>
                    </a:lnTo>
                    <a:lnTo>
                      <a:pt x="2775226" y="518493"/>
                    </a:lnTo>
                    <a:lnTo>
                      <a:pt x="2733520" y="507543"/>
                    </a:lnTo>
                    <a:lnTo>
                      <a:pt x="2692703" y="496299"/>
                    </a:lnTo>
                    <a:lnTo>
                      <a:pt x="2650997" y="484460"/>
                    </a:lnTo>
                    <a:lnTo>
                      <a:pt x="2568473" y="459602"/>
                    </a:lnTo>
                    <a:lnTo>
                      <a:pt x="2488019" y="433855"/>
                    </a:lnTo>
                    <a:lnTo>
                      <a:pt x="2408453" y="407811"/>
                    </a:lnTo>
                    <a:lnTo>
                      <a:pt x="2330956" y="385023"/>
                    </a:lnTo>
                    <a:lnTo>
                      <a:pt x="2240150" y="358389"/>
                    </a:lnTo>
                    <a:lnTo>
                      <a:pt x="2150823" y="331457"/>
                    </a:lnTo>
                    <a:lnTo>
                      <a:pt x="1971873" y="276411"/>
                    </a:lnTo>
                    <a:lnTo>
                      <a:pt x="1793810" y="218999"/>
                    </a:lnTo>
                    <a:lnTo>
                      <a:pt x="1614859" y="161289"/>
                    </a:lnTo>
                    <a:lnTo>
                      <a:pt x="1445671" y="106540"/>
                    </a:lnTo>
                    <a:lnTo>
                      <a:pt x="1432951" y="103581"/>
                    </a:lnTo>
                    <a:lnTo>
                      <a:pt x="1409880" y="98549"/>
                    </a:lnTo>
                    <a:lnTo>
                      <a:pt x="1341554" y="85823"/>
                    </a:lnTo>
                    <a:lnTo>
                      <a:pt x="1150476" y="50902"/>
                    </a:lnTo>
                    <a:lnTo>
                      <a:pt x="967680" y="17165"/>
                    </a:lnTo>
                    <a:lnTo>
                      <a:pt x="907932" y="6215"/>
                    </a:lnTo>
                    <a:lnTo>
                      <a:pt x="891072" y="2072"/>
                    </a:lnTo>
                    <a:close/>
                  </a:path>
                </a:pathLst>
              </a:custGeom>
              <a:gradFill flip="none" rotWithShape="1">
                <a:gsLst>
                  <a:gs pos="10000">
                    <a:schemeClr val="accent4"/>
                  </a:gs>
                  <a:gs pos="90000">
                    <a:schemeClr val="bg1"/>
                  </a:gs>
                </a:gsLst>
                <a:lin ang="18600000" scaled="0"/>
                <a:tileRect/>
              </a:gradFill>
              <a:ln w="19050" cap="flat" cmpd="sng" algn="ctr">
                <a:noFill/>
                <a:prstDash val="solid"/>
                <a:round/>
                <a:headEnd type="none" w="med" len="med"/>
                <a:tailEnd type="none" w="med" len="med"/>
              </a:ln>
              <a:effectLst>
                <a:outerShdw blurRad="50800" dist="38100" algn="l" rotWithShape="0">
                  <a:prstClr val="black">
                    <a:alpha val="40000"/>
                  </a:prstClr>
                </a:outerShdw>
              </a:effectLst>
              <a:extLst/>
            </p:spPr>
            <p:txBody>
              <a:bodyPr rot="0" spcFirstLastPara="0" vertOverflow="overflow" horzOverflow="overflow" vert="horz" wrap="square" lIns="0" tIns="45720" rIns="0" bIns="45720" numCol="1" spcCol="0" rtlCol="0" fromWordArt="0" anchor="b" anchorCtr="0" forceAA="0" compatLnSpc="1">
                <a:prstTxWarp prst="textNoShape">
                  <a:avLst/>
                </a:prstTxWarp>
                <a:noAutofit/>
              </a:bodyPr>
              <a:lstStyle/>
              <a:p>
                <a:pPr algn="ctr">
                  <a:lnSpc>
                    <a:spcPct val="80000"/>
                  </a:lnSpc>
                </a:pPr>
                <a:endParaRPr lang="en-US" sz="1200" b="1" dirty="0">
                  <a:solidFill>
                    <a:schemeClr val="accent4"/>
                  </a:solidFill>
                </a:endParaRPr>
              </a:p>
            </p:txBody>
          </p:sp>
          <p:sp>
            <p:nvSpPr>
              <p:cNvPr id="775" name="Freeform 232"/>
              <p:cNvSpPr>
                <a:spLocks/>
              </p:cNvSpPr>
              <p:nvPr/>
            </p:nvSpPr>
            <p:spPr bwMode="auto">
              <a:xfrm rot="552640" flipH="1">
                <a:off x="5442772" y="3227363"/>
                <a:ext cx="250236" cy="409958"/>
              </a:xfrm>
              <a:custGeom>
                <a:avLst/>
                <a:gdLst>
                  <a:gd name="T0" fmla="*/ 813 w 854"/>
                  <a:gd name="T1" fmla="*/ 99 h 1379"/>
                  <a:gd name="T2" fmla="*/ 773 w 854"/>
                  <a:gd name="T3" fmla="*/ 58 h 1379"/>
                  <a:gd name="T4" fmla="*/ 716 w 854"/>
                  <a:gd name="T5" fmla="*/ 24 h 1379"/>
                  <a:gd name="T6" fmla="*/ 665 w 854"/>
                  <a:gd name="T7" fmla="*/ 8 h 1379"/>
                  <a:gd name="T8" fmla="*/ 608 w 854"/>
                  <a:gd name="T9" fmla="*/ 0 h 1379"/>
                  <a:gd name="T10" fmla="*/ 554 w 854"/>
                  <a:gd name="T11" fmla="*/ 0 h 1379"/>
                  <a:gd name="T12" fmla="*/ 507 w 854"/>
                  <a:gd name="T13" fmla="*/ 14 h 1379"/>
                  <a:gd name="T14" fmla="*/ 463 w 854"/>
                  <a:gd name="T15" fmla="*/ 34 h 1379"/>
                  <a:gd name="T16" fmla="*/ 423 w 854"/>
                  <a:gd name="T17" fmla="*/ 65 h 1379"/>
                  <a:gd name="T18" fmla="*/ 396 w 854"/>
                  <a:gd name="T19" fmla="*/ 102 h 1379"/>
                  <a:gd name="T20" fmla="*/ 369 w 854"/>
                  <a:gd name="T21" fmla="*/ 156 h 1379"/>
                  <a:gd name="T22" fmla="*/ 477 w 854"/>
                  <a:gd name="T23" fmla="*/ 223 h 1379"/>
                  <a:gd name="T24" fmla="*/ 487 w 854"/>
                  <a:gd name="T25" fmla="*/ 189 h 1379"/>
                  <a:gd name="T26" fmla="*/ 507 w 854"/>
                  <a:gd name="T27" fmla="*/ 152 h 1379"/>
                  <a:gd name="T28" fmla="*/ 541 w 854"/>
                  <a:gd name="T29" fmla="*/ 129 h 1379"/>
                  <a:gd name="T30" fmla="*/ 591 w 854"/>
                  <a:gd name="T31" fmla="*/ 121 h 1379"/>
                  <a:gd name="T32" fmla="*/ 641 w 854"/>
                  <a:gd name="T33" fmla="*/ 126 h 1379"/>
                  <a:gd name="T34" fmla="*/ 685 w 854"/>
                  <a:gd name="T35" fmla="*/ 145 h 1379"/>
                  <a:gd name="T36" fmla="*/ 712 w 854"/>
                  <a:gd name="T37" fmla="*/ 166 h 1379"/>
                  <a:gd name="T38" fmla="*/ 729 w 854"/>
                  <a:gd name="T39" fmla="*/ 196 h 1379"/>
                  <a:gd name="T40" fmla="*/ 732 w 854"/>
                  <a:gd name="T41" fmla="*/ 229 h 1379"/>
                  <a:gd name="T42" fmla="*/ 722 w 854"/>
                  <a:gd name="T43" fmla="*/ 287 h 1379"/>
                  <a:gd name="T44" fmla="*/ 386 w 854"/>
                  <a:gd name="T45" fmla="*/ 1184 h 1379"/>
                  <a:gd name="T46" fmla="*/ 356 w 854"/>
                  <a:gd name="T47" fmla="*/ 1225 h 1379"/>
                  <a:gd name="T48" fmla="*/ 312 w 854"/>
                  <a:gd name="T49" fmla="*/ 1248 h 1379"/>
                  <a:gd name="T50" fmla="*/ 265 w 854"/>
                  <a:gd name="T51" fmla="*/ 1258 h 1379"/>
                  <a:gd name="T52" fmla="*/ 215 w 854"/>
                  <a:gd name="T53" fmla="*/ 1252 h 1379"/>
                  <a:gd name="T54" fmla="*/ 170 w 854"/>
                  <a:gd name="T55" fmla="*/ 1228 h 1379"/>
                  <a:gd name="T56" fmla="*/ 137 w 854"/>
                  <a:gd name="T57" fmla="*/ 1190 h 1379"/>
                  <a:gd name="T58" fmla="*/ 124 w 854"/>
                  <a:gd name="T59" fmla="*/ 1150 h 1379"/>
                  <a:gd name="T60" fmla="*/ 124 w 854"/>
                  <a:gd name="T61" fmla="*/ 1117 h 1379"/>
                  <a:gd name="T62" fmla="*/ 137 w 854"/>
                  <a:gd name="T63" fmla="*/ 1039 h 1379"/>
                  <a:gd name="T64" fmla="*/ 175 w 854"/>
                  <a:gd name="T65" fmla="*/ 918 h 1379"/>
                  <a:gd name="T66" fmla="*/ 245 w 854"/>
                  <a:gd name="T67" fmla="*/ 734 h 1379"/>
                  <a:gd name="T68" fmla="*/ 362 w 854"/>
                  <a:gd name="T69" fmla="*/ 447 h 1379"/>
                  <a:gd name="T70" fmla="*/ 188 w 854"/>
                  <a:gd name="T71" fmla="*/ 559 h 1379"/>
                  <a:gd name="T72" fmla="*/ 80 w 854"/>
                  <a:gd name="T73" fmla="*/ 821 h 1379"/>
                  <a:gd name="T74" fmla="*/ 40 w 854"/>
                  <a:gd name="T75" fmla="*/ 948 h 1379"/>
                  <a:gd name="T76" fmla="*/ 6 w 854"/>
                  <a:gd name="T77" fmla="*/ 1074 h 1379"/>
                  <a:gd name="T78" fmla="*/ 0 w 854"/>
                  <a:gd name="T79" fmla="*/ 1127 h 1379"/>
                  <a:gd name="T80" fmla="*/ 6 w 854"/>
                  <a:gd name="T81" fmla="*/ 1181 h 1379"/>
                  <a:gd name="T82" fmla="*/ 19 w 854"/>
                  <a:gd name="T83" fmla="*/ 1225 h 1379"/>
                  <a:gd name="T84" fmla="*/ 40 w 854"/>
                  <a:gd name="T85" fmla="*/ 1265 h 1379"/>
                  <a:gd name="T86" fmla="*/ 70 w 854"/>
                  <a:gd name="T87" fmla="*/ 1298 h 1379"/>
                  <a:gd name="T88" fmla="*/ 140 w 854"/>
                  <a:gd name="T89" fmla="*/ 1349 h 1379"/>
                  <a:gd name="T90" fmla="*/ 224 w 854"/>
                  <a:gd name="T91" fmla="*/ 1376 h 1379"/>
                  <a:gd name="T92" fmla="*/ 315 w 854"/>
                  <a:gd name="T93" fmla="*/ 1373 h 1379"/>
                  <a:gd name="T94" fmla="*/ 359 w 854"/>
                  <a:gd name="T95" fmla="*/ 1362 h 1379"/>
                  <a:gd name="T96" fmla="*/ 402 w 854"/>
                  <a:gd name="T97" fmla="*/ 1342 h 1379"/>
                  <a:gd name="T98" fmla="*/ 440 w 854"/>
                  <a:gd name="T99" fmla="*/ 1312 h 1379"/>
                  <a:gd name="T100" fmla="*/ 474 w 854"/>
                  <a:gd name="T101" fmla="*/ 1274 h 1379"/>
                  <a:gd name="T102" fmla="*/ 496 w 854"/>
                  <a:gd name="T103" fmla="*/ 1228 h 1379"/>
                  <a:gd name="T104" fmla="*/ 836 w 854"/>
                  <a:gd name="T105" fmla="*/ 330 h 1379"/>
                  <a:gd name="T106" fmla="*/ 849 w 854"/>
                  <a:gd name="T107" fmla="*/ 263 h 1379"/>
                  <a:gd name="T108" fmla="*/ 849 w 854"/>
                  <a:gd name="T109" fmla="*/ 199 h 1379"/>
                  <a:gd name="T110" fmla="*/ 836 w 854"/>
                  <a:gd name="T111" fmla="*/ 142 h 1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54" h="1379">
                    <a:moveTo>
                      <a:pt x="822" y="115"/>
                    </a:moveTo>
                    <a:lnTo>
                      <a:pt x="813" y="99"/>
                    </a:lnTo>
                    <a:lnTo>
                      <a:pt x="800" y="85"/>
                    </a:lnTo>
                    <a:lnTo>
                      <a:pt x="773" y="58"/>
                    </a:lnTo>
                    <a:lnTo>
                      <a:pt x="743" y="38"/>
                    </a:lnTo>
                    <a:lnTo>
                      <a:pt x="716" y="24"/>
                    </a:lnTo>
                    <a:lnTo>
                      <a:pt x="689" y="14"/>
                    </a:lnTo>
                    <a:lnTo>
                      <a:pt x="665" y="8"/>
                    </a:lnTo>
                    <a:lnTo>
                      <a:pt x="638" y="0"/>
                    </a:lnTo>
                    <a:lnTo>
                      <a:pt x="608" y="0"/>
                    </a:lnTo>
                    <a:lnTo>
                      <a:pt x="581" y="0"/>
                    </a:lnTo>
                    <a:lnTo>
                      <a:pt x="554" y="0"/>
                    </a:lnTo>
                    <a:lnTo>
                      <a:pt x="531" y="8"/>
                    </a:lnTo>
                    <a:lnTo>
                      <a:pt x="507" y="14"/>
                    </a:lnTo>
                    <a:lnTo>
                      <a:pt x="483" y="24"/>
                    </a:lnTo>
                    <a:lnTo>
                      <a:pt x="463" y="34"/>
                    </a:lnTo>
                    <a:lnTo>
                      <a:pt x="443" y="48"/>
                    </a:lnTo>
                    <a:lnTo>
                      <a:pt x="423" y="65"/>
                    </a:lnTo>
                    <a:lnTo>
                      <a:pt x="410" y="85"/>
                    </a:lnTo>
                    <a:lnTo>
                      <a:pt x="396" y="102"/>
                    </a:lnTo>
                    <a:lnTo>
                      <a:pt x="386" y="118"/>
                    </a:lnTo>
                    <a:lnTo>
                      <a:pt x="369" y="156"/>
                    </a:lnTo>
                    <a:lnTo>
                      <a:pt x="359" y="186"/>
                    </a:lnTo>
                    <a:lnTo>
                      <a:pt x="477" y="223"/>
                    </a:lnTo>
                    <a:lnTo>
                      <a:pt x="480" y="209"/>
                    </a:lnTo>
                    <a:lnTo>
                      <a:pt x="487" y="189"/>
                    </a:lnTo>
                    <a:lnTo>
                      <a:pt x="501" y="166"/>
                    </a:lnTo>
                    <a:lnTo>
                      <a:pt x="507" y="152"/>
                    </a:lnTo>
                    <a:lnTo>
                      <a:pt x="520" y="142"/>
                    </a:lnTo>
                    <a:lnTo>
                      <a:pt x="541" y="129"/>
                    </a:lnTo>
                    <a:lnTo>
                      <a:pt x="564" y="121"/>
                    </a:lnTo>
                    <a:lnTo>
                      <a:pt x="591" y="121"/>
                    </a:lnTo>
                    <a:lnTo>
                      <a:pt x="622" y="121"/>
                    </a:lnTo>
                    <a:lnTo>
                      <a:pt x="641" y="126"/>
                    </a:lnTo>
                    <a:lnTo>
                      <a:pt x="671" y="135"/>
                    </a:lnTo>
                    <a:lnTo>
                      <a:pt x="685" y="145"/>
                    </a:lnTo>
                    <a:lnTo>
                      <a:pt x="698" y="152"/>
                    </a:lnTo>
                    <a:lnTo>
                      <a:pt x="712" y="166"/>
                    </a:lnTo>
                    <a:lnTo>
                      <a:pt x="719" y="179"/>
                    </a:lnTo>
                    <a:lnTo>
                      <a:pt x="729" y="196"/>
                    </a:lnTo>
                    <a:lnTo>
                      <a:pt x="732" y="212"/>
                    </a:lnTo>
                    <a:lnTo>
                      <a:pt x="732" y="229"/>
                    </a:lnTo>
                    <a:lnTo>
                      <a:pt x="729" y="250"/>
                    </a:lnTo>
                    <a:lnTo>
                      <a:pt x="722" y="287"/>
                    </a:lnTo>
                    <a:lnTo>
                      <a:pt x="709" y="320"/>
                    </a:lnTo>
                    <a:lnTo>
                      <a:pt x="386" y="1184"/>
                    </a:lnTo>
                    <a:lnTo>
                      <a:pt x="372" y="1208"/>
                    </a:lnTo>
                    <a:lnTo>
                      <a:pt x="356" y="1225"/>
                    </a:lnTo>
                    <a:lnTo>
                      <a:pt x="335" y="1238"/>
                    </a:lnTo>
                    <a:lnTo>
                      <a:pt x="312" y="1248"/>
                    </a:lnTo>
                    <a:lnTo>
                      <a:pt x="288" y="1255"/>
                    </a:lnTo>
                    <a:lnTo>
                      <a:pt x="265" y="1258"/>
                    </a:lnTo>
                    <a:lnTo>
                      <a:pt x="238" y="1255"/>
                    </a:lnTo>
                    <a:lnTo>
                      <a:pt x="215" y="1252"/>
                    </a:lnTo>
                    <a:lnTo>
                      <a:pt x="188" y="1238"/>
                    </a:lnTo>
                    <a:lnTo>
                      <a:pt x="170" y="1228"/>
                    </a:lnTo>
                    <a:lnTo>
                      <a:pt x="151" y="1211"/>
                    </a:lnTo>
                    <a:lnTo>
                      <a:pt x="137" y="1190"/>
                    </a:lnTo>
                    <a:lnTo>
                      <a:pt x="127" y="1164"/>
                    </a:lnTo>
                    <a:lnTo>
                      <a:pt x="124" y="1150"/>
                    </a:lnTo>
                    <a:lnTo>
                      <a:pt x="121" y="1134"/>
                    </a:lnTo>
                    <a:lnTo>
                      <a:pt x="124" y="1117"/>
                    </a:lnTo>
                    <a:lnTo>
                      <a:pt x="124" y="1096"/>
                    </a:lnTo>
                    <a:lnTo>
                      <a:pt x="137" y="1039"/>
                    </a:lnTo>
                    <a:lnTo>
                      <a:pt x="154" y="979"/>
                    </a:lnTo>
                    <a:lnTo>
                      <a:pt x="175" y="918"/>
                    </a:lnTo>
                    <a:lnTo>
                      <a:pt x="197" y="858"/>
                    </a:lnTo>
                    <a:lnTo>
                      <a:pt x="245" y="734"/>
                    </a:lnTo>
                    <a:lnTo>
                      <a:pt x="299" y="606"/>
                    </a:lnTo>
                    <a:lnTo>
                      <a:pt x="362" y="447"/>
                    </a:lnTo>
                    <a:lnTo>
                      <a:pt x="251" y="404"/>
                    </a:lnTo>
                    <a:lnTo>
                      <a:pt x="188" y="559"/>
                    </a:lnTo>
                    <a:lnTo>
                      <a:pt x="134" y="690"/>
                    </a:lnTo>
                    <a:lnTo>
                      <a:pt x="80" y="821"/>
                    </a:lnTo>
                    <a:lnTo>
                      <a:pt x="60" y="885"/>
                    </a:lnTo>
                    <a:lnTo>
                      <a:pt x="40" y="948"/>
                    </a:lnTo>
                    <a:lnTo>
                      <a:pt x="19" y="1009"/>
                    </a:lnTo>
                    <a:lnTo>
                      <a:pt x="6" y="1074"/>
                    </a:lnTo>
                    <a:lnTo>
                      <a:pt x="3" y="1100"/>
                    </a:lnTo>
                    <a:lnTo>
                      <a:pt x="0" y="1127"/>
                    </a:lnTo>
                    <a:lnTo>
                      <a:pt x="3" y="1154"/>
                    </a:lnTo>
                    <a:lnTo>
                      <a:pt x="6" y="1181"/>
                    </a:lnTo>
                    <a:lnTo>
                      <a:pt x="9" y="1204"/>
                    </a:lnTo>
                    <a:lnTo>
                      <a:pt x="19" y="1225"/>
                    </a:lnTo>
                    <a:lnTo>
                      <a:pt x="30" y="1244"/>
                    </a:lnTo>
                    <a:lnTo>
                      <a:pt x="40" y="1265"/>
                    </a:lnTo>
                    <a:lnTo>
                      <a:pt x="53" y="1282"/>
                    </a:lnTo>
                    <a:lnTo>
                      <a:pt x="70" y="1298"/>
                    </a:lnTo>
                    <a:lnTo>
                      <a:pt x="103" y="1328"/>
                    </a:lnTo>
                    <a:lnTo>
                      <a:pt x="140" y="1349"/>
                    </a:lnTo>
                    <a:lnTo>
                      <a:pt x="181" y="1365"/>
                    </a:lnTo>
                    <a:lnTo>
                      <a:pt x="224" y="1376"/>
                    </a:lnTo>
                    <a:lnTo>
                      <a:pt x="269" y="1379"/>
                    </a:lnTo>
                    <a:lnTo>
                      <a:pt x="315" y="1373"/>
                    </a:lnTo>
                    <a:lnTo>
                      <a:pt x="339" y="1368"/>
                    </a:lnTo>
                    <a:lnTo>
                      <a:pt x="359" y="1362"/>
                    </a:lnTo>
                    <a:lnTo>
                      <a:pt x="383" y="1352"/>
                    </a:lnTo>
                    <a:lnTo>
                      <a:pt x="402" y="1342"/>
                    </a:lnTo>
                    <a:lnTo>
                      <a:pt x="423" y="1328"/>
                    </a:lnTo>
                    <a:lnTo>
                      <a:pt x="440" y="1312"/>
                    </a:lnTo>
                    <a:lnTo>
                      <a:pt x="456" y="1295"/>
                    </a:lnTo>
                    <a:lnTo>
                      <a:pt x="474" y="1274"/>
                    </a:lnTo>
                    <a:lnTo>
                      <a:pt x="487" y="1252"/>
                    </a:lnTo>
                    <a:lnTo>
                      <a:pt x="496" y="1228"/>
                    </a:lnTo>
                    <a:lnTo>
                      <a:pt x="822" y="368"/>
                    </a:lnTo>
                    <a:lnTo>
                      <a:pt x="836" y="330"/>
                    </a:lnTo>
                    <a:lnTo>
                      <a:pt x="843" y="296"/>
                    </a:lnTo>
                    <a:lnTo>
                      <a:pt x="849" y="263"/>
                    </a:lnTo>
                    <a:lnTo>
                      <a:pt x="854" y="229"/>
                    </a:lnTo>
                    <a:lnTo>
                      <a:pt x="849" y="199"/>
                    </a:lnTo>
                    <a:lnTo>
                      <a:pt x="846" y="169"/>
                    </a:lnTo>
                    <a:lnTo>
                      <a:pt x="836" y="142"/>
                    </a:lnTo>
                    <a:lnTo>
                      <a:pt x="822" y="115"/>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6" name="Freeform 233"/>
              <p:cNvSpPr>
                <a:spLocks/>
              </p:cNvSpPr>
              <p:nvPr/>
            </p:nvSpPr>
            <p:spPr bwMode="auto">
              <a:xfrm rot="552640" flipH="1">
                <a:off x="5438317" y="3464872"/>
                <a:ext cx="1778267" cy="521765"/>
              </a:xfrm>
              <a:custGeom>
                <a:avLst/>
                <a:gdLst>
                  <a:gd name="T0" fmla="*/ 0 w 6000"/>
                  <a:gd name="T1" fmla="*/ 46 h 1767"/>
                  <a:gd name="T2" fmla="*/ 3 w 6000"/>
                  <a:gd name="T3" fmla="*/ 83 h 1767"/>
                  <a:gd name="T4" fmla="*/ 27 w 6000"/>
                  <a:gd name="T5" fmla="*/ 110 h 1767"/>
                  <a:gd name="T6" fmla="*/ 175 w 6000"/>
                  <a:gd name="T7" fmla="*/ 191 h 1767"/>
                  <a:gd name="T8" fmla="*/ 329 w 6000"/>
                  <a:gd name="T9" fmla="*/ 248 h 1767"/>
                  <a:gd name="T10" fmla="*/ 659 w 6000"/>
                  <a:gd name="T11" fmla="*/ 312 h 1767"/>
                  <a:gd name="T12" fmla="*/ 1035 w 6000"/>
                  <a:gd name="T13" fmla="*/ 348 h 1767"/>
                  <a:gd name="T14" fmla="*/ 1267 w 6000"/>
                  <a:gd name="T15" fmla="*/ 383 h 1767"/>
                  <a:gd name="T16" fmla="*/ 1490 w 6000"/>
                  <a:gd name="T17" fmla="*/ 443 h 1767"/>
                  <a:gd name="T18" fmla="*/ 2031 w 6000"/>
                  <a:gd name="T19" fmla="*/ 628 h 1767"/>
                  <a:gd name="T20" fmla="*/ 2538 w 6000"/>
                  <a:gd name="T21" fmla="*/ 773 h 1767"/>
                  <a:gd name="T22" fmla="*/ 2955 w 6000"/>
                  <a:gd name="T23" fmla="*/ 870 h 1767"/>
                  <a:gd name="T24" fmla="*/ 3204 w 6000"/>
                  <a:gd name="T25" fmla="*/ 954 h 1767"/>
                  <a:gd name="T26" fmla="*/ 3718 w 6000"/>
                  <a:gd name="T27" fmla="*/ 1172 h 1767"/>
                  <a:gd name="T28" fmla="*/ 4017 w 6000"/>
                  <a:gd name="T29" fmla="*/ 1287 h 1767"/>
                  <a:gd name="T30" fmla="*/ 4330 w 6000"/>
                  <a:gd name="T31" fmla="*/ 1357 h 1767"/>
                  <a:gd name="T32" fmla="*/ 4585 w 6000"/>
                  <a:gd name="T33" fmla="*/ 1411 h 1767"/>
                  <a:gd name="T34" fmla="*/ 4831 w 6000"/>
                  <a:gd name="T35" fmla="*/ 1492 h 1767"/>
                  <a:gd name="T36" fmla="*/ 5218 w 6000"/>
                  <a:gd name="T37" fmla="*/ 1640 h 1767"/>
                  <a:gd name="T38" fmla="*/ 5510 w 6000"/>
                  <a:gd name="T39" fmla="*/ 1727 h 1767"/>
                  <a:gd name="T40" fmla="*/ 5692 w 6000"/>
                  <a:gd name="T41" fmla="*/ 1761 h 1767"/>
                  <a:gd name="T42" fmla="*/ 5880 w 6000"/>
                  <a:gd name="T43" fmla="*/ 1767 h 1767"/>
                  <a:gd name="T44" fmla="*/ 5967 w 6000"/>
                  <a:gd name="T45" fmla="*/ 1757 h 1767"/>
                  <a:gd name="T46" fmla="*/ 5991 w 6000"/>
                  <a:gd name="T47" fmla="*/ 1734 h 1767"/>
                  <a:gd name="T48" fmla="*/ 6000 w 6000"/>
                  <a:gd name="T49" fmla="*/ 1697 h 1767"/>
                  <a:gd name="T50" fmla="*/ 5988 w 6000"/>
                  <a:gd name="T51" fmla="*/ 1667 h 1767"/>
                  <a:gd name="T52" fmla="*/ 5957 w 6000"/>
                  <a:gd name="T53" fmla="*/ 1646 h 1767"/>
                  <a:gd name="T54" fmla="*/ 5873 w 6000"/>
                  <a:gd name="T55" fmla="*/ 1646 h 1767"/>
                  <a:gd name="T56" fmla="*/ 5701 w 6000"/>
                  <a:gd name="T57" fmla="*/ 1640 h 1767"/>
                  <a:gd name="T58" fmla="*/ 5476 w 6000"/>
                  <a:gd name="T59" fmla="*/ 1595 h 1767"/>
                  <a:gd name="T60" fmla="*/ 5146 w 6000"/>
                  <a:gd name="T61" fmla="*/ 1485 h 1767"/>
                  <a:gd name="T62" fmla="*/ 4787 w 6000"/>
                  <a:gd name="T63" fmla="*/ 1347 h 1767"/>
                  <a:gd name="T64" fmla="*/ 4525 w 6000"/>
                  <a:gd name="T65" fmla="*/ 1269 h 1767"/>
                  <a:gd name="T66" fmla="*/ 4246 w 6000"/>
                  <a:gd name="T67" fmla="*/ 1220 h 1767"/>
                  <a:gd name="T68" fmla="*/ 3957 w 6000"/>
                  <a:gd name="T69" fmla="*/ 1139 h 1767"/>
                  <a:gd name="T70" fmla="*/ 3573 w 6000"/>
                  <a:gd name="T71" fmla="*/ 978 h 1767"/>
                  <a:gd name="T72" fmla="*/ 3157 w 6000"/>
                  <a:gd name="T73" fmla="*/ 806 h 1767"/>
                  <a:gd name="T74" fmla="*/ 2894 w 6000"/>
                  <a:gd name="T75" fmla="*/ 732 h 1767"/>
                  <a:gd name="T76" fmla="*/ 2404 w 6000"/>
                  <a:gd name="T77" fmla="*/ 611 h 1767"/>
                  <a:gd name="T78" fmla="*/ 1892 w 6000"/>
                  <a:gd name="T79" fmla="*/ 456 h 1767"/>
                  <a:gd name="T80" fmla="*/ 1456 w 6000"/>
                  <a:gd name="T81" fmla="*/ 302 h 1767"/>
                  <a:gd name="T82" fmla="*/ 1216 w 6000"/>
                  <a:gd name="T83" fmla="*/ 251 h 1767"/>
                  <a:gd name="T84" fmla="*/ 890 w 6000"/>
                  <a:gd name="T85" fmla="*/ 211 h 1767"/>
                  <a:gd name="T86" fmla="*/ 572 w 6000"/>
                  <a:gd name="T87" fmla="*/ 178 h 1767"/>
                  <a:gd name="T88" fmla="*/ 319 w 6000"/>
                  <a:gd name="T89" fmla="*/ 117 h 1767"/>
                  <a:gd name="T90" fmla="*/ 181 w 6000"/>
                  <a:gd name="T91" fmla="*/ 60 h 1767"/>
                  <a:gd name="T92" fmla="*/ 81 w 6000"/>
                  <a:gd name="T93" fmla="*/ 3 h 1767"/>
                  <a:gd name="T94" fmla="*/ 47 w 6000"/>
                  <a:gd name="T95" fmla="*/ 0 h 1767"/>
                  <a:gd name="T96" fmla="*/ 17 w 6000"/>
                  <a:gd name="T97" fmla="*/ 16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00" h="1767">
                    <a:moveTo>
                      <a:pt x="10" y="27"/>
                    </a:moveTo>
                    <a:lnTo>
                      <a:pt x="3" y="36"/>
                    </a:lnTo>
                    <a:lnTo>
                      <a:pt x="0" y="46"/>
                    </a:lnTo>
                    <a:lnTo>
                      <a:pt x="0" y="60"/>
                    </a:lnTo>
                    <a:lnTo>
                      <a:pt x="0" y="70"/>
                    </a:lnTo>
                    <a:lnTo>
                      <a:pt x="3" y="83"/>
                    </a:lnTo>
                    <a:lnTo>
                      <a:pt x="10" y="94"/>
                    </a:lnTo>
                    <a:lnTo>
                      <a:pt x="17" y="100"/>
                    </a:lnTo>
                    <a:lnTo>
                      <a:pt x="27" y="110"/>
                    </a:lnTo>
                    <a:lnTo>
                      <a:pt x="74" y="140"/>
                    </a:lnTo>
                    <a:lnTo>
                      <a:pt x="125" y="167"/>
                    </a:lnTo>
                    <a:lnTo>
                      <a:pt x="175" y="191"/>
                    </a:lnTo>
                    <a:lnTo>
                      <a:pt x="225" y="211"/>
                    </a:lnTo>
                    <a:lnTo>
                      <a:pt x="279" y="231"/>
                    </a:lnTo>
                    <a:lnTo>
                      <a:pt x="329" y="248"/>
                    </a:lnTo>
                    <a:lnTo>
                      <a:pt x="437" y="275"/>
                    </a:lnTo>
                    <a:lnTo>
                      <a:pt x="548" y="295"/>
                    </a:lnTo>
                    <a:lnTo>
                      <a:pt x="659" y="312"/>
                    </a:lnTo>
                    <a:lnTo>
                      <a:pt x="770" y="321"/>
                    </a:lnTo>
                    <a:lnTo>
                      <a:pt x="881" y="332"/>
                    </a:lnTo>
                    <a:lnTo>
                      <a:pt x="1035" y="348"/>
                    </a:lnTo>
                    <a:lnTo>
                      <a:pt x="1116" y="359"/>
                    </a:lnTo>
                    <a:lnTo>
                      <a:pt x="1194" y="369"/>
                    </a:lnTo>
                    <a:lnTo>
                      <a:pt x="1267" y="383"/>
                    </a:lnTo>
                    <a:lnTo>
                      <a:pt x="1345" y="399"/>
                    </a:lnTo>
                    <a:lnTo>
                      <a:pt x="1418" y="420"/>
                    </a:lnTo>
                    <a:lnTo>
                      <a:pt x="1490" y="443"/>
                    </a:lnTo>
                    <a:lnTo>
                      <a:pt x="1674" y="510"/>
                    </a:lnTo>
                    <a:lnTo>
                      <a:pt x="1856" y="571"/>
                    </a:lnTo>
                    <a:lnTo>
                      <a:pt x="2031" y="628"/>
                    </a:lnTo>
                    <a:lnTo>
                      <a:pt x="2202" y="682"/>
                    </a:lnTo>
                    <a:lnTo>
                      <a:pt x="2370" y="728"/>
                    </a:lnTo>
                    <a:lnTo>
                      <a:pt x="2538" y="773"/>
                    </a:lnTo>
                    <a:lnTo>
                      <a:pt x="2703" y="813"/>
                    </a:lnTo>
                    <a:lnTo>
                      <a:pt x="2867" y="849"/>
                    </a:lnTo>
                    <a:lnTo>
                      <a:pt x="2955" y="870"/>
                    </a:lnTo>
                    <a:lnTo>
                      <a:pt x="3036" y="897"/>
                    </a:lnTo>
                    <a:lnTo>
                      <a:pt x="3120" y="924"/>
                    </a:lnTo>
                    <a:lnTo>
                      <a:pt x="3204" y="954"/>
                    </a:lnTo>
                    <a:lnTo>
                      <a:pt x="3365" y="1018"/>
                    </a:lnTo>
                    <a:lnTo>
                      <a:pt x="3523" y="1088"/>
                    </a:lnTo>
                    <a:lnTo>
                      <a:pt x="3718" y="1172"/>
                    </a:lnTo>
                    <a:lnTo>
                      <a:pt x="3815" y="1213"/>
                    </a:lnTo>
                    <a:lnTo>
                      <a:pt x="3917" y="1253"/>
                    </a:lnTo>
                    <a:lnTo>
                      <a:pt x="4017" y="1287"/>
                    </a:lnTo>
                    <a:lnTo>
                      <a:pt x="4119" y="1314"/>
                    </a:lnTo>
                    <a:lnTo>
                      <a:pt x="4222" y="1341"/>
                    </a:lnTo>
                    <a:lnTo>
                      <a:pt x="4330" y="1357"/>
                    </a:lnTo>
                    <a:lnTo>
                      <a:pt x="4418" y="1371"/>
                    </a:lnTo>
                    <a:lnTo>
                      <a:pt x="4502" y="1387"/>
                    </a:lnTo>
                    <a:lnTo>
                      <a:pt x="4585" y="1411"/>
                    </a:lnTo>
                    <a:lnTo>
                      <a:pt x="4669" y="1435"/>
                    </a:lnTo>
                    <a:lnTo>
                      <a:pt x="4750" y="1465"/>
                    </a:lnTo>
                    <a:lnTo>
                      <a:pt x="4831" y="1492"/>
                    </a:lnTo>
                    <a:lnTo>
                      <a:pt x="4992" y="1555"/>
                    </a:lnTo>
                    <a:lnTo>
                      <a:pt x="5103" y="1600"/>
                    </a:lnTo>
                    <a:lnTo>
                      <a:pt x="5218" y="1640"/>
                    </a:lnTo>
                    <a:lnTo>
                      <a:pt x="5332" y="1680"/>
                    </a:lnTo>
                    <a:lnTo>
                      <a:pt x="5450" y="1713"/>
                    </a:lnTo>
                    <a:lnTo>
                      <a:pt x="5510" y="1727"/>
                    </a:lnTo>
                    <a:lnTo>
                      <a:pt x="5567" y="1740"/>
                    </a:lnTo>
                    <a:lnTo>
                      <a:pt x="5628" y="1751"/>
                    </a:lnTo>
                    <a:lnTo>
                      <a:pt x="5692" y="1761"/>
                    </a:lnTo>
                    <a:lnTo>
                      <a:pt x="5752" y="1764"/>
                    </a:lnTo>
                    <a:lnTo>
                      <a:pt x="5816" y="1767"/>
                    </a:lnTo>
                    <a:lnTo>
                      <a:pt x="5880" y="1767"/>
                    </a:lnTo>
                    <a:lnTo>
                      <a:pt x="5943" y="1764"/>
                    </a:lnTo>
                    <a:lnTo>
                      <a:pt x="5957" y="1761"/>
                    </a:lnTo>
                    <a:lnTo>
                      <a:pt x="5967" y="1757"/>
                    </a:lnTo>
                    <a:lnTo>
                      <a:pt x="5977" y="1751"/>
                    </a:lnTo>
                    <a:lnTo>
                      <a:pt x="5984" y="1740"/>
                    </a:lnTo>
                    <a:lnTo>
                      <a:pt x="5991" y="1734"/>
                    </a:lnTo>
                    <a:lnTo>
                      <a:pt x="5997" y="1721"/>
                    </a:lnTo>
                    <a:lnTo>
                      <a:pt x="6000" y="1710"/>
                    </a:lnTo>
                    <a:lnTo>
                      <a:pt x="6000" y="1697"/>
                    </a:lnTo>
                    <a:lnTo>
                      <a:pt x="5997" y="1687"/>
                    </a:lnTo>
                    <a:lnTo>
                      <a:pt x="5994" y="1673"/>
                    </a:lnTo>
                    <a:lnTo>
                      <a:pt x="5988" y="1667"/>
                    </a:lnTo>
                    <a:lnTo>
                      <a:pt x="5977" y="1657"/>
                    </a:lnTo>
                    <a:lnTo>
                      <a:pt x="5967" y="1649"/>
                    </a:lnTo>
                    <a:lnTo>
                      <a:pt x="5957" y="1646"/>
                    </a:lnTo>
                    <a:lnTo>
                      <a:pt x="5947" y="1643"/>
                    </a:lnTo>
                    <a:lnTo>
                      <a:pt x="5934" y="1643"/>
                    </a:lnTo>
                    <a:lnTo>
                      <a:pt x="5873" y="1646"/>
                    </a:lnTo>
                    <a:lnTo>
                      <a:pt x="5816" y="1646"/>
                    </a:lnTo>
                    <a:lnTo>
                      <a:pt x="5759" y="1643"/>
                    </a:lnTo>
                    <a:lnTo>
                      <a:pt x="5701" y="1640"/>
                    </a:lnTo>
                    <a:lnTo>
                      <a:pt x="5644" y="1633"/>
                    </a:lnTo>
                    <a:lnTo>
                      <a:pt x="5587" y="1622"/>
                    </a:lnTo>
                    <a:lnTo>
                      <a:pt x="5476" y="1595"/>
                    </a:lnTo>
                    <a:lnTo>
                      <a:pt x="5366" y="1565"/>
                    </a:lnTo>
                    <a:lnTo>
                      <a:pt x="5258" y="1525"/>
                    </a:lnTo>
                    <a:lnTo>
                      <a:pt x="5146" y="1485"/>
                    </a:lnTo>
                    <a:lnTo>
                      <a:pt x="5036" y="1441"/>
                    </a:lnTo>
                    <a:lnTo>
                      <a:pt x="4871" y="1377"/>
                    </a:lnTo>
                    <a:lnTo>
                      <a:pt x="4787" y="1347"/>
                    </a:lnTo>
                    <a:lnTo>
                      <a:pt x="4699" y="1320"/>
                    </a:lnTo>
                    <a:lnTo>
                      <a:pt x="4615" y="1293"/>
                    </a:lnTo>
                    <a:lnTo>
                      <a:pt x="4525" y="1269"/>
                    </a:lnTo>
                    <a:lnTo>
                      <a:pt x="4437" y="1250"/>
                    </a:lnTo>
                    <a:lnTo>
                      <a:pt x="4346" y="1236"/>
                    </a:lnTo>
                    <a:lnTo>
                      <a:pt x="4246" y="1220"/>
                    </a:lnTo>
                    <a:lnTo>
                      <a:pt x="4149" y="1199"/>
                    </a:lnTo>
                    <a:lnTo>
                      <a:pt x="4051" y="1169"/>
                    </a:lnTo>
                    <a:lnTo>
                      <a:pt x="3957" y="1139"/>
                    </a:lnTo>
                    <a:lnTo>
                      <a:pt x="3859" y="1102"/>
                    </a:lnTo>
                    <a:lnTo>
                      <a:pt x="3766" y="1061"/>
                    </a:lnTo>
                    <a:lnTo>
                      <a:pt x="3573" y="978"/>
                    </a:lnTo>
                    <a:lnTo>
                      <a:pt x="3409" y="907"/>
                    </a:lnTo>
                    <a:lnTo>
                      <a:pt x="3241" y="840"/>
                    </a:lnTo>
                    <a:lnTo>
                      <a:pt x="3157" y="806"/>
                    </a:lnTo>
                    <a:lnTo>
                      <a:pt x="3069" y="779"/>
                    </a:lnTo>
                    <a:lnTo>
                      <a:pt x="2982" y="752"/>
                    </a:lnTo>
                    <a:lnTo>
                      <a:pt x="2894" y="732"/>
                    </a:lnTo>
                    <a:lnTo>
                      <a:pt x="2730" y="695"/>
                    </a:lnTo>
                    <a:lnTo>
                      <a:pt x="2568" y="655"/>
                    </a:lnTo>
                    <a:lnTo>
                      <a:pt x="2404" y="611"/>
                    </a:lnTo>
                    <a:lnTo>
                      <a:pt x="2236" y="564"/>
                    </a:lnTo>
                    <a:lnTo>
                      <a:pt x="2064" y="514"/>
                    </a:lnTo>
                    <a:lnTo>
                      <a:pt x="1892" y="456"/>
                    </a:lnTo>
                    <a:lnTo>
                      <a:pt x="1714" y="396"/>
                    </a:lnTo>
                    <a:lnTo>
                      <a:pt x="1533" y="329"/>
                    </a:lnTo>
                    <a:lnTo>
                      <a:pt x="1456" y="302"/>
                    </a:lnTo>
                    <a:lnTo>
                      <a:pt x="1375" y="281"/>
                    </a:lnTo>
                    <a:lnTo>
                      <a:pt x="1297" y="265"/>
                    </a:lnTo>
                    <a:lnTo>
                      <a:pt x="1216" y="251"/>
                    </a:lnTo>
                    <a:lnTo>
                      <a:pt x="1137" y="238"/>
                    </a:lnTo>
                    <a:lnTo>
                      <a:pt x="1052" y="227"/>
                    </a:lnTo>
                    <a:lnTo>
                      <a:pt x="890" y="211"/>
                    </a:lnTo>
                    <a:lnTo>
                      <a:pt x="783" y="200"/>
                    </a:lnTo>
                    <a:lnTo>
                      <a:pt x="676" y="191"/>
                    </a:lnTo>
                    <a:lnTo>
                      <a:pt x="572" y="178"/>
                    </a:lnTo>
                    <a:lnTo>
                      <a:pt x="467" y="157"/>
                    </a:lnTo>
                    <a:lnTo>
                      <a:pt x="370" y="134"/>
                    </a:lnTo>
                    <a:lnTo>
                      <a:pt x="319" y="117"/>
                    </a:lnTo>
                    <a:lnTo>
                      <a:pt x="273" y="100"/>
                    </a:lnTo>
                    <a:lnTo>
                      <a:pt x="225" y="80"/>
                    </a:lnTo>
                    <a:lnTo>
                      <a:pt x="181" y="60"/>
                    </a:lnTo>
                    <a:lnTo>
                      <a:pt x="138" y="36"/>
                    </a:lnTo>
                    <a:lnTo>
                      <a:pt x="94" y="9"/>
                    </a:lnTo>
                    <a:lnTo>
                      <a:pt x="81" y="3"/>
                    </a:lnTo>
                    <a:lnTo>
                      <a:pt x="71" y="0"/>
                    </a:lnTo>
                    <a:lnTo>
                      <a:pt x="57" y="0"/>
                    </a:lnTo>
                    <a:lnTo>
                      <a:pt x="47" y="0"/>
                    </a:lnTo>
                    <a:lnTo>
                      <a:pt x="37" y="3"/>
                    </a:lnTo>
                    <a:lnTo>
                      <a:pt x="27" y="9"/>
                    </a:lnTo>
                    <a:lnTo>
                      <a:pt x="17" y="16"/>
                    </a:lnTo>
                    <a:lnTo>
                      <a:pt x="10" y="27"/>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7" name="Freeform 234"/>
              <p:cNvSpPr>
                <a:spLocks/>
              </p:cNvSpPr>
              <p:nvPr/>
            </p:nvSpPr>
            <p:spPr bwMode="auto">
              <a:xfrm rot="790359" flipH="1">
                <a:off x="5742389" y="3619727"/>
                <a:ext cx="1506734" cy="564359"/>
              </a:xfrm>
              <a:custGeom>
                <a:avLst/>
                <a:gdLst>
                  <a:gd name="T0" fmla="*/ 0 w 5964"/>
                  <a:gd name="T1" fmla="*/ 50 h 1892"/>
                  <a:gd name="T2" fmla="*/ 3 w 5964"/>
                  <a:gd name="T3" fmla="*/ 84 h 1892"/>
                  <a:gd name="T4" fmla="*/ 27 w 5964"/>
                  <a:gd name="T5" fmla="*/ 111 h 1892"/>
                  <a:gd name="T6" fmla="*/ 172 w 5964"/>
                  <a:gd name="T7" fmla="*/ 195 h 1892"/>
                  <a:gd name="T8" fmla="*/ 323 w 5964"/>
                  <a:gd name="T9" fmla="*/ 252 h 1892"/>
                  <a:gd name="T10" fmla="*/ 535 w 5964"/>
                  <a:gd name="T11" fmla="*/ 302 h 1892"/>
                  <a:gd name="T12" fmla="*/ 857 w 5964"/>
                  <a:gd name="T13" fmla="*/ 343 h 1892"/>
                  <a:gd name="T14" fmla="*/ 1180 w 5964"/>
                  <a:gd name="T15" fmla="*/ 383 h 1892"/>
                  <a:gd name="T16" fmla="*/ 1365 w 5964"/>
                  <a:gd name="T17" fmla="*/ 427 h 1892"/>
                  <a:gd name="T18" fmla="*/ 1789 w 5964"/>
                  <a:gd name="T19" fmla="*/ 585 h 1892"/>
                  <a:gd name="T20" fmla="*/ 2216 w 5964"/>
                  <a:gd name="T21" fmla="*/ 760 h 1892"/>
                  <a:gd name="T22" fmla="*/ 2511 w 5964"/>
                  <a:gd name="T23" fmla="*/ 863 h 1892"/>
                  <a:gd name="T24" fmla="*/ 2814 w 5964"/>
                  <a:gd name="T25" fmla="*/ 938 h 1892"/>
                  <a:gd name="T26" fmla="*/ 3093 w 5964"/>
                  <a:gd name="T27" fmla="*/ 1025 h 1892"/>
                  <a:gd name="T28" fmla="*/ 3658 w 5964"/>
                  <a:gd name="T29" fmla="*/ 1258 h 1892"/>
                  <a:gd name="T30" fmla="*/ 3974 w 5964"/>
                  <a:gd name="T31" fmla="*/ 1371 h 1892"/>
                  <a:gd name="T32" fmla="*/ 4304 w 5964"/>
                  <a:gd name="T33" fmla="*/ 1449 h 1892"/>
                  <a:gd name="T34" fmla="*/ 4555 w 5964"/>
                  <a:gd name="T35" fmla="*/ 1509 h 1892"/>
                  <a:gd name="T36" fmla="*/ 4800 w 5964"/>
                  <a:gd name="T37" fmla="*/ 1597 h 1892"/>
                  <a:gd name="T38" fmla="*/ 5184 w 5964"/>
                  <a:gd name="T39" fmla="*/ 1754 h 1892"/>
                  <a:gd name="T40" fmla="*/ 5473 w 5964"/>
                  <a:gd name="T41" fmla="*/ 1845 h 1892"/>
                  <a:gd name="T42" fmla="*/ 5654 w 5964"/>
                  <a:gd name="T43" fmla="*/ 1883 h 1892"/>
                  <a:gd name="T44" fmla="*/ 5843 w 5964"/>
                  <a:gd name="T45" fmla="*/ 1892 h 1892"/>
                  <a:gd name="T46" fmla="*/ 5931 w 5964"/>
                  <a:gd name="T47" fmla="*/ 1886 h 1892"/>
                  <a:gd name="T48" fmla="*/ 5958 w 5964"/>
                  <a:gd name="T49" fmla="*/ 1862 h 1892"/>
                  <a:gd name="T50" fmla="*/ 5964 w 5964"/>
                  <a:gd name="T51" fmla="*/ 1825 h 1892"/>
                  <a:gd name="T52" fmla="*/ 5950 w 5964"/>
                  <a:gd name="T53" fmla="*/ 1795 h 1892"/>
                  <a:gd name="T54" fmla="*/ 5923 w 5964"/>
                  <a:gd name="T55" fmla="*/ 1775 h 1892"/>
                  <a:gd name="T56" fmla="*/ 5840 w 5964"/>
                  <a:gd name="T57" fmla="*/ 1771 h 1892"/>
                  <a:gd name="T58" fmla="*/ 5668 w 5964"/>
                  <a:gd name="T59" fmla="*/ 1762 h 1892"/>
                  <a:gd name="T60" fmla="*/ 5443 w 5964"/>
                  <a:gd name="T61" fmla="*/ 1714 h 1892"/>
                  <a:gd name="T62" fmla="*/ 5117 w 5964"/>
                  <a:gd name="T63" fmla="*/ 1597 h 1892"/>
                  <a:gd name="T64" fmla="*/ 4760 w 5964"/>
                  <a:gd name="T65" fmla="*/ 1452 h 1892"/>
                  <a:gd name="T66" fmla="*/ 4501 w 5964"/>
                  <a:gd name="T67" fmla="*/ 1368 h 1892"/>
                  <a:gd name="T68" fmla="*/ 4216 w 5964"/>
                  <a:gd name="T69" fmla="*/ 1310 h 1892"/>
                  <a:gd name="T70" fmla="*/ 3903 w 5964"/>
                  <a:gd name="T71" fmla="*/ 1220 h 1892"/>
                  <a:gd name="T72" fmla="*/ 3499 w 5964"/>
                  <a:gd name="T73" fmla="*/ 1062 h 1892"/>
                  <a:gd name="T74" fmla="*/ 3130 w 5964"/>
                  <a:gd name="T75" fmla="*/ 911 h 1892"/>
                  <a:gd name="T76" fmla="*/ 2841 w 5964"/>
                  <a:gd name="T77" fmla="*/ 820 h 1892"/>
                  <a:gd name="T78" fmla="*/ 2545 w 5964"/>
                  <a:gd name="T79" fmla="*/ 749 h 1892"/>
                  <a:gd name="T80" fmla="*/ 2260 w 5964"/>
                  <a:gd name="T81" fmla="*/ 649 h 1892"/>
                  <a:gd name="T82" fmla="*/ 1836 w 5964"/>
                  <a:gd name="T83" fmla="*/ 470 h 1892"/>
                  <a:gd name="T84" fmla="*/ 1403 w 5964"/>
                  <a:gd name="T85" fmla="*/ 310 h 1892"/>
                  <a:gd name="T86" fmla="*/ 1204 w 5964"/>
                  <a:gd name="T87" fmla="*/ 265 h 1892"/>
                  <a:gd name="T88" fmla="*/ 871 w 5964"/>
                  <a:gd name="T89" fmla="*/ 222 h 1892"/>
                  <a:gd name="T90" fmla="*/ 558 w 5964"/>
                  <a:gd name="T91" fmla="*/ 184 h 1892"/>
                  <a:gd name="T92" fmla="*/ 316 w 5964"/>
                  <a:gd name="T93" fmla="*/ 124 h 1892"/>
                  <a:gd name="T94" fmla="*/ 181 w 5964"/>
                  <a:gd name="T95" fmla="*/ 63 h 1892"/>
                  <a:gd name="T96" fmla="*/ 84 w 5964"/>
                  <a:gd name="T97" fmla="*/ 6 h 1892"/>
                  <a:gd name="T98" fmla="*/ 51 w 5964"/>
                  <a:gd name="T99" fmla="*/ 3 h 1892"/>
                  <a:gd name="T100" fmla="*/ 17 w 5964"/>
                  <a:gd name="T101" fmla="*/ 17 h 1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964" h="1892">
                    <a:moveTo>
                      <a:pt x="10" y="27"/>
                    </a:moveTo>
                    <a:lnTo>
                      <a:pt x="3" y="36"/>
                    </a:lnTo>
                    <a:lnTo>
                      <a:pt x="0" y="50"/>
                    </a:lnTo>
                    <a:lnTo>
                      <a:pt x="0" y="60"/>
                    </a:lnTo>
                    <a:lnTo>
                      <a:pt x="0" y="74"/>
                    </a:lnTo>
                    <a:lnTo>
                      <a:pt x="3" y="84"/>
                    </a:lnTo>
                    <a:lnTo>
                      <a:pt x="10" y="94"/>
                    </a:lnTo>
                    <a:lnTo>
                      <a:pt x="17" y="104"/>
                    </a:lnTo>
                    <a:lnTo>
                      <a:pt x="27" y="111"/>
                    </a:lnTo>
                    <a:lnTo>
                      <a:pt x="75" y="141"/>
                    </a:lnTo>
                    <a:lnTo>
                      <a:pt x="121" y="168"/>
                    </a:lnTo>
                    <a:lnTo>
                      <a:pt x="172" y="195"/>
                    </a:lnTo>
                    <a:lnTo>
                      <a:pt x="222" y="215"/>
                    </a:lnTo>
                    <a:lnTo>
                      <a:pt x="272" y="235"/>
                    </a:lnTo>
                    <a:lnTo>
                      <a:pt x="323" y="252"/>
                    </a:lnTo>
                    <a:lnTo>
                      <a:pt x="377" y="269"/>
                    </a:lnTo>
                    <a:lnTo>
                      <a:pt x="428" y="279"/>
                    </a:lnTo>
                    <a:lnTo>
                      <a:pt x="535" y="302"/>
                    </a:lnTo>
                    <a:lnTo>
                      <a:pt x="642" y="319"/>
                    </a:lnTo>
                    <a:lnTo>
                      <a:pt x="749" y="332"/>
                    </a:lnTo>
                    <a:lnTo>
                      <a:pt x="857" y="343"/>
                    </a:lnTo>
                    <a:lnTo>
                      <a:pt x="989" y="356"/>
                    </a:lnTo>
                    <a:lnTo>
                      <a:pt x="1116" y="373"/>
                    </a:lnTo>
                    <a:lnTo>
                      <a:pt x="1180" y="383"/>
                    </a:lnTo>
                    <a:lnTo>
                      <a:pt x="1244" y="393"/>
                    </a:lnTo>
                    <a:lnTo>
                      <a:pt x="1304" y="410"/>
                    </a:lnTo>
                    <a:lnTo>
                      <a:pt x="1365" y="427"/>
                    </a:lnTo>
                    <a:lnTo>
                      <a:pt x="1509" y="474"/>
                    </a:lnTo>
                    <a:lnTo>
                      <a:pt x="1651" y="528"/>
                    </a:lnTo>
                    <a:lnTo>
                      <a:pt x="1789" y="585"/>
                    </a:lnTo>
                    <a:lnTo>
                      <a:pt x="1926" y="642"/>
                    </a:lnTo>
                    <a:lnTo>
                      <a:pt x="2118" y="723"/>
                    </a:lnTo>
                    <a:lnTo>
                      <a:pt x="2216" y="760"/>
                    </a:lnTo>
                    <a:lnTo>
                      <a:pt x="2313" y="797"/>
                    </a:lnTo>
                    <a:lnTo>
                      <a:pt x="2411" y="833"/>
                    </a:lnTo>
                    <a:lnTo>
                      <a:pt x="2511" y="863"/>
                    </a:lnTo>
                    <a:lnTo>
                      <a:pt x="2616" y="894"/>
                    </a:lnTo>
                    <a:lnTo>
                      <a:pt x="2717" y="917"/>
                    </a:lnTo>
                    <a:lnTo>
                      <a:pt x="2814" y="938"/>
                    </a:lnTo>
                    <a:lnTo>
                      <a:pt x="2904" y="965"/>
                    </a:lnTo>
                    <a:lnTo>
                      <a:pt x="2999" y="995"/>
                    </a:lnTo>
                    <a:lnTo>
                      <a:pt x="3093" y="1025"/>
                    </a:lnTo>
                    <a:lnTo>
                      <a:pt x="3275" y="1096"/>
                    </a:lnTo>
                    <a:lnTo>
                      <a:pt x="3453" y="1173"/>
                    </a:lnTo>
                    <a:lnTo>
                      <a:pt x="3658" y="1258"/>
                    </a:lnTo>
                    <a:lnTo>
                      <a:pt x="3762" y="1297"/>
                    </a:lnTo>
                    <a:lnTo>
                      <a:pt x="3866" y="1337"/>
                    </a:lnTo>
                    <a:lnTo>
                      <a:pt x="3974" y="1371"/>
                    </a:lnTo>
                    <a:lnTo>
                      <a:pt x="4081" y="1405"/>
                    </a:lnTo>
                    <a:lnTo>
                      <a:pt x="4192" y="1428"/>
                    </a:lnTo>
                    <a:lnTo>
                      <a:pt x="4304" y="1449"/>
                    </a:lnTo>
                    <a:lnTo>
                      <a:pt x="4388" y="1466"/>
                    </a:lnTo>
                    <a:lnTo>
                      <a:pt x="4471" y="1485"/>
                    </a:lnTo>
                    <a:lnTo>
                      <a:pt x="4555" y="1509"/>
                    </a:lnTo>
                    <a:lnTo>
                      <a:pt x="4639" y="1536"/>
                    </a:lnTo>
                    <a:lnTo>
                      <a:pt x="4720" y="1566"/>
                    </a:lnTo>
                    <a:lnTo>
                      <a:pt x="4800" y="1597"/>
                    </a:lnTo>
                    <a:lnTo>
                      <a:pt x="4959" y="1664"/>
                    </a:lnTo>
                    <a:lnTo>
                      <a:pt x="5070" y="1708"/>
                    </a:lnTo>
                    <a:lnTo>
                      <a:pt x="5184" y="1754"/>
                    </a:lnTo>
                    <a:lnTo>
                      <a:pt x="5298" y="1795"/>
                    </a:lnTo>
                    <a:lnTo>
                      <a:pt x="5412" y="1832"/>
                    </a:lnTo>
                    <a:lnTo>
                      <a:pt x="5473" y="1845"/>
                    </a:lnTo>
                    <a:lnTo>
                      <a:pt x="5533" y="1862"/>
                    </a:lnTo>
                    <a:lnTo>
                      <a:pt x="5594" y="1872"/>
                    </a:lnTo>
                    <a:lnTo>
                      <a:pt x="5654" y="1883"/>
                    </a:lnTo>
                    <a:lnTo>
                      <a:pt x="5715" y="1889"/>
                    </a:lnTo>
                    <a:lnTo>
                      <a:pt x="5779" y="1892"/>
                    </a:lnTo>
                    <a:lnTo>
                      <a:pt x="5843" y="1892"/>
                    </a:lnTo>
                    <a:lnTo>
                      <a:pt x="5907" y="1892"/>
                    </a:lnTo>
                    <a:lnTo>
                      <a:pt x="5920" y="1889"/>
                    </a:lnTo>
                    <a:lnTo>
                      <a:pt x="5931" y="1886"/>
                    </a:lnTo>
                    <a:lnTo>
                      <a:pt x="5940" y="1878"/>
                    </a:lnTo>
                    <a:lnTo>
                      <a:pt x="5950" y="1869"/>
                    </a:lnTo>
                    <a:lnTo>
                      <a:pt x="5958" y="1862"/>
                    </a:lnTo>
                    <a:lnTo>
                      <a:pt x="5961" y="1852"/>
                    </a:lnTo>
                    <a:lnTo>
                      <a:pt x="5964" y="1838"/>
                    </a:lnTo>
                    <a:lnTo>
                      <a:pt x="5964" y="1825"/>
                    </a:lnTo>
                    <a:lnTo>
                      <a:pt x="5961" y="1815"/>
                    </a:lnTo>
                    <a:lnTo>
                      <a:pt x="5958" y="1805"/>
                    </a:lnTo>
                    <a:lnTo>
                      <a:pt x="5950" y="1795"/>
                    </a:lnTo>
                    <a:lnTo>
                      <a:pt x="5944" y="1784"/>
                    </a:lnTo>
                    <a:lnTo>
                      <a:pt x="5934" y="1778"/>
                    </a:lnTo>
                    <a:lnTo>
                      <a:pt x="5923" y="1775"/>
                    </a:lnTo>
                    <a:lnTo>
                      <a:pt x="5913" y="1771"/>
                    </a:lnTo>
                    <a:lnTo>
                      <a:pt x="5900" y="1771"/>
                    </a:lnTo>
                    <a:lnTo>
                      <a:pt x="5840" y="1771"/>
                    </a:lnTo>
                    <a:lnTo>
                      <a:pt x="5783" y="1771"/>
                    </a:lnTo>
                    <a:lnTo>
                      <a:pt x="5726" y="1768"/>
                    </a:lnTo>
                    <a:lnTo>
                      <a:pt x="5668" y="1762"/>
                    </a:lnTo>
                    <a:lnTo>
                      <a:pt x="5611" y="1751"/>
                    </a:lnTo>
                    <a:lnTo>
                      <a:pt x="5554" y="1741"/>
                    </a:lnTo>
                    <a:lnTo>
                      <a:pt x="5443" y="1714"/>
                    </a:lnTo>
                    <a:lnTo>
                      <a:pt x="5336" y="1681"/>
                    </a:lnTo>
                    <a:lnTo>
                      <a:pt x="5225" y="1640"/>
                    </a:lnTo>
                    <a:lnTo>
                      <a:pt x="5117" y="1597"/>
                    </a:lnTo>
                    <a:lnTo>
                      <a:pt x="5005" y="1549"/>
                    </a:lnTo>
                    <a:lnTo>
                      <a:pt x="4841" y="1482"/>
                    </a:lnTo>
                    <a:lnTo>
                      <a:pt x="4760" y="1452"/>
                    </a:lnTo>
                    <a:lnTo>
                      <a:pt x="4673" y="1422"/>
                    </a:lnTo>
                    <a:lnTo>
                      <a:pt x="4589" y="1391"/>
                    </a:lnTo>
                    <a:lnTo>
                      <a:pt x="4501" y="1368"/>
                    </a:lnTo>
                    <a:lnTo>
                      <a:pt x="4411" y="1348"/>
                    </a:lnTo>
                    <a:lnTo>
                      <a:pt x="4320" y="1331"/>
                    </a:lnTo>
                    <a:lnTo>
                      <a:pt x="4216" y="1310"/>
                    </a:lnTo>
                    <a:lnTo>
                      <a:pt x="4111" y="1288"/>
                    </a:lnTo>
                    <a:lnTo>
                      <a:pt x="4008" y="1258"/>
                    </a:lnTo>
                    <a:lnTo>
                      <a:pt x="3903" y="1220"/>
                    </a:lnTo>
                    <a:lnTo>
                      <a:pt x="3803" y="1183"/>
                    </a:lnTo>
                    <a:lnTo>
                      <a:pt x="3701" y="1143"/>
                    </a:lnTo>
                    <a:lnTo>
                      <a:pt x="3499" y="1062"/>
                    </a:lnTo>
                    <a:lnTo>
                      <a:pt x="3318" y="984"/>
                    </a:lnTo>
                    <a:lnTo>
                      <a:pt x="3224" y="948"/>
                    </a:lnTo>
                    <a:lnTo>
                      <a:pt x="3130" y="911"/>
                    </a:lnTo>
                    <a:lnTo>
                      <a:pt x="3036" y="877"/>
                    </a:lnTo>
                    <a:lnTo>
                      <a:pt x="2939" y="847"/>
                    </a:lnTo>
                    <a:lnTo>
                      <a:pt x="2841" y="820"/>
                    </a:lnTo>
                    <a:lnTo>
                      <a:pt x="2743" y="797"/>
                    </a:lnTo>
                    <a:lnTo>
                      <a:pt x="2642" y="776"/>
                    </a:lnTo>
                    <a:lnTo>
                      <a:pt x="2545" y="749"/>
                    </a:lnTo>
                    <a:lnTo>
                      <a:pt x="2451" y="719"/>
                    </a:lnTo>
                    <a:lnTo>
                      <a:pt x="2357" y="685"/>
                    </a:lnTo>
                    <a:lnTo>
                      <a:pt x="2260" y="649"/>
                    </a:lnTo>
                    <a:lnTo>
                      <a:pt x="2165" y="612"/>
                    </a:lnTo>
                    <a:lnTo>
                      <a:pt x="1974" y="531"/>
                    </a:lnTo>
                    <a:lnTo>
                      <a:pt x="1836" y="470"/>
                    </a:lnTo>
                    <a:lnTo>
                      <a:pt x="1694" y="413"/>
                    </a:lnTo>
                    <a:lnTo>
                      <a:pt x="1550" y="359"/>
                    </a:lnTo>
                    <a:lnTo>
                      <a:pt x="1403" y="310"/>
                    </a:lnTo>
                    <a:lnTo>
                      <a:pt x="1338" y="292"/>
                    </a:lnTo>
                    <a:lnTo>
                      <a:pt x="1271" y="275"/>
                    </a:lnTo>
                    <a:lnTo>
                      <a:pt x="1204" y="265"/>
                    </a:lnTo>
                    <a:lnTo>
                      <a:pt x="1140" y="252"/>
                    </a:lnTo>
                    <a:lnTo>
                      <a:pt x="1005" y="235"/>
                    </a:lnTo>
                    <a:lnTo>
                      <a:pt x="871" y="222"/>
                    </a:lnTo>
                    <a:lnTo>
                      <a:pt x="767" y="211"/>
                    </a:lnTo>
                    <a:lnTo>
                      <a:pt x="663" y="198"/>
                    </a:lnTo>
                    <a:lnTo>
                      <a:pt x="558" y="184"/>
                    </a:lnTo>
                    <a:lnTo>
                      <a:pt x="461" y="165"/>
                    </a:lnTo>
                    <a:lnTo>
                      <a:pt x="363" y="138"/>
                    </a:lnTo>
                    <a:lnTo>
                      <a:pt x="316" y="124"/>
                    </a:lnTo>
                    <a:lnTo>
                      <a:pt x="269" y="104"/>
                    </a:lnTo>
                    <a:lnTo>
                      <a:pt x="226" y="87"/>
                    </a:lnTo>
                    <a:lnTo>
                      <a:pt x="181" y="63"/>
                    </a:lnTo>
                    <a:lnTo>
                      <a:pt x="138" y="41"/>
                    </a:lnTo>
                    <a:lnTo>
                      <a:pt x="94" y="14"/>
                    </a:lnTo>
                    <a:lnTo>
                      <a:pt x="84" y="6"/>
                    </a:lnTo>
                    <a:lnTo>
                      <a:pt x="75" y="3"/>
                    </a:lnTo>
                    <a:lnTo>
                      <a:pt x="61" y="0"/>
                    </a:lnTo>
                    <a:lnTo>
                      <a:pt x="51" y="3"/>
                    </a:lnTo>
                    <a:lnTo>
                      <a:pt x="37" y="6"/>
                    </a:lnTo>
                    <a:lnTo>
                      <a:pt x="27" y="9"/>
                    </a:lnTo>
                    <a:lnTo>
                      <a:pt x="17" y="17"/>
                    </a:lnTo>
                    <a:lnTo>
                      <a:pt x="1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81" name="5-Point Star 780"/>
              <p:cNvSpPr/>
              <p:nvPr/>
            </p:nvSpPr>
            <p:spPr bwMode="auto">
              <a:xfrm rot="552640">
                <a:off x="5413551" y="3900629"/>
                <a:ext cx="224792" cy="224792"/>
              </a:xfrm>
              <a:prstGeom prst="star5">
                <a:avLst/>
              </a:prstGeom>
              <a:solidFill>
                <a:schemeClr val="accent2"/>
              </a:solidFill>
              <a:ln w="31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accent2"/>
                  </a:solidFill>
                  <a:effectLst/>
                  <a:latin typeface="Calibri" pitchFamily="34" charset="0"/>
                </a:endParaRPr>
              </a:p>
            </p:txBody>
          </p:sp>
          <p:grpSp>
            <p:nvGrpSpPr>
              <p:cNvPr id="757" name="Group 348"/>
              <p:cNvGrpSpPr>
                <a:grpSpLocks noChangeAspect="1"/>
              </p:cNvGrpSpPr>
              <p:nvPr/>
            </p:nvGrpSpPr>
            <p:grpSpPr bwMode="auto">
              <a:xfrm rot="21250643">
                <a:off x="5891223" y="4240378"/>
                <a:ext cx="1350064" cy="1474776"/>
                <a:chOff x="6185603" y="1547208"/>
                <a:chExt cx="1083188" cy="1182961"/>
              </a:xfrm>
            </p:grpSpPr>
            <p:sp>
              <p:nvSpPr>
                <p:cNvPr id="758" name="Freeform 757"/>
                <p:cNvSpPr/>
                <p:nvPr/>
              </p:nvSpPr>
              <p:spPr bwMode="auto">
                <a:xfrm>
                  <a:off x="6185603" y="1928152"/>
                  <a:ext cx="1083188" cy="802017"/>
                </a:xfrm>
                <a:custGeom>
                  <a:avLst/>
                  <a:gdLst>
                    <a:gd name="connsiteX0" fmla="*/ 216070 w 795745"/>
                    <a:gd name="connsiteY0" fmla="*/ 490602 h 589187"/>
                    <a:gd name="connsiteX1" fmla="*/ 226121 w 795745"/>
                    <a:gd name="connsiteY1" fmla="*/ 491381 h 589187"/>
                    <a:gd name="connsiteX2" fmla="*/ 235400 w 795745"/>
                    <a:gd name="connsiteY2" fmla="*/ 494499 h 589187"/>
                    <a:gd name="connsiteX3" fmla="*/ 243906 w 795745"/>
                    <a:gd name="connsiteY3" fmla="*/ 498785 h 589187"/>
                    <a:gd name="connsiteX4" fmla="*/ 250865 w 795745"/>
                    <a:gd name="connsiteY4" fmla="*/ 504630 h 589187"/>
                    <a:gd name="connsiteX5" fmla="*/ 257050 w 795745"/>
                    <a:gd name="connsiteY5" fmla="*/ 512033 h 589187"/>
                    <a:gd name="connsiteX6" fmla="*/ 261690 w 795745"/>
                    <a:gd name="connsiteY6" fmla="*/ 520607 h 589187"/>
                    <a:gd name="connsiteX7" fmla="*/ 264782 w 795745"/>
                    <a:gd name="connsiteY7" fmla="*/ 529958 h 589187"/>
                    <a:gd name="connsiteX8" fmla="*/ 265556 w 795745"/>
                    <a:gd name="connsiteY8" fmla="*/ 539701 h 589187"/>
                    <a:gd name="connsiteX9" fmla="*/ 264782 w 795745"/>
                    <a:gd name="connsiteY9" fmla="*/ 549832 h 589187"/>
                    <a:gd name="connsiteX10" fmla="*/ 261690 w 795745"/>
                    <a:gd name="connsiteY10" fmla="*/ 559184 h 589187"/>
                    <a:gd name="connsiteX11" fmla="*/ 257050 w 795745"/>
                    <a:gd name="connsiteY11" fmla="*/ 567756 h 589187"/>
                    <a:gd name="connsiteX12" fmla="*/ 250865 w 795745"/>
                    <a:gd name="connsiteY12" fmla="*/ 574770 h 589187"/>
                    <a:gd name="connsiteX13" fmla="*/ 243906 w 795745"/>
                    <a:gd name="connsiteY13" fmla="*/ 580615 h 589187"/>
                    <a:gd name="connsiteX14" fmla="*/ 235400 w 795745"/>
                    <a:gd name="connsiteY14" fmla="*/ 585290 h 589187"/>
                    <a:gd name="connsiteX15" fmla="*/ 226121 w 795745"/>
                    <a:gd name="connsiteY15" fmla="*/ 588408 h 589187"/>
                    <a:gd name="connsiteX16" fmla="*/ 216070 w 795745"/>
                    <a:gd name="connsiteY16" fmla="*/ 589187 h 589187"/>
                    <a:gd name="connsiteX17" fmla="*/ 206405 w 795745"/>
                    <a:gd name="connsiteY17" fmla="*/ 588408 h 589187"/>
                    <a:gd name="connsiteX18" fmla="*/ 197126 w 795745"/>
                    <a:gd name="connsiteY18" fmla="*/ 585290 h 589187"/>
                    <a:gd name="connsiteX19" fmla="*/ 188620 w 795745"/>
                    <a:gd name="connsiteY19" fmla="*/ 580615 h 589187"/>
                    <a:gd name="connsiteX20" fmla="*/ 181274 w 795745"/>
                    <a:gd name="connsiteY20" fmla="*/ 574770 h 589187"/>
                    <a:gd name="connsiteX21" fmla="*/ 175475 w 795745"/>
                    <a:gd name="connsiteY21" fmla="*/ 567756 h 589187"/>
                    <a:gd name="connsiteX22" fmla="*/ 171223 w 795745"/>
                    <a:gd name="connsiteY22" fmla="*/ 559184 h 589187"/>
                    <a:gd name="connsiteX23" fmla="*/ 168130 w 795745"/>
                    <a:gd name="connsiteY23" fmla="*/ 549832 h 589187"/>
                    <a:gd name="connsiteX24" fmla="*/ 166969 w 795745"/>
                    <a:gd name="connsiteY24" fmla="*/ 539701 h 589187"/>
                    <a:gd name="connsiteX25" fmla="*/ 168130 w 795745"/>
                    <a:gd name="connsiteY25" fmla="*/ 529958 h 589187"/>
                    <a:gd name="connsiteX26" fmla="*/ 171223 w 795745"/>
                    <a:gd name="connsiteY26" fmla="*/ 520607 h 589187"/>
                    <a:gd name="connsiteX27" fmla="*/ 175475 w 795745"/>
                    <a:gd name="connsiteY27" fmla="*/ 512033 h 589187"/>
                    <a:gd name="connsiteX28" fmla="*/ 181274 w 795745"/>
                    <a:gd name="connsiteY28" fmla="*/ 504630 h 589187"/>
                    <a:gd name="connsiteX29" fmla="*/ 188620 w 795745"/>
                    <a:gd name="connsiteY29" fmla="*/ 498785 h 589187"/>
                    <a:gd name="connsiteX30" fmla="*/ 197126 w 795745"/>
                    <a:gd name="connsiteY30" fmla="*/ 494499 h 589187"/>
                    <a:gd name="connsiteX31" fmla="*/ 206405 w 795745"/>
                    <a:gd name="connsiteY31" fmla="*/ 491381 h 589187"/>
                    <a:gd name="connsiteX32" fmla="*/ 557044 w 795745"/>
                    <a:gd name="connsiteY32" fmla="*/ 489825 h 589187"/>
                    <a:gd name="connsiteX33" fmla="*/ 566747 w 795745"/>
                    <a:gd name="connsiteY33" fmla="*/ 490599 h 589187"/>
                    <a:gd name="connsiteX34" fmla="*/ 576450 w 795745"/>
                    <a:gd name="connsiteY34" fmla="*/ 493691 h 589187"/>
                    <a:gd name="connsiteX35" fmla="*/ 584600 w 795745"/>
                    <a:gd name="connsiteY35" fmla="*/ 498331 h 589187"/>
                    <a:gd name="connsiteX36" fmla="*/ 591976 w 795745"/>
                    <a:gd name="connsiteY36" fmla="*/ 504130 h 589187"/>
                    <a:gd name="connsiteX37" fmla="*/ 597799 w 795745"/>
                    <a:gd name="connsiteY37" fmla="*/ 511088 h 589187"/>
                    <a:gd name="connsiteX38" fmla="*/ 602068 w 795745"/>
                    <a:gd name="connsiteY38" fmla="*/ 519594 h 589187"/>
                    <a:gd name="connsiteX39" fmla="*/ 605172 w 795745"/>
                    <a:gd name="connsiteY39" fmla="*/ 528872 h 589187"/>
                    <a:gd name="connsiteX40" fmla="*/ 606337 w 795745"/>
                    <a:gd name="connsiteY40" fmla="*/ 538924 h 589187"/>
                    <a:gd name="connsiteX41" fmla="*/ 605172 w 795745"/>
                    <a:gd name="connsiteY41" fmla="*/ 548589 h 589187"/>
                    <a:gd name="connsiteX42" fmla="*/ 602068 w 795745"/>
                    <a:gd name="connsiteY42" fmla="*/ 557867 h 589187"/>
                    <a:gd name="connsiteX43" fmla="*/ 597799 w 795745"/>
                    <a:gd name="connsiteY43" fmla="*/ 566372 h 589187"/>
                    <a:gd name="connsiteX44" fmla="*/ 591976 w 795745"/>
                    <a:gd name="connsiteY44" fmla="*/ 573718 h 589187"/>
                    <a:gd name="connsiteX45" fmla="*/ 584600 w 795745"/>
                    <a:gd name="connsiteY45" fmla="*/ 579517 h 589187"/>
                    <a:gd name="connsiteX46" fmla="*/ 576450 w 795745"/>
                    <a:gd name="connsiteY46" fmla="*/ 583769 h 589187"/>
                    <a:gd name="connsiteX47" fmla="*/ 566747 w 795745"/>
                    <a:gd name="connsiteY47" fmla="*/ 586862 h 589187"/>
                    <a:gd name="connsiteX48" fmla="*/ 557044 w 795745"/>
                    <a:gd name="connsiteY48" fmla="*/ 587635 h 589187"/>
                    <a:gd name="connsiteX49" fmla="*/ 547340 w 795745"/>
                    <a:gd name="connsiteY49" fmla="*/ 586862 h 589187"/>
                    <a:gd name="connsiteX50" fmla="*/ 537637 w 795745"/>
                    <a:gd name="connsiteY50" fmla="*/ 583769 h 589187"/>
                    <a:gd name="connsiteX51" fmla="*/ 529486 w 795745"/>
                    <a:gd name="connsiteY51" fmla="*/ 579517 h 589187"/>
                    <a:gd name="connsiteX52" fmla="*/ 522111 w 795745"/>
                    <a:gd name="connsiteY52" fmla="*/ 573718 h 589187"/>
                    <a:gd name="connsiteX53" fmla="*/ 516290 w 795745"/>
                    <a:gd name="connsiteY53" fmla="*/ 566372 h 589187"/>
                    <a:gd name="connsiteX54" fmla="*/ 512020 w 795745"/>
                    <a:gd name="connsiteY54" fmla="*/ 557867 h 589187"/>
                    <a:gd name="connsiteX55" fmla="*/ 508914 w 795745"/>
                    <a:gd name="connsiteY55" fmla="*/ 548589 h 589187"/>
                    <a:gd name="connsiteX56" fmla="*/ 507750 w 795745"/>
                    <a:gd name="connsiteY56" fmla="*/ 538924 h 589187"/>
                    <a:gd name="connsiteX57" fmla="*/ 508914 w 795745"/>
                    <a:gd name="connsiteY57" fmla="*/ 528872 h 589187"/>
                    <a:gd name="connsiteX58" fmla="*/ 512020 w 795745"/>
                    <a:gd name="connsiteY58" fmla="*/ 519594 h 589187"/>
                    <a:gd name="connsiteX59" fmla="*/ 516290 w 795745"/>
                    <a:gd name="connsiteY59" fmla="*/ 511088 h 589187"/>
                    <a:gd name="connsiteX60" fmla="*/ 522111 w 795745"/>
                    <a:gd name="connsiteY60" fmla="*/ 504130 h 589187"/>
                    <a:gd name="connsiteX61" fmla="*/ 529486 w 795745"/>
                    <a:gd name="connsiteY61" fmla="*/ 498331 h 589187"/>
                    <a:gd name="connsiteX62" fmla="*/ 537637 w 795745"/>
                    <a:gd name="connsiteY62" fmla="*/ 493691 h 589187"/>
                    <a:gd name="connsiteX63" fmla="*/ 547340 w 795745"/>
                    <a:gd name="connsiteY63" fmla="*/ 490599 h 589187"/>
                    <a:gd name="connsiteX64" fmla="*/ 445457 w 795745"/>
                    <a:gd name="connsiteY64" fmla="*/ 270036 h 589187"/>
                    <a:gd name="connsiteX65" fmla="*/ 436689 w 795745"/>
                    <a:gd name="connsiteY65" fmla="*/ 329168 h 589187"/>
                    <a:gd name="connsiteX66" fmla="*/ 479938 w 795745"/>
                    <a:gd name="connsiteY66" fmla="*/ 332011 h 589187"/>
                    <a:gd name="connsiteX67" fmla="*/ 496954 w 795745"/>
                    <a:gd name="connsiteY67" fmla="*/ 270036 h 589187"/>
                    <a:gd name="connsiteX68" fmla="*/ 360461 w 795745"/>
                    <a:gd name="connsiteY68" fmla="*/ 270036 h 589187"/>
                    <a:gd name="connsiteX69" fmla="*/ 360461 w 795745"/>
                    <a:gd name="connsiteY69" fmla="*/ 324265 h 589187"/>
                    <a:gd name="connsiteX70" fmla="*/ 415896 w 795745"/>
                    <a:gd name="connsiteY70" fmla="*/ 327823 h 589187"/>
                    <a:gd name="connsiteX71" fmla="*/ 424619 w 795745"/>
                    <a:gd name="connsiteY71" fmla="*/ 270036 h 589187"/>
                    <a:gd name="connsiteX72" fmla="*/ 262334 w 795745"/>
                    <a:gd name="connsiteY72" fmla="*/ 270036 h 589187"/>
                    <a:gd name="connsiteX73" fmla="*/ 262334 w 795745"/>
                    <a:gd name="connsiteY73" fmla="*/ 318362 h 589187"/>
                    <a:gd name="connsiteX74" fmla="*/ 339803 w 795745"/>
                    <a:gd name="connsiteY74" fmla="*/ 323157 h 589187"/>
                    <a:gd name="connsiteX75" fmla="*/ 339803 w 795745"/>
                    <a:gd name="connsiteY75" fmla="*/ 270036 h 589187"/>
                    <a:gd name="connsiteX76" fmla="*/ 97805 w 795745"/>
                    <a:gd name="connsiteY76" fmla="*/ 270036 h 589187"/>
                    <a:gd name="connsiteX77" fmla="*/ 110039 w 795745"/>
                    <a:gd name="connsiteY77" fmla="*/ 310295 h 589187"/>
                    <a:gd name="connsiteX78" fmla="*/ 162323 w 795745"/>
                    <a:gd name="connsiteY78" fmla="*/ 312421 h 589187"/>
                    <a:gd name="connsiteX79" fmla="*/ 242414 w 795745"/>
                    <a:gd name="connsiteY79" fmla="*/ 317255 h 589187"/>
                    <a:gd name="connsiteX80" fmla="*/ 242414 w 795745"/>
                    <a:gd name="connsiteY80" fmla="*/ 270036 h 589187"/>
                    <a:gd name="connsiteX81" fmla="*/ 177819 w 795745"/>
                    <a:gd name="connsiteY81" fmla="*/ 270036 h 589187"/>
                    <a:gd name="connsiteX82" fmla="*/ 184127 w 795745"/>
                    <a:gd name="connsiteY82" fmla="*/ 313566 h 589187"/>
                    <a:gd name="connsiteX83" fmla="*/ 163469 w 795745"/>
                    <a:gd name="connsiteY83" fmla="*/ 312459 h 589187"/>
                    <a:gd name="connsiteX84" fmla="*/ 157088 w 795745"/>
                    <a:gd name="connsiteY84" fmla="*/ 270036 h 589187"/>
                    <a:gd name="connsiteX85" fmla="*/ 456600 w 795745"/>
                    <a:gd name="connsiteY85" fmla="*/ 194042 h 589187"/>
                    <a:gd name="connsiteX86" fmla="*/ 448369 w 795745"/>
                    <a:gd name="connsiteY86" fmla="*/ 250115 h 589187"/>
                    <a:gd name="connsiteX87" fmla="*/ 502451 w 795745"/>
                    <a:gd name="connsiteY87" fmla="*/ 250115 h 589187"/>
                    <a:gd name="connsiteX88" fmla="*/ 518349 w 795745"/>
                    <a:gd name="connsiteY88" fmla="*/ 194042 h 589187"/>
                    <a:gd name="connsiteX89" fmla="*/ 360461 w 795745"/>
                    <a:gd name="connsiteY89" fmla="*/ 194042 h 589187"/>
                    <a:gd name="connsiteX90" fmla="*/ 360461 w 795745"/>
                    <a:gd name="connsiteY90" fmla="*/ 250115 h 589187"/>
                    <a:gd name="connsiteX91" fmla="*/ 427531 w 795745"/>
                    <a:gd name="connsiteY91" fmla="*/ 250115 h 589187"/>
                    <a:gd name="connsiteX92" fmla="*/ 435753 w 795745"/>
                    <a:gd name="connsiteY92" fmla="*/ 194042 h 589187"/>
                    <a:gd name="connsiteX93" fmla="*/ 435153 w 795745"/>
                    <a:gd name="connsiteY93" fmla="*/ 194042 h 589187"/>
                    <a:gd name="connsiteX94" fmla="*/ 262334 w 795745"/>
                    <a:gd name="connsiteY94" fmla="*/ 194042 h 589187"/>
                    <a:gd name="connsiteX95" fmla="*/ 262334 w 795745"/>
                    <a:gd name="connsiteY95" fmla="*/ 250115 h 589187"/>
                    <a:gd name="connsiteX96" fmla="*/ 339803 w 795745"/>
                    <a:gd name="connsiteY96" fmla="*/ 250115 h 589187"/>
                    <a:gd name="connsiteX97" fmla="*/ 339803 w 795745"/>
                    <a:gd name="connsiteY97" fmla="*/ 194042 h 589187"/>
                    <a:gd name="connsiteX98" fmla="*/ 166545 w 795745"/>
                    <a:gd name="connsiteY98" fmla="*/ 194042 h 589187"/>
                    <a:gd name="connsiteX99" fmla="*/ 174840 w 795745"/>
                    <a:gd name="connsiteY99" fmla="*/ 250115 h 589187"/>
                    <a:gd name="connsiteX100" fmla="*/ 242414 w 795745"/>
                    <a:gd name="connsiteY100" fmla="*/ 250115 h 589187"/>
                    <a:gd name="connsiteX101" fmla="*/ 242414 w 795745"/>
                    <a:gd name="connsiteY101" fmla="*/ 194042 h 589187"/>
                    <a:gd name="connsiteX102" fmla="*/ 73457 w 795745"/>
                    <a:gd name="connsiteY102" fmla="*/ 194042 h 589187"/>
                    <a:gd name="connsiteX103" fmla="*/ 91203 w 795745"/>
                    <a:gd name="connsiteY103" fmla="*/ 250115 h 589187"/>
                    <a:gd name="connsiteX104" fmla="*/ 154108 w 795745"/>
                    <a:gd name="connsiteY104" fmla="*/ 250115 h 589187"/>
                    <a:gd name="connsiteX105" fmla="*/ 145857 w 795745"/>
                    <a:gd name="connsiteY105" fmla="*/ 194042 h 589187"/>
                    <a:gd name="connsiteX106" fmla="*/ 468141 w 795745"/>
                    <a:gd name="connsiteY106" fmla="*/ 116573 h 589187"/>
                    <a:gd name="connsiteX107" fmla="*/ 459789 w 795745"/>
                    <a:gd name="connsiteY107" fmla="*/ 172647 h 589187"/>
                    <a:gd name="connsiteX108" fmla="*/ 524188 w 795745"/>
                    <a:gd name="connsiteY108" fmla="*/ 172647 h 589187"/>
                    <a:gd name="connsiteX109" fmla="*/ 539746 w 795745"/>
                    <a:gd name="connsiteY109" fmla="*/ 116573 h 589187"/>
                    <a:gd name="connsiteX110" fmla="*/ 360461 w 795745"/>
                    <a:gd name="connsiteY110" fmla="*/ 116573 h 589187"/>
                    <a:gd name="connsiteX111" fmla="*/ 360461 w 795745"/>
                    <a:gd name="connsiteY111" fmla="*/ 172647 h 589187"/>
                    <a:gd name="connsiteX112" fmla="*/ 438941 w 795745"/>
                    <a:gd name="connsiteY112" fmla="*/ 172647 h 589187"/>
                    <a:gd name="connsiteX113" fmla="*/ 447294 w 795745"/>
                    <a:gd name="connsiteY113" fmla="*/ 116573 h 589187"/>
                    <a:gd name="connsiteX114" fmla="*/ 262334 w 795745"/>
                    <a:gd name="connsiteY114" fmla="*/ 116573 h 589187"/>
                    <a:gd name="connsiteX115" fmla="*/ 262334 w 795745"/>
                    <a:gd name="connsiteY115" fmla="*/ 172647 h 589187"/>
                    <a:gd name="connsiteX116" fmla="*/ 339803 w 795745"/>
                    <a:gd name="connsiteY116" fmla="*/ 172647 h 589187"/>
                    <a:gd name="connsiteX117" fmla="*/ 339803 w 795745"/>
                    <a:gd name="connsiteY117" fmla="*/ 116573 h 589187"/>
                    <a:gd name="connsiteX118" fmla="*/ 155051 w 795745"/>
                    <a:gd name="connsiteY118" fmla="*/ 116573 h 589187"/>
                    <a:gd name="connsiteX119" fmla="*/ 163357 w 795745"/>
                    <a:gd name="connsiteY119" fmla="*/ 172647 h 589187"/>
                    <a:gd name="connsiteX120" fmla="*/ 242414 w 795745"/>
                    <a:gd name="connsiteY120" fmla="*/ 172647 h 589187"/>
                    <a:gd name="connsiteX121" fmla="*/ 242414 w 795745"/>
                    <a:gd name="connsiteY121" fmla="*/ 116573 h 589187"/>
                    <a:gd name="connsiteX122" fmla="*/ 48371 w 795745"/>
                    <a:gd name="connsiteY122" fmla="*/ 116573 h 589187"/>
                    <a:gd name="connsiteX123" fmla="*/ 66852 w 795745"/>
                    <a:gd name="connsiteY123" fmla="*/ 172647 h 589187"/>
                    <a:gd name="connsiteX124" fmla="*/ 141881 w 795745"/>
                    <a:gd name="connsiteY124" fmla="*/ 172647 h 589187"/>
                    <a:gd name="connsiteX125" fmla="*/ 142784 w 795745"/>
                    <a:gd name="connsiteY125" fmla="*/ 172647 h 589187"/>
                    <a:gd name="connsiteX126" fmla="*/ 134380 w 795745"/>
                    <a:gd name="connsiteY126" fmla="*/ 116573 h 589187"/>
                    <a:gd name="connsiteX127" fmla="*/ 126454 w 795745"/>
                    <a:gd name="connsiteY127" fmla="*/ 60758 h 589187"/>
                    <a:gd name="connsiteX128" fmla="*/ 30149 w 795745"/>
                    <a:gd name="connsiteY128" fmla="*/ 68527 h 589187"/>
                    <a:gd name="connsiteX129" fmla="*/ 42109 w 795745"/>
                    <a:gd name="connsiteY129" fmla="*/ 95915 h 589187"/>
                    <a:gd name="connsiteX130" fmla="*/ 131327 w 795745"/>
                    <a:gd name="connsiteY130" fmla="*/ 95915 h 589187"/>
                    <a:gd name="connsiteX131" fmla="*/ 241931 w 795745"/>
                    <a:gd name="connsiteY131" fmla="*/ 53096 h 589187"/>
                    <a:gd name="connsiteX132" fmla="*/ 147145 w 795745"/>
                    <a:gd name="connsiteY132" fmla="*/ 57796 h 589187"/>
                    <a:gd name="connsiteX133" fmla="*/ 152126 w 795745"/>
                    <a:gd name="connsiteY133" fmla="*/ 95915 h 589187"/>
                    <a:gd name="connsiteX134" fmla="*/ 242414 w 795745"/>
                    <a:gd name="connsiteY134" fmla="*/ 95915 h 589187"/>
                    <a:gd name="connsiteX135" fmla="*/ 241931 w 795745"/>
                    <a:gd name="connsiteY135" fmla="*/ 53096 h 589187"/>
                    <a:gd name="connsiteX136" fmla="*/ 337613 w 795745"/>
                    <a:gd name="connsiteY136" fmla="*/ 48127 h 589187"/>
                    <a:gd name="connsiteX137" fmla="*/ 262153 w 795745"/>
                    <a:gd name="connsiteY137" fmla="*/ 51755 h 589187"/>
                    <a:gd name="connsiteX138" fmla="*/ 262334 w 795745"/>
                    <a:gd name="connsiteY138" fmla="*/ 95914 h 589187"/>
                    <a:gd name="connsiteX139" fmla="*/ 339803 w 795745"/>
                    <a:gd name="connsiteY139" fmla="*/ 95914 h 589187"/>
                    <a:gd name="connsiteX140" fmla="*/ 456194 w 795745"/>
                    <a:gd name="connsiteY140" fmla="*/ 40259 h 589187"/>
                    <a:gd name="connsiteX141" fmla="*/ 360173 w 795745"/>
                    <a:gd name="connsiteY141" fmla="*/ 45146 h 589187"/>
                    <a:gd name="connsiteX142" fmla="*/ 360461 w 795745"/>
                    <a:gd name="connsiteY142" fmla="*/ 95915 h 589187"/>
                    <a:gd name="connsiteX143" fmla="*/ 450347 w 795745"/>
                    <a:gd name="connsiteY143" fmla="*/ 95915 h 589187"/>
                    <a:gd name="connsiteX144" fmla="*/ 560127 w 795745"/>
                    <a:gd name="connsiteY144" fmla="*/ 33364 h 589187"/>
                    <a:gd name="connsiteX145" fmla="*/ 477855 w 795745"/>
                    <a:gd name="connsiteY145" fmla="*/ 38822 h 589187"/>
                    <a:gd name="connsiteX146" fmla="*/ 471254 w 795745"/>
                    <a:gd name="connsiteY146" fmla="*/ 95915 h 589187"/>
                    <a:gd name="connsiteX147" fmla="*/ 544877 w 795745"/>
                    <a:gd name="connsiteY147" fmla="*/ 95915 h 589187"/>
                    <a:gd name="connsiteX148" fmla="*/ 591044 w 795745"/>
                    <a:gd name="connsiteY148" fmla="*/ 10436 h 589187"/>
                    <a:gd name="connsiteX149" fmla="*/ 501528 w 795745"/>
                    <a:gd name="connsiteY149" fmla="*/ 349444 h 589187"/>
                    <a:gd name="connsiteX150" fmla="*/ 98374 w 795745"/>
                    <a:gd name="connsiteY150" fmla="*/ 329777 h 589187"/>
                    <a:gd name="connsiteX151" fmla="*/ 0 w 795745"/>
                    <a:gd name="connsiteY151" fmla="*/ 49101 h 589187"/>
                    <a:gd name="connsiteX152" fmla="*/ 765472 w 795745"/>
                    <a:gd name="connsiteY152" fmla="*/ 0 h 589187"/>
                    <a:gd name="connsiteX153" fmla="*/ 771293 w 795745"/>
                    <a:gd name="connsiteY153" fmla="*/ 389 h 589187"/>
                    <a:gd name="connsiteX154" fmla="*/ 776339 w 795745"/>
                    <a:gd name="connsiteY154" fmla="*/ 1941 h 589187"/>
                    <a:gd name="connsiteX155" fmla="*/ 781384 w 795745"/>
                    <a:gd name="connsiteY155" fmla="*/ 3881 h 589187"/>
                    <a:gd name="connsiteX156" fmla="*/ 786042 w 795745"/>
                    <a:gd name="connsiteY156" fmla="*/ 7763 h 589187"/>
                    <a:gd name="connsiteX157" fmla="*/ 789536 w 795745"/>
                    <a:gd name="connsiteY157" fmla="*/ 11644 h 589187"/>
                    <a:gd name="connsiteX158" fmla="*/ 792641 w 795745"/>
                    <a:gd name="connsiteY158" fmla="*/ 16690 h 589187"/>
                    <a:gd name="connsiteX159" fmla="*/ 794970 w 795745"/>
                    <a:gd name="connsiteY159" fmla="*/ 21736 h 589187"/>
                    <a:gd name="connsiteX160" fmla="*/ 795745 w 795745"/>
                    <a:gd name="connsiteY160" fmla="*/ 27170 h 589187"/>
                    <a:gd name="connsiteX161" fmla="*/ 795745 w 795745"/>
                    <a:gd name="connsiteY161" fmla="*/ 32992 h 589187"/>
                    <a:gd name="connsiteX162" fmla="*/ 794581 w 795745"/>
                    <a:gd name="connsiteY162" fmla="*/ 38425 h 589187"/>
                    <a:gd name="connsiteX163" fmla="*/ 792253 w 795745"/>
                    <a:gd name="connsiteY163" fmla="*/ 43471 h 589187"/>
                    <a:gd name="connsiteX164" fmla="*/ 789147 w 795745"/>
                    <a:gd name="connsiteY164" fmla="*/ 47353 h 589187"/>
                    <a:gd name="connsiteX165" fmla="*/ 785655 w 795745"/>
                    <a:gd name="connsiteY165" fmla="*/ 51234 h 589187"/>
                    <a:gd name="connsiteX166" fmla="*/ 780996 w 795745"/>
                    <a:gd name="connsiteY166" fmla="*/ 53951 h 589187"/>
                    <a:gd name="connsiteX167" fmla="*/ 775563 w 795745"/>
                    <a:gd name="connsiteY167" fmla="*/ 55891 h 589187"/>
                    <a:gd name="connsiteX168" fmla="*/ 770129 w 795745"/>
                    <a:gd name="connsiteY168" fmla="*/ 56668 h 589187"/>
                    <a:gd name="connsiteX169" fmla="*/ 765472 w 795745"/>
                    <a:gd name="connsiteY169" fmla="*/ 56668 h 589187"/>
                    <a:gd name="connsiteX170" fmla="*/ 760814 w 795745"/>
                    <a:gd name="connsiteY170" fmla="*/ 56280 h 589187"/>
                    <a:gd name="connsiteX171" fmla="*/ 756157 w 795745"/>
                    <a:gd name="connsiteY171" fmla="*/ 55891 h 589187"/>
                    <a:gd name="connsiteX172" fmla="*/ 751111 w 795745"/>
                    <a:gd name="connsiteY172" fmla="*/ 55503 h 589187"/>
                    <a:gd name="connsiteX173" fmla="*/ 746065 w 795745"/>
                    <a:gd name="connsiteY173" fmla="*/ 54728 h 589187"/>
                    <a:gd name="connsiteX174" fmla="*/ 741406 w 795745"/>
                    <a:gd name="connsiteY174" fmla="*/ 53951 h 589187"/>
                    <a:gd name="connsiteX175" fmla="*/ 736749 w 795745"/>
                    <a:gd name="connsiteY175" fmla="*/ 53174 h 589187"/>
                    <a:gd name="connsiteX176" fmla="*/ 731703 w 795745"/>
                    <a:gd name="connsiteY176" fmla="*/ 52010 h 589187"/>
                    <a:gd name="connsiteX177" fmla="*/ 727045 w 795745"/>
                    <a:gd name="connsiteY177" fmla="*/ 50845 h 589187"/>
                    <a:gd name="connsiteX178" fmla="*/ 722001 w 795745"/>
                    <a:gd name="connsiteY178" fmla="*/ 50070 h 589187"/>
                    <a:gd name="connsiteX179" fmla="*/ 716955 w 795745"/>
                    <a:gd name="connsiteY179" fmla="*/ 48905 h 589187"/>
                    <a:gd name="connsiteX180" fmla="*/ 712298 w 795745"/>
                    <a:gd name="connsiteY180" fmla="*/ 47353 h 589187"/>
                    <a:gd name="connsiteX181" fmla="*/ 707252 w 795745"/>
                    <a:gd name="connsiteY181" fmla="*/ 46576 h 589187"/>
                    <a:gd name="connsiteX182" fmla="*/ 701818 w 795745"/>
                    <a:gd name="connsiteY182" fmla="*/ 45024 h 589187"/>
                    <a:gd name="connsiteX183" fmla="*/ 696772 w 795745"/>
                    <a:gd name="connsiteY183" fmla="*/ 43859 h 589187"/>
                    <a:gd name="connsiteX184" fmla="*/ 692114 w 795745"/>
                    <a:gd name="connsiteY184" fmla="*/ 43084 h 589187"/>
                    <a:gd name="connsiteX185" fmla="*/ 686292 w 795745"/>
                    <a:gd name="connsiteY185" fmla="*/ 64819 h 589187"/>
                    <a:gd name="connsiteX186" fmla="*/ 579462 w 795745"/>
                    <a:gd name="connsiteY186" fmla="*/ 457044 h 589187"/>
                    <a:gd name="connsiteX187" fmla="*/ 565195 w 795745"/>
                    <a:gd name="connsiteY187" fmla="*/ 474295 h 589187"/>
                    <a:gd name="connsiteX188" fmla="*/ 559761 w 795745"/>
                    <a:gd name="connsiteY188" fmla="*/ 474685 h 589187"/>
                    <a:gd name="connsiteX189" fmla="*/ 548893 w 795745"/>
                    <a:gd name="connsiteY189" fmla="*/ 474685 h 589187"/>
                    <a:gd name="connsiteX190" fmla="*/ 538025 w 795745"/>
                    <a:gd name="connsiteY190" fmla="*/ 474685 h 589187"/>
                    <a:gd name="connsiteX191" fmla="*/ 526769 w 795745"/>
                    <a:gd name="connsiteY191" fmla="*/ 475076 h 589187"/>
                    <a:gd name="connsiteX192" fmla="*/ 515513 w 795745"/>
                    <a:gd name="connsiteY192" fmla="*/ 475076 h 589187"/>
                    <a:gd name="connsiteX193" fmla="*/ 504257 w 795745"/>
                    <a:gd name="connsiteY193" fmla="*/ 475076 h 589187"/>
                    <a:gd name="connsiteX194" fmla="*/ 493001 w 795745"/>
                    <a:gd name="connsiteY194" fmla="*/ 475076 h 589187"/>
                    <a:gd name="connsiteX195" fmla="*/ 482133 w 795745"/>
                    <a:gd name="connsiteY195" fmla="*/ 475076 h 589187"/>
                    <a:gd name="connsiteX196" fmla="*/ 470489 w 795745"/>
                    <a:gd name="connsiteY196" fmla="*/ 475076 h 589187"/>
                    <a:gd name="connsiteX197" fmla="*/ 458846 w 795745"/>
                    <a:gd name="connsiteY197" fmla="*/ 474685 h 589187"/>
                    <a:gd name="connsiteX198" fmla="*/ 447202 w 795745"/>
                    <a:gd name="connsiteY198" fmla="*/ 474685 h 589187"/>
                    <a:gd name="connsiteX199" fmla="*/ 435557 w 795745"/>
                    <a:gd name="connsiteY199" fmla="*/ 474685 h 589187"/>
                    <a:gd name="connsiteX200" fmla="*/ 423913 w 795745"/>
                    <a:gd name="connsiteY200" fmla="*/ 474685 h 589187"/>
                    <a:gd name="connsiteX201" fmla="*/ 412270 w 795745"/>
                    <a:gd name="connsiteY201" fmla="*/ 474685 h 589187"/>
                    <a:gd name="connsiteX202" fmla="*/ 400626 w 795745"/>
                    <a:gd name="connsiteY202" fmla="*/ 474685 h 589187"/>
                    <a:gd name="connsiteX203" fmla="*/ 388981 w 795745"/>
                    <a:gd name="connsiteY203" fmla="*/ 474295 h 589187"/>
                    <a:gd name="connsiteX204" fmla="*/ 377337 w 795745"/>
                    <a:gd name="connsiteY204" fmla="*/ 474295 h 589187"/>
                    <a:gd name="connsiteX205" fmla="*/ 365694 w 795745"/>
                    <a:gd name="connsiteY205" fmla="*/ 474295 h 589187"/>
                    <a:gd name="connsiteX206" fmla="*/ 354050 w 795745"/>
                    <a:gd name="connsiteY206" fmla="*/ 474295 h 589187"/>
                    <a:gd name="connsiteX207" fmla="*/ 342406 w 795745"/>
                    <a:gd name="connsiteY207" fmla="*/ 474295 h 589187"/>
                    <a:gd name="connsiteX208" fmla="*/ 330761 w 795745"/>
                    <a:gd name="connsiteY208" fmla="*/ 474295 h 589187"/>
                    <a:gd name="connsiteX209" fmla="*/ 319118 w 795745"/>
                    <a:gd name="connsiteY209" fmla="*/ 473904 h 589187"/>
                    <a:gd name="connsiteX210" fmla="*/ 307474 w 795745"/>
                    <a:gd name="connsiteY210" fmla="*/ 473904 h 589187"/>
                    <a:gd name="connsiteX211" fmla="*/ 296217 w 795745"/>
                    <a:gd name="connsiteY211" fmla="*/ 473904 h 589187"/>
                    <a:gd name="connsiteX212" fmla="*/ 284574 w 795745"/>
                    <a:gd name="connsiteY212" fmla="*/ 473904 h 589187"/>
                    <a:gd name="connsiteX213" fmla="*/ 272930 w 795745"/>
                    <a:gd name="connsiteY213" fmla="*/ 473904 h 589187"/>
                    <a:gd name="connsiteX214" fmla="*/ 261673 w 795745"/>
                    <a:gd name="connsiteY214" fmla="*/ 473904 h 589187"/>
                    <a:gd name="connsiteX215" fmla="*/ 250418 w 795745"/>
                    <a:gd name="connsiteY215" fmla="*/ 474295 h 589187"/>
                    <a:gd name="connsiteX216" fmla="*/ 239162 w 795745"/>
                    <a:gd name="connsiteY216" fmla="*/ 474295 h 589187"/>
                    <a:gd name="connsiteX217" fmla="*/ 227906 w 795745"/>
                    <a:gd name="connsiteY217" fmla="*/ 474295 h 589187"/>
                    <a:gd name="connsiteX218" fmla="*/ 217039 w 795745"/>
                    <a:gd name="connsiteY218" fmla="*/ 474295 h 589187"/>
                    <a:gd name="connsiteX219" fmla="*/ 205782 w 795745"/>
                    <a:gd name="connsiteY219" fmla="*/ 474685 h 589187"/>
                    <a:gd name="connsiteX220" fmla="*/ 194915 w 795745"/>
                    <a:gd name="connsiteY220" fmla="*/ 474685 h 589187"/>
                    <a:gd name="connsiteX221" fmla="*/ 189481 w 795745"/>
                    <a:gd name="connsiteY221" fmla="*/ 474295 h 589187"/>
                    <a:gd name="connsiteX222" fmla="*/ 184435 w 795745"/>
                    <a:gd name="connsiteY222" fmla="*/ 472341 h 589187"/>
                    <a:gd name="connsiteX223" fmla="*/ 179778 w 795745"/>
                    <a:gd name="connsiteY223" fmla="*/ 469604 h 589187"/>
                    <a:gd name="connsiteX224" fmla="*/ 175897 w 795745"/>
                    <a:gd name="connsiteY224" fmla="*/ 466478 h 589187"/>
                    <a:gd name="connsiteX225" fmla="*/ 172015 w 795745"/>
                    <a:gd name="connsiteY225" fmla="*/ 462569 h 589187"/>
                    <a:gd name="connsiteX226" fmla="*/ 170075 w 795745"/>
                    <a:gd name="connsiteY226" fmla="*/ 457488 h 589187"/>
                    <a:gd name="connsiteX227" fmla="*/ 168134 w 795745"/>
                    <a:gd name="connsiteY227" fmla="*/ 452799 h 589187"/>
                    <a:gd name="connsiteX228" fmla="*/ 167746 w 795745"/>
                    <a:gd name="connsiteY228" fmla="*/ 447327 h 589187"/>
                    <a:gd name="connsiteX229" fmla="*/ 168134 w 795745"/>
                    <a:gd name="connsiteY229" fmla="*/ 441854 h 589187"/>
                    <a:gd name="connsiteX230" fmla="*/ 170075 w 795745"/>
                    <a:gd name="connsiteY230" fmla="*/ 436382 h 589187"/>
                    <a:gd name="connsiteX231" fmla="*/ 172015 w 795745"/>
                    <a:gd name="connsiteY231" fmla="*/ 431301 h 589187"/>
                    <a:gd name="connsiteX232" fmla="*/ 175897 w 795745"/>
                    <a:gd name="connsiteY232" fmla="*/ 427393 h 589187"/>
                    <a:gd name="connsiteX233" fmla="*/ 179778 w 795745"/>
                    <a:gd name="connsiteY233" fmla="*/ 424266 h 589187"/>
                    <a:gd name="connsiteX234" fmla="*/ 184435 w 795745"/>
                    <a:gd name="connsiteY234" fmla="*/ 421531 h 589187"/>
                    <a:gd name="connsiteX235" fmla="*/ 189481 w 795745"/>
                    <a:gd name="connsiteY235" fmla="*/ 419577 h 589187"/>
                    <a:gd name="connsiteX236" fmla="*/ 194915 w 795745"/>
                    <a:gd name="connsiteY236" fmla="*/ 419185 h 589187"/>
                    <a:gd name="connsiteX237" fmla="*/ 206170 w 795745"/>
                    <a:gd name="connsiteY237" fmla="*/ 419185 h 589187"/>
                    <a:gd name="connsiteX238" fmla="*/ 217427 w 795745"/>
                    <a:gd name="connsiteY238" fmla="*/ 419185 h 589187"/>
                    <a:gd name="connsiteX239" fmla="*/ 228683 w 795745"/>
                    <a:gd name="connsiteY239" fmla="*/ 419577 h 589187"/>
                    <a:gd name="connsiteX240" fmla="*/ 239551 w 795745"/>
                    <a:gd name="connsiteY240" fmla="*/ 419577 h 589187"/>
                    <a:gd name="connsiteX241" fmla="*/ 250806 w 795745"/>
                    <a:gd name="connsiteY241" fmla="*/ 419577 h 589187"/>
                    <a:gd name="connsiteX242" fmla="*/ 262063 w 795745"/>
                    <a:gd name="connsiteY242" fmla="*/ 419577 h 589187"/>
                    <a:gd name="connsiteX243" fmla="*/ 273318 w 795745"/>
                    <a:gd name="connsiteY243" fmla="*/ 419577 h 589187"/>
                    <a:gd name="connsiteX244" fmla="*/ 284962 w 795745"/>
                    <a:gd name="connsiteY244" fmla="*/ 419577 h 589187"/>
                    <a:gd name="connsiteX245" fmla="*/ 296217 w 795745"/>
                    <a:gd name="connsiteY245" fmla="*/ 419577 h 589187"/>
                    <a:gd name="connsiteX246" fmla="*/ 307474 w 795745"/>
                    <a:gd name="connsiteY246" fmla="*/ 419577 h 589187"/>
                    <a:gd name="connsiteX247" fmla="*/ 319118 w 795745"/>
                    <a:gd name="connsiteY247" fmla="*/ 419577 h 589187"/>
                    <a:gd name="connsiteX248" fmla="*/ 330373 w 795745"/>
                    <a:gd name="connsiteY248" fmla="*/ 419577 h 589187"/>
                    <a:gd name="connsiteX249" fmla="*/ 342018 w 795745"/>
                    <a:gd name="connsiteY249" fmla="*/ 420358 h 589187"/>
                    <a:gd name="connsiteX250" fmla="*/ 353273 w 795745"/>
                    <a:gd name="connsiteY250" fmla="*/ 420358 h 589187"/>
                    <a:gd name="connsiteX251" fmla="*/ 364917 w 795745"/>
                    <a:gd name="connsiteY251" fmla="*/ 420358 h 589187"/>
                    <a:gd name="connsiteX252" fmla="*/ 376562 w 795745"/>
                    <a:gd name="connsiteY252" fmla="*/ 420358 h 589187"/>
                    <a:gd name="connsiteX253" fmla="*/ 387817 w 795745"/>
                    <a:gd name="connsiteY253" fmla="*/ 420358 h 589187"/>
                    <a:gd name="connsiteX254" fmla="*/ 399461 w 795745"/>
                    <a:gd name="connsiteY254" fmla="*/ 420358 h 589187"/>
                    <a:gd name="connsiteX255" fmla="*/ 411106 w 795745"/>
                    <a:gd name="connsiteY255" fmla="*/ 420358 h 589187"/>
                    <a:gd name="connsiteX256" fmla="*/ 421973 w 795745"/>
                    <a:gd name="connsiteY256" fmla="*/ 420358 h 589187"/>
                    <a:gd name="connsiteX257" fmla="*/ 433617 w 795745"/>
                    <a:gd name="connsiteY257" fmla="*/ 420358 h 589187"/>
                    <a:gd name="connsiteX258" fmla="*/ 444873 w 795745"/>
                    <a:gd name="connsiteY258" fmla="*/ 420358 h 589187"/>
                    <a:gd name="connsiteX259" fmla="*/ 456129 w 795745"/>
                    <a:gd name="connsiteY259" fmla="*/ 420358 h 589187"/>
                    <a:gd name="connsiteX260" fmla="*/ 467384 w 795745"/>
                    <a:gd name="connsiteY260" fmla="*/ 420358 h 589187"/>
                    <a:gd name="connsiteX261" fmla="*/ 479029 w 795745"/>
                    <a:gd name="connsiteY261" fmla="*/ 420358 h 589187"/>
                    <a:gd name="connsiteX262" fmla="*/ 489896 w 795745"/>
                    <a:gd name="connsiteY262" fmla="*/ 419577 h 589187"/>
                    <a:gd name="connsiteX263" fmla="*/ 501151 w 795745"/>
                    <a:gd name="connsiteY263" fmla="*/ 419577 h 589187"/>
                    <a:gd name="connsiteX264" fmla="*/ 512020 w 795745"/>
                    <a:gd name="connsiteY264" fmla="*/ 419577 h 589187"/>
                    <a:gd name="connsiteX265" fmla="*/ 523276 w 795745"/>
                    <a:gd name="connsiteY265" fmla="*/ 419577 h 589187"/>
                    <a:gd name="connsiteX266" fmla="*/ 532564 w 795745"/>
                    <a:gd name="connsiteY266" fmla="*/ 419577 h 589187"/>
                    <a:gd name="connsiteX267" fmla="*/ 534144 w 795745"/>
                    <a:gd name="connsiteY267" fmla="*/ 413751 h 589187"/>
                    <a:gd name="connsiteX268" fmla="*/ 541906 w 795745"/>
                    <a:gd name="connsiteY268" fmla="*/ 386581 h 589187"/>
                    <a:gd name="connsiteX269" fmla="*/ 550446 w 795745"/>
                    <a:gd name="connsiteY269" fmla="*/ 355918 h 589187"/>
                    <a:gd name="connsiteX270" fmla="*/ 559761 w 795745"/>
                    <a:gd name="connsiteY270" fmla="*/ 322927 h 589187"/>
                    <a:gd name="connsiteX271" fmla="*/ 569464 w 795745"/>
                    <a:gd name="connsiteY271" fmla="*/ 287608 h 589187"/>
                    <a:gd name="connsiteX272" fmla="*/ 579944 w 795745"/>
                    <a:gd name="connsiteY272" fmla="*/ 251122 h 589187"/>
                    <a:gd name="connsiteX273" fmla="*/ 590423 w 795745"/>
                    <a:gd name="connsiteY273" fmla="*/ 215026 h 589187"/>
                    <a:gd name="connsiteX274" fmla="*/ 600903 w 795745"/>
                    <a:gd name="connsiteY274" fmla="*/ 178930 h 589187"/>
                    <a:gd name="connsiteX275" fmla="*/ 610606 w 795745"/>
                    <a:gd name="connsiteY275" fmla="*/ 144386 h 589187"/>
                    <a:gd name="connsiteX276" fmla="*/ 619921 w 795745"/>
                    <a:gd name="connsiteY276" fmla="*/ 111784 h 589187"/>
                    <a:gd name="connsiteX277" fmla="*/ 628460 w 795745"/>
                    <a:gd name="connsiteY277" fmla="*/ 81897 h 589187"/>
                    <a:gd name="connsiteX278" fmla="*/ 636222 w 795745"/>
                    <a:gd name="connsiteY278" fmla="*/ 55891 h 589187"/>
                    <a:gd name="connsiteX279" fmla="*/ 642433 w 795745"/>
                    <a:gd name="connsiteY279" fmla="*/ 34156 h 589187"/>
                    <a:gd name="connsiteX280" fmla="*/ 647479 w 795745"/>
                    <a:gd name="connsiteY280" fmla="*/ 17855 h 589187"/>
                    <a:gd name="connsiteX281" fmla="*/ 650584 w 795745"/>
                    <a:gd name="connsiteY281" fmla="*/ 6986 h 589187"/>
                    <a:gd name="connsiteX282" fmla="*/ 651360 w 795745"/>
                    <a:gd name="connsiteY282" fmla="*/ 3494 h 589187"/>
                    <a:gd name="connsiteX283" fmla="*/ 658347 w 795745"/>
                    <a:gd name="connsiteY283" fmla="*/ 3494 h 589187"/>
                    <a:gd name="connsiteX284" fmla="*/ 666109 w 795745"/>
                    <a:gd name="connsiteY284" fmla="*/ 3494 h 589187"/>
                    <a:gd name="connsiteX285" fmla="*/ 673095 w 795745"/>
                    <a:gd name="connsiteY285" fmla="*/ 3494 h 589187"/>
                    <a:gd name="connsiteX286" fmla="*/ 680469 w 795745"/>
                    <a:gd name="connsiteY286" fmla="*/ 3106 h 589187"/>
                    <a:gd name="connsiteX287" fmla="*/ 687844 w 795745"/>
                    <a:gd name="connsiteY287" fmla="*/ 3106 h 589187"/>
                    <a:gd name="connsiteX288" fmla="*/ 695220 w 795745"/>
                    <a:gd name="connsiteY288" fmla="*/ 2717 h 589187"/>
                    <a:gd name="connsiteX289" fmla="*/ 702206 w 795745"/>
                    <a:gd name="connsiteY289" fmla="*/ 2717 h 589187"/>
                    <a:gd name="connsiteX290" fmla="*/ 709581 w 795745"/>
                    <a:gd name="connsiteY290" fmla="*/ 2329 h 589187"/>
                    <a:gd name="connsiteX291" fmla="*/ 716567 w 795745"/>
                    <a:gd name="connsiteY291" fmla="*/ 1941 h 589187"/>
                    <a:gd name="connsiteX292" fmla="*/ 723165 w 795745"/>
                    <a:gd name="connsiteY292" fmla="*/ 1941 h 589187"/>
                    <a:gd name="connsiteX293" fmla="*/ 730539 w 795745"/>
                    <a:gd name="connsiteY293" fmla="*/ 1552 h 589187"/>
                    <a:gd name="connsiteX294" fmla="*/ 737526 w 795745"/>
                    <a:gd name="connsiteY294" fmla="*/ 1552 h 589187"/>
                    <a:gd name="connsiteX295" fmla="*/ 744900 w 795745"/>
                    <a:gd name="connsiteY295" fmla="*/ 777 h 589187"/>
                    <a:gd name="connsiteX296" fmla="*/ 751498 w 795745"/>
                    <a:gd name="connsiteY296" fmla="*/ 389 h 589187"/>
                    <a:gd name="connsiteX297" fmla="*/ 758484 w 795745"/>
                    <a:gd name="connsiteY297" fmla="*/ 389 h 589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Lst>
                  <a:rect l="l" t="t" r="r" b="b"/>
                  <a:pathLst>
                    <a:path w="795745" h="589187">
                      <a:moveTo>
                        <a:pt x="216070" y="490602"/>
                      </a:moveTo>
                      <a:lnTo>
                        <a:pt x="226121" y="491381"/>
                      </a:lnTo>
                      <a:lnTo>
                        <a:pt x="235400" y="494499"/>
                      </a:lnTo>
                      <a:lnTo>
                        <a:pt x="243906" y="498785"/>
                      </a:lnTo>
                      <a:lnTo>
                        <a:pt x="250865" y="504630"/>
                      </a:lnTo>
                      <a:lnTo>
                        <a:pt x="257050" y="512033"/>
                      </a:lnTo>
                      <a:lnTo>
                        <a:pt x="261690" y="520607"/>
                      </a:lnTo>
                      <a:lnTo>
                        <a:pt x="264782" y="529958"/>
                      </a:lnTo>
                      <a:cubicBezTo>
                        <a:pt x="265041" y="533206"/>
                        <a:pt x="265298" y="536453"/>
                        <a:pt x="265556" y="539701"/>
                      </a:cubicBezTo>
                      <a:cubicBezTo>
                        <a:pt x="265298" y="543078"/>
                        <a:pt x="265041" y="546455"/>
                        <a:pt x="264782" y="549832"/>
                      </a:cubicBezTo>
                      <a:lnTo>
                        <a:pt x="261690" y="559184"/>
                      </a:lnTo>
                      <a:lnTo>
                        <a:pt x="257050" y="567756"/>
                      </a:lnTo>
                      <a:lnTo>
                        <a:pt x="250865" y="574770"/>
                      </a:lnTo>
                      <a:lnTo>
                        <a:pt x="243906" y="580615"/>
                      </a:lnTo>
                      <a:lnTo>
                        <a:pt x="235400" y="585290"/>
                      </a:lnTo>
                      <a:lnTo>
                        <a:pt x="226121" y="588408"/>
                      </a:lnTo>
                      <a:lnTo>
                        <a:pt x="216070" y="589187"/>
                      </a:lnTo>
                      <a:lnTo>
                        <a:pt x="206405" y="588408"/>
                      </a:lnTo>
                      <a:lnTo>
                        <a:pt x="197126" y="585290"/>
                      </a:lnTo>
                      <a:lnTo>
                        <a:pt x="188620" y="580615"/>
                      </a:lnTo>
                      <a:lnTo>
                        <a:pt x="181274" y="574770"/>
                      </a:lnTo>
                      <a:lnTo>
                        <a:pt x="175475" y="567756"/>
                      </a:lnTo>
                      <a:lnTo>
                        <a:pt x="171223" y="559184"/>
                      </a:lnTo>
                      <a:lnTo>
                        <a:pt x="168130" y="549832"/>
                      </a:lnTo>
                      <a:cubicBezTo>
                        <a:pt x="167743" y="546455"/>
                        <a:pt x="167356" y="543078"/>
                        <a:pt x="166969" y="539701"/>
                      </a:cubicBezTo>
                      <a:cubicBezTo>
                        <a:pt x="167356" y="536453"/>
                        <a:pt x="167743" y="533206"/>
                        <a:pt x="168130" y="529958"/>
                      </a:cubicBezTo>
                      <a:lnTo>
                        <a:pt x="171223" y="520607"/>
                      </a:lnTo>
                      <a:lnTo>
                        <a:pt x="175475" y="512033"/>
                      </a:lnTo>
                      <a:lnTo>
                        <a:pt x="181274" y="504630"/>
                      </a:lnTo>
                      <a:lnTo>
                        <a:pt x="188620" y="498785"/>
                      </a:lnTo>
                      <a:lnTo>
                        <a:pt x="197126" y="494499"/>
                      </a:lnTo>
                      <a:lnTo>
                        <a:pt x="206405" y="491381"/>
                      </a:lnTo>
                      <a:close/>
                      <a:moveTo>
                        <a:pt x="557044" y="489825"/>
                      </a:moveTo>
                      <a:lnTo>
                        <a:pt x="566747" y="490599"/>
                      </a:lnTo>
                      <a:lnTo>
                        <a:pt x="576450" y="493691"/>
                      </a:lnTo>
                      <a:lnTo>
                        <a:pt x="584600" y="498331"/>
                      </a:lnTo>
                      <a:lnTo>
                        <a:pt x="591976" y="504130"/>
                      </a:lnTo>
                      <a:lnTo>
                        <a:pt x="597799" y="511088"/>
                      </a:lnTo>
                      <a:lnTo>
                        <a:pt x="602068" y="519594"/>
                      </a:lnTo>
                      <a:lnTo>
                        <a:pt x="605172" y="528872"/>
                      </a:lnTo>
                      <a:cubicBezTo>
                        <a:pt x="605560" y="532223"/>
                        <a:pt x="605949" y="535573"/>
                        <a:pt x="606337" y="538924"/>
                      </a:cubicBezTo>
                      <a:lnTo>
                        <a:pt x="605172" y="548589"/>
                      </a:lnTo>
                      <a:lnTo>
                        <a:pt x="602068" y="557867"/>
                      </a:lnTo>
                      <a:lnTo>
                        <a:pt x="597799" y="566372"/>
                      </a:lnTo>
                      <a:lnTo>
                        <a:pt x="591976" y="573718"/>
                      </a:lnTo>
                      <a:lnTo>
                        <a:pt x="584600" y="579517"/>
                      </a:lnTo>
                      <a:lnTo>
                        <a:pt x="576450" y="583769"/>
                      </a:lnTo>
                      <a:lnTo>
                        <a:pt x="566747" y="586862"/>
                      </a:lnTo>
                      <a:lnTo>
                        <a:pt x="557044" y="587635"/>
                      </a:lnTo>
                      <a:lnTo>
                        <a:pt x="547340" y="586862"/>
                      </a:lnTo>
                      <a:lnTo>
                        <a:pt x="537637" y="583769"/>
                      </a:lnTo>
                      <a:lnTo>
                        <a:pt x="529486" y="579517"/>
                      </a:lnTo>
                      <a:lnTo>
                        <a:pt x="522111" y="573718"/>
                      </a:lnTo>
                      <a:lnTo>
                        <a:pt x="516290" y="566372"/>
                      </a:lnTo>
                      <a:lnTo>
                        <a:pt x="512020" y="557867"/>
                      </a:lnTo>
                      <a:lnTo>
                        <a:pt x="508914" y="548589"/>
                      </a:lnTo>
                      <a:lnTo>
                        <a:pt x="507750" y="538924"/>
                      </a:lnTo>
                      <a:cubicBezTo>
                        <a:pt x="508138" y="535573"/>
                        <a:pt x="508527" y="532223"/>
                        <a:pt x="508914" y="528872"/>
                      </a:cubicBezTo>
                      <a:lnTo>
                        <a:pt x="512020" y="519594"/>
                      </a:lnTo>
                      <a:lnTo>
                        <a:pt x="516290" y="511088"/>
                      </a:lnTo>
                      <a:lnTo>
                        <a:pt x="522111" y="504130"/>
                      </a:lnTo>
                      <a:lnTo>
                        <a:pt x="529486" y="498331"/>
                      </a:lnTo>
                      <a:lnTo>
                        <a:pt x="537637" y="493691"/>
                      </a:lnTo>
                      <a:lnTo>
                        <a:pt x="547340" y="490599"/>
                      </a:lnTo>
                      <a:close/>
                      <a:moveTo>
                        <a:pt x="445457" y="270036"/>
                      </a:moveTo>
                      <a:lnTo>
                        <a:pt x="436689" y="329168"/>
                      </a:lnTo>
                      <a:lnTo>
                        <a:pt x="479938" y="332011"/>
                      </a:lnTo>
                      <a:lnTo>
                        <a:pt x="496954" y="270036"/>
                      </a:lnTo>
                      <a:close/>
                      <a:moveTo>
                        <a:pt x="360461" y="270036"/>
                      </a:moveTo>
                      <a:lnTo>
                        <a:pt x="360461" y="324265"/>
                      </a:lnTo>
                      <a:lnTo>
                        <a:pt x="415896" y="327823"/>
                      </a:lnTo>
                      <a:lnTo>
                        <a:pt x="424619" y="270036"/>
                      </a:lnTo>
                      <a:close/>
                      <a:moveTo>
                        <a:pt x="262334" y="270036"/>
                      </a:moveTo>
                      <a:lnTo>
                        <a:pt x="262334" y="318362"/>
                      </a:lnTo>
                      <a:lnTo>
                        <a:pt x="339803" y="323157"/>
                      </a:lnTo>
                      <a:lnTo>
                        <a:pt x="339803" y="270036"/>
                      </a:lnTo>
                      <a:close/>
                      <a:moveTo>
                        <a:pt x="97805" y="270036"/>
                      </a:moveTo>
                      <a:lnTo>
                        <a:pt x="110039" y="310295"/>
                      </a:lnTo>
                      <a:lnTo>
                        <a:pt x="162323" y="312421"/>
                      </a:lnTo>
                      <a:lnTo>
                        <a:pt x="242414" y="317255"/>
                      </a:lnTo>
                      <a:lnTo>
                        <a:pt x="242414" y="270036"/>
                      </a:lnTo>
                      <a:lnTo>
                        <a:pt x="177819" y="270036"/>
                      </a:lnTo>
                      <a:lnTo>
                        <a:pt x="184127" y="313566"/>
                      </a:lnTo>
                      <a:lnTo>
                        <a:pt x="163469" y="312459"/>
                      </a:lnTo>
                      <a:cubicBezTo>
                        <a:pt x="162143" y="302025"/>
                        <a:pt x="158491" y="275517"/>
                        <a:pt x="157088" y="270036"/>
                      </a:cubicBezTo>
                      <a:close/>
                      <a:moveTo>
                        <a:pt x="456600" y="194042"/>
                      </a:moveTo>
                      <a:lnTo>
                        <a:pt x="448369" y="250115"/>
                      </a:lnTo>
                      <a:lnTo>
                        <a:pt x="502451" y="250115"/>
                      </a:lnTo>
                      <a:lnTo>
                        <a:pt x="518349" y="194042"/>
                      </a:lnTo>
                      <a:close/>
                      <a:moveTo>
                        <a:pt x="360461" y="194042"/>
                      </a:moveTo>
                      <a:lnTo>
                        <a:pt x="360461" y="250115"/>
                      </a:lnTo>
                      <a:lnTo>
                        <a:pt x="427531" y="250115"/>
                      </a:lnTo>
                      <a:lnTo>
                        <a:pt x="435753" y="194042"/>
                      </a:lnTo>
                      <a:lnTo>
                        <a:pt x="435153" y="194042"/>
                      </a:lnTo>
                      <a:close/>
                      <a:moveTo>
                        <a:pt x="262334" y="194042"/>
                      </a:moveTo>
                      <a:lnTo>
                        <a:pt x="262334" y="250115"/>
                      </a:lnTo>
                      <a:lnTo>
                        <a:pt x="339803" y="250115"/>
                      </a:lnTo>
                      <a:lnTo>
                        <a:pt x="339803" y="194042"/>
                      </a:lnTo>
                      <a:close/>
                      <a:moveTo>
                        <a:pt x="166545" y="194042"/>
                      </a:moveTo>
                      <a:lnTo>
                        <a:pt x="174840" y="250115"/>
                      </a:lnTo>
                      <a:lnTo>
                        <a:pt x="242414" y="250115"/>
                      </a:lnTo>
                      <a:lnTo>
                        <a:pt x="242414" y="194042"/>
                      </a:lnTo>
                      <a:close/>
                      <a:moveTo>
                        <a:pt x="73457" y="194042"/>
                      </a:moveTo>
                      <a:lnTo>
                        <a:pt x="91203" y="250115"/>
                      </a:lnTo>
                      <a:lnTo>
                        <a:pt x="154108" y="250115"/>
                      </a:lnTo>
                      <a:lnTo>
                        <a:pt x="145857" y="194042"/>
                      </a:lnTo>
                      <a:close/>
                      <a:moveTo>
                        <a:pt x="468141" y="116573"/>
                      </a:moveTo>
                      <a:lnTo>
                        <a:pt x="459789" y="172647"/>
                      </a:lnTo>
                      <a:lnTo>
                        <a:pt x="524188" y="172647"/>
                      </a:lnTo>
                      <a:lnTo>
                        <a:pt x="539746" y="116573"/>
                      </a:lnTo>
                      <a:close/>
                      <a:moveTo>
                        <a:pt x="360461" y="116573"/>
                      </a:moveTo>
                      <a:lnTo>
                        <a:pt x="360461" y="172647"/>
                      </a:lnTo>
                      <a:lnTo>
                        <a:pt x="438941" y="172647"/>
                      </a:lnTo>
                      <a:lnTo>
                        <a:pt x="447294" y="116573"/>
                      </a:lnTo>
                      <a:close/>
                      <a:moveTo>
                        <a:pt x="262334" y="116573"/>
                      </a:moveTo>
                      <a:lnTo>
                        <a:pt x="262334" y="172647"/>
                      </a:lnTo>
                      <a:lnTo>
                        <a:pt x="339803" y="172647"/>
                      </a:lnTo>
                      <a:lnTo>
                        <a:pt x="339803" y="116573"/>
                      </a:lnTo>
                      <a:close/>
                      <a:moveTo>
                        <a:pt x="155051" y="116573"/>
                      </a:moveTo>
                      <a:lnTo>
                        <a:pt x="163357" y="172647"/>
                      </a:lnTo>
                      <a:lnTo>
                        <a:pt x="242414" y="172647"/>
                      </a:lnTo>
                      <a:lnTo>
                        <a:pt x="242414" y="116573"/>
                      </a:lnTo>
                      <a:close/>
                      <a:moveTo>
                        <a:pt x="48371" y="116573"/>
                      </a:moveTo>
                      <a:lnTo>
                        <a:pt x="66852" y="172647"/>
                      </a:lnTo>
                      <a:lnTo>
                        <a:pt x="141881" y="172647"/>
                      </a:lnTo>
                      <a:lnTo>
                        <a:pt x="142784" y="172647"/>
                      </a:lnTo>
                      <a:lnTo>
                        <a:pt x="134380" y="116573"/>
                      </a:lnTo>
                      <a:close/>
                      <a:moveTo>
                        <a:pt x="126454" y="60758"/>
                      </a:moveTo>
                      <a:lnTo>
                        <a:pt x="30149" y="68527"/>
                      </a:lnTo>
                      <a:lnTo>
                        <a:pt x="42109" y="95915"/>
                      </a:lnTo>
                      <a:lnTo>
                        <a:pt x="131327" y="95915"/>
                      </a:lnTo>
                      <a:close/>
                      <a:moveTo>
                        <a:pt x="241931" y="53096"/>
                      </a:moveTo>
                      <a:lnTo>
                        <a:pt x="147145" y="57796"/>
                      </a:lnTo>
                      <a:lnTo>
                        <a:pt x="152126" y="95915"/>
                      </a:lnTo>
                      <a:lnTo>
                        <a:pt x="242414" y="95915"/>
                      </a:lnTo>
                      <a:cubicBezTo>
                        <a:pt x="242783" y="81642"/>
                        <a:pt x="241562" y="67369"/>
                        <a:pt x="241931" y="53096"/>
                      </a:cubicBezTo>
                      <a:close/>
                      <a:moveTo>
                        <a:pt x="337613" y="48127"/>
                      </a:moveTo>
                      <a:lnTo>
                        <a:pt x="262153" y="51755"/>
                      </a:lnTo>
                      <a:cubicBezTo>
                        <a:pt x="262213" y="66475"/>
                        <a:pt x="262274" y="81194"/>
                        <a:pt x="262334" y="95914"/>
                      </a:cubicBezTo>
                      <a:lnTo>
                        <a:pt x="339803" y="95914"/>
                      </a:lnTo>
                      <a:close/>
                      <a:moveTo>
                        <a:pt x="456194" y="40259"/>
                      </a:moveTo>
                      <a:lnTo>
                        <a:pt x="360173" y="45146"/>
                      </a:lnTo>
                      <a:cubicBezTo>
                        <a:pt x="360269" y="62069"/>
                        <a:pt x="360364" y="78992"/>
                        <a:pt x="360461" y="95915"/>
                      </a:cubicBezTo>
                      <a:lnTo>
                        <a:pt x="450347" y="95915"/>
                      </a:lnTo>
                      <a:close/>
                      <a:moveTo>
                        <a:pt x="560127" y="33364"/>
                      </a:moveTo>
                      <a:lnTo>
                        <a:pt x="477855" y="38822"/>
                      </a:lnTo>
                      <a:lnTo>
                        <a:pt x="471254" y="95915"/>
                      </a:lnTo>
                      <a:lnTo>
                        <a:pt x="544877" y="95915"/>
                      </a:lnTo>
                      <a:close/>
                      <a:moveTo>
                        <a:pt x="591044" y="10436"/>
                      </a:moveTo>
                      <a:lnTo>
                        <a:pt x="501528" y="349444"/>
                      </a:lnTo>
                      <a:lnTo>
                        <a:pt x="98374" y="329777"/>
                      </a:lnTo>
                      <a:lnTo>
                        <a:pt x="0" y="49101"/>
                      </a:lnTo>
                      <a:close/>
                      <a:moveTo>
                        <a:pt x="765472" y="0"/>
                      </a:moveTo>
                      <a:lnTo>
                        <a:pt x="771293" y="389"/>
                      </a:lnTo>
                      <a:lnTo>
                        <a:pt x="776339" y="1941"/>
                      </a:lnTo>
                      <a:lnTo>
                        <a:pt x="781384" y="3881"/>
                      </a:lnTo>
                      <a:lnTo>
                        <a:pt x="786042" y="7763"/>
                      </a:lnTo>
                      <a:lnTo>
                        <a:pt x="789536" y="11644"/>
                      </a:lnTo>
                      <a:lnTo>
                        <a:pt x="792641" y="16690"/>
                      </a:lnTo>
                      <a:lnTo>
                        <a:pt x="794970" y="21736"/>
                      </a:lnTo>
                      <a:lnTo>
                        <a:pt x="795745" y="27170"/>
                      </a:lnTo>
                      <a:lnTo>
                        <a:pt x="795745" y="32992"/>
                      </a:lnTo>
                      <a:lnTo>
                        <a:pt x="794581" y="38425"/>
                      </a:lnTo>
                      <a:lnTo>
                        <a:pt x="792253" y="43471"/>
                      </a:lnTo>
                      <a:lnTo>
                        <a:pt x="789147" y="47353"/>
                      </a:lnTo>
                      <a:lnTo>
                        <a:pt x="785655" y="51234"/>
                      </a:lnTo>
                      <a:lnTo>
                        <a:pt x="780996" y="53951"/>
                      </a:lnTo>
                      <a:lnTo>
                        <a:pt x="775563" y="55891"/>
                      </a:lnTo>
                      <a:lnTo>
                        <a:pt x="770129" y="56668"/>
                      </a:lnTo>
                      <a:lnTo>
                        <a:pt x="765472" y="56668"/>
                      </a:lnTo>
                      <a:lnTo>
                        <a:pt x="760814" y="56280"/>
                      </a:lnTo>
                      <a:lnTo>
                        <a:pt x="756157" y="55891"/>
                      </a:lnTo>
                      <a:lnTo>
                        <a:pt x="751111" y="55503"/>
                      </a:lnTo>
                      <a:lnTo>
                        <a:pt x="746065" y="54728"/>
                      </a:lnTo>
                      <a:lnTo>
                        <a:pt x="741406" y="53951"/>
                      </a:lnTo>
                      <a:lnTo>
                        <a:pt x="736749" y="53174"/>
                      </a:lnTo>
                      <a:lnTo>
                        <a:pt x="731703" y="52010"/>
                      </a:lnTo>
                      <a:lnTo>
                        <a:pt x="727045" y="50845"/>
                      </a:lnTo>
                      <a:lnTo>
                        <a:pt x="722001" y="50070"/>
                      </a:lnTo>
                      <a:lnTo>
                        <a:pt x="716955" y="48905"/>
                      </a:lnTo>
                      <a:lnTo>
                        <a:pt x="712298" y="47353"/>
                      </a:lnTo>
                      <a:lnTo>
                        <a:pt x="707252" y="46576"/>
                      </a:lnTo>
                      <a:lnTo>
                        <a:pt x="701818" y="45024"/>
                      </a:lnTo>
                      <a:lnTo>
                        <a:pt x="696772" y="43859"/>
                      </a:lnTo>
                      <a:lnTo>
                        <a:pt x="692114" y="43084"/>
                      </a:lnTo>
                      <a:lnTo>
                        <a:pt x="686292" y="64819"/>
                      </a:lnTo>
                      <a:lnTo>
                        <a:pt x="579462" y="457044"/>
                      </a:lnTo>
                      <a:cubicBezTo>
                        <a:pt x="576228" y="464315"/>
                        <a:pt x="569950" y="468545"/>
                        <a:pt x="565195" y="474295"/>
                      </a:cubicBezTo>
                      <a:lnTo>
                        <a:pt x="559761" y="474685"/>
                      </a:lnTo>
                      <a:lnTo>
                        <a:pt x="548893" y="474685"/>
                      </a:lnTo>
                      <a:lnTo>
                        <a:pt x="538025" y="474685"/>
                      </a:lnTo>
                      <a:lnTo>
                        <a:pt x="526769" y="475076"/>
                      </a:lnTo>
                      <a:lnTo>
                        <a:pt x="515513" y="475076"/>
                      </a:lnTo>
                      <a:lnTo>
                        <a:pt x="504257" y="475076"/>
                      </a:lnTo>
                      <a:lnTo>
                        <a:pt x="493001" y="475076"/>
                      </a:lnTo>
                      <a:lnTo>
                        <a:pt x="482133" y="475076"/>
                      </a:lnTo>
                      <a:lnTo>
                        <a:pt x="470489" y="475076"/>
                      </a:lnTo>
                      <a:lnTo>
                        <a:pt x="458846" y="474685"/>
                      </a:lnTo>
                      <a:lnTo>
                        <a:pt x="447202" y="474685"/>
                      </a:lnTo>
                      <a:lnTo>
                        <a:pt x="435557" y="474685"/>
                      </a:lnTo>
                      <a:lnTo>
                        <a:pt x="423913" y="474685"/>
                      </a:lnTo>
                      <a:lnTo>
                        <a:pt x="412270" y="474685"/>
                      </a:lnTo>
                      <a:lnTo>
                        <a:pt x="400626" y="474685"/>
                      </a:lnTo>
                      <a:lnTo>
                        <a:pt x="388981" y="474295"/>
                      </a:lnTo>
                      <a:lnTo>
                        <a:pt x="377337" y="474295"/>
                      </a:lnTo>
                      <a:lnTo>
                        <a:pt x="365694" y="474295"/>
                      </a:lnTo>
                      <a:lnTo>
                        <a:pt x="354050" y="474295"/>
                      </a:lnTo>
                      <a:lnTo>
                        <a:pt x="342406" y="474295"/>
                      </a:lnTo>
                      <a:lnTo>
                        <a:pt x="330761" y="474295"/>
                      </a:lnTo>
                      <a:lnTo>
                        <a:pt x="319118" y="473904"/>
                      </a:lnTo>
                      <a:lnTo>
                        <a:pt x="307474" y="473904"/>
                      </a:lnTo>
                      <a:lnTo>
                        <a:pt x="296217" y="473904"/>
                      </a:lnTo>
                      <a:lnTo>
                        <a:pt x="284574" y="473904"/>
                      </a:lnTo>
                      <a:lnTo>
                        <a:pt x="272930" y="473904"/>
                      </a:lnTo>
                      <a:lnTo>
                        <a:pt x="261673" y="473904"/>
                      </a:lnTo>
                      <a:lnTo>
                        <a:pt x="250418" y="474295"/>
                      </a:lnTo>
                      <a:lnTo>
                        <a:pt x="239162" y="474295"/>
                      </a:lnTo>
                      <a:lnTo>
                        <a:pt x="227906" y="474295"/>
                      </a:lnTo>
                      <a:lnTo>
                        <a:pt x="217039" y="474295"/>
                      </a:lnTo>
                      <a:lnTo>
                        <a:pt x="205782" y="474685"/>
                      </a:lnTo>
                      <a:lnTo>
                        <a:pt x="194915" y="474685"/>
                      </a:lnTo>
                      <a:lnTo>
                        <a:pt x="189481" y="474295"/>
                      </a:lnTo>
                      <a:lnTo>
                        <a:pt x="184435" y="472341"/>
                      </a:lnTo>
                      <a:lnTo>
                        <a:pt x="179778" y="469604"/>
                      </a:lnTo>
                      <a:lnTo>
                        <a:pt x="175897" y="466478"/>
                      </a:lnTo>
                      <a:lnTo>
                        <a:pt x="172015" y="462569"/>
                      </a:lnTo>
                      <a:lnTo>
                        <a:pt x="170075" y="457488"/>
                      </a:lnTo>
                      <a:lnTo>
                        <a:pt x="168134" y="452799"/>
                      </a:lnTo>
                      <a:lnTo>
                        <a:pt x="167746" y="447327"/>
                      </a:lnTo>
                      <a:lnTo>
                        <a:pt x="168134" y="441854"/>
                      </a:lnTo>
                      <a:lnTo>
                        <a:pt x="170075" y="436382"/>
                      </a:lnTo>
                      <a:lnTo>
                        <a:pt x="172015" y="431301"/>
                      </a:lnTo>
                      <a:lnTo>
                        <a:pt x="175897" y="427393"/>
                      </a:lnTo>
                      <a:lnTo>
                        <a:pt x="179778" y="424266"/>
                      </a:lnTo>
                      <a:lnTo>
                        <a:pt x="184435" y="421531"/>
                      </a:lnTo>
                      <a:lnTo>
                        <a:pt x="189481" y="419577"/>
                      </a:lnTo>
                      <a:lnTo>
                        <a:pt x="194915" y="419185"/>
                      </a:lnTo>
                      <a:lnTo>
                        <a:pt x="206170" y="419185"/>
                      </a:lnTo>
                      <a:lnTo>
                        <a:pt x="217427" y="419185"/>
                      </a:lnTo>
                      <a:lnTo>
                        <a:pt x="228683" y="419577"/>
                      </a:lnTo>
                      <a:lnTo>
                        <a:pt x="239551" y="419577"/>
                      </a:lnTo>
                      <a:lnTo>
                        <a:pt x="250806" y="419577"/>
                      </a:lnTo>
                      <a:lnTo>
                        <a:pt x="262063" y="419577"/>
                      </a:lnTo>
                      <a:lnTo>
                        <a:pt x="273318" y="419577"/>
                      </a:lnTo>
                      <a:lnTo>
                        <a:pt x="284962" y="419577"/>
                      </a:lnTo>
                      <a:lnTo>
                        <a:pt x="296217" y="419577"/>
                      </a:lnTo>
                      <a:lnTo>
                        <a:pt x="307474" y="419577"/>
                      </a:lnTo>
                      <a:lnTo>
                        <a:pt x="319118" y="419577"/>
                      </a:lnTo>
                      <a:lnTo>
                        <a:pt x="330373" y="419577"/>
                      </a:lnTo>
                      <a:lnTo>
                        <a:pt x="342018" y="420358"/>
                      </a:lnTo>
                      <a:lnTo>
                        <a:pt x="353273" y="420358"/>
                      </a:lnTo>
                      <a:lnTo>
                        <a:pt x="364917" y="420358"/>
                      </a:lnTo>
                      <a:lnTo>
                        <a:pt x="376562" y="420358"/>
                      </a:lnTo>
                      <a:lnTo>
                        <a:pt x="387817" y="420358"/>
                      </a:lnTo>
                      <a:lnTo>
                        <a:pt x="399461" y="420358"/>
                      </a:lnTo>
                      <a:lnTo>
                        <a:pt x="411106" y="420358"/>
                      </a:lnTo>
                      <a:lnTo>
                        <a:pt x="421973" y="420358"/>
                      </a:lnTo>
                      <a:lnTo>
                        <a:pt x="433617" y="420358"/>
                      </a:lnTo>
                      <a:lnTo>
                        <a:pt x="444873" y="420358"/>
                      </a:lnTo>
                      <a:lnTo>
                        <a:pt x="456129" y="420358"/>
                      </a:lnTo>
                      <a:lnTo>
                        <a:pt x="467384" y="420358"/>
                      </a:lnTo>
                      <a:lnTo>
                        <a:pt x="479029" y="420358"/>
                      </a:lnTo>
                      <a:lnTo>
                        <a:pt x="489896" y="419577"/>
                      </a:lnTo>
                      <a:lnTo>
                        <a:pt x="501151" y="419577"/>
                      </a:lnTo>
                      <a:lnTo>
                        <a:pt x="512020" y="419577"/>
                      </a:lnTo>
                      <a:lnTo>
                        <a:pt x="523276" y="419577"/>
                      </a:lnTo>
                      <a:lnTo>
                        <a:pt x="532564" y="419577"/>
                      </a:lnTo>
                      <a:lnTo>
                        <a:pt x="534144" y="413751"/>
                      </a:lnTo>
                      <a:lnTo>
                        <a:pt x="541906" y="386581"/>
                      </a:lnTo>
                      <a:lnTo>
                        <a:pt x="550446" y="355918"/>
                      </a:lnTo>
                      <a:lnTo>
                        <a:pt x="559761" y="322927"/>
                      </a:lnTo>
                      <a:lnTo>
                        <a:pt x="569464" y="287608"/>
                      </a:lnTo>
                      <a:lnTo>
                        <a:pt x="579944" y="251122"/>
                      </a:lnTo>
                      <a:lnTo>
                        <a:pt x="590423" y="215026"/>
                      </a:lnTo>
                      <a:lnTo>
                        <a:pt x="600903" y="178930"/>
                      </a:lnTo>
                      <a:lnTo>
                        <a:pt x="610606" y="144386"/>
                      </a:lnTo>
                      <a:lnTo>
                        <a:pt x="619921" y="111784"/>
                      </a:lnTo>
                      <a:lnTo>
                        <a:pt x="628460" y="81897"/>
                      </a:lnTo>
                      <a:lnTo>
                        <a:pt x="636222" y="55891"/>
                      </a:lnTo>
                      <a:lnTo>
                        <a:pt x="642433" y="34156"/>
                      </a:lnTo>
                      <a:lnTo>
                        <a:pt x="647479" y="17855"/>
                      </a:lnTo>
                      <a:lnTo>
                        <a:pt x="650584" y="6986"/>
                      </a:lnTo>
                      <a:lnTo>
                        <a:pt x="651360" y="3494"/>
                      </a:lnTo>
                      <a:lnTo>
                        <a:pt x="658347" y="3494"/>
                      </a:lnTo>
                      <a:lnTo>
                        <a:pt x="666109" y="3494"/>
                      </a:lnTo>
                      <a:lnTo>
                        <a:pt x="673095" y="3494"/>
                      </a:lnTo>
                      <a:lnTo>
                        <a:pt x="680469" y="3106"/>
                      </a:lnTo>
                      <a:lnTo>
                        <a:pt x="687844" y="3106"/>
                      </a:lnTo>
                      <a:lnTo>
                        <a:pt x="695220" y="2717"/>
                      </a:lnTo>
                      <a:lnTo>
                        <a:pt x="702206" y="2717"/>
                      </a:lnTo>
                      <a:lnTo>
                        <a:pt x="709581" y="2329"/>
                      </a:lnTo>
                      <a:lnTo>
                        <a:pt x="716567" y="1941"/>
                      </a:lnTo>
                      <a:lnTo>
                        <a:pt x="723165" y="1941"/>
                      </a:lnTo>
                      <a:lnTo>
                        <a:pt x="730539" y="1552"/>
                      </a:lnTo>
                      <a:lnTo>
                        <a:pt x="737526" y="1552"/>
                      </a:lnTo>
                      <a:lnTo>
                        <a:pt x="744900" y="777"/>
                      </a:lnTo>
                      <a:lnTo>
                        <a:pt x="751498" y="389"/>
                      </a:lnTo>
                      <a:lnTo>
                        <a:pt x="758484" y="389"/>
                      </a:lnTo>
                      <a:close/>
                    </a:path>
                  </a:pathLst>
                </a:custGeom>
                <a:solidFill>
                  <a:schemeClr val="accent3"/>
                </a:solidFill>
                <a:ln>
                  <a:noFill/>
                </a:ln>
                <a:effectLst/>
              </p:spPr>
              <p:txBody>
                <a:bodyPr/>
                <a:lstStyle/>
                <a:p>
                  <a:pPr>
                    <a:defRPr/>
                  </a:pPr>
                  <a:endParaRPr lang="en-US" dirty="0"/>
                </a:p>
              </p:txBody>
            </p:sp>
            <p:sp>
              <p:nvSpPr>
                <p:cNvPr id="759" name="Down Arrow 758"/>
                <p:cNvSpPr/>
                <p:nvPr/>
              </p:nvSpPr>
              <p:spPr bwMode="auto">
                <a:xfrm>
                  <a:off x="6430194" y="1547208"/>
                  <a:ext cx="328768" cy="393791"/>
                </a:xfrm>
                <a:prstGeom prst="downArrow">
                  <a:avLst/>
                </a:prstGeom>
                <a:solidFill>
                  <a:schemeClr val="accent6"/>
                </a:solidFill>
                <a:ln w="9525" cap="flat" cmpd="sng" algn="ctr">
                  <a:noFill/>
                  <a:prstDash val="solid"/>
                  <a:round/>
                  <a:headEnd type="none" w="med" len="med"/>
                  <a:tailEnd type="none" w="med" len="med"/>
                </a:ln>
                <a:effectLst/>
              </p:spPr>
              <p:txBody>
                <a:bodyPr/>
                <a:lstStyle/>
                <a:p>
                  <a:pPr eaLnBrk="1" hangingPunct="1">
                    <a:defRPr/>
                  </a:pPr>
                  <a:endParaRPr lang="en-GB" dirty="0"/>
                </a:p>
              </p:txBody>
            </p:sp>
          </p:grpSp>
        </p:grpSp>
      </p:grpSp>
    </p:spTree>
    <p:extLst>
      <p:ext uri="{BB962C8B-B14F-4D97-AF65-F5344CB8AC3E}">
        <p14:creationId xmlns:p14="http://schemas.microsoft.com/office/powerpoint/2010/main" val="341645076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GB" sz="2000" dirty="0" smtClean="0"/>
              <a:t>Key gate review stage and sign off is critical!</a:t>
            </a:r>
          </a:p>
          <a:p>
            <a:r>
              <a:rPr lang="en-GB" sz="2000" dirty="0" smtClean="0"/>
              <a:t>It will vary in depth and complexity depending upon the nature of the improvement exercise and the category change programme</a:t>
            </a:r>
          </a:p>
          <a:p>
            <a:r>
              <a:rPr lang="en-GB" sz="2000" dirty="0" smtClean="0"/>
              <a:t>Its purpose is to get organisational and stakeholder sign-off, and ultimate agreement to the recommended course of action</a:t>
            </a:r>
          </a:p>
          <a:p>
            <a:r>
              <a:rPr lang="en-GB" sz="2000" dirty="0" smtClean="0"/>
              <a:t>It also provides documentary evidence of the journey through the category that can serve as an audit, support future change in the management of the category, and provide a baseline against which to track the programme</a:t>
            </a:r>
          </a:p>
          <a:p>
            <a:r>
              <a:rPr lang="en-GB" sz="2000" dirty="0" smtClean="0"/>
              <a:t>It </a:t>
            </a:r>
            <a:r>
              <a:rPr lang="en-GB" sz="2000" dirty="0"/>
              <a:t>will provide an excellent communication vehicle to </a:t>
            </a:r>
            <a:r>
              <a:rPr lang="en-GB" sz="2000" dirty="0" smtClean="0"/>
              <a:t>internal stakeholders but should not be shared externally</a:t>
            </a:r>
            <a:endParaRPr lang="en-GB" sz="2000" dirty="0"/>
          </a:p>
        </p:txBody>
      </p:sp>
      <p:sp>
        <p:nvSpPr>
          <p:cNvPr id="156674" name="Title 1"/>
          <p:cNvSpPr>
            <a:spLocks noGrp="1"/>
          </p:cNvSpPr>
          <p:nvPr>
            <p:ph type="title"/>
          </p:nvPr>
        </p:nvSpPr>
        <p:spPr>
          <a:xfrm>
            <a:off x="414337" y="523874"/>
            <a:ext cx="8315325" cy="797611"/>
          </a:xfrm>
        </p:spPr>
        <p:txBody>
          <a:bodyPr/>
          <a:lstStyle/>
          <a:p>
            <a:r>
              <a:rPr lang="en-GB" altLang="en-US" dirty="0" smtClean="0"/>
              <a:t>Pointers about the plan</a:t>
            </a:r>
          </a:p>
        </p:txBody>
      </p:sp>
      <p:sp>
        <p:nvSpPr>
          <p:cNvPr id="12" name="TextBox 11"/>
          <p:cNvSpPr txBox="1"/>
          <p:nvPr/>
        </p:nvSpPr>
        <p:spPr>
          <a:xfrm>
            <a:off x="6878638" y="5563459"/>
            <a:ext cx="1851025" cy="401200"/>
          </a:xfrm>
          <a:prstGeom prst="rect">
            <a:avLst/>
          </a:prstGeom>
          <a:noFill/>
        </p:spPr>
        <p:txBody>
          <a:bodyPr rIns="180000" bIns="46800">
            <a:spAutoFit/>
          </a:bodyPr>
          <a:lstStyle/>
          <a:p>
            <a:pPr algn="r">
              <a:defRPr/>
            </a:pPr>
            <a:r>
              <a:rPr lang="en-GB" sz="2000" b="1" dirty="0">
                <a:solidFill>
                  <a:schemeClr val="accent3"/>
                </a:solidFill>
              </a:rPr>
              <a:t>Cont../</a:t>
            </a:r>
          </a:p>
        </p:txBody>
      </p:sp>
      <p:sp>
        <p:nvSpPr>
          <p:cNvPr id="5" name="Text Box 4"/>
          <p:cNvSpPr txBox="1">
            <a:spLocks noChangeArrowheads="1"/>
          </p:cNvSpPr>
          <p:nvPr/>
        </p:nvSpPr>
        <p:spPr bwMode="auto">
          <a:xfrm>
            <a:off x="433310" y="578819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2487371772"/>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Title 2"/>
          <p:cNvSpPr>
            <a:spLocks noGrp="1"/>
          </p:cNvSpPr>
          <p:nvPr>
            <p:ph type="title"/>
          </p:nvPr>
        </p:nvSpPr>
        <p:spPr/>
        <p:txBody>
          <a:bodyPr/>
          <a:lstStyle/>
          <a:p>
            <a:pPr eaLnBrk="1" hangingPunct="1"/>
            <a:r>
              <a:rPr lang="en-GB" altLang="en-US" dirty="0" smtClean="0"/>
              <a:t>Determining how to pitch the plan to stakeholders </a:t>
            </a:r>
          </a:p>
        </p:txBody>
      </p:sp>
      <p:grpSp>
        <p:nvGrpSpPr>
          <p:cNvPr id="4" name="Group 3"/>
          <p:cNvGrpSpPr/>
          <p:nvPr/>
        </p:nvGrpSpPr>
        <p:grpSpPr>
          <a:xfrm>
            <a:off x="414336" y="1880875"/>
            <a:ext cx="8243136" cy="3778889"/>
            <a:chOff x="414336" y="1880875"/>
            <a:chExt cx="8243136" cy="3778889"/>
          </a:xfrm>
        </p:grpSpPr>
        <p:sp>
          <p:nvSpPr>
            <p:cNvPr id="7" name="TextBox 6"/>
            <p:cNvSpPr txBox="1"/>
            <p:nvPr/>
          </p:nvSpPr>
          <p:spPr bwMode="auto">
            <a:xfrm>
              <a:off x="414336" y="3176623"/>
              <a:ext cx="1405661" cy="762645"/>
            </a:xfrm>
            <a:prstGeom prst="rect">
              <a:avLst/>
            </a:prstGeom>
            <a:noFill/>
          </p:spPr>
          <p:txBody>
            <a:bodyPr wrap="square">
              <a:spAutoFit/>
            </a:bodyPr>
            <a:lstStyle/>
            <a:p>
              <a:pPr algn="r">
                <a:lnSpc>
                  <a:spcPct val="80000"/>
                </a:lnSpc>
                <a:defRPr/>
              </a:pPr>
              <a:r>
                <a:rPr lang="en-GB" sz="1800" i="1" dirty="0" smtClean="0">
                  <a:solidFill>
                    <a:schemeClr val="accent3"/>
                  </a:solidFill>
                </a:rPr>
                <a:t>Number and variety of stakeholders</a:t>
              </a:r>
              <a:endParaRPr lang="en-GB" sz="1800" i="1" dirty="0">
                <a:solidFill>
                  <a:schemeClr val="accent3"/>
                </a:solidFill>
              </a:endParaRPr>
            </a:p>
          </p:txBody>
        </p:sp>
        <p:sp>
          <p:nvSpPr>
            <p:cNvPr id="8" name="TextBox 55"/>
            <p:cNvSpPr txBox="1">
              <a:spLocks noChangeArrowheads="1"/>
            </p:cNvSpPr>
            <p:nvPr/>
          </p:nvSpPr>
          <p:spPr bwMode="auto">
            <a:xfrm>
              <a:off x="3799798" y="5317000"/>
              <a:ext cx="3234519" cy="31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ctr">
                <a:lnSpc>
                  <a:spcPct val="80000"/>
                </a:lnSpc>
                <a:spcAft>
                  <a:spcPct val="0"/>
                </a:spcAft>
                <a:defRPr/>
              </a:pPr>
              <a:r>
                <a:rPr lang="en-GB" altLang="en-US" sz="1800" i="1" dirty="0" smtClean="0">
                  <a:solidFill>
                    <a:schemeClr val="accent3"/>
                  </a:solidFill>
                </a:rPr>
                <a:t>Degree of change</a:t>
              </a:r>
              <a:endParaRPr lang="en-GB" altLang="en-US" sz="1800" i="1" dirty="0">
                <a:solidFill>
                  <a:schemeClr val="accent3"/>
                </a:solidFill>
              </a:endParaRPr>
            </a:p>
          </p:txBody>
        </p:sp>
        <p:sp>
          <p:nvSpPr>
            <p:cNvPr id="9" name="TextBox 8"/>
            <p:cNvSpPr txBox="1"/>
            <p:nvPr/>
          </p:nvSpPr>
          <p:spPr bwMode="auto">
            <a:xfrm>
              <a:off x="1175449" y="4625825"/>
              <a:ext cx="572849" cy="319446"/>
            </a:xfrm>
            <a:prstGeom prst="rect">
              <a:avLst/>
            </a:prstGeom>
            <a:noFill/>
          </p:spPr>
          <p:txBody>
            <a:bodyPr wrap="none">
              <a:spAutoFit/>
            </a:bodyPr>
            <a:lstStyle/>
            <a:p>
              <a:pPr algn="r">
                <a:lnSpc>
                  <a:spcPct val="80000"/>
                </a:lnSpc>
                <a:defRPr/>
              </a:pPr>
              <a:r>
                <a:rPr lang="en-GB" sz="1800" b="1" dirty="0" smtClean="0">
                  <a:solidFill>
                    <a:schemeClr val="accent3"/>
                  </a:solidFill>
                </a:rPr>
                <a:t>Few</a:t>
              </a:r>
              <a:endParaRPr lang="en-GB" sz="1800" b="1" dirty="0">
                <a:solidFill>
                  <a:schemeClr val="accent3"/>
                </a:solidFill>
              </a:endParaRPr>
            </a:p>
          </p:txBody>
        </p:sp>
        <p:sp>
          <p:nvSpPr>
            <p:cNvPr id="10" name="TextBox 6"/>
            <p:cNvSpPr txBox="1">
              <a:spLocks noChangeArrowheads="1"/>
            </p:cNvSpPr>
            <p:nvPr/>
          </p:nvSpPr>
          <p:spPr bwMode="auto">
            <a:xfrm>
              <a:off x="867288" y="1880875"/>
              <a:ext cx="881010" cy="541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r">
                <a:lnSpc>
                  <a:spcPct val="80000"/>
                </a:lnSpc>
                <a:spcAft>
                  <a:spcPct val="0"/>
                </a:spcAft>
              </a:pPr>
              <a:r>
                <a:rPr lang="en-GB" altLang="en-US" sz="1800" b="1" dirty="0" smtClean="0">
                  <a:solidFill>
                    <a:srgbClr val="E80649"/>
                  </a:solidFill>
                </a:rPr>
                <a:t>Many /</a:t>
              </a:r>
              <a:br>
                <a:rPr lang="en-GB" altLang="en-US" sz="1800" b="1" dirty="0" smtClean="0">
                  <a:solidFill>
                    <a:srgbClr val="E80649"/>
                  </a:solidFill>
                </a:rPr>
              </a:br>
              <a:r>
                <a:rPr lang="en-GB" altLang="en-US" sz="1800" b="1" dirty="0" smtClean="0">
                  <a:solidFill>
                    <a:srgbClr val="E80649"/>
                  </a:solidFill>
                </a:rPr>
                <a:t>varied</a:t>
              </a:r>
              <a:endParaRPr lang="en-GB" altLang="en-US" sz="1800" b="1" dirty="0">
                <a:solidFill>
                  <a:srgbClr val="E80649"/>
                </a:solidFill>
              </a:endParaRPr>
            </a:p>
          </p:txBody>
        </p:sp>
        <p:sp>
          <p:nvSpPr>
            <p:cNvPr id="11" name="TextBox 59"/>
            <p:cNvSpPr txBox="1">
              <a:spLocks noChangeArrowheads="1"/>
            </p:cNvSpPr>
            <p:nvPr/>
          </p:nvSpPr>
          <p:spPr bwMode="auto">
            <a:xfrm>
              <a:off x="7642835" y="5340318"/>
              <a:ext cx="1014637" cy="319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algn="r">
                <a:lnSpc>
                  <a:spcPct val="80000"/>
                </a:lnSpc>
                <a:spcAft>
                  <a:spcPct val="0"/>
                </a:spcAft>
              </a:pPr>
              <a:r>
                <a:rPr lang="en-GB" altLang="en-US" sz="1800" b="1" dirty="0" smtClean="0">
                  <a:solidFill>
                    <a:srgbClr val="E80649"/>
                  </a:solidFill>
                </a:rPr>
                <a:t>Complex</a:t>
              </a:r>
              <a:endParaRPr lang="en-GB" altLang="en-US" sz="1800" b="1" dirty="0">
                <a:solidFill>
                  <a:srgbClr val="E80649"/>
                </a:solidFill>
              </a:endParaRPr>
            </a:p>
          </p:txBody>
        </p:sp>
        <p:grpSp>
          <p:nvGrpSpPr>
            <p:cNvPr id="12" name="Group 54"/>
            <p:cNvGrpSpPr>
              <a:grpSpLocks/>
            </p:cNvGrpSpPr>
            <p:nvPr/>
          </p:nvGrpSpPr>
          <p:grpSpPr bwMode="auto">
            <a:xfrm>
              <a:off x="2164038" y="1880875"/>
              <a:ext cx="6439732" cy="3027613"/>
              <a:chOff x="3081210" y="3510337"/>
              <a:chExt cx="5464220" cy="1556259"/>
            </a:xfrm>
          </p:grpSpPr>
          <p:sp>
            <p:nvSpPr>
              <p:cNvPr id="13" name="Round Single Corner Rectangle 12"/>
              <p:cNvSpPr/>
              <p:nvPr/>
            </p:nvSpPr>
            <p:spPr bwMode="auto">
              <a:xfrm flipH="1">
                <a:off x="3081210" y="3510337"/>
                <a:ext cx="2687064" cy="757117"/>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anchor="ctr"/>
              <a:lstStyle/>
              <a:p>
                <a:pPr algn="ctr" eaLnBrk="1" hangingPunct="1">
                  <a:lnSpc>
                    <a:spcPct val="80000"/>
                  </a:lnSpc>
                  <a:spcAft>
                    <a:spcPts val="600"/>
                  </a:spcAft>
                  <a:defRPr/>
                </a:pPr>
                <a:r>
                  <a:rPr lang="en-GB" sz="1900" b="1" dirty="0">
                    <a:solidFill>
                      <a:schemeClr val="bg1"/>
                    </a:solidFill>
                  </a:rPr>
                  <a:t>Focus on why the</a:t>
                </a:r>
                <a:br>
                  <a:rPr lang="en-GB" sz="1900" b="1" dirty="0">
                    <a:solidFill>
                      <a:schemeClr val="bg1"/>
                    </a:solidFill>
                  </a:rPr>
                </a:br>
                <a:r>
                  <a:rPr lang="en-GB" sz="1900" b="1" dirty="0">
                    <a:solidFill>
                      <a:schemeClr val="bg1"/>
                    </a:solidFill>
                  </a:rPr>
                  <a:t>change is necessary</a:t>
                </a:r>
              </a:p>
              <a:p>
                <a:pPr algn="ctr" eaLnBrk="1" hangingPunct="1">
                  <a:lnSpc>
                    <a:spcPct val="80000"/>
                  </a:lnSpc>
                  <a:defRPr/>
                </a:pPr>
                <a:r>
                  <a:rPr lang="en-GB" sz="1600" dirty="0" smtClean="0">
                    <a:solidFill>
                      <a:schemeClr val="bg1"/>
                    </a:solidFill>
                  </a:rPr>
                  <a:t>Typically medium-length document</a:t>
                </a:r>
                <a:endParaRPr lang="en-GB" sz="1600" dirty="0">
                  <a:solidFill>
                    <a:schemeClr val="bg1"/>
                  </a:solidFill>
                </a:endParaRPr>
              </a:p>
            </p:txBody>
          </p:sp>
          <p:sp>
            <p:nvSpPr>
              <p:cNvPr id="14" name="Round Single Corner Rectangle 13"/>
              <p:cNvSpPr/>
              <p:nvPr/>
            </p:nvSpPr>
            <p:spPr bwMode="auto">
              <a:xfrm rot="5400000" flipH="1">
                <a:off x="6817431" y="2538830"/>
                <a:ext cx="756000" cy="2699999"/>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lIns="0" tIns="108000" rIns="108000" bIns="108000" anchor="ctr"/>
              <a:lstStyle/>
              <a:p>
                <a:pPr algn="ctr">
                  <a:lnSpc>
                    <a:spcPct val="80000"/>
                  </a:lnSpc>
                  <a:spcAft>
                    <a:spcPts val="600"/>
                  </a:spcAft>
                  <a:defRPr/>
                </a:pPr>
                <a:r>
                  <a:rPr lang="en-GB" sz="1900" b="1" dirty="0" smtClean="0">
                    <a:solidFill>
                      <a:schemeClr val="bg1"/>
                    </a:solidFill>
                  </a:rPr>
                  <a:t>Detailed source plan, focus on securing wide</a:t>
                </a:r>
                <a:r>
                  <a:rPr lang="en-GB" sz="2000" b="1" dirty="0" smtClean="0">
                    <a:solidFill>
                      <a:schemeClr val="bg1"/>
                    </a:solidFill>
                  </a:rPr>
                  <a:t>scale buy-in</a:t>
                </a:r>
                <a:endParaRPr lang="en-GB" sz="2000" b="1" dirty="0">
                  <a:solidFill>
                    <a:schemeClr val="bg1"/>
                  </a:solidFill>
                </a:endParaRPr>
              </a:p>
              <a:p>
                <a:pPr algn="ctr">
                  <a:lnSpc>
                    <a:spcPct val="80000"/>
                  </a:lnSpc>
                  <a:defRPr/>
                </a:pPr>
                <a:r>
                  <a:rPr lang="en-GB" sz="1600" dirty="0" smtClean="0">
                    <a:solidFill>
                      <a:schemeClr val="bg1"/>
                    </a:solidFill>
                  </a:rPr>
                  <a:t>Typically lengthy document</a:t>
                </a:r>
                <a:endParaRPr lang="en-GB" sz="1600" dirty="0">
                  <a:solidFill>
                    <a:schemeClr val="bg1"/>
                  </a:solidFill>
                </a:endParaRPr>
              </a:p>
            </p:txBody>
          </p:sp>
          <p:sp>
            <p:nvSpPr>
              <p:cNvPr id="15" name="Round Single Corner Rectangle 14"/>
              <p:cNvSpPr/>
              <p:nvPr/>
            </p:nvSpPr>
            <p:spPr bwMode="auto">
              <a:xfrm rot="16200000" flipH="1">
                <a:off x="4047837" y="3344439"/>
                <a:ext cx="755530" cy="2688783"/>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 anchor="ctr"/>
              <a:lstStyle/>
              <a:p>
                <a:pPr algn="ctr">
                  <a:lnSpc>
                    <a:spcPct val="80000"/>
                  </a:lnSpc>
                  <a:spcAft>
                    <a:spcPts val="600"/>
                  </a:spcAft>
                  <a:defRPr/>
                </a:pPr>
                <a:r>
                  <a:rPr lang="en-GB" sz="1900" b="1" dirty="0" smtClean="0">
                    <a:solidFill>
                      <a:schemeClr val="bg1"/>
                    </a:solidFill>
                  </a:rPr>
                  <a:t>Simple source plan to secure go-ahead</a:t>
                </a:r>
                <a:endParaRPr lang="en-GB" sz="1900" b="1" dirty="0">
                  <a:solidFill>
                    <a:schemeClr val="bg1"/>
                  </a:solidFill>
                </a:endParaRPr>
              </a:p>
              <a:p>
                <a:pPr algn="ctr">
                  <a:lnSpc>
                    <a:spcPct val="80000"/>
                  </a:lnSpc>
                  <a:defRPr/>
                </a:pPr>
                <a:r>
                  <a:rPr lang="en-GB" sz="1600" dirty="0" smtClean="0">
                    <a:solidFill>
                      <a:schemeClr val="bg1"/>
                    </a:solidFill>
                  </a:rPr>
                  <a:t>Typically short document, maybe only a few pages</a:t>
                </a:r>
                <a:endParaRPr lang="en-GB" sz="1600" dirty="0">
                  <a:solidFill>
                    <a:schemeClr val="bg1"/>
                  </a:solidFill>
                </a:endParaRPr>
              </a:p>
            </p:txBody>
          </p:sp>
          <p:sp>
            <p:nvSpPr>
              <p:cNvPr id="16" name="Round Single Corner Rectangle 15"/>
              <p:cNvSpPr/>
              <p:nvPr/>
            </p:nvSpPr>
            <p:spPr bwMode="auto">
              <a:xfrm rot="5400000">
                <a:off x="6808051" y="3343292"/>
                <a:ext cx="756000" cy="2689199"/>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270" anchor="ctr"/>
              <a:lstStyle/>
              <a:p>
                <a:pPr algn="ctr" eaLnBrk="1" hangingPunct="1">
                  <a:lnSpc>
                    <a:spcPct val="80000"/>
                  </a:lnSpc>
                  <a:spcAft>
                    <a:spcPts val="600"/>
                  </a:spcAft>
                  <a:defRPr/>
                </a:pPr>
                <a:r>
                  <a:rPr lang="en-GB" sz="1900" b="1" dirty="0" smtClean="0">
                    <a:solidFill>
                      <a:schemeClr val="bg1"/>
                    </a:solidFill>
                  </a:rPr>
                  <a:t>Focus on how the change will be implemented</a:t>
                </a:r>
                <a:endParaRPr lang="en-GB" sz="1900" b="1" dirty="0">
                  <a:solidFill>
                    <a:schemeClr val="bg1"/>
                  </a:solidFill>
                </a:endParaRPr>
              </a:p>
              <a:p>
                <a:pPr algn="ctr">
                  <a:lnSpc>
                    <a:spcPct val="80000"/>
                  </a:lnSpc>
                  <a:defRPr/>
                </a:pPr>
                <a:r>
                  <a:rPr lang="en-GB" sz="1600" dirty="0" smtClean="0">
                    <a:solidFill>
                      <a:schemeClr val="bg1"/>
                    </a:solidFill>
                  </a:rPr>
                  <a:t>Typically medium-length document</a:t>
                </a:r>
                <a:endParaRPr lang="en-GB" sz="1600" dirty="0">
                  <a:solidFill>
                    <a:schemeClr val="bg1"/>
                  </a:solidFill>
                </a:endParaRPr>
              </a:p>
            </p:txBody>
          </p:sp>
        </p:grpSp>
        <p:grpSp>
          <p:nvGrpSpPr>
            <p:cNvPr id="17" name="Group 2"/>
            <p:cNvGrpSpPr>
              <a:grpSpLocks/>
            </p:cNvGrpSpPr>
            <p:nvPr/>
          </p:nvGrpSpPr>
          <p:grpSpPr bwMode="gray">
            <a:xfrm>
              <a:off x="1793884" y="1888642"/>
              <a:ext cx="228951" cy="3019847"/>
              <a:chOff x="1047857" y="784507"/>
              <a:chExt cx="180004" cy="2366157"/>
            </a:xfrm>
            <a:gradFill flip="none" rotWithShape="1">
              <a:gsLst>
                <a:gs pos="0">
                  <a:srgbClr val="E80649"/>
                </a:gs>
                <a:gs pos="100000">
                  <a:schemeClr val="accent3"/>
                </a:gs>
              </a:gsLst>
              <a:lin ang="5400000" scaled="1"/>
              <a:tileRect/>
            </a:gradFill>
          </p:grpSpPr>
          <p:sp>
            <p:nvSpPr>
              <p:cNvPr id="18" name="Rectangle 17"/>
              <p:cNvSpPr/>
              <p:nvPr/>
            </p:nvSpPr>
            <p:spPr bwMode="gray">
              <a:xfrm>
                <a:off x="1119540" y="880594"/>
                <a:ext cx="36638" cy="2171960"/>
              </a:xfrm>
              <a:prstGeom prst="rect">
                <a:avLst/>
              </a:prstGeom>
              <a:grpFill/>
              <a:ln w="9525" cap="flat" cmpd="sng" algn="ctr">
                <a:noFill/>
                <a:prstDash val="solid"/>
                <a:round/>
                <a:headEnd type="none" w="med" len="med"/>
                <a:tailEnd type="none" w="med" len="med"/>
              </a:ln>
              <a:effectLst/>
            </p:spPr>
            <p:txBody>
              <a:bodyPr/>
              <a:lstStyle/>
              <a:p>
                <a:pPr eaLnBrk="1" hangingPunct="1">
                  <a:defRPr/>
                </a:pPr>
                <a:endParaRPr lang="en-GB" dirty="0"/>
              </a:p>
            </p:txBody>
          </p:sp>
          <p:sp>
            <p:nvSpPr>
              <p:cNvPr id="19" name="Rounded Rectangle 33"/>
              <p:cNvSpPr>
                <a:spLocks noChangeAspect="1"/>
              </p:cNvSpPr>
              <p:nvPr/>
            </p:nvSpPr>
            <p:spPr bwMode="gray">
              <a:xfrm rot="16200000">
                <a:off x="1078326" y="754038"/>
                <a:ext cx="119064" cy="180001"/>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20" name="Rounded Rectangle 33"/>
              <p:cNvSpPr>
                <a:spLocks noChangeAspect="1"/>
              </p:cNvSpPr>
              <p:nvPr/>
            </p:nvSpPr>
            <p:spPr bwMode="gray">
              <a:xfrm rot="5400000" flipV="1">
                <a:off x="1078329" y="3001132"/>
                <a:ext cx="119063" cy="180001"/>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grpSp>
        <p:grpSp>
          <p:nvGrpSpPr>
            <p:cNvPr id="21" name="Group 20"/>
            <p:cNvGrpSpPr/>
            <p:nvPr/>
          </p:nvGrpSpPr>
          <p:grpSpPr bwMode="gray">
            <a:xfrm rot="5400000">
              <a:off x="5246714" y="1958614"/>
              <a:ext cx="229734" cy="6442565"/>
              <a:chOff x="1047858" y="1625814"/>
              <a:chExt cx="180003" cy="5047938"/>
            </a:xfrm>
            <a:gradFill>
              <a:gsLst>
                <a:gs pos="0">
                  <a:srgbClr val="E80649"/>
                </a:gs>
                <a:gs pos="100000">
                  <a:schemeClr val="accent3"/>
                </a:gs>
              </a:gsLst>
              <a:lin ang="5400000" scaled="1"/>
            </a:gradFill>
          </p:grpSpPr>
          <p:sp>
            <p:nvSpPr>
              <p:cNvPr id="22" name="Rectangle 21"/>
              <p:cNvSpPr/>
              <p:nvPr/>
            </p:nvSpPr>
            <p:spPr bwMode="gray">
              <a:xfrm rot="10800000">
                <a:off x="1119858" y="1703182"/>
                <a:ext cx="36000" cy="4851613"/>
              </a:xfrm>
              <a:prstGeom prst="rect">
                <a:avLst/>
              </a:prstGeom>
              <a:grpFill/>
              <a:ln w="9525" cap="flat" cmpd="sng" algn="ctr">
                <a:noFill/>
                <a:prstDash val="solid"/>
                <a:round/>
                <a:headEnd type="none" w="med" len="med"/>
                <a:tailEnd type="none" w="med" len="med"/>
              </a:ln>
              <a:effectLst/>
            </p:spPr>
            <p:txBody>
              <a:bodyPr/>
              <a:lstStyle/>
              <a:p>
                <a:pPr eaLnBrk="1" hangingPunct="1">
                  <a:defRPr/>
                </a:pPr>
                <a:endParaRPr lang="en-GB" dirty="0"/>
              </a:p>
            </p:txBody>
          </p:sp>
          <p:sp>
            <p:nvSpPr>
              <p:cNvPr id="23" name="Rounded Rectangle 33"/>
              <p:cNvSpPr>
                <a:spLocks noChangeAspect="1"/>
              </p:cNvSpPr>
              <p:nvPr/>
            </p:nvSpPr>
            <p:spPr bwMode="gray">
              <a:xfrm rot="16200000">
                <a:off x="1078380" y="1595295"/>
                <a:ext cx="118962" cy="180000"/>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sp>
            <p:nvSpPr>
              <p:cNvPr id="24" name="Rounded Rectangle 33"/>
              <p:cNvSpPr>
                <a:spLocks noChangeAspect="1"/>
              </p:cNvSpPr>
              <p:nvPr/>
            </p:nvSpPr>
            <p:spPr bwMode="gray">
              <a:xfrm rot="5400000" flipV="1">
                <a:off x="1078377" y="6524271"/>
                <a:ext cx="118962" cy="180000"/>
              </a:xfrm>
              <a:custGeom>
                <a:avLst/>
                <a:gdLst>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7378 h 187378"/>
                  <a:gd name="connsiteX5" fmla="*/ 39297 w 123837"/>
                  <a:gd name="connsiteY5" fmla="*/ 182495 h 187378"/>
                  <a:gd name="connsiteX6" fmla="*/ 27508 w 123837"/>
                  <a:gd name="connsiteY6" fmla="*/ 187378 h 187378"/>
                  <a:gd name="connsiteX7" fmla="*/ 0 w 123837"/>
                  <a:gd name="connsiteY7" fmla="*/ 159870 h 187378"/>
                  <a:gd name="connsiteX8" fmla="*/ 0 w 123837"/>
                  <a:gd name="connsiteY8" fmla="*/ 27508 h 187378"/>
                  <a:gd name="connsiteX9" fmla="*/ 27508 w 123837"/>
                  <a:gd name="connsiteY9" fmla="*/ 0 h 187378"/>
                  <a:gd name="connsiteX0" fmla="*/ 27508 w 123837"/>
                  <a:gd name="connsiteY0" fmla="*/ 0 h 187378"/>
                  <a:gd name="connsiteX1" fmla="*/ 39297 w 123837"/>
                  <a:gd name="connsiteY1" fmla="*/ 4883 h 187378"/>
                  <a:gd name="connsiteX2" fmla="*/ 119825 w 123837"/>
                  <a:gd name="connsiteY2" fmla="*/ 83013 h 187378"/>
                  <a:gd name="connsiteX3" fmla="*/ 120213 w 123837"/>
                  <a:gd name="connsiteY3" fmla="*/ 106427 h 187378"/>
                  <a:gd name="connsiteX4" fmla="*/ 39297 w 123837"/>
                  <a:gd name="connsiteY4" fmla="*/ 182495 h 187378"/>
                  <a:gd name="connsiteX5" fmla="*/ 27508 w 123837"/>
                  <a:gd name="connsiteY5" fmla="*/ 187378 h 187378"/>
                  <a:gd name="connsiteX6" fmla="*/ 0 w 123837"/>
                  <a:gd name="connsiteY6" fmla="*/ 159870 h 187378"/>
                  <a:gd name="connsiteX7" fmla="*/ 0 w 123837"/>
                  <a:gd name="connsiteY7" fmla="*/ 27508 h 187378"/>
                  <a:gd name="connsiteX8" fmla="*/ 27508 w 123837"/>
                  <a:gd name="connsiteY8" fmla="*/ 0 h 18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837" h="187378">
                    <a:moveTo>
                      <a:pt x="27508" y="0"/>
                    </a:moveTo>
                    <a:cubicBezTo>
                      <a:pt x="32839" y="577"/>
                      <a:pt x="36418" y="1854"/>
                      <a:pt x="39297" y="4883"/>
                    </a:cubicBezTo>
                    <a:lnTo>
                      <a:pt x="119825" y="83013"/>
                    </a:lnTo>
                    <a:cubicBezTo>
                      <a:pt x="124218" y="89480"/>
                      <a:pt x="125897" y="96615"/>
                      <a:pt x="120213" y="106427"/>
                    </a:cubicBezTo>
                    <a:lnTo>
                      <a:pt x="39297" y="182495"/>
                    </a:lnTo>
                    <a:cubicBezTo>
                      <a:pt x="36420" y="186255"/>
                      <a:pt x="32095" y="187378"/>
                      <a:pt x="27508" y="187378"/>
                    </a:cubicBezTo>
                    <a:cubicBezTo>
                      <a:pt x="12316" y="187378"/>
                      <a:pt x="0" y="175062"/>
                      <a:pt x="0" y="159870"/>
                    </a:cubicBezTo>
                    <a:lnTo>
                      <a:pt x="0" y="27508"/>
                    </a:lnTo>
                    <a:cubicBezTo>
                      <a:pt x="0" y="12316"/>
                      <a:pt x="12316" y="0"/>
                      <a:pt x="27508" y="0"/>
                    </a:cubicBezTo>
                    <a:close/>
                  </a:path>
                </a:pathLst>
              </a:custGeom>
              <a:grpFill/>
              <a:ln w="9525" cap="flat" cmpd="sng" algn="ctr">
                <a:noFill/>
                <a:prstDash val="solid"/>
                <a:round/>
                <a:headEnd type="none" w="med" len="med"/>
                <a:tailEnd type="none" w="med" len="med"/>
              </a:ln>
              <a:effectLst/>
            </p:spPr>
            <p:txBody>
              <a:bodyPr/>
              <a:lstStyle/>
              <a:p>
                <a:pPr eaLnBrk="1" hangingPunct="1">
                  <a:defRPr/>
                </a:pPr>
                <a:endParaRPr lang="en-US" dirty="0"/>
              </a:p>
            </p:txBody>
          </p:sp>
        </p:grpSp>
        <p:sp>
          <p:nvSpPr>
            <p:cNvPr id="26" name="TextBox 25"/>
            <p:cNvSpPr txBox="1"/>
            <p:nvPr/>
          </p:nvSpPr>
          <p:spPr bwMode="auto">
            <a:xfrm>
              <a:off x="2092885" y="5340318"/>
              <a:ext cx="832279" cy="319446"/>
            </a:xfrm>
            <a:prstGeom prst="rect">
              <a:avLst/>
            </a:prstGeom>
            <a:noFill/>
          </p:spPr>
          <p:txBody>
            <a:bodyPr wrap="none">
              <a:spAutoFit/>
            </a:bodyPr>
            <a:lstStyle/>
            <a:p>
              <a:pPr>
                <a:lnSpc>
                  <a:spcPct val="80000"/>
                </a:lnSpc>
                <a:defRPr/>
              </a:pPr>
              <a:r>
                <a:rPr lang="en-GB" sz="1800" b="1" dirty="0" smtClean="0">
                  <a:solidFill>
                    <a:schemeClr val="accent3"/>
                  </a:solidFill>
                </a:rPr>
                <a:t>Simple</a:t>
              </a:r>
              <a:endParaRPr lang="en-GB" sz="1800" b="1" dirty="0">
                <a:solidFill>
                  <a:schemeClr val="accent3"/>
                </a:solidFill>
              </a:endParaRPr>
            </a:p>
          </p:txBody>
        </p:sp>
      </p:grpSp>
    </p:spTree>
    <p:extLst>
      <p:ext uri="{BB962C8B-B14F-4D97-AF65-F5344CB8AC3E}">
        <p14:creationId xmlns:p14="http://schemas.microsoft.com/office/powerpoint/2010/main" val="367884369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Is </a:t>
            </a:r>
            <a:r>
              <a:rPr lang="en-US" sz="1700" dirty="0"/>
              <a:t>the implementation and change program being communicated effectively?</a:t>
            </a:r>
          </a:p>
          <a:p>
            <a:pPr marL="342900" indent="-342900">
              <a:buFont typeface="+mj-lt"/>
              <a:buAutoNum type="arabicPeriod"/>
            </a:pPr>
            <a:r>
              <a:rPr lang="en-US" sz="1700" dirty="0" smtClean="0"/>
              <a:t>Is </a:t>
            </a:r>
            <a:r>
              <a:rPr lang="en-US" sz="1700" dirty="0"/>
              <a:t>implementation proceeding as outlined in the strategy?</a:t>
            </a:r>
          </a:p>
          <a:p>
            <a:pPr marL="342900" indent="-342900">
              <a:buFont typeface="+mj-lt"/>
              <a:buAutoNum type="arabicPeriod"/>
            </a:pPr>
            <a:r>
              <a:rPr lang="en-US" sz="1700" dirty="0" smtClean="0"/>
              <a:t>Are </a:t>
            </a:r>
            <a:r>
              <a:rPr lang="en-US" sz="1700" dirty="0"/>
              <a:t>relationships and supporting structures in place?</a:t>
            </a:r>
          </a:p>
          <a:p>
            <a:pPr marL="342900" indent="-342900">
              <a:buFont typeface="+mj-lt"/>
              <a:buAutoNum type="arabicPeriod"/>
            </a:pPr>
            <a:r>
              <a:rPr lang="en-US" sz="1700" dirty="0" smtClean="0"/>
              <a:t>Are </a:t>
            </a:r>
            <a:r>
              <a:rPr lang="en-US" sz="1700" dirty="0"/>
              <a:t>performance measurement/reporting systems established?</a:t>
            </a:r>
          </a:p>
          <a:p>
            <a:pPr marL="342900" indent="-342900">
              <a:buFont typeface="+mj-lt"/>
              <a:buAutoNum type="arabicPeriod"/>
            </a:pPr>
            <a:r>
              <a:rPr lang="en-US" sz="1700" dirty="0" smtClean="0"/>
              <a:t>Are </a:t>
            </a:r>
            <a:r>
              <a:rPr lang="en-US" sz="1700" dirty="0"/>
              <a:t>benefits secured and captured?</a:t>
            </a:r>
          </a:p>
          <a:p>
            <a:pPr marL="342900" indent="-342900">
              <a:buFont typeface="+mj-lt"/>
              <a:buAutoNum type="arabicPeriod"/>
            </a:pPr>
            <a:r>
              <a:rPr lang="en-US" sz="1700" dirty="0" smtClean="0"/>
              <a:t>Are </a:t>
            </a:r>
            <a:r>
              <a:rPr lang="en-US" sz="1700" dirty="0"/>
              <a:t>transition risks being effectively managed?</a:t>
            </a:r>
          </a:p>
          <a:p>
            <a:pPr marL="342900" indent="-342900">
              <a:buFont typeface="+mj-lt"/>
              <a:buAutoNum type="arabicPeriod"/>
            </a:pPr>
            <a:r>
              <a:rPr lang="en-US" sz="1700" dirty="0" smtClean="0"/>
              <a:t>Are </a:t>
            </a:r>
            <a:r>
              <a:rPr lang="en-US" sz="1700" dirty="0"/>
              <a:t>stakeholder’s satisfied?</a:t>
            </a:r>
            <a:endParaRPr lang="en-US" sz="2000" dirty="0"/>
          </a:p>
        </p:txBody>
      </p:sp>
      <p:sp>
        <p:nvSpPr>
          <p:cNvPr id="5" name="Title 4"/>
          <p:cNvSpPr>
            <a:spLocks noGrp="1"/>
          </p:cNvSpPr>
          <p:nvPr>
            <p:ph type="title"/>
          </p:nvPr>
        </p:nvSpPr>
        <p:spPr/>
        <p:txBody>
          <a:bodyPr/>
          <a:lstStyle/>
          <a:p>
            <a:r>
              <a:rPr lang="en-US" dirty="0" smtClean="0"/>
              <a:t>Step 4 Implement Category Strategy</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100</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358817870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Checklist – To Do</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600" dirty="0" smtClean="0"/>
              <a:t>Create </a:t>
            </a:r>
            <a:r>
              <a:rPr lang="en-US" sz="1600" dirty="0"/>
              <a:t>service/specification &amp; </a:t>
            </a:r>
            <a:r>
              <a:rPr lang="en-US" sz="1600" dirty="0" smtClean="0"/>
              <a:t>requirements</a:t>
            </a:r>
          </a:p>
          <a:p>
            <a:pPr marL="342900" indent="-342900">
              <a:buFont typeface="+mj-lt"/>
              <a:buAutoNum type="arabicPeriod"/>
            </a:pPr>
            <a:r>
              <a:rPr lang="en-US" sz="1600" dirty="0" smtClean="0"/>
              <a:t>Conduct </a:t>
            </a:r>
            <a:r>
              <a:rPr lang="en-US" sz="1600" dirty="0"/>
              <a:t>market enquiry (RFI/RFQ/Pitch)</a:t>
            </a:r>
          </a:p>
          <a:p>
            <a:pPr marL="342900" indent="-342900">
              <a:buFont typeface="+mj-lt"/>
              <a:buAutoNum type="arabicPeriod"/>
            </a:pPr>
            <a:r>
              <a:rPr lang="en-US" sz="1600" dirty="0" err="1" smtClean="0"/>
              <a:t>Analyse</a:t>
            </a:r>
            <a:r>
              <a:rPr lang="en-US" sz="1600" dirty="0" smtClean="0"/>
              <a:t> </a:t>
            </a:r>
            <a:r>
              <a:rPr lang="en-US" sz="1600" dirty="0"/>
              <a:t>responses</a:t>
            </a:r>
          </a:p>
          <a:p>
            <a:pPr marL="342900" indent="-342900">
              <a:buFont typeface="+mj-lt"/>
              <a:buAutoNum type="arabicPeriod"/>
            </a:pPr>
            <a:r>
              <a:rPr lang="en-US" sz="1600" dirty="0" smtClean="0"/>
              <a:t>Select </a:t>
            </a:r>
            <a:r>
              <a:rPr lang="en-US" sz="1600" dirty="0"/>
              <a:t>preferred suppliers</a:t>
            </a:r>
          </a:p>
          <a:p>
            <a:pPr marL="342900" indent="-342900">
              <a:buFont typeface="+mj-lt"/>
              <a:buAutoNum type="arabicPeriod"/>
            </a:pPr>
            <a:r>
              <a:rPr lang="en-US" sz="1600" dirty="0" smtClean="0"/>
              <a:t>Negotiate</a:t>
            </a:r>
            <a:endParaRPr lang="en-US" sz="1600" dirty="0"/>
          </a:p>
          <a:p>
            <a:pPr marL="342900" indent="-342900">
              <a:buFont typeface="+mj-lt"/>
              <a:buAutoNum type="arabicPeriod"/>
            </a:pPr>
            <a:r>
              <a:rPr lang="en-US" sz="1600" dirty="0" smtClean="0"/>
              <a:t>Select </a:t>
            </a:r>
            <a:r>
              <a:rPr lang="en-US" sz="1600" dirty="0"/>
              <a:t>Supplier</a:t>
            </a:r>
          </a:p>
          <a:p>
            <a:pPr marL="342900" indent="-342900">
              <a:buFont typeface="+mj-lt"/>
              <a:buAutoNum type="arabicPeriod"/>
            </a:pPr>
            <a:r>
              <a:rPr lang="en-US" sz="1600" dirty="0" smtClean="0"/>
              <a:t>Contract </a:t>
            </a:r>
            <a:r>
              <a:rPr lang="en-US" sz="1600" dirty="0"/>
              <a:t>with supplier </a:t>
            </a:r>
          </a:p>
          <a:p>
            <a:pPr marL="342900" indent="-342900">
              <a:buFont typeface="+mj-lt"/>
              <a:buAutoNum type="arabicPeriod"/>
            </a:pPr>
            <a:r>
              <a:rPr lang="en-US" sz="1600" dirty="0" err="1" smtClean="0"/>
              <a:t>Mobilise</a:t>
            </a:r>
            <a:r>
              <a:rPr lang="en-US" sz="1600" dirty="0" smtClean="0"/>
              <a:t> </a:t>
            </a:r>
            <a:r>
              <a:rPr lang="en-US" sz="1600" dirty="0"/>
              <a:t>other strategy change initiatives</a:t>
            </a:r>
          </a:p>
          <a:p>
            <a:pPr marL="342900" indent="-342900">
              <a:buFont typeface="+mj-lt"/>
              <a:buAutoNum type="arabicPeriod"/>
            </a:pPr>
            <a:r>
              <a:rPr lang="en-US" sz="1600" dirty="0" smtClean="0"/>
              <a:t>Measure </a:t>
            </a:r>
            <a:r>
              <a:rPr lang="en-US" sz="1600" dirty="0"/>
              <a:t>&amp; communicate </a:t>
            </a:r>
            <a:r>
              <a:rPr lang="en-US" sz="1600" dirty="0" smtClean="0"/>
              <a:t>progress</a:t>
            </a:r>
          </a:p>
          <a:p>
            <a:pPr marL="342900" indent="-342900">
              <a:buFont typeface="+mj-lt"/>
              <a:buAutoNum type="arabicPeriod"/>
            </a:pPr>
            <a:r>
              <a:rPr lang="en-US" sz="1600" dirty="0" smtClean="0"/>
              <a:t>Manage </a:t>
            </a:r>
            <a:r>
              <a:rPr lang="en-US" sz="1600" dirty="0"/>
              <a:t>transition risk</a:t>
            </a:r>
          </a:p>
          <a:p>
            <a:pPr marL="342900" indent="-342900">
              <a:buFont typeface="+mj-lt"/>
              <a:buAutoNum type="arabicPeriod"/>
            </a:pPr>
            <a:r>
              <a:rPr lang="en-US" sz="1600" dirty="0" smtClean="0"/>
              <a:t>Initiate </a:t>
            </a:r>
            <a:r>
              <a:rPr lang="en-US" sz="1600" dirty="0"/>
              <a:t>relationship management process</a:t>
            </a:r>
          </a:p>
          <a:p>
            <a:pPr marL="342900" indent="-342900">
              <a:buFont typeface="+mj-lt"/>
              <a:buAutoNum type="arabicPeriod"/>
            </a:pPr>
            <a:r>
              <a:rPr lang="en-US" sz="1600" dirty="0" smtClean="0"/>
              <a:t>Deliver </a:t>
            </a:r>
            <a:r>
              <a:rPr lang="en-US" sz="1600" dirty="0"/>
              <a:t>training for new/changed resources/systems/processes </a:t>
            </a:r>
          </a:p>
          <a:p>
            <a:pPr marL="342900" indent="-342900">
              <a:buFont typeface="+mj-lt"/>
              <a:buAutoNum type="arabicPeriod"/>
            </a:pPr>
            <a:r>
              <a:rPr lang="en-US" sz="1600" dirty="0" smtClean="0"/>
              <a:t>Apply </a:t>
            </a:r>
            <a:r>
              <a:rPr lang="en-US" sz="1600" dirty="0"/>
              <a:t>supplier segmentation rules</a:t>
            </a:r>
            <a:endParaRPr lang="en-US" sz="1800" dirty="0"/>
          </a:p>
        </p:txBody>
      </p:sp>
      <p:sp>
        <p:nvSpPr>
          <p:cNvPr id="5" name="Title 4"/>
          <p:cNvSpPr>
            <a:spLocks noGrp="1"/>
          </p:cNvSpPr>
          <p:nvPr>
            <p:ph type="title"/>
          </p:nvPr>
        </p:nvSpPr>
        <p:spPr/>
        <p:txBody>
          <a:bodyPr/>
          <a:lstStyle/>
          <a:p>
            <a:r>
              <a:rPr lang="en-US" dirty="0" smtClean="0"/>
              <a:t>Step 4 Implement Category Strategy</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101</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243378277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GB" b="1" dirty="0"/>
              <a:t>Price monitoring </a:t>
            </a:r>
          </a:p>
          <a:p>
            <a:r>
              <a:rPr lang="en-GB" dirty="0"/>
              <a:t>M</a:t>
            </a:r>
            <a:r>
              <a:rPr lang="en-GB" dirty="0" smtClean="0"/>
              <a:t>aking </a:t>
            </a:r>
            <a:r>
              <a:rPr lang="en-GB" dirty="0"/>
              <a:t>sure invoiced prices match with contract prices, and that any discrepancies are </a:t>
            </a:r>
            <a:r>
              <a:rPr lang="en-GB" dirty="0" smtClean="0"/>
              <a:t>justifiable</a:t>
            </a:r>
            <a:endParaRPr lang="en-GB" dirty="0"/>
          </a:p>
          <a:p>
            <a:pPr marL="0" indent="0">
              <a:buNone/>
            </a:pPr>
            <a:r>
              <a:rPr lang="en-GB" b="1" dirty="0"/>
              <a:t>CSR and sustainability monitoring</a:t>
            </a:r>
          </a:p>
          <a:p>
            <a:r>
              <a:rPr lang="en-GB" dirty="0"/>
              <a:t>A</a:t>
            </a:r>
            <a:r>
              <a:rPr lang="en-GB" dirty="0" smtClean="0"/>
              <a:t>re </a:t>
            </a:r>
            <a:r>
              <a:rPr lang="en-GB" dirty="0"/>
              <a:t>suppliers complying with the organisation’s policies? If not, is the organisation protected from </a:t>
            </a:r>
            <a:r>
              <a:rPr lang="en-GB" dirty="0" smtClean="0"/>
              <a:t>e.g. </a:t>
            </a:r>
            <a:r>
              <a:rPr lang="en-GB" dirty="0"/>
              <a:t>reputational risk and can it move on to alternative suppliers?</a:t>
            </a:r>
          </a:p>
          <a:p>
            <a:pPr marL="0" indent="0">
              <a:buNone/>
            </a:pPr>
            <a:r>
              <a:rPr lang="en-GB" b="1" dirty="0"/>
              <a:t>Contract users</a:t>
            </a:r>
          </a:p>
          <a:p>
            <a:r>
              <a:rPr lang="en-GB" dirty="0"/>
              <a:t>M</a:t>
            </a:r>
            <a:r>
              <a:rPr lang="en-GB" dirty="0" smtClean="0"/>
              <a:t>ake </a:t>
            </a:r>
            <a:r>
              <a:rPr lang="en-GB" dirty="0"/>
              <a:t>sure all internal personnel are </a:t>
            </a:r>
            <a:r>
              <a:rPr lang="en-GB" dirty="0" smtClean="0"/>
              <a:t>using</a:t>
            </a:r>
            <a:br>
              <a:rPr lang="en-GB" dirty="0" smtClean="0"/>
            </a:br>
            <a:r>
              <a:rPr lang="en-GB" dirty="0" smtClean="0"/>
              <a:t>the </a:t>
            </a:r>
            <a:r>
              <a:rPr lang="en-GB" dirty="0"/>
              <a:t>installed contracts; identify </a:t>
            </a:r>
            <a:r>
              <a:rPr lang="en-GB" dirty="0" smtClean="0"/>
              <a:t>and</a:t>
            </a:r>
            <a:br>
              <a:rPr lang="en-GB" dirty="0" smtClean="0"/>
            </a:br>
            <a:r>
              <a:rPr lang="en-GB" dirty="0" smtClean="0"/>
              <a:t>address </a:t>
            </a:r>
            <a:r>
              <a:rPr lang="en-GB" dirty="0"/>
              <a:t>off-contract </a:t>
            </a:r>
            <a:r>
              <a:rPr lang="en-GB" dirty="0" smtClean="0"/>
              <a:t>spend</a:t>
            </a:r>
            <a:endParaRPr lang="en-GB" dirty="0"/>
          </a:p>
        </p:txBody>
      </p:sp>
      <p:sp>
        <p:nvSpPr>
          <p:cNvPr id="160770" name="Title 1"/>
          <p:cNvSpPr>
            <a:spLocks noGrp="1"/>
          </p:cNvSpPr>
          <p:nvPr>
            <p:ph type="title"/>
          </p:nvPr>
        </p:nvSpPr>
        <p:spPr>
          <a:xfrm>
            <a:off x="414337" y="523874"/>
            <a:ext cx="8315325" cy="797611"/>
          </a:xfrm>
        </p:spPr>
        <p:txBody>
          <a:bodyPr/>
          <a:lstStyle/>
          <a:p>
            <a:r>
              <a:rPr lang="en-GB" altLang="en-US" dirty="0" smtClean="0"/>
              <a:t>Compliance monitoring</a:t>
            </a:r>
          </a:p>
        </p:txBody>
      </p:sp>
      <p:grpSp>
        <p:nvGrpSpPr>
          <p:cNvPr id="4" name="Group 3"/>
          <p:cNvGrpSpPr/>
          <p:nvPr/>
        </p:nvGrpSpPr>
        <p:grpSpPr>
          <a:xfrm>
            <a:off x="6546605" y="3565735"/>
            <a:ext cx="1924050" cy="2486025"/>
            <a:chOff x="6545263" y="3644900"/>
            <a:chExt cx="1924050" cy="2486025"/>
          </a:xfrm>
        </p:grpSpPr>
        <p:sp>
          <p:nvSpPr>
            <p:cNvPr id="6" name="Freeform 5"/>
            <p:cNvSpPr/>
            <p:nvPr/>
          </p:nvSpPr>
          <p:spPr bwMode="auto">
            <a:xfrm rot="20650967" flipH="1" flipV="1">
              <a:off x="6662295" y="3644900"/>
              <a:ext cx="1449088" cy="1668262"/>
            </a:xfrm>
            <a:custGeom>
              <a:avLst/>
              <a:gdLst>
                <a:gd name="connsiteX0" fmla="*/ 1128057 w 1128057"/>
                <a:gd name="connsiteY0" fmla="*/ 1297044 h 1297044"/>
                <a:gd name="connsiteX1" fmla="*/ 0 w 1128057"/>
                <a:gd name="connsiteY1" fmla="*/ 949707 h 1297044"/>
                <a:gd name="connsiteX2" fmla="*/ 0 w 1128057"/>
                <a:gd name="connsiteY2" fmla="*/ 0 h 1297044"/>
                <a:gd name="connsiteX3" fmla="*/ 1128057 w 1128057"/>
                <a:gd name="connsiteY3" fmla="*/ 0 h 1297044"/>
              </a:gdLst>
              <a:ahLst/>
              <a:cxnLst>
                <a:cxn ang="0">
                  <a:pos x="connsiteX0" y="connsiteY0"/>
                </a:cxn>
                <a:cxn ang="0">
                  <a:pos x="connsiteX1" y="connsiteY1"/>
                </a:cxn>
                <a:cxn ang="0">
                  <a:pos x="connsiteX2" y="connsiteY2"/>
                </a:cxn>
                <a:cxn ang="0">
                  <a:pos x="connsiteX3" y="connsiteY3"/>
                </a:cxn>
              </a:cxnLst>
              <a:rect l="l" t="t" r="r" b="b"/>
              <a:pathLst>
                <a:path w="1128057" h="1297044">
                  <a:moveTo>
                    <a:pt x="1128057" y="1297044"/>
                  </a:moveTo>
                  <a:lnTo>
                    <a:pt x="0" y="949707"/>
                  </a:lnTo>
                  <a:lnTo>
                    <a:pt x="0" y="0"/>
                  </a:lnTo>
                  <a:lnTo>
                    <a:pt x="1128057" y="0"/>
                  </a:lnTo>
                  <a:close/>
                </a:path>
              </a:pathLst>
            </a:custGeom>
            <a:gradFill flip="none" rotWithShape="1">
              <a:gsLst>
                <a:gs pos="0">
                  <a:schemeClr val="bg1">
                    <a:alpha val="70000"/>
                  </a:schemeClr>
                </a:gs>
                <a:gs pos="66000">
                  <a:schemeClr val="bg1">
                    <a:alpha val="0"/>
                  </a:schemeClr>
                </a:gs>
              </a:gsLst>
              <a:lin ang="6000000" scaled="0"/>
              <a:tileRect/>
            </a:gradFill>
            <a:ln w="9525" cap="flat" cmpd="sng" algn="ctr">
              <a:gradFill>
                <a:gsLst>
                  <a:gs pos="0">
                    <a:schemeClr val="bg1">
                      <a:alpha val="60000"/>
                    </a:schemeClr>
                  </a:gs>
                  <a:gs pos="100000">
                    <a:schemeClr val="bg1">
                      <a:alpha val="0"/>
                    </a:schemeClr>
                  </a:gs>
                </a:gsLst>
                <a:lin ang="5400000" scaled="0"/>
              </a:gradFill>
              <a:prstDash val="solid"/>
              <a:round/>
              <a:headEnd type="none" w="med" len="med"/>
              <a:tailEnd type="none" w="med" len="med"/>
            </a:ln>
            <a:effectLst/>
          </p:spPr>
          <p:txBody>
            <a:bodyPr/>
            <a:lstStyle/>
            <a:p>
              <a:pPr>
                <a:defRPr/>
              </a:pPr>
              <a:endParaRPr lang="en-US" dirty="0"/>
            </a:p>
          </p:txBody>
        </p:sp>
        <p:sp>
          <p:nvSpPr>
            <p:cNvPr id="7" name="Rectangle 171"/>
            <p:cNvSpPr/>
            <p:nvPr/>
          </p:nvSpPr>
          <p:spPr bwMode="auto">
            <a:xfrm rot="20650967" flipH="1" flipV="1">
              <a:off x="7005638" y="5332413"/>
              <a:ext cx="1463675" cy="798512"/>
            </a:xfrm>
            <a:custGeom>
              <a:avLst/>
              <a:gdLst>
                <a:gd name="connsiteX0" fmla="*/ 1223067 w 1226057"/>
                <a:gd name="connsiteY0" fmla="*/ 1236865 h 1236865"/>
                <a:gd name="connsiteX1" fmla="*/ 0 w 1226057"/>
                <a:gd name="connsiteY1" fmla="*/ 949707 h 1236865"/>
                <a:gd name="connsiteX2" fmla="*/ 0 w 1226057"/>
                <a:gd name="connsiteY2" fmla="*/ 0 h 1236865"/>
                <a:gd name="connsiteX3" fmla="*/ 1226057 w 1226057"/>
                <a:gd name="connsiteY3" fmla="*/ 0 h 1236865"/>
                <a:gd name="connsiteX4" fmla="*/ 1223067 w 1226057"/>
                <a:gd name="connsiteY4" fmla="*/ 1236865 h 1236865"/>
                <a:gd name="connsiteX0" fmla="*/ 1223067 w 1226057"/>
                <a:gd name="connsiteY0" fmla="*/ 1236865 h 1236865"/>
                <a:gd name="connsiteX1" fmla="*/ 10635 w 1226057"/>
                <a:gd name="connsiteY1" fmla="*/ 1229675 h 1236865"/>
                <a:gd name="connsiteX2" fmla="*/ 0 w 1226057"/>
                <a:gd name="connsiteY2" fmla="*/ 0 h 1236865"/>
                <a:gd name="connsiteX3" fmla="*/ 1226057 w 1226057"/>
                <a:gd name="connsiteY3" fmla="*/ 0 h 1236865"/>
                <a:gd name="connsiteX4" fmla="*/ 1223067 w 1226057"/>
                <a:gd name="connsiteY4" fmla="*/ 1236865 h 1236865"/>
                <a:gd name="connsiteX0" fmla="*/ 1221549 w 1224539"/>
                <a:gd name="connsiteY0" fmla="*/ 1236865 h 1236865"/>
                <a:gd name="connsiteX1" fmla="*/ 9117 w 1224539"/>
                <a:gd name="connsiteY1" fmla="*/ 1229675 h 1236865"/>
                <a:gd name="connsiteX2" fmla="*/ 0 w 1224539"/>
                <a:gd name="connsiteY2" fmla="*/ 624086 h 1236865"/>
                <a:gd name="connsiteX3" fmla="*/ 1224539 w 1224539"/>
                <a:gd name="connsiteY3" fmla="*/ 0 h 1236865"/>
                <a:gd name="connsiteX4" fmla="*/ 1221549 w 1224539"/>
                <a:gd name="connsiteY4" fmla="*/ 1236865 h 1236865"/>
                <a:gd name="connsiteX0" fmla="*/ 1221549 w 1238187"/>
                <a:gd name="connsiteY0" fmla="*/ 612779 h 612779"/>
                <a:gd name="connsiteX1" fmla="*/ 9117 w 1238187"/>
                <a:gd name="connsiteY1" fmla="*/ 605589 h 612779"/>
                <a:gd name="connsiteX2" fmla="*/ 0 w 1238187"/>
                <a:gd name="connsiteY2" fmla="*/ 0 h 612779"/>
                <a:gd name="connsiteX3" fmla="*/ 1238187 w 1238187"/>
                <a:gd name="connsiteY3" fmla="*/ 310057 h 612779"/>
                <a:gd name="connsiteX4" fmla="*/ 1221549 w 1238187"/>
                <a:gd name="connsiteY4" fmla="*/ 612779 h 612779"/>
                <a:gd name="connsiteX0" fmla="*/ 1221549 w 1238187"/>
                <a:gd name="connsiteY0" fmla="*/ 612779 h 620935"/>
                <a:gd name="connsiteX1" fmla="*/ 4392 w 1238187"/>
                <a:gd name="connsiteY1" fmla="*/ 620935 h 620935"/>
                <a:gd name="connsiteX2" fmla="*/ 0 w 1238187"/>
                <a:gd name="connsiteY2" fmla="*/ 0 h 620935"/>
                <a:gd name="connsiteX3" fmla="*/ 1238187 w 1238187"/>
                <a:gd name="connsiteY3" fmla="*/ 310057 h 620935"/>
                <a:gd name="connsiteX4" fmla="*/ 1221549 w 1238187"/>
                <a:gd name="connsiteY4" fmla="*/ 612779 h 6209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187" h="620935">
                  <a:moveTo>
                    <a:pt x="1221549" y="612779"/>
                  </a:moveTo>
                  <a:lnTo>
                    <a:pt x="4392" y="620935"/>
                  </a:lnTo>
                  <a:lnTo>
                    <a:pt x="0" y="0"/>
                  </a:lnTo>
                  <a:lnTo>
                    <a:pt x="1238187" y="310057"/>
                  </a:lnTo>
                  <a:cubicBezTo>
                    <a:pt x="1238187" y="742405"/>
                    <a:pt x="1221549" y="180431"/>
                    <a:pt x="1221549" y="612779"/>
                  </a:cubicBezTo>
                  <a:close/>
                </a:path>
              </a:pathLst>
            </a:custGeom>
            <a:gradFill flip="none" rotWithShape="1">
              <a:gsLst>
                <a:gs pos="0">
                  <a:schemeClr val="bg1">
                    <a:alpha val="20000"/>
                  </a:schemeClr>
                </a:gs>
                <a:gs pos="60000">
                  <a:schemeClr val="bg1">
                    <a:alpha val="0"/>
                  </a:schemeClr>
                </a:gs>
              </a:gsLst>
              <a:lin ang="16200000" scaled="1"/>
              <a:tileRect/>
            </a:gradFill>
            <a:ln w="9525" cap="flat" cmpd="sng" algn="ctr">
              <a:noFill/>
              <a:prstDash val="solid"/>
              <a:round/>
              <a:headEnd type="none" w="med" len="med"/>
              <a:tailEnd type="none" w="med" len="med"/>
            </a:ln>
            <a:effectLst/>
          </p:spPr>
          <p:txBody>
            <a:bodyPr/>
            <a:lstStyle/>
            <a:p>
              <a:pPr>
                <a:defRPr/>
              </a:pPr>
              <a:endParaRPr lang="en-US" dirty="0"/>
            </a:p>
          </p:txBody>
        </p:sp>
        <p:sp>
          <p:nvSpPr>
            <p:cNvPr id="8" name="Freeform 32"/>
            <p:cNvSpPr>
              <a:spLocks/>
            </p:cNvSpPr>
            <p:nvPr/>
          </p:nvSpPr>
          <p:spPr bwMode="auto">
            <a:xfrm flipH="1">
              <a:off x="7734300" y="5032375"/>
              <a:ext cx="665163" cy="693738"/>
            </a:xfrm>
            <a:custGeom>
              <a:avLst/>
              <a:gdLst>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304494 w 518677"/>
                <a:gd name="connsiteY51" fmla="*/ 18916 h 539422"/>
                <a:gd name="connsiteX52" fmla="*/ 289849 w 518677"/>
                <a:gd name="connsiteY52" fmla="*/ 8544 h 539422"/>
                <a:gd name="connsiteX53" fmla="*/ 280697 w 518677"/>
                <a:gd name="connsiteY53" fmla="*/ 4882 h 539422"/>
                <a:gd name="connsiteX54" fmla="*/ 269712 w 518677"/>
                <a:gd name="connsiteY54" fmla="*/ 1831 h 539422"/>
                <a:gd name="connsiteX55" fmla="*/ 259339 w 518677"/>
                <a:gd name="connsiteY55" fmla="*/ 611 h 539422"/>
                <a:gd name="connsiteX56" fmla="*/ 248355 w 518677"/>
                <a:gd name="connsiteY56" fmla="*/ 0 h 539422"/>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289849 w 518677"/>
                <a:gd name="connsiteY51" fmla="*/ 8544 h 539422"/>
                <a:gd name="connsiteX52" fmla="*/ 280697 w 518677"/>
                <a:gd name="connsiteY52" fmla="*/ 4882 h 539422"/>
                <a:gd name="connsiteX53" fmla="*/ 269712 w 518677"/>
                <a:gd name="connsiteY53" fmla="*/ 1831 h 539422"/>
                <a:gd name="connsiteX54" fmla="*/ 259339 w 518677"/>
                <a:gd name="connsiteY54" fmla="*/ 611 h 539422"/>
                <a:gd name="connsiteX55" fmla="*/ 248355 w 518677"/>
                <a:gd name="connsiteY55" fmla="*/ 0 h 539422"/>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280697 w 518677"/>
                <a:gd name="connsiteY51" fmla="*/ 4882 h 539422"/>
                <a:gd name="connsiteX52" fmla="*/ 269712 w 518677"/>
                <a:gd name="connsiteY52" fmla="*/ 1831 h 539422"/>
                <a:gd name="connsiteX53" fmla="*/ 259339 w 518677"/>
                <a:gd name="connsiteY53" fmla="*/ 611 h 539422"/>
                <a:gd name="connsiteX54" fmla="*/ 248355 w 518677"/>
                <a:gd name="connsiteY54" fmla="*/ 0 h 539422"/>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296015 w 518677"/>
                <a:gd name="connsiteY51" fmla="*/ 12922 h 539422"/>
                <a:gd name="connsiteX52" fmla="*/ 280697 w 518677"/>
                <a:gd name="connsiteY52" fmla="*/ 4882 h 539422"/>
                <a:gd name="connsiteX53" fmla="*/ 269712 w 518677"/>
                <a:gd name="connsiteY53" fmla="*/ 1831 h 539422"/>
                <a:gd name="connsiteX54" fmla="*/ 259339 w 518677"/>
                <a:gd name="connsiteY54" fmla="*/ 611 h 539422"/>
                <a:gd name="connsiteX55" fmla="*/ 248355 w 518677"/>
                <a:gd name="connsiteY55" fmla="*/ 0 h 539422"/>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296015 w 518677"/>
                <a:gd name="connsiteY51" fmla="*/ 12922 h 539422"/>
                <a:gd name="connsiteX52" fmla="*/ 280697 w 518677"/>
                <a:gd name="connsiteY52" fmla="*/ 4882 h 539422"/>
                <a:gd name="connsiteX53" fmla="*/ 269712 w 518677"/>
                <a:gd name="connsiteY53" fmla="*/ 1831 h 539422"/>
                <a:gd name="connsiteX54" fmla="*/ 248355 w 518677"/>
                <a:gd name="connsiteY54" fmla="*/ 0 h 539422"/>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280697 w 518677"/>
                <a:gd name="connsiteY51" fmla="*/ 4882 h 539422"/>
                <a:gd name="connsiteX52" fmla="*/ 269712 w 518677"/>
                <a:gd name="connsiteY52" fmla="*/ 1831 h 539422"/>
                <a:gd name="connsiteX53" fmla="*/ 248355 w 518677"/>
                <a:gd name="connsiteY53" fmla="*/ 0 h 539422"/>
                <a:gd name="connsiteX0" fmla="*/ 248355 w 518677"/>
                <a:gd name="connsiteY0" fmla="*/ 0 h 539422"/>
                <a:gd name="connsiteX1" fmla="*/ 237371 w 518677"/>
                <a:gd name="connsiteY1" fmla="*/ 611 h 539422"/>
                <a:gd name="connsiteX2" fmla="*/ 226388 w 518677"/>
                <a:gd name="connsiteY2" fmla="*/ 3051 h 539422"/>
                <a:gd name="connsiteX3" fmla="*/ 216014 w 518677"/>
                <a:gd name="connsiteY3" fmla="*/ 5492 h 539422"/>
                <a:gd name="connsiteX4" fmla="*/ 206251 w 518677"/>
                <a:gd name="connsiteY4" fmla="*/ 9764 h 539422"/>
                <a:gd name="connsiteX5" fmla="*/ 197708 w 518677"/>
                <a:gd name="connsiteY5" fmla="*/ 15256 h 539422"/>
                <a:gd name="connsiteX6" fmla="*/ 189775 w 518677"/>
                <a:gd name="connsiteY6" fmla="*/ 22578 h 539422"/>
                <a:gd name="connsiteX7" fmla="*/ 184283 w 518677"/>
                <a:gd name="connsiteY7" fmla="*/ 31121 h 539422"/>
                <a:gd name="connsiteX8" fmla="*/ 179402 w 518677"/>
                <a:gd name="connsiteY8" fmla="*/ 41494 h 539422"/>
                <a:gd name="connsiteX9" fmla="*/ 176961 w 518677"/>
                <a:gd name="connsiteY9" fmla="*/ 52478 h 539422"/>
                <a:gd name="connsiteX10" fmla="*/ 176961 w 518677"/>
                <a:gd name="connsiteY10" fmla="*/ 133635 h 539422"/>
                <a:gd name="connsiteX11" fmla="*/ 193436 w 518677"/>
                <a:gd name="connsiteY11" fmla="*/ 167807 h 539422"/>
                <a:gd name="connsiteX12" fmla="*/ 212963 w 518677"/>
                <a:gd name="connsiteY12" fmla="*/ 197097 h 539422"/>
                <a:gd name="connsiteX13" fmla="*/ 212963 w 518677"/>
                <a:gd name="connsiteY13" fmla="*/ 248354 h 539422"/>
                <a:gd name="connsiteX14" fmla="*/ 18917 w 518677"/>
                <a:gd name="connsiteY14" fmla="*/ 328901 h 539422"/>
                <a:gd name="connsiteX15" fmla="*/ 16874 w 518677"/>
                <a:gd name="connsiteY15" fmla="*/ 332425 h 539422"/>
                <a:gd name="connsiteX16" fmla="*/ 15308 w 518677"/>
                <a:gd name="connsiteY16" fmla="*/ 331952 h 539422"/>
                <a:gd name="connsiteX17" fmla="*/ 0 w 518677"/>
                <a:gd name="connsiteY17" fmla="*/ 356360 h 539422"/>
                <a:gd name="connsiteX18" fmla="*/ 1231 w 518677"/>
                <a:gd name="connsiteY18" fmla="*/ 356750 h 539422"/>
                <a:gd name="connsiteX19" fmla="*/ 1247 w 518677"/>
                <a:gd name="connsiteY19" fmla="*/ 359367 h 539422"/>
                <a:gd name="connsiteX20" fmla="*/ 1221 w 518677"/>
                <a:gd name="connsiteY20" fmla="*/ 359412 h 539422"/>
                <a:gd name="connsiteX21" fmla="*/ 1221 w 518677"/>
                <a:gd name="connsiteY21" fmla="*/ 455824 h 539422"/>
                <a:gd name="connsiteX22" fmla="*/ 25019 w 518677"/>
                <a:gd name="connsiteY22" fmla="*/ 470469 h 539422"/>
                <a:gd name="connsiteX23" fmla="*/ 31122 w 518677"/>
                <a:gd name="connsiteY23" fmla="*/ 485114 h 539422"/>
                <a:gd name="connsiteX24" fmla="*/ 156824 w 518677"/>
                <a:gd name="connsiteY24" fmla="*/ 539422 h 539422"/>
                <a:gd name="connsiteX25" fmla="*/ 157563 w 518677"/>
                <a:gd name="connsiteY25" fmla="*/ 539309 h 539422"/>
                <a:gd name="connsiteX26" fmla="*/ 157826 w 518677"/>
                <a:gd name="connsiteY26" fmla="*/ 539422 h 539422"/>
                <a:gd name="connsiteX27" fmla="*/ 181625 w 518677"/>
                <a:gd name="connsiteY27" fmla="*/ 535761 h 539422"/>
                <a:gd name="connsiteX28" fmla="*/ 503814 w 518677"/>
                <a:gd name="connsiteY28" fmla="*/ 343546 h 539422"/>
                <a:gd name="connsiteX29" fmla="*/ 512259 w 518677"/>
                <a:gd name="connsiteY29" fmla="*/ 319902 h 539422"/>
                <a:gd name="connsiteX30" fmla="*/ 510994 w 518677"/>
                <a:gd name="connsiteY30" fmla="*/ 320638 h 539422"/>
                <a:gd name="connsiteX31" fmla="*/ 511965 w 518677"/>
                <a:gd name="connsiteY31" fmla="*/ 317918 h 539422"/>
                <a:gd name="connsiteX32" fmla="*/ 518677 w 518677"/>
                <a:gd name="connsiteY32" fmla="*/ 313646 h 539422"/>
                <a:gd name="connsiteX33" fmla="*/ 518078 w 518677"/>
                <a:gd name="connsiteY33" fmla="*/ 233394 h 539422"/>
                <a:gd name="connsiteX34" fmla="*/ 518677 w 518677"/>
                <a:gd name="connsiteY34" fmla="*/ 233098 h 539422"/>
                <a:gd name="connsiteX35" fmla="*/ 518070 w 518677"/>
                <a:gd name="connsiteY35" fmla="*/ 232267 h 539422"/>
                <a:gd name="connsiteX36" fmla="*/ 518067 w 518677"/>
                <a:gd name="connsiteY36" fmla="*/ 231878 h 539422"/>
                <a:gd name="connsiteX37" fmla="*/ 516003 w 518677"/>
                <a:gd name="connsiteY37" fmla="*/ 229439 h 539422"/>
                <a:gd name="connsiteX38" fmla="*/ 507083 w 518677"/>
                <a:gd name="connsiteY38" fmla="*/ 217233 h 539422"/>
                <a:gd name="connsiteX39" fmla="*/ 506084 w 518677"/>
                <a:gd name="connsiteY39" fmla="*/ 217717 h 539422"/>
                <a:gd name="connsiteX40" fmla="*/ 504643 w 518677"/>
                <a:gd name="connsiteY40" fmla="*/ 216014 h 539422"/>
                <a:gd name="connsiteX41" fmla="*/ 374668 w 518677"/>
                <a:gd name="connsiteY41" fmla="*/ 188554 h 539422"/>
                <a:gd name="connsiteX42" fmla="*/ 303274 w 518677"/>
                <a:gd name="connsiteY42" fmla="*/ 213573 h 539422"/>
                <a:gd name="connsiteX43" fmla="*/ 303274 w 518677"/>
                <a:gd name="connsiteY43" fmla="*/ 181842 h 539422"/>
                <a:gd name="connsiteX44" fmla="*/ 311207 w 518677"/>
                <a:gd name="connsiteY44" fmla="*/ 163535 h 539422"/>
                <a:gd name="connsiteX45" fmla="*/ 319139 w 518677"/>
                <a:gd name="connsiteY45" fmla="*/ 132415 h 539422"/>
                <a:gd name="connsiteX46" fmla="*/ 321580 w 518677"/>
                <a:gd name="connsiteY46" fmla="*/ 110448 h 539422"/>
                <a:gd name="connsiteX47" fmla="*/ 322800 w 518677"/>
                <a:gd name="connsiteY47" fmla="*/ 89700 h 539422"/>
                <a:gd name="connsiteX48" fmla="*/ 322191 w 518677"/>
                <a:gd name="connsiteY48" fmla="*/ 68343 h 539422"/>
                <a:gd name="connsiteX49" fmla="*/ 319139 w 518677"/>
                <a:gd name="connsiteY49" fmla="*/ 42105 h 539422"/>
                <a:gd name="connsiteX50" fmla="*/ 309987 w 518677"/>
                <a:gd name="connsiteY50" fmla="*/ 25019 h 539422"/>
                <a:gd name="connsiteX51" fmla="*/ 280697 w 518677"/>
                <a:gd name="connsiteY51" fmla="*/ 4882 h 539422"/>
                <a:gd name="connsiteX52" fmla="*/ 248355 w 518677"/>
                <a:gd name="connsiteY52" fmla="*/ 0 h 539422"/>
                <a:gd name="connsiteX0" fmla="*/ 280697 w 518677"/>
                <a:gd name="connsiteY0" fmla="*/ 4271 h 538811"/>
                <a:gd name="connsiteX1" fmla="*/ 237371 w 518677"/>
                <a:gd name="connsiteY1" fmla="*/ 0 h 538811"/>
                <a:gd name="connsiteX2" fmla="*/ 226388 w 518677"/>
                <a:gd name="connsiteY2" fmla="*/ 2440 h 538811"/>
                <a:gd name="connsiteX3" fmla="*/ 216014 w 518677"/>
                <a:gd name="connsiteY3" fmla="*/ 4881 h 538811"/>
                <a:gd name="connsiteX4" fmla="*/ 206251 w 518677"/>
                <a:gd name="connsiteY4" fmla="*/ 9153 h 538811"/>
                <a:gd name="connsiteX5" fmla="*/ 197708 w 518677"/>
                <a:gd name="connsiteY5" fmla="*/ 14645 h 538811"/>
                <a:gd name="connsiteX6" fmla="*/ 189775 w 518677"/>
                <a:gd name="connsiteY6" fmla="*/ 21967 h 538811"/>
                <a:gd name="connsiteX7" fmla="*/ 184283 w 518677"/>
                <a:gd name="connsiteY7" fmla="*/ 30510 h 538811"/>
                <a:gd name="connsiteX8" fmla="*/ 179402 w 518677"/>
                <a:gd name="connsiteY8" fmla="*/ 40883 h 538811"/>
                <a:gd name="connsiteX9" fmla="*/ 176961 w 518677"/>
                <a:gd name="connsiteY9" fmla="*/ 51867 h 538811"/>
                <a:gd name="connsiteX10" fmla="*/ 176961 w 518677"/>
                <a:gd name="connsiteY10" fmla="*/ 133024 h 538811"/>
                <a:gd name="connsiteX11" fmla="*/ 193436 w 518677"/>
                <a:gd name="connsiteY11" fmla="*/ 167196 h 538811"/>
                <a:gd name="connsiteX12" fmla="*/ 212963 w 518677"/>
                <a:gd name="connsiteY12" fmla="*/ 196486 h 538811"/>
                <a:gd name="connsiteX13" fmla="*/ 212963 w 518677"/>
                <a:gd name="connsiteY13" fmla="*/ 247743 h 538811"/>
                <a:gd name="connsiteX14" fmla="*/ 18917 w 518677"/>
                <a:gd name="connsiteY14" fmla="*/ 328290 h 538811"/>
                <a:gd name="connsiteX15" fmla="*/ 16874 w 518677"/>
                <a:gd name="connsiteY15" fmla="*/ 331814 h 538811"/>
                <a:gd name="connsiteX16" fmla="*/ 15308 w 518677"/>
                <a:gd name="connsiteY16" fmla="*/ 331341 h 538811"/>
                <a:gd name="connsiteX17" fmla="*/ 0 w 518677"/>
                <a:gd name="connsiteY17" fmla="*/ 355749 h 538811"/>
                <a:gd name="connsiteX18" fmla="*/ 1231 w 518677"/>
                <a:gd name="connsiteY18" fmla="*/ 356139 h 538811"/>
                <a:gd name="connsiteX19" fmla="*/ 1247 w 518677"/>
                <a:gd name="connsiteY19" fmla="*/ 358756 h 538811"/>
                <a:gd name="connsiteX20" fmla="*/ 1221 w 518677"/>
                <a:gd name="connsiteY20" fmla="*/ 358801 h 538811"/>
                <a:gd name="connsiteX21" fmla="*/ 1221 w 518677"/>
                <a:gd name="connsiteY21" fmla="*/ 455213 h 538811"/>
                <a:gd name="connsiteX22" fmla="*/ 25019 w 518677"/>
                <a:gd name="connsiteY22" fmla="*/ 469858 h 538811"/>
                <a:gd name="connsiteX23" fmla="*/ 31122 w 518677"/>
                <a:gd name="connsiteY23" fmla="*/ 484503 h 538811"/>
                <a:gd name="connsiteX24" fmla="*/ 156824 w 518677"/>
                <a:gd name="connsiteY24" fmla="*/ 538811 h 538811"/>
                <a:gd name="connsiteX25" fmla="*/ 157563 w 518677"/>
                <a:gd name="connsiteY25" fmla="*/ 538698 h 538811"/>
                <a:gd name="connsiteX26" fmla="*/ 157826 w 518677"/>
                <a:gd name="connsiteY26" fmla="*/ 538811 h 538811"/>
                <a:gd name="connsiteX27" fmla="*/ 181625 w 518677"/>
                <a:gd name="connsiteY27" fmla="*/ 535150 h 538811"/>
                <a:gd name="connsiteX28" fmla="*/ 503814 w 518677"/>
                <a:gd name="connsiteY28" fmla="*/ 342935 h 538811"/>
                <a:gd name="connsiteX29" fmla="*/ 512259 w 518677"/>
                <a:gd name="connsiteY29" fmla="*/ 319291 h 538811"/>
                <a:gd name="connsiteX30" fmla="*/ 510994 w 518677"/>
                <a:gd name="connsiteY30" fmla="*/ 320027 h 538811"/>
                <a:gd name="connsiteX31" fmla="*/ 511965 w 518677"/>
                <a:gd name="connsiteY31" fmla="*/ 317307 h 538811"/>
                <a:gd name="connsiteX32" fmla="*/ 518677 w 518677"/>
                <a:gd name="connsiteY32" fmla="*/ 313035 h 538811"/>
                <a:gd name="connsiteX33" fmla="*/ 518078 w 518677"/>
                <a:gd name="connsiteY33" fmla="*/ 232783 h 538811"/>
                <a:gd name="connsiteX34" fmla="*/ 518677 w 518677"/>
                <a:gd name="connsiteY34" fmla="*/ 232487 h 538811"/>
                <a:gd name="connsiteX35" fmla="*/ 518070 w 518677"/>
                <a:gd name="connsiteY35" fmla="*/ 231656 h 538811"/>
                <a:gd name="connsiteX36" fmla="*/ 518067 w 518677"/>
                <a:gd name="connsiteY36" fmla="*/ 231267 h 538811"/>
                <a:gd name="connsiteX37" fmla="*/ 516003 w 518677"/>
                <a:gd name="connsiteY37" fmla="*/ 228828 h 538811"/>
                <a:gd name="connsiteX38" fmla="*/ 507083 w 518677"/>
                <a:gd name="connsiteY38" fmla="*/ 216622 h 538811"/>
                <a:gd name="connsiteX39" fmla="*/ 506084 w 518677"/>
                <a:gd name="connsiteY39" fmla="*/ 217106 h 538811"/>
                <a:gd name="connsiteX40" fmla="*/ 504643 w 518677"/>
                <a:gd name="connsiteY40" fmla="*/ 215403 h 538811"/>
                <a:gd name="connsiteX41" fmla="*/ 374668 w 518677"/>
                <a:gd name="connsiteY41" fmla="*/ 187943 h 538811"/>
                <a:gd name="connsiteX42" fmla="*/ 303274 w 518677"/>
                <a:gd name="connsiteY42" fmla="*/ 212962 h 538811"/>
                <a:gd name="connsiteX43" fmla="*/ 303274 w 518677"/>
                <a:gd name="connsiteY43" fmla="*/ 181231 h 538811"/>
                <a:gd name="connsiteX44" fmla="*/ 311207 w 518677"/>
                <a:gd name="connsiteY44" fmla="*/ 162924 h 538811"/>
                <a:gd name="connsiteX45" fmla="*/ 319139 w 518677"/>
                <a:gd name="connsiteY45" fmla="*/ 131804 h 538811"/>
                <a:gd name="connsiteX46" fmla="*/ 321580 w 518677"/>
                <a:gd name="connsiteY46" fmla="*/ 109837 h 538811"/>
                <a:gd name="connsiteX47" fmla="*/ 322800 w 518677"/>
                <a:gd name="connsiteY47" fmla="*/ 89089 h 538811"/>
                <a:gd name="connsiteX48" fmla="*/ 322191 w 518677"/>
                <a:gd name="connsiteY48" fmla="*/ 67732 h 538811"/>
                <a:gd name="connsiteX49" fmla="*/ 319139 w 518677"/>
                <a:gd name="connsiteY49" fmla="*/ 41494 h 538811"/>
                <a:gd name="connsiteX50" fmla="*/ 309987 w 518677"/>
                <a:gd name="connsiteY50" fmla="*/ 24408 h 538811"/>
                <a:gd name="connsiteX51" fmla="*/ 280697 w 518677"/>
                <a:gd name="connsiteY51" fmla="*/ 4271 h 538811"/>
                <a:gd name="connsiteX0" fmla="*/ 280697 w 518677"/>
                <a:gd name="connsiteY0" fmla="*/ 4271 h 538811"/>
                <a:gd name="connsiteX1" fmla="*/ 237371 w 518677"/>
                <a:gd name="connsiteY1" fmla="*/ 0 h 538811"/>
                <a:gd name="connsiteX2" fmla="*/ 226388 w 518677"/>
                <a:gd name="connsiteY2" fmla="*/ 2440 h 538811"/>
                <a:gd name="connsiteX3" fmla="*/ 206251 w 518677"/>
                <a:gd name="connsiteY3" fmla="*/ 9153 h 538811"/>
                <a:gd name="connsiteX4" fmla="*/ 197708 w 518677"/>
                <a:gd name="connsiteY4" fmla="*/ 14645 h 538811"/>
                <a:gd name="connsiteX5" fmla="*/ 189775 w 518677"/>
                <a:gd name="connsiteY5" fmla="*/ 21967 h 538811"/>
                <a:gd name="connsiteX6" fmla="*/ 184283 w 518677"/>
                <a:gd name="connsiteY6" fmla="*/ 30510 h 538811"/>
                <a:gd name="connsiteX7" fmla="*/ 179402 w 518677"/>
                <a:gd name="connsiteY7" fmla="*/ 40883 h 538811"/>
                <a:gd name="connsiteX8" fmla="*/ 176961 w 518677"/>
                <a:gd name="connsiteY8" fmla="*/ 51867 h 538811"/>
                <a:gd name="connsiteX9" fmla="*/ 176961 w 518677"/>
                <a:gd name="connsiteY9" fmla="*/ 133024 h 538811"/>
                <a:gd name="connsiteX10" fmla="*/ 193436 w 518677"/>
                <a:gd name="connsiteY10" fmla="*/ 167196 h 538811"/>
                <a:gd name="connsiteX11" fmla="*/ 212963 w 518677"/>
                <a:gd name="connsiteY11" fmla="*/ 196486 h 538811"/>
                <a:gd name="connsiteX12" fmla="*/ 212963 w 518677"/>
                <a:gd name="connsiteY12" fmla="*/ 247743 h 538811"/>
                <a:gd name="connsiteX13" fmla="*/ 18917 w 518677"/>
                <a:gd name="connsiteY13" fmla="*/ 328290 h 538811"/>
                <a:gd name="connsiteX14" fmla="*/ 16874 w 518677"/>
                <a:gd name="connsiteY14" fmla="*/ 331814 h 538811"/>
                <a:gd name="connsiteX15" fmla="*/ 15308 w 518677"/>
                <a:gd name="connsiteY15" fmla="*/ 331341 h 538811"/>
                <a:gd name="connsiteX16" fmla="*/ 0 w 518677"/>
                <a:gd name="connsiteY16" fmla="*/ 355749 h 538811"/>
                <a:gd name="connsiteX17" fmla="*/ 1231 w 518677"/>
                <a:gd name="connsiteY17" fmla="*/ 356139 h 538811"/>
                <a:gd name="connsiteX18" fmla="*/ 1247 w 518677"/>
                <a:gd name="connsiteY18" fmla="*/ 358756 h 538811"/>
                <a:gd name="connsiteX19" fmla="*/ 1221 w 518677"/>
                <a:gd name="connsiteY19" fmla="*/ 358801 h 538811"/>
                <a:gd name="connsiteX20" fmla="*/ 1221 w 518677"/>
                <a:gd name="connsiteY20" fmla="*/ 455213 h 538811"/>
                <a:gd name="connsiteX21" fmla="*/ 25019 w 518677"/>
                <a:gd name="connsiteY21" fmla="*/ 469858 h 538811"/>
                <a:gd name="connsiteX22" fmla="*/ 31122 w 518677"/>
                <a:gd name="connsiteY22" fmla="*/ 484503 h 538811"/>
                <a:gd name="connsiteX23" fmla="*/ 156824 w 518677"/>
                <a:gd name="connsiteY23" fmla="*/ 538811 h 538811"/>
                <a:gd name="connsiteX24" fmla="*/ 157563 w 518677"/>
                <a:gd name="connsiteY24" fmla="*/ 538698 h 538811"/>
                <a:gd name="connsiteX25" fmla="*/ 157826 w 518677"/>
                <a:gd name="connsiteY25" fmla="*/ 538811 h 538811"/>
                <a:gd name="connsiteX26" fmla="*/ 181625 w 518677"/>
                <a:gd name="connsiteY26" fmla="*/ 535150 h 538811"/>
                <a:gd name="connsiteX27" fmla="*/ 503814 w 518677"/>
                <a:gd name="connsiteY27" fmla="*/ 342935 h 538811"/>
                <a:gd name="connsiteX28" fmla="*/ 512259 w 518677"/>
                <a:gd name="connsiteY28" fmla="*/ 319291 h 538811"/>
                <a:gd name="connsiteX29" fmla="*/ 510994 w 518677"/>
                <a:gd name="connsiteY29" fmla="*/ 320027 h 538811"/>
                <a:gd name="connsiteX30" fmla="*/ 511965 w 518677"/>
                <a:gd name="connsiteY30" fmla="*/ 317307 h 538811"/>
                <a:gd name="connsiteX31" fmla="*/ 518677 w 518677"/>
                <a:gd name="connsiteY31" fmla="*/ 313035 h 538811"/>
                <a:gd name="connsiteX32" fmla="*/ 518078 w 518677"/>
                <a:gd name="connsiteY32" fmla="*/ 232783 h 538811"/>
                <a:gd name="connsiteX33" fmla="*/ 518677 w 518677"/>
                <a:gd name="connsiteY33" fmla="*/ 232487 h 538811"/>
                <a:gd name="connsiteX34" fmla="*/ 518070 w 518677"/>
                <a:gd name="connsiteY34" fmla="*/ 231656 h 538811"/>
                <a:gd name="connsiteX35" fmla="*/ 518067 w 518677"/>
                <a:gd name="connsiteY35" fmla="*/ 231267 h 538811"/>
                <a:gd name="connsiteX36" fmla="*/ 516003 w 518677"/>
                <a:gd name="connsiteY36" fmla="*/ 228828 h 538811"/>
                <a:gd name="connsiteX37" fmla="*/ 507083 w 518677"/>
                <a:gd name="connsiteY37" fmla="*/ 216622 h 538811"/>
                <a:gd name="connsiteX38" fmla="*/ 506084 w 518677"/>
                <a:gd name="connsiteY38" fmla="*/ 217106 h 538811"/>
                <a:gd name="connsiteX39" fmla="*/ 504643 w 518677"/>
                <a:gd name="connsiteY39" fmla="*/ 215403 h 538811"/>
                <a:gd name="connsiteX40" fmla="*/ 374668 w 518677"/>
                <a:gd name="connsiteY40" fmla="*/ 187943 h 538811"/>
                <a:gd name="connsiteX41" fmla="*/ 303274 w 518677"/>
                <a:gd name="connsiteY41" fmla="*/ 212962 h 538811"/>
                <a:gd name="connsiteX42" fmla="*/ 303274 w 518677"/>
                <a:gd name="connsiteY42" fmla="*/ 181231 h 538811"/>
                <a:gd name="connsiteX43" fmla="*/ 311207 w 518677"/>
                <a:gd name="connsiteY43" fmla="*/ 162924 h 538811"/>
                <a:gd name="connsiteX44" fmla="*/ 319139 w 518677"/>
                <a:gd name="connsiteY44" fmla="*/ 131804 h 538811"/>
                <a:gd name="connsiteX45" fmla="*/ 321580 w 518677"/>
                <a:gd name="connsiteY45" fmla="*/ 109837 h 538811"/>
                <a:gd name="connsiteX46" fmla="*/ 322800 w 518677"/>
                <a:gd name="connsiteY46" fmla="*/ 89089 h 538811"/>
                <a:gd name="connsiteX47" fmla="*/ 322191 w 518677"/>
                <a:gd name="connsiteY47" fmla="*/ 67732 h 538811"/>
                <a:gd name="connsiteX48" fmla="*/ 319139 w 518677"/>
                <a:gd name="connsiteY48" fmla="*/ 41494 h 538811"/>
                <a:gd name="connsiteX49" fmla="*/ 309987 w 518677"/>
                <a:gd name="connsiteY49" fmla="*/ 24408 h 538811"/>
                <a:gd name="connsiteX50" fmla="*/ 280697 w 518677"/>
                <a:gd name="connsiteY50" fmla="*/ 4271 h 538811"/>
                <a:gd name="connsiteX0" fmla="*/ 280697 w 518677"/>
                <a:gd name="connsiteY0" fmla="*/ 4271 h 538811"/>
                <a:gd name="connsiteX1" fmla="*/ 237371 w 518677"/>
                <a:gd name="connsiteY1" fmla="*/ 0 h 538811"/>
                <a:gd name="connsiteX2" fmla="*/ 206251 w 518677"/>
                <a:gd name="connsiteY2" fmla="*/ 9153 h 538811"/>
                <a:gd name="connsiteX3" fmla="*/ 197708 w 518677"/>
                <a:gd name="connsiteY3" fmla="*/ 14645 h 538811"/>
                <a:gd name="connsiteX4" fmla="*/ 189775 w 518677"/>
                <a:gd name="connsiteY4" fmla="*/ 21967 h 538811"/>
                <a:gd name="connsiteX5" fmla="*/ 184283 w 518677"/>
                <a:gd name="connsiteY5" fmla="*/ 30510 h 538811"/>
                <a:gd name="connsiteX6" fmla="*/ 179402 w 518677"/>
                <a:gd name="connsiteY6" fmla="*/ 40883 h 538811"/>
                <a:gd name="connsiteX7" fmla="*/ 176961 w 518677"/>
                <a:gd name="connsiteY7" fmla="*/ 51867 h 538811"/>
                <a:gd name="connsiteX8" fmla="*/ 176961 w 518677"/>
                <a:gd name="connsiteY8" fmla="*/ 133024 h 538811"/>
                <a:gd name="connsiteX9" fmla="*/ 193436 w 518677"/>
                <a:gd name="connsiteY9" fmla="*/ 167196 h 538811"/>
                <a:gd name="connsiteX10" fmla="*/ 212963 w 518677"/>
                <a:gd name="connsiteY10" fmla="*/ 196486 h 538811"/>
                <a:gd name="connsiteX11" fmla="*/ 212963 w 518677"/>
                <a:gd name="connsiteY11" fmla="*/ 247743 h 538811"/>
                <a:gd name="connsiteX12" fmla="*/ 18917 w 518677"/>
                <a:gd name="connsiteY12" fmla="*/ 328290 h 538811"/>
                <a:gd name="connsiteX13" fmla="*/ 16874 w 518677"/>
                <a:gd name="connsiteY13" fmla="*/ 331814 h 538811"/>
                <a:gd name="connsiteX14" fmla="*/ 15308 w 518677"/>
                <a:gd name="connsiteY14" fmla="*/ 331341 h 538811"/>
                <a:gd name="connsiteX15" fmla="*/ 0 w 518677"/>
                <a:gd name="connsiteY15" fmla="*/ 355749 h 538811"/>
                <a:gd name="connsiteX16" fmla="*/ 1231 w 518677"/>
                <a:gd name="connsiteY16" fmla="*/ 356139 h 538811"/>
                <a:gd name="connsiteX17" fmla="*/ 1247 w 518677"/>
                <a:gd name="connsiteY17" fmla="*/ 358756 h 538811"/>
                <a:gd name="connsiteX18" fmla="*/ 1221 w 518677"/>
                <a:gd name="connsiteY18" fmla="*/ 358801 h 538811"/>
                <a:gd name="connsiteX19" fmla="*/ 1221 w 518677"/>
                <a:gd name="connsiteY19" fmla="*/ 455213 h 538811"/>
                <a:gd name="connsiteX20" fmla="*/ 25019 w 518677"/>
                <a:gd name="connsiteY20" fmla="*/ 469858 h 538811"/>
                <a:gd name="connsiteX21" fmla="*/ 31122 w 518677"/>
                <a:gd name="connsiteY21" fmla="*/ 484503 h 538811"/>
                <a:gd name="connsiteX22" fmla="*/ 156824 w 518677"/>
                <a:gd name="connsiteY22" fmla="*/ 538811 h 538811"/>
                <a:gd name="connsiteX23" fmla="*/ 157563 w 518677"/>
                <a:gd name="connsiteY23" fmla="*/ 538698 h 538811"/>
                <a:gd name="connsiteX24" fmla="*/ 157826 w 518677"/>
                <a:gd name="connsiteY24" fmla="*/ 538811 h 538811"/>
                <a:gd name="connsiteX25" fmla="*/ 181625 w 518677"/>
                <a:gd name="connsiteY25" fmla="*/ 535150 h 538811"/>
                <a:gd name="connsiteX26" fmla="*/ 503814 w 518677"/>
                <a:gd name="connsiteY26" fmla="*/ 342935 h 538811"/>
                <a:gd name="connsiteX27" fmla="*/ 512259 w 518677"/>
                <a:gd name="connsiteY27" fmla="*/ 319291 h 538811"/>
                <a:gd name="connsiteX28" fmla="*/ 510994 w 518677"/>
                <a:gd name="connsiteY28" fmla="*/ 320027 h 538811"/>
                <a:gd name="connsiteX29" fmla="*/ 511965 w 518677"/>
                <a:gd name="connsiteY29" fmla="*/ 317307 h 538811"/>
                <a:gd name="connsiteX30" fmla="*/ 518677 w 518677"/>
                <a:gd name="connsiteY30" fmla="*/ 313035 h 538811"/>
                <a:gd name="connsiteX31" fmla="*/ 518078 w 518677"/>
                <a:gd name="connsiteY31" fmla="*/ 232783 h 538811"/>
                <a:gd name="connsiteX32" fmla="*/ 518677 w 518677"/>
                <a:gd name="connsiteY32" fmla="*/ 232487 h 538811"/>
                <a:gd name="connsiteX33" fmla="*/ 518070 w 518677"/>
                <a:gd name="connsiteY33" fmla="*/ 231656 h 538811"/>
                <a:gd name="connsiteX34" fmla="*/ 518067 w 518677"/>
                <a:gd name="connsiteY34" fmla="*/ 231267 h 538811"/>
                <a:gd name="connsiteX35" fmla="*/ 516003 w 518677"/>
                <a:gd name="connsiteY35" fmla="*/ 228828 h 538811"/>
                <a:gd name="connsiteX36" fmla="*/ 507083 w 518677"/>
                <a:gd name="connsiteY36" fmla="*/ 216622 h 538811"/>
                <a:gd name="connsiteX37" fmla="*/ 506084 w 518677"/>
                <a:gd name="connsiteY37" fmla="*/ 217106 h 538811"/>
                <a:gd name="connsiteX38" fmla="*/ 504643 w 518677"/>
                <a:gd name="connsiteY38" fmla="*/ 215403 h 538811"/>
                <a:gd name="connsiteX39" fmla="*/ 374668 w 518677"/>
                <a:gd name="connsiteY39" fmla="*/ 187943 h 538811"/>
                <a:gd name="connsiteX40" fmla="*/ 303274 w 518677"/>
                <a:gd name="connsiteY40" fmla="*/ 212962 h 538811"/>
                <a:gd name="connsiteX41" fmla="*/ 303274 w 518677"/>
                <a:gd name="connsiteY41" fmla="*/ 181231 h 538811"/>
                <a:gd name="connsiteX42" fmla="*/ 311207 w 518677"/>
                <a:gd name="connsiteY42" fmla="*/ 162924 h 538811"/>
                <a:gd name="connsiteX43" fmla="*/ 319139 w 518677"/>
                <a:gd name="connsiteY43" fmla="*/ 131804 h 538811"/>
                <a:gd name="connsiteX44" fmla="*/ 321580 w 518677"/>
                <a:gd name="connsiteY44" fmla="*/ 109837 h 538811"/>
                <a:gd name="connsiteX45" fmla="*/ 322800 w 518677"/>
                <a:gd name="connsiteY45" fmla="*/ 89089 h 538811"/>
                <a:gd name="connsiteX46" fmla="*/ 322191 w 518677"/>
                <a:gd name="connsiteY46" fmla="*/ 67732 h 538811"/>
                <a:gd name="connsiteX47" fmla="*/ 319139 w 518677"/>
                <a:gd name="connsiteY47" fmla="*/ 41494 h 538811"/>
                <a:gd name="connsiteX48" fmla="*/ 309987 w 518677"/>
                <a:gd name="connsiteY48" fmla="*/ 24408 h 538811"/>
                <a:gd name="connsiteX49" fmla="*/ 280697 w 518677"/>
                <a:gd name="connsiteY49" fmla="*/ 4271 h 538811"/>
                <a:gd name="connsiteX0" fmla="*/ 280697 w 518677"/>
                <a:gd name="connsiteY0" fmla="*/ 4271 h 538811"/>
                <a:gd name="connsiteX1" fmla="*/ 237371 w 518677"/>
                <a:gd name="connsiteY1" fmla="*/ 0 h 538811"/>
                <a:gd name="connsiteX2" fmla="*/ 206251 w 518677"/>
                <a:gd name="connsiteY2" fmla="*/ 9153 h 538811"/>
                <a:gd name="connsiteX3" fmla="*/ 189775 w 518677"/>
                <a:gd name="connsiteY3" fmla="*/ 21967 h 538811"/>
                <a:gd name="connsiteX4" fmla="*/ 184283 w 518677"/>
                <a:gd name="connsiteY4" fmla="*/ 30510 h 538811"/>
                <a:gd name="connsiteX5" fmla="*/ 179402 w 518677"/>
                <a:gd name="connsiteY5" fmla="*/ 40883 h 538811"/>
                <a:gd name="connsiteX6" fmla="*/ 176961 w 518677"/>
                <a:gd name="connsiteY6" fmla="*/ 51867 h 538811"/>
                <a:gd name="connsiteX7" fmla="*/ 176961 w 518677"/>
                <a:gd name="connsiteY7" fmla="*/ 133024 h 538811"/>
                <a:gd name="connsiteX8" fmla="*/ 193436 w 518677"/>
                <a:gd name="connsiteY8" fmla="*/ 167196 h 538811"/>
                <a:gd name="connsiteX9" fmla="*/ 212963 w 518677"/>
                <a:gd name="connsiteY9" fmla="*/ 196486 h 538811"/>
                <a:gd name="connsiteX10" fmla="*/ 212963 w 518677"/>
                <a:gd name="connsiteY10" fmla="*/ 247743 h 538811"/>
                <a:gd name="connsiteX11" fmla="*/ 18917 w 518677"/>
                <a:gd name="connsiteY11" fmla="*/ 328290 h 538811"/>
                <a:gd name="connsiteX12" fmla="*/ 16874 w 518677"/>
                <a:gd name="connsiteY12" fmla="*/ 331814 h 538811"/>
                <a:gd name="connsiteX13" fmla="*/ 15308 w 518677"/>
                <a:gd name="connsiteY13" fmla="*/ 331341 h 538811"/>
                <a:gd name="connsiteX14" fmla="*/ 0 w 518677"/>
                <a:gd name="connsiteY14" fmla="*/ 355749 h 538811"/>
                <a:gd name="connsiteX15" fmla="*/ 1231 w 518677"/>
                <a:gd name="connsiteY15" fmla="*/ 356139 h 538811"/>
                <a:gd name="connsiteX16" fmla="*/ 1247 w 518677"/>
                <a:gd name="connsiteY16" fmla="*/ 358756 h 538811"/>
                <a:gd name="connsiteX17" fmla="*/ 1221 w 518677"/>
                <a:gd name="connsiteY17" fmla="*/ 358801 h 538811"/>
                <a:gd name="connsiteX18" fmla="*/ 1221 w 518677"/>
                <a:gd name="connsiteY18" fmla="*/ 455213 h 538811"/>
                <a:gd name="connsiteX19" fmla="*/ 25019 w 518677"/>
                <a:gd name="connsiteY19" fmla="*/ 469858 h 538811"/>
                <a:gd name="connsiteX20" fmla="*/ 31122 w 518677"/>
                <a:gd name="connsiteY20" fmla="*/ 484503 h 538811"/>
                <a:gd name="connsiteX21" fmla="*/ 156824 w 518677"/>
                <a:gd name="connsiteY21" fmla="*/ 538811 h 538811"/>
                <a:gd name="connsiteX22" fmla="*/ 157563 w 518677"/>
                <a:gd name="connsiteY22" fmla="*/ 538698 h 538811"/>
                <a:gd name="connsiteX23" fmla="*/ 157826 w 518677"/>
                <a:gd name="connsiteY23" fmla="*/ 538811 h 538811"/>
                <a:gd name="connsiteX24" fmla="*/ 181625 w 518677"/>
                <a:gd name="connsiteY24" fmla="*/ 535150 h 538811"/>
                <a:gd name="connsiteX25" fmla="*/ 503814 w 518677"/>
                <a:gd name="connsiteY25" fmla="*/ 342935 h 538811"/>
                <a:gd name="connsiteX26" fmla="*/ 512259 w 518677"/>
                <a:gd name="connsiteY26" fmla="*/ 319291 h 538811"/>
                <a:gd name="connsiteX27" fmla="*/ 510994 w 518677"/>
                <a:gd name="connsiteY27" fmla="*/ 320027 h 538811"/>
                <a:gd name="connsiteX28" fmla="*/ 511965 w 518677"/>
                <a:gd name="connsiteY28" fmla="*/ 317307 h 538811"/>
                <a:gd name="connsiteX29" fmla="*/ 518677 w 518677"/>
                <a:gd name="connsiteY29" fmla="*/ 313035 h 538811"/>
                <a:gd name="connsiteX30" fmla="*/ 518078 w 518677"/>
                <a:gd name="connsiteY30" fmla="*/ 232783 h 538811"/>
                <a:gd name="connsiteX31" fmla="*/ 518677 w 518677"/>
                <a:gd name="connsiteY31" fmla="*/ 232487 h 538811"/>
                <a:gd name="connsiteX32" fmla="*/ 518070 w 518677"/>
                <a:gd name="connsiteY32" fmla="*/ 231656 h 538811"/>
                <a:gd name="connsiteX33" fmla="*/ 518067 w 518677"/>
                <a:gd name="connsiteY33" fmla="*/ 231267 h 538811"/>
                <a:gd name="connsiteX34" fmla="*/ 516003 w 518677"/>
                <a:gd name="connsiteY34" fmla="*/ 228828 h 538811"/>
                <a:gd name="connsiteX35" fmla="*/ 507083 w 518677"/>
                <a:gd name="connsiteY35" fmla="*/ 216622 h 538811"/>
                <a:gd name="connsiteX36" fmla="*/ 506084 w 518677"/>
                <a:gd name="connsiteY36" fmla="*/ 217106 h 538811"/>
                <a:gd name="connsiteX37" fmla="*/ 504643 w 518677"/>
                <a:gd name="connsiteY37" fmla="*/ 215403 h 538811"/>
                <a:gd name="connsiteX38" fmla="*/ 374668 w 518677"/>
                <a:gd name="connsiteY38" fmla="*/ 187943 h 538811"/>
                <a:gd name="connsiteX39" fmla="*/ 303274 w 518677"/>
                <a:gd name="connsiteY39" fmla="*/ 212962 h 538811"/>
                <a:gd name="connsiteX40" fmla="*/ 303274 w 518677"/>
                <a:gd name="connsiteY40" fmla="*/ 181231 h 538811"/>
                <a:gd name="connsiteX41" fmla="*/ 311207 w 518677"/>
                <a:gd name="connsiteY41" fmla="*/ 162924 h 538811"/>
                <a:gd name="connsiteX42" fmla="*/ 319139 w 518677"/>
                <a:gd name="connsiteY42" fmla="*/ 131804 h 538811"/>
                <a:gd name="connsiteX43" fmla="*/ 321580 w 518677"/>
                <a:gd name="connsiteY43" fmla="*/ 109837 h 538811"/>
                <a:gd name="connsiteX44" fmla="*/ 322800 w 518677"/>
                <a:gd name="connsiteY44" fmla="*/ 89089 h 538811"/>
                <a:gd name="connsiteX45" fmla="*/ 322191 w 518677"/>
                <a:gd name="connsiteY45" fmla="*/ 67732 h 538811"/>
                <a:gd name="connsiteX46" fmla="*/ 319139 w 518677"/>
                <a:gd name="connsiteY46" fmla="*/ 41494 h 538811"/>
                <a:gd name="connsiteX47" fmla="*/ 309987 w 518677"/>
                <a:gd name="connsiteY47" fmla="*/ 24408 h 538811"/>
                <a:gd name="connsiteX48" fmla="*/ 280697 w 518677"/>
                <a:gd name="connsiteY48" fmla="*/ 4271 h 538811"/>
                <a:gd name="connsiteX0" fmla="*/ 280697 w 518677"/>
                <a:gd name="connsiteY0" fmla="*/ 4271 h 538811"/>
                <a:gd name="connsiteX1" fmla="*/ 237371 w 518677"/>
                <a:gd name="connsiteY1" fmla="*/ 0 h 538811"/>
                <a:gd name="connsiteX2" fmla="*/ 189775 w 518677"/>
                <a:gd name="connsiteY2" fmla="*/ 21967 h 538811"/>
                <a:gd name="connsiteX3" fmla="*/ 184283 w 518677"/>
                <a:gd name="connsiteY3" fmla="*/ 30510 h 538811"/>
                <a:gd name="connsiteX4" fmla="*/ 179402 w 518677"/>
                <a:gd name="connsiteY4" fmla="*/ 40883 h 538811"/>
                <a:gd name="connsiteX5" fmla="*/ 176961 w 518677"/>
                <a:gd name="connsiteY5" fmla="*/ 51867 h 538811"/>
                <a:gd name="connsiteX6" fmla="*/ 176961 w 518677"/>
                <a:gd name="connsiteY6" fmla="*/ 133024 h 538811"/>
                <a:gd name="connsiteX7" fmla="*/ 193436 w 518677"/>
                <a:gd name="connsiteY7" fmla="*/ 167196 h 538811"/>
                <a:gd name="connsiteX8" fmla="*/ 212963 w 518677"/>
                <a:gd name="connsiteY8" fmla="*/ 196486 h 538811"/>
                <a:gd name="connsiteX9" fmla="*/ 212963 w 518677"/>
                <a:gd name="connsiteY9" fmla="*/ 247743 h 538811"/>
                <a:gd name="connsiteX10" fmla="*/ 18917 w 518677"/>
                <a:gd name="connsiteY10" fmla="*/ 328290 h 538811"/>
                <a:gd name="connsiteX11" fmla="*/ 16874 w 518677"/>
                <a:gd name="connsiteY11" fmla="*/ 331814 h 538811"/>
                <a:gd name="connsiteX12" fmla="*/ 15308 w 518677"/>
                <a:gd name="connsiteY12" fmla="*/ 331341 h 538811"/>
                <a:gd name="connsiteX13" fmla="*/ 0 w 518677"/>
                <a:gd name="connsiteY13" fmla="*/ 355749 h 538811"/>
                <a:gd name="connsiteX14" fmla="*/ 1231 w 518677"/>
                <a:gd name="connsiteY14" fmla="*/ 356139 h 538811"/>
                <a:gd name="connsiteX15" fmla="*/ 1247 w 518677"/>
                <a:gd name="connsiteY15" fmla="*/ 358756 h 538811"/>
                <a:gd name="connsiteX16" fmla="*/ 1221 w 518677"/>
                <a:gd name="connsiteY16" fmla="*/ 358801 h 538811"/>
                <a:gd name="connsiteX17" fmla="*/ 1221 w 518677"/>
                <a:gd name="connsiteY17" fmla="*/ 455213 h 538811"/>
                <a:gd name="connsiteX18" fmla="*/ 25019 w 518677"/>
                <a:gd name="connsiteY18" fmla="*/ 469858 h 538811"/>
                <a:gd name="connsiteX19" fmla="*/ 31122 w 518677"/>
                <a:gd name="connsiteY19" fmla="*/ 484503 h 538811"/>
                <a:gd name="connsiteX20" fmla="*/ 156824 w 518677"/>
                <a:gd name="connsiteY20" fmla="*/ 538811 h 538811"/>
                <a:gd name="connsiteX21" fmla="*/ 157563 w 518677"/>
                <a:gd name="connsiteY21" fmla="*/ 538698 h 538811"/>
                <a:gd name="connsiteX22" fmla="*/ 157826 w 518677"/>
                <a:gd name="connsiteY22" fmla="*/ 538811 h 538811"/>
                <a:gd name="connsiteX23" fmla="*/ 181625 w 518677"/>
                <a:gd name="connsiteY23" fmla="*/ 535150 h 538811"/>
                <a:gd name="connsiteX24" fmla="*/ 503814 w 518677"/>
                <a:gd name="connsiteY24" fmla="*/ 342935 h 538811"/>
                <a:gd name="connsiteX25" fmla="*/ 512259 w 518677"/>
                <a:gd name="connsiteY25" fmla="*/ 319291 h 538811"/>
                <a:gd name="connsiteX26" fmla="*/ 510994 w 518677"/>
                <a:gd name="connsiteY26" fmla="*/ 320027 h 538811"/>
                <a:gd name="connsiteX27" fmla="*/ 511965 w 518677"/>
                <a:gd name="connsiteY27" fmla="*/ 317307 h 538811"/>
                <a:gd name="connsiteX28" fmla="*/ 518677 w 518677"/>
                <a:gd name="connsiteY28" fmla="*/ 313035 h 538811"/>
                <a:gd name="connsiteX29" fmla="*/ 518078 w 518677"/>
                <a:gd name="connsiteY29" fmla="*/ 232783 h 538811"/>
                <a:gd name="connsiteX30" fmla="*/ 518677 w 518677"/>
                <a:gd name="connsiteY30" fmla="*/ 232487 h 538811"/>
                <a:gd name="connsiteX31" fmla="*/ 518070 w 518677"/>
                <a:gd name="connsiteY31" fmla="*/ 231656 h 538811"/>
                <a:gd name="connsiteX32" fmla="*/ 518067 w 518677"/>
                <a:gd name="connsiteY32" fmla="*/ 231267 h 538811"/>
                <a:gd name="connsiteX33" fmla="*/ 516003 w 518677"/>
                <a:gd name="connsiteY33" fmla="*/ 228828 h 538811"/>
                <a:gd name="connsiteX34" fmla="*/ 507083 w 518677"/>
                <a:gd name="connsiteY34" fmla="*/ 216622 h 538811"/>
                <a:gd name="connsiteX35" fmla="*/ 506084 w 518677"/>
                <a:gd name="connsiteY35" fmla="*/ 217106 h 538811"/>
                <a:gd name="connsiteX36" fmla="*/ 504643 w 518677"/>
                <a:gd name="connsiteY36" fmla="*/ 215403 h 538811"/>
                <a:gd name="connsiteX37" fmla="*/ 374668 w 518677"/>
                <a:gd name="connsiteY37" fmla="*/ 187943 h 538811"/>
                <a:gd name="connsiteX38" fmla="*/ 303274 w 518677"/>
                <a:gd name="connsiteY38" fmla="*/ 212962 h 538811"/>
                <a:gd name="connsiteX39" fmla="*/ 303274 w 518677"/>
                <a:gd name="connsiteY39" fmla="*/ 181231 h 538811"/>
                <a:gd name="connsiteX40" fmla="*/ 311207 w 518677"/>
                <a:gd name="connsiteY40" fmla="*/ 162924 h 538811"/>
                <a:gd name="connsiteX41" fmla="*/ 319139 w 518677"/>
                <a:gd name="connsiteY41" fmla="*/ 131804 h 538811"/>
                <a:gd name="connsiteX42" fmla="*/ 321580 w 518677"/>
                <a:gd name="connsiteY42" fmla="*/ 109837 h 538811"/>
                <a:gd name="connsiteX43" fmla="*/ 322800 w 518677"/>
                <a:gd name="connsiteY43" fmla="*/ 89089 h 538811"/>
                <a:gd name="connsiteX44" fmla="*/ 322191 w 518677"/>
                <a:gd name="connsiteY44" fmla="*/ 67732 h 538811"/>
                <a:gd name="connsiteX45" fmla="*/ 319139 w 518677"/>
                <a:gd name="connsiteY45" fmla="*/ 41494 h 538811"/>
                <a:gd name="connsiteX46" fmla="*/ 309987 w 518677"/>
                <a:gd name="connsiteY46" fmla="*/ 24408 h 538811"/>
                <a:gd name="connsiteX47" fmla="*/ 280697 w 518677"/>
                <a:gd name="connsiteY47" fmla="*/ 4271 h 538811"/>
                <a:gd name="connsiteX0" fmla="*/ 280697 w 518677"/>
                <a:gd name="connsiteY0" fmla="*/ 4271 h 538811"/>
                <a:gd name="connsiteX1" fmla="*/ 237371 w 518677"/>
                <a:gd name="connsiteY1" fmla="*/ 0 h 538811"/>
                <a:gd name="connsiteX2" fmla="*/ 189775 w 518677"/>
                <a:gd name="connsiteY2" fmla="*/ 21967 h 538811"/>
                <a:gd name="connsiteX3" fmla="*/ 179402 w 518677"/>
                <a:gd name="connsiteY3" fmla="*/ 40883 h 538811"/>
                <a:gd name="connsiteX4" fmla="*/ 176961 w 518677"/>
                <a:gd name="connsiteY4" fmla="*/ 51867 h 538811"/>
                <a:gd name="connsiteX5" fmla="*/ 176961 w 518677"/>
                <a:gd name="connsiteY5" fmla="*/ 133024 h 538811"/>
                <a:gd name="connsiteX6" fmla="*/ 193436 w 518677"/>
                <a:gd name="connsiteY6" fmla="*/ 167196 h 538811"/>
                <a:gd name="connsiteX7" fmla="*/ 212963 w 518677"/>
                <a:gd name="connsiteY7" fmla="*/ 196486 h 538811"/>
                <a:gd name="connsiteX8" fmla="*/ 212963 w 518677"/>
                <a:gd name="connsiteY8" fmla="*/ 247743 h 538811"/>
                <a:gd name="connsiteX9" fmla="*/ 18917 w 518677"/>
                <a:gd name="connsiteY9" fmla="*/ 328290 h 538811"/>
                <a:gd name="connsiteX10" fmla="*/ 16874 w 518677"/>
                <a:gd name="connsiteY10" fmla="*/ 331814 h 538811"/>
                <a:gd name="connsiteX11" fmla="*/ 15308 w 518677"/>
                <a:gd name="connsiteY11" fmla="*/ 331341 h 538811"/>
                <a:gd name="connsiteX12" fmla="*/ 0 w 518677"/>
                <a:gd name="connsiteY12" fmla="*/ 355749 h 538811"/>
                <a:gd name="connsiteX13" fmla="*/ 1231 w 518677"/>
                <a:gd name="connsiteY13" fmla="*/ 356139 h 538811"/>
                <a:gd name="connsiteX14" fmla="*/ 1247 w 518677"/>
                <a:gd name="connsiteY14" fmla="*/ 358756 h 538811"/>
                <a:gd name="connsiteX15" fmla="*/ 1221 w 518677"/>
                <a:gd name="connsiteY15" fmla="*/ 358801 h 538811"/>
                <a:gd name="connsiteX16" fmla="*/ 1221 w 518677"/>
                <a:gd name="connsiteY16" fmla="*/ 455213 h 538811"/>
                <a:gd name="connsiteX17" fmla="*/ 25019 w 518677"/>
                <a:gd name="connsiteY17" fmla="*/ 469858 h 538811"/>
                <a:gd name="connsiteX18" fmla="*/ 31122 w 518677"/>
                <a:gd name="connsiteY18" fmla="*/ 484503 h 538811"/>
                <a:gd name="connsiteX19" fmla="*/ 156824 w 518677"/>
                <a:gd name="connsiteY19" fmla="*/ 538811 h 538811"/>
                <a:gd name="connsiteX20" fmla="*/ 157563 w 518677"/>
                <a:gd name="connsiteY20" fmla="*/ 538698 h 538811"/>
                <a:gd name="connsiteX21" fmla="*/ 157826 w 518677"/>
                <a:gd name="connsiteY21" fmla="*/ 538811 h 538811"/>
                <a:gd name="connsiteX22" fmla="*/ 181625 w 518677"/>
                <a:gd name="connsiteY22" fmla="*/ 535150 h 538811"/>
                <a:gd name="connsiteX23" fmla="*/ 503814 w 518677"/>
                <a:gd name="connsiteY23" fmla="*/ 342935 h 538811"/>
                <a:gd name="connsiteX24" fmla="*/ 512259 w 518677"/>
                <a:gd name="connsiteY24" fmla="*/ 319291 h 538811"/>
                <a:gd name="connsiteX25" fmla="*/ 510994 w 518677"/>
                <a:gd name="connsiteY25" fmla="*/ 320027 h 538811"/>
                <a:gd name="connsiteX26" fmla="*/ 511965 w 518677"/>
                <a:gd name="connsiteY26" fmla="*/ 317307 h 538811"/>
                <a:gd name="connsiteX27" fmla="*/ 518677 w 518677"/>
                <a:gd name="connsiteY27" fmla="*/ 313035 h 538811"/>
                <a:gd name="connsiteX28" fmla="*/ 518078 w 518677"/>
                <a:gd name="connsiteY28" fmla="*/ 232783 h 538811"/>
                <a:gd name="connsiteX29" fmla="*/ 518677 w 518677"/>
                <a:gd name="connsiteY29" fmla="*/ 232487 h 538811"/>
                <a:gd name="connsiteX30" fmla="*/ 518070 w 518677"/>
                <a:gd name="connsiteY30" fmla="*/ 231656 h 538811"/>
                <a:gd name="connsiteX31" fmla="*/ 518067 w 518677"/>
                <a:gd name="connsiteY31" fmla="*/ 231267 h 538811"/>
                <a:gd name="connsiteX32" fmla="*/ 516003 w 518677"/>
                <a:gd name="connsiteY32" fmla="*/ 228828 h 538811"/>
                <a:gd name="connsiteX33" fmla="*/ 507083 w 518677"/>
                <a:gd name="connsiteY33" fmla="*/ 216622 h 538811"/>
                <a:gd name="connsiteX34" fmla="*/ 506084 w 518677"/>
                <a:gd name="connsiteY34" fmla="*/ 217106 h 538811"/>
                <a:gd name="connsiteX35" fmla="*/ 504643 w 518677"/>
                <a:gd name="connsiteY35" fmla="*/ 215403 h 538811"/>
                <a:gd name="connsiteX36" fmla="*/ 374668 w 518677"/>
                <a:gd name="connsiteY36" fmla="*/ 187943 h 538811"/>
                <a:gd name="connsiteX37" fmla="*/ 303274 w 518677"/>
                <a:gd name="connsiteY37" fmla="*/ 212962 h 538811"/>
                <a:gd name="connsiteX38" fmla="*/ 303274 w 518677"/>
                <a:gd name="connsiteY38" fmla="*/ 181231 h 538811"/>
                <a:gd name="connsiteX39" fmla="*/ 311207 w 518677"/>
                <a:gd name="connsiteY39" fmla="*/ 162924 h 538811"/>
                <a:gd name="connsiteX40" fmla="*/ 319139 w 518677"/>
                <a:gd name="connsiteY40" fmla="*/ 131804 h 538811"/>
                <a:gd name="connsiteX41" fmla="*/ 321580 w 518677"/>
                <a:gd name="connsiteY41" fmla="*/ 109837 h 538811"/>
                <a:gd name="connsiteX42" fmla="*/ 322800 w 518677"/>
                <a:gd name="connsiteY42" fmla="*/ 89089 h 538811"/>
                <a:gd name="connsiteX43" fmla="*/ 322191 w 518677"/>
                <a:gd name="connsiteY43" fmla="*/ 67732 h 538811"/>
                <a:gd name="connsiteX44" fmla="*/ 319139 w 518677"/>
                <a:gd name="connsiteY44" fmla="*/ 41494 h 538811"/>
                <a:gd name="connsiteX45" fmla="*/ 309987 w 518677"/>
                <a:gd name="connsiteY45" fmla="*/ 24408 h 538811"/>
                <a:gd name="connsiteX46" fmla="*/ 280697 w 518677"/>
                <a:gd name="connsiteY46" fmla="*/ 4271 h 538811"/>
                <a:gd name="connsiteX0" fmla="*/ 280697 w 518677"/>
                <a:gd name="connsiteY0" fmla="*/ 4271 h 538811"/>
                <a:gd name="connsiteX1" fmla="*/ 237371 w 518677"/>
                <a:gd name="connsiteY1" fmla="*/ 0 h 538811"/>
                <a:gd name="connsiteX2" fmla="*/ 179402 w 518677"/>
                <a:gd name="connsiteY2" fmla="*/ 40883 h 538811"/>
                <a:gd name="connsiteX3" fmla="*/ 176961 w 518677"/>
                <a:gd name="connsiteY3" fmla="*/ 51867 h 538811"/>
                <a:gd name="connsiteX4" fmla="*/ 176961 w 518677"/>
                <a:gd name="connsiteY4" fmla="*/ 133024 h 538811"/>
                <a:gd name="connsiteX5" fmla="*/ 193436 w 518677"/>
                <a:gd name="connsiteY5" fmla="*/ 167196 h 538811"/>
                <a:gd name="connsiteX6" fmla="*/ 212963 w 518677"/>
                <a:gd name="connsiteY6" fmla="*/ 196486 h 538811"/>
                <a:gd name="connsiteX7" fmla="*/ 212963 w 518677"/>
                <a:gd name="connsiteY7" fmla="*/ 247743 h 538811"/>
                <a:gd name="connsiteX8" fmla="*/ 18917 w 518677"/>
                <a:gd name="connsiteY8" fmla="*/ 328290 h 538811"/>
                <a:gd name="connsiteX9" fmla="*/ 16874 w 518677"/>
                <a:gd name="connsiteY9" fmla="*/ 331814 h 538811"/>
                <a:gd name="connsiteX10" fmla="*/ 15308 w 518677"/>
                <a:gd name="connsiteY10" fmla="*/ 331341 h 538811"/>
                <a:gd name="connsiteX11" fmla="*/ 0 w 518677"/>
                <a:gd name="connsiteY11" fmla="*/ 355749 h 538811"/>
                <a:gd name="connsiteX12" fmla="*/ 1231 w 518677"/>
                <a:gd name="connsiteY12" fmla="*/ 356139 h 538811"/>
                <a:gd name="connsiteX13" fmla="*/ 1247 w 518677"/>
                <a:gd name="connsiteY13" fmla="*/ 358756 h 538811"/>
                <a:gd name="connsiteX14" fmla="*/ 1221 w 518677"/>
                <a:gd name="connsiteY14" fmla="*/ 358801 h 538811"/>
                <a:gd name="connsiteX15" fmla="*/ 1221 w 518677"/>
                <a:gd name="connsiteY15" fmla="*/ 455213 h 538811"/>
                <a:gd name="connsiteX16" fmla="*/ 25019 w 518677"/>
                <a:gd name="connsiteY16" fmla="*/ 469858 h 538811"/>
                <a:gd name="connsiteX17" fmla="*/ 31122 w 518677"/>
                <a:gd name="connsiteY17" fmla="*/ 484503 h 538811"/>
                <a:gd name="connsiteX18" fmla="*/ 156824 w 518677"/>
                <a:gd name="connsiteY18" fmla="*/ 538811 h 538811"/>
                <a:gd name="connsiteX19" fmla="*/ 157563 w 518677"/>
                <a:gd name="connsiteY19" fmla="*/ 538698 h 538811"/>
                <a:gd name="connsiteX20" fmla="*/ 157826 w 518677"/>
                <a:gd name="connsiteY20" fmla="*/ 538811 h 538811"/>
                <a:gd name="connsiteX21" fmla="*/ 181625 w 518677"/>
                <a:gd name="connsiteY21" fmla="*/ 535150 h 538811"/>
                <a:gd name="connsiteX22" fmla="*/ 503814 w 518677"/>
                <a:gd name="connsiteY22" fmla="*/ 342935 h 538811"/>
                <a:gd name="connsiteX23" fmla="*/ 512259 w 518677"/>
                <a:gd name="connsiteY23" fmla="*/ 319291 h 538811"/>
                <a:gd name="connsiteX24" fmla="*/ 510994 w 518677"/>
                <a:gd name="connsiteY24" fmla="*/ 320027 h 538811"/>
                <a:gd name="connsiteX25" fmla="*/ 511965 w 518677"/>
                <a:gd name="connsiteY25" fmla="*/ 317307 h 538811"/>
                <a:gd name="connsiteX26" fmla="*/ 518677 w 518677"/>
                <a:gd name="connsiteY26" fmla="*/ 313035 h 538811"/>
                <a:gd name="connsiteX27" fmla="*/ 518078 w 518677"/>
                <a:gd name="connsiteY27" fmla="*/ 232783 h 538811"/>
                <a:gd name="connsiteX28" fmla="*/ 518677 w 518677"/>
                <a:gd name="connsiteY28" fmla="*/ 232487 h 538811"/>
                <a:gd name="connsiteX29" fmla="*/ 518070 w 518677"/>
                <a:gd name="connsiteY29" fmla="*/ 231656 h 538811"/>
                <a:gd name="connsiteX30" fmla="*/ 518067 w 518677"/>
                <a:gd name="connsiteY30" fmla="*/ 231267 h 538811"/>
                <a:gd name="connsiteX31" fmla="*/ 516003 w 518677"/>
                <a:gd name="connsiteY31" fmla="*/ 228828 h 538811"/>
                <a:gd name="connsiteX32" fmla="*/ 507083 w 518677"/>
                <a:gd name="connsiteY32" fmla="*/ 216622 h 538811"/>
                <a:gd name="connsiteX33" fmla="*/ 506084 w 518677"/>
                <a:gd name="connsiteY33" fmla="*/ 217106 h 538811"/>
                <a:gd name="connsiteX34" fmla="*/ 504643 w 518677"/>
                <a:gd name="connsiteY34" fmla="*/ 215403 h 538811"/>
                <a:gd name="connsiteX35" fmla="*/ 374668 w 518677"/>
                <a:gd name="connsiteY35" fmla="*/ 187943 h 538811"/>
                <a:gd name="connsiteX36" fmla="*/ 303274 w 518677"/>
                <a:gd name="connsiteY36" fmla="*/ 212962 h 538811"/>
                <a:gd name="connsiteX37" fmla="*/ 303274 w 518677"/>
                <a:gd name="connsiteY37" fmla="*/ 181231 h 538811"/>
                <a:gd name="connsiteX38" fmla="*/ 311207 w 518677"/>
                <a:gd name="connsiteY38" fmla="*/ 162924 h 538811"/>
                <a:gd name="connsiteX39" fmla="*/ 319139 w 518677"/>
                <a:gd name="connsiteY39" fmla="*/ 131804 h 538811"/>
                <a:gd name="connsiteX40" fmla="*/ 321580 w 518677"/>
                <a:gd name="connsiteY40" fmla="*/ 109837 h 538811"/>
                <a:gd name="connsiteX41" fmla="*/ 322800 w 518677"/>
                <a:gd name="connsiteY41" fmla="*/ 89089 h 538811"/>
                <a:gd name="connsiteX42" fmla="*/ 322191 w 518677"/>
                <a:gd name="connsiteY42" fmla="*/ 67732 h 538811"/>
                <a:gd name="connsiteX43" fmla="*/ 319139 w 518677"/>
                <a:gd name="connsiteY43" fmla="*/ 41494 h 538811"/>
                <a:gd name="connsiteX44" fmla="*/ 309987 w 518677"/>
                <a:gd name="connsiteY44" fmla="*/ 24408 h 538811"/>
                <a:gd name="connsiteX45" fmla="*/ 280697 w 518677"/>
                <a:gd name="connsiteY45" fmla="*/ 4271 h 538811"/>
                <a:gd name="connsiteX0" fmla="*/ 280697 w 518677"/>
                <a:gd name="connsiteY0" fmla="*/ 4271 h 538811"/>
                <a:gd name="connsiteX1" fmla="*/ 237371 w 518677"/>
                <a:gd name="connsiteY1" fmla="*/ 0 h 538811"/>
                <a:gd name="connsiteX2" fmla="*/ 179402 w 518677"/>
                <a:gd name="connsiteY2" fmla="*/ 40883 h 538811"/>
                <a:gd name="connsiteX3" fmla="*/ 176961 w 518677"/>
                <a:gd name="connsiteY3" fmla="*/ 133024 h 538811"/>
                <a:gd name="connsiteX4" fmla="*/ 193436 w 518677"/>
                <a:gd name="connsiteY4" fmla="*/ 167196 h 538811"/>
                <a:gd name="connsiteX5" fmla="*/ 212963 w 518677"/>
                <a:gd name="connsiteY5" fmla="*/ 196486 h 538811"/>
                <a:gd name="connsiteX6" fmla="*/ 212963 w 518677"/>
                <a:gd name="connsiteY6" fmla="*/ 247743 h 538811"/>
                <a:gd name="connsiteX7" fmla="*/ 18917 w 518677"/>
                <a:gd name="connsiteY7" fmla="*/ 328290 h 538811"/>
                <a:gd name="connsiteX8" fmla="*/ 16874 w 518677"/>
                <a:gd name="connsiteY8" fmla="*/ 331814 h 538811"/>
                <a:gd name="connsiteX9" fmla="*/ 15308 w 518677"/>
                <a:gd name="connsiteY9" fmla="*/ 331341 h 538811"/>
                <a:gd name="connsiteX10" fmla="*/ 0 w 518677"/>
                <a:gd name="connsiteY10" fmla="*/ 355749 h 538811"/>
                <a:gd name="connsiteX11" fmla="*/ 1231 w 518677"/>
                <a:gd name="connsiteY11" fmla="*/ 356139 h 538811"/>
                <a:gd name="connsiteX12" fmla="*/ 1247 w 518677"/>
                <a:gd name="connsiteY12" fmla="*/ 358756 h 538811"/>
                <a:gd name="connsiteX13" fmla="*/ 1221 w 518677"/>
                <a:gd name="connsiteY13" fmla="*/ 358801 h 538811"/>
                <a:gd name="connsiteX14" fmla="*/ 1221 w 518677"/>
                <a:gd name="connsiteY14" fmla="*/ 455213 h 538811"/>
                <a:gd name="connsiteX15" fmla="*/ 25019 w 518677"/>
                <a:gd name="connsiteY15" fmla="*/ 469858 h 538811"/>
                <a:gd name="connsiteX16" fmla="*/ 31122 w 518677"/>
                <a:gd name="connsiteY16" fmla="*/ 484503 h 538811"/>
                <a:gd name="connsiteX17" fmla="*/ 156824 w 518677"/>
                <a:gd name="connsiteY17" fmla="*/ 538811 h 538811"/>
                <a:gd name="connsiteX18" fmla="*/ 157563 w 518677"/>
                <a:gd name="connsiteY18" fmla="*/ 538698 h 538811"/>
                <a:gd name="connsiteX19" fmla="*/ 157826 w 518677"/>
                <a:gd name="connsiteY19" fmla="*/ 538811 h 538811"/>
                <a:gd name="connsiteX20" fmla="*/ 181625 w 518677"/>
                <a:gd name="connsiteY20" fmla="*/ 535150 h 538811"/>
                <a:gd name="connsiteX21" fmla="*/ 503814 w 518677"/>
                <a:gd name="connsiteY21" fmla="*/ 342935 h 538811"/>
                <a:gd name="connsiteX22" fmla="*/ 512259 w 518677"/>
                <a:gd name="connsiteY22" fmla="*/ 319291 h 538811"/>
                <a:gd name="connsiteX23" fmla="*/ 510994 w 518677"/>
                <a:gd name="connsiteY23" fmla="*/ 320027 h 538811"/>
                <a:gd name="connsiteX24" fmla="*/ 511965 w 518677"/>
                <a:gd name="connsiteY24" fmla="*/ 317307 h 538811"/>
                <a:gd name="connsiteX25" fmla="*/ 518677 w 518677"/>
                <a:gd name="connsiteY25" fmla="*/ 313035 h 538811"/>
                <a:gd name="connsiteX26" fmla="*/ 518078 w 518677"/>
                <a:gd name="connsiteY26" fmla="*/ 232783 h 538811"/>
                <a:gd name="connsiteX27" fmla="*/ 518677 w 518677"/>
                <a:gd name="connsiteY27" fmla="*/ 232487 h 538811"/>
                <a:gd name="connsiteX28" fmla="*/ 518070 w 518677"/>
                <a:gd name="connsiteY28" fmla="*/ 231656 h 538811"/>
                <a:gd name="connsiteX29" fmla="*/ 518067 w 518677"/>
                <a:gd name="connsiteY29" fmla="*/ 231267 h 538811"/>
                <a:gd name="connsiteX30" fmla="*/ 516003 w 518677"/>
                <a:gd name="connsiteY30" fmla="*/ 228828 h 538811"/>
                <a:gd name="connsiteX31" fmla="*/ 507083 w 518677"/>
                <a:gd name="connsiteY31" fmla="*/ 216622 h 538811"/>
                <a:gd name="connsiteX32" fmla="*/ 506084 w 518677"/>
                <a:gd name="connsiteY32" fmla="*/ 217106 h 538811"/>
                <a:gd name="connsiteX33" fmla="*/ 504643 w 518677"/>
                <a:gd name="connsiteY33" fmla="*/ 215403 h 538811"/>
                <a:gd name="connsiteX34" fmla="*/ 374668 w 518677"/>
                <a:gd name="connsiteY34" fmla="*/ 187943 h 538811"/>
                <a:gd name="connsiteX35" fmla="*/ 303274 w 518677"/>
                <a:gd name="connsiteY35" fmla="*/ 212962 h 538811"/>
                <a:gd name="connsiteX36" fmla="*/ 303274 w 518677"/>
                <a:gd name="connsiteY36" fmla="*/ 181231 h 538811"/>
                <a:gd name="connsiteX37" fmla="*/ 311207 w 518677"/>
                <a:gd name="connsiteY37" fmla="*/ 162924 h 538811"/>
                <a:gd name="connsiteX38" fmla="*/ 319139 w 518677"/>
                <a:gd name="connsiteY38" fmla="*/ 131804 h 538811"/>
                <a:gd name="connsiteX39" fmla="*/ 321580 w 518677"/>
                <a:gd name="connsiteY39" fmla="*/ 109837 h 538811"/>
                <a:gd name="connsiteX40" fmla="*/ 322800 w 518677"/>
                <a:gd name="connsiteY40" fmla="*/ 89089 h 538811"/>
                <a:gd name="connsiteX41" fmla="*/ 322191 w 518677"/>
                <a:gd name="connsiteY41" fmla="*/ 67732 h 538811"/>
                <a:gd name="connsiteX42" fmla="*/ 319139 w 518677"/>
                <a:gd name="connsiteY42" fmla="*/ 41494 h 538811"/>
                <a:gd name="connsiteX43" fmla="*/ 309987 w 518677"/>
                <a:gd name="connsiteY43" fmla="*/ 24408 h 538811"/>
                <a:gd name="connsiteX44" fmla="*/ 280697 w 518677"/>
                <a:gd name="connsiteY44" fmla="*/ 4271 h 538811"/>
                <a:gd name="connsiteX0" fmla="*/ 280697 w 518677"/>
                <a:gd name="connsiteY0" fmla="*/ 0 h 534540"/>
                <a:gd name="connsiteX1" fmla="*/ 179402 w 518677"/>
                <a:gd name="connsiteY1" fmla="*/ 36612 h 534540"/>
                <a:gd name="connsiteX2" fmla="*/ 176961 w 518677"/>
                <a:gd name="connsiteY2" fmla="*/ 128753 h 534540"/>
                <a:gd name="connsiteX3" fmla="*/ 193436 w 518677"/>
                <a:gd name="connsiteY3" fmla="*/ 162925 h 534540"/>
                <a:gd name="connsiteX4" fmla="*/ 212963 w 518677"/>
                <a:gd name="connsiteY4" fmla="*/ 192215 h 534540"/>
                <a:gd name="connsiteX5" fmla="*/ 212963 w 518677"/>
                <a:gd name="connsiteY5" fmla="*/ 243472 h 534540"/>
                <a:gd name="connsiteX6" fmla="*/ 18917 w 518677"/>
                <a:gd name="connsiteY6" fmla="*/ 324019 h 534540"/>
                <a:gd name="connsiteX7" fmla="*/ 16874 w 518677"/>
                <a:gd name="connsiteY7" fmla="*/ 327543 h 534540"/>
                <a:gd name="connsiteX8" fmla="*/ 15308 w 518677"/>
                <a:gd name="connsiteY8" fmla="*/ 327070 h 534540"/>
                <a:gd name="connsiteX9" fmla="*/ 0 w 518677"/>
                <a:gd name="connsiteY9" fmla="*/ 351478 h 534540"/>
                <a:gd name="connsiteX10" fmla="*/ 1231 w 518677"/>
                <a:gd name="connsiteY10" fmla="*/ 351868 h 534540"/>
                <a:gd name="connsiteX11" fmla="*/ 1247 w 518677"/>
                <a:gd name="connsiteY11" fmla="*/ 354485 h 534540"/>
                <a:gd name="connsiteX12" fmla="*/ 1221 w 518677"/>
                <a:gd name="connsiteY12" fmla="*/ 354530 h 534540"/>
                <a:gd name="connsiteX13" fmla="*/ 1221 w 518677"/>
                <a:gd name="connsiteY13" fmla="*/ 450942 h 534540"/>
                <a:gd name="connsiteX14" fmla="*/ 25019 w 518677"/>
                <a:gd name="connsiteY14" fmla="*/ 465587 h 534540"/>
                <a:gd name="connsiteX15" fmla="*/ 31122 w 518677"/>
                <a:gd name="connsiteY15" fmla="*/ 480232 h 534540"/>
                <a:gd name="connsiteX16" fmla="*/ 156824 w 518677"/>
                <a:gd name="connsiteY16" fmla="*/ 534540 h 534540"/>
                <a:gd name="connsiteX17" fmla="*/ 157563 w 518677"/>
                <a:gd name="connsiteY17" fmla="*/ 534427 h 534540"/>
                <a:gd name="connsiteX18" fmla="*/ 157826 w 518677"/>
                <a:gd name="connsiteY18" fmla="*/ 534540 h 534540"/>
                <a:gd name="connsiteX19" fmla="*/ 181625 w 518677"/>
                <a:gd name="connsiteY19" fmla="*/ 530879 h 534540"/>
                <a:gd name="connsiteX20" fmla="*/ 503814 w 518677"/>
                <a:gd name="connsiteY20" fmla="*/ 338664 h 534540"/>
                <a:gd name="connsiteX21" fmla="*/ 512259 w 518677"/>
                <a:gd name="connsiteY21" fmla="*/ 315020 h 534540"/>
                <a:gd name="connsiteX22" fmla="*/ 510994 w 518677"/>
                <a:gd name="connsiteY22" fmla="*/ 315756 h 534540"/>
                <a:gd name="connsiteX23" fmla="*/ 511965 w 518677"/>
                <a:gd name="connsiteY23" fmla="*/ 313036 h 534540"/>
                <a:gd name="connsiteX24" fmla="*/ 518677 w 518677"/>
                <a:gd name="connsiteY24" fmla="*/ 308764 h 534540"/>
                <a:gd name="connsiteX25" fmla="*/ 518078 w 518677"/>
                <a:gd name="connsiteY25" fmla="*/ 228512 h 534540"/>
                <a:gd name="connsiteX26" fmla="*/ 518677 w 518677"/>
                <a:gd name="connsiteY26" fmla="*/ 228216 h 534540"/>
                <a:gd name="connsiteX27" fmla="*/ 518070 w 518677"/>
                <a:gd name="connsiteY27" fmla="*/ 227385 h 534540"/>
                <a:gd name="connsiteX28" fmla="*/ 518067 w 518677"/>
                <a:gd name="connsiteY28" fmla="*/ 226996 h 534540"/>
                <a:gd name="connsiteX29" fmla="*/ 516003 w 518677"/>
                <a:gd name="connsiteY29" fmla="*/ 224557 h 534540"/>
                <a:gd name="connsiteX30" fmla="*/ 507083 w 518677"/>
                <a:gd name="connsiteY30" fmla="*/ 212351 h 534540"/>
                <a:gd name="connsiteX31" fmla="*/ 506084 w 518677"/>
                <a:gd name="connsiteY31" fmla="*/ 212835 h 534540"/>
                <a:gd name="connsiteX32" fmla="*/ 504643 w 518677"/>
                <a:gd name="connsiteY32" fmla="*/ 211132 h 534540"/>
                <a:gd name="connsiteX33" fmla="*/ 374668 w 518677"/>
                <a:gd name="connsiteY33" fmla="*/ 183672 h 534540"/>
                <a:gd name="connsiteX34" fmla="*/ 303274 w 518677"/>
                <a:gd name="connsiteY34" fmla="*/ 208691 h 534540"/>
                <a:gd name="connsiteX35" fmla="*/ 303274 w 518677"/>
                <a:gd name="connsiteY35" fmla="*/ 176960 h 534540"/>
                <a:gd name="connsiteX36" fmla="*/ 311207 w 518677"/>
                <a:gd name="connsiteY36" fmla="*/ 158653 h 534540"/>
                <a:gd name="connsiteX37" fmla="*/ 319139 w 518677"/>
                <a:gd name="connsiteY37" fmla="*/ 127533 h 534540"/>
                <a:gd name="connsiteX38" fmla="*/ 321580 w 518677"/>
                <a:gd name="connsiteY38" fmla="*/ 105566 h 534540"/>
                <a:gd name="connsiteX39" fmla="*/ 322800 w 518677"/>
                <a:gd name="connsiteY39" fmla="*/ 84818 h 534540"/>
                <a:gd name="connsiteX40" fmla="*/ 322191 w 518677"/>
                <a:gd name="connsiteY40" fmla="*/ 63461 h 534540"/>
                <a:gd name="connsiteX41" fmla="*/ 319139 w 518677"/>
                <a:gd name="connsiteY41" fmla="*/ 37223 h 534540"/>
                <a:gd name="connsiteX42" fmla="*/ 309987 w 518677"/>
                <a:gd name="connsiteY42" fmla="*/ 20137 h 534540"/>
                <a:gd name="connsiteX43" fmla="*/ 280697 w 518677"/>
                <a:gd name="connsiteY43" fmla="*/ 0 h 534540"/>
                <a:gd name="connsiteX0" fmla="*/ 309987 w 518677"/>
                <a:gd name="connsiteY0" fmla="*/ 0 h 514403"/>
                <a:gd name="connsiteX1" fmla="*/ 179402 w 518677"/>
                <a:gd name="connsiteY1" fmla="*/ 16475 h 514403"/>
                <a:gd name="connsiteX2" fmla="*/ 176961 w 518677"/>
                <a:gd name="connsiteY2" fmla="*/ 108616 h 514403"/>
                <a:gd name="connsiteX3" fmla="*/ 193436 w 518677"/>
                <a:gd name="connsiteY3" fmla="*/ 142788 h 514403"/>
                <a:gd name="connsiteX4" fmla="*/ 212963 w 518677"/>
                <a:gd name="connsiteY4" fmla="*/ 172078 h 514403"/>
                <a:gd name="connsiteX5" fmla="*/ 212963 w 518677"/>
                <a:gd name="connsiteY5" fmla="*/ 223335 h 514403"/>
                <a:gd name="connsiteX6" fmla="*/ 18917 w 518677"/>
                <a:gd name="connsiteY6" fmla="*/ 303882 h 514403"/>
                <a:gd name="connsiteX7" fmla="*/ 16874 w 518677"/>
                <a:gd name="connsiteY7" fmla="*/ 307406 h 514403"/>
                <a:gd name="connsiteX8" fmla="*/ 15308 w 518677"/>
                <a:gd name="connsiteY8" fmla="*/ 306933 h 514403"/>
                <a:gd name="connsiteX9" fmla="*/ 0 w 518677"/>
                <a:gd name="connsiteY9" fmla="*/ 331341 h 514403"/>
                <a:gd name="connsiteX10" fmla="*/ 1231 w 518677"/>
                <a:gd name="connsiteY10" fmla="*/ 331731 h 514403"/>
                <a:gd name="connsiteX11" fmla="*/ 1247 w 518677"/>
                <a:gd name="connsiteY11" fmla="*/ 334348 h 514403"/>
                <a:gd name="connsiteX12" fmla="*/ 1221 w 518677"/>
                <a:gd name="connsiteY12" fmla="*/ 334393 h 514403"/>
                <a:gd name="connsiteX13" fmla="*/ 1221 w 518677"/>
                <a:gd name="connsiteY13" fmla="*/ 430805 h 514403"/>
                <a:gd name="connsiteX14" fmla="*/ 25019 w 518677"/>
                <a:gd name="connsiteY14" fmla="*/ 445450 h 514403"/>
                <a:gd name="connsiteX15" fmla="*/ 31122 w 518677"/>
                <a:gd name="connsiteY15" fmla="*/ 460095 h 514403"/>
                <a:gd name="connsiteX16" fmla="*/ 156824 w 518677"/>
                <a:gd name="connsiteY16" fmla="*/ 514403 h 514403"/>
                <a:gd name="connsiteX17" fmla="*/ 157563 w 518677"/>
                <a:gd name="connsiteY17" fmla="*/ 514290 h 514403"/>
                <a:gd name="connsiteX18" fmla="*/ 157826 w 518677"/>
                <a:gd name="connsiteY18" fmla="*/ 514403 h 514403"/>
                <a:gd name="connsiteX19" fmla="*/ 181625 w 518677"/>
                <a:gd name="connsiteY19" fmla="*/ 510742 h 514403"/>
                <a:gd name="connsiteX20" fmla="*/ 503814 w 518677"/>
                <a:gd name="connsiteY20" fmla="*/ 318527 h 514403"/>
                <a:gd name="connsiteX21" fmla="*/ 512259 w 518677"/>
                <a:gd name="connsiteY21" fmla="*/ 294883 h 514403"/>
                <a:gd name="connsiteX22" fmla="*/ 510994 w 518677"/>
                <a:gd name="connsiteY22" fmla="*/ 295619 h 514403"/>
                <a:gd name="connsiteX23" fmla="*/ 511965 w 518677"/>
                <a:gd name="connsiteY23" fmla="*/ 292899 h 514403"/>
                <a:gd name="connsiteX24" fmla="*/ 518677 w 518677"/>
                <a:gd name="connsiteY24" fmla="*/ 288627 h 514403"/>
                <a:gd name="connsiteX25" fmla="*/ 518078 w 518677"/>
                <a:gd name="connsiteY25" fmla="*/ 208375 h 514403"/>
                <a:gd name="connsiteX26" fmla="*/ 518677 w 518677"/>
                <a:gd name="connsiteY26" fmla="*/ 208079 h 514403"/>
                <a:gd name="connsiteX27" fmla="*/ 518070 w 518677"/>
                <a:gd name="connsiteY27" fmla="*/ 207248 h 514403"/>
                <a:gd name="connsiteX28" fmla="*/ 518067 w 518677"/>
                <a:gd name="connsiteY28" fmla="*/ 206859 h 514403"/>
                <a:gd name="connsiteX29" fmla="*/ 516003 w 518677"/>
                <a:gd name="connsiteY29" fmla="*/ 204420 h 514403"/>
                <a:gd name="connsiteX30" fmla="*/ 507083 w 518677"/>
                <a:gd name="connsiteY30" fmla="*/ 192214 h 514403"/>
                <a:gd name="connsiteX31" fmla="*/ 506084 w 518677"/>
                <a:gd name="connsiteY31" fmla="*/ 192698 h 514403"/>
                <a:gd name="connsiteX32" fmla="*/ 504643 w 518677"/>
                <a:gd name="connsiteY32" fmla="*/ 190995 h 514403"/>
                <a:gd name="connsiteX33" fmla="*/ 374668 w 518677"/>
                <a:gd name="connsiteY33" fmla="*/ 163535 h 514403"/>
                <a:gd name="connsiteX34" fmla="*/ 303274 w 518677"/>
                <a:gd name="connsiteY34" fmla="*/ 188554 h 514403"/>
                <a:gd name="connsiteX35" fmla="*/ 303274 w 518677"/>
                <a:gd name="connsiteY35" fmla="*/ 156823 h 514403"/>
                <a:gd name="connsiteX36" fmla="*/ 311207 w 518677"/>
                <a:gd name="connsiteY36" fmla="*/ 138516 h 514403"/>
                <a:gd name="connsiteX37" fmla="*/ 319139 w 518677"/>
                <a:gd name="connsiteY37" fmla="*/ 107396 h 514403"/>
                <a:gd name="connsiteX38" fmla="*/ 321580 w 518677"/>
                <a:gd name="connsiteY38" fmla="*/ 85429 h 514403"/>
                <a:gd name="connsiteX39" fmla="*/ 322800 w 518677"/>
                <a:gd name="connsiteY39" fmla="*/ 64681 h 514403"/>
                <a:gd name="connsiteX40" fmla="*/ 322191 w 518677"/>
                <a:gd name="connsiteY40" fmla="*/ 43324 h 514403"/>
                <a:gd name="connsiteX41" fmla="*/ 319139 w 518677"/>
                <a:gd name="connsiteY41" fmla="*/ 17086 h 514403"/>
                <a:gd name="connsiteX42" fmla="*/ 309987 w 518677"/>
                <a:gd name="connsiteY42" fmla="*/ 0 h 514403"/>
                <a:gd name="connsiteX0" fmla="*/ 319139 w 518677"/>
                <a:gd name="connsiteY0" fmla="*/ 611 h 497928"/>
                <a:gd name="connsiteX1" fmla="*/ 179402 w 518677"/>
                <a:gd name="connsiteY1" fmla="*/ 0 h 497928"/>
                <a:gd name="connsiteX2" fmla="*/ 176961 w 518677"/>
                <a:gd name="connsiteY2" fmla="*/ 92141 h 497928"/>
                <a:gd name="connsiteX3" fmla="*/ 193436 w 518677"/>
                <a:gd name="connsiteY3" fmla="*/ 126313 h 497928"/>
                <a:gd name="connsiteX4" fmla="*/ 212963 w 518677"/>
                <a:gd name="connsiteY4" fmla="*/ 155603 h 497928"/>
                <a:gd name="connsiteX5" fmla="*/ 212963 w 518677"/>
                <a:gd name="connsiteY5" fmla="*/ 206860 h 497928"/>
                <a:gd name="connsiteX6" fmla="*/ 18917 w 518677"/>
                <a:gd name="connsiteY6" fmla="*/ 287407 h 497928"/>
                <a:gd name="connsiteX7" fmla="*/ 16874 w 518677"/>
                <a:gd name="connsiteY7" fmla="*/ 290931 h 497928"/>
                <a:gd name="connsiteX8" fmla="*/ 15308 w 518677"/>
                <a:gd name="connsiteY8" fmla="*/ 290458 h 497928"/>
                <a:gd name="connsiteX9" fmla="*/ 0 w 518677"/>
                <a:gd name="connsiteY9" fmla="*/ 314866 h 497928"/>
                <a:gd name="connsiteX10" fmla="*/ 1231 w 518677"/>
                <a:gd name="connsiteY10" fmla="*/ 315256 h 497928"/>
                <a:gd name="connsiteX11" fmla="*/ 1247 w 518677"/>
                <a:gd name="connsiteY11" fmla="*/ 317873 h 497928"/>
                <a:gd name="connsiteX12" fmla="*/ 1221 w 518677"/>
                <a:gd name="connsiteY12" fmla="*/ 317918 h 497928"/>
                <a:gd name="connsiteX13" fmla="*/ 1221 w 518677"/>
                <a:gd name="connsiteY13" fmla="*/ 414330 h 497928"/>
                <a:gd name="connsiteX14" fmla="*/ 25019 w 518677"/>
                <a:gd name="connsiteY14" fmla="*/ 428975 h 497928"/>
                <a:gd name="connsiteX15" fmla="*/ 31122 w 518677"/>
                <a:gd name="connsiteY15" fmla="*/ 443620 h 497928"/>
                <a:gd name="connsiteX16" fmla="*/ 156824 w 518677"/>
                <a:gd name="connsiteY16" fmla="*/ 497928 h 497928"/>
                <a:gd name="connsiteX17" fmla="*/ 157563 w 518677"/>
                <a:gd name="connsiteY17" fmla="*/ 497815 h 497928"/>
                <a:gd name="connsiteX18" fmla="*/ 157826 w 518677"/>
                <a:gd name="connsiteY18" fmla="*/ 497928 h 497928"/>
                <a:gd name="connsiteX19" fmla="*/ 181625 w 518677"/>
                <a:gd name="connsiteY19" fmla="*/ 494267 h 497928"/>
                <a:gd name="connsiteX20" fmla="*/ 503814 w 518677"/>
                <a:gd name="connsiteY20" fmla="*/ 302052 h 497928"/>
                <a:gd name="connsiteX21" fmla="*/ 512259 w 518677"/>
                <a:gd name="connsiteY21" fmla="*/ 278408 h 497928"/>
                <a:gd name="connsiteX22" fmla="*/ 510994 w 518677"/>
                <a:gd name="connsiteY22" fmla="*/ 279144 h 497928"/>
                <a:gd name="connsiteX23" fmla="*/ 511965 w 518677"/>
                <a:gd name="connsiteY23" fmla="*/ 276424 h 497928"/>
                <a:gd name="connsiteX24" fmla="*/ 518677 w 518677"/>
                <a:gd name="connsiteY24" fmla="*/ 272152 h 497928"/>
                <a:gd name="connsiteX25" fmla="*/ 518078 w 518677"/>
                <a:gd name="connsiteY25" fmla="*/ 191900 h 497928"/>
                <a:gd name="connsiteX26" fmla="*/ 518677 w 518677"/>
                <a:gd name="connsiteY26" fmla="*/ 191604 h 497928"/>
                <a:gd name="connsiteX27" fmla="*/ 518070 w 518677"/>
                <a:gd name="connsiteY27" fmla="*/ 190773 h 497928"/>
                <a:gd name="connsiteX28" fmla="*/ 518067 w 518677"/>
                <a:gd name="connsiteY28" fmla="*/ 190384 h 497928"/>
                <a:gd name="connsiteX29" fmla="*/ 516003 w 518677"/>
                <a:gd name="connsiteY29" fmla="*/ 187945 h 497928"/>
                <a:gd name="connsiteX30" fmla="*/ 507083 w 518677"/>
                <a:gd name="connsiteY30" fmla="*/ 175739 h 497928"/>
                <a:gd name="connsiteX31" fmla="*/ 506084 w 518677"/>
                <a:gd name="connsiteY31" fmla="*/ 176223 h 497928"/>
                <a:gd name="connsiteX32" fmla="*/ 504643 w 518677"/>
                <a:gd name="connsiteY32" fmla="*/ 174520 h 497928"/>
                <a:gd name="connsiteX33" fmla="*/ 374668 w 518677"/>
                <a:gd name="connsiteY33" fmla="*/ 147060 h 497928"/>
                <a:gd name="connsiteX34" fmla="*/ 303274 w 518677"/>
                <a:gd name="connsiteY34" fmla="*/ 172079 h 497928"/>
                <a:gd name="connsiteX35" fmla="*/ 303274 w 518677"/>
                <a:gd name="connsiteY35" fmla="*/ 140348 h 497928"/>
                <a:gd name="connsiteX36" fmla="*/ 311207 w 518677"/>
                <a:gd name="connsiteY36" fmla="*/ 122041 h 497928"/>
                <a:gd name="connsiteX37" fmla="*/ 319139 w 518677"/>
                <a:gd name="connsiteY37" fmla="*/ 90921 h 497928"/>
                <a:gd name="connsiteX38" fmla="*/ 321580 w 518677"/>
                <a:gd name="connsiteY38" fmla="*/ 68954 h 497928"/>
                <a:gd name="connsiteX39" fmla="*/ 322800 w 518677"/>
                <a:gd name="connsiteY39" fmla="*/ 48206 h 497928"/>
                <a:gd name="connsiteX40" fmla="*/ 322191 w 518677"/>
                <a:gd name="connsiteY40" fmla="*/ 26849 h 497928"/>
                <a:gd name="connsiteX41" fmla="*/ 319139 w 518677"/>
                <a:gd name="connsiteY41" fmla="*/ 611 h 497928"/>
                <a:gd name="connsiteX0" fmla="*/ 319139 w 518677"/>
                <a:gd name="connsiteY0" fmla="*/ 24903 h 522220"/>
                <a:gd name="connsiteX1" fmla="*/ 179402 w 518677"/>
                <a:gd name="connsiteY1" fmla="*/ 24292 h 522220"/>
                <a:gd name="connsiteX2" fmla="*/ 176961 w 518677"/>
                <a:gd name="connsiteY2" fmla="*/ 116433 h 522220"/>
                <a:gd name="connsiteX3" fmla="*/ 193436 w 518677"/>
                <a:gd name="connsiteY3" fmla="*/ 150605 h 522220"/>
                <a:gd name="connsiteX4" fmla="*/ 212963 w 518677"/>
                <a:gd name="connsiteY4" fmla="*/ 179895 h 522220"/>
                <a:gd name="connsiteX5" fmla="*/ 212963 w 518677"/>
                <a:gd name="connsiteY5" fmla="*/ 231152 h 522220"/>
                <a:gd name="connsiteX6" fmla="*/ 18917 w 518677"/>
                <a:gd name="connsiteY6" fmla="*/ 311699 h 522220"/>
                <a:gd name="connsiteX7" fmla="*/ 16874 w 518677"/>
                <a:gd name="connsiteY7" fmla="*/ 315223 h 522220"/>
                <a:gd name="connsiteX8" fmla="*/ 15308 w 518677"/>
                <a:gd name="connsiteY8" fmla="*/ 314750 h 522220"/>
                <a:gd name="connsiteX9" fmla="*/ 0 w 518677"/>
                <a:gd name="connsiteY9" fmla="*/ 339158 h 522220"/>
                <a:gd name="connsiteX10" fmla="*/ 1231 w 518677"/>
                <a:gd name="connsiteY10" fmla="*/ 339548 h 522220"/>
                <a:gd name="connsiteX11" fmla="*/ 1247 w 518677"/>
                <a:gd name="connsiteY11" fmla="*/ 342165 h 522220"/>
                <a:gd name="connsiteX12" fmla="*/ 1221 w 518677"/>
                <a:gd name="connsiteY12" fmla="*/ 342210 h 522220"/>
                <a:gd name="connsiteX13" fmla="*/ 1221 w 518677"/>
                <a:gd name="connsiteY13" fmla="*/ 438622 h 522220"/>
                <a:gd name="connsiteX14" fmla="*/ 25019 w 518677"/>
                <a:gd name="connsiteY14" fmla="*/ 453267 h 522220"/>
                <a:gd name="connsiteX15" fmla="*/ 31122 w 518677"/>
                <a:gd name="connsiteY15" fmla="*/ 467912 h 522220"/>
                <a:gd name="connsiteX16" fmla="*/ 156824 w 518677"/>
                <a:gd name="connsiteY16" fmla="*/ 522220 h 522220"/>
                <a:gd name="connsiteX17" fmla="*/ 157563 w 518677"/>
                <a:gd name="connsiteY17" fmla="*/ 522107 h 522220"/>
                <a:gd name="connsiteX18" fmla="*/ 157826 w 518677"/>
                <a:gd name="connsiteY18" fmla="*/ 522220 h 522220"/>
                <a:gd name="connsiteX19" fmla="*/ 181625 w 518677"/>
                <a:gd name="connsiteY19" fmla="*/ 518559 h 522220"/>
                <a:gd name="connsiteX20" fmla="*/ 503814 w 518677"/>
                <a:gd name="connsiteY20" fmla="*/ 326344 h 522220"/>
                <a:gd name="connsiteX21" fmla="*/ 512259 w 518677"/>
                <a:gd name="connsiteY21" fmla="*/ 302700 h 522220"/>
                <a:gd name="connsiteX22" fmla="*/ 510994 w 518677"/>
                <a:gd name="connsiteY22" fmla="*/ 303436 h 522220"/>
                <a:gd name="connsiteX23" fmla="*/ 511965 w 518677"/>
                <a:gd name="connsiteY23" fmla="*/ 300716 h 522220"/>
                <a:gd name="connsiteX24" fmla="*/ 518677 w 518677"/>
                <a:gd name="connsiteY24" fmla="*/ 296444 h 522220"/>
                <a:gd name="connsiteX25" fmla="*/ 518078 w 518677"/>
                <a:gd name="connsiteY25" fmla="*/ 216192 h 522220"/>
                <a:gd name="connsiteX26" fmla="*/ 518677 w 518677"/>
                <a:gd name="connsiteY26" fmla="*/ 215896 h 522220"/>
                <a:gd name="connsiteX27" fmla="*/ 518070 w 518677"/>
                <a:gd name="connsiteY27" fmla="*/ 215065 h 522220"/>
                <a:gd name="connsiteX28" fmla="*/ 518067 w 518677"/>
                <a:gd name="connsiteY28" fmla="*/ 214676 h 522220"/>
                <a:gd name="connsiteX29" fmla="*/ 516003 w 518677"/>
                <a:gd name="connsiteY29" fmla="*/ 212237 h 522220"/>
                <a:gd name="connsiteX30" fmla="*/ 507083 w 518677"/>
                <a:gd name="connsiteY30" fmla="*/ 200031 h 522220"/>
                <a:gd name="connsiteX31" fmla="*/ 506084 w 518677"/>
                <a:gd name="connsiteY31" fmla="*/ 200515 h 522220"/>
                <a:gd name="connsiteX32" fmla="*/ 504643 w 518677"/>
                <a:gd name="connsiteY32" fmla="*/ 198812 h 522220"/>
                <a:gd name="connsiteX33" fmla="*/ 374668 w 518677"/>
                <a:gd name="connsiteY33" fmla="*/ 171352 h 522220"/>
                <a:gd name="connsiteX34" fmla="*/ 303274 w 518677"/>
                <a:gd name="connsiteY34" fmla="*/ 196371 h 522220"/>
                <a:gd name="connsiteX35" fmla="*/ 303274 w 518677"/>
                <a:gd name="connsiteY35" fmla="*/ 164640 h 522220"/>
                <a:gd name="connsiteX36" fmla="*/ 311207 w 518677"/>
                <a:gd name="connsiteY36" fmla="*/ 146333 h 522220"/>
                <a:gd name="connsiteX37" fmla="*/ 319139 w 518677"/>
                <a:gd name="connsiteY37" fmla="*/ 115213 h 522220"/>
                <a:gd name="connsiteX38" fmla="*/ 321580 w 518677"/>
                <a:gd name="connsiteY38" fmla="*/ 93246 h 522220"/>
                <a:gd name="connsiteX39" fmla="*/ 322800 w 518677"/>
                <a:gd name="connsiteY39" fmla="*/ 72498 h 522220"/>
                <a:gd name="connsiteX40" fmla="*/ 322191 w 518677"/>
                <a:gd name="connsiteY40" fmla="*/ 51141 h 522220"/>
                <a:gd name="connsiteX41" fmla="*/ 319139 w 518677"/>
                <a:gd name="connsiteY41" fmla="*/ 24903 h 522220"/>
                <a:gd name="connsiteX0" fmla="*/ 319139 w 518677"/>
                <a:gd name="connsiteY0" fmla="*/ 40603 h 537920"/>
                <a:gd name="connsiteX1" fmla="*/ 179402 w 518677"/>
                <a:gd name="connsiteY1" fmla="*/ 39992 h 537920"/>
                <a:gd name="connsiteX2" fmla="*/ 176961 w 518677"/>
                <a:gd name="connsiteY2" fmla="*/ 132133 h 537920"/>
                <a:gd name="connsiteX3" fmla="*/ 193436 w 518677"/>
                <a:gd name="connsiteY3" fmla="*/ 166305 h 537920"/>
                <a:gd name="connsiteX4" fmla="*/ 212963 w 518677"/>
                <a:gd name="connsiteY4" fmla="*/ 195595 h 537920"/>
                <a:gd name="connsiteX5" fmla="*/ 212963 w 518677"/>
                <a:gd name="connsiteY5" fmla="*/ 246852 h 537920"/>
                <a:gd name="connsiteX6" fmla="*/ 18917 w 518677"/>
                <a:gd name="connsiteY6" fmla="*/ 327399 h 537920"/>
                <a:gd name="connsiteX7" fmla="*/ 16874 w 518677"/>
                <a:gd name="connsiteY7" fmla="*/ 330923 h 537920"/>
                <a:gd name="connsiteX8" fmla="*/ 15308 w 518677"/>
                <a:gd name="connsiteY8" fmla="*/ 330450 h 537920"/>
                <a:gd name="connsiteX9" fmla="*/ 0 w 518677"/>
                <a:gd name="connsiteY9" fmla="*/ 354858 h 537920"/>
                <a:gd name="connsiteX10" fmla="*/ 1231 w 518677"/>
                <a:gd name="connsiteY10" fmla="*/ 355248 h 537920"/>
                <a:gd name="connsiteX11" fmla="*/ 1247 w 518677"/>
                <a:gd name="connsiteY11" fmla="*/ 357865 h 537920"/>
                <a:gd name="connsiteX12" fmla="*/ 1221 w 518677"/>
                <a:gd name="connsiteY12" fmla="*/ 357910 h 537920"/>
                <a:gd name="connsiteX13" fmla="*/ 1221 w 518677"/>
                <a:gd name="connsiteY13" fmla="*/ 454322 h 537920"/>
                <a:gd name="connsiteX14" fmla="*/ 25019 w 518677"/>
                <a:gd name="connsiteY14" fmla="*/ 468967 h 537920"/>
                <a:gd name="connsiteX15" fmla="*/ 31122 w 518677"/>
                <a:gd name="connsiteY15" fmla="*/ 483612 h 537920"/>
                <a:gd name="connsiteX16" fmla="*/ 156824 w 518677"/>
                <a:gd name="connsiteY16" fmla="*/ 537920 h 537920"/>
                <a:gd name="connsiteX17" fmla="*/ 157563 w 518677"/>
                <a:gd name="connsiteY17" fmla="*/ 537807 h 537920"/>
                <a:gd name="connsiteX18" fmla="*/ 157826 w 518677"/>
                <a:gd name="connsiteY18" fmla="*/ 537920 h 537920"/>
                <a:gd name="connsiteX19" fmla="*/ 181625 w 518677"/>
                <a:gd name="connsiteY19" fmla="*/ 534259 h 537920"/>
                <a:gd name="connsiteX20" fmla="*/ 503814 w 518677"/>
                <a:gd name="connsiteY20" fmla="*/ 342044 h 537920"/>
                <a:gd name="connsiteX21" fmla="*/ 512259 w 518677"/>
                <a:gd name="connsiteY21" fmla="*/ 318400 h 537920"/>
                <a:gd name="connsiteX22" fmla="*/ 510994 w 518677"/>
                <a:gd name="connsiteY22" fmla="*/ 319136 h 537920"/>
                <a:gd name="connsiteX23" fmla="*/ 511965 w 518677"/>
                <a:gd name="connsiteY23" fmla="*/ 316416 h 537920"/>
                <a:gd name="connsiteX24" fmla="*/ 518677 w 518677"/>
                <a:gd name="connsiteY24" fmla="*/ 312144 h 537920"/>
                <a:gd name="connsiteX25" fmla="*/ 518078 w 518677"/>
                <a:gd name="connsiteY25" fmla="*/ 231892 h 537920"/>
                <a:gd name="connsiteX26" fmla="*/ 518677 w 518677"/>
                <a:gd name="connsiteY26" fmla="*/ 231596 h 537920"/>
                <a:gd name="connsiteX27" fmla="*/ 518070 w 518677"/>
                <a:gd name="connsiteY27" fmla="*/ 230765 h 537920"/>
                <a:gd name="connsiteX28" fmla="*/ 518067 w 518677"/>
                <a:gd name="connsiteY28" fmla="*/ 230376 h 537920"/>
                <a:gd name="connsiteX29" fmla="*/ 516003 w 518677"/>
                <a:gd name="connsiteY29" fmla="*/ 227937 h 537920"/>
                <a:gd name="connsiteX30" fmla="*/ 507083 w 518677"/>
                <a:gd name="connsiteY30" fmla="*/ 215731 h 537920"/>
                <a:gd name="connsiteX31" fmla="*/ 506084 w 518677"/>
                <a:gd name="connsiteY31" fmla="*/ 216215 h 537920"/>
                <a:gd name="connsiteX32" fmla="*/ 504643 w 518677"/>
                <a:gd name="connsiteY32" fmla="*/ 214512 h 537920"/>
                <a:gd name="connsiteX33" fmla="*/ 374668 w 518677"/>
                <a:gd name="connsiteY33" fmla="*/ 187052 h 537920"/>
                <a:gd name="connsiteX34" fmla="*/ 303274 w 518677"/>
                <a:gd name="connsiteY34" fmla="*/ 212071 h 537920"/>
                <a:gd name="connsiteX35" fmla="*/ 303274 w 518677"/>
                <a:gd name="connsiteY35" fmla="*/ 180340 h 537920"/>
                <a:gd name="connsiteX36" fmla="*/ 311207 w 518677"/>
                <a:gd name="connsiteY36" fmla="*/ 162033 h 537920"/>
                <a:gd name="connsiteX37" fmla="*/ 319139 w 518677"/>
                <a:gd name="connsiteY37" fmla="*/ 130913 h 537920"/>
                <a:gd name="connsiteX38" fmla="*/ 321580 w 518677"/>
                <a:gd name="connsiteY38" fmla="*/ 108946 h 537920"/>
                <a:gd name="connsiteX39" fmla="*/ 322800 w 518677"/>
                <a:gd name="connsiteY39" fmla="*/ 88198 h 537920"/>
                <a:gd name="connsiteX40" fmla="*/ 322191 w 518677"/>
                <a:gd name="connsiteY40" fmla="*/ 66841 h 537920"/>
                <a:gd name="connsiteX41" fmla="*/ 319139 w 518677"/>
                <a:gd name="connsiteY41" fmla="*/ 40603 h 537920"/>
                <a:gd name="connsiteX0" fmla="*/ 319139 w 518677"/>
                <a:gd name="connsiteY0" fmla="*/ 42021 h 539338"/>
                <a:gd name="connsiteX1" fmla="*/ 179402 w 518677"/>
                <a:gd name="connsiteY1" fmla="*/ 41410 h 539338"/>
                <a:gd name="connsiteX2" fmla="*/ 176961 w 518677"/>
                <a:gd name="connsiteY2" fmla="*/ 133551 h 539338"/>
                <a:gd name="connsiteX3" fmla="*/ 193436 w 518677"/>
                <a:gd name="connsiteY3" fmla="*/ 167723 h 539338"/>
                <a:gd name="connsiteX4" fmla="*/ 212963 w 518677"/>
                <a:gd name="connsiteY4" fmla="*/ 197013 h 539338"/>
                <a:gd name="connsiteX5" fmla="*/ 212963 w 518677"/>
                <a:gd name="connsiteY5" fmla="*/ 248270 h 539338"/>
                <a:gd name="connsiteX6" fmla="*/ 18917 w 518677"/>
                <a:gd name="connsiteY6" fmla="*/ 328817 h 539338"/>
                <a:gd name="connsiteX7" fmla="*/ 16874 w 518677"/>
                <a:gd name="connsiteY7" fmla="*/ 332341 h 539338"/>
                <a:gd name="connsiteX8" fmla="*/ 15308 w 518677"/>
                <a:gd name="connsiteY8" fmla="*/ 331868 h 539338"/>
                <a:gd name="connsiteX9" fmla="*/ 0 w 518677"/>
                <a:gd name="connsiteY9" fmla="*/ 356276 h 539338"/>
                <a:gd name="connsiteX10" fmla="*/ 1231 w 518677"/>
                <a:gd name="connsiteY10" fmla="*/ 356666 h 539338"/>
                <a:gd name="connsiteX11" fmla="*/ 1247 w 518677"/>
                <a:gd name="connsiteY11" fmla="*/ 359283 h 539338"/>
                <a:gd name="connsiteX12" fmla="*/ 1221 w 518677"/>
                <a:gd name="connsiteY12" fmla="*/ 359328 h 539338"/>
                <a:gd name="connsiteX13" fmla="*/ 1221 w 518677"/>
                <a:gd name="connsiteY13" fmla="*/ 455740 h 539338"/>
                <a:gd name="connsiteX14" fmla="*/ 25019 w 518677"/>
                <a:gd name="connsiteY14" fmla="*/ 470385 h 539338"/>
                <a:gd name="connsiteX15" fmla="*/ 31122 w 518677"/>
                <a:gd name="connsiteY15" fmla="*/ 485030 h 539338"/>
                <a:gd name="connsiteX16" fmla="*/ 156824 w 518677"/>
                <a:gd name="connsiteY16" fmla="*/ 539338 h 539338"/>
                <a:gd name="connsiteX17" fmla="*/ 157563 w 518677"/>
                <a:gd name="connsiteY17" fmla="*/ 539225 h 539338"/>
                <a:gd name="connsiteX18" fmla="*/ 157826 w 518677"/>
                <a:gd name="connsiteY18" fmla="*/ 539338 h 539338"/>
                <a:gd name="connsiteX19" fmla="*/ 181625 w 518677"/>
                <a:gd name="connsiteY19" fmla="*/ 535677 h 539338"/>
                <a:gd name="connsiteX20" fmla="*/ 503814 w 518677"/>
                <a:gd name="connsiteY20" fmla="*/ 343462 h 539338"/>
                <a:gd name="connsiteX21" fmla="*/ 512259 w 518677"/>
                <a:gd name="connsiteY21" fmla="*/ 319818 h 539338"/>
                <a:gd name="connsiteX22" fmla="*/ 510994 w 518677"/>
                <a:gd name="connsiteY22" fmla="*/ 320554 h 539338"/>
                <a:gd name="connsiteX23" fmla="*/ 511965 w 518677"/>
                <a:gd name="connsiteY23" fmla="*/ 317834 h 539338"/>
                <a:gd name="connsiteX24" fmla="*/ 518677 w 518677"/>
                <a:gd name="connsiteY24" fmla="*/ 313562 h 539338"/>
                <a:gd name="connsiteX25" fmla="*/ 518078 w 518677"/>
                <a:gd name="connsiteY25" fmla="*/ 233310 h 539338"/>
                <a:gd name="connsiteX26" fmla="*/ 518677 w 518677"/>
                <a:gd name="connsiteY26" fmla="*/ 233014 h 539338"/>
                <a:gd name="connsiteX27" fmla="*/ 518070 w 518677"/>
                <a:gd name="connsiteY27" fmla="*/ 232183 h 539338"/>
                <a:gd name="connsiteX28" fmla="*/ 518067 w 518677"/>
                <a:gd name="connsiteY28" fmla="*/ 231794 h 539338"/>
                <a:gd name="connsiteX29" fmla="*/ 516003 w 518677"/>
                <a:gd name="connsiteY29" fmla="*/ 229355 h 539338"/>
                <a:gd name="connsiteX30" fmla="*/ 507083 w 518677"/>
                <a:gd name="connsiteY30" fmla="*/ 217149 h 539338"/>
                <a:gd name="connsiteX31" fmla="*/ 506084 w 518677"/>
                <a:gd name="connsiteY31" fmla="*/ 217633 h 539338"/>
                <a:gd name="connsiteX32" fmla="*/ 504643 w 518677"/>
                <a:gd name="connsiteY32" fmla="*/ 215930 h 539338"/>
                <a:gd name="connsiteX33" fmla="*/ 374668 w 518677"/>
                <a:gd name="connsiteY33" fmla="*/ 188470 h 539338"/>
                <a:gd name="connsiteX34" fmla="*/ 303274 w 518677"/>
                <a:gd name="connsiteY34" fmla="*/ 213489 h 539338"/>
                <a:gd name="connsiteX35" fmla="*/ 303274 w 518677"/>
                <a:gd name="connsiteY35" fmla="*/ 181758 h 539338"/>
                <a:gd name="connsiteX36" fmla="*/ 311207 w 518677"/>
                <a:gd name="connsiteY36" fmla="*/ 163451 h 539338"/>
                <a:gd name="connsiteX37" fmla="*/ 319139 w 518677"/>
                <a:gd name="connsiteY37" fmla="*/ 132331 h 539338"/>
                <a:gd name="connsiteX38" fmla="*/ 321580 w 518677"/>
                <a:gd name="connsiteY38" fmla="*/ 110364 h 539338"/>
                <a:gd name="connsiteX39" fmla="*/ 322800 w 518677"/>
                <a:gd name="connsiteY39" fmla="*/ 89616 h 539338"/>
                <a:gd name="connsiteX40" fmla="*/ 322191 w 518677"/>
                <a:gd name="connsiteY40" fmla="*/ 68259 h 539338"/>
                <a:gd name="connsiteX41" fmla="*/ 319139 w 518677"/>
                <a:gd name="connsiteY41" fmla="*/ 42021 h 539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18677" h="539338">
                  <a:moveTo>
                    <a:pt x="319139" y="42021"/>
                  </a:moveTo>
                  <a:cubicBezTo>
                    <a:pt x="296641" y="-17461"/>
                    <a:pt x="200046" y="-10254"/>
                    <a:pt x="179402" y="41410"/>
                  </a:cubicBezTo>
                  <a:cubicBezTo>
                    <a:pt x="178588" y="72124"/>
                    <a:pt x="177775" y="102837"/>
                    <a:pt x="176961" y="133551"/>
                  </a:cubicBezTo>
                  <a:lnTo>
                    <a:pt x="193436" y="167723"/>
                  </a:lnTo>
                  <a:lnTo>
                    <a:pt x="212963" y="197013"/>
                  </a:lnTo>
                  <a:lnTo>
                    <a:pt x="212963" y="248270"/>
                  </a:lnTo>
                  <a:lnTo>
                    <a:pt x="18917" y="328817"/>
                  </a:lnTo>
                  <a:lnTo>
                    <a:pt x="16874" y="332341"/>
                  </a:lnTo>
                  <a:lnTo>
                    <a:pt x="15308" y="331868"/>
                  </a:lnTo>
                  <a:lnTo>
                    <a:pt x="0" y="356276"/>
                  </a:lnTo>
                  <a:lnTo>
                    <a:pt x="1231" y="356666"/>
                  </a:lnTo>
                  <a:cubicBezTo>
                    <a:pt x="1236" y="357538"/>
                    <a:pt x="1242" y="358411"/>
                    <a:pt x="1247" y="359283"/>
                  </a:cubicBezTo>
                  <a:cubicBezTo>
                    <a:pt x="1238" y="359298"/>
                    <a:pt x="1230" y="359313"/>
                    <a:pt x="1221" y="359328"/>
                  </a:cubicBezTo>
                  <a:lnTo>
                    <a:pt x="1221" y="455740"/>
                  </a:lnTo>
                  <a:lnTo>
                    <a:pt x="25019" y="470385"/>
                  </a:lnTo>
                  <a:lnTo>
                    <a:pt x="31122" y="485030"/>
                  </a:lnTo>
                  <a:lnTo>
                    <a:pt x="156824" y="539338"/>
                  </a:lnTo>
                  <a:lnTo>
                    <a:pt x="157563" y="539225"/>
                  </a:lnTo>
                  <a:lnTo>
                    <a:pt x="157826" y="539338"/>
                  </a:lnTo>
                  <a:lnTo>
                    <a:pt x="181625" y="535677"/>
                  </a:lnTo>
                  <a:lnTo>
                    <a:pt x="503814" y="343462"/>
                  </a:lnTo>
                  <a:lnTo>
                    <a:pt x="512259" y="319818"/>
                  </a:lnTo>
                  <a:lnTo>
                    <a:pt x="510994" y="320554"/>
                  </a:lnTo>
                  <a:lnTo>
                    <a:pt x="511965" y="317834"/>
                  </a:lnTo>
                  <a:lnTo>
                    <a:pt x="518677" y="313562"/>
                  </a:lnTo>
                  <a:cubicBezTo>
                    <a:pt x="518477" y="286811"/>
                    <a:pt x="518278" y="260061"/>
                    <a:pt x="518078" y="233310"/>
                  </a:cubicBezTo>
                  <a:lnTo>
                    <a:pt x="518677" y="233014"/>
                  </a:lnTo>
                  <a:lnTo>
                    <a:pt x="518070" y="232183"/>
                  </a:lnTo>
                  <a:cubicBezTo>
                    <a:pt x="518069" y="232054"/>
                    <a:pt x="518068" y="231924"/>
                    <a:pt x="518067" y="231794"/>
                  </a:cubicBezTo>
                  <a:lnTo>
                    <a:pt x="516003" y="229355"/>
                  </a:lnTo>
                  <a:lnTo>
                    <a:pt x="507083" y="217149"/>
                  </a:lnTo>
                  <a:lnTo>
                    <a:pt x="506084" y="217633"/>
                  </a:lnTo>
                  <a:lnTo>
                    <a:pt x="504643" y="215930"/>
                  </a:lnTo>
                  <a:lnTo>
                    <a:pt x="374668" y="188470"/>
                  </a:lnTo>
                  <a:lnTo>
                    <a:pt x="303274" y="213489"/>
                  </a:lnTo>
                  <a:lnTo>
                    <a:pt x="303274" y="181758"/>
                  </a:lnTo>
                  <a:lnTo>
                    <a:pt x="311207" y="163451"/>
                  </a:lnTo>
                  <a:lnTo>
                    <a:pt x="319139" y="132331"/>
                  </a:lnTo>
                  <a:lnTo>
                    <a:pt x="321580" y="110364"/>
                  </a:lnTo>
                  <a:cubicBezTo>
                    <a:pt x="321987" y="103448"/>
                    <a:pt x="322393" y="96532"/>
                    <a:pt x="322800" y="89616"/>
                  </a:cubicBezTo>
                  <a:lnTo>
                    <a:pt x="322191" y="68259"/>
                  </a:lnTo>
                  <a:lnTo>
                    <a:pt x="319139" y="42021"/>
                  </a:lnTo>
                  <a:close/>
                </a:path>
              </a:pathLst>
            </a:custGeom>
            <a:solidFill>
              <a:schemeClr val="accent3"/>
            </a:solidFill>
            <a:ln>
              <a:noFill/>
            </a:ln>
          </p:spPr>
          <p:txBody>
            <a:bodyPr/>
            <a:lstStyle/>
            <a:p>
              <a:pPr>
                <a:defRPr/>
              </a:pPr>
              <a:endParaRPr lang="en-US" dirty="0"/>
            </a:p>
          </p:txBody>
        </p:sp>
        <p:sp>
          <p:nvSpPr>
            <p:cNvPr id="9" name="Freeform 31"/>
            <p:cNvSpPr>
              <a:spLocks/>
            </p:cNvSpPr>
            <p:nvPr/>
          </p:nvSpPr>
          <p:spPr bwMode="auto">
            <a:xfrm flipH="1">
              <a:off x="7732713" y="5480050"/>
              <a:ext cx="666750" cy="404813"/>
            </a:xfrm>
            <a:custGeom>
              <a:avLst/>
              <a:gdLst/>
              <a:ahLst/>
              <a:cxnLst/>
              <a:rect l="l" t="t" r="r" b="b"/>
              <a:pathLst>
                <a:path w="674688" h="410918">
                  <a:moveTo>
                    <a:pt x="1588" y="170261"/>
                  </a:moveTo>
                  <a:lnTo>
                    <a:pt x="0" y="172793"/>
                  </a:lnTo>
                  <a:lnTo>
                    <a:pt x="1588" y="173296"/>
                  </a:lnTo>
                  <a:close/>
                  <a:moveTo>
                    <a:pt x="665587" y="0"/>
                  </a:moveTo>
                  <a:lnTo>
                    <a:pt x="664694" y="2499"/>
                  </a:lnTo>
                  <a:lnTo>
                    <a:pt x="666339" y="1543"/>
                  </a:lnTo>
                  <a:lnTo>
                    <a:pt x="655354" y="32299"/>
                  </a:lnTo>
                  <a:lnTo>
                    <a:pt x="236254" y="282331"/>
                  </a:lnTo>
                  <a:lnTo>
                    <a:pt x="205297" y="287093"/>
                  </a:lnTo>
                  <a:lnTo>
                    <a:pt x="204955" y="286945"/>
                  </a:lnTo>
                  <a:lnTo>
                    <a:pt x="203994" y="287093"/>
                  </a:lnTo>
                  <a:lnTo>
                    <a:pt x="40482" y="216449"/>
                  </a:lnTo>
                  <a:lnTo>
                    <a:pt x="32544" y="197399"/>
                  </a:lnTo>
                  <a:lnTo>
                    <a:pt x="1588" y="178349"/>
                  </a:lnTo>
                  <a:lnTo>
                    <a:pt x="1588" y="302174"/>
                  </a:lnTo>
                  <a:lnTo>
                    <a:pt x="32544" y="321224"/>
                  </a:lnTo>
                  <a:lnTo>
                    <a:pt x="40482" y="340274"/>
                  </a:lnTo>
                  <a:lnTo>
                    <a:pt x="203994" y="410918"/>
                  </a:lnTo>
                  <a:lnTo>
                    <a:pt x="204955" y="410770"/>
                  </a:lnTo>
                  <a:lnTo>
                    <a:pt x="205297" y="410918"/>
                  </a:lnTo>
                  <a:lnTo>
                    <a:pt x="236254" y="406156"/>
                  </a:lnTo>
                  <a:lnTo>
                    <a:pt x="655354" y="156124"/>
                  </a:lnTo>
                  <a:lnTo>
                    <a:pt x="666339" y="125368"/>
                  </a:lnTo>
                  <a:lnTo>
                    <a:pt x="664694" y="126324"/>
                  </a:lnTo>
                  <a:lnTo>
                    <a:pt x="665957" y="122787"/>
                  </a:lnTo>
                  <a:lnTo>
                    <a:pt x="674688" y="117231"/>
                  </a:lnTo>
                  <a:cubicBezTo>
                    <a:pt x="674428" y="82435"/>
                    <a:pt x="674169" y="47637"/>
                    <a:pt x="673909" y="12841"/>
                  </a:cubicBezTo>
                  <a:lnTo>
                    <a:pt x="674688" y="12455"/>
                  </a:lnTo>
                  <a:lnTo>
                    <a:pt x="673898" y="11374"/>
                  </a:lnTo>
                  <a:cubicBezTo>
                    <a:pt x="673897" y="11205"/>
                    <a:pt x="673895" y="11037"/>
                    <a:pt x="673894" y="10868"/>
                  </a:cubicBezTo>
                  <a:lnTo>
                    <a:pt x="671212" y="7698"/>
                  </a:lnTo>
                  <a:close/>
                </a:path>
              </a:pathLst>
            </a:custGeom>
            <a:gradFill flip="none" rotWithShape="1">
              <a:gsLst>
                <a:gs pos="0">
                  <a:schemeClr val="accent3">
                    <a:alpha val="50000"/>
                  </a:schemeClr>
                </a:gs>
                <a:gs pos="79000">
                  <a:schemeClr val="accent3">
                    <a:alpha val="0"/>
                  </a:schemeClr>
                </a:gs>
              </a:gsLst>
              <a:lin ang="4800000" scaled="0"/>
              <a:tileRect/>
            </a:gradFill>
            <a:ln>
              <a:noFill/>
            </a:ln>
          </p:spPr>
          <p:txBody>
            <a:bodyPr/>
            <a:lstStyle/>
            <a:p>
              <a:pPr>
                <a:defRPr/>
              </a:pPr>
              <a:endParaRPr lang="en-US" dirty="0"/>
            </a:p>
          </p:txBody>
        </p:sp>
        <p:grpSp>
          <p:nvGrpSpPr>
            <p:cNvPr id="10" name="Group 11"/>
            <p:cNvGrpSpPr>
              <a:grpSpLocks/>
            </p:cNvGrpSpPr>
            <p:nvPr/>
          </p:nvGrpSpPr>
          <p:grpSpPr bwMode="auto">
            <a:xfrm flipH="1">
              <a:off x="7734300" y="5030788"/>
              <a:ext cx="665163" cy="693737"/>
              <a:chOff x="4237697" y="4526236"/>
              <a:chExt cx="674689" cy="701675"/>
            </a:xfrm>
          </p:grpSpPr>
          <p:sp>
            <p:nvSpPr>
              <p:cNvPr id="21" name="Freeform 31"/>
              <p:cNvSpPr>
                <a:spLocks/>
              </p:cNvSpPr>
              <p:nvPr/>
            </p:nvSpPr>
            <p:spPr bwMode="auto">
              <a:xfrm>
                <a:off x="4239285" y="4526236"/>
                <a:ext cx="673101" cy="701675"/>
              </a:xfrm>
              <a:custGeom>
                <a:avLst/>
                <a:gdLst>
                  <a:gd name="T0" fmla="*/ 389736 w 673100"/>
                  <a:gd name="T1" fmla="*/ 64303 h 701675"/>
                  <a:gd name="T2" fmla="*/ 369892 w 673100"/>
                  <a:gd name="T3" fmla="*/ 70670 h 701675"/>
                  <a:gd name="T4" fmla="*/ 351636 w 673100"/>
                  <a:gd name="T5" fmla="*/ 74649 h 701675"/>
                  <a:gd name="T6" fmla="*/ 334962 w 673100"/>
                  <a:gd name="T7" fmla="*/ 77832 h 701675"/>
                  <a:gd name="T8" fmla="*/ 317500 w 673100"/>
                  <a:gd name="T9" fmla="*/ 77832 h 701675"/>
                  <a:gd name="T10" fmla="*/ 300831 w 673100"/>
                  <a:gd name="T11" fmla="*/ 77036 h 701675"/>
                  <a:gd name="T12" fmla="*/ 282575 w 673100"/>
                  <a:gd name="T13" fmla="*/ 73057 h 701675"/>
                  <a:gd name="T14" fmla="*/ 266907 w 673100"/>
                  <a:gd name="T15" fmla="*/ 69571 h 701675"/>
                  <a:gd name="T16" fmla="*/ 252412 w 673100"/>
                  <a:gd name="T17" fmla="*/ 65099 h 701675"/>
                  <a:gd name="T18" fmla="*/ 299243 w 673100"/>
                  <a:gd name="T19" fmla="*/ 248135 h 701675"/>
                  <a:gd name="T20" fmla="*/ 310356 w 673100"/>
                  <a:gd name="T21" fmla="*/ 361936 h 701675"/>
                  <a:gd name="T22" fmla="*/ 326338 w 673100"/>
                  <a:gd name="T23" fmla="*/ 366441 h 701675"/>
                  <a:gd name="T24" fmla="*/ 327819 w 673100"/>
                  <a:gd name="T25" fmla="*/ 366712 h 701675"/>
                  <a:gd name="T26" fmla="*/ 328206 w 673100"/>
                  <a:gd name="T27" fmla="*/ 366712 h 701675"/>
                  <a:gd name="T28" fmla="*/ 330545 w 673100"/>
                  <a:gd name="T29" fmla="*/ 366712 h 701675"/>
                  <a:gd name="T30" fmla="*/ 333029 w 673100"/>
                  <a:gd name="T31" fmla="*/ 366712 h 701675"/>
                  <a:gd name="T32" fmla="*/ 333722 w 673100"/>
                  <a:gd name="T33" fmla="*/ 366712 h 701675"/>
                  <a:gd name="T34" fmla="*/ 334966 w 673100"/>
                  <a:gd name="T35" fmla="*/ 366711 h 701675"/>
                  <a:gd name="T36" fmla="*/ 335756 w 673100"/>
                  <a:gd name="T37" fmla="*/ 366711 h 701675"/>
                  <a:gd name="T38" fmla="*/ 350842 w 673100"/>
                  <a:gd name="T39" fmla="*/ 361936 h 701675"/>
                  <a:gd name="T40" fmla="*/ 369099 w 673100"/>
                  <a:gd name="T41" fmla="*/ 350795 h 701675"/>
                  <a:gd name="T42" fmla="*/ 395072 w 673100"/>
                  <a:gd name="T43" fmla="*/ 194020 h 701675"/>
                  <a:gd name="T44" fmla="*/ 321469 w 673100"/>
                  <a:gd name="T45" fmla="*/ 0 h 701675"/>
                  <a:gd name="T46" fmla="*/ 349255 w 673100"/>
                  <a:gd name="T47" fmla="*/ 2381 h 701675"/>
                  <a:gd name="T48" fmla="*/ 375449 w 673100"/>
                  <a:gd name="T49" fmla="*/ 11113 h 701675"/>
                  <a:gd name="T50" fmla="*/ 394499 w 673100"/>
                  <a:gd name="T51" fmla="*/ 24606 h 701675"/>
                  <a:gd name="T52" fmla="*/ 413549 w 673100"/>
                  <a:gd name="T53" fmla="*/ 54769 h 701675"/>
                  <a:gd name="T54" fmla="*/ 418311 w 673100"/>
                  <a:gd name="T55" fmla="*/ 116681 h 701675"/>
                  <a:gd name="T56" fmla="*/ 413549 w 673100"/>
                  <a:gd name="T57" fmla="*/ 172244 h 701675"/>
                  <a:gd name="T58" fmla="*/ 392911 w 673100"/>
                  <a:gd name="T59" fmla="*/ 236538 h 701675"/>
                  <a:gd name="T60" fmla="*/ 485780 w 673100"/>
                  <a:gd name="T61" fmla="*/ 245269 h 701675"/>
                  <a:gd name="T62" fmla="*/ 672311 w 673100"/>
                  <a:gd name="T63" fmla="*/ 301625 h 701675"/>
                  <a:gd name="T64" fmla="*/ 664374 w 673100"/>
                  <a:gd name="T65" fmla="*/ 413544 h 701675"/>
                  <a:gd name="T66" fmla="*/ 233363 w 673100"/>
                  <a:gd name="T67" fmla="*/ 696913 h 701675"/>
                  <a:gd name="T68" fmla="*/ 38894 w 673100"/>
                  <a:gd name="T69" fmla="*/ 631031 h 701675"/>
                  <a:gd name="T70" fmla="*/ 0 w 673100"/>
                  <a:gd name="T71" fmla="*/ 592931 h 701675"/>
                  <a:gd name="T72" fmla="*/ 23019 w 673100"/>
                  <a:gd name="T73" fmla="*/ 427831 h 701675"/>
                  <a:gd name="T74" fmla="*/ 275431 w 673100"/>
                  <a:gd name="T75" fmla="*/ 256381 h 701675"/>
                  <a:gd name="T76" fmla="*/ 228600 w 673100"/>
                  <a:gd name="T77" fmla="*/ 173831 h 701675"/>
                  <a:gd name="T78" fmla="*/ 231775 w 673100"/>
                  <a:gd name="T79" fmla="*/ 53975 h 701675"/>
                  <a:gd name="T80" fmla="*/ 245269 w 673100"/>
                  <a:gd name="T81" fmla="*/ 29369 h 701675"/>
                  <a:gd name="T82" fmla="*/ 266700 w 673100"/>
                  <a:gd name="T83" fmla="*/ 12700 h 701675"/>
                  <a:gd name="T84" fmla="*/ 292894 w 673100"/>
                  <a:gd name="T85" fmla="*/ 3969 h 701675"/>
                  <a:gd name="T86" fmla="*/ 321469 w 673100"/>
                  <a:gd name="T87" fmla="*/ 0 h 70167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73100" h="701675">
                    <a:moveTo>
                      <a:pt x="400050" y="60324"/>
                    </a:moveTo>
                    <a:lnTo>
                      <a:pt x="389731" y="64303"/>
                    </a:lnTo>
                    <a:lnTo>
                      <a:pt x="380206" y="67487"/>
                    </a:lnTo>
                    <a:lnTo>
                      <a:pt x="369887" y="70670"/>
                    </a:lnTo>
                    <a:lnTo>
                      <a:pt x="360362" y="73057"/>
                    </a:lnTo>
                    <a:lnTo>
                      <a:pt x="351631" y="74649"/>
                    </a:lnTo>
                    <a:lnTo>
                      <a:pt x="342900" y="77036"/>
                    </a:lnTo>
                    <a:lnTo>
                      <a:pt x="334962" y="77832"/>
                    </a:lnTo>
                    <a:lnTo>
                      <a:pt x="327025" y="77832"/>
                    </a:lnTo>
                    <a:lnTo>
                      <a:pt x="317500" y="77832"/>
                    </a:lnTo>
                    <a:lnTo>
                      <a:pt x="309562" y="77832"/>
                    </a:lnTo>
                    <a:lnTo>
                      <a:pt x="300831" y="77036"/>
                    </a:lnTo>
                    <a:lnTo>
                      <a:pt x="292100" y="74649"/>
                    </a:lnTo>
                    <a:lnTo>
                      <a:pt x="282575" y="73057"/>
                    </a:lnTo>
                    <a:lnTo>
                      <a:pt x="276103" y="71976"/>
                    </a:lnTo>
                    <a:lnTo>
                      <a:pt x="266907" y="69571"/>
                    </a:lnTo>
                    <a:lnTo>
                      <a:pt x="262731" y="68282"/>
                    </a:lnTo>
                    <a:lnTo>
                      <a:pt x="252412" y="65099"/>
                    </a:lnTo>
                    <a:lnTo>
                      <a:pt x="252412" y="178900"/>
                    </a:lnTo>
                    <a:lnTo>
                      <a:pt x="299243" y="248135"/>
                    </a:lnTo>
                    <a:lnTo>
                      <a:pt x="299243" y="357957"/>
                    </a:lnTo>
                    <a:lnTo>
                      <a:pt x="310356" y="361936"/>
                    </a:lnTo>
                    <a:lnTo>
                      <a:pt x="319087" y="365120"/>
                    </a:lnTo>
                    <a:lnTo>
                      <a:pt x="326338" y="366441"/>
                    </a:lnTo>
                    <a:lnTo>
                      <a:pt x="327414" y="366712"/>
                    </a:lnTo>
                    <a:lnTo>
                      <a:pt x="327819" y="366712"/>
                    </a:lnTo>
                    <a:lnTo>
                      <a:pt x="328201" y="366712"/>
                    </a:lnTo>
                    <a:lnTo>
                      <a:pt x="328206" y="366712"/>
                    </a:lnTo>
                    <a:lnTo>
                      <a:pt x="328226" y="366712"/>
                    </a:lnTo>
                    <a:lnTo>
                      <a:pt x="330545" y="366712"/>
                    </a:lnTo>
                    <a:lnTo>
                      <a:pt x="331337" y="366712"/>
                    </a:lnTo>
                    <a:lnTo>
                      <a:pt x="333029" y="366712"/>
                    </a:lnTo>
                    <a:lnTo>
                      <a:pt x="333720" y="366712"/>
                    </a:lnTo>
                    <a:lnTo>
                      <a:pt x="333722" y="366712"/>
                    </a:lnTo>
                    <a:lnTo>
                      <a:pt x="334962" y="366712"/>
                    </a:lnTo>
                    <a:cubicBezTo>
                      <a:pt x="334963" y="366712"/>
                      <a:pt x="334965" y="366711"/>
                      <a:pt x="334966" y="366711"/>
                    </a:cubicBezTo>
                    <a:lnTo>
                      <a:pt x="335407" y="366711"/>
                    </a:lnTo>
                    <a:lnTo>
                      <a:pt x="335756" y="366711"/>
                    </a:lnTo>
                    <a:lnTo>
                      <a:pt x="342900" y="365120"/>
                    </a:lnTo>
                    <a:lnTo>
                      <a:pt x="350837" y="361936"/>
                    </a:lnTo>
                    <a:lnTo>
                      <a:pt x="358775" y="357162"/>
                    </a:lnTo>
                    <a:lnTo>
                      <a:pt x="369094" y="350795"/>
                    </a:lnTo>
                    <a:lnTo>
                      <a:pt x="369094" y="244952"/>
                    </a:lnTo>
                    <a:cubicBezTo>
                      <a:pt x="379413" y="227975"/>
                      <a:pt x="384748" y="210997"/>
                      <a:pt x="395067" y="194020"/>
                    </a:cubicBezTo>
                    <a:cubicBezTo>
                      <a:pt x="395067" y="149455"/>
                      <a:pt x="400050" y="104889"/>
                      <a:pt x="400050" y="60324"/>
                    </a:cubicBezTo>
                    <a:close/>
                    <a:moveTo>
                      <a:pt x="321469" y="0"/>
                    </a:moveTo>
                    <a:lnTo>
                      <a:pt x="335756" y="794"/>
                    </a:lnTo>
                    <a:lnTo>
                      <a:pt x="349250" y="2381"/>
                    </a:lnTo>
                    <a:lnTo>
                      <a:pt x="363538" y="6350"/>
                    </a:lnTo>
                    <a:lnTo>
                      <a:pt x="375444" y="11113"/>
                    </a:lnTo>
                    <a:lnTo>
                      <a:pt x="386556" y="17463"/>
                    </a:lnTo>
                    <a:lnTo>
                      <a:pt x="394494" y="24606"/>
                    </a:lnTo>
                    <a:lnTo>
                      <a:pt x="401638" y="32544"/>
                    </a:lnTo>
                    <a:lnTo>
                      <a:pt x="413544" y="54769"/>
                    </a:lnTo>
                    <a:lnTo>
                      <a:pt x="417513" y="88900"/>
                    </a:lnTo>
                    <a:cubicBezTo>
                      <a:pt x="417777" y="98160"/>
                      <a:pt x="418042" y="107421"/>
                      <a:pt x="418306" y="116681"/>
                    </a:cubicBezTo>
                    <a:lnTo>
                      <a:pt x="416719" y="143669"/>
                    </a:lnTo>
                    <a:lnTo>
                      <a:pt x="413544" y="172244"/>
                    </a:lnTo>
                    <a:lnTo>
                      <a:pt x="403225" y="212725"/>
                    </a:lnTo>
                    <a:lnTo>
                      <a:pt x="392906" y="236538"/>
                    </a:lnTo>
                    <a:lnTo>
                      <a:pt x="392906" y="277813"/>
                    </a:lnTo>
                    <a:lnTo>
                      <a:pt x="485775" y="245269"/>
                    </a:lnTo>
                    <a:lnTo>
                      <a:pt x="654844" y="280988"/>
                    </a:lnTo>
                    <a:lnTo>
                      <a:pt x="672306" y="301625"/>
                    </a:lnTo>
                    <a:cubicBezTo>
                      <a:pt x="672571" y="337079"/>
                      <a:pt x="672835" y="372534"/>
                      <a:pt x="673100" y="407988"/>
                    </a:cubicBezTo>
                    <a:lnTo>
                      <a:pt x="664369" y="413544"/>
                    </a:lnTo>
                    <a:lnTo>
                      <a:pt x="652463" y="446881"/>
                    </a:lnTo>
                    <a:lnTo>
                      <a:pt x="233363" y="696913"/>
                    </a:lnTo>
                    <a:lnTo>
                      <a:pt x="202406" y="701675"/>
                    </a:lnTo>
                    <a:lnTo>
                      <a:pt x="38894" y="631031"/>
                    </a:lnTo>
                    <a:lnTo>
                      <a:pt x="30956" y="611981"/>
                    </a:lnTo>
                    <a:lnTo>
                      <a:pt x="0" y="592931"/>
                    </a:lnTo>
                    <a:lnTo>
                      <a:pt x="0" y="467519"/>
                    </a:lnTo>
                    <a:lnTo>
                      <a:pt x="23019" y="427831"/>
                    </a:lnTo>
                    <a:lnTo>
                      <a:pt x="275431" y="323056"/>
                    </a:lnTo>
                    <a:lnTo>
                      <a:pt x="275431" y="256381"/>
                    </a:lnTo>
                    <a:lnTo>
                      <a:pt x="250031" y="218281"/>
                    </a:lnTo>
                    <a:lnTo>
                      <a:pt x="228600" y="173831"/>
                    </a:lnTo>
                    <a:lnTo>
                      <a:pt x="228600" y="68263"/>
                    </a:lnTo>
                    <a:lnTo>
                      <a:pt x="231775" y="53975"/>
                    </a:lnTo>
                    <a:lnTo>
                      <a:pt x="238125" y="40481"/>
                    </a:lnTo>
                    <a:lnTo>
                      <a:pt x="245269" y="29369"/>
                    </a:lnTo>
                    <a:lnTo>
                      <a:pt x="255588" y="19844"/>
                    </a:lnTo>
                    <a:lnTo>
                      <a:pt x="266700" y="12700"/>
                    </a:lnTo>
                    <a:lnTo>
                      <a:pt x="279400" y="7144"/>
                    </a:lnTo>
                    <a:lnTo>
                      <a:pt x="292894" y="3969"/>
                    </a:lnTo>
                    <a:lnTo>
                      <a:pt x="307181" y="794"/>
                    </a:lnTo>
                    <a:lnTo>
                      <a:pt x="321469" y="0"/>
                    </a:lnTo>
                    <a:close/>
                  </a:path>
                </a:pathLst>
              </a:custGeom>
              <a:gradFill rotWithShape="1">
                <a:gsLst>
                  <a:gs pos="0">
                    <a:schemeClr val="bg1">
                      <a:alpha val="29999"/>
                    </a:schemeClr>
                  </a:gs>
                  <a:gs pos="100000">
                    <a:schemeClr val="bg1">
                      <a:alpha val="64998"/>
                    </a:schemeClr>
                  </a:gs>
                </a:gsLst>
                <a:lin ang="162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p>
            </p:txBody>
          </p:sp>
          <p:sp>
            <p:nvSpPr>
              <p:cNvPr id="22" name="Freeform 32"/>
              <p:cNvSpPr>
                <a:spLocks/>
              </p:cNvSpPr>
              <p:nvPr/>
            </p:nvSpPr>
            <p:spPr bwMode="auto">
              <a:xfrm>
                <a:off x="4237697" y="4808811"/>
                <a:ext cx="674688" cy="392113"/>
              </a:xfrm>
              <a:custGeom>
                <a:avLst/>
                <a:gdLst>
                  <a:gd name="T0" fmla="*/ 659607 w 674688"/>
                  <a:gd name="T1" fmla="*/ 0 h 392113"/>
                  <a:gd name="T2" fmla="*/ 674688 w 674688"/>
                  <a:gd name="T3" fmla="*/ 20637 h 392113"/>
                  <a:gd name="T4" fmla="*/ 214981 w 674688"/>
                  <a:gd name="T5" fmla="*/ 251757 h 392113"/>
                  <a:gd name="T6" fmla="*/ 214313 w 674688"/>
                  <a:gd name="T7" fmla="*/ 392113 h 392113"/>
                  <a:gd name="T8" fmla="*/ 2376 w 674688"/>
                  <a:gd name="T9" fmla="*/ 306388 h 392113"/>
                  <a:gd name="T10" fmla="*/ 1601 w 674688"/>
                  <a:gd name="T11" fmla="*/ 181482 h 392113"/>
                  <a:gd name="T12" fmla="*/ 0 w 674688"/>
                  <a:gd name="T13" fmla="*/ 180975 h 392113"/>
                  <a:gd name="T14" fmla="*/ 19912 w 674688"/>
                  <a:gd name="T15" fmla="*/ 149225 h 392113"/>
                  <a:gd name="T16" fmla="*/ 223769 w 674688"/>
                  <a:gd name="T17" fmla="*/ 210787 h 392113"/>
                  <a:gd name="T18" fmla="*/ 659607 w 674688"/>
                  <a:gd name="T19" fmla="*/ 0 h 3921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74688" h="392113">
                    <a:moveTo>
                      <a:pt x="659607" y="0"/>
                    </a:moveTo>
                    <a:lnTo>
                      <a:pt x="674688" y="20637"/>
                    </a:lnTo>
                    <a:lnTo>
                      <a:pt x="214981" y="251757"/>
                    </a:lnTo>
                    <a:cubicBezTo>
                      <a:pt x="214758" y="298542"/>
                      <a:pt x="214536" y="345328"/>
                      <a:pt x="214313" y="392113"/>
                    </a:cubicBezTo>
                    <a:lnTo>
                      <a:pt x="2376" y="306388"/>
                    </a:lnTo>
                    <a:cubicBezTo>
                      <a:pt x="2118" y="264753"/>
                      <a:pt x="1859" y="223117"/>
                      <a:pt x="1601" y="181482"/>
                    </a:cubicBezTo>
                    <a:lnTo>
                      <a:pt x="0" y="180975"/>
                    </a:lnTo>
                    <a:lnTo>
                      <a:pt x="19912" y="149225"/>
                    </a:lnTo>
                    <a:lnTo>
                      <a:pt x="223769" y="210787"/>
                    </a:lnTo>
                    <a:lnTo>
                      <a:pt x="659607" y="0"/>
                    </a:lnTo>
                    <a:close/>
                  </a:path>
                </a:pathLst>
              </a:custGeom>
              <a:gradFill rotWithShape="1">
                <a:gsLst>
                  <a:gs pos="0">
                    <a:schemeClr val="bg1">
                      <a:alpha val="39998"/>
                    </a:schemeClr>
                  </a:gs>
                  <a:gs pos="100000">
                    <a:schemeClr val="bg1">
                      <a:alpha val="84998"/>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p>
            </p:txBody>
          </p:sp>
          <p:sp>
            <p:nvSpPr>
              <p:cNvPr id="23" name="Freeform 31"/>
              <p:cNvSpPr>
                <a:spLocks/>
              </p:cNvSpPr>
              <p:nvPr/>
            </p:nvSpPr>
            <p:spPr bwMode="auto">
              <a:xfrm>
                <a:off x="4258631" y="4942103"/>
                <a:ext cx="645704" cy="285808"/>
              </a:xfrm>
              <a:custGeom>
                <a:avLst/>
                <a:gdLst/>
                <a:ahLst/>
                <a:cxnLst/>
                <a:rect l="l" t="t" r="r" b="b"/>
                <a:pathLst>
                  <a:path w="645873" h="285550">
                    <a:moveTo>
                      <a:pt x="645873" y="0"/>
                    </a:moveTo>
                    <a:lnTo>
                      <a:pt x="634888" y="30756"/>
                    </a:lnTo>
                    <a:lnTo>
                      <a:pt x="215788" y="280788"/>
                    </a:lnTo>
                    <a:lnTo>
                      <a:pt x="184831" y="285550"/>
                    </a:lnTo>
                    <a:lnTo>
                      <a:pt x="21319" y="214906"/>
                    </a:lnTo>
                    <a:lnTo>
                      <a:pt x="13381" y="195856"/>
                    </a:lnTo>
                    <a:lnTo>
                      <a:pt x="0" y="187621"/>
                    </a:lnTo>
                    <a:lnTo>
                      <a:pt x="193055" y="263165"/>
                    </a:lnTo>
                    <a:close/>
                  </a:path>
                </a:pathLst>
              </a:custGeom>
              <a:solidFill>
                <a:schemeClr val="accent3"/>
              </a:solidFill>
              <a:ln>
                <a:noFill/>
              </a:ln>
            </p:spPr>
            <p:txBody>
              <a:bodyPr/>
              <a:lstStyle/>
              <a:p>
                <a:pPr>
                  <a:defRPr/>
                </a:pPr>
                <a:endParaRPr lang="en-US" dirty="0"/>
              </a:p>
            </p:txBody>
          </p:sp>
        </p:grpSp>
        <p:sp>
          <p:nvSpPr>
            <p:cNvPr id="11" name="Freeform 10"/>
            <p:cNvSpPr/>
            <p:nvPr/>
          </p:nvSpPr>
          <p:spPr bwMode="auto">
            <a:xfrm>
              <a:off x="7777163" y="4783138"/>
              <a:ext cx="355600" cy="185737"/>
            </a:xfrm>
            <a:custGeom>
              <a:avLst/>
              <a:gdLst>
                <a:gd name="connsiteX0" fmla="*/ 0 w 276225"/>
                <a:gd name="connsiteY0" fmla="*/ 125410 h 144460"/>
                <a:gd name="connsiteX1" fmla="*/ 47625 w 276225"/>
                <a:gd name="connsiteY1" fmla="*/ 115885 h 144460"/>
                <a:gd name="connsiteX2" fmla="*/ 66675 w 276225"/>
                <a:gd name="connsiteY2" fmla="*/ 58735 h 144460"/>
                <a:gd name="connsiteX3" fmla="*/ 57150 w 276225"/>
                <a:gd name="connsiteY3" fmla="*/ 1585 h 144460"/>
                <a:gd name="connsiteX4" fmla="*/ 47625 w 276225"/>
                <a:gd name="connsiteY4" fmla="*/ 30160 h 144460"/>
                <a:gd name="connsiteX5" fmla="*/ 57150 w 276225"/>
                <a:gd name="connsiteY5" fmla="*/ 144460 h 144460"/>
                <a:gd name="connsiteX6" fmla="*/ 76200 w 276225"/>
                <a:gd name="connsiteY6" fmla="*/ 115885 h 144460"/>
                <a:gd name="connsiteX7" fmla="*/ 85725 w 276225"/>
                <a:gd name="connsiteY7" fmla="*/ 87310 h 144460"/>
                <a:gd name="connsiteX8" fmla="*/ 76200 w 276225"/>
                <a:gd name="connsiteY8" fmla="*/ 134935 h 144460"/>
                <a:gd name="connsiteX9" fmla="*/ 85725 w 276225"/>
                <a:gd name="connsiteY9" fmla="*/ 106360 h 144460"/>
                <a:gd name="connsiteX10" fmla="*/ 133350 w 276225"/>
                <a:gd name="connsiteY10" fmla="*/ 96835 h 144460"/>
                <a:gd name="connsiteX11" fmla="*/ 142875 w 276225"/>
                <a:gd name="connsiteY11" fmla="*/ 125410 h 144460"/>
                <a:gd name="connsiteX12" fmla="*/ 190500 w 276225"/>
                <a:gd name="connsiteY12" fmla="*/ 87310 h 144460"/>
                <a:gd name="connsiteX13" fmla="*/ 161925 w 276225"/>
                <a:gd name="connsiteY13" fmla="*/ 68260 h 144460"/>
                <a:gd name="connsiteX14" fmla="*/ 152400 w 276225"/>
                <a:gd name="connsiteY14" fmla="*/ 144460 h 144460"/>
                <a:gd name="connsiteX15" fmla="*/ 200025 w 276225"/>
                <a:gd name="connsiteY15" fmla="*/ 87310 h 144460"/>
                <a:gd name="connsiteX16" fmla="*/ 228600 w 276225"/>
                <a:gd name="connsiteY16" fmla="*/ 96835 h 144460"/>
                <a:gd name="connsiteX17" fmla="*/ 276225 w 276225"/>
                <a:gd name="connsiteY17" fmla="*/ 68260 h 144460"/>
                <a:gd name="connsiteX0" fmla="*/ 0 w 276225"/>
                <a:gd name="connsiteY0" fmla="*/ 125410 h 144460"/>
                <a:gd name="connsiteX1" fmla="*/ 47625 w 276225"/>
                <a:gd name="connsiteY1" fmla="*/ 115885 h 144460"/>
                <a:gd name="connsiteX2" fmla="*/ 66675 w 276225"/>
                <a:gd name="connsiteY2" fmla="*/ 58735 h 144460"/>
                <a:gd name="connsiteX3" fmla="*/ 57150 w 276225"/>
                <a:gd name="connsiteY3" fmla="*/ 1585 h 144460"/>
                <a:gd name="connsiteX4" fmla="*/ 47625 w 276225"/>
                <a:gd name="connsiteY4" fmla="*/ 30160 h 144460"/>
                <a:gd name="connsiteX5" fmla="*/ 57150 w 276225"/>
                <a:gd name="connsiteY5" fmla="*/ 144460 h 144460"/>
                <a:gd name="connsiteX6" fmla="*/ 76200 w 276225"/>
                <a:gd name="connsiteY6" fmla="*/ 115885 h 144460"/>
                <a:gd name="connsiteX7" fmla="*/ 85725 w 276225"/>
                <a:gd name="connsiteY7" fmla="*/ 87310 h 144460"/>
                <a:gd name="connsiteX8" fmla="*/ 76200 w 276225"/>
                <a:gd name="connsiteY8" fmla="*/ 134935 h 144460"/>
                <a:gd name="connsiteX9" fmla="*/ 85725 w 276225"/>
                <a:gd name="connsiteY9" fmla="*/ 106360 h 144460"/>
                <a:gd name="connsiteX10" fmla="*/ 133350 w 276225"/>
                <a:gd name="connsiteY10" fmla="*/ 96835 h 144460"/>
                <a:gd name="connsiteX11" fmla="*/ 142875 w 276225"/>
                <a:gd name="connsiteY11" fmla="*/ 125410 h 144460"/>
                <a:gd name="connsiteX12" fmla="*/ 190500 w 276225"/>
                <a:gd name="connsiteY12" fmla="*/ 87310 h 144460"/>
                <a:gd name="connsiteX13" fmla="*/ 161925 w 276225"/>
                <a:gd name="connsiteY13" fmla="*/ 68260 h 144460"/>
                <a:gd name="connsiteX14" fmla="*/ 200025 w 276225"/>
                <a:gd name="connsiteY14" fmla="*/ 87310 h 144460"/>
                <a:gd name="connsiteX15" fmla="*/ 228600 w 276225"/>
                <a:gd name="connsiteY15" fmla="*/ 96835 h 144460"/>
                <a:gd name="connsiteX16" fmla="*/ 276225 w 276225"/>
                <a:gd name="connsiteY16" fmla="*/ 68260 h 144460"/>
                <a:gd name="connsiteX0" fmla="*/ 0 w 276225"/>
                <a:gd name="connsiteY0" fmla="*/ 125410 h 144460"/>
                <a:gd name="connsiteX1" fmla="*/ 47625 w 276225"/>
                <a:gd name="connsiteY1" fmla="*/ 115885 h 144460"/>
                <a:gd name="connsiteX2" fmla="*/ 66675 w 276225"/>
                <a:gd name="connsiteY2" fmla="*/ 58735 h 144460"/>
                <a:gd name="connsiteX3" fmla="*/ 57150 w 276225"/>
                <a:gd name="connsiteY3" fmla="*/ 1585 h 144460"/>
                <a:gd name="connsiteX4" fmla="*/ 47625 w 276225"/>
                <a:gd name="connsiteY4" fmla="*/ 30160 h 144460"/>
                <a:gd name="connsiteX5" fmla="*/ 57150 w 276225"/>
                <a:gd name="connsiteY5" fmla="*/ 144460 h 144460"/>
                <a:gd name="connsiteX6" fmla="*/ 76200 w 276225"/>
                <a:gd name="connsiteY6" fmla="*/ 115885 h 144460"/>
                <a:gd name="connsiteX7" fmla="*/ 85725 w 276225"/>
                <a:gd name="connsiteY7" fmla="*/ 87310 h 144460"/>
                <a:gd name="connsiteX8" fmla="*/ 76200 w 276225"/>
                <a:gd name="connsiteY8" fmla="*/ 134935 h 144460"/>
                <a:gd name="connsiteX9" fmla="*/ 85725 w 276225"/>
                <a:gd name="connsiteY9" fmla="*/ 106360 h 144460"/>
                <a:gd name="connsiteX10" fmla="*/ 133350 w 276225"/>
                <a:gd name="connsiteY10" fmla="*/ 96835 h 144460"/>
                <a:gd name="connsiteX11" fmla="*/ 142875 w 276225"/>
                <a:gd name="connsiteY11" fmla="*/ 125410 h 144460"/>
                <a:gd name="connsiteX12" fmla="*/ 161925 w 276225"/>
                <a:gd name="connsiteY12" fmla="*/ 68260 h 144460"/>
                <a:gd name="connsiteX13" fmla="*/ 200025 w 276225"/>
                <a:gd name="connsiteY13" fmla="*/ 87310 h 144460"/>
                <a:gd name="connsiteX14" fmla="*/ 228600 w 276225"/>
                <a:gd name="connsiteY14" fmla="*/ 96835 h 144460"/>
                <a:gd name="connsiteX15" fmla="*/ 276225 w 276225"/>
                <a:gd name="connsiteY15" fmla="*/ 68260 h 144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6225" h="144460">
                  <a:moveTo>
                    <a:pt x="0" y="125410"/>
                  </a:moveTo>
                  <a:cubicBezTo>
                    <a:pt x="15875" y="122235"/>
                    <a:pt x="36177" y="127333"/>
                    <a:pt x="47625" y="115885"/>
                  </a:cubicBezTo>
                  <a:cubicBezTo>
                    <a:pt x="61824" y="101686"/>
                    <a:pt x="66675" y="58735"/>
                    <a:pt x="66675" y="58735"/>
                  </a:cubicBezTo>
                  <a:cubicBezTo>
                    <a:pt x="63500" y="39685"/>
                    <a:pt x="67863" y="17654"/>
                    <a:pt x="57150" y="1585"/>
                  </a:cubicBezTo>
                  <a:cubicBezTo>
                    <a:pt x="51581" y="-6769"/>
                    <a:pt x="47625" y="20120"/>
                    <a:pt x="47625" y="30160"/>
                  </a:cubicBezTo>
                  <a:cubicBezTo>
                    <a:pt x="47625" y="68392"/>
                    <a:pt x="53975" y="106360"/>
                    <a:pt x="57150" y="144460"/>
                  </a:cubicBezTo>
                  <a:cubicBezTo>
                    <a:pt x="63500" y="134935"/>
                    <a:pt x="71080" y="126124"/>
                    <a:pt x="76200" y="115885"/>
                  </a:cubicBezTo>
                  <a:cubicBezTo>
                    <a:pt x="80690" y="106905"/>
                    <a:pt x="85725" y="77270"/>
                    <a:pt x="85725" y="87310"/>
                  </a:cubicBezTo>
                  <a:cubicBezTo>
                    <a:pt x="85725" y="103499"/>
                    <a:pt x="76200" y="118746"/>
                    <a:pt x="76200" y="134935"/>
                  </a:cubicBezTo>
                  <a:cubicBezTo>
                    <a:pt x="76200" y="144975"/>
                    <a:pt x="77371" y="111929"/>
                    <a:pt x="85725" y="106360"/>
                  </a:cubicBezTo>
                  <a:cubicBezTo>
                    <a:pt x="99195" y="97380"/>
                    <a:pt x="117475" y="100010"/>
                    <a:pt x="133350" y="96835"/>
                  </a:cubicBezTo>
                  <a:cubicBezTo>
                    <a:pt x="136525" y="106360"/>
                    <a:pt x="138113" y="130172"/>
                    <a:pt x="142875" y="125410"/>
                  </a:cubicBezTo>
                  <a:cubicBezTo>
                    <a:pt x="147637" y="120648"/>
                    <a:pt x="152400" y="74610"/>
                    <a:pt x="161925" y="68260"/>
                  </a:cubicBezTo>
                  <a:cubicBezTo>
                    <a:pt x="171450" y="61910"/>
                    <a:pt x="188913" y="82548"/>
                    <a:pt x="200025" y="87310"/>
                  </a:cubicBezTo>
                  <a:cubicBezTo>
                    <a:pt x="211137" y="92072"/>
                    <a:pt x="219075" y="93660"/>
                    <a:pt x="228600" y="96835"/>
                  </a:cubicBezTo>
                  <a:cubicBezTo>
                    <a:pt x="273588" y="85588"/>
                    <a:pt x="260846" y="99019"/>
                    <a:pt x="276225" y="68260"/>
                  </a:cubicBezTo>
                </a:path>
              </a:pathLst>
            </a:custGeom>
            <a:noFill/>
            <a:ln w="6350" cap="rnd" cmpd="sng" algn="ctr">
              <a:solidFill>
                <a:schemeClr val="accent3">
                  <a:alpha val="69804"/>
                </a:schemeClr>
              </a:solidFill>
              <a:prstDash val="solid"/>
              <a:round/>
              <a:headEnd type="none" w="med" len="med"/>
              <a:tailEnd type="none" w="med" len="med"/>
            </a:ln>
            <a:effectLst/>
          </p:spPr>
          <p:txBody>
            <a:bodyPr/>
            <a:lstStyle/>
            <a:p>
              <a:pPr eaLnBrk="1" hangingPunct="1">
                <a:defRPr/>
              </a:pPr>
              <a:endParaRPr lang="en-US" dirty="0"/>
            </a:p>
          </p:txBody>
        </p:sp>
        <p:sp>
          <p:nvSpPr>
            <p:cNvPr id="12" name="16-Point Star 15"/>
            <p:cNvSpPr>
              <a:spLocks noChangeArrowheads="1"/>
            </p:cNvSpPr>
            <p:nvPr/>
          </p:nvSpPr>
          <p:spPr bwMode="auto">
            <a:xfrm>
              <a:off x="7356475" y="4800600"/>
              <a:ext cx="349250" cy="350838"/>
            </a:xfrm>
            <a:prstGeom prst="star16">
              <a:avLst>
                <a:gd name="adj" fmla="val 37500"/>
              </a:avLst>
            </a:prstGeom>
            <a:solidFill>
              <a:schemeClr val="accent6"/>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spcAft>
                  <a:spcPts val="600"/>
                </a:spcAft>
                <a:defRPr sz="2800">
                  <a:solidFill>
                    <a:schemeClr val="tx1"/>
                  </a:solidFill>
                  <a:latin typeface="Calibri" panose="020F0502020204030204" pitchFamily="34" charset="0"/>
                </a:defRPr>
              </a:lvl1pPr>
              <a:lvl2pPr marL="742950" indent="-285750">
                <a:spcAft>
                  <a:spcPts val="400"/>
                </a:spcAft>
                <a:buChar char="–"/>
                <a:defRPr>
                  <a:solidFill>
                    <a:schemeClr val="tx1"/>
                  </a:solidFill>
                  <a:latin typeface="Calibri" panose="020F0502020204030204" pitchFamily="34" charset="0"/>
                </a:defRPr>
              </a:lvl2pPr>
              <a:lvl3pPr marL="1143000" indent="-228600">
                <a:spcAft>
                  <a:spcPts val="400"/>
                </a:spcAft>
                <a:buChar char="•"/>
                <a:defRPr>
                  <a:solidFill>
                    <a:schemeClr val="tx1"/>
                  </a:solidFill>
                  <a:latin typeface="Calibri" panose="020F0502020204030204" pitchFamily="34" charset="0"/>
                </a:defRPr>
              </a:lvl3pPr>
              <a:lvl4pPr marL="1600200" indent="-228600">
                <a:spcAft>
                  <a:spcPts val="400"/>
                </a:spcAft>
                <a:buChar char="–"/>
                <a:defRPr>
                  <a:solidFill>
                    <a:schemeClr val="tx1"/>
                  </a:solidFill>
                  <a:latin typeface="Calibri" panose="020F0502020204030204" pitchFamily="34" charset="0"/>
                </a:defRPr>
              </a:lvl4pPr>
              <a:lvl5pPr marL="2057400" indent="-228600">
                <a:spcAft>
                  <a:spcPts val="400"/>
                </a:spcAft>
                <a:buChar char="»"/>
                <a:defRPr>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a:solidFill>
                    <a:schemeClr val="tx1"/>
                  </a:solidFill>
                  <a:latin typeface="Calibri" panose="020F0502020204030204" pitchFamily="34" charset="0"/>
                </a:defRPr>
              </a:lvl9pPr>
            </a:lstStyle>
            <a:p>
              <a:pPr eaLnBrk="1" hangingPunct="1">
                <a:spcAft>
                  <a:spcPct val="0"/>
                </a:spcAft>
              </a:pPr>
              <a:endParaRPr lang="en-US" altLang="en-US" dirty="0">
                <a:solidFill>
                  <a:schemeClr val="accent2"/>
                </a:solidFill>
              </a:endParaRPr>
            </a:p>
          </p:txBody>
        </p:sp>
        <p:cxnSp>
          <p:nvCxnSpPr>
            <p:cNvPr id="13" name="Straight Connector 16"/>
            <p:cNvCxnSpPr>
              <a:cxnSpLocks noChangeShapeType="1"/>
            </p:cNvCxnSpPr>
            <p:nvPr/>
          </p:nvCxnSpPr>
          <p:spPr bwMode="auto">
            <a:xfrm flipV="1">
              <a:off x="7777163" y="4921250"/>
              <a:ext cx="385762" cy="106363"/>
            </a:xfrm>
            <a:prstGeom prst="line">
              <a:avLst/>
            </a:prstGeom>
            <a:noFill/>
            <a:ln w="12700" cap="rnd" algn="ctr">
              <a:solidFill>
                <a:schemeClr val="tx1"/>
              </a:solidFill>
              <a:prstDash val="sysDot"/>
              <a:round/>
              <a:headEnd/>
              <a:tailEnd/>
            </a:ln>
            <a:extLst>
              <a:ext uri="{909E8E84-426E-40DD-AFC4-6F175D3DCCD1}">
                <a14:hiddenFill xmlns:a14="http://schemas.microsoft.com/office/drawing/2010/main">
                  <a:noFill/>
                </a14:hiddenFill>
              </a:ext>
            </a:extLst>
          </p:spPr>
        </p:cxnSp>
        <p:grpSp>
          <p:nvGrpSpPr>
            <p:cNvPr id="14" name="Group 17"/>
            <p:cNvGrpSpPr>
              <a:grpSpLocks/>
            </p:cNvGrpSpPr>
            <p:nvPr/>
          </p:nvGrpSpPr>
          <p:grpSpPr bwMode="auto">
            <a:xfrm>
              <a:off x="6545263" y="5200650"/>
              <a:ext cx="1031875" cy="685800"/>
              <a:chOff x="2800418" y="5371511"/>
              <a:chExt cx="803352" cy="533530"/>
            </a:xfrm>
          </p:grpSpPr>
          <p:sp>
            <p:nvSpPr>
              <p:cNvPr id="15" name="Freeform 102"/>
              <p:cNvSpPr>
                <a:spLocks/>
              </p:cNvSpPr>
              <p:nvPr/>
            </p:nvSpPr>
            <p:spPr bwMode="auto">
              <a:xfrm rot="269714" flipH="1">
                <a:off x="2800418" y="5371511"/>
                <a:ext cx="800880" cy="517475"/>
              </a:xfrm>
              <a:custGeom>
                <a:avLst/>
                <a:gdLst>
                  <a:gd name="connsiteX0" fmla="*/ 491925 w 800953"/>
                  <a:gd name="connsiteY0" fmla="*/ 152771 h 517921"/>
                  <a:gd name="connsiteX1" fmla="*/ 491950 w 800953"/>
                  <a:gd name="connsiteY1" fmla="*/ 152833 h 517921"/>
                  <a:gd name="connsiteX2" fmla="*/ 301751 w 800953"/>
                  <a:gd name="connsiteY2" fmla="*/ 363699 h 517921"/>
                  <a:gd name="connsiteX3" fmla="*/ 275079 w 800953"/>
                  <a:gd name="connsiteY3" fmla="*/ 371152 h 517921"/>
                  <a:gd name="connsiteX4" fmla="*/ 56896 w 800953"/>
                  <a:gd name="connsiteY4" fmla="*/ 314600 h 517921"/>
                  <a:gd name="connsiteX5" fmla="*/ 56022 w 800953"/>
                  <a:gd name="connsiteY5" fmla="*/ 304517 h 517921"/>
                  <a:gd name="connsiteX6" fmla="*/ 56596 w 800953"/>
                  <a:gd name="connsiteY6" fmla="*/ 303986 h 517921"/>
                  <a:gd name="connsiteX7" fmla="*/ 57455 w 800953"/>
                  <a:gd name="connsiteY7" fmla="*/ 313889 h 517921"/>
                  <a:gd name="connsiteX8" fmla="*/ 275638 w 800953"/>
                  <a:gd name="connsiteY8" fmla="*/ 370442 h 517921"/>
                  <a:gd name="connsiteX9" fmla="*/ 302310 w 800953"/>
                  <a:gd name="connsiteY9" fmla="*/ 362990 h 517921"/>
                  <a:gd name="connsiteX10" fmla="*/ 491925 w 800953"/>
                  <a:gd name="connsiteY10" fmla="*/ 152771 h 517921"/>
                  <a:gd name="connsiteX11" fmla="*/ 777755 w 800953"/>
                  <a:gd name="connsiteY11" fmla="*/ 0 h 517921"/>
                  <a:gd name="connsiteX12" fmla="*/ 775339 w 800953"/>
                  <a:gd name="connsiteY12" fmla="*/ 1373 h 517921"/>
                  <a:gd name="connsiteX13" fmla="*/ 774293 w 800953"/>
                  <a:gd name="connsiteY13" fmla="*/ 0 h 517921"/>
                  <a:gd name="connsiteX14" fmla="*/ 770660 w 800953"/>
                  <a:gd name="connsiteY14" fmla="*/ 4032 h 517921"/>
                  <a:gd name="connsiteX15" fmla="*/ 560228 w 800953"/>
                  <a:gd name="connsiteY15" fmla="*/ 123611 h 517921"/>
                  <a:gd name="connsiteX16" fmla="*/ 543115 w 800953"/>
                  <a:gd name="connsiteY16" fmla="*/ 140996 h 517921"/>
                  <a:gd name="connsiteX17" fmla="*/ 542664 w 800953"/>
                  <a:gd name="connsiteY17" fmla="*/ 140058 h 517921"/>
                  <a:gd name="connsiteX18" fmla="*/ 541069 w 800953"/>
                  <a:gd name="connsiteY18" fmla="*/ 141881 h 517921"/>
                  <a:gd name="connsiteX19" fmla="*/ 540533 w 800953"/>
                  <a:gd name="connsiteY19" fmla="*/ 129175 h 517921"/>
                  <a:gd name="connsiteX20" fmla="*/ 283386 w 800953"/>
                  <a:gd name="connsiteY20" fmla="*/ 78783 h 517921"/>
                  <a:gd name="connsiteX21" fmla="*/ 262832 w 800953"/>
                  <a:gd name="connsiteY21" fmla="*/ 88861 h 517921"/>
                  <a:gd name="connsiteX22" fmla="*/ 874 w 800953"/>
                  <a:gd name="connsiteY22" fmla="*/ 320227 h 517921"/>
                  <a:gd name="connsiteX23" fmla="*/ 867 w 800953"/>
                  <a:gd name="connsiteY23" fmla="*/ 320630 h 517921"/>
                  <a:gd name="connsiteX24" fmla="*/ 0 w 800953"/>
                  <a:gd name="connsiteY24" fmla="*/ 320381 h 517921"/>
                  <a:gd name="connsiteX25" fmla="*/ 544 w 800953"/>
                  <a:gd name="connsiteY25" fmla="*/ 339327 h 517921"/>
                  <a:gd name="connsiteX26" fmla="*/ 167 w 800953"/>
                  <a:gd name="connsiteY26" fmla="*/ 361153 h 517921"/>
                  <a:gd name="connsiteX27" fmla="*/ 1179 w 800953"/>
                  <a:gd name="connsiteY27" fmla="*/ 361464 h 517921"/>
                  <a:gd name="connsiteX28" fmla="*/ 1181 w 800953"/>
                  <a:gd name="connsiteY28" fmla="*/ 361534 h 517921"/>
                  <a:gd name="connsiteX29" fmla="*/ 295552 w 800953"/>
                  <a:gd name="connsiteY29" fmla="*/ 452531 h 517921"/>
                  <a:gd name="connsiteX30" fmla="*/ 295317 w 800953"/>
                  <a:gd name="connsiteY30" fmla="*/ 449999 h 517921"/>
                  <a:gd name="connsiteX31" fmla="*/ 322183 w 800953"/>
                  <a:gd name="connsiteY31" fmla="*/ 418427 h 517921"/>
                  <a:gd name="connsiteX32" fmla="*/ 331493 w 800953"/>
                  <a:gd name="connsiteY32" fmla="*/ 425515 h 517921"/>
                  <a:gd name="connsiteX33" fmla="*/ 294959 w 800953"/>
                  <a:gd name="connsiteY33" fmla="*/ 467846 h 517921"/>
                  <a:gd name="connsiteX34" fmla="*/ 3377 w 800953"/>
                  <a:gd name="connsiteY34" fmla="*/ 378374 h 517921"/>
                  <a:gd name="connsiteX35" fmla="*/ 4291 w 800953"/>
                  <a:gd name="connsiteY35" fmla="*/ 422919 h 517921"/>
                  <a:gd name="connsiteX36" fmla="*/ 293675 w 800953"/>
                  <a:gd name="connsiteY36" fmla="*/ 517921 h 517921"/>
                  <a:gd name="connsiteX37" fmla="*/ 381403 w 800953"/>
                  <a:gd name="connsiteY37" fmla="*/ 410235 h 517921"/>
                  <a:gd name="connsiteX38" fmla="*/ 417483 w 800953"/>
                  <a:gd name="connsiteY38" fmla="*/ 396435 h 517921"/>
                  <a:gd name="connsiteX39" fmla="*/ 528832 w 800953"/>
                  <a:gd name="connsiteY39" fmla="*/ 357588 h 517921"/>
                  <a:gd name="connsiteX40" fmla="*/ 533493 w 800953"/>
                  <a:gd name="connsiteY40" fmla="*/ 352064 h 517921"/>
                  <a:gd name="connsiteX41" fmla="*/ 533530 w 800953"/>
                  <a:gd name="connsiteY41" fmla="*/ 352050 h 517921"/>
                  <a:gd name="connsiteX42" fmla="*/ 800953 w 800953"/>
                  <a:gd name="connsiteY42" fmla="*/ 35014 h 517921"/>
                  <a:gd name="connsiteX43" fmla="*/ 799880 w 800953"/>
                  <a:gd name="connsiteY43" fmla="*/ 33604 h 517921"/>
                  <a:gd name="connsiteX44" fmla="*/ 800952 w 800953"/>
                  <a:gd name="connsiteY44" fmla="*/ 32323 h 517921"/>
                  <a:gd name="connsiteX45" fmla="*/ 777755 w 800953"/>
                  <a:gd name="connsiteY45" fmla="*/ 0 h 517921"/>
                  <a:gd name="connsiteX0" fmla="*/ 491925 w 800953"/>
                  <a:gd name="connsiteY0" fmla="*/ 152771 h 517921"/>
                  <a:gd name="connsiteX1" fmla="*/ 491950 w 800953"/>
                  <a:gd name="connsiteY1" fmla="*/ 152833 h 517921"/>
                  <a:gd name="connsiteX2" fmla="*/ 301751 w 800953"/>
                  <a:gd name="connsiteY2" fmla="*/ 363699 h 517921"/>
                  <a:gd name="connsiteX3" fmla="*/ 275079 w 800953"/>
                  <a:gd name="connsiteY3" fmla="*/ 371152 h 517921"/>
                  <a:gd name="connsiteX4" fmla="*/ 56896 w 800953"/>
                  <a:gd name="connsiteY4" fmla="*/ 314600 h 517921"/>
                  <a:gd name="connsiteX5" fmla="*/ 56022 w 800953"/>
                  <a:gd name="connsiteY5" fmla="*/ 304517 h 517921"/>
                  <a:gd name="connsiteX6" fmla="*/ 56596 w 800953"/>
                  <a:gd name="connsiteY6" fmla="*/ 303986 h 517921"/>
                  <a:gd name="connsiteX7" fmla="*/ 57455 w 800953"/>
                  <a:gd name="connsiteY7" fmla="*/ 313889 h 517921"/>
                  <a:gd name="connsiteX8" fmla="*/ 275638 w 800953"/>
                  <a:gd name="connsiteY8" fmla="*/ 370442 h 517921"/>
                  <a:gd name="connsiteX9" fmla="*/ 302310 w 800953"/>
                  <a:gd name="connsiteY9" fmla="*/ 362990 h 517921"/>
                  <a:gd name="connsiteX10" fmla="*/ 491925 w 800953"/>
                  <a:gd name="connsiteY10" fmla="*/ 152771 h 517921"/>
                  <a:gd name="connsiteX11" fmla="*/ 777755 w 800953"/>
                  <a:gd name="connsiteY11" fmla="*/ 0 h 517921"/>
                  <a:gd name="connsiteX12" fmla="*/ 775339 w 800953"/>
                  <a:gd name="connsiteY12" fmla="*/ 1373 h 517921"/>
                  <a:gd name="connsiteX13" fmla="*/ 774293 w 800953"/>
                  <a:gd name="connsiteY13" fmla="*/ 0 h 517921"/>
                  <a:gd name="connsiteX14" fmla="*/ 770660 w 800953"/>
                  <a:gd name="connsiteY14" fmla="*/ 4032 h 517921"/>
                  <a:gd name="connsiteX15" fmla="*/ 560228 w 800953"/>
                  <a:gd name="connsiteY15" fmla="*/ 123611 h 517921"/>
                  <a:gd name="connsiteX16" fmla="*/ 543115 w 800953"/>
                  <a:gd name="connsiteY16" fmla="*/ 140996 h 517921"/>
                  <a:gd name="connsiteX17" fmla="*/ 542664 w 800953"/>
                  <a:gd name="connsiteY17" fmla="*/ 140058 h 517921"/>
                  <a:gd name="connsiteX18" fmla="*/ 541069 w 800953"/>
                  <a:gd name="connsiteY18" fmla="*/ 141881 h 517921"/>
                  <a:gd name="connsiteX19" fmla="*/ 540533 w 800953"/>
                  <a:gd name="connsiteY19" fmla="*/ 129175 h 517921"/>
                  <a:gd name="connsiteX20" fmla="*/ 283386 w 800953"/>
                  <a:gd name="connsiteY20" fmla="*/ 78783 h 517921"/>
                  <a:gd name="connsiteX21" fmla="*/ 262832 w 800953"/>
                  <a:gd name="connsiteY21" fmla="*/ 88861 h 517921"/>
                  <a:gd name="connsiteX22" fmla="*/ 874 w 800953"/>
                  <a:gd name="connsiteY22" fmla="*/ 320227 h 517921"/>
                  <a:gd name="connsiteX23" fmla="*/ 867 w 800953"/>
                  <a:gd name="connsiteY23" fmla="*/ 320630 h 517921"/>
                  <a:gd name="connsiteX24" fmla="*/ 0 w 800953"/>
                  <a:gd name="connsiteY24" fmla="*/ 320381 h 517921"/>
                  <a:gd name="connsiteX25" fmla="*/ 544 w 800953"/>
                  <a:gd name="connsiteY25" fmla="*/ 339327 h 517921"/>
                  <a:gd name="connsiteX26" fmla="*/ 167 w 800953"/>
                  <a:gd name="connsiteY26" fmla="*/ 361153 h 517921"/>
                  <a:gd name="connsiteX27" fmla="*/ 1179 w 800953"/>
                  <a:gd name="connsiteY27" fmla="*/ 361464 h 517921"/>
                  <a:gd name="connsiteX28" fmla="*/ 1181 w 800953"/>
                  <a:gd name="connsiteY28" fmla="*/ 361534 h 517921"/>
                  <a:gd name="connsiteX29" fmla="*/ 295552 w 800953"/>
                  <a:gd name="connsiteY29" fmla="*/ 452531 h 517921"/>
                  <a:gd name="connsiteX30" fmla="*/ 295317 w 800953"/>
                  <a:gd name="connsiteY30" fmla="*/ 449999 h 517921"/>
                  <a:gd name="connsiteX31" fmla="*/ 322183 w 800953"/>
                  <a:gd name="connsiteY31" fmla="*/ 418427 h 517921"/>
                  <a:gd name="connsiteX32" fmla="*/ 331493 w 800953"/>
                  <a:gd name="connsiteY32" fmla="*/ 425515 h 517921"/>
                  <a:gd name="connsiteX33" fmla="*/ 294959 w 800953"/>
                  <a:gd name="connsiteY33" fmla="*/ 467846 h 517921"/>
                  <a:gd name="connsiteX34" fmla="*/ 3377 w 800953"/>
                  <a:gd name="connsiteY34" fmla="*/ 378374 h 517921"/>
                  <a:gd name="connsiteX35" fmla="*/ 4291 w 800953"/>
                  <a:gd name="connsiteY35" fmla="*/ 422919 h 517921"/>
                  <a:gd name="connsiteX36" fmla="*/ 293675 w 800953"/>
                  <a:gd name="connsiteY36" fmla="*/ 517921 h 517921"/>
                  <a:gd name="connsiteX37" fmla="*/ 381403 w 800953"/>
                  <a:gd name="connsiteY37" fmla="*/ 410235 h 517921"/>
                  <a:gd name="connsiteX38" fmla="*/ 417483 w 800953"/>
                  <a:gd name="connsiteY38" fmla="*/ 396435 h 517921"/>
                  <a:gd name="connsiteX39" fmla="*/ 528832 w 800953"/>
                  <a:gd name="connsiteY39" fmla="*/ 357588 h 517921"/>
                  <a:gd name="connsiteX40" fmla="*/ 533493 w 800953"/>
                  <a:gd name="connsiteY40" fmla="*/ 352064 h 517921"/>
                  <a:gd name="connsiteX41" fmla="*/ 800953 w 800953"/>
                  <a:gd name="connsiteY41" fmla="*/ 35014 h 517921"/>
                  <a:gd name="connsiteX42" fmla="*/ 799880 w 800953"/>
                  <a:gd name="connsiteY42" fmla="*/ 33604 h 517921"/>
                  <a:gd name="connsiteX43" fmla="*/ 800952 w 800953"/>
                  <a:gd name="connsiteY43" fmla="*/ 32323 h 517921"/>
                  <a:gd name="connsiteX44" fmla="*/ 777755 w 800953"/>
                  <a:gd name="connsiteY44" fmla="*/ 0 h 517921"/>
                  <a:gd name="connsiteX0" fmla="*/ 491925 w 800953"/>
                  <a:gd name="connsiteY0" fmla="*/ 152771 h 517921"/>
                  <a:gd name="connsiteX1" fmla="*/ 491950 w 800953"/>
                  <a:gd name="connsiteY1" fmla="*/ 152833 h 517921"/>
                  <a:gd name="connsiteX2" fmla="*/ 301751 w 800953"/>
                  <a:gd name="connsiteY2" fmla="*/ 363699 h 517921"/>
                  <a:gd name="connsiteX3" fmla="*/ 275079 w 800953"/>
                  <a:gd name="connsiteY3" fmla="*/ 371152 h 517921"/>
                  <a:gd name="connsiteX4" fmla="*/ 56896 w 800953"/>
                  <a:gd name="connsiteY4" fmla="*/ 314600 h 517921"/>
                  <a:gd name="connsiteX5" fmla="*/ 56022 w 800953"/>
                  <a:gd name="connsiteY5" fmla="*/ 304517 h 517921"/>
                  <a:gd name="connsiteX6" fmla="*/ 56596 w 800953"/>
                  <a:gd name="connsiteY6" fmla="*/ 303986 h 517921"/>
                  <a:gd name="connsiteX7" fmla="*/ 57455 w 800953"/>
                  <a:gd name="connsiteY7" fmla="*/ 313889 h 517921"/>
                  <a:gd name="connsiteX8" fmla="*/ 275638 w 800953"/>
                  <a:gd name="connsiteY8" fmla="*/ 370442 h 517921"/>
                  <a:gd name="connsiteX9" fmla="*/ 302310 w 800953"/>
                  <a:gd name="connsiteY9" fmla="*/ 362990 h 517921"/>
                  <a:gd name="connsiteX10" fmla="*/ 491925 w 800953"/>
                  <a:gd name="connsiteY10" fmla="*/ 152771 h 517921"/>
                  <a:gd name="connsiteX11" fmla="*/ 777755 w 800953"/>
                  <a:gd name="connsiteY11" fmla="*/ 0 h 517921"/>
                  <a:gd name="connsiteX12" fmla="*/ 775339 w 800953"/>
                  <a:gd name="connsiteY12" fmla="*/ 1373 h 517921"/>
                  <a:gd name="connsiteX13" fmla="*/ 774293 w 800953"/>
                  <a:gd name="connsiteY13" fmla="*/ 0 h 517921"/>
                  <a:gd name="connsiteX14" fmla="*/ 770660 w 800953"/>
                  <a:gd name="connsiteY14" fmla="*/ 4032 h 517921"/>
                  <a:gd name="connsiteX15" fmla="*/ 560228 w 800953"/>
                  <a:gd name="connsiteY15" fmla="*/ 123611 h 517921"/>
                  <a:gd name="connsiteX16" fmla="*/ 543115 w 800953"/>
                  <a:gd name="connsiteY16" fmla="*/ 140996 h 517921"/>
                  <a:gd name="connsiteX17" fmla="*/ 542664 w 800953"/>
                  <a:gd name="connsiteY17" fmla="*/ 140058 h 517921"/>
                  <a:gd name="connsiteX18" fmla="*/ 541069 w 800953"/>
                  <a:gd name="connsiteY18" fmla="*/ 141881 h 517921"/>
                  <a:gd name="connsiteX19" fmla="*/ 540533 w 800953"/>
                  <a:gd name="connsiteY19" fmla="*/ 129175 h 517921"/>
                  <a:gd name="connsiteX20" fmla="*/ 283386 w 800953"/>
                  <a:gd name="connsiteY20" fmla="*/ 78783 h 517921"/>
                  <a:gd name="connsiteX21" fmla="*/ 262832 w 800953"/>
                  <a:gd name="connsiteY21" fmla="*/ 88861 h 517921"/>
                  <a:gd name="connsiteX22" fmla="*/ 874 w 800953"/>
                  <a:gd name="connsiteY22" fmla="*/ 320227 h 517921"/>
                  <a:gd name="connsiteX23" fmla="*/ 867 w 800953"/>
                  <a:gd name="connsiteY23" fmla="*/ 320630 h 517921"/>
                  <a:gd name="connsiteX24" fmla="*/ 0 w 800953"/>
                  <a:gd name="connsiteY24" fmla="*/ 320381 h 517921"/>
                  <a:gd name="connsiteX25" fmla="*/ 544 w 800953"/>
                  <a:gd name="connsiteY25" fmla="*/ 339327 h 517921"/>
                  <a:gd name="connsiteX26" fmla="*/ 167 w 800953"/>
                  <a:gd name="connsiteY26" fmla="*/ 361153 h 517921"/>
                  <a:gd name="connsiteX27" fmla="*/ 1179 w 800953"/>
                  <a:gd name="connsiteY27" fmla="*/ 361464 h 517921"/>
                  <a:gd name="connsiteX28" fmla="*/ 1181 w 800953"/>
                  <a:gd name="connsiteY28" fmla="*/ 361534 h 517921"/>
                  <a:gd name="connsiteX29" fmla="*/ 295552 w 800953"/>
                  <a:gd name="connsiteY29" fmla="*/ 452531 h 517921"/>
                  <a:gd name="connsiteX30" fmla="*/ 295317 w 800953"/>
                  <a:gd name="connsiteY30" fmla="*/ 449999 h 517921"/>
                  <a:gd name="connsiteX31" fmla="*/ 322183 w 800953"/>
                  <a:gd name="connsiteY31" fmla="*/ 418427 h 517921"/>
                  <a:gd name="connsiteX32" fmla="*/ 331493 w 800953"/>
                  <a:gd name="connsiteY32" fmla="*/ 425515 h 517921"/>
                  <a:gd name="connsiteX33" fmla="*/ 294959 w 800953"/>
                  <a:gd name="connsiteY33" fmla="*/ 467846 h 517921"/>
                  <a:gd name="connsiteX34" fmla="*/ 3377 w 800953"/>
                  <a:gd name="connsiteY34" fmla="*/ 378374 h 517921"/>
                  <a:gd name="connsiteX35" fmla="*/ 4291 w 800953"/>
                  <a:gd name="connsiteY35" fmla="*/ 422919 h 517921"/>
                  <a:gd name="connsiteX36" fmla="*/ 293675 w 800953"/>
                  <a:gd name="connsiteY36" fmla="*/ 517921 h 517921"/>
                  <a:gd name="connsiteX37" fmla="*/ 381403 w 800953"/>
                  <a:gd name="connsiteY37" fmla="*/ 410235 h 517921"/>
                  <a:gd name="connsiteX38" fmla="*/ 417483 w 800953"/>
                  <a:gd name="connsiteY38" fmla="*/ 396435 h 517921"/>
                  <a:gd name="connsiteX39" fmla="*/ 528832 w 800953"/>
                  <a:gd name="connsiteY39" fmla="*/ 357588 h 517921"/>
                  <a:gd name="connsiteX40" fmla="*/ 800953 w 800953"/>
                  <a:gd name="connsiteY40" fmla="*/ 35014 h 517921"/>
                  <a:gd name="connsiteX41" fmla="*/ 799880 w 800953"/>
                  <a:gd name="connsiteY41" fmla="*/ 33604 h 517921"/>
                  <a:gd name="connsiteX42" fmla="*/ 800952 w 800953"/>
                  <a:gd name="connsiteY42" fmla="*/ 32323 h 517921"/>
                  <a:gd name="connsiteX43" fmla="*/ 777755 w 800953"/>
                  <a:gd name="connsiteY43" fmla="*/ 0 h 517921"/>
                  <a:gd name="connsiteX0" fmla="*/ 491925 w 800953"/>
                  <a:gd name="connsiteY0" fmla="*/ 152771 h 517921"/>
                  <a:gd name="connsiteX1" fmla="*/ 491950 w 800953"/>
                  <a:gd name="connsiteY1" fmla="*/ 152833 h 517921"/>
                  <a:gd name="connsiteX2" fmla="*/ 301751 w 800953"/>
                  <a:gd name="connsiteY2" fmla="*/ 363699 h 517921"/>
                  <a:gd name="connsiteX3" fmla="*/ 275079 w 800953"/>
                  <a:gd name="connsiteY3" fmla="*/ 371152 h 517921"/>
                  <a:gd name="connsiteX4" fmla="*/ 56896 w 800953"/>
                  <a:gd name="connsiteY4" fmla="*/ 314600 h 517921"/>
                  <a:gd name="connsiteX5" fmla="*/ 56022 w 800953"/>
                  <a:gd name="connsiteY5" fmla="*/ 304517 h 517921"/>
                  <a:gd name="connsiteX6" fmla="*/ 56596 w 800953"/>
                  <a:gd name="connsiteY6" fmla="*/ 303986 h 517921"/>
                  <a:gd name="connsiteX7" fmla="*/ 57455 w 800953"/>
                  <a:gd name="connsiteY7" fmla="*/ 313889 h 517921"/>
                  <a:gd name="connsiteX8" fmla="*/ 275638 w 800953"/>
                  <a:gd name="connsiteY8" fmla="*/ 370442 h 517921"/>
                  <a:gd name="connsiteX9" fmla="*/ 302310 w 800953"/>
                  <a:gd name="connsiteY9" fmla="*/ 362990 h 517921"/>
                  <a:gd name="connsiteX10" fmla="*/ 491925 w 800953"/>
                  <a:gd name="connsiteY10" fmla="*/ 152771 h 517921"/>
                  <a:gd name="connsiteX11" fmla="*/ 777755 w 800953"/>
                  <a:gd name="connsiteY11" fmla="*/ 0 h 517921"/>
                  <a:gd name="connsiteX12" fmla="*/ 775339 w 800953"/>
                  <a:gd name="connsiteY12" fmla="*/ 1373 h 517921"/>
                  <a:gd name="connsiteX13" fmla="*/ 774293 w 800953"/>
                  <a:gd name="connsiteY13" fmla="*/ 0 h 517921"/>
                  <a:gd name="connsiteX14" fmla="*/ 770660 w 800953"/>
                  <a:gd name="connsiteY14" fmla="*/ 4032 h 517921"/>
                  <a:gd name="connsiteX15" fmla="*/ 560228 w 800953"/>
                  <a:gd name="connsiteY15" fmla="*/ 123611 h 517921"/>
                  <a:gd name="connsiteX16" fmla="*/ 543115 w 800953"/>
                  <a:gd name="connsiteY16" fmla="*/ 140996 h 517921"/>
                  <a:gd name="connsiteX17" fmla="*/ 542664 w 800953"/>
                  <a:gd name="connsiteY17" fmla="*/ 140058 h 517921"/>
                  <a:gd name="connsiteX18" fmla="*/ 541069 w 800953"/>
                  <a:gd name="connsiteY18" fmla="*/ 141881 h 517921"/>
                  <a:gd name="connsiteX19" fmla="*/ 540533 w 800953"/>
                  <a:gd name="connsiteY19" fmla="*/ 129175 h 517921"/>
                  <a:gd name="connsiteX20" fmla="*/ 283386 w 800953"/>
                  <a:gd name="connsiteY20" fmla="*/ 78783 h 517921"/>
                  <a:gd name="connsiteX21" fmla="*/ 262832 w 800953"/>
                  <a:gd name="connsiteY21" fmla="*/ 88861 h 517921"/>
                  <a:gd name="connsiteX22" fmla="*/ 874 w 800953"/>
                  <a:gd name="connsiteY22" fmla="*/ 320227 h 517921"/>
                  <a:gd name="connsiteX23" fmla="*/ 867 w 800953"/>
                  <a:gd name="connsiteY23" fmla="*/ 320630 h 517921"/>
                  <a:gd name="connsiteX24" fmla="*/ 0 w 800953"/>
                  <a:gd name="connsiteY24" fmla="*/ 320381 h 517921"/>
                  <a:gd name="connsiteX25" fmla="*/ 544 w 800953"/>
                  <a:gd name="connsiteY25" fmla="*/ 339327 h 517921"/>
                  <a:gd name="connsiteX26" fmla="*/ 167 w 800953"/>
                  <a:gd name="connsiteY26" fmla="*/ 361153 h 517921"/>
                  <a:gd name="connsiteX27" fmla="*/ 1179 w 800953"/>
                  <a:gd name="connsiteY27" fmla="*/ 361464 h 517921"/>
                  <a:gd name="connsiteX28" fmla="*/ 1181 w 800953"/>
                  <a:gd name="connsiteY28" fmla="*/ 361534 h 517921"/>
                  <a:gd name="connsiteX29" fmla="*/ 295552 w 800953"/>
                  <a:gd name="connsiteY29" fmla="*/ 452531 h 517921"/>
                  <a:gd name="connsiteX30" fmla="*/ 295317 w 800953"/>
                  <a:gd name="connsiteY30" fmla="*/ 449999 h 517921"/>
                  <a:gd name="connsiteX31" fmla="*/ 322183 w 800953"/>
                  <a:gd name="connsiteY31" fmla="*/ 418427 h 517921"/>
                  <a:gd name="connsiteX32" fmla="*/ 331493 w 800953"/>
                  <a:gd name="connsiteY32" fmla="*/ 425515 h 517921"/>
                  <a:gd name="connsiteX33" fmla="*/ 294959 w 800953"/>
                  <a:gd name="connsiteY33" fmla="*/ 467846 h 517921"/>
                  <a:gd name="connsiteX34" fmla="*/ 3377 w 800953"/>
                  <a:gd name="connsiteY34" fmla="*/ 378374 h 517921"/>
                  <a:gd name="connsiteX35" fmla="*/ 4291 w 800953"/>
                  <a:gd name="connsiteY35" fmla="*/ 422919 h 517921"/>
                  <a:gd name="connsiteX36" fmla="*/ 293675 w 800953"/>
                  <a:gd name="connsiteY36" fmla="*/ 517921 h 517921"/>
                  <a:gd name="connsiteX37" fmla="*/ 381403 w 800953"/>
                  <a:gd name="connsiteY37" fmla="*/ 410235 h 517921"/>
                  <a:gd name="connsiteX38" fmla="*/ 417483 w 800953"/>
                  <a:gd name="connsiteY38" fmla="*/ 396435 h 517921"/>
                  <a:gd name="connsiteX39" fmla="*/ 530969 w 800953"/>
                  <a:gd name="connsiteY39" fmla="*/ 354040 h 517921"/>
                  <a:gd name="connsiteX40" fmla="*/ 800953 w 800953"/>
                  <a:gd name="connsiteY40" fmla="*/ 35014 h 517921"/>
                  <a:gd name="connsiteX41" fmla="*/ 799880 w 800953"/>
                  <a:gd name="connsiteY41" fmla="*/ 33604 h 517921"/>
                  <a:gd name="connsiteX42" fmla="*/ 800952 w 800953"/>
                  <a:gd name="connsiteY42" fmla="*/ 32323 h 517921"/>
                  <a:gd name="connsiteX43" fmla="*/ 777755 w 800953"/>
                  <a:gd name="connsiteY43" fmla="*/ 0 h 517921"/>
                  <a:gd name="connsiteX0" fmla="*/ 491925 w 800953"/>
                  <a:gd name="connsiteY0" fmla="*/ 152771 h 517921"/>
                  <a:gd name="connsiteX1" fmla="*/ 491950 w 800953"/>
                  <a:gd name="connsiteY1" fmla="*/ 152833 h 517921"/>
                  <a:gd name="connsiteX2" fmla="*/ 301751 w 800953"/>
                  <a:gd name="connsiteY2" fmla="*/ 363699 h 517921"/>
                  <a:gd name="connsiteX3" fmla="*/ 275079 w 800953"/>
                  <a:gd name="connsiteY3" fmla="*/ 371152 h 517921"/>
                  <a:gd name="connsiteX4" fmla="*/ 56896 w 800953"/>
                  <a:gd name="connsiteY4" fmla="*/ 314600 h 517921"/>
                  <a:gd name="connsiteX5" fmla="*/ 56022 w 800953"/>
                  <a:gd name="connsiteY5" fmla="*/ 304517 h 517921"/>
                  <a:gd name="connsiteX6" fmla="*/ 56596 w 800953"/>
                  <a:gd name="connsiteY6" fmla="*/ 303986 h 517921"/>
                  <a:gd name="connsiteX7" fmla="*/ 57455 w 800953"/>
                  <a:gd name="connsiteY7" fmla="*/ 313889 h 517921"/>
                  <a:gd name="connsiteX8" fmla="*/ 275638 w 800953"/>
                  <a:gd name="connsiteY8" fmla="*/ 370442 h 517921"/>
                  <a:gd name="connsiteX9" fmla="*/ 302310 w 800953"/>
                  <a:gd name="connsiteY9" fmla="*/ 362990 h 517921"/>
                  <a:gd name="connsiteX10" fmla="*/ 491925 w 800953"/>
                  <a:gd name="connsiteY10" fmla="*/ 152771 h 517921"/>
                  <a:gd name="connsiteX11" fmla="*/ 777755 w 800953"/>
                  <a:gd name="connsiteY11" fmla="*/ 0 h 517921"/>
                  <a:gd name="connsiteX12" fmla="*/ 775339 w 800953"/>
                  <a:gd name="connsiteY12" fmla="*/ 1373 h 517921"/>
                  <a:gd name="connsiteX13" fmla="*/ 774293 w 800953"/>
                  <a:gd name="connsiteY13" fmla="*/ 0 h 517921"/>
                  <a:gd name="connsiteX14" fmla="*/ 770660 w 800953"/>
                  <a:gd name="connsiteY14" fmla="*/ 4032 h 517921"/>
                  <a:gd name="connsiteX15" fmla="*/ 560228 w 800953"/>
                  <a:gd name="connsiteY15" fmla="*/ 123611 h 517921"/>
                  <a:gd name="connsiteX16" fmla="*/ 543115 w 800953"/>
                  <a:gd name="connsiteY16" fmla="*/ 140996 h 517921"/>
                  <a:gd name="connsiteX17" fmla="*/ 542664 w 800953"/>
                  <a:gd name="connsiteY17" fmla="*/ 140058 h 517921"/>
                  <a:gd name="connsiteX18" fmla="*/ 541069 w 800953"/>
                  <a:gd name="connsiteY18" fmla="*/ 141881 h 517921"/>
                  <a:gd name="connsiteX19" fmla="*/ 540533 w 800953"/>
                  <a:gd name="connsiteY19" fmla="*/ 129175 h 517921"/>
                  <a:gd name="connsiteX20" fmla="*/ 283386 w 800953"/>
                  <a:gd name="connsiteY20" fmla="*/ 78783 h 517921"/>
                  <a:gd name="connsiteX21" fmla="*/ 262832 w 800953"/>
                  <a:gd name="connsiteY21" fmla="*/ 88861 h 517921"/>
                  <a:gd name="connsiteX22" fmla="*/ 874 w 800953"/>
                  <a:gd name="connsiteY22" fmla="*/ 320227 h 517921"/>
                  <a:gd name="connsiteX23" fmla="*/ 867 w 800953"/>
                  <a:gd name="connsiteY23" fmla="*/ 320630 h 517921"/>
                  <a:gd name="connsiteX24" fmla="*/ 0 w 800953"/>
                  <a:gd name="connsiteY24" fmla="*/ 320381 h 517921"/>
                  <a:gd name="connsiteX25" fmla="*/ 544 w 800953"/>
                  <a:gd name="connsiteY25" fmla="*/ 339327 h 517921"/>
                  <a:gd name="connsiteX26" fmla="*/ 167 w 800953"/>
                  <a:gd name="connsiteY26" fmla="*/ 361153 h 517921"/>
                  <a:gd name="connsiteX27" fmla="*/ 1179 w 800953"/>
                  <a:gd name="connsiteY27" fmla="*/ 361464 h 517921"/>
                  <a:gd name="connsiteX28" fmla="*/ 1181 w 800953"/>
                  <a:gd name="connsiteY28" fmla="*/ 361534 h 517921"/>
                  <a:gd name="connsiteX29" fmla="*/ 295552 w 800953"/>
                  <a:gd name="connsiteY29" fmla="*/ 452531 h 517921"/>
                  <a:gd name="connsiteX30" fmla="*/ 295317 w 800953"/>
                  <a:gd name="connsiteY30" fmla="*/ 449999 h 517921"/>
                  <a:gd name="connsiteX31" fmla="*/ 322183 w 800953"/>
                  <a:gd name="connsiteY31" fmla="*/ 418427 h 517921"/>
                  <a:gd name="connsiteX32" fmla="*/ 331493 w 800953"/>
                  <a:gd name="connsiteY32" fmla="*/ 425515 h 517921"/>
                  <a:gd name="connsiteX33" fmla="*/ 294959 w 800953"/>
                  <a:gd name="connsiteY33" fmla="*/ 467846 h 517921"/>
                  <a:gd name="connsiteX34" fmla="*/ 3377 w 800953"/>
                  <a:gd name="connsiteY34" fmla="*/ 378374 h 517921"/>
                  <a:gd name="connsiteX35" fmla="*/ 4291 w 800953"/>
                  <a:gd name="connsiteY35" fmla="*/ 422919 h 517921"/>
                  <a:gd name="connsiteX36" fmla="*/ 293675 w 800953"/>
                  <a:gd name="connsiteY36" fmla="*/ 517921 h 517921"/>
                  <a:gd name="connsiteX37" fmla="*/ 381403 w 800953"/>
                  <a:gd name="connsiteY37" fmla="*/ 410235 h 517921"/>
                  <a:gd name="connsiteX38" fmla="*/ 530969 w 800953"/>
                  <a:gd name="connsiteY38" fmla="*/ 354040 h 517921"/>
                  <a:gd name="connsiteX39" fmla="*/ 800953 w 800953"/>
                  <a:gd name="connsiteY39" fmla="*/ 35014 h 517921"/>
                  <a:gd name="connsiteX40" fmla="*/ 799880 w 800953"/>
                  <a:gd name="connsiteY40" fmla="*/ 33604 h 517921"/>
                  <a:gd name="connsiteX41" fmla="*/ 800952 w 800953"/>
                  <a:gd name="connsiteY41" fmla="*/ 32323 h 517921"/>
                  <a:gd name="connsiteX42" fmla="*/ 777755 w 800953"/>
                  <a:gd name="connsiteY42" fmla="*/ 0 h 517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00953" h="517921">
                    <a:moveTo>
                      <a:pt x="491925" y="152771"/>
                    </a:moveTo>
                    <a:lnTo>
                      <a:pt x="491950" y="152833"/>
                    </a:lnTo>
                    <a:lnTo>
                      <a:pt x="301751" y="363699"/>
                    </a:lnTo>
                    <a:lnTo>
                      <a:pt x="275079" y="371152"/>
                    </a:lnTo>
                    <a:lnTo>
                      <a:pt x="56896" y="314600"/>
                    </a:lnTo>
                    <a:cubicBezTo>
                      <a:pt x="56605" y="311239"/>
                      <a:pt x="56313" y="307878"/>
                      <a:pt x="56022" y="304517"/>
                    </a:cubicBezTo>
                    <a:lnTo>
                      <a:pt x="56596" y="303986"/>
                    </a:lnTo>
                    <a:cubicBezTo>
                      <a:pt x="56882" y="307287"/>
                      <a:pt x="57169" y="310588"/>
                      <a:pt x="57455" y="313889"/>
                    </a:cubicBezTo>
                    <a:lnTo>
                      <a:pt x="275638" y="370442"/>
                    </a:lnTo>
                    <a:lnTo>
                      <a:pt x="302310" y="362990"/>
                    </a:lnTo>
                    <a:lnTo>
                      <a:pt x="491925" y="152771"/>
                    </a:lnTo>
                    <a:close/>
                    <a:moveTo>
                      <a:pt x="777755" y="0"/>
                    </a:moveTo>
                    <a:lnTo>
                      <a:pt x="775339" y="1373"/>
                    </a:lnTo>
                    <a:lnTo>
                      <a:pt x="774293" y="0"/>
                    </a:lnTo>
                    <a:lnTo>
                      <a:pt x="770660" y="4032"/>
                    </a:lnTo>
                    <a:lnTo>
                      <a:pt x="560228" y="123611"/>
                    </a:lnTo>
                    <a:lnTo>
                      <a:pt x="543115" y="140996"/>
                    </a:lnTo>
                    <a:lnTo>
                      <a:pt x="542664" y="140058"/>
                    </a:lnTo>
                    <a:lnTo>
                      <a:pt x="541069" y="141881"/>
                    </a:lnTo>
                    <a:cubicBezTo>
                      <a:pt x="540890" y="137646"/>
                      <a:pt x="540712" y="133410"/>
                      <a:pt x="540533" y="129175"/>
                    </a:cubicBezTo>
                    <a:lnTo>
                      <a:pt x="283386" y="78783"/>
                    </a:lnTo>
                    <a:lnTo>
                      <a:pt x="262832" y="88861"/>
                    </a:lnTo>
                    <a:lnTo>
                      <a:pt x="874" y="320227"/>
                    </a:lnTo>
                    <a:cubicBezTo>
                      <a:pt x="872" y="320361"/>
                      <a:pt x="869" y="320496"/>
                      <a:pt x="867" y="320630"/>
                    </a:cubicBezTo>
                    <a:lnTo>
                      <a:pt x="0" y="320381"/>
                    </a:lnTo>
                    <a:cubicBezTo>
                      <a:pt x="181" y="326696"/>
                      <a:pt x="363" y="333012"/>
                      <a:pt x="544" y="339327"/>
                    </a:cubicBezTo>
                    <a:cubicBezTo>
                      <a:pt x="418" y="346602"/>
                      <a:pt x="293" y="353878"/>
                      <a:pt x="167" y="361153"/>
                    </a:cubicBezTo>
                    <a:lnTo>
                      <a:pt x="1179" y="361464"/>
                    </a:lnTo>
                    <a:cubicBezTo>
                      <a:pt x="1181" y="361488"/>
                      <a:pt x="1181" y="361511"/>
                      <a:pt x="1181" y="361534"/>
                    </a:cubicBezTo>
                    <a:lnTo>
                      <a:pt x="295552" y="452531"/>
                    </a:lnTo>
                    <a:cubicBezTo>
                      <a:pt x="295474" y="451687"/>
                      <a:pt x="295395" y="450843"/>
                      <a:pt x="295317" y="449999"/>
                    </a:cubicBezTo>
                    <a:lnTo>
                      <a:pt x="322183" y="418427"/>
                    </a:lnTo>
                    <a:lnTo>
                      <a:pt x="331493" y="425515"/>
                    </a:lnTo>
                    <a:cubicBezTo>
                      <a:pt x="327933" y="431159"/>
                      <a:pt x="306564" y="454368"/>
                      <a:pt x="294959" y="467846"/>
                    </a:cubicBezTo>
                    <a:lnTo>
                      <a:pt x="3377" y="378374"/>
                    </a:lnTo>
                    <a:cubicBezTo>
                      <a:pt x="3524" y="395238"/>
                      <a:pt x="4144" y="406055"/>
                      <a:pt x="4291" y="422919"/>
                    </a:cubicBezTo>
                    <a:lnTo>
                      <a:pt x="293675" y="517921"/>
                    </a:lnTo>
                    <a:cubicBezTo>
                      <a:pt x="302522" y="510743"/>
                      <a:pt x="371050" y="423180"/>
                      <a:pt x="381403" y="410235"/>
                    </a:cubicBezTo>
                    <a:lnTo>
                      <a:pt x="530969" y="354040"/>
                    </a:lnTo>
                    <a:lnTo>
                      <a:pt x="800953" y="35014"/>
                    </a:lnTo>
                    <a:lnTo>
                      <a:pt x="799880" y="33604"/>
                    </a:lnTo>
                    <a:lnTo>
                      <a:pt x="800952" y="32323"/>
                    </a:lnTo>
                    <a:lnTo>
                      <a:pt x="777755" y="0"/>
                    </a:lnTo>
                    <a:close/>
                  </a:path>
                </a:pathLst>
              </a:custGeom>
              <a:gradFill>
                <a:gsLst>
                  <a:gs pos="0">
                    <a:schemeClr val="accent3">
                      <a:alpha val="90000"/>
                    </a:schemeClr>
                  </a:gs>
                  <a:gs pos="100000">
                    <a:schemeClr val="accent3">
                      <a:alpha val="50000"/>
                    </a:schemeClr>
                  </a:gs>
                </a:gsLst>
                <a:lin ang="16200000" scaled="1"/>
              </a:gradFill>
              <a:ln>
                <a:noFill/>
              </a:ln>
            </p:spPr>
            <p:txBody>
              <a:bodyPr/>
              <a:lstStyle/>
              <a:p>
                <a:pPr>
                  <a:defRPr/>
                </a:pPr>
                <a:endParaRPr lang="en-US" dirty="0"/>
              </a:p>
            </p:txBody>
          </p:sp>
          <p:grpSp>
            <p:nvGrpSpPr>
              <p:cNvPr id="16" name="Group 19"/>
              <p:cNvGrpSpPr>
                <a:grpSpLocks/>
              </p:cNvGrpSpPr>
              <p:nvPr/>
            </p:nvGrpSpPr>
            <p:grpSpPr bwMode="auto">
              <a:xfrm>
                <a:off x="2802817" y="5371511"/>
                <a:ext cx="800953" cy="533530"/>
                <a:chOff x="2786647" y="5402224"/>
                <a:chExt cx="800953" cy="533530"/>
              </a:xfrm>
            </p:grpSpPr>
            <p:sp>
              <p:nvSpPr>
                <p:cNvPr id="17" name="Freeform 106"/>
                <p:cNvSpPr>
                  <a:spLocks/>
                </p:cNvSpPr>
                <p:nvPr/>
              </p:nvSpPr>
              <p:spPr bwMode="auto">
                <a:xfrm rot="269714" flipH="1">
                  <a:off x="3187624" y="5796207"/>
                  <a:ext cx="378570" cy="139547"/>
                </a:xfrm>
                <a:custGeom>
                  <a:avLst/>
                  <a:gdLst>
                    <a:gd name="T0" fmla="*/ 26008 w 591544"/>
                    <a:gd name="T1" fmla="*/ 2142 h 218052"/>
                    <a:gd name="T2" fmla="*/ 22583 w 591544"/>
                    <a:gd name="T3" fmla="*/ 3184 h 218052"/>
                    <a:gd name="T4" fmla="*/ 20032 w 591544"/>
                    <a:gd name="T5" fmla="*/ 6147 h 218052"/>
                    <a:gd name="T6" fmla="*/ 0 w 591544"/>
                    <a:gd name="T7" fmla="*/ 0 h 218052"/>
                    <a:gd name="T8" fmla="*/ 63 w 591544"/>
                    <a:gd name="T9" fmla="*/ 3060 h 218052"/>
                    <a:gd name="T10" fmla="*/ 19943 w 591544"/>
                    <a:gd name="T11" fmla="*/ 9587 h 218052"/>
                    <a:gd name="T12" fmla="*/ 26008 w 591544"/>
                    <a:gd name="T13" fmla="*/ 2142 h 2180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1544" h="218052">
                      <a:moveTo>
                        <a:pt x="591544" y="48714"/>
                      </a:moveTo>
                      <a:cubicBezTo>
                        <a:pt x="556268" y="57766"/>
                        <a:pt x="530294" y="71426"/>
                        <a:pt x="513644" y="72415"/>
                      </a:cubicBezTo>
                      <a:cubicBezTo>
                        <a:pt x="511661" y="77579"/>
                        <a:pt x="474961" y="117343"/>
                        <a:pt x="455619" y="139807"/>
                      </a:cubicBezTo>
                      <a:lnTo>
                        <a:pt x="0" y="0"/>
                      </a:lnTo>
                      <a:cubicBezTo>
                        <a:pt x="229" y="26352"/>
                        <a:pt x="1199" y="43254"/>
                        <a:pt x="1428" y="69605"/>
                      </a:cubicBezTo>
                      <a:lnTo>
                        <a:pt x="453613" y="218052"/>
                      </a:lnTo>
                      <a:cubicBezTo>
                        <a:pt x="467712" y="206613"/>
                        <a:pt x="578811" y="64522"/>
                        <a:pt x="591544" y="48714"/>
                      </a:cubicBezTo>
                      <a:close/>
                    </a:path>
                  </a:pathLst>
                </a:custGeom>
                <a:gradFill rotWithShape="1">
                  <a:gsLst>
                    <a:gs pos="0">
                      <a:schemeClr val="bg1">
                        <a:alpha val="87000"/>
                      </a:schemeClr>
                    </a:gs>
                    <a:gs pos="100000">
                      <a:schemeClr val="bg1">
                        <a:alpha val="26999"/>
                      </a:schemeClr>
                    </a:gs>
                  </a:gsLst>
                  <a:lin ang="81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p>
              </p:txBody>
            </p:sp>
            <p:sp>
              <p:nvSpPr>
                <p:cNvPr id="18" name="Freeform 102"/>
                <p:cNvSpPr>
                  <a:spLocks/>
                </p:cNvSpPr>
                <p:nvPr/>
              </p:nvSpPr>
              <p:spPr bwMode="auto">
                <a:xfrm rot="269714" flipH="1">
                  <a:off x="2786682" y="5402224"/>
                  <a:ext cx="800785" cy="451685"/>
                </a:xfrm>
                <a:custGeom>
                  <a:avLst/>
                  <a:gdLst>
                    <a:gd name="T0" fmla="*/ 8231 w 1452258"/>
                    <a:gd name="T1" fmla="*/ 2854 h 819150"/>
                    <a:gd name="T2" fmla="*/ 7531 w 1452258"/>
                    <a:gd name="T3" fmla="*/ 3051 h 819150"/>
                    <a:gd name="T4" fmla="*/ 1570 w 1452258"/>
                    <a:gd name="T5" fmla="*/ 8559 h 819150"/>
                    <a:gd name="T6" fmla="*/ 1595 w 1452258"/>
                    <a:gd name="T7" fmla="*/ 8843 h 819150"/>
                    <a:gd name="T8" fmla="*/ 7727 w 1452258"/>
                    <a:gd name="T9" fmla="*/ 10433 h 819150"/>
                    <a:gd name="T10" fmla="*/ 8477 w 1452258"/>
                    <a:gd name="T11" fmla="*/ 10223 h 819150"/>
                    <a:gd name="T12" fmla="*/ 13823 w 1452258"/>
                    <a:gd name="T13" fmla="*/ 4296 h 819150"/>
                    <a:gd name="T14" fmla="*/ 13675 w 1452258"/>
                    <a:gd name="T15" fmla="*/ 3939 h 819150"/>
                    <a:gd name="T16" fmla="*/ 8231 w 1452258"/>
                    <a:gd name="T17" fmla="*/ 2854 h 819150"/>
                    <a:gd name="T18" fmla="*/ 21857 w 1452258"/>
                    <a:gd name="T19" fmla="*/ 0 h 819150"/>
                    <a:gd name="T20" fmla="*/ 22508 w 1452258"/>
                    <a:gd name="T21" fmla="*/ 909 h 819150"/>
                    <a:gd name="T22" fmla="*/ 14992 w 1452258"/>
                    <a:gd name="T23" fmla="*/ 9896 h 819150"/>
                    <a:gd name="T24" fmla="*/ 9406 w 1452258"/>
                    <a:gd name="T25" fmla="*/ 12032 h 819150"/>
                    <a:gd name="T26" fmla="*/ 9051 w 1452258"/>
                    <a:gd name="T27" fmla="*/ 11762 h 819150"/>
                    <a:gd name="T28" fmla="*/ 8256 w 1452258"/>
                    <a:gd name="T29" fmla="*/ 12696 h 819150"/>
                    <a:gd name="T30" fmla="*/ 0 w 1452258"/>
                    <a:gd name="T31" fmla="*/ 10151 h 819150"/>
                    <a:gd name="T32" fmla="*/ 20 w 1452258"/>
                    <a:gd name="T33" fmla="*/ 9001 h 819150"/>
                    <a:gd name="T34" fmla="*/ 7383 w 1452258"/>
                    <a:gd name="T35" fmla="*/ 2498 h 819150"/>
                    <a:gd name="T36" fmla="*/ 7961 w 1452258"/>
                    <a:gd name="T37" fmla="*/ 2214 h 819150"/>
                    <a:gd name="T38" fmla="*/ 15189 w 1452258"/>
                    <a:gd name="T39" fmla="*/ 3631 h 819150"/>
                    <a:gd name="T40" fmla="*/ 15205 w 1452258"/>
                    <a:gd name="T41" fmla="*/ 4020 h 819150"/>
                    <a:gd name="T42" fmla="*/ 15742 w 1452258"/>
                    <a:gd name="T43" fmla="*/ 3474 h 819150"/>
                    <a:gd name="T44" fmla="*/ 21857 w 1452258"/>
                    <a:gd name="T45" fmla="*/ 0 h 81915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452258" h="819150">
                      <a:moveTo>
                        <a:pt x="531076" y="184150"/>
                      </a:moveTo>
                      <a:lnTo>
                        <a:pt x="485878" y="196871"/>
                      </a:lnTo>
                      <a:lnTo>
                        <a:pt x="101295" y="552254"/>
                      </a:lnTo>
                      <a:lnTo>
                        <a:pt x="102881" y="570540"/>
                      </a:lnTo>
                      <a:lnTo>
                        <a:pt x="498565" y="673100"/>
                      </a:lnTo>
                      <a:lnTo>
                        <a:pt x="546935" y="659584"/>
                      </a:lnTo>
                      <a:lnTo>
                        <a:pt x="891870" y="277170"/>
                      </a:lnTo>
                      <a:lnTo>
                        <a:pt x="882355" y="254114"/>
                      </a:lnTo>
                      <a:lnTo>
                        <a:pt x="531076" y="184150"/>
                      </a:lnTo>
                      <a:close/>
                      <a:moveTo>
                        <a:pt x="1410189" y="0"/>
                      </a:moveTo>
                      <a:lnTo>
                        <a:pt x="1452258" y="58618"/>
                      </a:lnTo>
                      <a:lnTo>
                        <a:pt x="967277" y="638457"/>
                      </a:lnTo>
                      <a:lnTo>
                        <a:pt x="606914" y="776288"/>
                      </a:lnTo>
                      <a:lnTo>
                        <a:pt x="583990" y="758835"/>
                      </a:lnTo>
                      <a:lnTo>
                        <a:pt x="532665" y="819150"/>
                      </a:lnTo>
                      <a:lnTo>
                        <a:pt x="0" y="654965"/>
                      </a:lnTo>
                      <a:cubicBezTo>
                        <a:pt x="427" y="630225"/>
                        <a:pt x="855" y="605485"/>
                        <a:pt x="1282" y="580745"/>
                      </a:cubicBezTo>
                      <a:lnTo>
                        <a:pt x="476354" y="161153"/>
                      </a:lnTo>
                      <a:lnTo>
                        <a:pt x="513630" y="142875"/>
                      </a:lnTo>
                      <a:lnTo>
                        <a:pt x="979978" y="234264"/>
                      </a:lnTo>
                      <a:lnTo>
                        <a:pt x="981037" y="259382"/>
                      </a:lnTo>
                      <a:lnTo>
                        <a:pt x="1015695" y="224173"/>
                      </a:lnTo>
                      <a:lnTo>
                        <a:pt x="1410189" y="0"/>
                      </a:lnTo>
                      <a:close/>
                    </a:path>
                  </a:pathLst>
                </a:custGeom>
                <a:gradFill rotWithShape="1">
                  <a:gsLst>
                    <a:gs pos="0">
                      <a:schemeClr val="bg1">
                        <a:alpha val="39998"/>
                      </a:schemeClr>
                    </a:gs>
                    <a:gs pos="100000">
                      <a:schemeClr val="bg1">
                        <a:alpha val="84998"/>
                      </a:schemeClr>
                    </a:gs>
                  </a:gsLst>
                  <a:lin ang="162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p>
              </p:txBody>
            </p:sp>
            <p:sp>
              <p:nvSpPr>
                <p:cNvPr id="19" name="Freeform 106"/>
                <p:cNvSpPr>
                  <a:spLocks/>
                </p:cNvSpPr>
                <p:nvPr/>
              </p:nvSpPr>
              <p:spPr bwMode="auto">
                <a:xfrm rot="269714" flipH="1">
                  <a:off x="2786647" y="5402229"/>
                  <a:ext cx="800953" cy="452531"/>
                </a:xfrm>
                <a:custGeom>
                  <a:avLst/>
                  <a:gdLst>
                    <a:gd name="T0" fmla="*/ 0 w 1251550"/>
                    <a:gd name="T1" fmla="*/ 22010 h 707113"/>
                    <a:gd name="T2" fmla="*/ 81 w 1251550"/>
                    <a:gd name="T3" fmla="*/ 24837 h 707113"/>
                    <a:gd name="T4" fmla="*/ 20304 w 1251550"/>
                    <a:gd name="T5" fmla="*/ 31088 h 707113"/>
                    <a:gd name="T6" fmla="*/ 19995 w 1251550"/>
                    <a:gd name="T7" fmla="*/ 27753 h 707113"/>
                    <a:gd name="T8" fmla="*/ 0 w 1251550"/>
                    <a:gd name="T9" fmla="*/ 22010 h 707113"/>
                    <a:gd name="T10" fmla="*/ 37281 w 1251550"/>
                    <a:gd name="T11" fmla="*/ 9622 h 707113"/>
                    <a:gd name="T12" fmla="*/ 23815 w 1251550"/>
                    <a:gd name="T13" fmla="*/ 25017 h 707113"/>
                    <a:gd name="T14" fmla="*/ 28856 w 1251550"/>
                    <a:gd name="T15" fmla="*/ 22651 h 707113"/>
                    <a:gd name="T16" fmla="*/ 38247 w 1251550"/>
                    <a:gd name="T17" fmla="*/ 11629 h 707113"/>
                    <a:gd name="T18" fmla="*/ 37281 w 1251550"/>
                    <a:gd name="T19" fmla="*/ 9622 h 707113"/>
                    <a:gd name="T20" fmla="*/ 53194 w 1251550"/>
                    <a:gd name="T21" fmla="*/ 0 h 707113"/>
                    <a:gd name="T22" fmla="*/ 33999 w 1251550"/>
                    <a:gd name="T23" fmla="*/ 21298 h 707113"/>
                    <a:gd name="T24" fmla="*/ 21289 w 1251550"/>
                    <a:gd name="T25" fmla="*/ 27053 h 707113"/>
                    <a:gd name="T26" fmla="*/ 22972 w 1251550"/>
                    <a:gd name="T27" fmla="*/ 29227 h 707113"/>
                    <a:gd name="T28" fmla="*/ 36330 w 1251550"/>
                    <a:gd name="T29" fmla="*/ 24567 h 707113"/>
                    <a:gd name="T30" fmla="*/ 55025 w 1251550"/>
                    <a:gd name="T31" fmla="*/ 2406 h 707113"/>
                    <a:gd name="T32" fmla="*/ 53194 w 1251550"/>
                    <a:gd name="T33" fmla="*/ 0 h 7071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251550" h="707113">
                      <a:moveTo>
                        <a:pt x="0" y="500619"/>
                      </a:moveTo>
                      <a:cubicBezTo>
                        <a:pt x="229" y="526971"/>
                        <a:pt x="1616" y="538573"/>
                        <a:pt x="1845" y="564924"/>
                      </a:cubicBezTo>
                      <a:lnTo>
                        <a:pt x="461822" y="707113"/>
                      </a:lnTo>
                      <a:lnTo>
                        <a:pt x="454770" y="631234"/>
                      </a:lnTo>
                      <a:lnTo>
                        <a:pt x="0" y="500619"/>
                      </a:lnTo>
                      <a:close/>
                      <a:moveTo>
                        <a:pt x="847953" y="218851"/>
                      </a:moveTo>
                      <a:lnTo>
                        <a:pt x="541654" y="569011"/>
                      </a:lnTo>
                      <a:lnTo>
                        <a:pt x="656345" y="515193"/>
                      </a:lnTo>
                      <a:lnTo>
                        <a:pt x="869930" y="264494"/>
                      </a:lnTo>
                      <a:lnTo>
                        <a:pt x="847953" y="218851"/>
                      </a:lnTo>
                      <a:close/>
                      <a:moveTo>
                        <a:pt x="1209892" y="0"/>
                      </a:moveTo>
                      <a:cubicBezTo>
                        <a:pt x="1067392" y="160718"/>
                        <a:pt x="915807" y="323690"/>
                        <a:pt x="773306" y="484408"/>
                      </a:cubicBezTo>
                      <a:lnTo>
                        <a:pt x="484206" y="615325"/>
                      </a:lnTo>
                      <a:lnTo>
                        <a:pt x="522505" y="664757"/>
                      </a:lnTo>
                      <a:lnTo>
                        <a:pt x="826340" y="558758"/>
                      </a:lnTo>
                      <a:lnTo>
                        <a:pt x="1251550" y="54712"/>
                      </a:lnTo>
                      <a:lnTo>
                        <a:pt x="1209892" y="0"/>
                      </a:lnTo>
                      <a:close/>
                    </a:path>
                  </a:pathLst>
                </a:custGeom>
                <a:gradFill rotWithShape="1">
                  <a:gsLst>
                    <a:gs pos="0">
                      <a:schemeClr val="bg1">
                        <a:alpha val="39998"/>
                      </a:schemeClr>
                    </a:gs>
                    <a:gs pos="100000">
                      <a:schemeClr val="bg1">
                        <a:alpha val="84998"/>
                      </a:schemeClr>
                    </a:gs>
                  </a:gsLst>
                  <a:lin ang="162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dirty="0"/>
                </a:p>
              </p:txBody>
            </p:sp>
            <p:sp>
              <p:nvSpPr>
                <p:cNvPr id="20" name="Rectangle 322"/>
                <p:cNvSpPr/>
                <p:nvPr/>
              </p:nvSpPr>
              <p:spPr bwMode="auto">
                <a:xfrm rot="3801363">
                  <a:off x="3124196" y="5491724"/>
                  <a:ext cx="371600" cy="294678"/>
                </a:xfrm>
                <a:custGeom>
                  <a:avLst/>
                  <a:gdLst/>
                  <a:ahLst/>
                  <a:cxnLst/>
                  <a:rect l="l" t="t" r="r" b="b"/>
                  <a:pathLst>
                    <a:path w="371600" h="294678">
                      <a:moveTo>
                        <a:pt x="67144" y="97875"/>
                      </a:moveTo>
                      <a:lnTo>
                        <a:pt x="86036" y="80171"/>
                      </a:lnTo>
                      <a:lnTo>
                        <a:pt x="363423" y="0"/>
                      </a:lnTo>
                      <a:lnTo>
                        <a:pt x="371600" y="5962"/>
                      </a:lnTo>
                      <a:lnTo>
                        <a:pt x="307178" y="221952"/>
                      </a:lnTo>
                      <a:lnTo>
                        <a:pt x="287007" y="240927"/>
                      </a:lnTo>
                      <a:lnTo>
                        <a:pt x="8168" y="294678"/>
                      </a:lnTo>
                      <a:lnTo>
                        <a:pt x="0" y="283613"/>
                      </a:lnTo>
                      <a:close/>
                    </a:path>
                  </a:pathLst>
                </a:custGeom>
                <a:gradFill flip="none" rotWithShape="1">
                  <a:gsLst>
                    <a:gs pos="28000">
                      <a:schemeClr val="accent3"/>
                    </a:gs>
                    <a:gs pos="100000">
                      <a:schemeClr val="accent1">
                        <a:alpha val="85000"/>
                      </a:schemeClr>
                    </a:gs>
                  </a:gsLst>
                  <a:lin ang="10800000" scaled="1"/>
                  <a:tileRect/>
                </a:gradFill>
                <a:ln w="3175" cap="flat" cmpd="sng" algn="ctr">
                  <a:noFill/>
                  <a:prstDash val="solid"/>
                  <a:round/>
                  <a:headEnd type="none" w="med" len="med"/>
                  <a:tailEnd type="none" w="med" len="med"/>
                </a:ln>
                <a:effectLst/>
              </p:spPr>
              <p:txBody>
                <a:bodyPr/>
                <a:lstStyle/>
                <a:p>
                  <a:pPr eaLnBrk="1" hangingPunct="1">
                    <a:defRPr/>
                  </a:pPr>
                  <a:endParaRPr lang="en-US" dirty="0"/>
                </a:p>
              </p:txBody>
            </p:sp>
          </p:grpSp>
        </p:grpSp>
      </p:grpSp>
    </p:spTree>
    <p:extLst>
      <p:ext uri="{BB962C8B-B14F-4D97-AF65-F5344CB8AC3E}">
        <p14:creationId xmlns:p14="http://schemas.microsoft.com/office/powerpoint/2010/main" val="190475449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944" y="1329634"/>
            <a:ext cx="5491617" cy="4626876"/>
          </a:xfrm>
        </p:spPr>
        <p:txBody>
          <a:bodyPr/>
          <a:lstStyle/>
          <a:p>
            <a:r>
              <a:rPr lang="en-GB" b="1" dirty="0"/>
              <a:t>Specification improvement</a:t>
            </a:r>
          </a:p>
          <a:p>
            <a:r>
              <a:rPr lang="en-GB" dirty="0"/>
              <a:t>That is, to keep track of changes, identify </a:t>
            </a:r>
            <a:r>
              <a:rPr lang="en-GB" dirty="0" smtClean="0"/>
              <a:t>refinements </a:t>
            </a:r>
            <a:r>
              <a:rPr lang="en-GB" dirty="0"/>
              <a:t>and communicate and implement these as necessary, including reviews of needs and the supply markets, trend tracking, options for substitution and aggregation, CSR </a:t>
            </a:r>
            <a:r>
              <a:rPr lang="en-GB" dirty="0" smtClean="0"/>
              <a:t>developments</a:t>
            </a:r>
            <a:endParaRPr lang="en-GB" dirty="0"/>
          </a:p>
        </p:txBody>
      </p:sp>
      <p:sp>
        <p:nvSpPr>
          <p:cNvPr id="161794" name="Title 1"/>
          <p:cNvSpPr>
            <a:spLocks noGrp="1"/>
          </p:cNvSpPr>
          <p:nvPr>
            <p:ph type="title"/>
          </p:nvPr>
        </p:nvSpPr>
        <p:spPr>
          <a:xfrm>
            <a:off x="414337" y="523874"/>
            <a:ext cx="8315325" cy="797611"/>
          </a:xfrm>
        </p:spPr>
        <p:txBody>
          <a:bodyPr/>
          <a:lstStyle/>
          <a:p>
            <a:r>
              <a:rPr lang="en-GB" altLang="en-US" dirty="0" smtClean="0"/>
              <a:t>Continuous improvement</a:t>
            </a:r>
          </a:p>
        </p:txBody>
      </p:sp>
      <p:sp>
        <p:nvSpPr>
          <p:cNvPr id="6" name="TextBox 5"/>
          <p:cNvSpPr txBox="1"/>
          <p:nvPr/>
        </p:nvSpPr>
        <p:spPr>
          <a:xfrm>
            <a:off x="6878638" y="5563459"/>
            <a:ext cx="1851025" cy="401200"/>
          </a:xfrm>
          <a:prstGeom prst="rect">
            <a:avLst/>
          </a:prstGeom>
          <a:noFill/>
        </p:spPr>
        <p:txBody>
          <a:bodyPr rIns="180000" bIns="46800">
            <a:spAutoFit/>
          </a:bodyPr>
          <a:lstStyle/>
          <a:p>
            <a:pPr algn="r">
              <a:defRPr/>
            </a:pPr>
            <a:r>
              <a:rPr lang="en-GB" sz="2000" b="1" dirty="0">
                <a:solidFill>
                  <a:schemeClr val="accent3"/>
                </a:solidFill>
              </a:rPr>
              <a:t>Cont../</a:t>
            </a:r>
          </a:p>
        </p:txBody>
      </p:sp>
      <p:grpSp>
        <p:nvGrpSpPr>
          <p:cNvPr id="35" name="Group 34"/>
          <p:cNvGrpSpPr/>
          <p:nvPr/>
        </p:nvGrpSpPr>
        <p:grpSpPr>
          <a:xfrm>
            <a:off x="6284303" y="2863020"/>
            <a:ext cx="2048498" cy="2489101"/>
            <a:chOff x="6284303" y="2863020"/>
            <a:chExt cx="2048498" cy="2489101"/>
          </a:xfrm>
        </p:grpSpPr>
        <p:grpSp>
          <p:nvGrpSpPr>
            <p:cNvPr id="34" name="Group 33"/>
            <p:cNvGrpSpPr/>
            <p:nvPr/>
          </p:nvGrpSpPr>
          <p:grpSpPr>
            <a:xfrm>
              <a:off x="6284303" y="3391544"/>
              <a:ext cx="2048498" cy="1960577"/>
              <a:chOff x="2158807" y="4563119"/>
              <a:chExt cx="2048498" cy="1960577"/>
            </a:xfrm>
          </p:grpSpPr>
          <p:grpSp>
            <p:nvGrpSpPr>
              <p:cNvPr id="32" name="Group 31"/>
              <p:cNvGrpSpPr/>
              <p:nvPr/>
            </p:nvGrpSpPr>
            <p:grpSpPr>
              <a:xfrm>
                <a:off x="2158807" y="4563119"/>
                <a:ext cx="2048498" cy="1328814"/>
                <a:chOff x="2158807" y="4563119"/>
                <a:chExt cx="2048498" cy="1328814"/>
              </a:xfrm>
            </p:grpSpPr>
            <p:sp>
              <p:nvSpPr>
                <p:cNvPr id="12" name="Freeform 11"/>
                <p:cNvSpPr/>
                <p:nvPr/>
              </p:nvSpPr>
              <p:spPr bwMode="auto">
                <a:xfrm rot="18249270" flipH="1">
                  <a:off x="3071284" y="4714923"/>
                  <a:ext cx="1287826" cy="984217"/>
                </a:xfrm>
                <a:custGeom>
                  <a:avLst/>
                  <a:gdLst>
                    <a:gd name="connsiteX0" fmla="*/ 109535 w 1287826"/>
                    <a:gd name="connsiteY0" fmla="*/ 19884 h 984217"/>
                    <a:gd name="connsiteX1" fmla="*/ 7816 w 1287826"/>
                    <a:gd name="connsiteY1" fmla="*/ 169913 h 984217"/>
                    <a:gd name="connsiteX2" fmla="*/ 19869 w 1287826"/>
                    <a:gd name="connsiteY2" fmla="*/ 232866 h 984217"/>
                    <a:gd name="connsiteX3" fmla="*/ 199351 w 1287826"/>
                    <a:gd name="connsiteY3" fmla="*/ 354715 h 984217"/>
                    <a:gd name="connsiteX4" fmla="*/ 201069 w 1287826"/>
                    <a:gd name="connsiteY4" fmla="*/ 357329 h 984217"/>
                    <a:gd name="connsiteX5" fmla="*/ 651609 w 1287826"/>
                    <a:gd name="connsiteY5" fmla="*/ 663197 h 984217"/>
                    <a:gd name="connsiteX6" fmla="*/ 651710 w 1287826"/>
                    <a:gd name="connsiteY6" fmla="*/ 663265 h 984217"/>
                    <a:gd name="connsiteX7" fmla="*/ 1047781 w 1287826"/>
                    <a:gd name="connsiteY7" fmla="*/ 932154 h 984217"/>
                    <a:gd name="connsiteX8" fmla="*/ 1115380 w 1287826"/>
                    <a:gd name="connsiteY8" fmla="*/ 976395 h 984217"/>
                    <a:gd name="connsiteX9" fmla="*/ 1178291 w 1287826"/>
                    <a:gd name="connsiteY9" fmla="*/ 964337 h 984217"/>
                    <a:gd name="connsiteX10" fmla="*/ 1280009 w 1287826"/>
                    <a:gd name="connsiteY10" fmla="*/ 814307 h 984217"/>
                    <a:gd name="connsiteX11" fmla="*/ 1267955 w 1287826"/>
                    <a:gd name="connsiteY11" fmla="*/ 751353 h 984217"/>
                    <a:gd name="connsiteX12" fmla="*/ 817413 w 1287826"/>
                    <a:gd name="connsiteY12" fmla="*/ 445483 h 984217"/>
                    <a:gd name="connsiteX13" fmla="*/ 817316 w 1287826"/>
                    <a:gd name="connsiteY13" fmla="*/ 445421 h 984217"/>
                    <a:gd name="connsiteX14" fmla="*/ 421244 w 1287826"/>
                    <a:gd name="connsiteY14" fmla="*/ 176528 h 984217"/>
                    <a:gd name="connsiteX15" fmla="*/ 412988 w 1287826"/>
                    <a:gd name="connsiteY15" fmla="*/ 171125 h 984217"/>
                    <a:gd name="connsiteX16" fmla="*/ 172446 w 1287826"/>
                    <a:gd name="connsiteY16" fmla="*/ 7822 h 984217"/>
                    <a:gd name="connsiteX17" fmla="*/ 109535 w 1287826"/>
                    <a:gd name="connsiteY17" fmla="*/ 19884 h 984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87826" h="984217">
                      <a:moveTo>
                        <a:pt x="109535" y="19884"/>
                      </a:moveTo>
                      <a:lnTo>
                        <a:pt x="7816" y="169913"/>
                      </a:lnTo>
                      <a:cubicBezTo>
                        <a:pt x="-6226" y="190626"/>
                        <a:pt x="-833" y="218812"/>
                        <a:pt x="19869" y="232866"/>
                      </a:cubicBezTo>
                      <a:lnTo>
                        <a:pt x="199351" y="354715"/>
                      </a:lnTo>
                      <a:lnTo>
                        <a:pt x="201069" y="357329"/>
                      </a:lnTo>
                      <a:lnTo>
                        <a:pt x="651609" y="663197"/>
                      </a:lnTo>
                      <a:lnTo>
                        <a:pt x="651710" y="663265"/>
                      </a:lnTo>
                      <a:lnTo>
                        <a:pt x="1047781" y="932154"/>
                      </a:lnTo>
                      <a:lnTo>
                        <a:pt x="1115380" y="976395"/>
                      </a:lnTo>
                      <a:cubicBezTo>
                        <a:pt x="1136082" y="990449"/>
                        <a:pt x="1164248" y="985049"/>
                        <a:pt x="1178291" y="964337"/>
                      </a:cubicBezTo>
                      <a:lnTo>
                        <a:pt x="1280009" y="814307"/>
                      </a:lnTo>
                      <a:cubicBezTo>
                        <a:pt x="1294055" y="793591"/>
                        <a:pt x="1288657" y="765408"/>
                        <a:pt x="1267955" y="751353"/>
                      </a:cubicBezTo>
                      <a:lnTo>
                        <a:pt x="817413" y="445483"/>
                      </a:lnTo>
                      <a:lnTo>
                        <a:pt x="817316" y="445421"/>
                      </a:lnTo>
                      <a:lnTo>
                        <a:pt x="421244" y="176528"/>
                      </a:lnTo>
                      <a:lnTo>
                        <a:pt x="412988" y="171125"/>
                      </a:lnTo>
                      <a:lnTo>
                        <a:pt x="172446" y="7822"/>
                      </a:lnTo>
                      <a:cubicBezTo>
                        <a:pt x="151744" y="-6232"/>
                        <a:pt x="123579" y="-831"/>
                        <a:pt x="109535" y="19884"/>
                      </a:cubicBezTo>
                      <a:close/>
                    </a:path>
                  </a:pathLst>
                </a:custGeom>
                <a:solidFill>
                  <a:schemeClr val="accent6"/>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sp>
              <p:nvSpPr>
                <p:cNvPr id="18" name="Freeform 17"/>
                <p:cNvSpPr/>
                <p:nvPr/>
              </p:nvSpPr>
              <p:spPr bwMode="auto">
                <a:xfrm rot="18249270" flipH="1">
                  <a:off x="2756913" y="4901081"/>
                  <a:ext cx="1086952" cy="852231"/>
                </a:xfrm>
                <a:custGeom>
                  <a:avLst/>
                  <a:gdLst>
                    <a:gd name="connsiteX0" fmla="*/ 109535 w 1086952"/>
                    <a:gd name="connsiteY0" fmla="*/ 19884 h 852231"/>
                    <a:gd name="connsiteX1" fmla="*/ 7817 w 1086952"/>
                    <a:gd name="connsiteY1" fmla="*/ 169913 h 852231"/>
                    <a:gd name="connsiteX2" fmla="*/ 19870 w 1086952"/>
                    <a:gd name="connsiteY2" fmla="*/ 232867 h 852231"/>
                    <a:gd name="connsiteX3" fmla="*/ 62295 w 1086952"/>
                    <a:gd name="connsiteY3" fmla="*/ 261667 h 852231"/>
                    <a:gd name="connsiteX4" fmla="*/ 65224 w 1086952"/>
                    <a:gd name="connsiteY4" fmla="*/ 266124 h 852231"/>
                    <a:gd name="connsiteX5" fmla="*/ 233268 w 1086952"/>
                    <a:gd name="connsiteY5" fmla="*/ 380207 h 852231"/>
                    <a:gd name="connsiteX6" fmla="*/ 914509 w 1086952"/>
                    <a:gd name="connsiteY6" fmla="*/ 844409 h 852231"/>
                    <a:gd name="connsiteX7" fmla="*/ 977419 w 1086952"/>
                    <a:gd name="connsiteY7" fmla="*/ 832350 h 852231"/>
                    <a:gd name="connsiteX8" fmla="*/ 1079137 w 1086952"/>
                    <a:gd name="connsiteY8" fmla="*/ 682321 h 852231"/>
                    <a:gd name="connsiteX9" fmla="*/ 1067083 w 1086952"/>
                    <a:gd name="connsiteY9" fmla="*/ 619368 h 852231"/>
                    <a:gd name="connsiteX10" fmla="*/ 878976 w 1086952"/>
                    <a:gd name="connsiteY10" fmla="*/ 491191 h 852231"/>
                    <a:gd name="connsiteX11" fmla="*/ 874568 w 1086952"/>
                    <a:gd name="connsiteY11" fmla="*/ 484489 h 852231"/>
                    <a:gd name="connsiteX12" fmla="*/ 172446 w 1086952"/>
                    <a:gd name="connsiteY12" fmla="*/ 7823 h 852231"/>
                    <a:gd name="connsiteX13" fmla="*/ 109535 w 1086952"/>
                    <a:gd name="connsiteY13" fmla="*/ 19884 h 852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86952" h="852231">
                      <a:moveTo>
                        <a:pt x="109535" y="19884"/>
                      </a:moveTo>
                      <a:lnTo>
                        <a:pt x="7817" y="169913"/>
                      </a:lnTo>
                      <a:cubicBezTo>
                        <a:pt x="-6226" y="190627"/>
                        <a:pt x="-832" y="218812"/>
                        <a:pt x="19870" y="232867"/>
                      </a:cubicBezTo>
                      <a:lnTo>
                        <a:pt x="62295" y="261667"/>
                      </a:lnTo>
                      <a:lnTo>
                        <a:pt x="65224" y="266124"/>
                      </a:lnTo>
                      <a:lnTo>
                        <a:pt x="233268" y="380207"/>
                      </a:lnTo>
                      <a:lnTo>
                        <a:pt x="914509" y="844409"/>
                      </a:lnTo>
                      <a:cubicBezTo>
                        <a:pt x="935209" y="858462"/>
                        <a:pt x="963375" y="853065"/>
                        <a:pt x="977419" y="832350"/>
                      </a:cubicBezTo>
                      <a:lnTo>
                        <a:pt x="1079137" y="682321"/>
                      </a:lnTo>
                      <a:cubicBezTo>
                        <a:pt x="1093180" y="661609"/>
                        <a:pt x="1087783" y="633421"/>
                        <a:pt x="1067083" y="619368"/>
                      </a:cubicBezTo>
                      <a:lnTo>
                        <a:pt x="878976" y="491191"/>
                      </a:lnTo>
                      <a:lnTo>
                        <a:pt x="874568" y="484489"/>
                      </a:lnTo>
                      <a:lnTo>
                        <a:pt x="172446" y="7823"/>
                      </a:lnTo>
                      <a:cubicBezTo>
                        <a:pt x="151744" y="-6232"/>
                        <a:pt x="123579" y="-831"/>
                        <a:pt x="109535" y="19884"/>
                      </a:cubicBezTo>
                      <a:close/>
                    </a:path>
                  </a:pathLst>
                </a:custGeom>
                <a:solidFill>
                  <a:schemeClr val="accent3"/>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sp>
              <p:nvSpPr>
                <p:cNvPr id="24" name="Freeform 23"/>
                <p:cNvSpPr/>
                <p:nvPr/>
              </p:nvSpPr>
              <p:spPr bwMode="auto">
                <a:xfrm rot="18249270" flipH="1">
                  <a:off x="2419524" y="5035667"/>
                  <a:ext cx="949086" cy="752909"/>
                </a:xfrm>
                <a:custGeom>
                  <a:avLst/>
                  <a:gdLst>
                    <a:gd name="connsiteX0" fmla="*/ 109534 w 949086"/>
                    <a:gd name="connsiteY0" fmla="*/ 19882 h 752909"/>
                    <a:gd name="connsiteX1" fmla="*/ 7817 w 949086"/>
                    <a:gd name="connsiteY1" fmla="*/ 169911 h 752909"/>
                    <a:gd name="connsiteX2" fmla="*/ 19870 w 949086"/>
                    <a:gd name="connsiteY2" fmla="*/ 232866 h 752909"/>
                    <a:gd name="connsiteX3" fmla="*/ 776641 w 949086"/>
                    <a:gd name="connsiteY3" fmla="*/ 745086 h 752909"/>
                    <a:gd name="connsiteX4" fmla="*/ 839552 w 949086"/>
                    <a:gd name="connsiteY4" fmla="*/ 733028 h 752909"/>
                    <a:gd name="connsiteX5" fmla="*/ 941270 w 949086"/>
                    <a:gd name="connsiteY5" fmla="*/ 582998 h 752909"/>
                    <a:gd name="connsiteX6" fmla="*/ 929216 w 949086"/>
                    <a:gd name="connsiteY6" fmla="*/ 520045 h 752909"/>
                    <a:gd name="connsiteX7" fmla="*/ 172445 w 949086"/>
                    <a:gd name="connsiteY7" fmla="*/ 7822 h 752909"/>
                    <a:gd name="connsiteX8" fmla="*/ 109534 w 949086"/>
                    <a:gd name="connsiteY8" fmla="*/ 19882 h 75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9086" h="752909">
                      <a:moveTo>
                        <a:pt x="109534" y="19882"/>
                      </a:moveTo>
                      <a:lnTo>
                        <a:pt x="7817" y="169911"/>
                      </a:lnTo>
                      <a:cubicBezTo>
                        <a:pt x="-6227" y="190626"/>
                        <a:pt x="-831" y="218810"/>
                        <a:pt x="19870" y="232866"/>
                      </a:cubicBezTo>
                      <a:lnTo>
                        <a:pt x="776641" y="745086"/>
                      </a:lnTo>
                      <a:cubicBezTo>
                        <a:pt x="797341" y="759142"/>
                        <a:pt x="825508" y="753741"/>
                        <a:pt x="839552" y="733028"/>
                      </a:cubicBezTo>
                      <a:lnTo>
                        <a:pt x="941270" y="582998"/>
                      </a:lnTo>
                      <a:cubicBezTo>
                        <a:pt x="955316" y="562283"/>
                        <a:pt x="949917" y="534098"/>
                        <a:pt x="929216" y="520045"/>
                      </a:cubicBezTo>
                      <a:lnTo>
                        <a:pt x="172445" y="7822"/>
                      </a:lnTo>
                      <a:cubicBezTo>
                        <a:pt x="151744" y="-6231"/>
                        <a:pt x="123578" y="-832"/>
                        <a:pt x="109534" y="19882"/>
                      </a:cubicBezTo>
                      <a:close/>
                    </a:path>
                  </a:pathLst>
                </a:custGeom>
                <a:solidFill>
                  <a:schemeClr val="accent4"/>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sp>
              <p:nvSpPr>
                <p:cNvPr id="30" name="Freeform 29"/>
                <p:cNvSpPr/>
                <p:nvPr/>
              </p:nvSpPr>
              <p:spPr bwMode="auto">
                <a:xfrm rot="18249270" flipH="1">
                  <a:off x="2070265" y="5086039"/>
                  <a:ext cx="894436" cy="717351"/>
                </a:xfrm>
                <a:custGeom>
                  <a:avLst/>
                  <a:gdLst>
                    <a:gd name="connsiteX0" fmla="*/ 109534 w 894436"/>
                    <a:gd name="connsiteY0" fmla="*/ 19883 h 717351"/>
                    <a:gd name="connsiteX1" fmla="*/ 7816 w 894436"/>
                    <a:gd name="connsiteY1" fmla="*/ 169912 h 717351"/>
                    <a:gd name="connsiteX2" fmla="*/ 19869 w 894436"/>
                    <a:gd name="connsiteY2" fmla="*/ 232866 h 717351"/>
                    <a:gd name="connsiteX3" fmla="*/ 721991 w 894436"/>
                    <a:gd name="connsiteY3" fmla="*/ 709531 h 717351"/>
                    <a:gd name="connsiteX4" fmla="*/ 784902 w 894436"/>
                    <a:gd name="connsiteY4" fmla="*/ 697470 h 717351"/>
                    <a:gd name="connsiteX5" fmla="*/ 886619 w 894436"/>
                    <a:gd name="connsiteY5" fmla="*/ 547441 h 717351"/>
                    <a:gd name="connsiteX6" fmla="*/ 874567 w 894436"/>
                    <a:gd name="connsiteY6" fmla="*/ 484487 h 717351"/>
                    <a:gd name="connsiteX7" fmla="*/ 172446 w 894436"/>
                    <a:gd name="connsiteY7" fmla="*/ 7822 h 717351"/>
                    <a:gd name="connsiteX8" fmla="*/ 109534 w 894436"/>
                    <a:gd name="connsiteY8" fmla="*/ 19883 h 717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4436" h="717351">
                      <a:moveTo>
                        <a:pt x="109534" y="19883"/>
                      </a:moveTo>
                      <a:lnTo>
                        <a:pt x="7816" y="169912"/>
                      </a:lnTo>
                      <a:cubicBezTo>
                        <a:pt x="-6226" y="190625"/>
                        <a:pt x="-833" y="218811"/>
                        <a:pt x="19869" y="232866"/>
                      </a:cubicBezTo>
                      <a:lnTo>
                        <a:pt x="721991" y="709531"/>
                      </a:lnTo>
                      <a:cubicBezTo>
                        <a:pt x="742691" y="723584"/>
                        <a:pt x="770858" y="718183"/>
                        <a:pt x="784902" y="697470"/>
                      </a:cubicBezTo>
                      <a:lnTo>
                        <a:pt x="886619" y="547441"/>
                      </a:lnTo>
                      <a:cubicBezTo>
                        <a:pt x="900664" y="526726"/>
                        <a:pt x="895268" y="498540"/>
                        <a:pt x="874567" y="484487"/>
                      </a:cubicBezTo>
                      <a:lnTo>
                        <a:pt x="172446" y="7822"/>
                      </a:lnTo>
                      <a:cubicBezTo>
                        <a:pt x="151744" y="-6233"/>
                        <a:pt x="123578" y="-832"/>
                        <a:pt x="109534" y="19883"/>
                      </a:cubicBezTo>
                      <a:close/>
                    </a:path>
                  </a:pathLst>
                </a:custGeom>
                <a:solidFill>
                  <a:schemeClr val="bg1"/>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grpSp>
          <p:sp>
            <p:nvSpPr>
              <p:cNvPr id="33" name="Freeform 32"/>
              <p:cNvSpPr/>
              <p:nvPr/>
            </p:nvSpPr>
            <p:spPr bwMode="auto">
              <a:xfrm rot="18249270" flipH="1">
                <a:off x="2601762" y="5243076"/>
                <a:ext cx="1048289" cy="1512951"/>
              </a:xfrm>
              <a:custGeom>
                <a:avLst/>
                <a:gdLst>
                  <a:gd name="connsiteX0" fmla="*/ 995600 w 1048289"/>
                  <a:gd name="connsiteY0" fmla="*/ 7557 h 1512951"/>
                  <a:gd name="connsiteX1" fmla="*/ 2971 w 1048289"/>
                  <a:gd name="connsiteY1" fmla="*/ 1471642 h 1512951"/>
                  <a:gd name="connsiteX2" fmla="*/ 7553 w 1048289"/>
                  <a:gd name="connsiteY2" fmla="*/ 1495569 h 1512951"/>
                  <a:gd name="connsiteX3" fmla="*/ 28782 w 1048289"/>
                  <a:gd name="connsiteY3" fmla="*/ 1509980 h 1512951"/>
                  <a:gd name="connsiteX4" fmla="*/ 52691 w 1048289"/>
                  <a:gd name="connsiteY4" fmla="*/ 1505395 h 1512951"/>
                  <a:gd name="connsiteX5" fmla="*/ 1045319 w 1048289"/>
                  <a:gd name="connsiteY5" fmla="*/ 41310 h 1512951"/>
                  <a:gd name="connsiteX6" fmla="*/ 1040739 w 1048289"/>
                  <a:gd name="connsiteY6" fmla="*/ 17387 h 1512951"/>
                  <a:gd name="connsiteX7" fmla="*/ 1019508 w 1048289"/>
                  <a:gd name="connsiteY7" fmla="*/ 2975 h 1512951"/>
                  <a:gd name="connsiteX8" fmla="*/ 995600 w 1048289"/>
                  <a:gd name="connsiteY8" fmla="*/ 7557 h 1512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8289" h="1512951">
                    <a:moveTo>
                      <a:pt x="995600" y="7557"/>
                    </a:moveTo>
                    <a:lnTo>
                      <a:pt x="2971" y="1471642"/>
                    </a:lnTo>
                    <a:cubicBezTo>
                      <a:pt x="-2367" y="1479514"/>
                      <a:pt x="-316" y="1490225"/>
                      <a:pt x="7553" y="1495569"/>
                    </a:cubicBezTo>
                    <a:lnTo>
                      <a:pt x="28782" y="1509980"/>
                    </a:lnTo>
                    <a:cubicBezTo>
                      <a:pt x="36649" y="1515320"/>
                      <a:pt x="47353" y="1513268"/>
                      <a:pt x="52691" y="1505395"/>
                    </a:cubicBezTo>
                    <a:lnTo>
                      <a:pt x="1045319" y="41310"/>
                    </a:lnTo>
                    <a:cubicBezTo>
                      <a:pt x="1050655" y="33439"/>
                      <a:pt x="1048606" y="22728"/>
                      <a:pt x="1040739" y="17387"/>
                    </a:cubicBezTo>
                    <a:lnTo>
                      <a:pt x="1019508" y="2975"/>
                    </a:lnTo>
                    <a:cubicBezTo>
                      <a:pt x="1011640" y="-2368"/>
                      <a:pt x="1000936" y="-316"/>
                      <a:pt x="995600" y="7557"/>
                    </a:cubicBezTo>
                    <a:close/>
                  </a:path>
                </a:pathLst>
              </a:custGeom>
              <a:solidFill>
                <a:schemeClr val="accent4"/>
              </a:solidFill>
              <a:ln>
                <a:noFill/>
              </a:ln>
              <a:effectLst>
                <a:reflection blurRad="6350" stA="30000" endPos="35000" dist="12700" dir="5400000" sy="-100000" algn="bl" rotWithShape="0"/>
              </a:effectLst>
            </p:spPr>
            <p:txBody>
              <a:bodyPr wrap="square" tIns="108000">
                <a:noAutofit/>
              </a:bodyPr>
              <a:lstStyle/>
              <a:p>
                <a:pPr algn="ctr">
                  <a:lnSpc>
                    <a:spcPct val="30000"/>
                  </a:lnSpc>
                </a:pPr>
                <a:endParaRPr lang="en-US" sz="9600" dirty="0">
                  <a:solidFill>
                    <a:schemeClr val="bg1"/>
                  </a:solidFill>
                </a:endParaRPr>
              </a:p>
            </p:txBody>
          </p:sp>
        </p:grpSp>
        <p:sp>
          <p:nvSpPr>
            <p:cNvPr id="8" name="Freeform 7"/>
            <p:cNvSpPr/>
            <p:nvPr/>
          </p:nvSpPr>
          <p:spPr bwMode="auto">
            <a:xfrm>
              <a:off x="6494527" y="2863020"/>
              <a:ext cx="1666151" cy="817557"/>
            </a:xfrm>
            <a:custGeom>
              <a:avLst/>
              <a:gdLst>
                <a:gd name="connsiteX0" fmla="*/ 95972 w 1221873"/>
                <a:gd name="connsiteY0" fmla="*/ 455999 h 599957"/>
                <a:gd name="connsiteX1" fmla="*/ 47986 w 1221873"/>
                <a:gd name="connsiteY1" fmla="*/ 503985 h 599957"/>
                <a:gd name="connsiteX2" fmla="*/ 95972 w 1221873"/>
                <a:gd name="connsiteY2" fmla="*/ 551971 h 599957"/>
                <a:gd name="connsiteX3" fmla="*/ 143958 w 1221873"/>
                <a:gd name="connsiteY3" fmla="*/ 503985 h 599957"/>
                <a:gd name="connsiteX4" fmla="*/ 95972 w 1221873"/>
                <a:gd name="connsiteY4" fmla="*/ 455999 h 599957"/>
                <a:gd name="connsiteX5" fmla="*/ 380834 w 1221873"/>
                <a:gd name="connsiteY5" fmla="*/ 392316 h 599957"/>
                <a:gd name="connsiteX6" fmla="*/ 332848 w 1221873"/>
                <a:gd name="connsiteY6" fmla="*/ 440302 h 599957"/>
                <a:gd name="connsiteX7" fmla="*/ 380834 w 1221873"/>
                <a:gd name="connsiteY7" fmla="*/ 488288 h 599957"/>
                <a:gd name="connsiteX8" fmla="*/ 428820 w 1221873"/>
                <a:gd name="connsiteY8" fmla="*/ 440302 h 599957"/>
                <a:gd name="connsiteX9" fmla="*/ 380834 w 1221873"/>
                <a:gd name="connsiteY9" fmla="*/ 392316 h 599957"/>
                <a:gd name="connsiteX10" fmla="*/ 669172 w 1221873"/>
                <a:gd name="connsiteY10" fmla="*/ 291012 h 599957"/>
                <a:gd name="connsiteX11" fmla="*/ 621186 w 1221873"/>
                <a:gd name="connsiteY11" fmla="*/ 338998 h 599957"/>
                <a:gd name="connsiteX12" fmla="*/ 669172 w 1221873"/>
                <a:gd name="connsiteY12" fmla="*/ 386984 h 599957"/>
                <a:gd name="connsiteX13" fmla="*/ 717158 w 1221873"/>
                <a:gd name="connsiteY13" fmla="*/ 338998 h 599957"/>
                <a:gd name="connsiteX14" fmla="*/ 669172 w 1221873"/>
                <a:gd name="connsiteY14" fmla="*/ 291012 h 599957"/>
                <a:gd name="connsiteX15" fmla="*/ 969092 w 1221873"/>
                <a:gd name="connsiteY15" fmla="*/ 140150 h 599957"/>
                <a:gd name="connsiteX16" fmla="*/ 921106 w 1221873"/>
                <a:gd name="connsiteY16" fmla="*/ 188136 h 599957"/>
                <a:gd name="connsiteX17" fmla="*/ 969092 w 1221873"/>
                <a:gd name="connsiteY17" fmla="*/ 236122 h 599957"/>
                <a:gd name="connsiteX18" fmla="*/ 1017078 w 1221873"/>
                <a:gd name="connsiteY18" fmla="*/ 188136 h 599957"/>
                <a:gd name="connsiteX19" fmla="*/ 969092 w 1221873"/>
                <a:gd name="connsiteY19" fmla="*/ 140150 h 599957"/>
                <a:gd name="connsiteX20" fmla="*/ 1221873 w 1221873"/>
                <a:gd name="connsiteY20" fmla="*/ 0 h 599957"/>
                <a:gd name="connsiteX21" fmla="*/ 1184589 w 1221873"/>
                <a:gd name="connsiteY21" fmla="*/ 128575 h 599957"/>
                <a:gd name="connsiteX22" fmla="*/ 1149898 w 1221873"/>
                <a:gd name="connsiteY22" fmla="*/ 90238 h 599957"/>
                <a:gd name="connsiteX23" fmla="*/ 1063441 w 1221873"/>
                <a:gd name="connsiteY23" fmla="*/ 157592 h 599957"/>
                <a:gd name="connsiteX24" fmla="*/ 1059390 w 1221873"/>
                <a:gd name="connsiteY24" fmla="*/ 160029 h 599957"/>
                <a:gd name="connsiteX25" fmla="*/ 1065064 w 1221873"/>
                <a:gd name="connsiteY25" fmla="*/ 188136 h 599957"/>
                <a:gd name="connsiteX26" fmla="*/ 969092 w 1221873"/>
                <a:gd name="connsiteY26" fmla="*/ 284108 h 599957"/>
                <a:gd name="connsiteX27" fmla="*/ 901230 w 1221873"/>
                <a:gd name="connsiteY27" fmla="*/ 255999 h 599957"/>
                <a:gd name="connsiteX28" fmla="*/ 898724 w 1221873"/>
                <a:gd name="connsiteY28" fmla="*/ 252281 h 599957"/>
                <a:gd name="connsiteX29" fmla="*/ 760948 w 1221873"/>
                <a:gd name="connsiteY29" fmla="*/ 318215 h 599957"/>
                <a:gd name="connsiteX30" fmla="*/ 765144 w 1221873"/>
                <a:gd name="connsiteY30" fmla="*/ 338998 h 599957"/>
                <a:gd name="connsiteX31" fmla="*/ 669172 w 1221873"/>
                <a:gd name="connsiteY31" fmla="*/ 434970 h 599957"/>
                <a:gd name="connsiteX32" fmla="*/ 601310 w 1221873"/>
                <a:gd name="connsiteY32" fmla="*/ 406861 h 599957"/>
                <a:gd name="connsiteX33" fmla="*/ 590680 w 1221873"/>
                <a:gd name="connsiteY33" fmla="*/ 391094 h 599957"/>
                <a:gd name="connsiteX34" fmla="*/ 561243 w 1221873"/>
                <a:gd name="connsiteY34" fmla="*/ 402734 h 599957"/>
                <a:gd name="connsiteX35" fmla="*/ 475051 w 1221873"/>
                <a:gd name="connsiteY35" fmla="*/ 431609 h 599957"/>
                <a:gd name="connsiteX36" fmla="*/ 476806 w 1221873"/>
                <a:gd name="connsiteY36" fmla="*/ 440302 h 599957"/>
                <a:gd name="connsiteX37" fmla="*/ 380834 w 1221873"/>
                <a:gd name="connsiteY37" fmla="*/ 536274 h 599957"/>
                <a:gd name="connsiteX38" fmla="*/ 312972 w 1221873"/>
                <a:gd name="connsiteY38" fmla="*/ 508165 h 599957"/>
                <a:gd name="connsiteX39" fmla="*/ 296931 w 1221873"/>
                <a:gd name="connsiteY39" fmla="*/ 484374 h 599957"/>
                <a:gd name="connsiteX40" fmla="*/ 221879 w 1221873"/>
                <a:gd name="connsiteY40" fmla="*/ 503981 h 599957"/>
                <a:gd name="connsiteX41" fmla="*/ 190880 w 1221873"/>
                <a:gd name="connsiteY41" fmla="*/ 509256 h 599957"/>
                <a:gd name="connsiteX42" fmla="*/ 184402 w 1221873"/>
                <a:gd name="connsiteY42" fmla="*/ 541342 h 599957"/>
                <a:gd name="connsiteX43" fmla="*/ 95972 w 1221873"/>
                <a:gd name="connsiteY43" fmla="*/ 599957 h 599957"/>
                <a:gd name="connsiteX44" fmla="*/ 0 w 1221873"/>
                <a:gd name="connsiteY44" fmla="*/ 503985 h 599957"/>
                <a:gd name="connsiteX45" fmla="*/ 95972 w 1221873"/>
                <a:gd name="connsiteY45" fmla="*/ 408013 h 599957"/>
                <a:gd name="connsiteX46" fmla="*/ 163835 w 1221873"/>
                <a:gd name="connsiteY46" fmla="*/ 436123 h 599957"/>
                <a:gd name="connsiteX47" fmla="*/ 182854 w 1221873"/>
                <a:gd name="connsiteY47" fmla="*/ 464333 h 599957"/>
                <a:gd name="connsiteX48" fmla="*/ 285551 w 1221873"/>
                <a:gd name="connsiteY48" fmla="*/ 443716 h 599957"/>
                <a:gd name="connsiteX49" fmla="*/ 284862 w 1221873"/>
                <a:gd name="connsiteY49" fmla="*/ 440302 h 599957"/>
                <a:gd name="connsiteX50" fmla="*/ 380834 w 1221873"/>
                <a:gd name="connsiteY50" fmla="*/ 344330 h 599957"/>
                <a:gd name="connsiteX51" fmla="*/ 448697 w 1221873"/>
                <a:gd name="connsiteY51" fmla="*/ 372440 h 599957"/>
                <a:gd name="connsiteX52" fmla="*/ 461042 w 1221873"/>
                <a:gd name="connsiteY52" fmla="*/ 390749 h 599957"/>
                <a:gd name="connsiteX53" fmla="*/ 575257 w 1221873"/>
                <a:gd name="connsiteY53" fmla="*/ 349187 h 599957"/>
                <a:gd name="connsiteX54" fmla="*/ 573200 w 1221873"/>
                <a:gd name="connsiteY54" fmla="*/ 338998 h 599957"/>
                <a:gd name="connsiteX55" fmla="*/ 669172 w 1221873"/>
                <a:gd name="connsiteY55" fmla="*/ 243026 h 599957"/>
                <a:gd name="connsiteX56" fmla="*/ 737035 w 1221873"/>
                <a:gd name="connsiteY56" fmla="*/ 271136 h 599957"/>
                <a:gd name="connsiteX57" fmla="*/ 742599 w 1221873"/>
                <a:gd name="connsiteY57" fmla="*/ 279389 h 599957"/>
                <a:gd name="connsiteX58" fmla="*/ 878462 w 1221873"/>
                <a:gd name="connsiteY58" fmla="*/ 214596 h 599957"/>
                <a:gd name="connsiteX59" fmla="*/ 873120 w 1221873"/>
                <a:gd name="connsiteY59" fmla="*/ 188136 h 599957"/>
                <a:gd name="connsiteX60" fmla="*/ 969092 w 1221873"/>
                <a:gd name="connsiteY60" fmla="*/ 92164 h 599957"/>
                <a:gd name="connsiteX61" fmla="*/ 1036955 w 1221873"/>
                <a:gd name="connsiteY61" fmla="*/ 120274 h 599957"/>
                <a:gd name="connsiteX62" fmla="*/ 1037650 w 1221873"/>
                <a:gd name="connsiteY62" fmla="*/ 121305 h 599957"/>
                <a:gd name="connsiteX63" fmla="*/ 1122862 w 1221873"/>
                <a:gd name="connsiteY63" fmla="*/ 60361 h 599957"/>
                <a:gd name="connsiteX64" fmla="*/ 1090225 w 1221873"/>
                <a:gd name="connsiteY64" fmla="*/ 24294 h 599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221873" h="599957">
                  <a:moveTo>
                    <a:pt x="95972" y="455999"/>
                  </a:moveTo>
                  <a:cubicBezTo>
                    <a:pt x="69470" y="455999"/>
                    <a:pt x="47986" y="477483"/>
                    <a:pt x="47986" y="503985"/>
                  </a:cubicBezTo>
                  <a:cubicBezTo>
                    <a:pt x="47986" y="530487"/>
                    <a:pt x="69470" y="551971"/>
                    <a:pt x="95972" y="551971"/>
                  </a:cubicBezTo>
                  <a:cubicBezTo>
                    <a:pt x="122474" y="551971"/>
                    <a:pt x="143958" y="530487"/>
                    <a:pt x="143958" y="503985"/>
                  </a:cubicBezTo>
                  <a:cubicBezTo>
                    <a:pt x="143958" y="477483"/>
                    <a:pt x="122474" y="455999"/>
                    <a:pt x="95972" y="455999"/>
                  </a:cubicBezTo>
                  <a:close/>
                  <a:moveTo>
                    <a:pt x="380834" y="392316"/>
                  </a:moveTo>
                  <a:cubicBezTo>
                    <a:pt x="354332" y="392316"/>
                    <a:pt x="332848" y="413800"/>
                    <a:pt x="332848" y="440302"/>
                  </a:cubicBezTo>
                  <a:cubicBezTo>
                    <a:pt x="332848" y="466804"/>
                    <a:pt x="354332" y="488288"/>
                    <a:pt x="380834" y="488288"/>
                  </a:cubicBezTo>
                  <a:cubicBezTo>
                    <a:pt x="407336" y="488288"/>
                    <a:pt x="428820" y="466804"/>
                    <a:pt x="428820" y="440302"/>
                  </a:cubicBezTo>
                  <a:cubicBezTo>
                    <a:pt x="428820" y="413800"/>
                    <a:pt x="407336" y="392316"/>
                    <a:pt x="380834" y="392316"/>
                  </a:cubicBezTo>
                  <a:close/>
                  <a:moveTo>
                    <a:pt x="669172" y="291012"/>
                  </a:moveTo>
                  <a:cubicBezTo>
                    <a:pt x="642670" y="291012"/>
                    <a:pt x="621186" y="312496"/>
                    <a:pt x="621186" y="338998"/>
                  </a:cubicBezTo>
                  <a:cubicBezTo>
                    <a:pt x="621186" y="365500"/>
                    <a:pt x="642670" y="386984"/>
                    <a:pt x="669172" y="386984"/>
                  </a:cubicBezTo>
                  <a:cubicBezTo>
                    <a:pt x="695674" y="386984"/>
                    <a:pt x="717158" y="365500"/>
                    <a:pt x="717158" y="338998"/>
                  </a:cubicBezTo>
                  <a:cubicBezTo>
                    <a:pt x="717158" y="312496"/>
                    <a:pt x="695674" y="291012"/>
                    <a:pt x="669172" y="291012"/>
                  </a:cubicBezTo>
                  <a:close/>
                  <a:moveTo>
                    <a:pt x="969092" y="140150"/>
                  </a:moveTo>
                  <a:cubicBezTo>
                    <a:pt x="942590" y="140150"/>
                    <a:pt x="921106" y="161634"/>
                    <a:pt x="921106" y="188136"/>
                  </a:cubicBezTo>
                  <a:cubicBezTo>
                    <a:pt x="921106" y="214638"/>
                    <a:pt x="942590" y="236122"/>
                    <a:pt x="969092" y="236122"/>
                  </a:cubicBezTo>
                  <a:cubicBezTo>
                    <a:pt x="995594" y="236122"/>
                    <a:pt x="1017078" y="214638"/>
                    <a:pt x="1017078" y="188136"/>
                  </a:cubicBezTo>
                  <a:cubicBezTo>
                    <a:pt x="1017078" y="161634"/>
                    <a:pt x="995594" y="140150"/>
                    <a:pt x="969092" y="140150"/>
                  </a:cubicBezTo>
                  <a:close/>
                  <a:moveTo>
                    <a:pt x="1221873" y="0"/>
                  </a:moveTo>
                  <a:lnTo>
                    <a:pt x="1184589" y="128575"/>
                  </a:lnTo>
                  <a:lnTo>
                    <a:pt x="1149898" y="90238"/>
                  </a:lnTo>
                  <a:lnTo>
                    <a:pt x="1063441" y="157592"/>
                  </a:lnTo>
                  <a:lnTo>
                    <a:pt x="1059390" y="160029"/>
                  </a:lnTo>
                  <a:lnTo>
                    <a:pt x="1065064" y="188136"/>
                  </a:lnTo>
                  <a:cubicBezTo>
                    <a:pt x="1065064" y="241140"/>
                    <a:pt x="1022096" y="284108"/>
                    <a:pt x="969092" y="284108"/>
                  </a:cubicBezTo>
                  <a:cubicBezTo>
                    <a:pt x="942590" y="284108"/>
                    <a:pt x="918597" y="273366"/>
                    <a:pt x="901230" y="255999"/>
                  </a:cubicBezTo>
                  <a:lnTo>
                    <a:pt x="898724" y="252281"/>
                  </a:lnTo>
                  <a:lnTo>
                    <a:pt x="760948" y="318215"/>
                  </a:lnTo>
                  <a:lnTo>
                    <a:pt x="765144" y="338998"/>
                  </a:lnTo>
                  <a:cubicBezTo>
                    <a:pt x="765144" y="392002"/>
                    <a:pt x="722176" y="434970"/>
                    <a:pt x="669172" y="434970"/>
                  </a:cubicBezTo>
                  <a:cubicBezTo>
                    <a:pt x="642670" y="434970"/>
                    <a:pt x="618677" y="424228"/>
                    <a:pt x="601310" y="406861"/>
                  </a:cubicBezTo>
                  <a:lnTo>
                    <a:pt x="590680" y="391094"/>
                  </a:lnTo>
                  <a:lnTo>
                    <a:pt x="561243" y="402734"/>
                  </a:lnTo>
                  <a:lnTo>
                    <a:pt x="475051" y="431609"/>
                  </a:lnTo>
                  <a:lnTo>
                    <a:pt x="476806" y="440302"/>
                  </a:lnTo>
                  <a:cubicBezTo>
                    <a:pt x="476806" y="493306"/>
                    <a:pt x="433838" y="536274"/>
                    <a:pt x="380834" y="536274"/>
                  </a:cubicBezTo>
                  <a:cubicBezTo>
                    <a:pt x="354332" y="536274"/>
                    <a:pt x="330339" y="525532"/>
                    <a:pt x="312972" y="508165"/>
                  </a:cubicBezTo>
                  <a:lnTo>
                    <a:pt x="296931" y="484374"/>
                  </a:lnTo>
                  <a:lnTo>
                    <a:pt x="221879" y="503981"/>
                  </a:lnTo>
                  <a:lnTo>
                    <a:pt x="190880" y="509256"/>
                  </a:lnTo>
                  <a:lnTo>
                    <a:pt x="184402" y="541342"/>
                  </a:lnTo>
                  <a:cubicBezTo>
                    <a:pt x="169833" y="575788"/>
                    <a:pt x="135725" y="599957"/>
                    <a:pt x="95972" y="599957"/>
                  </a:cubicBezTo>
                  <a:cubicBezTo>
                    <a:pt x="42968" y="599957"/>
                    <a:pt x="0" y="556989"/>
                    <a:pt x="0" y="503985"/>
                  </a:cubicBezTo>
                  <a:cubicBezTo>
                    <a:pt x="0" y="450981"/>
                    <a:pt x="42968" y="408013"/>
                    <a:pt x="95972" y="408013"/>
                  </a:cubicBezTo>
                  <a:cubicBezTo>
                    <a:pt x="122474" y="408013"/>
                    <a:pt x="146467" y="418755"/>
                    <a:pt x="163835" y="436123"/>
                  </a:cubicBezTo>
                  <a:lnTo>
                    <a:pt x="182854" y="464333"/>
                  </a:lnTo>
                  <a:lnTo>
                    <a:pt x="285551" y="443716"/>
                  </a:lnTo>
                  <a:lnTo>
                    <a:pt x="284862" y="440302"/>
                  </a:lnTo>
                  <a:cubicBezTo>
                    <a:pt x="284862" y="387298"/>
                    <a:pt x="327830" y="344330"/>
                    <a:pt x="380834" y="344330"/>
                  </a:cubicBezTo>
                  <a:cubicBezTo>
                    <a:pt x="407336" y="344330"/>
                    <a:pt x="431329" y="355072"/>
                    <a:pt x="448697" y="372440"/>
                  </a:cubicBezTo>
                  <a:lnTo>
                    <a:pt x="461042" y="390749"/>
                  </a:lnTo>
                  <a:lnTo>
                    <a:pt x="575257" y="349187"/>
                  </a:lnTo>
                  <a:lnTo>
                    <a:pt x="573200" y="338998"/>
                  </a:lnTo>
                  <a:cubicBezTo>
                    <a:pt x="573200" y="285994"/>
                    <a:pt x="616168" y="243026"/>
                    <a:pt x="669172" y="243026"/>
                  </a:cubicBezTo>
                  <a:cubicBezTo>
                    <a:pt x="695674" y="243026"/>
                    <a:pt x="719667" y="253768"/>
                    <a:pt x="737035" y="271136"/>
                  </a:cubicBezTo>
                  <a:lnTo>
                    <a:pt x="742599" y="279389"/>
                  </a:lnTo>
                  <a:lnTo>
                    <a:pt x="878462" y="214596"/>
                  </a:lnTo>
                  <a:lnTo>
                    <a:pt x="873120" y="188136"/>
                  </a:lnTo>
                  <a:cubicBezTo>
                    <a:pt x="873120" y="135132"/>
                    <a:pt x="916088" y="92164"/>
                    <a:pt x="969092" y="92164"/>
                  </a:cubicBezTo>
                  <a:cubicBezTo>
                    <a:pt x="995594" y="92164"/>
                    <a:pt x="1019587" y="102906"/>
                    <a:pt x="1036955" y="120274"/>
                  </a:cubicBezTo>
                  <a:lnTo>
                    <a:pt x="1037650" y="121305"/>
                  </a:lnTo>
                  <a:lnTo>
                    <a:pt x="1122862" y="60361"/>
                  </a:lnTo>
                  <a:lnTo>
                    <a:pt x="1090225" y="24294"/>
                  </a:lnTo>
                  <a:close/>
                </a:path>
              </a:pathLst>
            </a:custGeom>
            <a:gradFill flip="none" rotWithShape="1">
              <a:gsLst>
                <a:gs pos="30000">
                  <a:schemeClr val="accent6"/>
                </a:gs>
                <a:gs pos="100000">
                  <a:schemeClr val="accent6">
                    <a:alpha val="50000"/>
                  </a:schemeClr>
                </a:gs>
              </a:gsLst>
              <a:lin ang="8100000" scaled="1"/>
              <a:tileRect/>
            </a:gradFill>
            <a:ln w="12700" cap="flat" cmpd="sng" algn="ctr">
              <a:solidFill>
                <a:schemeClr val="accent4">
                  <a:lumMod val="40000"/>
                  <a:lumOff val="60000"/>
                </a:schemeClr>
              </a:solidFill>
              <a:prstDash val="solid"/>
              <a:round/>
              <a:headEnd type="none" w="med" len="med"/>
              <a:tailEnd type="none" w="med" len="med"/>
            </a:ln>
            <a:effectLst/>
          </p:spPr>
          <p:txBody>
            <a:bodyPr/>
            <a:lstStyle/>
            <a:p>
              <a:pPr eaLnBrk="1" hangingPunct="1">
                <a:defRPr/>
              </a:pPr>
              <a:endParaRPr lang="en-GB" dirty="0"/>
            </a:p>
          </p:txBody>
        </p:sp>
      </p:grpSp>
    </p:spTree>
    <p:extLst>
      <p:ext uri="{BB962C8B-B14F-4D97-AF65-F5344CB8AC3E}">
        <p14:creationId xmlns:p14="http://schemas.microsoft.com/office/powerpoint/2010/main" val="1504260266"/>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b="1" dirty="0"/>
              <a:t>Process improvement</a:t>
            </a:r>
          </a:p>
          <a:p>
            <a:r>
              <a:rPr lang="en-GB" dirty="0"/>
              <a:t>Eliminate non-value-adding processes through modifications to current processes and systems, facilitating best practice amongst contract users and </a:t>
            </a:r>
            <a:r>
              <a:rPr lang="en-GB" dirty="0" smtClean="0"/>
              <a:t>suppliers,</a:t>
            </a:r>
            <a:br>
              <a:rPr lang="en-GB" dirty="0" smtClean="0"/>
            </a:br>
            <a:r>
              <a:rPr lang="en-GB" dirty="0" smtClean="0"/>
              <a:t>supplier </a:t>
            </a:r>
            <a:r>
              <a:rPr lang="en-GB" dirty="0"/>
              <a:t>forums and </a:t>
            </a:r>
            <a:r>
              <a:rPr lang="en-GB" dirty="0" smtClean="0"/>
              <a:t>workshops,</a:t>
            </a:r>
            <a:br>
              <a:rPr lang="en-GB" dirty="0" smtClean="0"/>
            </a:br>
            <a:r>
              <a:rPr lang="en-GB" dirty="0" smtClean="0"/>
              <a:t>focusing </a:t>
            </a:r>
            <a:r>
              <a:rPr lang="en-GB" dirty="0"/>
              <a:t>high value-adding </a:t>
            </a:r>
            <a:r>
              <a:rPr lang="en-GB" dirty="0" smtClean="0"/>
              <a:t>suppliers</a:t>
            </a:r>
            <a:endParaRPr lang="en-GB" dirty="0"/>
          </a:p>
          <a:p>
            <a:r>
              <a:rPr lang="en-GB" b="1" dirty="0" smtClean="0"/>
              <a:t>Knowledge </a:t>
            </a:r>
            <a:r>
              <a:rPr lang="en-GB" b="1" dirty="0"/>
              <a:t>sharing</a:t>
            </a:r>
          </a:p>
          <a:p>
            <a:r>
              <a:rPr lang="en-GB" dirty="0"/>
              <a:t>With procurement in general </a:t>
            </a:r>
            <a:r>
              <a:rPr lang="en-GB" dirty="0" smtClean="0"/>
              <a:t>and</a:t>
            </a:r>
            <a:br>
              <a:rPr lang="en-GB" dirty="0" smtClean="0"/>
            </a:br>
            <a:r>
              <a:rPr lang="en-GB" dirty="0" smtClean="0"/>
              <a:t>other </a:t>
            </a:r>
            <a:r>
              <a:rPr lang="en-GB" dirty="0"/>
              <a:t>category managers in </a:t>
            </a:r>
            <a:r>
              <a:rPr lang="en-GB" dirty="0" smtClean="0"/>
              <a:t>particular</a:t>
            </a:r>
            <a:endParaRPr lang="en-GB" dirty="0"/>
          </a:p>
        </p:txBody>
      </p:sp>
      <p:sp>
        <p:nvSpPr>
          <p:cNvPr id="161794" name="Title 1"/>
          <p:cNvSpPr>
            <a:spLocks noGrp="1"/>
          </p:cNvSpPr>
          <p:nvPr>
            <p:ph type="title"/>
          </p:nvPr>
        </p:nvSpPr>
        <p:spPr>
          <a:xfrm>
            <a:off x="414337" y="523874"/>
            <a:ext cx="8315325" cy="797611"/>
          </a:xfrm>
        </p:spPr>
        <p:txBody>
          <a:bodyPr/>
          <a:lstStyle/>
          <a:p>
            <a:r>
              <a:rPr lang="en-GB" altLang="en-US" dirty="0" smtClean="0"/>
              <a:t>Continuous improvement cont../</a:t>
            </a:r>
          </a:p>
        </p:txBody>
      </p:sp>
      <p:grpSp>
        <p:nvGrpSpPr>
          <p:cNvPr id="24" name="Group 23"/>
          <p:cNvGrpSpPr/>
          <p:nvPr/>
        </p:nvGrpSpPr>
        <p:grpSpPr>
          <a:xfrm>
            <a:off x="6284303" y="2863020"/>
            <a:ext cx="2048498" cy="2489101"/>
            <a:chOff x="6284303" y="2863020"/>
            <a:chExt cx="2048498" cy="2489101"/>
          </a:xfrm>
        </p:grpSpPr>
        <p:grpSp>
          <p:nvGrpSpPr>
            <p:cNvPr id="25" name="Group 24"/>
            <p:cNvGrpSpPr/>
            <p:nvPr/>
          </p:nvGrpSpPr>
          <p:grpSpPr>
            <a:xfrm>
              <a:off x="6284303" y="3391544"/>
              <a:ext cx="2048498" cy="1960577"/>
              <a:chOff x="2158807" y="4563119"/>
              <a:chExt cx="2048498" cy="1960577"/>
            </a:xfrm>
          </p:grpSpPr>
          <p:grpSp>
            <p:nvGrpSpPr>
              <p:cNvPr id="27" name="Group 26"/>
              <p:cNvGrpSpPr/>
              <p:nvPr/>
            </p:nvGrpSpPr>
            <p:grpSpPr>
              <a:xfrm>
                <a:off x="2158807" y="4563119"/>
                <a:ext cx="2048498" cy="1328814"/>
                <a:chOff x="2158807" y="4563119"/>
                <a:chExt cx="2048498" cy="1328814"/>
              </a:xfrm>
            </p:grpSpPr>
            <p:sp>
              <p:nvSpPr>
                <p:cNvPr id="29" name="Freeform 28"/>
                <p:cNvSpPr/>
                <p:nvPr/>
              </p:nvSpPr>
              <p:spPr bwMode="auto">
                <a:xfrm rot="18249270" flipH="1">
                  <a:off x="3071284" y="4714923"/>
                  <a:ext cx="1287826" cy="984217"/>
                </a:xfrm>
                <a:custGeom>
                  <a:avLst/>
                  <a:gdLst>
                    <a:gd name="connsiteX0" fmla="*/ 109535 w 1287826"/>
                    <a:gd name="connsiteY0" fmla="*/ 19884 h 984217"/>
                    <a:gd name="connsiteX1" fmla="*/ 7816 w 1287826"/>
                    <a:gd name="connsiteY1" fmla="*/ 169913 h 984217"/>
                    <a:gd name="connsiteX2" fmla="*/ 19869 w 1287826"/>
                    <a:gd name="connsiteY2" fmla="*/ 232866 h 984217"/>
                    <a:gd name="connsiteX3" fmla="*/ 199351 w 1287826"/>
                    <a:gd name="connsiteY3" fmla="*/ 354715 h 984217"/>
                    <a:gd name="connsiteX4" fmla="*/ 201069 w 1287826"/>
                    <a:gd name="connsiteY4" fmla="*/ 357329 h 984217"/>
                    <a:gd name="connsiteX5" fmla="*/ 651609 w 1287826"/>
                    <a:gd name="connsiteY5" fmla="*/ 663197 h 984217"/>
                    <a:gd name="connsiteX6" fmla="*/ 651710 w 1287826"/>
                    <a:gd name="connsiteY6" fmla="*/ 663265 h 984217"/>
                    <a:gd name="connsiteX7" fmla="*/ 1047781 w 1287826"/>
                    <a:gd name="connsiteY7" fmla="*/ 932154 h 984217"/>
                    <a:gd name="connsiteX8" fmla="*/ 1115380 w 1287826"/>
                    <a:gd name="connsiteY8" fmla="*/ 976395 h 984217"/>
                    <a:gd name="connsiteX9" fmla="*/ 1178291 w 1287826"/>
                    <a:gd name="connsiteY9" fmla="*/ 964337 h 984217"/>
                    <a:gd name="connsiteX10" fmla="*/ 1280009 w 1287826"/>
                    <a:gd name="connsiteY10" fmla="*/ 814307 h 984217"/>
                    <a:gd name="connsiteX11" fmla="*/ 1267955 w 1287826"/>
                    <a:gd name="connsiteY11" fmla="*/ 751353 h 984217"/>
                    <a:gd name="connsiteX12" fmla="*/ 817413 w 1287826"/>
                    <a:gd name="connsiteY12" fmla="*/ 445483 h 984217"/>
                    <a:gd name="connsiteX13" fmla="*/ 817316 w 1287826"/>
                    <a:gd name="connsiteY13" fmla="*/ 445421 h 984217"/>
                    <a:gd name="connsiteX14" fmla="*/ 421244 w 1287826"/>
                    <a:gd name="connsiteY14" fmla="*/ 176528 h 984217"/>
                    <a:gd name="connsiteX15" fmla="*/ 412988 w 1287826"/>
                    <a:gd name="connsiteY15" fmla="*/ 171125 h 984217"/>
                    <a:gd name="connsiteX16" fmla="*/ 172446 w 1287826"/>
                    <a:gd name="connsiteY16" fmla="*/ 7822 h 984217"/>
                    <a:gd name="connsiteX17" fmla="*/ 109535 w 1287826"/>
                    <a:gd name="connsiteY17" fmla="*/ 19884 h 984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87826" h="984217">
                      <a:moveTo>
                        <a:pt x="109535" y="19884"/>
                      </a:moveTo>
                      <a:lnTo>
                        <a:pt x="7816" y="169913"/>
                      </a:lnTo>
                      <a:cubicBezTo>
                        <a:pt x="-6226" y="190626"/>
                        <a:pt x="-833" y="218812"/>
                        <a:pt x="19869" y="232866"/>
                      </a:cubicBezTo>
                      <a:lnTo>
                        <a:pt x="199351" y="354715"/>
                      </a:lnTo>
                      <a:lnTo>
                        <a:pt x="201069" y="357329"/>
                      </a:lnTo>
                      <a:lnTo>
                        <a:pt x="651609" y="663197"/>
                      </a:lnTo>
                      <a:lnTo>
                        <a:pt x="651710" y="663265"/>
                      </a:lnTo>
                      <a:lnTo>
                        <a:pt x="1047781" y="932154"/>
                      </a:lnTo>
                      <a:lnTo>
                        <a:pt x="1115380" y="976395"/>
                      </a:lnTo>
                      <a:cubicBezTo>
                        <a:pt x="1136082" y="990449"/>
                        <a:pt x="1164248" y="985049"/>
                        <a:pt x="1178291" y="964337"/>
                      </a:cubicBezTo>
                      <a:lnTo>
                        <a:pt x="1280009" y="814307"/>
                      </a:lnTo>
                      <a:cubicBezTo>
                        <a:pt x="1294055" y="793591"/>
                        <a:pt x="1288657" y="765408"/>
                        <a:pt x="1267955" y="751353"/>
                      </a:cubicBezTo>
                      <a:lnTo>
                        <a:pt x="817413" y="445483"/>
                      </a:lnTo>
                      <a:lnTo>
                        <a:pt x="817316" y="445421"/>
                      </a:lnTo>
                      <a:lnTo>
                        <a:pt x="421244" y="176528"/>
                      </a:lnTo>
                      <a:lnTo>
                        <a:pt x="412988" y="171125"/>
                      </a:lnTo>
                      <a:lnTo>
                        <a:pt x="172446" y="7822"/>
                      </a:lnTo>
                      <a:cubicBezTo>
                        <a:pt x="151744" y="-6232"/>
                        <a:pt x="123579" y="-831"/>
                        <a:pt x="109535" y="19884"/>
                      </a:cubicBezTo>
                      <a:close/>
                    </a:path>
                  </a:pathLst>
                </a:custGeom>
                <a:solidFill>
                  <a:srgbClr val="91D775"/>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sp>
              <p:nvSpPr>
                <p:cNvPr id="30" name="Freeform 29"/>
                <p:cNvSpPr/>
                <p:nvPr/>
              </p:nvSpPr>
              <p:spPr bwMode="auto">
                <a:xfrm rot="18249270" flipH="1">
                  <a:off x="2756913" y="4901081"/>
                  <a:ext cx="1086952" cy="852231"/>
                </a:xfrm>
                <a:custGeom>
                  <a:avLst/>
                  <a:gdLst>
                    <a:gd name="connsiteX0" fmla="*/ 109535 w 1086952"/>
                    <a:gd name="connsiteY0" fmla="*/ 19884 h 852231"/>
                    <a:gd name="connsiteX1" fmla="*/ 7817 w 1086952"/>
                    <a:gd name="connsiteY1" fmla="*/ 169913 h 852231"/>
                    <a:gd name="connsiteX2" fmla="*/ 19870 w 1086952"/>
                    <a:gd name="connsiteY2" fmla="*/ 232867 h 852231"/>
                    <a:gd name="connsiteX3" fmla="*/ 62295 w 1086952"/>
                    <a:gd name="connsiteY3" fmla="*/ 261667 h 852231"/>
                    <a:gd name="connsiteX4" fmla="*/ 65224 w 1086952"/>
                    <a:gd name="connsiteY4" fmla="*/ 266124 h 852231"/>
                    <a:gd name="connsiteX5" fmla="*/ 233268 w 1086952"/>
                    <a:gd name="connsiteY5" fmla="*/ 380207 h 852231"/>
                    <a:gd name="connsiteX6" fmla="*/ 914509 w 1086952"/>
                    <a:gd name="connsiteY6" fmla="*/ 844409 h 852231"/>
                    <a:gd name="connsiteX7" fmla="*/ 977419 w 1086952"/>
                    <a:gd name="connsiteY7" fmla="*/ 832350 h 852231"/>
                    <a:gd name="connsiteX8" fmla="*/ 1079137 w 1086952"/>
                    <a:gd name="connsiteY8" fmla="*/ 682321 h 852231"/>
                    <a:gd name="connsiteX9" fmla="*/ 1067083 w 1086952"/>
                    <a:gd name="connsiteY9" fmla="*/ 619368 h 852231"/>
                    <a:gd name="connsiteX10" fmla="*/ 878976 w 1086952"/>
                    <a:gd name="connsiteY10" fmla="*/ 491191 h 852231"/>
                    <a:gd name="connsiteX11" fmla="*/ 874568 w 1086952"/>
                    <a:gd name="connsiteY11" fmla="*/ 484489 h 852231"/>
                    <a:gd name="connsiteX12" fmla="*/ 172446 w 1086952"/>
                    <a:gd name="connsiteY12" fmla="*/ 7823 h 852231"/>
                    <a:gd name="connsiteX13" fmla="*/ 109535 w 1086952"/>
                    <a:gd name="connsiteY13" fmla="*/ 19884 h 852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86952" h="852231">
                      <a:moveTo>
                        <a:pt x="109535" y="19884"/>
                      </a:moveTo>
                      <a:lnTo>
                        <a:pt x="7817" y="169913"/>
                      </a:lnTo>
                      <a:cubicBezTo>
                        <a:pt x="-6226" y="190627"/>
                        <a:pt x="-832" y="218812"/>
                        <a:pt x="19870" y="232867"/>
                      </a:cubicBezTo>
                      <a:lnTo>
                        <a:pt x="62295" y="261667"/>
                      </a:lnTo>
                      <a:lnTo>
                        <a:pt x="65224" y="266124"/>
                      </a:lnTo>
                      <a:lnTo>
                        <a:pt x="233268" y="380207"/>
                      </a:lnTo>
                      <a:lnTo>
                        <a:pt x="914509" y="844409"/>
                      </a:lnTo>
                      <a:cubicBezTo>
                        <a:pt x="935209" y="858462"/>
                        <a:pt x="963375" y="853065"/>
                        <a:pt x="977419" y="832350"/>
                      </a:cubicBezTo>
                      <a:lnTo>
                        <a:pt x="1079137" y="682321"/>
                      </a:lnTo>
                      <a:cubicBezTo>
                        <a:pt x="1093180" y="661609"/>
                        <a:pt x="1087783" y="633421"/>
                        <a:pt x="1067083" y="619368"/>
                      </a:cubicBezTo>
                      <a:lnTo>
                        <a:pt x="878976" y="491191"/>
                      </a:lnTo>
                      <a:lnTo>
                        <a:pt x="874568" y="484489"/>
                      </a:lnTo>
                      <a:lnTo>
                        <a:pt x="172446" y="7823"/>
                      </a:lnTo>
                      <a:cubicBezTo>
                        <a:pt x="151744" y="-6232"/>
                        <a:pt x="123579" y="-831"/>
                        <a:pt x="109535" y="19884"/>
                      </a:cubicBezTo>
                      <a:close/>
                    </a:path>
                  </a:pathLst>
                </a:custGeom>
                <a:solidFill>
                  <a:schemeClr val="accent4"/>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sp>
              <p:nvSpPr>
                <p:cNvPr id="31" name="Freeform 30"/>
                <p:cNvSpPr/>
                <p:nvPr/>
              </p:nvSpPr>
              <p:spPr bwMode="auto">
                <a:xfrm rot="18249270" flipH="1">
                  <a:off x="2419524" y="5035667"/>
                  <a:ext cx="949086" cy="752909"/>
                </a:xfrm>
                <a:custGeom>
                  <a:avLst/>
                  <a:gdLst>
                    <a:gd name="connsiteX0" fmla="*/ 109534 w 949086"/>
                    <a:gd name="connsiteY0" fmla="*/ 19882 h 752909"/>
                    <a:gd name="connsiteX1" fmla="*/ 7817 w 949086"/>
                    <a:gd name="connsiteY1" fmla="*/ 169911 h 752909"/>
                    <a:gd name="connsiteX2" fmla="*/ 19870 w 949086"/>
                    <a:gd name="connsiteY2" fmla="*/ 232866 h 752909"/>
                    <a:gd name="connsiteX3" fmla="*/ 776641 w 949086"/>
                    <a:gd name="connsiteY3" fmla="*/ 745086 h 752909"/>
                    <a:gd name="connsiteX4" fmla="*/ 839552 w 949086"/>
                    <a:gd name="connsiteY4" fmla="*/ 733028 h 752909"/>
                    <a:gd name="connsiteX5" fmla="*/ 941270 w 949086"/>
                    <a:gd name="connsiteY5" fmla="*/ 582998 h 752909"/>
                    <a:gd name="connsiteX6" fmla="*/ 929216 w 949086"/>
                    <a:gd name="connsiteY6" fmla="*/ 520045 h 752909"/>
                    <a:gd name="connsiteX7" fmla="*/ 172445 w 949086"/>
                    <a:gd name="connsiteY7" fmla="*/ 7822 h 752909"/>
                    <a:gd name="connsiteX8" fmla="*/ 109534 w 949086"/>
                    <a:gd name="connsiteY8" fmla="*/ 19882 h 75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9086" h="752909">
                      <a:moveTo>
                        <a:pt x="109534" y="19882"/>
                      </a:moveTo>
                      <a:lnTo>
                        <a:pt x="7817" y="169911"/>
                      </a:lnTo>
                      <a:cubicBezTo>
                        <a:pt x="-6227" y="190626"/>
                        <a:pt x="-831" y="218810"/>
                        <a:pt x="19870" y="232866"/>
                      </a:cubicBezTo>
                      <a:lnTo>
                        <a:pt x="776641" y="745086"/>
                      </a:lnTo>
                      <a:cubicBezTo>
                        <a:pt x="797341" y="759142"/>
                        <a:pt x="825508" y="753741"/>
                        <a:pt x="839552" y="733028"/>
                      </a:cubicBezTo>
                      <a:lnTo>
                        <a:pt x="941270" y="582998"/>
                      </a:lnTo>
                      <a:cubicBezTo>
                        <a:pt x="955316" y="562283"/>
                        <a:pt x="949917" y="534098"/>
                        <a:pt x="929216" y="520045"/>
                      </a:cubicBezTo>
                      <a:lnTo>
                        <a:pt x="172445" y="7822"/>
                      </a:lnTo>
                      <a:cubicBezTo>
                        <a:pt x="151744" y="-6231"/>
                        <a:pt x="123578" y="-832"/>
                        <a:pt x="109534" y="19882"/>
                      </a:cubicBezTo>
                      <a:close/>
                    </a:path>
                  </a:pathLst>
                </a:custGeom>
                <a:solidFill>
                  <a:schemeClr val="accent4">
                    <a:lumMod val="60000"/>
                    <a:lumOff val="40000"/>
                  </a:schemeClr>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sp>
              <p:nvSpPr>
                <p:cNvPr id="32" name="Freeform 31"/>
                <p:cNvSpPr/>
                <p:nvPr/>
              </p:nvSpPr>
              <p:spPr bwMode="auto">
                <a:xfrm rot="18249270" flipH="1">
                  <a:off x="2070265" y="5086039"/>
                  <a:ext cx="894436" cy="717351"/>
                </a:xfrm>
                <a:custGeom>
                  <a:avLst/>
                  <a:gdLst>
                    <a:gd name="connsiteX0" fmla="*/ 109534 w 894436"/>
                    <a:gd name="connsiteY0" fmla="*/ 19883 h 717351"/>
                    <a:gd name="connsiteX1" fmla="*/ 7816 w 894436"/>
                    <a:gd name="connsiteY1" fmla="*/ 169912 h 717351"/>
                    <a:gd name="connsiteX2" fmla="*/ 19869 w 894436"/>
                    <a:gd name="connsiteY2" fmla="*/ 232866 h 717351"/>
                    <a:gd name="connsiteX3" fmla="*/ 721991 w 894436"/>
                    <a:gd name="connsiteY3" fmla="*/ 709531 h 717351"/>
                    <a:gd name="connsiteX4" fmla="*/ 784902 w 894436"/>
                    <a:gd name="connsiteY4" fmla="*/ 697470 h 717351"/>
                    <a:gd name="connsiteX5" fmla="*/ 886619 w 894436"/>
                    <a:gd name="connsiteY5" fmla="*/ 547441 h 717351"/>
                    <a:gd name="connsiteX6" fmla="*/ 874567 w 894436"/>
                    <a:gd name="connsiteY6" fmla="*/ 484487 h 717351"/>
                    <a:gd name="connsiteX7" fmla="*/ 172446 w 894436"/>
                    <a:gd name="connsiteY7" fmla="*/ 7822 h 717351"/>
                    <a:gd name="connsiteX8" fmla="*/ 109534 w 894436"/>
                    <a:gd name="connsiteY8" fmla="*/ 19883 h 717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4436" h="717351">
                      <a:moveTo>
                        <a:pt x="109534" y="19883"/>
                      </a:moveTo>
                      <a:lnTo>
                        <a:pt x="7816" y="169912"/>
                      </a:lnTo>
                      <a:cubicBezTo>
                        <a:pt x="-6226" y="190625"/>
                        <a:pt x="-833" y="218811"/>
                        <a:pt x="19869" y="232866"/>
                      </a:cubicBezTo>
                      <a:lnTo>
                        <a:pt x="721991" y="709531"/>
                      </a:lnTo>
                      <a:cubicBezTo>
                        <a:pt x="742691" y="723584"/>
                        <a:pt x="770858" y="718183"/>
                        <a:pt x="784902" y="697470"/>
                      </a:cubicBezTo>
                      <a:lnTo>
                        <a:pt x="886619" y="547441"/>
                      </a:lnTo>
                      <a:cubicBezTo>
                        <a:pt x="900664" y="526726"/>
                        <a:pt x="895268" y="498540"/>
                        <a:pt x="874567" y="484487"/>
                      </a:cubicBezTo>
                      <a:lnTo>
                        <a:pt x="172446" y="7822"/>
                      </a:lnTo>
                      <a:cubicBezTo>
                        <a:pt x="151744" y="-6233"/>
                        <a:pt x="123578" y="-832"/>
                        <a:pt x="109534" y="19883"/>
                      </a:cubicBezTo>
                      <a:close/>
                    </a:path>
                  </a:pathLst>
                </a:custGeom>
                <a:solidFill>
                  <a:schemeClr val="bg1">
                    <a:alpha val="50000"/>
                  </a:schemeClr>
                </a:solidFill>
                <a:ln>
                  <a:noFill/>
                </a:ln>
                <a:effectLst>
                  <a:reflection blurRad="6350" stA="30000" endPos="35000" dist="12700" dir="5400000" sy="-100000" algn="bl" rotWithShape="0"/>
                </a:effectLst>
              </p:spPr>
              <p:txBody>
                <a:bodyPr wrap="square" tIns="108000">
                  <a:noAutofit/>
                </a:bodyPr>
                <a:lstStyle/>
                <a:p>
                  <a:pPr algn="ctr">
                    <a:lnSpc>
                      <a:spcPct val="30000"/>
                    </a:lnSpc>
                    <a:defRPr/>
                  </a:pPr>
                  <a:endParaRPr lang="en-US" sz="9600" dirty="0">
                    <a:solidFill>
                      <a:schemeClr val="bg1"/>
                    </a:solidFill>
                  </a:endParaRPr>
                </a:p>
              </p:txBody>
            </p:sp>
          </p:grpSp>
          <p:sp>
            <p:nvSpPr>
              <p:cNvPr id="28" name="Freeform 27"/>
              <p:cNvSpPr/>
              <p:nvPr/>
            </p:nvSpPr>
            <p:spPr bwMode="auto">
              <a:xfrm rot="18249270" flipH="1">
                <a:off x="2601762" y="5243076"/>
                <a:ext cx="1048289" cy="1512951"/>
              </a:xfrm>
              <a:custGeom>
                <a:avLst/>
                <a:gdLst>
                  <a:gd name="connsiteX0" fmla="*/ 995600 w 1048289"/>
                  <a:gd name="connsiteY0" fmla="*/ 7557 h 1512951"/>
                  <a:gd name="connsiteX1" fmla="*/ 2971 w 1048289"/>
                  <a:gd name="connsiteY1" fmla="*/ 1471642 h 1512951"/>
                  <a:gd name="connsiteX2" fmla="*/ 7553 w 1048289"/>
                  <a:gd name="connsiteY2" fmla="*/ 1495569 h 1512951"/>
                  <a:gd name="connsiteX3" fmla="*/ 28782 w 1048289"/>
                  <a:gd name="connsiteY3" fmla="*/ 1509980 h 1512951"/>
                  <a:gd name="connsiteX4" fmla="*/ 52691 w 1048289"/>
                  <a:gd name="connsiteY4" fmla="*/ 1505395 h 1512951"/>
                  <a:gd name="connsiteX5" fmla="*/ 1045319 w 1048289"/>
                  <a:gd name="connsiteY5" fmla="*/ 41310 h 1512951"/>
                  <a:gd name="connsiteX6" fmla="*/ 1040739 w 1048289"/>
                  <a:gd name="connsiteY6" fmla="*/ 17387 h 1512951"/>
                  <a:gd name="connsiteX7" fmla="*/ 1019508 w 1048289"/>
                  <a:gd name="connsiteY7" fmla="*/ 2975 h 1512951"/>
                  <a:gd name="connsiteX8" fmla="*/ 995600 w 1048289"/>
                  <a:gd name="connsiteY8" fmla="*/ 7557 h 1512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8289" h="1512951">
                    <a:moveTo>
                      <a:pt x="995600" y="7557"/>
                    </a:moveTo>
                    <a:lnTo>
                      <a:pt x="2971" y="1471642"/>
                    </a:lnTo>
                    <a:cubicBezTo>
                      <a:pt x="-2367" y="1479514"/>
                      <a:pt x="-316" y="1490225"/>
                      <a:pt x="7553" y="1495569"/>
                    </a:cubicBezTo>
                    <a:lnTo>
                      <a:pt x="28782" y="1509980"/>
                    </a:lnTo>
                    <a:cubicBezTo>
                      <a:pt x="36649" y="1515320"/>
                      <a:pt x="47353" y="1513268"/>
                      <a:pt x="52691" y="1505395"/>
                    </a:cubicBezTo>
                    <a:lnTo>
                      <a:pt x="1045319" y="41310"/>
                    </a:lnTo>
                    <a:cubicBezTo>
                      <a:pt x="1050655" y="33439"/>
                      <a:pt x="1048606" y="22728"/>
                      <a:pt x="1040739" y="17387"/>
                    </a:cubicBezTo>
                    <a:lnTo>
                      <a:pt x="1019508" y="2975"/>
                    </a:lnTo>
                    <a:cubicBezTo>
                      <a:pt x="1011640" y="-2368"/>
                      <a:pt x="1000936" y="-316"/>
                      <a:pt x="995600" y="7557"/>
                    </a:cubicBezTo>
                    <a:close/>
                  </a:path>
                </a:pathLst>
              </a:custGeom>
              <a:solidFill>
                <a:schemeClr val="accent4"/>
              </a:solidFill>
              <a:ln>
                <a:noFill/>
              </a:ln>
              <a:effectLst>
                <a:reflection blurRad="6350" stA="30000" endPos="35000" dist="12700" dir="5400000" sy="-100000" algn="bl" rotWithShape="0"/>
              </a:effectLst>
            </p:spPr>
            <p:txBody>
              <a:bodyPr wrap="square" tIns="108000">
                <a:noAutofit/>
              </a:bodyPr>
              <a:lstStyle/>
              <a:p>
                <a:pPr algn="ctr">
                  <a:lnSpc>
                    <a:spcPct val="30000"/>
                  </a:lnSpc>
                </a:pPr>
                <a:endParaRPr lang="en-US" sz="9600" dirty="0">
                  <a:solidFill>
                    <a:schemeClr val="bg1"/>
                  </a:solidFill>
                </a:endParaRPr>
              </a:p>
            </p:txBody>
          </p:sp>
        </p:grpSp>
        <p:sp>
          <p:nvSpPr>
            <p:cNvPr id="26" name="Freeform 25"/>
            <p:cNvSpPr/>
            <p:nvPr/>
          </p:nvSpPr>
          <p:spPr bwMode="auto">
            <a:xfrm>
              <a:off x="6494527" y="2863020"/>
              <a:ext cx="1666151" cy="817557"/>
            </a:xfrm>
            <a:custGeom>
              <a:avLst/>
              <a:gdLst>
                <a:gd name="connsiteX0" fmla="*/ 95972 w 1221873"/>
                <a:gd name="connsiteY0" fmla="*/ 455999 h 599957"/>
                <a:gd name="connsiteX1" fmla="*/ 47986 w 1221873"/>
                <a:gd name="connsiteY1" fmla="*/ 503985 h 599957"/>
                <a:gd name="connsiteX2" fmla="*/ 95972 w 1221873"/>
                <a:gd name="connsiteY2" fmla="*/ 551971 h 599957"/>
                <a:gd name="connsiteX3" fmla="*/ 143958 w 1221873"/>
                <a:gd name="connsiteY3" fmla="*/ 503985 h 599957"/>
                <a:gd name="connsiteX4" fmla="*/ 95972 w 1221873"/>
                <a:gd name="connsiteY4" fmla="*/ 455999 h 599957"/>
                <a:gd name="connsiteX5" fmla="*/ 380834 w 1221873"/>
                <a:gd name="connsiteY5" fmla="*/ 392316 h 599957"/>
                <a:gd name="connsiteX6" fmla="*/ 332848 w 1221873"/>
                <a:gd name="connsiteY6" fmla="*/ 440302 h 599957"/>
                <a:gd name="connsiteX7" fmla="*/ 380834 w 1221873"/>
                <a:gd name="connsiteY7" fmla="*/ 488288 h 599957"/>
                <a:gd name="connsiteX8" fmla="*/ 428820 w 1221873"/>
                <a:gd name="connsiteY8" fmla="*/ 440302 h 599957"/>
                <a:gd name="connsiteX9" fmla="*/ 380834 w 1221873"/>
                <a:gd name="connsiteY9" fmla="*/ 392316 h 599957"/>
                <a:gd name="connsiteX10" fmla="*/ 669172 w 1221873"/>
                <a:gd name="connsiteY10" fmla="*/ 291012 h 599957"/>
                <a:gd name="connsiteX11" fmla="*/ 621186 w 1221873"/>
                <a:gd name="connsiteY11" fmla="*/ 338998 h 599957"/>
                <a:gd name="connsiteX12" fmla="*/ 669172 w 1221873"/>
                <a:gd name="connsiteY12" fmla="*/ 386984 h 599957"/>
                <a:gd name="connsiteX13" fmla="*/ 717158 w 1221873"/>
                <a:gd name="connsiteY13" fmla="*/ 338998 h 599957"/>
                <a:gd name="connsiteX14" fmla="*/ 669172 w 1221873"/>
                <a:gd name="connsiteY14" fmla="*/ 291012 h 599957"/>
                <a:gd name="connsiteX15" fmla="*/ 969092 w 1221873"/>
                <a:gd name="connsiteY15" fmla="*/ 140150 h 599957"/>
                <a:gd name="connsiteX16" fmla="*/ 921106 w 1221873"/>
                <a:gd name="connsiteY16" fmla="*/ 188136 h 599957"/>
                <a:gd name="connsiteX17" fmla="*/ 969092 w 1221873"/>
                <a:gd name="connsiteY17" fmla="*/ 236122 h 599957"/>
                <a:gd name="connsiteX18" fmla="*/ 1017078 w 1221873"/>
                <a:gd name="connsiteY18" fmla="*/ 188136 h 599957"/>
                <a:gd name="connsiteX19" fmla="*/ 969092 w 1221873"/>
                <a:gd name="connsiteY19" fmla="*/ 140150 h 599957"/>
                <a:gd name="connsiteX20" fmla="*/ 1221873 w 1221873"/>
                <a:gd name="connsiteY20" fmla="*/ 0 h 599957"/>
                <a:gd name="connsiteX21" fmla="*/ 1184589 w 1221873"/>
                <a:gd name="connsiteY21" fmla="*/ 128575 h 599957"/>
                <a:gd name="connsiteX22" fmla="*/ 1149898 w 1221873"/>
                <a:gd name="connsiteY22" fmla="*/ 90238 h 599957"/>
                <a:gd name="connsiteX23" fmla="*/ 1063441 w 1221873"/>
                <a:gd name="connsiteY23" fmla="*/ 157592 h 599957"/>
                <a:gd name="connsiteX24" fmla="*/ 1059390 w 1221873"/>
                <a:gd name="connsiteY24" fmla="*/ 160029 h 599957"/>
                <a:gd name="connsiteX25" fmla="*/ 1065064 w 1221873"/>
                <a:gd name="connsiteY25" fmla="*/ 188136 h 599957"/>
                <a:gd name="connsiteX26" fmla="*/ 969092 w 1221873"/>
                <a:gd name="connsiteY26" fmla="*/ 284108 h 599957"/>
                <a:gd name="connsiteX27" fmla="*/ 901230 w 1221873"/>
                <a:gd name="connsiteY27" fmla="*/ 255999 h 599957"/>
                <a:gd name="connsiteX28" fmla="*/ 898724 w 1221873"/>
                <a:gd name="connsiteY28" fmla="*/ 252281 h 599957"/>
                <a:gd name="connsiteX29" fmla="*/ 760948 w 1221873"/>
                <a:gd name="connsiteY29" fmla="*/ 318215 h 599957"/>
                <a:gd name="connsiteX30" fmla="*/ 765144 w 1221873"/>
                <a:gd name="connsiteY30" fmla="*/ 338998 h 599957"/>
                <a:gd name="connsiteX31" fmla="*/ 669172 w 1221873"/>
                <a:gd name="connsiteY31" fmla="*/ 434970 h 599957"/>
                <a:gd name="connsiteX32" fmla="*/ 601310 w 1221873"/>
                <a:gd name="connsiteY32" fmla="*/ 406861 h 599957"/>
                <a:gd name="connsiteX33" fmla="*/ 590680 w 1221873"/>
                <a:gd name="connsiteY33" fmla="*/ 391094 h 599957"/>
                <a:gd name="connsiteX34" fmla="*/ 561243 w 1221873"/>
                <a:gd name="connsiteY34" fmla="*/ 402734 h 599957"/>
                <a:gd name="connsiteX35" fmla="*/ 475051 w 1221873"/>
                <a:gd name="connsiteY35" fmla="*/ 431609 h 599957"/>
                <a:gd name="connsiteX36" fmla="*/ 476806 w 1221873"/>
                <a:gd name="connsiteY36" fmla="*/ 440302 h 599957"/>
                <a:gd name="connsiteX37" fmla="*/ 380834 w 1221873"/>
                <a:gd name="connsiteY37" fmla="*/ 536274 h 599957"/>
                <a:gd name="connsiteX38" fmla="*/ 312972 w 1221873"/>
                <a:gd name="connsiteY38" fmla="*/ 508165 h 599957"/>
                <a:gd name="connsiteX39" fmla="*/ 296931 w 1221873"/>
                <a:gd name="connsiteY39" fmla="*/ 484374 h 599957"/>
                <a:gd name="connsiteX40" fmla="*/ 221879 w 1221873"/>
                <a:gd name="connsiteY40" fmla="*/ 503981 h 599957"/>
                <a:gd name="connsiteX41" fmla="*/ 190880 w 1221873"/>
                <a:gd name="connsiteY41" fmla="*/ 509256 h 599957"/>
                <a:gd name="connsiteX42" fmla="*/ 184402 w 1221873"/>
                <a:gd name="connsiteY42" fmla="*/ 541342 h 599957"/>
                <a:gd name="connsiteX43" fmla="*/ 95972 w 1221873"/>
                <a:gd name="connsiteY43" fmla="*/ 599957 h 599957"/>
                <a:gd name="connsiteX44" fmla="*/ 0 w 1221873"/>
                <a:gd name="connsiteY44" fmla="*/ 503985 h 599957"/>
                <a:gd name="connsiteX45" fmla="*/ 95972 w 1221873"/>
                <a:gd name="connsiteY45" fmla="*/ 408013 h 599957"/>
                <a:gd name="connsiteX46" fmla="*/ 163835 w 1221873"/>
                <a:gd name="connsiteY46" fmla="*/ 436123 h 599957"/>
                <a:gd name="connsiteX47" fmla="*/ 182854 w 1221873"/>
                <a:gd name="connsiteY47" fmla="*/ 464333 h 599957"/>
                <a:gd name="connsiteX48" fmla="*/ 285551 w 1221873"/>
                <a:gd name="connsiteY48" fmla="*/ 443716 h 599957"/>
                <a:gd name="connsiteX49" fmla="*/ 284862 w 1221873"/>
                <a:gd name="connsiteY49" fmla="*/ 440302 h 599957"/>
                <a:gd name="connsiteX50" fmla="*/ 380834 w 1221873"/>
                <a:gd name="connsiteY50" fmla="*/ 344330 h 599957"/>
                <a:gd name="connsiteX51" fmla="*/ 448697 w 1221873"/>
                <a:gd name="connsiteY51" fmla="*/ 372440 h 599957"/>
                <a:gd name="connsiteX52" fmla="*/ 461042 w 1221873"/>
                <a:gd name="connsiteY52" fmla="*/ 390749 h 599957"/>
                <a:gd name="connsiteX53" fmla="*/ 575257 w 1221873"/>
                <a:gd name="connsiteY53" fmla="*/ 349187 h 599957"/>
                <a:gd name="connsiteX54" fmla="*/ 573200 w 1221873"/>
                <a:gd name="connsiteY54" fmla="*/ 338998 h 599957"/>
                <a:gd name="connsiteX55" fmla="*/ 669172 w 1221873"/>
                <a:gd name="connsiteY55" fmla="*/ 243026 h 599957"/>
                <a:gd name="connsiteX56" fmla="*/ 737035 w 1221873"/>
                <a:gd name="connsiteY56" fmla="*/ 271136 h 599957"/>
                <a:gd name="connsiteX57" fmla="*/ 742599 w 1221873"/>
                <a:gd name="connsiteY57" fmla="*/ 279389 h 599957"/>
                <a:gd name="connsiteX58" fmla="*/ 878462 w 1221873"/>
                <a:gd name="connsiteY58" fmla="*/ 214596 h 599957"/>
                <a:gd name="connsiteX59" fmla="*/ 873120 w 1221873"/>
                <a:gd name="connsiteY59" fmla="*/ 188136 h 599957"/>
                <a:gd name="connsiteX60" fmla="*/ 969092 w 1221873"/>
                <a:gd name="connsiteY60" fmla="*/ 92164 h 599957"/>
                <a:gd name="connsiteX61" fmla="*/ 1036955 w 1221873"/>
                <a:gd name="connsiteY61" fmla="*/ 120274 h 599957"/>
                <a:gd name="connsiteX62" fmla="*/ 1037650 w 1221873"/>
                <a:gd name="connsiteY62" fmla="*/ 121305 h 599957"/>
                <a:gd name="connsiteX63" fmla="*/ 1122862 w 1221873"/>
                <a:gd name="connsiteY63" fmla="*/ 60361 h 599957"/>
                <a:gd name="connsiteX64" fmla="*/ 1090225 w 1221873"/>
                <a:gd name="connsiteY64" fmla="*/ 24294 h 5999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221873" h="599957">
                  <a:moveTo>
                    <a:pt x="95972" y="455999"/>
                  </a:moveTo>
                  <a:cubicBezTo>
                    <a:pt x="69470" y="455999"/>
                    <a:pt x="47986" y="477483"/>
                    <a:pt x="47986" y="503985"/>
                  </a:cubicBezTo>
                  <a:cubicBezTo>
                    <a:pt x="47986" y="530487"/>
                    <a:pt x="69470" y="551971"/>
                    <a:pt x="95972" y="551971"/>
                  </a:cubicBezTo>
                  <a:cubicBezTo>
                    <a:pt x="122474" y="551971"/>
                    <a:pt x="143958" y="530487"/>
                    <a:pt x="143958" y="503985"/>
                  </a:cubicBezTo>
                  <a:cubicBezTo>
                    <a:pt x="143958" y="477483"/>
                    <a:pt x="122474" y="455999"/>
                    <a:pt x="95972" y="455999"/>
                  </a:cubicBezTo>
                  <a:close/>
                  <a:moveTo>
                    <a:pt x="380834" y="392316"/>
                  </a:moveTo>
                  <a:cubicBezTo>
                    <a:pt x="354332" y="392316"/>
                    <a:pt x="332848" y="413800"/>
                    <a:pt x="332848" y="440302"/>
                  </a:cubicBezTo>
                  <a:cubicBezTo>
                    <a:pt x="332848" y="466804"/>
                    <a:pt x="354332" y="488288"/>
                    <a:pt x="380834" y="488288"/>
                  </a:cubicBezTo>
                  <a:cubicBezTo>
                    <a:pt x="407336" y="488288"/>
                    <a:pt x="428820" y="466804"/>
                    <a:pt x="428820" y="440302"/>
                  </a:cubicBezTo>
                  <a:cubicBezTo>
                    <a:pt x="428820" y="413800"/>
                    <a:pt x="407336" y="392316"/>
                    <a:pt x="380834" y="392316"/>
                  </a:cubicBezTo>
                  <a:close/>
                  <a:moveTo>
                    <a:pt x="669172" y="291012"/>
                  </a:moveTo>
                  <a:cubicBezTo>
                    <a:pt x="642670" y="291012"/>
                    <a:pt x="621186" y="312496"/>
                    <a:pt x="621186" y="338998"/>
                  </a:cubicBezTo>
                  <a:cubicBezTo>
                    <a:pt x="621186" y="365500"/>
                    <a:pt x="642670" y="386984"/>
                    <a:pt x="669172" y="386984"/>
                  </a:cubicBezTo>
                  <a:cubicBezTo>
                    <a:pt x="695674" y="386984"/>
                    <a:pt x="717158" y="365500"/>
                    <a:pt x="717158" y="338998"/>
                  </a:cubicBezTo>
                  <a:cubicBezTo>
                    <a:pt x="717158" y="312496"/>
                    <a:pt x="695674" y="291012"/>
                    <a:pt x="669172" y="291012"/>
                  </a:cubicBezTo>
                  <a:close/>
                  <a:moveTo>
                    <a:pt x="969092" y="140150"/>
                  </a:moveTo>
                  <a:cubicBezTo>
                    <a:pt x="942590" y="140150"/>
                    <a:pt x="921106" y="161634"/>
                    <a:pt x="921106" y="188136"/>
                  </a:cubicBezTo>
                  <a:cubicBezTo>
                    <a:pt x="921106" y="214638"/>
                    <a:pt x="942590" y="236122"/>
                    <a:pt x="969092" y="236122"/>
                  </a:cubicBezTo>
                  <a:cubicBezTo>
                    <a:pt x="995594" y="236122"/>
                    <a:pt x="1017078" y="214638"/>
                    <a:pt x="1017078" y="188136"/>
                  </a:cubicBezTo>
                  <a:cubicBezTo>
                    <a:pt x="1017078" y="161634"/>
                    <a:pt x="995594" y="140150"/>
                    <a:pt x="969092" y="140150"/>
                  </a:cubicBezTo>
                  <a:close/>
                  <a:moveTo>
                    <a:pt x="1221873" y="0"/>
                  </a:moveTo>
                  <a:lnTo>
                    <a:pt x="1184589" y="128575"/>
                  </a:lnTo>
                  <a:lnTo>
                    <a:pt x="1149898" y="90238"/>
                  </a:lnTo>
                  <a:lnTo>
                    <a:pt x="1063441" y="157592"/>
                  </a:lnTo>
                  <a:lnTo>
                    <a:pt x="1059390" y="160029"/>
                  </a:lnTo>
                  <a:lnTo>
                    <a:pt x="1065064" y="188136"/>
                  </a:lnTo>
                  <a:cubicBezTo>
                    <a:pt x="1065064" y="241140"/>
                    <a:pt x="1022096" y="284108"/>
                    <a:pt x="969092" y="284108"/>
                  </a:cubicBezTo>
                  <a:cubicBezTo>
                    <a:pt x="942590" y="284108"/>
                    <a:pt x="918597" y="273366"/>
                    <a:pt x="901230" y="255999"/>
                  </a:cubicBezTo>
                  <a:lnTo>
                    <a:pt x="898724" y="252281"/>
                  </a:lnTo>
                  <a:lnTo>
                    <a:pt x="760948" y="318215"/>
                  </a:lnTo>
                  <a:lnTo>
                    <a:pt x="765144" y="338998"/>
                  </a:lnTo>
                  <a:cubicBezTo>
                    <a:pt x="765144" y="392002"/>
                    <a:pt x="722176" y="434970"/>
                    <a:pt x="669172" y="434970"/>
                  </a:cubicBezTo>
                  <a:cubicBezTo>
                    <a:pt x="642670" y="434970"/>
                    <a:pt x="618677" y="424228"/>
                    <a:pt x="601310" y="406861"/>
                  </a:cubicBezTo>
                  <a:lnTo>
                    <a:pt x="590680" y="391094"/>
                  </a:lnTo>
                  <a:lnTo>
                    <a:pt x="561243" y="402734"/>
                  </a:lnTo>
                  <a:lnTo>
                    <a:pt x="475051" y="431609"/>
                  </a:lnTo>
                  <a:lnTo>
                    <a:pt x="476806" y="440302"/>
                  </a:lnTo>
                  <a:cubicBezTo>
                    <a:pt x="476806" y="493306"/>
                    <a:pt x="433838" y="536274"/>
                    <a:pt x="380834" y="536274"/>
                  </a:cubicBezTo>
                  <a:cubicBezTo>
                    <a:pt x="354332" y="536274"/>
                    <a:pt x="330339" y="525532"/>
                    <a:pt x="312972" y="508165"/>
                  </a:cubicBezTo>
                  <a:lnTo>
                    <a:pt x="296931" y="484374"/>
                  </a:lnTo>
                  <a:lnTo>
                    <a:pt x="221879" y="503981"/>
                  </a:lnTo>
                  <a:lnTo>
                    <a:pt x="190880" y="509256"/>
                  </a:lnTo>
                  <a:lnTo>
                    <a:pt x="184402" y="541342"/>
                  </a:lnTo>
                  <a:cubicBezTo>
                    <a:pt x="169833" y="575788"/>
                    <a:pt x="135725" y="599957"/>
                    <a:pt x="95972" y="599957"/>
                  </a:cubicBezTo>
                  <a:cubicBezTo>
                    <a:pt x="42968" y="599957"/>
                    <a:pt x="0" y="556989"/>
                    <a:pt x="0" y="503985"/>
                  </a:cubicBezTo>
                  <a:cubicBezTo>
                    <a:pt x="0" y="450981"/>
                    <a:pt x="42968" y="408013"/>
                    <a:pt x="95972" y="408013"/>
                  </a:cubicBezTo>
                  <a:cubicBezTo>
                    <a:pt x="122474" y="408013"/>
                    <a:pt x="146467" y="418755"/>
                    <a:pt x="163835" y="436123"/>
                  </a:cubicBezTo>
                  <a:lnTo>
                    <a:pt x="182854" y="464333"/>
                  </a:lnTo>
                  <a:lnTo>
                    <a:pt x="285551" y="443716"/>
                  </a:lnTo>
                  <a:lnTo>
                    <a:pt x="284862" y="440302"/>
                  </a:lnTo>
                  <a:cubicBezTo>
                    <a:pt x="284862" y="387298"/>
                    <a:pt x="327830" y="344330"/>
                    <a:pt x="380834" y="344330"/>
                  </a:cubicBezTo>
                  <a:cubicBezTo>
                    <a:pt x="407336" y="344330"/>
                    <a:pt x="431329" y="355072"/>
                    <a:pt x="448697" y="372440"/>
                  </a:cubicBezTo>
                  <a:lnTo>
                    <a:pt x="461042" y="390749"/>
                  </a:lnTo>
                  <a:lnTo>
                    <a:pt x="575257" y="349187"/>
                  </a:lnTo>
                  <a:lnTo>
                    <a:pt x="573200" y="338998"/>
                  </a:lnTo>
                  <a:cubicBezTo>
                    <a:pt x="573200" y="285994"/>
                    <a:pt x="616168" y="243026"/>
                    <a:pt x="669172" y="243026"/>
                  </a:cubicBezTo>
                  <a:cubicBezTo>
                    <a:pt x="695674" y="243026"/>
                    <a:pt x="719667" y="253768"/>
                    <a:pt x="737035" y="271136"/>
                  </a:cubicBezTo>
                  <a:lnTo>
                    <a:pt x="742599" y="279389"/>
                  </a:lnTo>
                  <a:lnTo>
                    <a:pt x="878462" y="214596"/>
                  </a:lnTo>
                  <a:lnTo>
                    <a:pt x="873120" y="188136"/>
                  </a:lnTo>
                  <a:cubicBezTo>
                    <a:pt x="873120" y="135132"/>
                    <a:pt x="916088" y="92164"/>
                    <a:pt x="969092" y="92164"/>
                  </a:cubicBezTo>
                  <a:cubicBezTo>
                    <a:pt x="995594" y="92164"/>
                    <a:pt x="1019587" y="102906"/>
                    <a:pt x="1036955" y="120274"/>
                  </a:cubicBezTo>
                  <a:lnTo>
                    <a:pt x="1037650" y="121305"/>
                  </a:lnTo>
                  <a:lnTo>
                    <a:pt x="1122862" y="60361"/>
                  </a:lnTo>
                  <a:lnTo>
                    <a:pt x="1090225" y="24294"/>
                  </a:lnTo>
                  <a:close/>
                </a:path>
              </a:pathLst>
            </a:custGeom>
            <a:gradFill flip="none" rotWithShape="1">
              <a:gsLst>
                <a:gs pos="30000">
                  <a:srgbClr val="91D775"/>
                </a:gs>
                <a:gs pos="100000">
                  <a:schemeClr val="accent6">
                    <a:alpha val="10000"/>
                  </a:schemeClr>
                </a:gs>
              </a:gsLst>
              <a:lin ang="8100000" scaled="1"/>
              <a:tileRect/>
            </a:gradFill>
            <a:ln w="12700" cap="flat" cmpd="sng" algn="ctr">
              <a:solidFill>
                <a:schemeClr val="accent4">
                  <a:lumMod val="40000"/>
                  <a:lumOff val="60000"/>
                </a:schemeClr>
              </a:solidFill>
              <a:prstDash val="solid"/>
              <a:round/>
              <a:headEnd type="none" w="med" len="med"/>
              <a:tailEnd type="none" w="med" len="med"/>
            </a:ln>
            <a:effectLst/>
          </p:spPr>
          <p:txBody>
            <a:bodyPr/>
            <a:lstStyle/>
            <a:p>
              <a:pPr eaLnBrk="1" hangingPunct="1">
                <a:defRPr/>
              </a:pPr>
              <a:endParaRPr lang="en-GB" dirty="0"/>
            </a:p>
          </p:txBody>
        </p:sp>
      </p:grpSp>
    </p:spTree>
    <p:extLst>
      <p:ext uri="{BB962C8B-B14F-4D97-AF65-F5344CB8AC3E}">
        <p14:creationId xmlns:p14="http://schemas.microsoft.com/office/powerpoint/2010/main" val="218849171"/>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a:t>Ensure that contracts are implemented according to the agreed terms</a:t>
            </a:r>
          </a:p>
          <a:p>
            <a:r>
              <a:rPr lang="en-GB" dirty="0"/>
              <a:t>Ensure all users keep to established agreements</a:t>
            </a:r>
          </a:p>
          <a:p>
            <a:r>
              <a:rPr lang="en-GB" dirty="0"/>
              <a:t>Act as the main point of contact with suppliers and internal stakeholders</a:t>
            </a:r>
          </a:p>
          <a:p>
            <a:r>
              <a:rPr lang="en-GB" dirty="0"/>
              <a:t>Resolve operational issues raised by contract users and suppliers</a:t>
            </a:r>
          </a:p>
          <a:p>
            <a:r>
              <a:rPr lang="en-GB" dirty="0"/>
              <a:t>Communicate operational procedures to contract users and </a:t>
            </a:r>
            <a:r>
              <a:rPr lang="en-GB" dirty="0" smtClean="0"/>
              <a:t>stakeholders</a:t>
            </a:r>
            <a:endParaRPr lang="en-GB" dirty="0"/>
          </a:p>
        </p:txBody>
      </p:sp>
      <p:sp>
        <p:nvSpPr>
          <p:cNvPr id="159746" name="Title 1"/>
          <p:cNvSpPr>
            <a:spLocks noGrp="1"/>
          </p:cNvSpPr>
          <p:nvPr>
            <p:ph type="title"/>
          </p:nvPr>
        </p:nvSpPr>
        <p:spPr>
          <a:xfrm>
            <a:off x="414337" y="523874"/>
            <a:ext cx="8315325" cy="797611"/>
          </a:xfrm>
        </p:spPr>
        <p:txBody>
          <a:bodyPr/>
          <a:lstStyle/>
          <a:p>
            <a:r>
              <a:rPr lang="en-GB" altLang="en-US" dirty="0" smtClean="0"/>
              <a:t>Category manager duties</a:t>
            </a:r>
          </a:p>
        </p:txBody>
      </p:sp>
      <p:sp>
        <p:nvSpPr>
          <p:cNvPr id="8" name="TextBox 7"/>
          <p:cNvSpPr txBox="1"/>
          <p:nvPr/>
        </p:nvSpPr>
        <p:spPr>
          <a:xfrm>
            <a:off x="6878638" y="5563459"/>
            <a:ext cx="1851025" cy="401200"/>
          </a:xfrm>
          <a:prstGeom prst="rect">
            <a:avLst/>
          </a:prstGeom>
          <a:noFill/>
        </p:spPr>
        <p:txBody>
          <a:bodyPr rIns="180000" bIns="46800">
            <a:spAutoFit/>
          </a:bodyPr>
          <a:lstStyle/>
          <a:p>
            <a:pPr algn="r">
              <a:defRPr/>
            </a:pPr>
            <a:r>
              <a:rPr lang="en-GB" sz="2000" b="1" dirty="0">
                <a:solidFill>
                  <a:schemeClr val="accent3"/>
                </a:solidFill>
              </a:rPr>
              <a:t>Cont../</a:t>
            </a:r>
          </a:p>
        </p:txBody>
      </p:sp>
    </p:spTree>
    <p:extLst>
      <p:ext uri="{BB962C8B-B14F-4D97-AF65-F5344CB8AC3E}">
        <p14:creationId xmlns:p14="http://schemas.microsoft.com/office/powerpoint/2010/main" val="206070144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smtClean="0"/>
              <a:t>Report </a:t>
            </a:r>
            <a:r>
              <a:rPr lang="en-GB" dirty="0"/>
              <a:t>on supplier performance, transaction data, savings and continuous improvement initiatives to stakeholders</a:t>
            </a:r>
          </a:p>
          <a:p>
            <a:r>
              <a:rPr lang="en-GB" dirty="0"/>
              <a:t>Ensure all goods and /or services are provided in accordance with the contractual requirements</a:t>
            </a:r>
          </a:p>
          <a:p>
            <a:r>
              <a:rPr lang="en-GB" dirty="0"/>
              <a:t>Progress the continuous improvement opportunities identified during strategic sourcing</a:t>
            </a:r>
          </a:p>
          <a:p>
            <a:r>
              <a:rPr lang="en-GB" dirty="0"/>
              <a:t>Maximise opportunities to improve the corporate social responsibility of the organisation and its </a:t>
            </a:r>
            <a:r>
              <a:rPr lang="en-GB" dirty="0" smtClean="0"/>
              <a:t>suppliers</a:t>
            </a:r>
            <a:endParaRPr lang="en-GB" dirty="0"/>
          </a:p>
        </p:txBody>
      </p:sp>
      <p:sp>
        <p:nvSpPr>
          <p:cNvPr id="159746" name="Title 1"/>
          <p:cNvSpPr>
            <a:spLocks noGrp="1"/>
          </p:cNvSpPr>
          <p:nvPr>
            <p:ph type="title"/>
          </p:nvPr>
        </p:nvSpPr>
        <p:spPr>
          <a:xfrm>
            <a:off x="414337" y="523874"/>
            <a:ext cx="8315325" cy="797611"/>
          </a:xfrm>
        </p:spPr>
        <p:txBody>
          <a:bodyPr/>
          <a:lstStyle/>
          <a:p>
            <a:r>
              <a:rPr lang="en-GB" altLang="en-US" dirty="0" smtClean="0"/>
              <a:t>Category manager duties cont../</a:t>
            </a:r>
          </a:p>
        </p:txBody>
      </p:sp>
    </p:spTree>
    <p:extLst>
      <p:ext uri="{BB962C8B-B14F-4D97-AF65-F5344CB8AC3E}">
        <p14:creationId xmlns:p14="http://schemas.microsoft.com/office/powerpoint/2010/main" val="457345401"/>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Are </a:t>
            </a:r>
            <a:r>
              <a:rPr lang="en-US" sz="1700" dirty="0"/>
              <a:t>we managing supplier relationships effectively?</a:t>
            </a:r>
          </a:p>
          <a:p>
            <a:pPr marL="342900" indent="-342900">
              <a:buFont typeface="+mj-lt"/>
              <a:buAutoNum type="arabicPeriod"/>
            </a:pPr>
            <a:r>
              <a:rPr lang="en-US" sz="1700" dirty="0" smtClean="0"/>
              <a:t>Are </a:t>
            </a:r>
            <a:r>
              <a:rPr lang="en-US" sz="1700" dirty="0"/>
              <a:t>we managing internal stakeholder relationships effectively?</a:t>
            </a:r>
          </a:p>
          <a:p>
            <a:pPr marL="342900" indent="-342900">
              <a:buFont typeface="+mj-lt"/>
              <a:buAutoNum type="arabicPeriod"/>
            </a:pPr>
            <a:r>
              <a:rPr lang="en-US" sz="1700" dirty="0" smtClean="0"/>
              <a:t>Are </a:t>
            </a:r>
            <a:r>
              <a:rPr lang="en-US" sz="1700" dirty="0"/>
              <a:t>risks identified and managed?</a:t>
            </a:r>
          </a:p>
          <a:p>
            <a:pPr marL="342900" indent="-342900">
              <a:buFont typeface="+mj-lt"/>
              <a:buAutoNum type="arabicPeriod"/>
            </a:pPr>
            <a:r>
              <a:rPr lang="en-US" sz="1700" dirty="0" smtClean="0"/>
              <a:t>Is </a:t>
            </a:r>
            <a:r>
              <a:rPr lang="en-US" sz="1700" dirty="0"/>
              <a:t>the strategy delivering the expected benefits?</a:t>
            </a:r>
          </a:p>
          <a:p>
            <a:pPr marL="342900" indent="-342900">
              <a:buFont typeface="+mj-lt"/>
              <a:buAutoNum type="arabicPeriod"/>
            </a:pPr>
            <a:r>
              <a:rPr lang="en-US" sz="1700" dirty="0" smtClean="0"/>
              <a:t>Is </a:t>
            </a:r>
            <a:r>
              <a:rPr lang="en-US" sz="1700" dirty="0"/>
              <a:t>performance monitored and are issues effectively managed and resolved?</a:t>
            </a:r>
            <a:endParaRPr lang="en-US" sz="2000" dirty="0"/>
          </a:p>
        </p:txBody>
      </p:sp>
      <p:sp>
        <p:nvSpPr>
          <p:cNvPr id="5" name="Title 4"/>
          <p:cNvSpPr>
            <a:spLocks noGrp="1"/>
          </p:cNvSpPr>
          <p:nvPr>
            <p:ph type="title"/>
          </p:nvPr>
        </p:nvSpPr>
        <p:spPr/>
        <p:txBody>
          <a:bodyPr/>
          <a:lstStyle/>
          <a:p>
            <a:r>
              <a:rPr lang="en-US" dirty="0" smtClean="0"/>
              <a:t>Step 5 Maintain</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107</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153357345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Checklist – To Do</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Manage </a:t>
            </a:r>
            <a:r>
              <a:rPr lang="en-US" sz="1700" dirty="0"/>
              <a:t>and evaluate supplier relationships</a:t>
            </a:r>
          </a:p>
          <a:p>
            <a:pPr marL="342900" indent="-342900">
              <a:buFont typeface="+mj-lt"/>
              <a:buAutoNum type="arabicPeriod"/>
            </a:pPr>
            <a:r>
              <a:rPr lang="en-US" sz="1700" dirty="0" smtClean="0"/>
              <a:t>Manage </a:t>
            </a:r>
            <a:r>
              <a:rPr lang="en-US" sz="1700" dirty="0"/>
              <a:t>and evaluate internal relationships</a:t>
            </a:r>
          </a:p>
          <a:p>
            <a:pPr marL="342900" indent="-342900">
              <a:buFont typeface="+mj-lt"/>
              <a:buAutoNum type="arabicPeriod"/>
            </a:pPr>
            <a:r>
              <a:rPr lang="en-US" sz="1700" dirty="0" smtClean="0"/>
              <a:t>Manage </a:t>
            </a:r>
            <a:r>
              <a:rPr lang="en-US" sz="1700" dirty="0"/>
              <a:t>performance; non-conformance events, problem resolution, learning</a:t>
            </a:r>
          </a:p>
          <a:p>
            <a:pPr marL="342900" indent="-342900">
              <a:buFont typeface="+mj-lt"/>
              <a:buAutoNum type="arabicPeriod"/>
            </a:pPr>
            <a:r>
              <a:rPr lang="en-US" sz="1700" dirty="0" smtClean="0"/>
              <a:t>Manage </a:t>
            </a:r>
            <a:r>
              <a:rPr lang="en-US" sz="1700" dirty="0"/>
              <a:t>supplier contract</a:t>
            </a:r>
          </a:p>
          <a:p>
            <a:pPr marL="342900" indent="-342900">
              <a:buFont typeface="+mj-lt"/>
              <a:buAutoNum type="arabicPeriod"/>
            </a:pPr>
            <a:r>
              <a:rPr lang="en-US" sz="1700" dirty="0" smtClean="0"/>
              <a:t>Manage </a:t>
            </a:r>
            <a:r>
              <a:rPr lang="en-US" sz="1700" dirty="0"/>
              <a:t>supplier contract variation &amp; changes</a:t>
            </a:r>
          </a:p>
          <a:p>
            <a:pPr marL="342900" indent="-342900">
              <a:buFont typeface="+mj-lt"/>
              <a:buAutoNum type="arabicPeriod"/>
            </a:pPr>
            <a:r>
              <a:rPr lang="en-US" sz="1700" dirty="0" smtClean="0"/>
              <a:t>Manage </a:t>
            </a:r>
            <a:r>
              <a:rPr lang="en-US" sz="1700" dirty="0"/>
              <a:t>supplier contract termination</a:t>
            </a:r>
          </a:p>
          <a:p>
            <a:pPr marL="342900" indent="-342900">
              <a:buFont typeface="+mj-lt"/>
              <a:buAutoNum type="arabicPeriod"/>
            </a:pPr>
            <a:r>
              <a:rPr lang="en-US" sz="1700" dirty="0" smtClean="0"/>
              <a:t>Measure </a:t>
            </a:r>
            <a:r>
              <a:rPr lang="en-US" sz="1700" dirty="0"/>
              <a:t>&amp; review performance</a:t>
            </a:r>
          </a:p>
          <a:p>
            <a:pPr marL="342900" indent="-342900">
              <a:buFont typeface="+mj-lt"/>
              <a:buAutoNum type="arabicPeriod"/>
            </a:pPr>
            <a:r>
              <a:rPr lang="en-US" sz="1700" dirty="0" smtClean="0"/>
              <a:t>Communicate </a:t>
            </a:r>
            <a:r>
              <a:rPr lang="en-US" sz="1700" dirty="0"/>
              <a:t>with stakeholders &amp; suppliers</a:t>
            </a:r>
          </a:p>
          <a:p>
            <a:pPr marL="342900" indent="-342900">
              <a:buFont typeface="+mj-lt"/>
              <a:buAutoNum type="arabicPeriod"/>
            </a:pPr>
            <a:r>
              <a:rPr lang="en-US" sz="1700" dirty="0" smtClean="0"/>
              <a:t>Manage </a:t>
            </a:r>
            <a:r>
              <a:rPr lang="en-US" sz="1700" dirty="0"/>
              <a:t>ongoing risk and continuity planning</a:t>
            </a:r>
          </a:p>
          <a:p>
            <a:pPr marL="342900" indent="-342900">
              <a:buFont typeface="+mj-lt"/>
              <a:buAutoNum type="arabicPeriod"/>
            </a:pPr>
            <a:r>
              <a:rPr lang="en-US" sz="1700" dirty="0" smtClean="0"/>
              <a:t>Manage </a:t>
            </a:r>
            <a:r>
              <a:rPr lang="en-US" sz="1700" dirty="0"/>
              <a:t>transactions (</a:t>
            </a:r>
            <a:r>
              <a:rPr lang="en-US" sz="1700" dirty="0" err="1"/>
              <a:t>fulfilment</a:t>
            </a:r>
            <a:r>
              <a:rPr lang="en-US" sz="1700" dirty="0"/>
              <a:t>); demand notification, aggregation, forward demand planning, supplier allocation &amp; payment</a:t>
            </a:r>
          </a:p>
          <a:p>
            <a:pPr marL="342900" indent="-342900">
              <a:buFont typeface="+mj-lt"/>
              <a:buAutoNum type="arabicPeriod"/>
            </a:pPr>
            <a:r>
              <a:rPr lang="en-US" sz="1700" dirty="0" smtClean="0"/>
              <a:t>Apply </a:t>
            </a:r>
            <a:r>
              <a:rPr lang="en-US" sz="1700" dirty="0"/>
              <a:t>audit &amp; controls</a:t>
            </a:r>
            <a:endParaRPr lang="en-US" sz="2000" dirty="0"/>
          </a:p>
        </p:txBody>
      </p:sp>
      <p:sp>
        <p:nvSpPr>
          <p:cNvPr id="5" name="Title 4"/>
          <p:cNvSpPr>
            <a:spLocks noGrp="1"/>
          </p:cNvSpPr>
          <p:nvPr>
            <p:ph type="title"/>
          </p:nvPr>
        </p:nvSpPr>
        <p:spPr/>
        <p:txBody>
          <a:bodyPr/>
          <a:lstStyle/>
          <a:p>
            <a:r>
              <a:rPr lang="en-US" dirty="0" smtClean="0"/>
              <a:t>Step 5 Maintain</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108</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73939276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Content Placeholder 5"/>
          <p:cNvSpPr>
            <a:spLocks noGrp="1"/>
          </p:cNvSpPr>
          <p:nvPr>
            <p:ph idx="1"/>
          </p:nvPr>
        </p:nvSpPr>
        <p:spPr>
          <a:xfrm>
            <a:off x="417705" y="4242217"/>
            <a:ext cx="8316911" cy="1706144"/>
          </a:xfrm>
        </p:spPr>
        <p:txBody>
          <a:bodyPr>
            <a:normAutofit/>
          </a:bodyPr>
          <a:lstStyle/>
          <a:p>
            <a:pPr marL="465138" lvl="1">
              <a:lnSpc>
                <a:spcPct val="110000"/>
              </a:lnSpc>
            </a:pPr>
            <a:r>
              <a:rPr lang="en-GB" altLang="en-US" sz="1600" b="1" dirty="0"/>
              <a:t>Traditionally the supplier/ buyer relationship is based on win/lose principles with each party seeking to Win.</a:t>
            </a:r>
          </a:p>
          <a:p>
            <a:pPr marL="465138" lvl="1">
              <a:lnSpc>
                <a:spcPct val="110000"/>
              </a:lnSpc>
            </a:pPr>
            <a:r>
              <a:rPr lang="en-GB" altLang="en-US" sz="1600" b="1" dirty="0"/>
              <a:t>Inevitable this leads to an Adversarial relationship whereby one party gains ascendancy and the other seeks to limit its “losses”</a:t>
            </a:r>
          </a:p>
          <a:p>
            <a:pPr marL="465138" lvl="1">
              <a:lnSpc>
                <a:spcPct val="110000"/>
              </a:lnSpc>
            </a:pPr>
            <a:r>
              <a:rPr lang="en-GB" altLang="en-US" sz="1600" b="1" dirty="0"/>
              <a:t>By limiting its losses, it restricts inputs and thereby overall value diminishes</a:t>
            </a:r>
          </a:p>
        </p:txBody>
      </p:sp>
      <p:sp>
        <p:nvSpPr>
          <p:cNvPr id="28674" name="Title 1"/>
          <p:cNvSpPr>
            <a:spLocks noGrp="1"/>
          </p:cNvSpPr>
          <p:nvPr>
            <p:ph type="title"/>
          </p:nvPr>
        </p:nvSpPr>
        <p:spPr>
          <a:ln/>
        </p:spPr>
        <p:txBody>
          <a:bodyPr/>
          <a:lstStyle/>
          <a:p>
            <a:pPr eaLnBrk="1" hangingPunct="1"/>
            <a:r>
              <a:rPr lang="en-GB" altLang="en-US"/>
              <a:t>The relationship spectrum</a:t>
            </a:r>
            <a:br>
              <a:rPr lang="en-GB" altLang="en-US"/>
            </a:br>
            <a:endParaRPr lang="en-GB" altLang="en-US"/>
          </a:p>
        </p:txBody>
      </p:sp>
      <p:pic>
        <p:nvPicPr>
          <p:cNvPr id="28675" name="Picture 2" descr="C:\Users\Rob\Documents\Work\Laurence\04 MCSR\04 MCSR Pix\Fig-01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444" y="1278502"/>
            <a:ext cx="8425800" cy="2893101"/>
          </a:xfrm>
          <a:prstGeom prst="rect">
            <a:avLst/>
          </a:prstGeom>
          <a:solidFill>
            <a:schemeClr val="accent4">
              <a:lumMod val="60000"/>
              <a:lumOff val="40000"/>
            </a:schemeClr>
          </a:solidFill>
          <a:ln>
            <a:noFill/>
          </a:ln>
        </p:spPr>
      </p:pic>
      <p:sp>
        <p:nvSpPr>
          <p:cNvPr id="6" name="Text Box 4"/>
          <p:cNvSpPr txBox="1">
            <a:spLocks noChangeArrowheads="1"/>
          </p:cNvSpPr>
          <p:nvPr/>
        </p:nvSpPr>
        <p:spPr bwMode="auto">
          <a:xfrm>
            <a:off x="455549" y="5685054"/>
            <a:ext cx="8291590" cy="370665"/>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sz="1400" dirty="0">
                <a:solidFill>
                  <a:schemeClr val="accent3"/>
                </a:solidFill>
              </a:rPr>
              <a:t>Source: </a:t>
            </a:r>
            <a:r>
              <a:rPr lang="en-GB" sz="1400" dirty="0" smtClean="0">
                <a:solidFill>
                  <a:schemeClr val="accent3"/>
                </a:solidFill>
              </a:rPr>
              <a:t>Adapted from CIPS Study Materials</a:t>
            </a:r>
            <a:endParaRPr lang="en-GB" sz="1400" dirty="0">
              <a:solidFill>
                <a:schemeClr val="accent3"/>
              </a:solidFill>
            </a:endParaRPr>
          </a:p>
        </p:txBody>
      </p:sp>
    </p:spTree>
    <p:extLst>
      <p:ext uri="{BB962C8B-B14F-4D97-AF65-F5344CB8AC3E}">
        <p14:creationId xmlns:p14="http://schemas.microsoft.com/office/powerpoint/2010/main" val="416191333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lvl="1" eaLnBrk="1" hangingPunct="1">
              <a:lnSpc>
                <a:spcPct val="109000"/>
              </a:lnSpc>
              <a:defRPr/>
            </a:pPr>
            <a:r>
              <a:rPr lang="en-GB" sz="2400" dirty="0"/>
              <a:t>The emphasis on competition, rather than co-operation, means that each party fails to derive the full benefits of the other party’s expertise</a:t>
            </a:r>
          </a:p>
          <a:p>
            <a:pPr lvl="1" eaLnBrk="1" hangingPunct="1">
              <a:lnSpc>
                <a:spcPct val="109000"/>
              </a:lnSpc>
              <a:defRPr/>
            </a:pPr>
            <a:r>
              <a:rPr lang="en-GB" sz="2400" dirty="0"/>
              <a:t>More waste arises from the breadth and lack of development of the supply base</a:t>
            </a:r>
          </a:p>
          <a:p>
            <a:pPr lvl="1" eaLnBrk="1" hangingPunct="1">
              <a:lnSpc>
                <a:spcPct val="109000"/>
              </a:lnSpc>
              <a:defRPr/>
            </a:pPr>
            <a:r>
              <a:rPr lang="en-GB" sz="2400" dirty="0"/>
              <a:t>Suppliers are unlikely to be focused or motivated by short-term contracts</a:t>
            </a:r>
          </a:p>
          <a:p>
            <a:pPr lvl="1" eaLnBrk="1" hangingPunct="1">
              <a:lnSpc>
                <a:spcPct val="109000"/>
              </a:lnSpc>
              <a:defRPr/>
            </a:pPr>
            <a:r>
              <a:rPr lang="en-GB" sz="2400" dirty="0"/>
              <a:t>There is little potential for improved quality and reduced costs arising from integration and co-operation or for a continuous improvement orientation</a:t>
            </a:r>
          </a:p>
          <a:p>
            <a:pPr eaLnBrk="1" hangingPunct="1">
              <a:defRPr/>
            </a:pPr>
            <a:endParaRPr lang="en-GB" sz="2400" dirty="0"/>
          </a:p>
        </p:txBody>
      </p:sp>
      <p:sp>
        <p:nvSpPr>
          <p:cNvPr id="160771" name="Title 2"/>
          <p:cNvSpPr>
            <a:spLocks noGrp="1"/>
          </p:cNvSpPr>
          <p:nvPr>
            <p:ph type="title"/>
          </p:nvPr>
        </p:nvSpPr>
        <p:spPr/>
        <p:txBody>
          <a:bodyPr/>
          <a:lstStyle/>
          <a:p>
            <a:pPr eaLnBrk="1" hangingPunct="1"/>
            <a:r>
              <a:rPr lang="en-GB" altLang="en-US"/>
              <a:t>Shortcomings of the traditional adversarial model</a:t>
            </a:r>
          </a:p>
        </p:txBody>
      </p:sp>
      <p:sp>
        <p:nvSpPr>
          <p:cNvPr id="4"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81733781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Content Placeholder 4"/>
          <p:cNvSpPr>
            <a:spLocks noGrp="1"/>
          </p:cNvSpPr>
          <p:nvPr>
            <p:ph idx="1"/>
          </p:nvPr>
        </p:nvSpPr>
        <p:spPr/>
        <p:txBody>
          <a:bodyPr>
            <a:noAutofit/>
          </a:bodyPr>
          <a:lstStyle/>
          <a:p>
            <a:pPr>
              <a:lnSpc>
                <a:spcPct val="85000"/>
              </a:lnSpc>
            </a:pPr>
            <a:r>
              <a:rPr lang="en-GB" altLang="en-US" sz="2000" dirty="0"/>
              <a:t>Competitive advantage cannot be sustained purely through win/lose strategies </a:t>
            </a:r>
          </a:p>
          <a:p>
            <a:pPr>
              <a:lnSpc>
                <a:spcPct val="85000"/>
              </a:lnSpc>
            </a:pPr>
            <a:r>
              <a:rPr lang="en-GB" altLang="en-US" sz="2000" dirty="0"/>
              <a:t>Organisations are increasingly outsourcing non-core activities to external contractors hence longer term relationships and need to maximise value </a:t>
            </a:r>
          </a:p>
          <a:p>
            <a:pPr>
              <a:lnSpc>
                <a:spcPct val="85000"/>
              </a:lnSpc>
            </a:pPr>
            <a:r>
              <a:rPr lang="en-GB" altLang="en-US" sz="2000" dirty="0"/>
              <a:t>ICT developments have enabled and supported inter-organisational networking and relationships</a:t>
            </a:r>
          </a:p>
          <a:p>
            <a:pPr>
              <a:lnSpc>
                <a:spcPct val="85000"/>
              </a:lnSpc>
            </a:pPr>
            <a:r>
              <a:rPr lang="en-GB" altLang="en-US" sz="2000" dirty="0"/>
              <a:t>There is pressure for companies to protect and leverage their intellectual property, knowledge, relationship networks and brand values</a:t>
            </a:r>
          </a:p>
          <a:p>
            <a:pPr>
              <a:lnSpc>
                <a:spcPct val="85000"/>
              </a:lnSpc>
            </a:pPr>
            <a:r>
              <a:rPr lang="en-GB" altLang="en-US" sz="2000" dirty="0"/>
              <a:t>A focus on arms’ length, opportunistic transactions fails to leverage the competitive and value-adding potential in supply chain relationships</a:t>
            </a:r>
          </a:p>
          <a:p>
            <a:pPr>
              <a:lnSpc>
                <a:spcPct val="85000"/>
              </a:lnSpc>
            </a:pPr>
            <a:r>
              <a:rPr lang="en-GB" altLang="en-US" sz="2000" dirty="0"/>
              <a:t>There are costs of adversarial relationships</a:t>
            </a:r>
          </a:p>
          <a:p>
            <a:pPr>
              <a:lnSpc>
                <a:spcPct val="85000"/>
              </a:lnSpc>
            </a:pPr>
            <a:r>
              <a:rPr lang="en-GB" altLang="en-US" sz="2000" dirty="0"/>
              <a:t>With competitive pressures towards ‘lean’ supply, closer relationships and integration help to reduce waste in supply chains</a:t>
            </a:r>
          </a:p>
          <a:p>
            <a:pPr>
              <a:lnSpc>
                <a:spcPct val="85000"/>
              </a:lnSpc>
            </a:pPr>
            <a:r>
              <a:rPr lang="en-GB" altLang="en-US" sz="2000" dirty="0"/>
              <a:t>‘Best practice’ supply techniques, such as total quality management and just in time supply, reduce tolerance for delays and errors in the supply process</a:t>
            </a:r>
          </a:p>
        </p:txBody>
      </p:sp>
      <p:sp>
        <p:nvSpPr>
          <p:cNvPr id="161794" name="Title 1"/>
          <p:cNvSpPr>
            <a:spLocks noGrp="1"/>
          </p:cNvSpPr>
          <p:nvPr>
            <p:ph type="title"/>
          </p:nvPr>
        </p:nvSpPr>
        <p:spPr>
          <a:ln/>
        </p:spPr>
        <p:txBody>
          <a:bodyPr/>
          <a:lstStyle/>
          <a:p>
            <a:pPr eaLnBrk="1" hangingPunct="1"/>
            <a:r>
              <a:rPr lang="en-GB" altLang="en-US"/>
              <a:t>Supply chain collaboration drivers</a:t>
            </a:r>
            <a:br>
              <a:rPr lang="en-GB" altLang="en-US"/>
            </a:br>
            <a:endParaRPr lang="en-GB" altLang="en-US"/>
          </a:p>
        </p:txBody>
      </p:sp>
      <p:sp>
        <p:nvSpPr>
          <p:cNvPr id="4" name="Text Box 4"/>
          <p:cNvSpPr txBox="1">
            <a:spLocks noChangeArrowheads="1"/>
          </p:cNvSpPr>
          <p:nvPr/>
        </p:nvSpPr>
        <p:spPr bwMode="auto">
          <a:xfrm>
            <a:off x="433310" y="585574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42696388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p:txBody>
          <a:bodyPr/>
          <a:lstStyle/>
          <a:p>
            <a:r>
              <a:rPr lang="en-GB" altLang="en-US" dirty="0"/>
              <a:t>Relationship Development</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112</a:t>
            </a:fld>
            <a:endParaRPr lang="en-GB"/>
          </a:p>
        </p:txBody>
      </p:sp>
      <p:sp>
        <p:nvSpPr>
          <p:cNvPr id="32" name="Right Arrow 31"/>
          <p:cNvSpPr/>
          <p:nvPr/>
        </p:nvSpPr>
        <p:spPr bwMode="gray">
          <a:xfrm>
            <a:off x="1400149" y="5216386"/>
            <a:ext cx="7164477" cy="707565"/>
          </a:xfrm>
          <a:prstGeom prst="rightArrow">
            <a:avLst/>
          </a:prstGeom>
          <a:gradFill flip="none" rotWithShape="1">
            <a:gsLst>
              <a:gs pos="0">
                <a:schemeClr val="accent2"/>
              </a:gs>
              <a:gs pos="100000">
                <a:schemeClr val="accent4"/>
              </a:gs>
            </a:gsLst>
            <a:lin ang="10800000" scaled="1"/>
            <a:tileRect/>
          </a:gradFill>
          <a:ln w="9525" cap="flat" cmpd="sng" algn="ctr">
            <a:noFill/>
            <a:prstDash val="solid"/>
            <a:round/>
            <a:headEnd type="none" w="med" len="med"/>
            <a:tailEnd type="none" w="med" len="med"/>
          </a:ln>
          <a:effectLst/>
        </p:spPr>
        <p:txBody>
          <a:bodyPr vert="horz" wrap="square" lIns="91440" tIns="36000" rIns="9144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bg1"/>
                </a:solidFill>
                <a:effectLst/>
                <a:latin typeface="Calibri" pitchFamily="34" charset="0"/>
              </a:rPr>
              <a:t>INCREASING</a:t>
            </a:r>
            <a:r>
              <a:rPr kumimoji="0" lang="en-US" sz="1400" b="1" i="0" u="none" strike="noStrike" cap="none" normalizeH="0" dirty="0" smtClean="0">
                <a:ln>
                  <a:noFill/>
                </a:ln>
                <a:solidFill>
                  <a:schemeClr val="bg1"/>
                </a:solidFill>
                <a:effectLst/>
                <a:latin typeface="Calibri" pitchFamily="34" charset="0"/>
              </a:rPr>
              <a:t>  CLOSENESS OF RELATIONSHIP</a:t>
            </a:r>
            <a:endParaRPr kumimoji="0" lang="en-US" sz="1400" b="1" i="0" u="none" strike="noStrike" cap="none" normalizeH="0" baseline="0" dirty="0" smtClean="0">
              <a:ln>
                <a:noFill/>
              </a:ln>
              <a:solidFill>
                <a:schemeClr val="bg1"/>
              </a:solidFill>
              <a:effectLst/>
              <a:latin typeface="Calibri" pitchFamily="34" charset="0"/>
            </a:endParaRPr>
          </a:p>
        </p:txBody>
      </p:sp>
      <p:pic>
        <p:nvPicPr>
          <p:cNvPr id="5" name="Picture 4"/>
          <p:cNvPicPr>
            <a:picLocks noChangeAspect="1"/>
          </p:cNvPicPr>
          <p:nvPr/>
        </p:nvPicPr>
        <p:blipFill>
          <a:blip r:embed="rId3"/>
          <a:stretch>
            <a:fillRect/>
          </a:stretch>
        </p:blipFill>
        <p:spPr>
          <a:xfrm>
            <a:off x="433007" y="1365030"/>
            <a:ext cx="8156058" cy="3838618"/>
          </a:xfrm>
          <a:prstGeom prst="rect">
            <a:avLst/>
          </a:prstGeom>
        </p:spPr>
      </p:pic>
      <p:graphicFrame>
        <p:nvGraphicFramePr>
          <p:cNvPr id="26" name="Table 25"/>
          <p:cNvGraphicFramePr>
            <a:graphicFrameLocks noGrp="1"/>
          </p:cNvGraphicFramePr>
          <p:nvPr>
            <p:extLst>
              <p:ext uri="{D42A27DB-BD31-4B8C-83A1-F6EECF244321}">
                <p14:modId xmlns:p14="http://schemas.microsoft.com/office/powerpoint/2010/main" val="1071938162"/>
              </p:ext>
            </p:extLst>
          </p:nvPr>
        </p:nvGraphicFramePr>
        <p:xfrm>
          <a:off x="428625" y="3939984"/>
          <a:ext cx="8099998" cy="1188072"/>
        </p:xfrm>
        <a:graphic>
          <a:graphicData uri="http://schemas.openxmlformats.org/drawingml/2006/table">
            <a:tbl>
              <a:tblPr firstRow="1" bandRow="1">
                <a:tableStyleId>{2D5ABB26-0587-4C30-8999-92F81FD0307C}</a:tableStyleId>
              </a:tblPr>
              <a:tblGrid>
                <a:gridCol w="991758">
                  <a:extLst>
                    <a:ext uri="{9D8B030D-6E8A-4147-A177-3AD203B41FA5}">
                      <a16:colId xmlns:a16="http://schemas.microsoft.com/office/drawing/2014/main" xmlns="" val="20000"/>
                    </a:ext>
                  </a:extLst>
                </a:gridCol>
                <a:gridCol w="1421648">
                  <a:extLst>
                    <a:ext uri="{9D8B030D-6E8A-4147-A177-3AD203B41FA5}">
                      <a16:colId xmlns:a16="http://schemas.microsoft.com/office/drawing/2014/main" xmlns="" val="20001"/>
                    </a:ext>
                  </a:extLst>
                </a:gridCol>
                <a:gridCol w="1421648">
                  <a:extLst>
                    <a:ext uri="{9D8B030D-6E8A-4147-A177-3AD203B41FA5}">
                      <a16:colId xmlns:a16="http://schemas.microsoft.com/office/drawing/2014/main" xmlns="" val="20002"/>
                    </a:ext>
                  </a:extLst>
                </a:gridCol>
                <a:gridCol w="1421648">
                  <a:extLst>
                    <a:ext uri="{9D8B030D-6E8A-4147-A177-3AD203B41FA5}">
                      <a16:colId xmlns:a16="http://schemas.microsoft.com/office/drawing/2014/main" xmlns="" val="20003"/>
                    </a:ext>
                  </a:extLst>
                </a:gridCol>
                <a:gridCol w="1421648">
                  <a:extLst>
                    <a:ext uri="{9D8B030D-6E8A-4147-A177-3AD203B41FA5}">
                      <a16:colId xmlns:a16="http://schemas.microsoft.com/office/drawing/2014/main" xmlns="" val="20004"/>
                    </a:ext>
                  </a:extLst>
                </a:gridCol>
                <a:gridCol w="1421648">
                  <a:extLst>
                    <a:ext uri="{9D8B030D-6E8A-4147-A177-3AD203B41FA5}">
                      <a16:colId xmlns:a16="http://schemas.microsoft.com/office/drawing/2014/main" xmlns="" val="20005"/>
                    </a:ext>
                  </a:extLst>
                </a:gridCol>
              </a:tblGrid>
              <a:tr h="504000">
                <a:tc>
                  <a:txBody>
                    <a:bodyPr/>
                    <a:lstStyle/>
                    <a:p>
                      <a:pPr>
                        <a:lnSpc>
                          <a:spcPct val="90000"/>
                        </a:lnSpc>
                      </a:pPr>
                      <a:r>
                        <a:rPr lang="en-US" sz="1400" b="1" dirty="0" smtClean="0">
                          <a:solidFill>
                            <a:schemeClr val="accent4">
                              <a:lumMod val="75000"/>
                            </a:schemeClr>
                          </a:solidFill>
                        </a:rPr>
                        <a:t>ATTRIBUTES</a:t>
                      </a:r>
                      <a:endParaRPr lang="en-US" sz="1400" b="1" dirty="0">
                        <a:solidFill>
                          <a:schemeClr val="accent4">
                            <a:lumMod val="75000"/>
                          </a:schemeClr>
                        </a:solidFill>
                      </a:endParaRPr>
                    </a:p>
                  </a:txBody>
                  <a:tcPr marL="36000" marR="36000" marT="36000" marB="36000" anchor="ctr">
                    <a:lnB w="19050" cap="flat" cmpd="sng" algn="ctr">
                      <a:solidFill>
                        <a:schemeClr val="accent3"/>
                      </a:solidFill>
                      <a:prstDash val="solid"/>
                      <a:round/>
                      <a:headEnd type="none" w="med" len="med"/>
                      <a:tailEnd type="none" w="med" len="med"/>
                    </a:lnB>
                  </a:tcPr>
                </a:tc>
                <a:tc>
                  <a:txBody>
                    <a:bodyPr/>
                    <a:lstStyle/>
                    <a:p>
                      <a:pPr algn="ctr">
                        <a:lnSpc>
                          <a:spcPct val="90000"/>
                        </a:lnSpc>
                      </a:pPr>
                      <a:r>
                        <a:rPr lang="en-US" sz="1400" b="1" dirty="0" smtClean="0">
                          <a:solidFill>
                            <a:schemeClr val="bg1"/>
                          </a:solidFill>
                        </a:rPr>
                        <a:t>Price dominates</a:t>
                      </a:r>
                      <a:endParaRPr lang="en-US" sz="1400" b="1" dirty="0">
                        <a:solidFill>
                          <a:schemeClr val="bg1"/>
                        </a:solidFill>
                      </a:endParaRPr>
                    </a:p>
                  </a:txBody>
                  <a:tcPr marL="72000" marR="36000" marT="72000" marB="36000">
                    <a:lnB w="19050" cap="flat" cmpd="sng" algn="ctr">
                      <a:solidFill>
                        <a:schemeClr val="accent3"/>
                      </a:solidFill>
                      <a:prstDash val="solid"/>
                      <a:round/>
                      <a:headEnd type="none" w="med" len="med"/>
                      <a:tailEnd type="none" w="med" len="med"/>
                    </a:lnB>
                    <a:solidFill>
                      <a:schemeClr val="accent4"/>
                    </a:solidFill>
                  </a:tcPr>
                </a:tc>
                <a:tc>
                  <a:txBody>
                    <a:bodyPr/>
                    <a:lstStyle/>
                    <a:p>
                      <a:pPr algn="ctr">
                        <a:lnSpc>
                          <a:spcPct val="90000"/>
                        </a:lnSpc>
                      </a:pPr>
                      <a:r>
                        <a:rPr lang="en-US" sz="1400" b="1" dirty="0" smtClean="0">
                          <a:solidFill>
                            <a:schemeClr val="bg1"/>
                          </a:solidFill>
                        </a:rPr>
                        <a:t>Assured</a:t>
                      </a:r>
                      <a:r>
                        <a:rPr lang="en-US" sz="1400" b="1" baseline="0" dirty="0" smtClean="0">
                          <a:solidFill>
                            <a:schemeClr val="bg1"/>
                          </a:solidFill>
                        </a:rPr>
                        <a:t> standards</a:t>
                      </a:r>
                      <a:endParaRPr lang="en-US" sz="1400" b="1" dirty="0">
                        <a:solidFill>
                          <a:schemeClr val="bg1"/>
                        </a:solidFill>
                      </a:endParaRPr>
                    </a:p>
                  </a:txBody>
                  <a:tcPr marL="72000" marR="36000" marT="72000" marB="36000">
                    <a:lnB w="19050" cap="flat" cmpd="sng" algn="ctr">
                      <a:solidFill>
                        <a:schemeClr val="accent3"/>
                      </a:solidFill>
                      <a:prstDash val="solid"/>
                      <a:round/>
                      <a:headEnd type="none" w="med" len="med"/>
                      <a:tailEnd type="none" w="med" len="med"/>
                    </a:lnB>
                    <a:solidFill>
                      <a:schemeClr val="accent4"/>
                    </a:solidFill>
                  </a:tcPr>
                </a:tc>
                <a:tc>
                  <a:txBody>
                    <a:bodyPr/>
                    <a:lstStyle/>
                    <a:p>
                      <a:pPr algn="ctr">
                        <a:lnSpc>
                          <a:spcPct val="90000"/>
                        </a:lnSpc>
                      </a:pPr>
                      <a:r>
                        <a:rPr lang="en-US" sz="1400" b="1" dirty="0" smtClean="0">
                          <a:solidFill>
                            <a:schemeClr val="bg1"/>
                          </a:solidFill>
                        </a:rPr>
                        <a:t>Performance</a:t>
                      </a:r>
                      <a:r>
                        <a:rPr lang="en-US" sz="1400" b="1" baseline="0" dirty="0" smtClean="0">
                          <a:solidFill>
                            <a:schemeClr val="bg1"/>
                          </a:solidFill>
                        </a:rPr>
                        <a:t> improvement</a:t>
                      </a:r>
                      <a:endParaRPr lang="en-US" sz="1400" b="1" dirty="0">
                        <a:solidFill>
                          <a:schemeClr val="bg1"/>
                        </a:solidFill>
                      </a:endParaRPr>
                    </a:p>
                  </a:txBody>
                  <a:tcPr marL="72000" marR="36000" marT="72000" marB="36000">
                    <a:lnB w="19050" cap="flat" cmpd="sng" algn="ctr">
                      <a:solidFill>
                        <a:schemeClr val="accent3"/>
                      </a:solidFill>
                      <a:prstDash val="solid"/>
                      <a:round/>
                      <a:headEnd type="none" w="med" len="med"/>
                      <a:tailEnd type="none" w="med" len="med"/>
                    </a:lnB>
                    <a:solidFill>
                      <a:schemeClr val="accent4"/>
                    </a:solidFill>
                  </a:tcPr>
                </a:tc>
                <a:tc>
                  <a:txBody>
                    <a:bodyPr/>
                    <a:lstStyle/>
                    <a:p>
                      <a:pPr algn="ctr">
                        <a:lnSpc>
                          <a:spcPct val="90000"/>
                        </a:lnSpc>
                      </a:pPr>
                      <a:r>
                        <a:rPr lang="en-US" sz="1400" b="1" dirty="0" smtClean="0">
                          <a:solidFill>
                            <a:schemeClr val="bg1"/>
                          </a:solidFill>
                        </a:rPr>
                        <a:t>Business objectives</a:t>
                      </a:r>
                      <a:endParaRPr lang="en-US" sz="1400" b="1" dirty="0">
                        <a:solidFill>
                          <a:schemeClr val="bg1"/>
                        </a:solidFill>
                      </a:endParaRPr>
                    </a:p>
                  </a:txBody>
                  <a:tcPr marL="72000" marR="36000" marT="72000" marB="36000">
                    <a:lnB w="19050" cap="flat" cmpd="sng" algn="ctr">
                      <a:solidFill>
                        <a:schemeClr val="accent3"/>
                      </a:solidFill>
                      <a:prstDash val="solid"/>
                      <a:round/>
                      <a:headEnd type="none" w="med" len="med"/>
                      <a:tailEnd type="none" w="med" len="med"/>
                    </a:lnB>
                    <a:solidFill>
                      <a:schemeClr val="accent4"/>
                    </a:solidFill>
                  </a:tcPr>
                </a:tc>
                <a:tc>
                  <a:txBody>
                    <a:bodyPr/>
                    <a:lstStyle/>
                    <a:p>
                      <a:pPr algn="ctr">
                        <a:lnSpc>
                          <a:spcPct val="90000"/>
                        </a:lnSpc>
                      </a:pPr>
                      <a:r>
                        <a:rPr lang="en-US" sz="1400" b="1" dirty="0" smtClean="0">
                          <a:solidFill>
                            <a:schemeClr val="bg1"/>
                          </a:solidFill>
                        </a:rPr>
                        <a:t>Core</a:t>
                      </a:r>
                      <a:r>
                        <a:rPr lang="en-US" sz="1400" b="1" baseline="0" dirty="0" smtClean="0">
                          <a:solidFill>
                            <a:schemeClr val="bg1"/>
                          </a:solidFill>
                        </a:rPr>
                        <a:t> competence</a:t>
                      </a:r>
                      <a:endParaRPr lang="en-US" sz="1400" b="1" dirty="0">
                        <a:solidFill>
                          <a:schemeClr val="bg1"/>
                        </a:solidFill>
                      </a:endParaRPr>
                    </a:p>
                  </a:txBody>
                  <a:tcPr marL="72000" marR="36000" marT="72000" marB="36000">
                    <a:lnB w="19050" cap="flat" cmpd="sng" algn="ctr">
                      <a:solidFill>
                        <a:schemeClr val="accent3"/>
                      </a:solidFill>
                      <a:prstDash val="solid"/>
                      <a:round/>
                      <a:headEnd type="none" w="med" len="med"/>
                      <a:tailEnd type="none" w="med" len="med"/>
                    </a:lnB>
                    <a:solidFill>
                      <a:schemeClr val="accent4"/>
                    </a:solidFill>
                  </a:tcPr>
                </a:tc>
                <a:extLst>
                  <a:ext uri="{0D108BD9-81ED-4DB2-BD59-A6C34878D82A}">
                    <a16:rowId xmlns:a16="http://schemas.microsoft.com/office/drawing/2014/main" xmlns="" val="10000"/>
                  </a:ext>
                </a:extLst>
              </a:tr>
              <a:tr h="504000">
                <a:tc>
                  <a:txBody>
                    <a:bodyPr/>
                    <a:lstStyle/>
                    <a:p>
                      <a:pPr>
                        <a:lnSpc>
                          <a:spcPct val="90000"/>
                        </a:lnSpc>
                      </a:pPr>
                      <a:r>
                        <a:rPr lang="en-US" sz="1400" b="1" dirty="0" smtClean="0">
                          <a:solidFill>
                            <a:schemeClr val="accent3"/>
                          </a:solidFill>
                        </a:rPr>
                        <a:t>FEATURES</a:t>
                      </a:r>
                      <a:endParaRPr lang="en-US" sz="1400" b="1" dirty="0">
                        <a:solidFill>
                          <a:schemeClr val="accent3"/>
                        </a:solidFill>
                      </a:endParaRPr>
                    </a:p>
                  </a:txBody>
                  <a:tcPr marL="36000" marR="36000" marT="36000" marB="36000" anchor="ctr">
                    <a:lnT w="19050" cap="flat" cmpd="sng" algn="ctr">
                      <a:solidFill>
                        <a:schemeClr val="accent3"/>
                      </a:solidFill>
                      <a:prstDash val="solid"/>
                      <a:round/>
                      <a:headEnd type="none" w="med" len="med"/>
                      <a:tailEnd type="none" w="med" len="med"/>
                    </a:lnT>
                  </a:tcPr>
                </a:tc>
                <a:tc>
                  <a:txBody>
                    <a:bodyPr/>
                    <a:lstStyle/>
                    <a:p>
                      <a:pPr algn="ctr">
                        <a:lnSpc>
                          <a:spcPct val="90000"/>
                        </a:lnSpc>
                      </a:pPr>
                      <a:r>
                        <a:rPr lang="en-US" sz="1400" b="1" dirty="0" smtClean="0">
                          <a:solidFill>
                            <a:schemeClr val="accent3"/>
                          </a:solidFill>
                        </a:rPr>
                        <a:t>Tenders</a:t>
                      </a:r>
                    </a:p>
                    <a:p>
                      <a:pPr algn="ctr">
                        <a:lnSpc>
                          <a:spcPct val="90000"/>
                        </a:lnSpc>
                      </a:pPr>
                      <a:r>
                        <a:rPr lang="en-US" sz="1400" b="1" dirty="0" smtClean="0">
                          <a:solidFill>
                            <a:schemeClr val="accent3"/>
                          </a:solidFill>
                        </a:rPr>
                        <a:t>Tactical negotiation</a:t>
                      </a:r>
                      <a:endParaRPr lang="en-US" sz="1400" b="1" dirty="0">
                        <a:solidFill>
                          <a:schemeClr val="accent3"/>
                        </a:solidFill>
                      </a:endParaRPr>
                    </a:p>
                  </a:txBody>
                  <a:tcPr marL="72000" marR="36000" marT="72000" marB="36000">
                    <a:lnT w="19050" cap="flat" cmpd="sng" algn="ctr">
                      <a:solidFill>
                        <a:schemeClr val="accent3"/>
                      </a:solidFill>
                      <a:prstDash val="solid"/>
                      <a:round/>
                      <a:headEnd type="none" w="med" len="med"/>
                      <a:tailEnd type="none" w="med" len="med"/>
                    </a:lnT>
                    <a:solidFill>
                      <a:schemeClr val="bg1"/>
                    </a:solidFill>
                  </a:tcPr>
                </a:tc>
                <a:tc>
                  <a:txBody>
                    <a:bodyPr/>
                    <a:lstStyle/>
                    <a:p>
                      <a:pPr algn="ctr">
                        <a:lnSpc>
                          <a:spcPct val="90000"/>
                        </a:lnSpc>
                      </a:pPr>
                      <a:r>
                        <a:rPr lang="en-US" sz="1400" b="1" dirty="0" smtClean="0">
                          <a:solidFill>
                            <a:schemeClr val="accent3"/>
                          </a:solidFill>
                        </a:rPr>
                        <a:t>Preconditions</a:t>
                      </a:r>
                    </a:p>
                    <a:p>
                      <a:pPr algn="ctr">
                        <a:lnSpc>
                          <a:spcPct val="90000"/>
                        </a:lnSpc>
                      </a:pPr>
                      <a:r>
                        <a:rPr lang="en-US" sz="1400" b="1" dirty="0" smtClean="0">
                          <a:solidFill>
                            <a:schemeClr val="accent3"/>
                          </a:solidFill>
                        </a:rPr>
                        <a:t>Prequalifications</a:t>
                      </a:r>
                      <a:endParaRPr lang="en-US" sz="1400" b="1" dirty="0">
                        <a:solidFill>
                          <a:schemeClr val="accent3"/>
                        </a:solidFill>
                      </a:endParaRPr>
                    </a:p>
                  </a:txBody>
                  <a:tcPr marL="72000" marR="36000" marT="72000" marB="36000">
                    <a:lnT w="19050" cap="flat" cmpd="sng" algn="ctr">
                      <a:solidFill>
                        <a:schemeClr val="accent3"/>
                      </a:solidFill>
                      <a:prstDash val="solid"/>
                      <a:round/>
                      <a:headEnd type="none" w="med" len="med"/>
                      <a:tailEnd type="none" w="med" len="med"/>
                    </a:lnT>
                    <a:solidFill>
                      <a:schemeClr val="bg1"/>
                    </a:solidFill>
                  </a:tcPr>
                </a:tc>
                <a:tc>
                  <a:txBody>
                    <a:bodyPr/>
                    <a:lstStyle/>
                    <a:p>
                      <a:pPr algn="ctr">
                        <a:lnSpc>
                          <a:spcPct val="90000"/>
                        </a:lnSpc>
                      </a:pPr>
                      <a:r>
                        <a:rPr lang="en-US" sz="1400" b="1" dirty="0" smtClean="0">
                          <a:solidFill>
                            <a:schemeClr val="accent3"/>
                          </a:solidFill>
                        </a:rPr>
                        <a:t>Mutual development</a:t>
                      </a:r>
                      <a:endParaRPr lang="en-US" sz="1400" b="1" dirty="0">
                        <a:solidFill>
                          <a:schemeClr val="accent3"/>
                        </a:solidFill>
                      </a:endParaRPr>
                    </a:p>
                  </a:txBody>
                  <a:tcPr marL="72000" marR="36000" marT="72000" marB="36000">
                    <a:lnT w="19050" cap="flat" cmpd="sng" algn="ctr">
                      <a:solidFill>
                        <a:schemeClr val="accent3"/>
                      </a:solidFill>
                      <a:prstDash val="solid"/>
                      <a:round/>
                      <a:headEnd type="none" w="med" len="med"/>
                      <a:tailEnd type="none" w="med" len="med"/>
                    </a:lnT>
                    <a:solidFill>
                      <a:schemeClr val="bg1"/>
                    </a:solidFill>
                  </a:tcPr>
                </a:tc>
                <a:tc>
                  <a:txBody>
                    <a:bodyPr/>
                    <a:lstStyle/>
                    <a:p>
                      <a:pPr algn="ctr">
                        <a:lnSpc>
                          <a:spcPct val="90000"/>
                        </a:lnSpc>
                      </a:pPr>
                      <a:r>
                        <a:rPr lang="en-US" sz="1400" b="1" dirty="0" smtClean="0">
                          <a:solidFill>
                            <a:schemeClr val="accent3"/>
                          </a:solidFill>
                        </a:rPr>
                        <a:t>Joint</a:t>
                      </a:r>
                      <a:r>
                        <a:rPr lang="en-US" sz="1400" b="1" baseline="0" dirty="0" smtClean="0">
                          <a:solidFill>
                            <a:schemeClr val="accent3"/>
                          </a:solidFill>
                        </a:rPr>
                        <a:t> ventures</a:t>
                      </a:r>
                      <a:endParaRPr lang="en-US" sz="1400" b="1" dirty="0">
                        <a:solidFill>
                          <a:schemeClr val="accent3"/>
                        </a:solidFill>
                      </a:endParaRPr>
                    </a:p>
                  </a:txBody>
                  <a:tcPr marL="72000" marR="36000" marT="72000" marB="36000">
                    <a:lnT w="19050" cap="flat" cmpd="sng" algn="ctr">
                      <a:solidFill>
                        <a:schemeClr val="accent3"/>
                      </a:solidFill>
                      <a:prstDash val="solid"/>
                      <a:round/>
                      <a:headEnd type="none" w="med" len="med"/>
                      <a:tailEnd type="none" w="med" len="med"/>
                    </a:lnT>
                    <a:solidFill>
                      <a:schemeClr val="bg1"/>
                    </a:solidFill>
                  </a:tcPr>
                </a:tc>
                <a:tc>
                  <a:txBody>
                    <a:bodyPr/>
                    <a:lstStyle/>
                    <a:p>
                      <a:pPr algn="ctr">
                        <a:lnSpc>
                          <a:spcPct val="90000"/>
                        </a:lnSpc>
                      </a:pPr>
                      <a:r>
                        <a:rPr lang="en-US" sz="1400" b="1" dirty="0" smtClean="0">
                          <a:solidFill>
                            <a:schemeClr val="accent3"/>
                          </a:solidFill>
                        </a:rPr>
                        <a:t>Mergers and acquisitions</a:t>
                      </a:r>
                      <a:endParaRPr lang="en-US" sz="1400" b="1" dirty="0">
                        <a:solidFill>
                          <a:schemeClr val="accent3"/>
                        </a:solidFill>
                      </a:endParaRPr>
                    </a:p>
                  </a:txBody>
                  <a:tcPr marL="72000" marR="36000" marT="72000" marB="36000">
                    <a:lnT w="19050" cap="flat" cmpd="sng" algn="ctr">
                      <a:solidFill>
                        <a:schemeClr val="accent3"/>
                      </a:solidFill>
                      <a:prstDash val="solid"/>
                      <a:round/>
                      <a:headEnd type="none" w="med" len="med"/>
                      <a:tailEnd type="none" w="med" len="med"/>
                    </a:lnT>
                    <a:solidFill>
                      <a:schemeClr val="bg1"/>
                    </a:solidFill>
                  </a:tcPr>
                </a:tc>
                <a:extLst>
                  <a:ext uri="{0D108BD9-81ED-4DB2-BD59-A6C34878D82A}">
                    <a16:rowId xmlns:a16="http://schemas.microsoft.com/office/drawing/2014/main" xmlns="" val="10001"/>
                  </a:ext>
                </a:extLst>
              </a:tr>
            </a:tbl>
          </a:graphicData>
        </a:graphic>
      </p:graphicFrame>
      <p:sp>
        <p:nvSpPr>
          <p:cNvPr id="27" name="TextBox 26"/>
          <p:cNvSpPr txBox="1"/>
          <p:nvPr/>
        </p:nvSpPr>
        <p:spPr>
          <a:xfrm>
            <a:off x="1438274" y="3582038"/>
            <a:ext cx="1455242" cy="288000"/>
          </a:xfrm>
          <a:prstGeom prst="rect">
            <a:avLst/>
          </a:prstGeom>
          <a:noFill/>
        </p:spPr>
        <p:txBody>
          <a:bodyPr wrap="square" lIns="36000" tIns="18000" rIns="36000" bIns="18000" rtlCol="0">
            <a:noAutofit/>
          </a:bodyPr>
          <a:lstStyle/>
          <a:p>
            <a:pPr algn="ctr"/>
            <a:r>
              <a:rPr lang="en-US" sz="1800" b="1" dirty="0" smtClean="0">
                <a:solidFill>
                  <a:schemeClr val="accent3"/>
                </a:solidFill>
              </a:rPr>
              <a:t>Transactional</a:t>
            </a:r>
            <a:endParaRPr lang="en-US" sz="1800" b="1" dirty="0">
              <a:solidFill>
                <a:schemeClr val="accent3"/>
              </a:solidFill>
            </a:endParaRPr>
          </a:p>
        </p:txBody>
      </p:sp>
      <p:sp>
        <p:nvSpPr>
          <p:cNvPr id="28" name="TextBox 27"/>
          <p:cNvSpPr txBox="1"/>
          <p:nvPr/>
        </p:nvSpPr>
        <p:spPr>
          <a:xfrm>
            <a:off x="2884806" y="3163455"/>
            <a:ext cx="1426667" cy="288000"/>
          </a:xfrm>
          <a:prstGeom prst="rect">
            <a:avLst/>
          </a:prstGeom>
          <a:noFill/>
        </p:spPr>
        <p:txBody>
          <a:bodyPr wrap="square" lIns="36000" tIns="18000" rIns="36000" bIns="18000" rtlCol="0">
            <a:noAutofit/>
          </a:bodyPr>
          <a:lstStyle/>
          <a:p>
            <a:pPr algn="ctr"/>
            <a:r>
              <a:rPr lang="en-US" sz="1800" b="1" dirty="0" smtClean="0">
                <a:solidFill>
                  <a:schemeClr val="accent3"/>
                </a:solidFill>
              </a:rPr>
              <a:t>Preferred</a:t>
            </a:r>
            <a:endParaRPr lang="en-US" sz="1800" b="1" dirty="0">
              <a:solidFill>
                <a:schemeClr val="accent3"/>
              </a:solidFill>
            </a:endParaRPr>
          </a:p>
        </p:txBody>
      </p:sp>
      <p:sp>
        <p:nvSpPr>
          <p:cNvPr id="29" name="TextBox 28"/>
          <p:cNvSpPr txBox="1"/>
          <p:nvPr/>
        </p:nvSpPr>
        <p:spPr>
          <a:xfrm>
            <a:off x="4285345" y="2801872"/>
            <a:ext cx="1423394" cy="288000"/>
          </a:xfrm>
          <a:prstGeom prst="rect">
            <a:avLst/>
          </a:prstGeom>
          <a:noFill/>
        </p:spPr>
        <p:txBody>
          <a:bodyPr wrap="square" lIns="36000" tIns="18000" rIns="36000" bIns="18000" rtlCol="0">
            <a:noAutofit/>
          </a:bodyPr>
          <a:lstStyle/>
          <a:p>
            <a:pPr algn="ctr"/>
            <a:r>
              <a:rPr lang="en-US" sz="1800" b="1" dirty="0" smtClean="0">
                <a:solidFill>
                  <a:schemeClr val="accent3"/>
                </a:solidFill>
              </a:rPr>
              <a:t>Partnering</a:t>
            </a:r>
            <a:endParaRPr lang="en-US" sz="1800" b="1" dirty="0">
              <a:solidFill>
                <a:schemeClr val="accent3"/>
              </a:solidFill>
            </a:endParaRPr>
          </a:p>
        </p:txBody>
      </p:sp>
      <p:sp>
        <p:nvSpPr>
          <p:cNvPr id="30" name="TextBox 29"/>
          <p:cNvSpPr txBox="1"/>
          <p:nvPr/>
        </p:nvSpPr>
        <p:spPr>
          <a:xfrm>
            <a:off x="5696020" y="2373247"/>
            <a:ext cx="1422419" cy="288000"/>
          </a:xfrm>
          <a:prstGeom prst="rect">
            <a:avLst/>
          </a:prstGeom>
          <a:noFill/>
        </p:spPr>
        <p:txBody>
          <a:bodyPr wrap="square" lIns="36000" tIns="18000" rIns="36000" bIns="18000" rtlCol="0">
            <a:noAutofit/>
          </a:bodyPr>
          <a:lstStyle/>
          <a:p>
            <a:pPr algn="ctr"/>
            <a:r>
              <a:rPr lang="en-US" sz="1800" b="1" dirty="0" smtClean="0">
                <a:solidFill>
                  <a:schemeClr val="accent3"/>
                </a:solidFill>
              </a:rPr>
              <a:t>Alliance</a:t>
            </a:r>
            <a:endParaRPr lang="en-US" sz="1800" b="1" dirty="0">
              <a:solidFill>
                <a:schemeClr val="accent3"/>
              </a:solidFill>
            </a:endParaRPr>
          </a:p>
        </p:txBody>
      </p:sp>
      <p:sp>
        <p:nvSpPr>
          <p:cNvPr id="31" name="TextBox 30"/>
          <p:cNvSpPr txBox="1"/>
          <p:nvPr/>
        </p:nvSpPr>
        <p:spPr>
          <a:xfrm>
            <a:off x="7126696" y="1954147"/>
            <a:ext cx="1409700" cy="288000"/>
          </a:xfrm>
          <a:prstGeom prst="rect">
            <a:avLst/>
          </a:prstGeom>
          <a:noFill/>
        </p:spPr>
        <p:txBody>
          <a:bodyPr wrap="square" lIns="36000" tIns="18000" rIns="36000" bIns="18000" rtlCol="0">
            <a:noAutofit/>
          </a:bodyPr>
          <a:lstStyle/>
          <a:p>
            <a:pPr algn="ctr"/>
            <a:r>
              <a:rPr lang="en-US" sz="1800" b="1" dirty="0" smtClean="0">
                <a:solidFill>
                  <a:schemeClr val="accent3"/>
                </a:solidFill>
              </a:rPr>
              <a:t>Integration</a:t>
            </a:r>
            <a:endParaRPr lang="en-US" sz="1800" b="1" dirty="0">
              <a:solidFill>
                <a:schemeClr val="accent3"/>
              </a:solidFill>
            </a:endParaRPr>
          </a:p>
        </p:txBody>
      </p:sp>
      <p:sp>
        <p:nvSpPr>
          <p:cNvPr id="38" name="TextBox 37"/>
          <p:cNvSpPr txBox="1"/>
          <p:nvPr/>
        </p:nvSpPr>
        <p:spPr>
          <a:xfrm>
            <a:off x="1438274" y="3013932"/>
            <a:ext cx="1455241" cy="331406"/>
          </a:xfrm>
          <a:prstGeom prst="rect">
            <a:avLst/>
          </a:prstGeom>
          <a:noFill/>
        </p:spPr>
        <p:txBody>
          <a:bodyPr wrap="square" lIns="72000" tIns="18000" rIns="72000" bIns="18000" rtlCol="0">
            <a:noAutofit/>
          </a:bodyPr>
          <a:lstStyle/>
          <a:p>
            <a:pPr algn="ctr"/>
            <a:r>
              <a:rPr lang="en-US" sz="1500" i="1" dirty="0" smtClean="0">
                <a:solidFill>
                  <a:schemeClr val="accent3"/>
                </a:solidFill>
              </a:rPr>
              <a:t>‘Fee for service’</a:t>
            </a:r>
            <a:endParaRPr lang="en-US" sz="1500" i="1" dirty="0">
              <a:solidFill>
                <a:schemeClr val="accent3"/>
              </a:solidFill>
            </a:endParaRPr>
          </a:p>
        </p:txBody>
      </p:sp>
      <p:sp>
        <p:nvSpPr>
          <p:cNvPr id="45" name="TextBox 44"/>
          <p:cNvSpPr txBox="1"/>
          <p:nvPr/>
        </p:nvSpPr>
        <p:spPr>
          <a:xfrm>
            <a:off x="2876098" y="2384794"/>
            <a:ext cx="1407616" cy="602097"/>
          </a:xfrm>
          <a:prstGeom prst="rect">
            <a:avLst/>
          </a:prstGeom>
          <a:noFill/>
        </p:spPr>
        <p:txBody>
          <a:bodyPr wrap="square" lIns="72000" tIns="18000" rIns="72000" bIns="18000" rtlCol="0">
            <a:noAutofit/>
          </a:bodyPr>
          <a:lstStyle/>
          <a:p>
            <a:pPr algn="ctr"/>
            <a:r>
              <a:rPr lang="en-US" sz="1500" i="1" dirty="0" smtClean="0">
                <a:solidFill>
                  <a:schemeClr val="accent3"/>
                </a:solidFill>
              </a:rPr>
              <a:t>‘Reduced price fee for service’</a:t>
            </a:r>
            <a:endParaRPr lang="en-US" sz="1500" i="1" dirty="0">
              <a:solidFill>
                <a:schemeClr val="accent3"/>
              </a:solidFill>
            </a:endParaRPr>
          </a:p>
        </p:txBody>
      </p:sp>
      <p:sp>
        <p:nvSpPr>
          <p:cNvPr id="46" name="TextBox 45"/>
          <p:cNvSpPr txBox="1"/>
          <p:nvPr/>
        </p:nvSpPr>
        <p:spPr>
          <a:xfrm>
            <a:off x="4276637" y="1782697"/>
            <a:ext cx="1426666" cy="602097"/>
          </a:xfrm>
          <a:prstGeom prst="rect">
            <a:avLst/>
          </a:prstGeom>
          <a:noFill/>
        </p:spPr>
        <p:txBody>
          <a:bodyPr wrap="square" lIns="72000" tIns="18000" rIns="72000" bIns="18000" rtlCol="0">
            <a:noAutofit/>
          </a:bodyPr>
          <a:lstStyle/>
          <a:p>
            <a:pPr algn="ctr"/>
            <a:r>
              <a:rPr lang="en-US" sz="1500" i="1" dirty="0" smtClean="0">
                <a:solidFill>
                  <a:schemeClr val="accent3"/>
                </a:solidFill>
              </a:rPr>
              <a:t>‘Risk sharing and shared milestones’</a:t>
            </a:r>
            <a:endParaRPr lang="en-US" sz="1500" i="1" dirty="0">
              <a:solidFill>
                <a:schemeClr val="accent3"/>
              </a:solidFill>
            </a:endParaRPr>
          </a:p>
        </p:txBody>
      </p:sp>
      <p:sp>
        <p:nvSpPr>
          <p:cNvPr id="47" name="TextBox 46"/>
          <p:cNvSpPr txBox="1"/>
          <p:nvPr/>
        </p:nvSpPr>
        <p:spPr>
          <a:xfrm>
            <a:off x="5682612" y="1547460"/>
            <a:ext cx="1426666" cy="602097"/>
          </a:xfrm>
          <a:prstGeom prst="rect">
            <a:avLst/>
          </a:prstGeom>
          <a:noFill/>
        </p:spPr>
        <p:txBody>
          <a:bodyPr wrap="square" lIns="72000" tIns="18000" rIns="72000" bIns="18000" rtlCol="0">
            <a:noAutofit/>
          </a:bodyPr>
          <a:lstStyle/>
          <a:p>
            <a:pPr algn="ctr"/>
            <a:r>
              <a:rPr lang="en-US" sz="1500" i="1" dirty="0" smtClean="0">
                <a:solidFill>
                  <a:schemeClr val="accent3"/>
                </a:solidFill>
              </a:rPr>
              <a:t>‘Sharing both profits and risk’</a:t>
            </a:r>
            <a:endParaRPr lang="en-US" sz="1500" i="1" dirty="0">
              <a:solidFill>
                <a:schemeClr val="accent3"/>
              </a:solidFill>
            </a:endParaRPr>
          </a:p>
        </p:txBody>
      </p:sp>
      <p:cxnSp>
        <p:nvCxnSpPr>
          <p:cNvPr id="48" name="Straight Connector 47"/>
          <p:cNvCxnSpPr/>
          <p:nvPr/>
        </p:nvCxnSpPr>
        <p:spPr bwMode="auto">
          <a:xfrm>
            <a:off x="1417159" y="1340059"/>
            <a:ext cx="0" cy="3780000"/>
          </a:xfrm>
          <a:prstGeom prst="line">
            <a:avLst/>
          </a:prstGeom>
          <a:solidFill>
            <a:schemeClr val="accent1"/>
          </a:solidFill>
          <a:ln w="19050" cap="flat" cmpd="sng" algn="ctr">
            <a:solidFill>
              <a:schemeClr val="accent3"/>
            </a:solidFill>
            <a:prstDash val="solid"/>
            <a:round/>
            <a:headEnd type="none" w="med" len="med"/>
            <a:tailEnd type="none" w="med" len="med"/>
          </a:ln>
          <a:effectLst/>
        </p:spPr>
      </p:cxnSp>
      <p:sp>
        <p:nvSpPr>
          <p:cNvPr id="17" name="Text Box 4"/>
          <p:cNvSpPr txBox="1">
            <a:spLocks noChangeArrowheads="1"/>
          </p:cNvSpPr>
          <p:nvPr/>
        </p:nvSpPr>
        <p:spPr bwMode="auto">
          <a:xfrm>
            <a:off x="433310" y="5804009"/>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2397367966"/>
      </p:ext>
    </p:extLst>
  </p:cSld>
  <p:clrMapOvr>
    <a:masterClrMapping/>
  </p:clrMapOvr>
  <p:transition>
    <p:fade/>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GB" altLang="en-US" dirty="0"/>
              <a:t>The PADI buyer value framework</a:t>
            </a:r>
            <a:endParaRPr lang="en-GB" altLang="en-US" dirty="0" smtClean="0"/>
          </a:p>
        </p:txBody>
      </p:sp>
      <p:grpSp>
        <p:nvGrpSpPr>
          <p:cNvPr id="2" name="Group 1"/>
          <p:cNvGrpSpPr/>
          <p:nvPr/>
        </p:nvGrpSpPr>
        <p:grpSpPr>
          <a:xfrm>
            <a:off x="1803123" y="1415845"/>
            <a:ext cx="5537755" cy="4409769"/>
            <a:chOff x="2937387" y="1966332"/>
            <a:chExt cx="5537755" cy="2627183"/>
          </a:xfrm>
          <a:solidFill>
            <a:schemeClr val="accent4">
              <a:lumMod val="75000"/>
            </a:schemeClr>
          </a:solidFill>
        </p:grpSpPr>
        <p:sp>
          <p:nvSpPr>
            <p:cNvPr id="12" name="Round Single Corner Rectangle 11"/>
            <p:cNvSpPr/>
            <p:nvPr/>
          </p:nvSpPr>
          <p:spPr bwMode="auto">
            <a:xfrm rot="16200000" flipH="1">
              <a:off x="3657387" y="2577515"/>
              <a:ext cx="1296000" cy="2736000"/>
            </a:xfrm>
            <a:prstGeom prst="round1Rect">
              <a:avLst>
                <a:gd name="adj" fmla="val 8216"/>
              </a:avLst>
            </a:prstGeom>
            <a:solidFill>
              <a:schemeClr val="accent4"/>
            </a:solidFill>
            <a:ln w="9525" cap="flat" cmpd="sng" algn="ctr">
              <a:solidFill>
                <a:schemeClr val="accent4"/>
              </a:solidFill>
              <a:prstDash val="solid"/>
              <a:round/>
              <a:headEnd type="none" w="med" len="med"/>
              <a:tailEnd type="none" w="med" len="med"/>
            </a:ln>
            <a:effectLst/>
          </p:spPr>
          <p:txBody>
            <a:bodyPr vert="vert" anchor="ctr"/>
            <a:lstStyle/>
            <a:p>
              <a:pPr algn="ctr">
                <a:lnSpc>
                  <a:spcPct val="80000"/>
                </a:lnSpc>
                <a:spcAft>
                  <a:spcPts val="600"/>
                </a:spcAft>
                <a:defRPr/>
              </a:pPr>
              <a:r>
                <a:rPr lang="en-GB" sz="1800" b="1" dirty="0" smtClean="0">
                  <a:solidFill>
                    <a:schemeClr val="bg1"/>
                  </a:solidFill>
                </a:rPr>
                <a:t>Administration</a:t>
              </a:r>
              <a:endParaRPr lang="en-GB" sz="1800" b="1" dirty="0">
                <a:solidFill>
                  <a:schemeClr val="bg1"/>
                </a:solidFill>
              </a:endParaRPr>
            </a:p>
            <a:p>
              <a:pPr algn="ctr">
                <a:lnSpc>
                  <a:spcPct val="80000"/>
                </a:lnSpc>
                <a:spcAft>
                  <a:spcPts val="600"/>
                </a:spcAft>
                <a:defRPr/>
              </a:pPr>
              <a:r>
                <a:rPr lang="en-GB" sz="1700" i="1" dirty="0" smtClean="0">
                  <a:solidFill>
                    <a:schemeClr val="bg1"/>
                  </a:solidFill>
                </a:rPr>
                <a:t>Core buyer value:</a:t>
              </a:r>
              <a:br>
                <a:rPr lang="en-GB" sz="1700" i="1" dirty="0" smtClean="0">
                  <a:solidFill>
                    <a:schemeClr val="bg1"/>
                  </a:solidFill>
                </a:rPr>
              </a:br>
              <a:r>
                <a:rPr lang="en-GB" sz="1700" i="1" dirty="0" smtClean="0">
                  <a:solidFill>
                    <a:schemeClr val="bg1"/>
                  </a:solidFill>
                </a:rPr>
                <a:t>‘Be consistent’</a:t>
              </a:r>
              <a:endParaRPr lang="en-GB" sz="1700" i="1" dirty="0">
                <a:solidFill>
                  <a:schemeClr val="bg1"/>
                </a:solidFill>
              </a:endParaRPr>
            </a:p>
            <a:p>
              <a:pPr algn="ctr">
                <a:lnSpc>
                  <a:spcPct val="80000"/>
                </a:lnSpc>
                <a:defRPr/>
              </a:pPr>
              <a:r>
                <a:rPr lang="en-GB" sz="2000" dirty="0" smtClean="0">
                  <a:solidFill>
                    <a:schemeClr val="bg1"/>
                  </a:solidFill>
                </a:rPr>
                <a:t> </a:t>
              </a:r>
              <a:r>
                <a:rPr lang="en-GB" sz="1500" dirty="0">
                  <a:solidFill>
                    <a:schemeClr val="bg1"/>
                  </a:solidFill>
                </a:rPr>
                <a:t>Accuracy; no frills; reliable/consistent; predictable/ routine; regular/planned; account administration; very price sensitive; discounts/reduce costs; efficiency/ savings; no surprises</a:t>
              </a:r>
            </a:p>
          </p:txBody>
        </p:sp>
        <p:sp>
          <p:nvSpPr>
            <p:cNvPr id="13" name="Round Single Corner Rectangle 12"/>
            <p:cNvSpPr/>
            <p:nvPr/>
          </p:nvSpPr>
          <p:spPr bwMode="auto">
            <a:xfrm rot="5400000" flipH="1">
              <a:off x="6459142" y="1246332"/>
              <a:ext cx="1296000" cy="2736000"/>
            </a:xfrm>
            <a:prstGeom prst="round1Rect">
              <a:avLst>
                <a:gd name="adj" fmla="val 8216"/>
              </a:avLst>
            </a:prstGeom>
            <a:grpFill/>
            <a:ln w="9525" cap="flat" cmpd="sng" algn="ctr">
              <a:solidFill>
                <a:schemeClr val="accent4">
                  <a:lumMod val="75000"/>
                </a:schemeClr>
              </a:solidFill>
              <a:prstDash val="solid"/>
              <a:round/>
              <a:headEnd type="none" w="med" len="med"/>
              <a:tailEnd type="none" w="med" len="med"/>
            </a:ln>
            <a:effectLst/>
          </p:spPr>
          <p:txBody>
            <a:bodyPr vert="vert270" tIns="108000" bIns="108000" anchor="ctr"/>
            <a:lstStyle/>
            <a:p>
              <a:pPr algn="ctr">
                <a:lnSpc>
                  <a:spcPct val="80000"/>
                </a:lnSpc>
                <a:spcAft>
                  <a:spcPts val="600"/>
                </a:spcAft>
                <a:defRPr/>
              </a:pPr>
              <a:r>
                <a:rPr lang="en-GB" sz="1800" b="1" dirty="0" smtClean="0">
                  <a:solidFill>
                    <a:schemeClr val="bg1"/>
                  </a:solidFill>
                </a:rPr>
                <a:t>Development/Divergence</a:t>
              </a:r>
              <a:endParaRPr lang="en-GB" sz="1800" b="1" dirty="0">
                <a:solidFill>
                  <a:schemeClr val="bg1"/>
                </a:solidFill>
              </a:endParaRPr>
            </a:p>
            <a:p>
              <a:pPr algn="ctr">
                <a:lnSpc>
                  <a:spcPct val="80000"/>
                </a:lnSpc>
                <a:spcAft>
                  <a:spcPts val="600"/>
                </a:spcAft>
                <a:defRPr/>
              </a:pPr>
              <a:r>
                <a:rPr lang="en-GB" sz="1700" i="1" dirty="0" smtClean="0">
                  <a:solidFill>
                    <a:schemeClr val="bg1"/>
                  </a:solidFill>
                </a:rPr>
                <a:t>Core buyer value:</a:t>
              </a:r>
              <a:br>
                <a:rPr lang="en-GB" sz="1700" i="1" dirty="0" smtClean="0">
                  <a:solidFill>
                    <a:schemeClr val="bg1"/>
                  </a:solidFill>
                </a:rPr>
              </a:br>
              <a:r>
                <a:rPr lang="en-GB" sz="1700" i="1" dirty="0" smtClean="0">
                  <a:solidFill>
                    <a:schemeClr val="bg1"/>
                  </a:solidFill>
                </a:rPr>
                <a:t>‘Surprise me’</a:t>
              </a:r>
              <a:endParaRPr lang="en-GB" sz="1700" i="1" dirty="0">
                <a:solidFill>
                  <a:schemeClr val="bg1"/>
                </a:solidFill>
              </a:endParaRPr>
            </a:p>
            <a:p>
              <a:pPr algn="ctr">
                <a:lnSpc>
                  <a:spcPct val="80000"/>
                </a:lnSpc>
                <a:defRPr/>
              </a:pPr>
              <a:r>
                <a:rPr lang="en-GB" sz="1500" dirty="0">
                  <a:solidFill>
                    <a:schemeClr val="bg1"/>
                  </a:solidFill>
                </a:rPr>
                <a:t>Innovative, creative, entrepreneurial; flexible; what’s new/different?; ideas; new technology; individualistic; better ways of doing things; lower price sensitivity</a:t>
              </a:r>
            </a:p>
          </p:txBody>
        </p:sp>
        <p:sp>
          <p:nvSpPr>
            <p:cNvPr id="14" name="Round Single Corner Rectangle 13"/>
            <p:cNvSpPr/>
            <p:nvPr/>
          </p:nvSpPr>
          <p:spPr bwMode="auto">
            <a:xfrm rot="16200000">
              <a:off x="3657467" y="1246334"/>
              <a:ext cx="1296000" cy="2736000"/>
            </a:xfrm>
            <a:prstGeom prst="round1Rect">
              <a:avLst>
                <a:gd name="adj" fmla="val 8216"/>
              </a:avLst>
            </a:prstGeom>
            <a:solidFill>
              <a:schemeClr val="accent3"/>
            </a:solidFill>
            <a:ln w="9525" cap="flat" cmpd="sng" algn="ctr">
              <a:solidFill>
                <a:schemeClr val="accent3"/>
              </a:solidFill>
              <a:prstDash val="solid"/>
              <a:round/>
              <a:headEnd type="none" w="med" len="med"/>
              <a:tailEnd type="none" w="med" len="med"/>
            </a:ln>
            <a:effectLst/>
          </p:spPr>
          <p:txBody>
            <a:bodyPr vert="vert" anchor="ctr"/>
            <a:lstStyle/>
            <a:p>
              <a:pPr algn="ctr" eaLnBrk="1" hangingPunct="1">
                <a:lnSpc>
                  <a:spcPct val="80000"/>
                </a:lnSpc>
                <a:spcAft>
                  <a:spcPts val="600"/>
                </a:spcAft>
                <a:defRPr/>
              </a:pPr>
              <a:r>
                <a:rPr lang="en-GB" sz="1800" b="1" dirty="0" smtClean="0">
                  <a:solidFill>
                    <a:schemeClr val="bg1"/>
                  </a:solidFill>
                </a:rPr>
                <a:t>Integration</a:t>
              </a:r>
            </a:p>
            <a:p>
              <a:pPr algn="ctr" eaLnBrk="1" hangingPunct="1">
                <a:lnSpc>
                  <a:spcPct val="80000"/>
                </a:lnSpc>
                <a:spcAft>
                  <a:spcPts val="600"/>
                </a:spcAft>
                <a:defRPr/>
              </a:pPr>
              <a:r>
                <a:rPr lang="en-GB" sz="1700" i="1" dirty="0" smtClean="0">
                  <a:solidFill>
                    <a:schemeClr val="bg1"/>
                  </a:solidFill>
                </a:rPr>
                <a:t>Core buyer value:</a:t>
              </a:r>
              <a:br>
                <a:rPr lang="en-GB" sz="1700" i="1" dirty="0" smtClean="0">
                  <a:solidFill>
                    <a:schemeClr val="bg1"/>
                  </a:solidFill>
                </a:rPr>
              </a:br>
              <a:r>
                <a:rPr lang="en-GB" sz="1700" i="1" dirty="0" smtClean="0">
                  <a:solidFill>
                    <a:schemeClr val="bg1"/>
                  </a:solidFill>
                </a:rPr>
                <a:t>‘understand me’</a:t>
              </a:r>
            </a:p>
            <a:p>
              <a:pPr algn="ctr" eaLnBrk="1" hangingPunct="1">
                <a:lnSpc>
                  <a:spcPct val="80000"/>
                </a:lnSpc>
                <a:defRPr/>
              </a:pPr>
              <a:r>
                <a:rPr lang="en-GB" sz="1500" dirty="0" smtClean="0">
                  <a:solidFill>
                    <a:schemeClr val="bg1"/>
                  </a:solidFill>
                </a:rPr>
                <a:t>Caring; interaction; teamwork; participation; partnership; joint development; loyal/long term; lower price sensitivity</a:t>
              </a:r>
              <a:br>
                <a:rPr lang="en-GB" sz="1500" dirty="0" smtClean="0">
                  <a:solidFill>
                    <a:schemeClr val="bg1"/>
                  </a:solidFill>
                </a:rPr>
              </a:br>
              <a:r>
                <a:rPr lang="en-GB" sz="1500" dirty="0" smtClean="0">
                  <a:solidFill>
                    <a:schemeClr val="bg1"/>
                  </a:solidFill>
                </a:rPr>
                <a:t/>
              </a:r>
              <a:br>
                <a:rPr lang="en-GB" sz="1500" dirty="0" smtClean="0">
                  <a:solidFill>
                    <a:schemeClr val="bg1"/>
                  </a:solidFill>
                </a:rPr>
              </a:br>
              <a:endParaRPr lang="en-GB" sz="1500" dirty="0">
                <a:solidFill>
                  <a:schemeClr val="bg1"/>
                </a:solidFill>
              </a:endParaRPr>
            </a:p>
          </p:txBody>
        </p:sp>
        <p:sp>
          <p:nvSpPr>
            <p:cNvPr id="26" name="Round Single Corner Rectangle 25"/>
            <p:cNvSpPr/>
            <p:nvPr/>
          </p:nvSpPr>
          <p:spPr bwMode="auto">
            <a:xfrm rot="5400000">
              <a:off x="6459140" y="2577514"/>
              <a:ext cx="1296000" cy="2736000"/>
            </a:xfrm>
            <a:prstGeom prst="round1Rect">
              <a:avLst>
                <a:gd name="adj" fmla="val 8216"/>
              </a:avLst>
            </a:prstGeom>
            <a:solidFill>
              <a:schemeClr val="accent6"/>
            </a:solidFill>
            <a:ln w="9525" cap="flat" cmpd="sng" algn="ctr">
              <a:solidFill>
                <a:schemeClr val="accent6"/>
              </a:solidFill>
              <a:prstDash val="solid"/>
              <a:round/>
              <a:headEnd type="none" w="med" len="med"/>
              <a:tailEnd type="none" w="med" len="med"/>
            </a:ln>
            <a:effectLst/>
          </p:spPr>
          <p:txBody>
            <a:bodyPr vert="vert270" anchor="ctr"/>
            <a:lstStyle/>
            <a:p>
              <a:pPr algn="ctr">
                <a:lnSpc>
                  <a:spcPct val="80000"/>
                </a:lnSpc>
                <a:spcAft>
                  <a:spcPts val="600"/>
                </a:spcAft>
                <a:defRPr/>
              </a:pPr>
              <a:r>
                <a:rPr lang="en-GB" sz="1800" b="1" dirty="0" smtClean="0">
                  <a:solidFill>
                    <a:schemeClr val="bg1"/>
                  </a:solidFill>
                </a:rPr>
                <a:t>Production/Pragmatic</a:t>
              </a:r>
              <a:endParaRPr lang="en-GB" sz="1800" b="1" dirty="0">
                <a:solidFill>
                  <a:schemeClr val="bg1"/>
                </a:solidFill>
              </a:endParaRPr>
            </a:p>
            <a:p>
              <a:pPr algn="ctr">
                <a:lnSpc>
                  <a:spcPct val="80000"/>
                </a:lnSpc>
                <a:spcAft>
                  <a:spcPts val="600"/>
                </a:spcAft>
                <a:defRPr/>
              </a:pPr>
              <a:r>
                <a:rPr lang="en-GB" sz="1700" i="1" dirty="0" smtClean="0">
                  <a:solidFill>
                    <a:schemeClr val="bg1"/>
                  </a:solidFill>
                </a:rPr>
                <a:t>Core buyer value:</a:t>
              </a:r>
              <a:br>
                <a:rPr lang="en-GB" sz="1700" i="1" dirty="0" smtClean="0">
                  <a:solidFill>
                    <a:schemeClr val="bg1"/>
                  </a:solidFill>
                </a:rPr>
              </a:br>
              <a:r>
                <a:rPr lang="en-GB" sz="1700" i="1" dirty="0" smtClean="0">
                  <a:solidFill>
                    <a:schemeClr val="bg1"/>
                  </a:solidFill>
                </a:rPr>
                <a:t>‘Respond’</a:t>
              </a:r>
              <a:endParaRPr lang="en-GB" sz="1700" i="1" dirty="0">
                <a:solidFill>
                  <a:schemeClr val="bg1"/>
                </a:solidFill>
              </a:endParaRPr>
            </a:p>
            <a:p>
              <a:pPr algn="ctr">
                <a:lnSpc>
                  <a:spcPct val="80000"/>
                </a:lnSpc>
                <a:defRPr/>
              </a:pPr>
              <a:r>
                <a:rPr lang="en-GB" sz="1500" dirty="0">
                  <a:solidFill>
                    <a:schemeClr val="bg1"/>
                  </a:solidFill>
                </a:rPr>
                <a:t>Demanding; urgency; time sensitive; want one person to solve problems quickly; VFM/price sensitive; not loyal (shop around); results-driven, not procedures-driven; competitive</a:t>
              </a:r>
            </a:p>
          </p:txBody>
        </p:sp>
      </p:grpSp>
    </p:spTree>
    <p:extLst>
      <p:ext uri="{BB962C8B-B14F-4D97-AF65-F5344CB8AC3E}">
        <p14:creationId xmlns:p14="http://schemas.microsoft.com/office/powerpoint/2010/main" val="2279624626"/>
      </p:ext>
    </p:extLst>
  </p:cSld>
  <p:clrMapOvr>
    <a:masterClrMapping/>
  </p:clrMapOvr>
  <p:transition spd="med">
    <p:fade/>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GB" dirty="0" smtClean="0"/>
              <a:t>Contract Management and SRM</a:t>
            </a:r>
          </a:p>
        </p:txBody>
      </p:sp>
      <p:sp>
        <p:nvSpPr>
          <p:cNvPr id="3" name="Content Placeholder 2"/>
          <p:cNvSpPr>
            <a:spLocks noGrp="1"/>
          </p:cNvSpPr>
          <p:nvPr>
            <p:ph idx="1"/>
          </p:nvPr>
        </p:nvSpPr>
        <p:spPr/>
        <p:txBody>
          <a:bodyPr/>
          <a:lstStyle/>
          <a:p>
            <a:pPr>
              <a:buNone/>
            </a:pPr>
            <a:r>
              <a:rPr lang="en-US" sz="2000" dirty="0" smtClean="0"/>
              <a:t>According to the UK Government:</a:t>
            </a:r>
          </a:p>
          <a:p>
            <a:r>
              <a:rPr lang="en-GB" sz="2000" b="1" dirty="0" smtClean="0"/>
              <a:t>“Contract management </a:t>
            </a:r>
            <a:r>
              <a:rPr lang="en-GB" sz="2000" dirty="0" smtClean="0"/>
              <a:t>is the process which ensures that both parties to a contract fully meet their respective obligations as efficiently and effectively as possible, in order to deliver the business and operational objectives required from the contract and in particular to provide value for money”</a:t>
            </a:r>
          </a:p>
          <a:p>
            <a:r>
              <a:rPr lang="en-US" sz="2000" b="1" dirty="0" smtClean="0"/>
              <a:t>“Supplier Relationship Management </a:t>
            </a:r>
            <a:r>
              <a:rPr lang="en-US" sz="2000" dirty="0" smtClean="0"/>
              <a:t>can be defined as the proactive management of an ongoing business relationship to secure a competitive advantage for your own </a:t>
            </a:r>
            <a:r>
              <a:rPr lang="en-US" sz="2000" dirty="0" err="1" smtClean="0"/>
              <a:t>organisation</a:t>
            </a:r>
            <a:r>
              <a:rPr lang="en-US" sz="2000" dirty="0" smtClean="0"/>
              <a:t>.  The focus of SRM is on the overall relationships between the supplier and the buying </a:t>
            </a:r>
            <a:r>
              <a:rPr lang="en-US" sz="2000" dirty="0" err="1" smtClean="0"/>
              <a:t>organisation</a:t>
            </a:r>
            <a:r>
              <a:rPr lang="en-US" sz="2000" dirty="0" smtClean="0"/>
              <a:t> rather than a focus on a specific contract”</a:t>
            </a:r>
          </a:p>
        </p:txBody>
      </p:sp>
      <p:sp>
        <p:nvSpPr>
          <p:cNvPr id="2" name="Slide Number Placeholder 1"/>
          <p:cNvSpPr>
            <a:spLocks noGrp="1"/>
          </p:cNvSpPr>
          <p:nvPr>
            <p:ph type="sldNum" sz="quarter" idx="11"/>
          </p:nvPr>
        </p:nvSpPr>
        <p:spPr/>
        <p:txBody>
          <a:bodyPr/>
          <a:lstStyle/>
          <a:p>
            <a:fld id="{19BF2C6B-E0EC-4C0E-B7D3-613ED3B301ED}" type="slidenum">
              <a:rPr lang="en-GB" smtClean="0"/>
              <a:pPr/>
              <a:t>114</a:t>
            </a:fld>
            <a:endParaRPr lang="en-GB"/>
          </a:p>
        </p:txBody>
      </p:sp>
    </p:spTree>
    <p:extLst>
      <p:ext uri="{BB962C8B-B14F-4D97-AF65-F5344CB8AC3E}">
        <p14:creationId xmlns:p14="http://schemas.microsoft.com/office/powerpoint/2010/main" val="34978328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sz="2400" dirty="0" smtClean="0"/>
              <a:t>There are a variety of processes to establish supplier relationship management - one that combines contract management and SRM was published</a:t>
            </a:r>
            <a:br>
              <a:rPr lang="en-US" sz="2400" dirty="0" smtClean="0"/>
            </a:br>
            <a:r>
              <a:rPr lang="en-US" sz="2400" dirty="0" smtClean="0"/>
              <a:t>by the UK Government’s Office of</a:t>
            </a:r>
            <a:br>
              <a:rPr lang="en-US" sz="2400" dirty="0" smtClean="0"/>
            </a:br>
            <a:r>
              <a:rPr lang="en-US" sz="2400" dirty="0" smtClean="0"/>
              <a:t>Government Commerce as relationship</a:t>
            </a:r>
            <a:br>
              <a:rPr lang="en-US" sz="2400" dirty="0" smtClean="0"/>
            </a:br>
            <a:r>
              <a:rPr lang="en-US" sz="2400" dirty="0" smtClean="0"/>
              <a:t>management can be seen as an</a:t>
            </a:r>
            <a:br>
              <a:rPr lang="en-US" sz="2400" dirty="0" smtClean="0"/>
            </a:br>
            <a:r>
              <a:rPr lang="en-US" sz="2400" dirty="0" smtClean="0"/>
              <a:t>element of approaches to</a:t>
            </a:r>
            <a:br>
              <a:rPr lang="en-US" sz="2400" dirty="0" smtClean="0"/>
            </a:br>
            <a:r>
              <a:rPr lang="en-US" sz="2400" dirty="0" smtClean="0"/>
              <a:t>contract management</a:t>
            </a:r>
          </a:p>
          <a:p>
            <a:endParaRPr lang="en-GB" sz="2400" dirty="0"/>
          </a:p>
        </p:txBody>
      </p:sp>
      <p:sp>
        <p:nvSpPr>
          <p:cNvPr id="2" name="Title 1"/>
          <p:cNvSpPr>
            <a:spLocks noGrp="1"/>
          </p:cNvSpPr>
          <p:nvPr>
            <p:ph type="title"/>
          </p:nvPr>
        </p:nvSpPr>
        <p:spPr/>
        <p:txBody>
          <a:bodyPr/>
          <a:lstStyle/>
          <a:p>
            <a:r>
              <a:rPr lang="en-GB" dirty="0" smtClean="0"/>
              <a:t>Contract Management and SRM</a:t>
            </a:r>
            <a:endParaRPr lang="en-GB"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115</a:t>
            </a:fld>
            <a:endParaRPr lang="en-GB"/>
          </a:p>
        </p:txBody>
      </p:sp>
      <p:pic>
        <p:nvPicPr>
          <p:cNvPr id="31" name="Picture 30"/>
          <p:cNvPicPr>
            <a:picLocks noChangeAspect="1"/>
          </p:cNvPicPr>
          <p:nvPr/>
        </p:nvPicPr>
        <p:blipFill rotWithShape="1">
          <a:blip r:embed="rId2"/>
          <a:srcRect b="965"/>
          <a:stretch/>
        </p:blipFill>
        <p:spPr bwMode="ltGray">
          <a:xfrm>
            <a:off x="5979089" y="2327856"/>
            <a:ext cx="2446720" cy="3620505"/>
          </a:xfrm>
          <a:prstGeom prst="rect">
            <a:avLst/>
          </a:prstGeom>
        </p:spPr>
      </p:pic>
    </p:spTree>
    <p:extLst>
      <p:ext uri="{BB962C8B-B14F-4D97-AF65-F5344CB8AC3E}">
        <p14:creationId xmlns:p14="http://schemas.microsoft.com/office/powerpoint/2010/main" val="1909613347"/>
      </p:ext>
    </p:extLst>
  </p:cSld>
  <p:clrMapOvr>
    <a:masterClrMapping/>
  </p:clrMapOvr>
  <p:transition>
    <p:fade/>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bwMode="blackWhite">
          <a:xfrm>
            <a:off x="4612715" y="1634511"/>
            <a:ext cx="1944000" cy="3852000"/>
          </a:xfrm>
          <a:prstGeom prst="rect">
            <a:avLst/>
          </a:prstGeom>
          <a:solidFill>
            <a:schemeClr val="accent4">
              <a:lumMod val="20000"/>
              <a:lumOff val="80000"/>
            </a:schemeClr>
          </a:solidFill>
          <a:ln w="19050">
            <a:solidFill>
              <a:schemeClr val="accent3"/>
            </a:solidFill>
          </a:ln>
        </p:spPr>
        <p:txBody>
          <a:bodyPr wrap="square" tIns="324000">
            <a:noAutofit/>
          </a:bodyPr>
          <a:lstStyle/>
          <a:p>
            <a:pPr>
              <a:lnSpc>
                <a:spcPct val="90000"/>
              </a:lnSpc>
              <a:defRPr/>
            </a:pPr>
            <a:r>
              <a:rPr lang="en-GB" sz="1200" b="1" dirty="0">
                <a:cs typeface="Arial" charset="0"/>
              </a:rPr>
              <a:t>Contract Development</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Negotiation </a:t>
            </a:r>
            <a:r>
              <a:rPr lang="en-GB" sz="1200" dirty="0">
                <a:solidFill>
                  <a:schemeClr val="accent3"/>
                </a:solidFill>
                <a:cs typeface="Arial" charset="0"/>
              </a:rPr>
              <a:t>of changes</a:t>
            </a:r>
            <a:r>
              <a:rPr lang="en-GB" sz="1200" dirty="0" smtClean="0">
                <a:solidFill>
                  <a:schemeClr val="accent3"/>
                </a:solidFill>
                <a:cs typeface="Arial" charset="0"/>
              </a:rPr>
              <a:t>/ </a:t>
            </a:r>
            <a:r>
              <a:rPr lang="en-GB" sz="1200" dirty="0">
                <a:solidFill>
                  <a:schemeClr val="accent3"/>
                </a:solidFill>
                <a:cs typeface="Arial" charset="0"/>
              </a:rPr>
              <a:t>new terms</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New </a:t>
            </a:r>
            <a:r>
              <a:rPr lang="en-GB" sz="1200" dirty="0">
                <a:solidFill>
                  <a:schemeClr val="accent3"/>
                </a:solidFill>
                <a:cs typeface="Arial" charset="0"/>
              </a:rPr>
              <a:t>services</a:t>
            </a:r>
          </a:p>
          <a:p>
            <a:pPr marL="171450" indent="-171450">
              <a:lnSpc>
                <a:spcPct val="90000"/>
              </a:lnSpc>
              <a:spcAft>
                <a:spcPts val="600"/>
              </a:spcAft>
              <a:buFont typeface="Arial" panose="020B0604020202020204" pitchFamily="34" charset="0"/>
              <a:buChar char="•"/>
              <a:defRPr/>
            </a:pPr>
            <a:r>
              <a:rPr lang="en-GB" sz="1200" dirty="0" smtClean="0">
                <a:solidFill>
                  <a:schemeClr val="accent3"/>
                </a:solidFill>
                <a:cs typeface="Arial" charset="0"/>
              </a:rPr>
              <a:t>VFM </a:t>
            </a:r>
            <a:r>
              <a:rPr lang="en-GB" sz="1200" dirty="0">
                <a:solidFill>
                  <a:schemeClr val="accent3"/>
                </a:solidFill>
                <a:cs typeface="Arial" charset="0"/>
              </a:rPr>
              <a:t>testing</a:t>
            </a:r>
          </a:p>
          <a:p>
            <a:pPr>
              <a:lnSpc>
                <a:spcPct val="90000"/>
              </a:lnSpc>
              <a:defRPr/>
            </a:pPr>
            <a:r>
              <a:rPr lang="en-GB" sz="1200" b="1" dirty="0">
                <a:cs typeface="Arial" charset="0"/>
              </a:rPr>
              <a:t>Supplier Development</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Development </a:t>
            </a:r>
            <a:r>
              <a:rPr lang="en-GB" sz="1200" dirty="0">
                <a:solidFill>
                  <a:schemeClr val="accent3"/>
                </a:solidFill>
                <a:cs typeface="Arial" charset="0"/>
              </a:rPr>
              <a:t>plans</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Joint </a:t>
            </a:r>
            <a:r>
              <a:rPr lang="en-GB" sz="1200" dirty="0">
                <a:solidFill>
                  <a:schemeClr val="accent3"/>
                </a:solidFill>
                <a:cs typeface="Arial" charset="0"/>
              </a:rPr>
              <a:t>improvement teams</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Shared </a:t>
            </a:r>
            <a:r>
              <a:rPr lang="en-GB" sz="1200" dirty="0">
                <a:solidFill>
                  <a:schemeClr val="accent3"/>
                </a:solidFill>
                <a:cs typeface="Arial" charset="0"/>
              </a:rPr>
              <a:t>training</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Innovation</a:t>
            </a:r>
            <a:endParaRPr lang="en-GB" sz="1200" dirty="0">
              <a:solidFill>
                <a:schemeClr val="accent3"/>
              </a:solidFill>
              <a:cs typeface="Arial" charset="0"/>
            </a:endParaRPr>
          </a:p>
          <a:p>
            <a:pPr>
              <a:lnSpc>
                <a:spcPct val="90000"/>
              </a:lnSpc>
              <a:defRPr/>
            </a:pPr>
            <a:r>
              <a:rPr lang="en-GB" sz="1200" dirty="0">
                <a:solidFill>
                  <a:schemeClr val="accent3"/>
                </a:solidFill>
                <a:cs typeface="Arial" charset="0"/>
              </a:rPr>
              <a:t>   </a:t>
            </a:r>
          </a:p>
        </p:txBody>
      </p:sp>
      <p:sp>
        <p:nvSpPr>
          <p:cNvPr id="49154" name="Title 1"/>
          <p:cNvSpPr>
            <a:spLocks noGrp="1"/>
          </p:cNvSpPr>
          <p:nvPr>
            <p:ph type="title"/>
          </p:nvPr>
        </p:nvSpPr>
        <p:spPr/>
        <p:txBody>
          <a:bodyPr/>
          <a:lstStyle/>
          <a:p>
            <a:r>
              <a:rPr lang="en-GB" dirty="0" smtClean="0"/>
              <a:t>Contract Management and SRM</a:t>
            </a:r>
          </a:p>
        </p:txBody>
      </p:sp>
      <p:sp>
        <p:nvSpPr>
          <p:cNvPr id="12" name="TextBox 11"/>
          <p:cNvSpPr txBox="1"/>
          <p:nvPr/>
        </p:nvSpPr>
        <p:spPr bwMode="blackWhite">
          <a:xfrm>
            <a:off x="514348" y="1634511"/>
            <a:ext cx="1944000" cy="3852000"/>
          </a:xfrm>
          <a:prstGeom prst="rect">
            <a:avLst/>
          </a:prstGeom>
          <a:solidFill>
            <a:schemeClr val="accent4">
              <a:lumMod val="20000"/>
              <a:lumOff val="80000"/>
            </a:schemeClr>
          </a:solidFill>
          <a:ln w="19050">
            <a:solidFill>
              <a:schemeClr val="accent3"/>
            </a:solidFill>
          </a:ln>
        </p:spPr>
        <p:txBody>
          <a:bodyPr wrap="square" tIns="324000">
            <a:noAutofit/>
          </a:bodyPr>
          <a:lstStyle/>
          <a:p>
            <a:pPr>
              <a:lnSpc>
                <a:spcPct val="90000"/>
              </a:lnSpc>
              <a:defRPr/>
            </a:pPr>
            <a:r>
              <a:rPr lang="en-GB" sz="1200" b="1" dirty="0">
                <a:cs typeface="Arial" charset="0"/>
              </a:rPr>
              <a:t>Governance</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Transition </a:t>
            </a:r>
            <a:r>
              <a:rPr lang="en-GB" sz="1200" dirty="0">
                <a:solidFill>
                  <a:schemeClr val="accent3"/>
                </a:solidFill>
                <a:cs typeface="Arial" charset="0"/>
              </a:rPr>
              <a:t>from </a:t>
            </a:r>
            <a:r>
              <a:rPr lang="en-GB" sz="1200" dirty="0" smtClean="0">
                <a:solidFill>
                  <a:schemeClr val="accent3"/>
                </a:solidFill>
                <a:cs typeface="Arial" charset="0"/>
              </a:rPr>
              <a:t>tendering </a:t>
            </a:r>
            <a:r>
              <a:rPr lang="en-GB" sz="1200" dirty="0">
                <a:solidFill>
                  <a:schemeClr val="accent3"/>
                </a:solidFill>
                <a:cs typeface="Arial" charset="0"/>
              </a:rPr>
              <a:t>process</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Clear </a:t>
            </a:r>
            <a:r>
              <a:rPr lang="en-GB" sz="1200" dirty="0">
                <a:solidFill>
                  <a:schemeClr val="accent3"/>
                </a:solidFill>
                <a:cs typeface="Arial" charset="0"/>
              </a:rPr>
              <a:t>ownership</a:t>
            </a:r>
          </a:p>
          <a:p>
            <a:pPr marL="171450" indent="-171450">
              <a:lnSpc>
                <a:spcPct val="90000"/>
              </a:lnSpc>
              <a:spcAft>
                <a:spcPts val="600"/>
              </a:spcAft>
              <a:buFont typeface="Arial" panose="020B0604020202020204" pitchFamily="34" charset="0"/>
              <a:buChar char="•"/>
              <a:defRPr/>
            </a:pPr>
            <a:r>
              <a:rPr lang="en-GB" sz="1200" dirty="0" smtClean="0">
                <a:solidFill>
                  <a:schemeClr val="accent3"/>
                </a:solidFill>
                <a:cs typeface="Arial" charset="0"/>
              </a:rPr>
              <a:t>High </a:t>
            </a:r>
            <a:r>
              <a:rPr lang="en-GB" sz="1200" dirty="0">
                <a:solidFill>
                  <a:schemeClr val="accent3"/>
                </a:solidFill>
                <a:cs typeface="Arial" charset="0"/>
              </a:rPr>
              <a:t>level </a:t>
            </a:r>
            <a:r>
              <a:rPr lang="en-GB" sz="1200" dirty="0" smtClean="0">
                <a:solidFill>
                  <a:schemeClr val="accent3"/>
                </a:solidFill>
                <a:cs typeface="Arial" charset="0"/>
              </a:rPr>
              <a:t>visibility</a:t>
            </a:r>
            <a:endParaRPr lang="en-GB" sz="1200" dirty="0">
              <a:solidFill>
                <a:schemeClr val="accent3"/>
              </a:solidFill>
              <a:cs typeface="Arial" charset="0"/>
            </a:endParaRPr>
          </a:p>
          <a:p>
            <a:pPr>
              <a:lnSpc>
                <a:spcPct val="90000"/>
              </a:lnSpc>
              <a:defRPr/>
            </a:pPr>
            <a:r>
              <a:rPr lang="en-GB" sz="1200" b="1" dirty="0">
                <a:cs typeface="Arial" charset="0"/>
              </a:rPr>
              <a:t>People</a:t>
            </a:r>
          </a:p>
          <a:p>
            <a:pPr marL="171450" indent="-171450">
              <a:lnSpc>
                <a:spcPct val="90000"/>
              </a:lnSpc>
              <a:buFont typeface="Arial" panose="020B0604020202020204" pitchFamily="34" charset="0"/>
              <a:buChar char="•"/>
              <a:defRPr/>
            </a:pPr>
            <a:r>
              <a:rPr lang="en-GB" sz="1200" dirty="0">
                <a:solidFill>
                  <a:schemeClr val="accent3"/>
                </a:solidFill>
                <a:cs typeface="Arial" charset="0"/>
              </a:rPr>
              <a:t>Appropriate staff resource</a:t>
            </a:r>
          </a:p>
          <a:p>
            <a:pPr marL="171450" indent="-171450">
              <a:lnSpc>
                <a:spcPct val="90000"/>
              </a:lnSpc>
              <a:buFont typeface="Arial" panose="020B0604020202020204" pitchFamily="34" charset="0"/>
              <a:buChar char="•"/>
              <a:defRPr/>
            </a:pPr>
            <a:r>
              <a:rPr lang="en-GB" sz="1200" dirty="0">
                <a:solidFill>
                  <a:schemeClr val="accent3"/>
                </a:solidFill>
                <a:cs typeface="Arial" charset="0"/>
              </a:rPr>
              <a:t>Training and development</a:t>
            </a:r>
          </a:p>
          <a:p>
            <a:pPr marL="171450" indent="-171450">
              <a:lnSpc>
                <a:spcPct val="90000"/>
              </a:lnSpc>
              <a:buFont typeface="Arial" panose="020B0604020202020204" pitchFamily="34" charset="0"/>
              <a:buChar char="•"/>
              <a:defRPr/>
            </a:pPr>
            <a:r>
              <a:rPr lang="en-GB" sz="1200" dirty="0">
                <a:solidFill>
                  <a:schemeClr val="accent3"/>
                </a:solidFill>
                <a:cs typeface="Arial" charset="0"/>
              </a:rPr>
              <a:t>Job descriptions  and objectives</a:t>
            </a:r>
          </a:p>
          <a:p>
            <a:pPr marL="171450" indent="-171450">
              <a:lnSpc>
                <a:spcPct val="90000"/>
              </a:lnSpc>
              <a:spcAft>
                <a:spcPts val="600"/>
              </a:spcAft>
              <a:buFont typeface="Arial" panose="020B0604020202020204" pitchFamily="34" charset="0"/>
              <a:buChar char="•"/>
              <a:defRPr/>
            </a:pPr>
            <a:r>
              <a:rPr lang="en-GB" sz="1200" dirty="0">
                <a:solidFill>
                  <a:schemeClr val="accent3"/>
                </a:solidFill>
                <a:cs typeface="Arial" charset="0"/>
              </a:rPr>
              <a:t>Wider contract community</a:t>
            </a:r>
          </a:p>
          <a:p>
            <a:pPr>
              <a:lnSpc>
                <a:spcPct val="90000"/>
              </a:lnSpc>
              <a:defRPr/>
            </a:pPr>
            <a:r>
              <a:rPr lang="en-GB" sz="1200" b="1" dirty="0" smtClean="0">
                <a:cs typeface="Arial" charset="0"/>
              </a:rPr>
              <a:t>Administration</a:t>
            </a:r>
            <a:endParaRPr lang="en-GB" sz="1200" b="1" dirty="0">
              <a:cs typeface="Arial" charset="0"/>
            </a:endParaRP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Storage and </a:t>
            </a:r>
            <a:r>
              <a:rPr lang="en-GB" sz="1200" dirty="0">
                <a:solidFill>
                  <a:schemeClr val="accent3"/>
                </a:solidFill>
                <a:cs typeface="Arial" charset="0"/>
              </a:rPr>
              <a:t>records</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Reporting</a:t>
            </a:r>
            <a:endParaRPr lang="en-GB" sz="1200" dirty="0">
              <a:solidFill>
                <a:schemeClr val="accent3"/>
              </a:solidFill>
              <a:cs typeface="Arial" charset="0"/>
            </a:endParaRP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Key </a:t>
            </a:r>
            <a:r>
              <a:rPr lang="en-GB" sz="1200" dirty="0">
                <a:solidFill>
                  <a:schemeClr val="accent3"/>
                </a:solidFill>
                <a:cs typeface="Arial" charset="0"/>
              </a:rPr>
              <a:t>trigger points</a:t>
            </a:r>
          </a:p>
        </p:txBody>
      </p:sp>
      <p:sp>
        <p:nvSpPr>
          <p:cNvPr id="15" name="TextBox 14"/>
          <p:cNvSpPr txBox="1"/>
          <p:nvPr/>
        </p:nvSpPr>
        <p:spPr bwMode="blackWhite">
          <a:xfrm>
            <a:off x="2556513" y="1634511"/>
            <a:ext cx="1944000" cy="3852000"/>
          </a:xfrm>
          <a:prstGeom prst="rect">
            <a:avLst/>
          </a:prstGeom>
          <a:solidFill>
            <a:schemeClr val="accent4">
              <a:lumMod val="20000"/>
              <a:lumOff val="80000"/>
            </a:schemeClr>
          </a:solidFill>
          <a:ln w="19050">
            <a:solidFill>
              <a:schemeClr val="accent3"/>
            </a:solidFill>
          </a:ln>
        </p:spPr>
        <p:txBody>
          <a:bodyPr wrap="square" tIns="324000">
            <a:noAutofit/>
          </a:bodyPr>
          <a:lstStyle/>
          <a:p>
            <a:pPr>
              <a:lnSpc>
                <a:spcPct val="90000"/>
              </a:lnSpc>
              <a:defRPr/>
            </a:pPr>
            <a:r>
              <a:rPr lang="en-GB" sz="1200" b="1" dirty="0">
                <a:cs typeface="Arial" charset="0"/>
              </a:rPr>
              <a:t>Relationship</a:t>
            </a:r>
          </a:p>
          <a:p>
            <a:pPr marL="171450" indent="-171450">
              <a:lnSpc>
                <a:spcPct val="90000"/>
              </a:lnSpc>
              <a:buFont typeface="Arial" panose="020B0604020202020204" pitchFamily="34" charset="0"/>
              <a:buChar char="•"/>
              <a:defRPr/>
            </a:pPr>
            <a:r>
              <a:rPr lang="en-GB" sz="1200" dirty="0">
                <a:solidFill>
                  <a:schemeClr val="accent3"/>
                </a:solidFill>
                <a:cs typeface="Arial" charset="0"/>
              </a:rPr>
              <a:t>Supplier continuity</a:t>
            </a:r>
          </a:p>
          <a:p>
            <a:pPr marL="171450" indent="-171450">
              <a:lnSpc>
                <a:spcPct val="90000"/>
              </a:lnSpc>
              <a:buFont typeface="Arial" panose="020B0604020202020204" pitchFamily="34" charset="0"/>
              <a:buChar char="•"/>
              <a:defRPr/>
            </a:pPr>
            <a:r>
              <a:rPr lang="en-GB" sz="1200" dirty="0">
                <a:solidFill>
                  <a:schemeClr val="accent3"/>
                </a:solidFill>
                <a:cs typeface="Arial" charset="0"/>
              </a:rPr>
              <a:t>Supplier liaison</a:t>
            </a:r>
          </a:p>
          <a:p>
            <a:pPr marL="171450" indent="-171450">
              <a:lnSpc>
                <a:spcPct val="90000"/>
              </a:lnSpc>
              <a:buFont typeface="Arial" panose="020B0604020202020204" pitchFamily="34" charset="0"/>
              <a:buChar char="•"/>
              <a:defRPr/>
            </a:pPr>
            <a:r>
              <a:rPr lang="en-GB" sz="1200" dirty="0">
                <a:solidFill>
                  <a:schemeClr val="accent3"/>
                </a:solidFill>
                <a:cs typeface="Arial" charset="0"/>
              </a:rPr>
              <a:t>User feedback</a:t>
            </a:r>
          </a:p>
          <a:p>
            <a:pPr marL="171450" indent="-171450">
              <a:lnSpc>
                <a:spcPct val="90000"/>
              </a:lnSpc>
              <a:spcAft>
                <a:spcPts val="600"/>
              </a:spcAft>
              <a:buFont typeface="Arial" panose="020B0604020202020204" pitchFamily="34" charset="0"/>
              <a:buChar char="•"/>
              <a:defRPr/>
            </a:pPr>
            <a:r>
              <a:rPr lang="en-GB" sz="1200" dirty="0">
                <a:solidFill>
                  <a:schemeClr val="accent3"/>
                </a:solidFill>
                <a:cs typeface="Arial" charset="0"/>
              </a:rPr>
              <a:t>Problem resolution process</a:t>
            </a:r>
          </a:p>
          <a:p>
            <a:pPr>
              <a:lnSpc>
                <a:spcPct val="90000"/>
              </a:lnSpc>
              <a:defRPr/>
            </a:pPr>
            <a:r>
              <a:rPr lang="en-GB" sz="1200" b="1" dirty="0">
                <a:cs typeface="Arial" charset="0"/>
              </a:rPr>
              <a:t>Performance</a:t>
            </a:r>
          </a:p>
          <a:p>
            <a:pPr marL="171450" indent="-171450">
              <a:lnSpc>
                <a:spcPct val="90000"/>
              </a:lnSpc>
              <a:buFont typeface="Arial" panose="020B0604020202020204" pitchFamily="34" charset="0"/>
              <a:buChar char="•"/>
              <a:defRPr/>
            </a:pPr>
            <a:r>
              <a:rPr lang="en-GB" sz="1200" dirty="0">
                <a:solidFill>
                  <a:schemeClr val="accent3"/>
                </a:solidFill>
                <a:cs typeface="Arial" charset="0"/>
              </a:rPr>
              <a:t>Service management</a:t>
            </a:r>
          </a:p>
          <a:p>
            <a:pPr marL="171450" indent="-171450">
              <a:lnSpc>
                <a:spcPct val="90000"/>
              </a:lnSpc>
              <a:buFont typeface="Arial" panose="020B0604020202020204" pitchFamily="34" charset="0"/>
              <a:buChar char="•"/>
              <a:defRPr/>
            </a:pPr>
            <a:r>
              <a:rPr lang="en-GB" sz="1200" dirty="0">
                <a:solidFill>
                  <a:schemeClr val="accent3"/>
                </a:solidFill>
                <a:cs typeface="Arial" charset="0"/>
              </a:rPr>
              <a:t>Service level agreements and performance metrics</a:t>
            </a:r>
          </a:p>
          <a:p>
            <a:pPr marL="171450" indent="-171450">
              <a:lnSpc>
                <a:spcPct val="90000"/>
              </a:lnSpc>
              <a:spcAft>
                <a:spcPts val="600"/>
              </a:spcAft>
              <a:buFont typeface="Arial" panose="020B0604020202020204" pitchFamily="34" charset="0"/>
              <a:buChar char="•"/>
              <a:defRPr/>
            </a:pPr>
            <a:r>
              <a:rPr lang="en-GB" sz="1200" dirty="0">
                <a:solidFill>
                  <a:schemeClr val="accent3"/>
                </a:solidFill>
                <a:cs typeface="Arial" charset="0"/>
              </a:rPr>
              <a:t>Performance reviews</a:t>
            </a:r>
          </a:p>
          <a:p>
            <a:pPr>
              <a:lnSpc>
                <a:spcPct val="90000"/>
              </a:lnSpc>
              <a:defRPr/>
            </a:pPr>
            <a:r>
              <a:rPr lang="en-GB" sz="1200" b="1" dirty="0">
                <a:cs typeface="Arial" charset="0"/>
              </a:rPr>
              <a:t>Payment</a:t>
            </a:r>
          </a:p>
          <a:p>
            <a:pPr marL="171450" indent="-171450">
              <a:lnSpc>
                <a:spcPct val="90000"/>
              </a:lnSpc>
              <a:buFont typeface="Arial" panose="020B0604020202020204" pitchFamily="34" charset="0"/>
              <a:buChar char="•"/>
              <a:defRPr/>
            </a:pPr>
            <a:r>
              <a:rPr lang="en-GB" sz="1200" dirty="0">
                <a:solidFill>
                  <a:schemeClr val="accent3"/>
                </a:solidFill>
                <a:cs typeface="Arial" charset="0"/>
              </a:rPr>
              <a:t>Invoice checks</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Incentives/penalties</a:t>
            </a:r>
            <a:endParaRPr lang="en-GB" sz="1200" dirty="0">
              <a:solidFill>
                <a:schemeClr val="accent3"/>
              </a:solidFill>
              <a:cs typeface="Arial" charset="0"/>
            </a:endParaRPr>
          </a:p>
          <a:p>
            <a:pPr marL="171450" indent="-171450">
              <a:lnSpc>
                <a:spcPct val="90000"/>
              </a:lnSpc>
              <a:spcAft>
                <a:spcPts val="600"/>
              </a:spcAft>
              <a:buFont typeface="Arial" panose="020B0604020202020204" pitchFamily="34" charset="0"/>
              <a:buChar char="•"/>
              <a:defRPr/>
            </a:pPr>
            <a:r>
              <a:rPr lang="en-GB" sz="1200" dirty="0">
                <a:solidFill>
                  <a:schemeClr val="accent3"/>
                </a:solidFill>
                <a:cs typeface="Arial" charset="0"/>
              </a:rPr>
              <a:t>Forward budgetary  management</a:t>
            </a:r>
          </a:p>
          <a:p>
            <a:pPr>
              <a:lnSpc>
                <a:spcPct val="90000"/>
              </a:lnSpc>
              <a:defRPr/>
            </a:pPr>
            <a:r>
              <a:rPr lang="en-GB" sz="1200" b="1" dirty="0">
                <a:cs typeface="Arial" charset="0"/>
              </a:rPr>
              <a:t>Risk</a:t>
            </a:r>
          </a:p>
          <a:p>
            <a:pPr marL="171450" indent="-171450">
              <a:lnSpc>
                <a:spcPct val="90000"/>
              </a:lnSpc>
              <a:buFont typeface="Arial" panose="020B0604020202020204" pitchFamily="34" charset="0"/>
              <a:buChar char="•"/>
              <a:defRPr/>
            </a:pPr>
            <a:r>
              <a:rPr lang="en-GB" sz="1200" dirty="0">
                <a:solidFill>
                  <a:schemeClr val="accent3"/>
                </a:solidFill>
                <a:cs typeface="Arial" charset="0"/>
              </a:rPr>
              <a:t>Joint risk assessment  and actions</a:t>
            </a:r>
          </a:p>
        </p:txBody>
      </p:sp>
      <p:sp>
        <p:nvSpPr>
          <p:cNvPr id="17" name="TextBox 16"/>
          <p:cNvSpPr txBox="1"/>
          <p:nvPr/>
        </p:nvSpPr>
        <p:spPr bwMode="blackWhite">
          <a:xfrm>
            <a:off x="6668915" y="1634511"/>
            <a:ext cx="1944000" cy="3852000"/>
          </a:xfrm>
          <a:prstGeom prst="rect">
            <a:avLst/>
          </a:prstGeom>
          <a:solidFill>
            <a:schemeClr val="accent4">
              <a:lumMod val="20000"/>
              <a:lumOff val="80000"/>
            </a:schemeClr>
          </a:solidFill>
          <a:ln w="19050">
            <a:solidFill>
              <a:schemeClr val="accent3"/>
            </a:solidFill>
          </a:ln>
        </p:spPr>
        <p:txBody>
          <a:bodyPr wrap="square" tIns="324000">
            <a:noAutofit/>
          </a:bodyPr>
          <a:lstStyle/>
          <a:p>
            <a:pPr>
              <a:lnSpc>
                <a:spcPct val="90000"/>
              </a:lnSpc>
              <a:defRPr/>
            </a:pPr>
            <a:r>
              <a:rPr lang="en-GB" sz="1200" b="1" dirty="0">
                <a:cs typeface="Arial" charset="0"/>
              </a:rPr>
              <a:t>Supplier Relationship</a:t>
            </a:r>
          </a:p>
          <a:p>
            <a:pPr>
              <a:lnSpc>
                <a:spcPct val="90000"/>
              </a:lnSpc>
              <a:defRPr/>
            </a:pPr>
            <a:r>
              <a:rPr lang="en-GB" sz="1200" b="1" dirty="0" smtClean="0">
                <a:cs typeface="Arial" charset="0"/>
              </a:rPr>
              <a:t>Management</a:t>
            </a:r>
            <a:endParaRPr lang="en-GB" sz="1200" b="1" dirty="0">
              <a:cs typeface="Arial" charset="0"/>
            </a:endParaRP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Structured relationship management </a:t>
            </a:r>
            <a:r>
              <a:rPr lang="en-GB" sz="1200" dirty="0">
                <a:solidFill>
                  <a:schemeClr val="accent3"/>
                </a:solidFill>
                <a:cs typeface="Arial" charset="0"/>
              </a:rPr>
              <a:t>programme</a:t>
            </a:r>
          </a:p>
          <a:p>
            <a:pPr marL="171450" indent="-171450">
              <a:lnSpc>
                <a:spcPct val="90000"/>
              </a:lnSpc>
              <a:spcAft>
                <a:spcPts val="600"/>
              </a:spcAft>
              <a:buFont typeface="Arial" panose="020B0604020202020204" pitchFamily="34" charset="0"/>
              <a:buChar char="•"/>
              <a:defRPr/>
            </a:pPr>
            <a:r>
              <a:rPr lang="en-GB" sz="1200" dirty="0" smtClean="0">
                <a:solidFill>
                  <a:schemeClr val="accent3"/>
                </a:solidFill>
                <a:cs typeface="Arial" charset="0"/>
              </a:rPr>
              <a:t>Senior </a:t>
            </a:r>
            <a:r>
              <a:rPr lang="en-GB" sz="1200" dirty="0">
                <a:solidFill>
                  <a:schemeClr val="accent3"/>
                </a:solidFill>
                <a:cs typeface="Arial" charset="0"/>
              </a:rPr>
              <a:t>relationship </a:t>
            </a:r>
            <a:r>
              <a:rPr lang="en-GB" sz="1200" dirty="0" smtClean="0">
                <a:solidFill>
                  <a:schemeClr val="accent3"/>
                </a:solidFill>
                <a:cs typeface="Arial" charset="0"/>
              </a:rPr>
              <a:t>governance</a:t>
            </a:r>
            <a:endParaRPr lang="en-GB" sz="1200" b="1" dirty="0">
              <a:solidFill>
                <a:schemeClr val="accent3"/>
              </a:solidFill>
              <a:cs typeface="Arial" charset="0"/>
            </a:endParaRPr>
          </a:p>
          <a:p>
            <a:pPr>
              <a:lnSpc>
                <a:spcPct val="90000"/>
              </a:lnSpc>
              <a:defRPr/>
            </a:pPr>
            <a:r>
              <a:rPr lang="en-GB" sz="1200" b="1" dirty="0">
                <a:cs typeface="Arial" charset="0"/>
              </a:rPr>
              <a:t>Market Management</a:t>
            </a:r>
          </a:p>
          <a:p>
            <a:pPr marL="171450" indent="-171450">
              <a:lnSpc>
                <a:spcPct val="90000"/>
              </a:lnSpc>
              <a:buFont typeface="Arial" panose="020B0604020202020204" pitchFamily="34" charset="0"/>
              <a:buChar char="•"/>
              <a:defRPr/>
            </a:pPr>
            <a:r>
              <a:rPr lang="en-GB" sz="1200" dirty="0">
                <a:solidFill>
                  <a:schemeClr val="accent3"/>
                </a:solidFill>
                <a:cs typeface="Arial" charset="0"/>
              </a:rPr>
              <a:t>Market intelligence</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Market </a:t>
            </a:r>
            <a:r>
              <a:rPr lang="en-GB" sz="1200" dirty="0">
                <a:solidFill>
                  <a:schemeClr val="accent3"/>
                </a:solidFill>
                <a:cs typeface="Arial" charset="0"/>
              </a:rPr>
              <a:t>capacity and </a:t>
            </a:r>
            <a:r>
              <a:rPr lang="en-GB" sz="1200" dirty="0" smtClean="0">
                <a:solidFill>
                  <a:schemeClr val="accent3"/>
                </a:solidFill>
                <a:cs typeface="Arial" charset="0"/>
              </a:rPr>
              <a:t>capability </a:t>
            </a:r>
            <a:r>
              <a:rPr lang="en-GB" sz="1200" dirty="0">
                <a:solidFill>
                  <a:schemeClr val="accent3"/>
                </a:solidFill>
                <a:cs typeface="Arial" charset="0"/>
              </a:rPr>
              <a:t>issues   </a:t>
            </a:r>
          </a:p>
          <a:p>
            <a:pPr marL="171450" indent="-171450">
              <a:lnSpc>
                <a:spcPct val="90000"/>
              </a:lnSpc>
              <a:buFont typeface="Arial" panose="020B0604020202020204" pitchFamily="34" charset="0"/>
              <a:buChar char="•"/>
              <a:defRPr/>
            </a:pPr>
            <a:r>
              <a:rPr lang="en-GB" sz="1200" dirty="0" smtClean="0">
                <a:solidFill>
                  <a:schemeClr val="accent3"/>
                </a:solidFill>
                <a:cs typeface="Arial" charset="0"/>
              </a:rPr>
              <a:t>Re-competition</a:t>
            </a:r>
            <a:endParaRPr lang="en-GB" sz="1200" dirty="0">
              <a:solidFill>
                <a:schemeClr val="accent3"/>
              </a:solidFill>
              <a:cs typeface="Arial" charset="0"/>
            </a:endParaRPr>
          </a:p>
        </p:txBody>
      </p:sp>
      <p:sp>
        <p:nvSpPr>
          <p:cNvPr id="49166" name="TextBox 17"/>
          <p:cNvSpPr txBox="1">
            <a:spLocks noChangeArrowheads="1"/>
          </p:cNvSpPr>
          <p:nvPr/>
        </p:nvSpPr>
        <p:spPr bwMode="auto">
          <a:xfrm>
            <a:off x="430166" y="5532309"/>
            <a:ext cx="7308347"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Adapted from OGC ‘Good Practice Contract Management Framework (2008)</a:t>
            </a:r>
          </a:p>
        </p:txBody>
      </p:sp>
      <p:sp>
        <p:nvSpPr>
          <p:cNvPr id="10" name="Pentagon 9"/>
          <p:cNvSpPr/>
          <p:nvPr/>
        </p:nvSpPr>
        <p:spPr bwMode="gray">
          <a:xfrm>
            <a:off x="6668915" y="1398161"/>
            <a:ext cx="2160000" cy="472700"/>
          </a:xfrm>
          <a:prstGeom prst="homePlate">
            <a:avLst/>
          </a:prstGeom>
          <a:gradFill flip="none" rotWithShape="1">
            <a:gsLst>
              <a:gs pos="100000">
                <a:srgbClr val="C490B4"/>
              </a:gs>
              <a:gs pos="0">
                <a:schemeClr val="accent4">
                  <a:lumMod val="20000"/>
                  <a:lumOff val="80000"/>
                </a:schemeClr>
              </a:gs>
            </a:gsLst>
            <a:lin ang="0" scaled="1"/>
            <a:tileRect/>
          </a:gradFill>
          <a:ln w="19050" cap="flat" cmpd="sng" algn="ctr">
            <a:solidFill>
              <a:schemeClr val="accent3"/>
            </a:solidFill>
            <a:prstDash val="solid"/>
            <a:round/>
            <a:headEnd type="none" w="med" len="med"/>
            <a:tailEnd type="none" w="med" len="med"/>
          </a:ln>
          <a:effectLst/>
        </p:spPr>
        <p:txBody>
          <a:bodyPr wrap="none" anchor="ctr"/>
          <a:lstStyle/>
          <a:p>
            <a:pPr algn="ctr"/>
            <a:r>
              <a:rPr lang="en-GB" sz="1400" b="1" dirty="0">
                <a:solidFill>
                  <a:schemeClr val="accent3"/>
                </a:solidFill>
                <a:latin typeface="+mn-lt"/>
              </a:rPr>
              <a:t>Strategy</a:t>
            </a:r>
          </a:p>
        </p:txBody>
      </p:sp>
      <p:sp>
        <p:nvSpPr>
          <p:cNvPr id="8" name="Pentagon 7"/>
          <p:cNvSpPr/>
          <p:nvPr/>
        </p:nvSpPr>
        <p:spPr bwMode="gray">
          <a:xfrm>
            <a:off x="4612715" y="1398161"/>
            <a:ext cx="2160000" cy="472700"/>
          </a:xfrm>
          <a:prstGeom prst="homePlate">
            <a:avLst/>
          </a:prstGeom>
          <a:gradFill flip="none" rotWithShape="1">
            <a:gsLst>
              <a:gs pos="100000">
                <a:srgbClr val="C490B4"/>
              </a:gs>
              <a:gs pos="0">
                <a:schemeClr val="accent4">
                  <a:lumMod val="20000"/>
                  <a:lumOff val="80000"/>
                </a:schemeClr>
              </a:gs>
            </a:gsLst>
            <a:lin ang="0" scaled="1"/>
            <a:tileRect/>
          </a:gradFill>
          <a:ln w="19050" cap="flat" cmpd="sng" algn="ctr">
            <a:solidFill>
              <a:schemeClr val="accent3"/>
            </a:solidFill>
            <a:prstDash val="solid"/>
            <a:round/>
            <a:headEnd type="none" w="med" len="med"/>
            <a:tailEnd type="none" w="med" len="med"/>
          </a:ln>
          <a:effectLst/>
        </p:spPr>
        <p:txBody>
          <a:bodyPr wrap="none" anchor="ctr"/>
          <a:lstStyle/>
          <a:p>
            <a:pPr algn="ctr"/>
            <a:r>
              <a:rPr lang="en-GB" sz="1400" b="1" dirty="0">
                <a:solidFill>
                  <a:schemeClr val="accent3"/>
                </a:solidFill>
                <a:latin typeface="+mn-lt"/>
              </a:rPr>
              <a:t>Development</a:t>
            </a:r>
          </a:p>
        </p:txBody>
      </p:sp>
      <p:sp>
        <p:nvSpPr>
          <p:cNvPr id="6" name="Pentagon 5"/>
          <p:cNvSpPr/>
          <p:nvPr/>
        </p:nvSpPr>
        <p:spPr bwMode="gray">
          <a:xfrm>
            <a:off x="2556511" y="1398161"/>
            <a:ext cx="2160000" cy="472700"/>
          </a:xfrm>
          <a:prstGeom prst="homePlate">
            <a:avLst/>
          </a:prstGeom>
          <a:gradFill flip="none" rotWithShape="1">
            <a:gsLst>
              <a:gs pos="100000">
                <a:srgbClr val="C490B4"/>
              </a:gs>
              <a:gs pos="0">
                <a:schemeClr val="accent4">
                  <a:lumMod val="20000"/>
                  <a:lumOff val="80000"/>
                </a:schemeClr>
              </a:gs>
            </a:gsLst>
            <a:lin ang="0" scaled="1"/>
            <a:tileRect/>
          </a:gradFill>
          <a:ln w="19050" cap="flat" cmpd="sng" algn="ctr">
            <a:solidFill>
              <a:schemeClr val="accent3"/>
            </a:solidFill>
            <a:prstDash val="solid"/>
            <a:round/>
            <a:headEnd type="none" w="med" len="med"/>
            <a:tailEnd type="none" w="med" len="med"/>
          </a:ln>
          <a:effectLst/>
        </p:spPr>
        <p:txBody>
          <a:bodyPr wrap="none" anchor="ctr"/>
          <a:lstStyle/>
          <a:p>
            <a:pPr algn="ctr"/>
            <a:r>
              <a:rPr lang="en-GB" sz="1400" b="1" dirty="0">
                <a:solidFill>
                  <a:schemeClr val="accent3"/>
                </a:solidFill>
                <a:latin typeface="+mn-lt"/>
              </a:rPr>
              <a:t>Delivery</a:t>
            </a:r>
          </a:p>
        </p:txBody>
      </p:sp>
      <p:sp>
        <p:nvSpPr>
          <p:cNvPr id="5" name="Pentagon 4"/>
          <p:cNvSpPr/>
          <p:nvPr/>
        </p:nvSpPr>
        <p:spPr bwMode="gray">
          <a:xfrm>
            <a:off x="514348" y="1398161"/>
            <a:ext cx="2160000" cy="472700"/>
          </a:xfrm>
          <a:prstGeom prst="homePlate">
            <a:avLst/>
          </a:prstGeom>
          <a:gradFill flip="none" rotWithShape="1">
            <a:gsLst>
              <a:gs pos="100000">
                <a:srgbClr val="C490B4"/>
              </a:gs>
              <a:gs pos="0">
                <a:schemeClr val="accent4">
                  <a:lumMod val="20000"/>
                  <a:lumOff val="80000"/>
                </a:schemeClr>
              </a:gs>
            </a:gsLst>
            <a:lin ang="0" scaled="1"/>
            <a:tileRect/>
          </a:gradFill>
          <a:ln w="19050" cap="flat" cmpd="sng" algn="ctr">
            <a:solidFill>
              <a:schemeClr val="accent3"/>
            </a:solidFill>
            <a:prstDash val="solid"/>
            <a:round/>
            <a:headEnd type="none" w="med" len="med"/>
            <a:tailEnd type="none" w="med" len="med"/>
          </a:ln>
          <a:effectLst/>
        </p:spPr>
        <p:txBody>
          <a:bodyPr wrap="none" anchor="ctr"/>
          <a:lstStyle/>
          <a:p>
            <a:pPr algn="ctr">
              <a:defRPr/>
            </a:pPr>
            <a:r>
              <a:rPr lang="en-GB" sz="1400" b="1" dirty="0">
                <a:solidFill>
                  <a:schemeClr val="accent3"/>
                </a:solidFill>
                <a:latin typeface="+mn-lt"/>
              </a:rPr>
              <a:t>Structure </a:t>
            </a:r>
            <a:r>
              <a:rPr lang="en-GB" sz="1400" b="1" dirty="0" smtClean="0">
                <a:solidFill>
                  <a:schemeClr val="accent3"/>
                </a:solidFill>
                <a:latin typeface="+mn-lt"/>
              </a:rPr>
              <a:t>and Resources</a:t>
            </a:r>
            <a:endParaRPr lang="en-GB" sz="1400" b="1" dirty="0">
              <a:solidFill>
                <a:schemeClr val="accent3"/>
              </a:solidFill>
              <a:latin typeface="+mn-lt"/>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116</a:t>
            </a:fld>
            <a:endParaRPr lang="en-GB"/>
          </a:p>
        </p:txBody>
      </p:sp>
    </p:spTree>
    <p:extLst>
      <p:ext uri="{BB962C8B-B14F-4D97-AF65-F5344CB8AC3E}">
        <p14:creationId xmlns:p14="http://schemas.microsoft.com/office/powerpoint/2010/main" val="2227165897"/>
      </p:ext>
    </p:extLst>
  </p:cSld>
  <p:clrMapOvr>
    <a:masterClrMapping/>
  </p:clrMapOvr>
  <p:transition>
    <p:fade/>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Key Questions</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Do </a:t>
            </a:r>
            <a:r>
              <a:rPr lang="en-US" sz="1700" dirty="0"/>
              <a:t>we have mechanisms which identify and seek to deliver continuous improvements?</a:t>
            </a:r>
          </a:p>
          <a:p>
            <a:pPr marL="342900" indent="-342900">
              <a:buFont typeface="+mj-lt"/>
              <a:buAutoNum type="arabicPeriod"/>
            </a:pPr>
            <a:r>
              <a:rPr lang="en-US" sz="1700" dirty="0" smtClean="0"/>
              <a:t>Do </a:t>
            </a:r>
            <a:r>
              <a:rPr lang="en-US" sz="1700" dirty="0"/>
              <a:t>we have the right internal and external behaviours and structures to generate and deliver change and innovation?</a:t>
            </a:r>
          </a:p>
          <a:p>
            <a:pPr marL="342900" indent="-342900">
              <a:buFont typeface="+mj-lt"/>
              <a:buAutoNum type="arabicPeriod"/>
            </a:pPr>
            <a:r>
              <a:rPr lang="en-US" sz="1700" dirty="0" smtClean="0"/>
              <a:t>Are </a:t>
            </a:r>
            <a:r>
              <a:rPr lang="en-US" sz="1700" dirty="0"/>
              <a:t>we aware of internal and external changes and routinely assess how they might present risk or opportunity?</a:t>
            </a:r>
          </a:p>
          <a:p>
            <a:pPr marL="342900" indent="-342900">
              <a:buFont typeface="+mj-lt"/>
              <a:buAutoNum type="arabicPeriod"/>
            </a:pPr>
            <a:r>
              <a:rPr lang="en-US" sz="1700" dirty="0" smtClean="0"/>
              <a:t>Is </a:t>
            </a:r>
            <a:r>
              <a:rPr lang="en-US" sz="1700" dirty="0"/>
              <a:t>the category strategy still aligned to the needs and priorities of the organisation?</a:t>
            </a:r>
            <a:endParaRPr lang="en-US" sz="2000" dirty="0"/>
          </a:p>
        </p:txBody>
      </p:sp>
      <p:sp>
        <p:nvSpPr>
          <p:cNvPr id="5" name="Title 4"/>
          <p:cNvSpPr>
            <a:spLocks noGrp="1"/>
          </p:cNvSpPr>
          <p:nvPr>
            <p:ph type="title"/>
          </p:nvPr>
        </p:nvSpPr>
        <p:spPr/>
        <p:txBody>
          <a:bodyPr/>
          <a:lstStyle/>
          <a:p>
            <a:r>
              <a:rPr lang="en-US" dirty="0" smtClean="0"/>
              <a:t>Step 6 Improve and Enhance</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117</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426113168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smtClean="0"/>
              <a:t>Checklist – To Do</a:t>
            </a:r>
            <a:endParaRPr lang="en-US" dirty="0"/>
          </a:p>
        </p:txBody>
      </p:sp>
      <p:sp>
        <p:nvSpPr>
          <p:cNvPr id="6" name="Content Placeholder 5"/>
          <p:cNvSpPr>
            <a:spLocks noGrp="1"/>
          </p:cNvSpPr>
          <p:nvPr>
            <p:ph idx="1"/>
          </p:nvPr>
        </p:nvSpPr>
        <p:spPr/>
        <p:txBody>
          <a:bodyPr/>
          <a:lstStyle/>
          <a:p>
            <a:pPr marL="342900" indent="-342900">
              <a:buFont typeface="+mj-lt"/>
              <a:buAutoNum type="arabicPeriod"/>
            </a:pPr>
            <a:r>
              <a:rPr lang="en-US" sz="1700" dirty="0" smtClean="0"/>
              <a:t>Identify </a:t>
            </a:r>
            <a:r>
              <a:rPr lang="en-US" sz="1700" dirty="0"/>
              <a:t>improvement opportunities</a:t>
            </a:r>
          </a:p>
          <a:p>
            <a:pPr marL="342900" indent="-342900">
              <a:buFont typeface="+mj-lt"/>
              <a:buAutoNum type="arabicPeriod"/>
            </a:pPr>
            <a:r>
              <a:rPr lang="en-US" sz="1700" dirty="0" smtClean="0"/>
              <a:t>Deliver </a:t>
            </a:r>
            <a:r>
              <a:rPr lang="en-US" sz="1700" dirty="0"/>
              <a:t>continuous improvement actions; benchmarking, problem analysis, competitor analysis, supplier networking &amp; development</a:t>
            </a:r>
          </a:p>
          <a:p>
            <a:pPr marL="342900" indent="-342900">
              <a:buFont typeface="+mj-lt"/>
              <a:buAutoNum type="arabicPeriod"/>
            </a:pPr>
            <a:r>
              <a:rPr lang="en-US" sz="1700" dirty="0" smtClean="0"/>
              <a:t>Capture</a:t>
            </a:r>
            <a:r>
              <a:rPr lang="en-US" sz="1700" dirty="0"/>
              <a:t>/share learning &amp; knowledge</a:t>
            </a:r>
          </a:p>
          <a:p>
            <a:pPr marL="342900" indent="-342900">
              <a:buFont typeface="+mj-lt"/>
              <a:buAutoNum type="arabicPeriod"/>
            </a:pPr>
            <a:r>
              <a:rPr lang="en-US" sz="1700" dirty="0" smtClean="0"/>
              <a:t>Consider </a:t>
            </a:r>
            <a:r>
              <a:rPr lang="en-US" sz="1700" dirty="0"/>
              <a:t>internal/external events which change, challenge, provide opportunity or risk procurement deliverables</a:t>
            </a:r>
          </a:p>
          <a:p>
            <a:pPr marL="342900" indent="-342900">
              <a:buFont typeface="+mj-lt"/>
              <a:buAutoNum type="arabicPeriod"/>
            </a:pPr>
            <a:r>
              <a:rPr lang="en-US" sz="1700" dirty="0" smtClean="0"/>
              <a:t>Continue </a:t>
            </a:r>
            <a:r>
              <a:rPr lang="en-US" sz="1700" dirty="0"/>
              <a:t>to align strategy &amp; business needs (e.g. through the planning process)</a:t>
            </a:r>
          </a:p>
          <a:p>
            <a:pPr marL="342900" indent="-342900">
              <a:buFont typeface="+mj-lt"/>
              <a:buAutoNum type="arabicPeriod"/>
            </a:pPr>
            <a:r>
              <a:rPr lang="en-US" sz="1700" dirty="0" smtClean="0"/>
              <a:t>Communicate </a:t>
            </a:r>
            <a:r>
              <a:rPr lang="en-US" sz="1700" dirty="0"/>
              <a:t>progress in delivering strategy &amp; benefits</a:t>
            </a:r>
          </a:p>
          <a:p>
            <a:pPr marL="342900" indent="-342900">
              <a:buFont typeface="+mj-lt"/>
              <a:buAutoNum type="arabicPeriod"/>
            </a:pPr>
            <a:r>
              <a:rPr lang="en-US" sz="1700" dirty="0" smtClean="0"/>
              <a:t>Formal </a:t>
            </a:r>
            <a:r>
              <a:rPr lang="en-US" sz="1700" dirty="0"/>
              <a:t>‘stop and think’ to re-affirm strategy effectiveness or as a result of a major internal or external trigger event.</a:t>
            </a:r>
            <a:endParaRPr lang="en-US" sz="2000" dirty="0"/>
          </a:p>
        </p:txBody>
      </p:sp>
      <p:sp>
        <p:nvSpPr>
          <p:cNvPr id="5" name="Title 4"/>
          <p:cNvSpPr>
            <a:spLocks noGrp="1"/>
          </p:cNvSpPr>
          <p:nvPr>
            <p:ph type="title"/>
          </p:nvPr>
        </p:nvSpPr>
        <p:spPr/>
        <p:txBody>
          <a:bodyPr/>
          <a:lstStyle/>
          <a:p>
            <a:r>
              <a:rPr lang="en-US" dirty="0" smtClean="0"/>
              <a:t>Step 6 Improve and Enhance</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118</a:t>
            </a:fld>
            <a:endParaRPr lang="en-GB"/>
          </a:p>
        </p:txBody>
      </p:sp>
      <p:pic>
        <p:nvPicPr>
          <p:cNvPr id="4" name="Picture 3" descr="Screen Shot 2017-11-15 at 11.15.5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955" y="553908"/>
            <a:ext cx="765785" cy="756559"/>
          </a:xfrm>
          <a:prstGeom prst="rect">
            <a:avLst/>
          </a:prstGeom>
        </p:spPr>
      </p:pic>
    </p:spTree>
    <p:extLst>
      <p:ext uri="{BB962C8B-B14F-4D97-AF65-F5344CB8AC3E}">
        <p14:creationId xmlns:p14="http://schemas.microsoft.com/office/powerpoint/2010/main" val="194697317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Objectives</a:t>
            </a:r>
            <a:endParaRPr lang="en-US" dirty="0"/>
          </a:p>
        </p:txBody>
      </p:sp>
      <p:sp>
        <p:nvSpPr>
          <p:cNvPr id="3" name="Content Placeholder 2"/>
          <p:cNvSpPr>
            <a:spLocks noGrp="1"/>
          </p:cNvSpPr>
          <p:nvPr>
            <p:ph idx="1"/>
          </p:nvPr>
        </p:nvSpPr>
        <p:spPr/>
        <p:txBody>
          <a:bodyPr/>
          <a:lstStyle/>
          <a:p>
            <a:r>
              <a:rPr lang="en-US" dirty="0" smtClean="0"/>
              <a:t>Assess what has been achieved compared to the agreed objectives</a:t>
            </a:r>
          </a:p>
          <a:p>
            <a:r>
              <a:rPr lang="en-US" dirty="0" smtClean="0"/>
              <a:t>Provides rational information to deal with emotional evaluations</a:t>
            </a:r>
          </a:p>
          <a:p>
            <a:r>
              <a:rPr lang="en-US" dirty="0" smtClean="0"/>
              <a:t>Identify root causes of underachievement and modify the approach through corrective actions</a:t>
            </a:r>
          </a:p>
          <a:p>
            <a:r>
              <a:rPr lang="en-US" dirty="0" smtClean="0"/>
              <a:t>Enables continuous improvement</a:t>
            </a:r>
          </a:p>
          <a:p>
            <a:r>
              <a:rPr lang="en-US" dirty="0" smtClean="0"/>
              <a:t>Helps (re)</a:t>
            </a:r>
            <a:r>
              <a:rPr lang="en-US" dirty="0" err="1" smtClean="0"/>
              <a:t>prioritise</a:t>
            </a:r>
            <a:r>
              <a:rPr lang="en-US" dirty="0" smtClean="0"/>
              <a:t> resources</a:t>
            </a:r>
          </a:p>
          <a:p>
            <a:r>
              <a:rPr lang="en-US" dirty="0" smtClean="0"/>
              <a:t>Share experiences with others / learning from experience</a:t>
            </a:r>
          </a:p>
          <a:p>
            <a:r>
              <a:rPr lang="en-US" dirty="0" smtClean="0"/>
              <a:t>Escalate blockages or </a:t>
            </a:r>
            <a:r>
              <a:rPr lang="en-US" dirty="0" err="1" smtClean="0"/>
              <a:t>conflic</a:t>
            </a:r>
            <a:r>
              <a:rPr lang="en-US" dirty="0" smtClean="0"/>
              <a:t> to seek support</a:t>
            </a:r>
          </a:p>
          <a:p>
            <a:r>
              <a:rPr lang="en-US" dirty="0" smtClean="0"/>
              <a:t>Anticipate change and respond appropriately</a:t>
            </a:r>
          </a:p>
          <a:p>
            <a:r>
              <a:rPr lang="en-US" dirty="0" smtClean="0"/>
              <a:t>Raise the profile of the procurement function</a:t>
            </a:r>
            <a:endParaRPr lang="en-US" dirty="0"/>
          </a:p>
        </p:txBody>
      </p:sp>
      <p:sp>
        <p:nvSpPr>
          <p:cNvPr id="4" name="Title 3"/>
          <p:cNvSpPr>
            <a:spLocks noGrp="1"/>
          </p:cNvSpPr>
          <p:nvPr>
            <p:ph type="title"/>
          </p:nvPr>
        </p:nvSpPr>
        <p:spPr/>
        <p:txBody>
          <a:bodyPr/>
          <a:lstStyle/>
          <a:p>
            <a:r>
              <a:rPr lang="en-US" dirty="0" smtClean="0"/>
              <a:t>Benefits Tracking</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119</a:t>
            </a:fld>
            <a:endParaRPr lang="en-GB"/>
          </a:p>
        </p:txBody>
      </p:sp>
    </p:spTree>
    <p:extLst>
      <p:ext uri="{BB962C8B-B14F-4D97-AF65-F5344CB8AC3E}">
        <p14:creationId xmlns:p14="http://schemas.microsoft.com/office/powerpoint/2010/main" val="380749314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1836992"/>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sz="2400" dirty="0" smtClean="0"/>
              <a:t>Understanding the Category Management Approach</a:t>
            </a:r>
          </a:p>
          <a:p>
            <a:r>
              <a:rPr lang="en-GB" sz="2400" dirty="0" smtClean="0"/>
              <a:t>Categorising Expenditure</a:t>
            </a:r>
            <a:endParaRPr lang="en-GB" sz="2400" dirty="0"/>
          </a:p>
          <a:p>
            <a:r>
              <a:rPr lang="en-GB" sz="2400" dirty="0" smtClean="0"/>
              <a:t>The CIPS model</a:t>
            </a:r>
          </a:p>
          <a:p>
            <a:r>
              <a:rPr lang="en-GB" sz="2400" b="1" u="sng" dirty="0" smtClean="0"/>
              <a:t>Category Management Governance</a:t>
            </a:r>
            <a:endParaRPr lang="en-GB" sz="2400" b="1" u="sng" dirty="0"/>
          </a:p>
          <a:p>
            <a:r>
              <a:rPr lang="en-GB" sz="2400" dirty="0" smtClean="0"/>
              <a:t>Behavioural </a:t>
            </a:r>
            <a:r>
              <a:rPr lang="en-GB" sz="2400" dirty="0"/>
              <a:t>and technical </a:t>
            </a:r>
            <a:r>
              <a:rPr lang="en-GB" sz="2400" dirty="0" smtClean="0"/>
              <a:t>skills</a:t>
            </a:r>
            <a:endParaRPr lang="en-GB" sz="2400" dirty="0"/>
          </a:p>
        </p:txBody>
      </p:sp>
      <p:sp>
        <p:nvSpPr>
          <p:cNvPr id="3" name="Title 2"/>
          <p:cNvSpPr>
            <a:spLocks noGrp="1"/>
          </p:cNvSpPr>
          <p:nvPr>
            <p:ph type="title"/>
          </p:nvPr>
        </p:nvSpPr>
        <p:spPr/>
        <p:txBody>
          <a:bodyPr/>
          <a:lstStyle/>
          <a:p>
            <a:r>
              <a:rPr lang="en-GB" dirty="0"/>
              <a:t>Category Management</a:t>
            </a:r>
          </a:p>
        </p:txBody>
      </p:sp>
    </p:spTree>
    <p:extLst>
      <p:ext uri="{BB962C8B-B14F-4D97-AF65-F5344CB8AC3E}">
        <p14:creationId xmlns:p14="http://schemas.microsoft.com/office/powerpoint/2010/main" val="33651873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Title 1"/>
          <p:cNvSpPr>
            <a:spLocks noGrp="1"/>
          </p:cNvSpPr>
          <p:nvPr>
            <p:ph type="title"/>
          </p:nvPr>
        </p:nvSpPr>
        <p:spPr/>
        <p:txBody>
          <a:bodyPr/>
          <a:lstStyle/>
          <a:p>
            <a:pPr eaLnBrk="1" hangingPunct="1"/>
            <a:r>
              <a:rPr lang="en-GB" altLang="en-US" sz="2830" dirty="0" smtClean="0"/>
              <a:t>Typical governance structure for category management </a:t>
            </a:r>
          </a:p>
        </p:txBody>
      </p:sp>
      <p:sp>
        <p:nvSpPr>
          <p:cNvPr id="2" name="Rounded Rectangle 1"/>
          <p:cNvSpPr/>
          <p:nvPr/>
        </p:nvSpPr>
        <p:spPr bwMode="auto">
          <a:xfrm>
            <a:off x="3290835" y="1920580"/>
            <a:ext cx="2562328" cy="396000"/>
          </a:xfrm>
          <a:prstGeom prst="roundRect">
            <a:avLst/>
          </a:prstGeom>
          <a:solidFill>
            <a:schemeClr val="accent6"/>
          </a:solidFill>
          <a:ln w="19050" cap="flat" cmpd="sng" algn="ctr">
            <a:solidFill>
              <a:schemeClr val="bg1"/>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Executive team</a:t>
            </a:r>
          </a:p>
        </p:txBody>
      </p:sp>
      <p:sp>
        <p:nvSpPr>
          <p:cNvPr id="11" name="Rounded Rectangle 10"/>
          <p:cNvSpPr/>
          <p:nvPr/>
        </p:nvSpPr>
        <p:spPr bwMode="auto">
          <a:xfrm>
            <a:off x="522512" y="4406273"/>
            <a:ext cx="1497207" cy="396000"/>
          </a:xfrm>
          <a:prstGeom prst="roundRect">
            <a:avLst>
              <a:gd name="adj" fmla="val 17858"/>
            </a:avLst>
          </a:prstGeom>
          <a:solidFill>
            <a:schemeClr val="accent4"/>
          </a:solidFill>
          <a:ln w="19050" cap="flat" cmpd="sng" algn="ctr">
            <a:solidFill>
              <a:schemeClr val="accent4"/>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500" b="1" dirty="0" smtClean="0">
                <a:solidFill>
                  <a:schemeClr val="bg1"/>
                </a:solidFill>
              </a:rPr>
              <a:t>Category team 1</a:t>
            </a:r>
            <a:endParaRPr kumimoji="0" lang="en-GB" sz="1500" b="1" i="0" u="none" strike="noStrike" cap="none" normalizeH="0" baseline="0" dirty="0" smtClean="0">
              <a:ln>
                <a:noFill/>
              </a:ln>
              <a:solidFill>
                <a:schemeClr val="bg1"/>
              </a:solidFill>
              <a:effectLst/>
              <a:latin typeface="Calibri" pitchFamily="34" charset="0"/>
            </a:endParaRPr>
          </a:p>
        </p:txBody>
      </p:sp>
      <p:sp>
        <p:nvSpPr>
          <p:cNvPr id="12" name="Rounded Rectangle 11"/>
          <p:cNvSpPr/>
          <p:nvPr/>
        </p:nvSpPr>
        <p:spPr bwMode="auto">
          <a:xfrm>
            <a:off x="2172954" y="4406273"/>
            <a:ext cx="1497207" cy="396000"/>
          </a:xfrm>
          <a:prstGeom prst="roundRect">
            <a:avLst>
              <a:gd name="adj" fmla="val 17858"/>
            </a:avLst>
          </a:prstGeom>
          <a:solidFill>
            <a:schemeClr val="accent4"/>
          </a:solidFill>
          <a:ln w="19050" cap="flat" cmpd="sng" algn="ctr">
            <a:solidFill>
              <a:schemeClr val="accent4"/>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500" b="1" dirty="0" smtClean="0">
                <a:solidFill>
                  <a:schemeClr val="bg1"/>
                </a:solidFill>
              </a:rPr>
              <a:t>Category team 2</a:t>
            </a:r>
            <a:endParaRPr kumimoji="0" lang="en-GB" sz="1500" b="1" i="0" u="none" strike="noStrike" cap="none" normalizeH="0" baseline="0" dirty="0" smtClean="0">
              <a:ln>
                <a:noFill/>
              </a:ln>
              <a:solidFill>
                <a:schemeClr val="bg1"/>
              </a:solidFill>
              <a:effectLst/>
              <a:latin typeface="Calibri" pitchFamily="34" charset="0"/>
            </a:endParaRPr>
          </a:p>
        </p:txBody>
      </p:sp>
      <p:sp>
        <p:nvSpPr>
          <p:cNvPr id="13" name="Rounded Rectangle 12"/>
          <p:cNvSpPr/>
          <p:nvPr/>
        </p:nvSpPr>
        <p:spPr bwMode="auto">
          <a:xfrm>
            <a:off x="3823396" y="4406273"/>
            <a:ext cx="1497207" cy="396000"/>
          </a:xfrm>
          <a:prstGeom prst="roundRect">
            <a:avLst>
              <a:gd name="adj" fmla="val 17858"/>
            </a:avLst>
          </a:prstGeom>
          <a:solidFill>
            <a:schemeClr val="accent4"/>
          </a:solidFill>
          <a:ln w="19050" cap="flat" cmpd="sng" algn="ctr">
            <a:solidFill>
              <a:schemeClr val="accent4"/>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500" b="1" dirty="0" smtClean="0">
                <a:solidFill>
                  <a:schemeClr val="bg1"/>
                </a:solidFill>
              </a:rPr>
              <a:t>Category team 3</a:t>
            </a:r>
            <a:endParaRPr kumimoji="0" lang="en-GB" sz="1500" b="1" i="0" u="none" strike="noStrike" cap="none" normalizeH="0" baseline="0" dirty="0" smtClean="0">
              <a:ln>
                <a:noFill/>
              </a:ln>
              <a:solidFill>
                <a:schemeClr val="bg1"/>
              </a:solidFill>
              <a:effectLst/>
              <a:latin typeface="Calibri" pitchFamily="34" charset="0"/>
            </a:endParaRPr>
          </a:p>
        </p:txBody>
      </p:sp>
      <p:sp>
        <p:nvSpPr>
          <p:cNvPr id="14" name="Rounded Rectangle 13"/>
          <p:cNvSpPr/>
          <p:nvPr/>
        </p:nvSpPr>
        <p:spPr bwMode="auto">
          <a:xfrm>
            <a:off x="5473838" y="4406273"/>
            <a:ext cx="1497207" cy="396000"/>
          </a:xfrm>
          <a:prstGeom prst="roundRect">
            <a:avLst>
              <a:gd name="adj" fmla="val 17858"/>
            </a:avLst>
          </a:prstGeom>
          <a:solidFill>
            <a:schemeClr val="accent4"/>
          </a:solidFill>
          <a:ln w="19050" cap="flat" cmpd="sng" algn="ctr">
            <a:solidFill>
              <a:schemeClr val="accent4"/>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500" b="1" dirty="0" smtClean="0">
                <a:solidFill>
                  <a:schemeClr val="bg1"/>
                </a:solidFill>
              </a:rPr>
              <a:t>Category team 4</a:t>
            </a:r>
            <a:endParaRPr kumimoji="0" lang="en-GB" sz="1500" b="1" i="0" u="none" strike="noStrike" cap="none" normalizeH="0" baseline="0" dirty="0" smtClean="0">
              <a:ln>
                <a:noFill/>
              </a:ln>
              <a:solidFill>
                <a:schemeClr val="bg1"/>
              </a:solidFill>
              <a:effectLst/>
              <a:latin typeface="Calibri" pitchFamily="34" charset="0"/>
            </a:endParaRPr>
          </a:p>
        </p:txBody>
      </p:sp>
      <p:sp>
        <p:nvSpPr>
          <p:cNvPr id="15" name="Rounded Rectangle 14"/>
          <p:cNvSpPr/>
          <p:nvPr/>
        </p:nvSpPr>
        <p:spPr bwMode="auto">
          <a:xfrm>
            <a:off x="7124278" y="4406273"/>
            <a:ext cx="1497207" cy="396000"/>
          </a:xfrm>
          <a:prstGeom prst="roundRect">
            <a:avLst>
              <a:gd name="adj" fmla="val 17858"/>
            </a:avLst>
          </a:prstGeom>
          <a:solidFill>
            <a:schemeClr val="accent4"/>
          </a:solidFill>
          <a:ln w="19050" cap="flat" cmpd="sng" algn="ctr">
            <a:solidFill>
              <a:schemeClr val="accent4"/>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500" b="1" dirty="0" smtClean="0">
                <a:solidFill>
                  <a:schemeClr val="bg1"/>
                </a:solidFill>
              </a:rPr>
              <a:t>Category team 5</a:t>
            </a:r>
            <a:endParaRPr kumimoji="0" lang="en-GB" sz="1500" b="1" i="0" u="none" strike="noStrike" cap="none" normalizeH="0" baseline="0" dirty="0" smtClean="0">
              <a:ln>
                <a:noFill/>
              </a:ln>
              <a:solidFill>
                <a:schemeClr val="bg1"/>
              </a:solidFill>
              <a:effectLst/>
              <a:latin typeface="Calibri" pitchFamily="34" charset="0"/>
            </a:endParaRPr>
          </a:p>
        </p:txBody>
      </p:sp>
      <p:sp>
        <p:nvSpPr>
          <p:cNvPr id="16" name="Rectangle 15"/>
          <p:cNvSpPr/>
          <p:nvPr/>
        </p:nvSpPr>
        <p:spPr bwMode="auto">
          <a:xfrm>
            <a:off x="2172954" y="4874430"/>
            <a:ext cx="4798091" cy="396000"/>
          </a:xfrm>
          <a:prstGeom prst="rect">
            <a:avLst/>
          </a:prstGeom>
          <a:noFill/>
          <a:ln w="9525" cap="flat" cmpd="sng" algn="ctr">
            <a:no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500" b="1" i="1" dirty="0" smtClean="0">
                <a:solidFill>
                  <a:schemeClr val="accent3"/>
                </a:solidFill>
              </a:rPr>
              <a:t>Category teams include a category manager/team leader</a:t>
            </a:r>
            <a:endParaRPr kumimoji="0" lang="en-GB" sz="1500" b="1" i="1" u="none" strike="noStrike" cap="none" normalizeH="0" baseline="0" dirty="0" smtClean="0">
              <a:ln>
                <a:noFill/>
              </a:ln>
              <a:solidFill>
                <a:schemeClr val="accent3"/>
              </a:solidFill>
              <a:effectLst/>
            </a:endParaRPr>
          </a:p>
        </p:txBody>
      </p:sp>
      <p:cxnSp>
        <p:nvCxnSpPr>
          <p:cNvPr id="4" name="Straight Arrow Connector 3"/>
          <p:cNvCxnSpPr/>
          <p:nvPr/>
        </p:nvCxnSpPr>
        <p:spPr bwMode="auto">
          <a:xfrm>
            <a:off x="4571998" y="2316580"/>
            <a:ext cx="0" cy="532563"/>
          </a:xfrm>
          <a:prstGeom prst="straightConnector1">
            <a:avLst/>
          </a:prstGeom>
          <a:solidFill>
            <a:schemeClr val="accent1"/>
          </a:solidFill>
          <a:ln w="19050" cap="flat" cmpd="sng" algn="ctr">
            <a:solidFill>
              <a:schemeClr val="accent3"/>
            </a:solidFill>
            <a:prstDash val="solid"/>
            <a:round/>
            <a:headEnd type="triangle" w="lg" len="lg"/>
            <a:tailEnd type="triangle" w="lg" len="lg"/>
          </a:ln>
          <a:effectLst/>
        </p:spPr>
      </p:cxnSp>
      <p:sp>
        <p:nvSpPr>
          <p:cNvPr id="5" name="Right Bracket 4"/>
          <p:cNvSpPr/>
          <p:nvPr/>
        </p:nvSpPr>
        <p:spPr bwMode="auto">
          <a:xfrm rot="16200000">
            <a:off x="4448909" y="947126"/>
            <a:ext cx="281354" cy="6636940"/>
          </a:xfrm>
          <a:prstGeom prst="rightBracket">
            <a:avLst>
              <a:gd name="adj" fmla="val 0"/>
            </a:avLst>
          </a:prstGeom>
          <a:noFill/>
          <a:ln w="19050" cap="flat" cmpd="sng" algn="ctr">
            <a:solidFill>
              <a:schemeClr val="accent3"/>
            </a:solidFill>
            <a:prstDash val="solid"/>
            <a:round/>
            <a:headEnd type="triangle" w="lg" len="lg"/>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accent2"/>
              </a:solidFill>
              <a:effectLst/>
              <a:latin typeface="Calibri" pitchFamily="34" charset="0"/>
            </a:endParaRPr>
          </a:p>
        </p:txBody>
      </p:sp>
      <p:cxnSp>
        <p:nvCxnSpPr>
          <p:cNvPr id="19" name="Straight Arrow Connector 18"/>
          <p:cNvCxnSpPr/>
          <p:nvPr/>
        </p:nvCxnSpPr>
        <p:spPr bwMode="auto">
          <a:xfrm>
            <a:off x="4571998" y="3858567"/>
            <a:ext cx="0" cy="532563"/>
          </a:xfrm>
          <a:prstGeom prst="straightConnector1">
            <a:avLst/>
          </a:prstGeom>
          <a:solidFill>
            <a:schemeClr val="accent1"/>
          </a:solidFill>
          <a:ln w="19050" cap="flat" cmpd="sng" algn="ctr">
            <a:solidFill>
              <a:schemeClr val="accent3"/>
            </a:solidFill>
            <a:prstDash val="solid"/>
            <a:round/>
            <a:headEnd type="triangle" w="lg" len="lg"/>
            <a:tailEnd type="triangle" w="lg" len="lg"/>
          </a:ln>
          <a:effectLst/>
        </p:spPr>
      </p:cxnSp>
      <p:cxnSp>
        <p:nvCxnSpPr>
          <p:cNvPr id="21" name="Straight Arrow Connector 20"/>
          <p:cNvCxnSpPr/>
          <p:nvPr/>
        </p:nvCxnSpPr>
        <p:spPr bwMode="auto">
          <a:xfrm>
            <a:off x="3006512" y="4118273"/>
            <a:ext cx="0" cy="288000"/>
          </a:xfrm>
          <a:prstGeom prst="straightConnector1">
            <a:avLst/>
          </a:prstGeom>
          <a:solidFill>
            <a:schemeClr val="accent1"/>
          </a:solidFill>
          <a:ln w="19050" cap="flat" cmpd="sng" algn="ctr">
            <a:solidFill>
              <a:schemeClr val="accent3"/>
            </a:solidFill>
            <a:prstDash val="solid"/>
            <a:round/>
            <a:headEnd type="none" w="lg" len="lg"/>
            <a:tailEnd type="triangle" w="lg" len="lg"/>
          </a:ln>
          <a:effectLst/>
        </p:spPr>
      </p:cxnSp>
      <p:cxnSp>
        <p:nvCxnSpPr>
          <p:cNvPr id="23" name="Straight Arrow Connector 22"/>
          <p:cNvCxnSpPr/>
          <p:nvPr/>
        </p:nvCxnSpPr>
        <p:spPr bwMode="auto">
          <a:xfrm>
            <a:off x="6232033" y="4118273"/>
            <a:ext cx="0" cy="288000"/>
          </a:xfrm>
          <a:prstGeom prst="straightConnector1">
            <a:avLst/>
          </a:prstGeom>
          <a:solidFill>
            <a:schemeClr val="accent1"/>
          </a:solidFill>
          <a:ln w="19050" cap="flat" cmpd="sng" algn="ctr">
            <a:solidFill>
              <a:schemeClr val="accent3"/>
            </a:solidFill>
            <a:prstDash val="solid"/>
            <a:round/>
            <a:headEnd type="none" w="lg" len="lg"/>
            <a:tailEnd type="triangle" w="lg" len="lg"/>
          </a:ln>
          <a:effectLst/>
        </p:spPr>
      </p:cxnSp>
      <p:cxnSp>
        <p:nvCxnSpPr>
          <p:cNvPr id="24" name="Straight Arrow Connector 23"/>
          <p:cNvCxnSpPr/>
          <p:nvPr/>
        </p:nvCxnSpPr>
        <p:spPr bwMode="auto">
          <a:xfrm rot="16200000">
            <a:off x="3142585" y="2929530"/>
            <a:ext cx="0" cy="296498"/>
          </a:xfrm>
          <a:prstGeom prst="straightConnector1">
            <a:avLst/>
          </a:prstGeom>
          <a:solidFill>
            <a:schemeClr val="accent1"/>
          </a:solidFill>
          <a:ln w="19050" cap="flat" cmpd="sng" algn="ctr">
            <a:solidFill>
              <a:schemeClr val="accent3"/>
            </a:solidFill>
            <a:prstDash val="solid"/>
            <a:round/>
            <a:headEnd type="none" w="lg" len="lg"/>
            <a:tailEnd type="triangle" w="lg" len="lg"/>
          </a:ln>
          <a:effectLst/>
        </p:spPr>
      </p:cxnSp>
      <p:cxnSp>
        <p:nvCxnSpPr>
          <p:cNvPr id="25" name="Straight Arrow Connector 24"/>
          <p:cNvCxnSpPr/>
          <p:nvPr/>
        </p:nvCxnSpPr>
        <p:spPr bwMode="auto">
          <a:xfrm rot="16200000">
            <a:off x="3154761" y="3431474"/>
            <a:ext cx="0" cy="296498"/>
          </a:xfrm>
          <a:prstGeom prst="straightConnector1">
            <a:avLst/>
          </a:prstGeom>
          <a:solidFill>
            <a:schemeClr val="accent1"/>
          </a:solidFill>
          <a:ln w="19050" cap="flat" cmpd="sng" algn="ctr">
            <a:solidFill>
              <a:schemeClr val="accent3"/>
            </a:solidFill>
            <a:prstDash val="solid"/>
            <a:round/>
            <a:headEnd type="none" w="lg" len="lg"/>
            <a:tailEnd type="triangle" w="lg" len="lg"/>
          </a:ln>
          <a:effectLst/>
        </p:spPr>
      </p:cxnSp>
      <p:cxnSp>
        <p:nvCxnSpPr>
          <p:cNvPr id="26" name="Straight Arrow Connector 25"/>
          <p:cNvCxnSpPr/>
          <p:nvPr/>
        </p:nvCxnSpPr>
        <p:spPr bwMode="auto">
          <a:xfrm rot="5400000" flipH="1">
            <a:off x="6005074" y="2949627"/>
            <a:ext cx="0" cy="296498"/>
          </a:xfrm>
          <a:prstGeom prst="straightConnector1">
            <a:avLst/>
          </a:prstGeom>
          <a:solidFill>
            <a:schemeClr val="accent1"/>
          </a:solidFill>
          <a:ln w="19050" cap="flat" cmpd="sng" algn="ctr">
            <a:solidFill>
              <a:schemeClr val="accent3"/>
            </a:solidFill>
            <a:prstDash val="solid"/>
            <a:round/>
            <a:headEnd type="none" w="lg" len="lg"/>
            <a:tailEnd type="triangle" w="lg" len="lg"/>
          </a:ln>
          <a:effectLst/>
        </p:spPr>
      </p:cxnSp>
      <p:cxnSp>
        <p:nvCxnSpPr>
          <p:cNvPr id="27" name="Straight Arrow Connector 26"/>
          <p:cNvCxnSpPr/>
          <p:nvPr/>
        </p:nvCxnSpPr>
        <p:spPr bwMode="auto">
          <a:xfrm rot="5400000" flipH="1">
            <a:off x="6017250" y="3451571"/>
            <a:ext cx="0" cy="296498"/>
          </a:xfrm>
          <a:prstGeom prst="straightConnector1">
            <a:avLst/>
          </a:prstGeom>
          <a:solidFill>
            <a:schemeClr val="accent1"/>
          </a:solidFill>
          <a:ln w="19050" cap="flat" cmpd="sng" algn="ctr">
            <a:solidFill>
              <a:schemeClr val="accent3"/>
            </a:solidFill>
            <a:prstDash val="solid"/>
            <a:round/>
            <a:headEnd type="none" w="lg" len="lg"/>
            <a:tailEnd type="triangle" w="lg" len="lg"/>
          </a:ln>
          <a:effectLst/>
        </p:spPr>
      </p:cxnSp>
      <p:sp>
        <p:nvSpPr>
          <p:cNvPr id="6" name="Rounded Rectangle 5"/>
          <p:cNvSpPr/>
          <p:nvPr/>
        </p:nvSpPr>
        <p:spPr bwMode="auto">
          <a:xfrm>
            <a:off x="3290834" y="2849143"/>
            <a:ext cx="2562328" cy="1009424"/>
          </a:xfrm>
          <a:prstGeom prst="roundRect">
            <a:avLst>
              <a:gd name="adj" fmla="val 7708"/>
            </a:avLst>
          </a:prstGeom>
          <a:solidFill>
            <a:schemeClr val="accent3"/>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85000"/>
              </a:lnSpc>
              <a:spcBef>
                <a:spcPct val="0"/>
              </a:spcBef>
              <a:spcAft>
                <a:spcPct val="0"/>
              </a:spcAft>
              <a:buClrTx/>
              <a:buSzTx/>
              <a:buFontTx/>
              <a:buNone/>
              <a:tabLst/>
            </a:pPr>
            <a:r>
              <a:rPr kumimoji="0" lang="en-GB" sz="1700" b="1" i="0" u="none" strike="noStrike" cap="none" normalizeH="0" baseline="0" dirty="0" smtClean="0">
                <a:ln>
                  <a:noFill/>
                </a:ln>
                <a:solidFill>
                  <a:schemeClr val="bg1"/>
                </a:solidFill>
                <a:effectLst/>
              </a:rPr>
              <a:t>Programme steering group</a:t>
            </a:r>
          </a:p>
          <a:p>
            <a:pPr marL="0" marR="0" indent="0" algn="ctr" defTabSz="914400" rtl="0" eaLnBrk="1" fontAlgn="base" latinLnBrk="0" hangingPunct="1">
              <a:lnSpc>
                <a:spcPct val="85000"/>
              </a:lnSpc>
              <a:spcBef>
                <a:spcPct val="0"/>
              </a:spcBef>
              <a:spcAft>
                <a:spcPct val="0"/>
              </a:spcAft>
              <a:buClrTx/>
              <a:buSzTx/>
              <a:buFontTx/>
              <a:buNone/>
              <a:tabLst/>
            </a:pPr>
            <a:r>
              <a:rPr lang="en-GB" sz="1700" b="1" i="1" dirty="0" smtClean="0">
                <a:solidFill>
                  <a:schemeClr val="bg1"/>
                </a:solidFill>
              </a:rPr>
              <a:t>(including chairman and programme manager)</a:t>
            </a:r>
            <a:endParaRPr kumimoji="0" lang="en-GB" sz="1700" b="1" i="1" u="none" strike="noStrike" cap="none" normalizeH="0" baseline="0" dirty="0" smtClean="0">
              <a:ln>
                <a:noFill/>
              </a:ln>
              <a:solidFill>
                <a:schemeClr val="bg1"/>
              </a:solidFill>
              <a:effectLst/>
            </a:endParaRPr>
          </a:p>
        </p:txBody>
      </p:sp>
      <p:sp>
        <p:nvSpPr>
          <p:cNvPr id="7" name="Rounded Rectangle 6"/>
          <p:cNvSpPr/>
          <p:nvPr/>
        </p:nvSpPr>
        <p:spPr bwMode="auto">
          <a:xfrm>
            <a:off x="522512" y="2849143"/>
            <a:ext cx="2484000" cy="396000"/>
          </a:xfrm>
          <a:prstGeom prst="roundRect">
            <a:avLst>
              <a:gd name="adj" fmla="val 17858"/>
            </a:avLst>
          </a:prstGeom>
          <a:solidFill>
            <a:schemeClr val="accent3"/>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bg1"/>
                </a:solidFill>
                <a:effectLst/>
                <a:latin typeface="Calibri" pitchFamily="34" charset="0"/>
              </a:rPr>
              <a:t>People development</a:t>
            </a:r>
          </a:p>
        </p:txBody>
      </p:sp>
      <p:sp>
        <p:nvSpPr>
          <p:cNvPr id="8" name="Rounded Rectangle 7"/>
          <p:cNvSpPr/>
          <p:nvPr/>
        </p:nvSpPr>
        <p:spPr bwMode="auto">
          <a:xfrm>
            <a:off x="522512" y="3353855"/>
            <a:ext cx="2484000" cy="396000"/>
          </a:xfrm>
          <a:prstGeom prst="roundRect">
            <a:avLst>
              <a:gd name="adj" fmla="val 17858"/>
            </a:avLst>
          </a:prstGeom>
          <a:solidFill>
            <a:schemeClr val="accent3"/>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bg1"/>
                </a:solidFill>
                <a:effectLst/>
                <a:latin typeface="Calibri" pitchFamily="34" charset="0"/>
              </a:rPr>
              <a:t>Benefits tracking</a:t>
            </a:r>
          </a:p>
        </p:txBody>
      </p:sp>
      <p:sp>
        <p:nvSpPr>
          <p:cNvPr id="9" name="Rounded Rectangle 8"/>
          <p:cNvSpPr/>
          <p:nvPr/>
        </p:nvSpPr>
        <p:spPr bwMode="auto">
          <a:xfrm>
            <a:off x="6137485" y="2849143"/>
            <a:ext cx="2484000" cy="396000"/>
          </a:xfrm>
          <a:prstGeom prst="roundRect">
            <a:avLst>
              <a:gd name="adj" fmla="val 17858"/>
            </a:avLst>
          </a:prstGeom>
          <a:solidFill>
            <a:schemeClr val="accent3"/>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bg1"/>
                </a:solidFill>
                <a:effectLst/>
                <a:latin typeface="Calibri" pitchFamily="34" charset="0"/>
              </a:rPr>
              <a:t>Programme communications</a:t>
            </a:r>
          </a:p>
        </p:txBody>
      </p:sp>
      <p:sp>
        <p:nvSpPr>
          <p:cNvPr id="10" name="Rounded Rectangle 9"/>
          <p:cNvSpPr/>
          <p:nvPr/>
        </p:nvSpPr>
        <p:spPr bwMode="auto">
          <a:xfrm>
            <a:off x="6137485" y="3353855"/>
            <a:ext cx="2484000" cy="396000"/>
          </a:xfrm>
          <a:prstGeom prst="roundRect">
            <a:avLst>
              <a:gd name="adj" fmla="val 17858"/>
            </a:avLst>
          </a:prstGeom>
          <a:solidFill>
            <a:schemeClr val="accent3"/>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500" b="1" i="0" u="none" strike="noStrike" cap="none" normalizeH="0" baseline="0" dirty="0" smtClean="0">
                <a:ln>
                  <a:noFill/>
                </a:ln>
                <a:solidFill>
                  <a:schemeClr val="bg1"/>
                </a:solidFill>
                <a:effectLst/>
                <a:latin typeface="Calibri" pitchFamily="34" charset="0"/>
              </a:rPr>
              <a:t>Programme plan</a:t>
            </a:r>
          </a:p>
        </p:txBody>
      </p:sp>
    </p:spTree>
    <p:extLst>
      <p:ext uri="{BB962C8B-B14F-4D97-AF65-F5344CB8AC3E}">
        <p14:creationId xmlns:p14="http://schemas.microsoft.com/office/powerpoint/2010/main" val="2076289547"/>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p:txBody>
          <a:bodyPr/>
          <a:lstStyle/>
          <a:p>
            <a:r>
              <a:rPr lang="en-US" dirty="0" smtClean="0"/>
              <a:t>Purpose:	</a:t>
            </a:r>
            <a:endParaRPr lang="en-US" dirty="0"/>
          </a:p>
        </p:txBody>
      </p:sp>
      <p:sp>
        <p:nvSpPr>
          <p:cNvPr id="7" name="Content Placeholder 6"/>
          <p:cNvSpPr>
            <a:spLocks noGrp="1"/>
          </p:cNvSpPr>
          <p:nvPr>
            <p:ph idx="1"/>
          </p:nvPr>
        </p:nvSpPr>
        <p:spPr/>
        <p:txBody>
          <a:bodyPr/>
          <a:lstStyle/>
          <a:p>
            <a:r>
              <a:rPr lang="en-US" dirty="0" smtClean="0"/>
              <a:t>Signs off the Project Charter</a:t>
            </a:r>
          </a:p>
          <a:p>
            <a:r>
              <a:rPr lang="en-US" dirty="0" smtClean="0"/>
              <a:t>Ensures strategic alignment</a:t>
            </a:r>
          </a:p>
          <a:p>
            <a:r>
              <a:rPr lang="en-US" dirty="0" smtClean="0"/>
              <a:t>Provides direction, guidance, coaching and support</a:t>
            </a:r>
          </a:p>
          <a:p>
            <a:r>
              <a:rPr lang="en-US" dirty="0" smtClean="0"/>
              <a:t>Ensures that the right resources are allocated</a:t>
            </a:r>
          </a:p>
          <a:p>
            <a:r>
              <a:rPr lang="en-US" dirty="0" smtClean="0"/>
              <a:t>Enables interfaces with other functions, projects, teams</a:t>
            </a:r>
          </a:p>
          <a:p>
            <a:r>
              <a:rPr lang="en-US" dirty="0" smtClean="0"/>
              <a:t>Helps manage the project timelines</a:t>
            </a:r>
          </a:p>
          <a:p>
            <a:r>
              <a:rPr lang="en-US" dirty="0" smtClean="0"/>
              <a:t>Helps ensure projects managed to budget</a:t>
            </a:r>
          </a:p>
          <a:p>
            <a:r>
              <a:rPr lang="en-US" dirty="0" smtClean="0"/>
              <a:t>Reviews benefits gained versus expectations and costs</a:t>
            </a:r>
          </a:p>
          <a:p>
            <a:r>
              <a:rPr lang="en-US" dirty="0" smtClean="0"/>
              <a:t>Help resolve disputes and/or </a:t>
            </a:r>
            <a:r>
              <a:rPr lang="en-US" dirty="0" err="1" smtClean="0"/>
              <a:t>contraints</a:t>
            </a:r>
            <a:endParaRPr lang="en-US" dirty="0" smtClean="0"/>
          </a:p>
          <a:p>
            <a:endParaRPr lang="en-US" dirty="0" smtClean="0"/>
          </a:p>
        </p:txBody>
      </p:sp>
      <p:sp>
        <p:nvSpPr>
          <p:cNvPr id="2" name="Title 1"/>
          <p:cNvSpPr>
            <a:spLocks noGrp="1"/>
          </p:cNvSpPr>
          <p:nvPr>
            <p:ph type="title"/>
          </p:nvPr>
        </p:nvSpPr>
        <p:spPr/>
        <p:txBody>
          <a:bodyPr/>
          <a:lstStyle/>
          <a:p>
            <a:r>
              <a:rPr lang="en-US" dirty="0" smtClean="0"/>
              <a:t>Governance	</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122</a:t>
            </a:fld>
            <a:endParaRPr lang="en-GB"/>
          </a:p>
        </p:txBody>
      </p:sp>
    </p:spTree>
    <p:extLst>
      <p:ext uri="{BB962C8B-B14F-4D97-AF65-F5344CB8AC3E}">
        <p14:creationId xmlns:p14="http://schemas.microsoft.com/office/powerpoint/2010/main" val="298072134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1836992"/>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sz="2400" dirty="0" smtClean="0"/>
              <a:t>Understanding the Category Management Approach</a:t>
            </a:r>
          </a:p>
          <a:p>
            <a:r>
              <a:rPr lang="en-GB" sz="2400" dirty="0" smtClean="0"/>
              <a:t>Categorising Expenditure</a:t>
            </a:r>
            <a:endParaRPr lang="en-GB" sz="2400" dirty="0"/>
          </a:p>
          <a:p>
            <a:r>
              <a:rPr lang="en-GB" sz="2400" dirty="0" smtClean="0"/>
              <a:t>The CIPS model</a:t>
            </a:r>
          </a:p>
          <a:p>
            <a:r>
              <a:rPr lang="en-GB" sz="2400" dirty="0" smtClean="0"/>
              <a:t>Category Management Governance</a:t>
            </a:r>
            <a:endParaRPr lang="en-GB" sz="2400" dirty="0"/>
          </a:p>
          <a:p>
            <a:r>
              <a:rPr lang="en-GB" sz="2400" b="1" u="sng" dirty="0" smtClean="0"/>
              <a:t>Behavioural </a:t>
            </a:r>
            <a:r>
              <a:rPr lang="en-GB" sz="2400" b="1" u="sng" dirty="0"/>
              <a:t>and technical </a:t>
            </a:r>
            <a:r>
              <a:rPr lang="en-GB" sz="2400" b="1" u="sng" dirty="0" smtClean="0"/>
              <a:t>skills</a:t>
            </a:r>
            <a:endParaRPr lang="en-GB" sz="2400" b="1" u="sng" dirty="0"/>
          </a:p>
        </p:txBody>
      </p:sp>
      <p:sp>
        <p:nvSpPr>
          <p:cNvPr id="3" name="Title 2"/>
          <p:cNvSpPr>
            <a:spLocks noGrp="1"/>
          </p:cNvSpPr>
          <p:nvPr>
            <p:ph type="title"/>
          </p:nvPr>
        </p:nvSpPr>
        <p:spPr/>
        <p:txBody>
          <a:bodyPr/>
          <a:lstStyle/>
          <a:p>
            <a:r>
              <a:rPr lang="en-GB" dirty="0"/>
              <a:t>Category Management</a:t>
            </a:r>
          </a:p>
        </p:txBody>
      </p:sp>
    </p:spTree>
    <p:extLst>
      <p:ext uri="{BB962C8B-B14F-4D97-AF65-F5344CB8AC3E}">
        <p14:creationId xmlns:p14="http://schemas.microsoft.com/office/powerpoint/2010/main" val="18769849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ontent Placeholder 18"/>
          <p:cNvGraphicFramePr>
            <a:graphicFrameLocks noGrp="1"/>
          </p:cNvGraphicFramePr>
          <p:nvPr>
            <p:ph idx="1"/>
            <p:extLst>
              <p:ext uri="{D42A27DB-BD31-4B8C-83A1-F6EECF244321}">
                <p14:modId xmlns:p14="http://schemas.microsoft.com/office/powerpoint/2010/main" val="2810498303"/>
              </p:ext>
            </p:extLst>
          </p:nvPr>
        </p:nvGraphicFramePr>
        <p:xfrm>
          <a:off x="417513" y="1320800"/>
          <a:ext cx="8316912" cy="3872280"/>
        </p:xfrm>
        <a:graphic>
          <a:graphicData uri="http://schemas.openxmlformats.org/drawingml/2006/table">
            <a:tbl>
              <a:tblPr firstRow="1" bandRow="1">
                <a:tableStyleId>{5C22544A-7EE6-4342-B048-85BDC9FD1C3A}</a:tableStyleId>
              </a:tblPr>
              <a:tblGrid>
                <a:gridCol w="4158456">
                  <a:extLst>
                    <a:ext uri="{9D8B030D-6E8A-4147-A177-3AD203B41FA5}">
                      <a16:colId xmlns:a16="http://schemas.microsoft.com/office/drawing/2014/main" xmlns="" val="20000"/>
                    </a:ext>
                  </a:extLst>
                </a:gridCol>
                <a:gridCol w="4158456">
                  <a:extLst>
                    <a:ext uri="{9D8B030D-6E8A-4147-A177-3AD203B41FA5}">
                      <a16:colId xmlns:a16="http://schemas.microsoft.com/office/drawing/2014/main" xmlns="" val="20001"/>
                    </a:ext>
                  </a:extLst>
                </a:gridCol>
              </a:tblGrid>
              <a:tr h="370840">
                <a:tc>
                  <a:txBody>
                    <a:bodyPr/>
                    <a:lstStyle/>
                    <a:p>
                      <a:pPr marL="285750" indent="-285750">
                        <a:spcAft>
                          <a:spcPts val="2400"/>
                        </a:spcAft>
                        <a:buFont typeface="Arial" panose="020B0604020202020204" pitchFamily="34" charset="0"/>
                        <a:buChar char="•"/>
                      </a:pPr>
                      <a:r>
                        <a:rPr lang="en-GB" sz="2400" dirty="0">
                          <a:solidFill>
                            <a:schemeClr val="accent3"/>
                          </a:solidFill>
                        </a:rPr>
                        <a:t>Change management</a:t>
                      </a:r>
                    </a:p>
                    <a:p>
                      <a:pPr marL="285750" indent="-285750">
                        <a:spcAft>
                          <a:spcPts val="2400"/>
                        </a:spcAft>
                        <a:buFont typeface="Arial" panose="020B0604020202020204" pitchFamily="34" charset="0"/>
                        <a:buChar char="•"/>
                      </a:pPr>
                      <a:r>
                        <a:rPr lang="en-GB" sz="2400" dirty="0">
                          <a:solidFill>
                            <a:schemeClr val="accent3"/>
                          </a:solidFill>
                        </a:rPr>
                        <a:t>Commercial awareness</a:t>
                      </a:r>
                    </a:p>
                    <a:p>
                      <a:pPr marL="285750" indent="-285750">
                        <a:spcAft>
                          <a:spcPts val="2400"/>
                        </a:spcAft>
                        <a:buFont typeface="Arial" panose="020B0604020202020204" pitchFamily="34" charset="0"/>
                        <a:buChar char="•"/>
                      </a:pPr>
                      <a:r>
                        <a:rPr lang="en-GB" sz="2400" dirty="0">
                          <a:solidFill>
                            <a:schemeClr val="accent3"/>
                          </a:solidFill>
                        </a:rPr>
                        <a:t>Communication</a:t>
                      </a:r>
                    </a:p>
                    <a:p>
                      <a:pPr marL="285750" indent="-285750">
                        <a:spcAft>
                          <a:spcPts val="2400"/>
                        </a:spcAft>
                        <a:buFont typeface="Arial" panose="020B0604020202020204" pitchFamily="34" charset="0"/>
                        <a:buChar char="•"/>
                      </a:pPr>
                      <a:r>
                        <a:rPr lang="en-GB" sz="2400" dirty="0">
                          <a:solidFill>
                            <a:schemeClr val="accent3"/>
                          </a:solidFill>
                        </a:rPr>
                        <a:t>Creativity</a:t>
                      </a:r>
                    </a:p>
                    <a:p>
                      <a:pPr marL="285750" indent="-285750">
                        <a:spcAft>
                          <a:spcPts val="2400"/>
                        </a:spcAft>
                        <a:buFont typeface="Arial" panose="020B0604020202020204" pitchFamily="34" charset="0"/>
                        <a:buChar char="•"/>
                      </a:pPr>
                      <a:r>
                        <a:rPr lang="en-GB" sz="2400" dirty="0">
                          <a:solidFill>
                            <a:schemeClr val="accent3"/>
                          </a:solidFill>
                        </a:rPr>
                        <a:t>Flexibility</a:t>
                      </a:r>
                    </a:p>
                    <a:p>
                      <a:pPr marL="285750" indent="-285750">
                        <a:spcAft>
                          <a:spcPts val="2400"/>
                        </a:spcAft>
                        <a:buFont typeface="Arial" panose="020B0604020202020204" pitchFamily="34" charset="0"/>
                        <a:buChar char="•"/>
                      </a:pPr>
                      <a:endParaRPr lang="en-US" sz="2400" dirty="0">
                        <a:solidFill>
                          <a:schemeClr val="accent3"/>
                        </a:solidFill>
                      </a:endParaRPr>
                    </a:p>
                  </a:txBody>
                  <a:tcPr marL="144000" marT="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spcAft>
                          <a:spcPts val="2400"/>
                        </a:spcAft>
                        <a:buFont typeface="Arial" panose="020B0604020202020204" pitchFamily="34" charset="0"/>
                        <a:buChar char="•"/>
                      </a:pPr>
                      <a:r>
                        <a:rPr lang="en-GB" sz="2400" dirty="0">
                          <a:solidFill>
                            <a:schemeClr val="accent3"/>
                          </a:solidFill>
                        </a:rPr>
                        <a:t>Leadership</a:t>
                      </a:r>
                    </a:p>
                    <a:p>
                      <a:pPr marL="285750" indent="-285750">
                        <a:spcAft>
                          <a:spcPts val="2400"/>
                        </a:spcAft>
                        <a:buFont typeface="Arial" panose="020B0604020202020204" pitchFamily="34" charset="0"/>
                        <a:buChar char="•"/>
                      </a:pPr>
                      <a:r>
                        <a:rPr lang="en-GB" sz="2400" dirty="0">
                          <a:solidFill>
                            <a:schemeClr val="accent3"/>
                          </a:solidFill>
                        </a:rPr>
                        <a:t>Market knowledge</a:t>
                      </a:r>
                    </a:p>
                    <a:p>
                      <a:pPr marL="285750" indent="-285750">
                        <a:spcAft>
                          <a:spcPts val="2400"/>
                        </a:spcAft>
                        <a:buFont typeface="Arial" panose="020B0604020202020204" pitchFamily="34" charset="0"/>
                        <a:buChar char="•"/>
                      </a:pPr>
                      <a:r>
                        <a:rPr lang="en-GB" sz="2400" dirty="0">
                          <a:solidFill>
                            <a:schemeClr val="accent3"/>
                          </a:solidFill>
                        </a:rPr>
                        <a:t>Persuasion</a:t>
                      </a:r>
                    </a:p>
                    <a:p>
                      <a:pPr marL="285750" indent="-285750">
                        <a:spcAft>
                          <a:spcPts val="2400"/>
                        </a:spcAft>
                        <a:buFont typeface="Arial" panose="020B0604020202020204" pitchFamily="34" charset="0"/>
                        <a:buChar char="•"/>
                      </a:pPr>
                      <a:r>
                        <a:rPr lang="en-GB" sz="2400" dirty="0">
                          <a:solidFill>
                            <a:schemeClr val="accent3"/>
                          </a:solidFill>
                        </a:rPr>
                        <a:t>Procurement skills</a:t>
                      </a:r>
                    </a:p>
                    <a:p>
                      <a:pPr marL="285750" indent="-285750">
                        <a:spcAft>
                          <a:spcPts val="2400"/>
                        </a:spcAft>
                        <a:buFont typeface="Arial" panose="020B0604020202020204" pitchFamily="34" charset="0"/>
                        <a:buChar char="•"/>
                      </a:pPr>
                      <a:r>
                        <a:rPr lang="en-GB" sz="2400" dirty="0">
                          <a:solidFill>
                            <a:schemeClr val="accent3"/>
                          </a:solidFill>
                        </a:rPr>
                        <a:t>Tenacity</a:t>
                      </a:r>
                    </a:p>
                    <a:p>
                      <a:pPr marL="285750" indent="-285750">
                        <a:spcAft>
                          <a:spcPts val="2400"/>
                        </a:spcAft>
                        <a:buFont typeface="Arial" panose="020B0604020202020204" pitchFamily="34" charset="0"/>
                        <a:buChar char="•"/>
                      </a:pPr>
                      <a:r>
                        <a:rPr lang="en-GB" sz="2400" dirty="0">
                          <a:solidFill>
                            <a:schemeClr val="accent3"/>
                          </a:solidFill>
                        </a:rPr>
                        <a:t>Vision</a:t>
                      </a:r>
                    </a:p>
                  </a:txBody>
                  <a:tcPr marL="144000" marT="108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1682" name="Title 1"/>
          <p:cNvSpPr>
            <a:spLocks noGrp="1"/>
          </p:cNvSpPr>
          <p:nvPr>
            <p:ph type="title"/>
          </p:nvPr>
        </p:nvSpPr>
        <p:spPr/>
        <p:txBody>
          <a:bodyPr/>
          <a:lstStyle/>
          <a:p>
            <a:r>
              <a:rPr lang="en-GB" altLang="en-US" dirty="0"/>
              <a:t>Snell</a:t>
            </a:r>
            <a:r>
              <a:rPr lang="ja-JP" altLang="en-GB" dirty="0"/>
              <a:t>’</a:t>
            </a:r>
            <a:r>
              <a:rPr lang="en-GB" altLang="ja-JP" dirty="0"/>
              <a:t>s Category Management Skill Set</a:t>
            </a:r>
            <a:endParaRPr lang="en-GB" altLang="en-US" dirty="0"/>
          </a:p>
        </p:txBody>
      </p:sp>
    </p:spTree>
    <p:extLst>
      <p:ext uri="{BB962C8B-B14F-4D97-AF65-F5344CB8AC3E}">
        <p14:creationId xmlns:p14="http://schemas.microsoft.com/office/powerpoint/2010/main" val="228545341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Applying pressure </a:t>
            </a:r>
            <a:r>
              <a:rPr lang="en-GB" dirty="0" smtClean="0"/>
              <a:t>to</a:t>
            </a:r>
            <a:br>
              <a:rPr lang="en-GB" dirty="0" smtClean="0"/>
            </a:br>
            <a:r>
              <a:rPr lang="en-GB" dirty="0" smtClean="0"/>
              <a:t>change attitudes through</a:t>
            </a:r>
            <a:br>
              <a:rPr lang="en-GB" dirty="0" smtClean="0"/>
            </a:br>
            <a:r>
              <a:rPr lang="en-GB" dirty="0" smtClean="0"/>
              <a:t>authority and </a:t>
            </a:r>
            <a:r>
              <a:rPr lang="en-GB" dirty="0"/>
              <a:t>power</a:t>
            </a:r>
          </a:p>
          <a:p>
            <a:r>
              <a:rPr lang="en-GB" dirty="0"/>
              <a:t>Persuading through </a:t>
            </a:r>
            <a:r>
              <a:rPr lang="en-GB" dirty="0" smtClean="0"/>
              <a:t>logical</a:t>
            </a:r>
            <a:br>
              <a:rPr lang="en-GB" dirty="0" smtClean="0"/>
            </a:br>
            <a:r>
              <a:rPr lang="en-GB" dirty="0" smtClean="0"/>
              <a:t>argument </a:t>
            </a:r>
            <a:r>
              <a:rPr lang="en-GB" dirty="0"/>
              <a:t>or </a:t>
            </a:r>
            <a:r>
              <a:rPr lang="en-GB" dirty="0" smtClean="0"/>
              <a:t>appeal</a:t>
            </a:r>
            <a:endParaRPr lang="en-GB" dirty="0"/>
          </a:p>
        </p:txBody>
      </p:sp>
      <p:sp>
        <p:nvSpPr>
          <p:cNvPr id="3" name="Text Placeholder 2"/>
          <p:cNvSpPr>
            <a:spLocks noGrp="1"/>
          </p:cNvSpPr>
          <p:nvPr>
            <p:ph type="body" sz="quarter" idx="10"/>
          </p:nvPr>
        </p:nvSpPr>
        <p:spPr/>
        <p:txBody>
          <a:bodyPr/>
          <a:lstStyle/>
          <a:p>
            <a:r>
              <a:rPr lang="en-US" dirty="0"/>
              <a:t>Influencing </a:t>
            </a:r>
            <a:r>
              <a:rPr lang="en-US" dirty="0" smtClean="0"/>
              <a:t>and Persuasion</a:t>
            </a:r>
            <a:endParaRPr lang="en-US" dirty="0"/>
          </a:p>
        </p:txBody>
      </p:sp>
      <p:sp>
        <p:nvSpPr>
          <p:cNvPr id="117762" name="Title 1"/>
          <p:cNvSpPr>
            <a:spLocks noGrp="1"/>
          </p:cNvSpPr>
          <p:nvPr>
            <p:ph type="title"/>
          </p:nvPr>
        </p:nvSpPr>
        <p:spPr/>
        <p:txBody>
          <a:bodyPr/>
          <a:lstStyle/>
          <a:p>
            <a:r>
              <a:rPr lang="en-GB" altLang="en-US" dirty="0" smtClean="0"/>
              <a:t>Interpersonal Skills</a:t>
            </a:r>
          </a:p>
        </p:txBody>
      </p:sp>
      <p:sp>
        <p:nvSpPr>
          <p:cNvPr id="5" name="TextBox 4"/>
          <p:cNvSpPr txBox="1"/>
          <p:nvPr/>
        </p:nvSpPr>
        <p:spPr>
          <a:xfrm>
            <a:off x="6968156" y="2243928"/>
            <a:ext cx="1613191" cy="430887"/>
          </a:xfrm>
          <a:prstGeom prst="rect">
            <a:avLst/>
          </a:prstGeom>
          <a:noFill/>
        </p:spPr>
        <p:txBody>
          <a:bodyPr wrap="none" lIns="72000" tIns="0" rIns="0" bIns="0" rtlCol="0">
            <a:spAutoFit/>
          </a:bodyPr>
          <a:lstStyle/>
          <a:p>
            <a:r>
              <a:rPr lang="en-US" dirty="0" smtClean="0">
                <a:solidFill>
                  <a:schemeClr val="accent5"/>
                </a:solidFill>
              </a:rPr>
              <a:t>awareness</a:t>
            </a:r>
            <a:endParaRPr lang="en-US" dirty="0">
              <a:solidFill>
                <a:schemeClr val="accent5"/>
              </a:solidFill>
            </a:endParaRPr>
          </a:p>
        </p:txBody>
      </p:sp>
      <p:sp>
        <p:nvSpPr>
          <p:cNvPr id="22" name="TextBox 21"/>
          <p:cNvSpPr txBox="1"/>
          <p:nvPr/>
        </p:nvSpPr>
        <p:spPr>
          <a:xfrm>
            <a:off x="6968155" y="2972637"/>
            <a:ext cx="1190061" cy="430887"/>
          </a:xfrm>
          <a:prstGeom prst="rect">
            <a:avLst/>
          </a:prstGeom>
          <a:noFill/>
        </p:spPr>
        <p:txBody>
          <a:bodyPr wrap="none" lIns="72000" tIns="0" rIns="0" bIns="0" rtlCol="0">
            <a:spAutoFit/>
          </a:bodyPr>
          <a:lstStyle/>
          <a:p>
            <a:r>
              <a:rPr lang="en-US" dirty="0" smtClean="0">
                <a:solidFill>
                  <a:schemeClr val="accent3"/>
                </a:solidFill>
              </a:rPr>
              <a:t>interest</a:t>
            </a:r>
            <a:endParaRPr lang="en-US" dirty="0">
              <a:solidFill>
                <a:schemeClr val="accent3"/>
              </a:solidFill>
            </a:endParaRPr>
          </a:p>
        </p:txBody>
      </p:sp>
      <p:sp>
        <p:nvSpPr>
          <p:cNvPr id="23" name="TextBox 22"/>
          <p:cNvSpPr txBox="1"/>
          <p:nvPr/>
        </p:nvSpPr>
        <p:spPr>
          <a:xfrm>
            <a:off x="6968155" y="3701345"/>
            <a:ext cx="960831" cy="430887"/>
          </a:xfrm>
          <a:prstGeom prst="rect">
            <a:avLst/>
          </a:prstGeom>
          <a:noFill/>
        </p:spPr>
        <p:txBody>
          <a:bodyPr wrap="none" lIns="72000" tIns="0" rIns="0" bIns="0" rtlCol="0">
            <a:spAutoFit/>
          </a:bodyPr>
          <a:lstStyle/>
          <a:p>
            <a:r>
              <a:rPr lang="en-US" dirty="0" smtClean="0">
                <a:solidFill>
                  <a:schemeClr val="accent1">
                    <a:lumMod val="75000"/>
                  </a:schemeClr>
                </a:solidFill>
              </a:rPr>
              <a:t>desire</a:t>
            </a:r>
            <a:endParaRPr lang="en-US" dirty="0">
              <a:solidFill>
                <a:schemeClr val="accent1">
                  <a:lumMod val="75000"/>
                </a:schemeClr>
              </a:solidFill>
            </a:endParaRPr>
          </a:p>
        </p:txBody>
      </p:sp>
      <p:sp>
        <p:nvSpPr>
          <p:cNvPr id="24" name="TextBox 23"/>
          <p:cNvSpPr txBox="1"/>
          <p:nvPr/>
        </p:nvSpPr>
        <p:spPr>
          <a:xfrm>
            <a:off x="6968155" y="4810539"/>
            <a:ext cx="976798" cy="430887"/>
          </a:xfrm>
          <a:prstGeom prst="rect">
            <a:avLst/>
          </a:prstGeom>
          <a:noFill/>
        </p:spPr>
        <p:txBody>
          <a:bodyPr wrap="none" lIns="72000" tIns="0" rIns="0" bIns="0" rtlCol="0">
            <a:spAutoFit/>
          </a:bodyPr>
          <a:lstStyle/>
          <a:p>
            <a:r>
              <a:rPr lang="en-US" dirty="0" smtClean="0"/>
              <a:t>action</a:t>
            </a:r>
            <a:endParaRPr lang="en-US"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125</a:t>
            </a:fld>
            <a:endParaRPr lang="en-GB"/>
          </a:p>
        </p:txBody>
      </p:sp>
      <p:pic>
        <p:nvPicPr>
          <p:cNvPr id="13" name="Picture 12"/>
          <p:cNvPicPr>
            <a:picLocks noChangeAspect="1"/>
          </p:cNvPicPr>
          <p:nvPr/>
        </p:nvPicPr>
        <p:blipFill>
          <a:blip r:embed="rId3"/>
          <a:stretch>
            <a:fillRect/>
          </a:stretch>
        </p:blipFill>
        <p:spPr bwMode="gray">
          <a:xfrm>
            <a:off x="3922685" y="2081721"/>
            <a:ext cx="2880975" cy="3416129"/>
          </a:xfrm>
          <a:prstGeom prst="rect">
            <a:avLst/>
          </a:prstGeom>
        </p:spPr>
      </p:pic>
      <p:cxnSp>
        <p:nvCxnSpPr>
          <p:cNvPr id="26" name="Straight Connector 25"/>
          <p:cNvCxnSpPr/>
          <p:nvPr/>
        </p:nvCxnSpPr>
        <p:spPr bwMode="invGray">
          <a:xfrm>
            <a:off x="5657799" y="2511626"/>
            <a:ext cx="1296000" cy="0"/>
          </a:xfrm>
          <a:prstGeom prst="line">
            <a:avLst/>
          </a:prstGeom>
          <a:solidFill>
            <a:schemeClr val="accent5"/>
          </a:solidFill>
          <a:ln w="19050" cap="rnd">
            <a:solidFill>
              <a:schemeClr val="bg1"/>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cxnSp>
      <p:cxnSp>
        <p:nvCxnSpPr>
          <p:cNvPr id="27" name="Straight Connector 26"/>
          <p:cNvCxnSpPr/>
          <p:nvPr/>
        </p:nvCxnSpPr>
        <p:spPr bwMode="invGray">
          <a:xfrm>
            <a:off x="5657799" y="3240335"/>
            <a:ext cx="1296000" cy="0"/>
          </a:xfrm>
          <a:prstGeom prst="line">
            <a:avLst/>
          </a:prstGeom>
          <a:solidFill>
            <a:schemeClr val="accent5"/>
          </a:solidFill>
          <a:ln w="19050" cap="rnd">
            <a:solidFill>
              <a:schemeClr val="bg1"/>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cxnSp>
      <p:cxnSp>
        <p:nvCxnSpPr>
          <p:cNvPr id="28" name="Straight Connector 27"/>
          <p:cNvCxnSpPr/>
          <p:nvPr/>
        </p:nvCxnSpPr>
        <p:spPr bwMode="invGray">
          <a:xfrm flipV="1">
            <a:off x="5657799" y="3951625"/>
            <a:ext cx="1296000" cy="1"/>
          </a:xfrm>
          <a:prstGeom prst="line">
            <a:avLst/>
          </a:prstGeom>
          <a:solidFill>
            <a:schemeClr val="accent5"/>
          </a:solidFill>
          <a:ln w="19050" cap="rnd">
            <a:solidFill>
              <a:schemeClr val="bg1"/>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cxnSp>
      <p:cxnSp>
        <p:nvCxnSpPr>
          <p:cNvPr id="29" name="Straight Connector 28"/>
          <p:cNvCxnSpPr/>
          <p:nvPr/>
        </p:nvCxnSpPr>
        <p:spPr bwMode="invGray">
          <a:xfrm>
            <a:off x="5657799" y="5069528"/>
            <a:ext cx="1296000" cy="0"/>
          </a:xfrm>
          <a:prstGeom prst="line">
            <a:avLst/>
          </a:prstGeom>
          <a:solidFill>
            <a:schemeClr val="accent5"/>
          </a:solidFill>
          <a:ln w="19050" cap="rnd">
            <a:solidFill>
              <a:schemeClr val="bg1"/>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cxnSp>
      <p:sp>
        <p:nvSpPr>
          <p:cNvPr id="30" name="Rectangle 29"/>
          <p:cNvSpPr/>
          <p:nvPr/>
        </p:nvSpPr>
        <p:spPr bwMode="white">
          <a:xfrm>
            <a:off x="5001297" y="2922770"/>
            <a:ext cx="652548" cy="652547"/>
          </a:xfrm>
          <a:prstGeom prst="rect">
            <a:avLst/>
          </a:prstGeom>
          <a:noFill/>
          <a:ln w="19050" cap="rnd">
            <a:no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36000" rIns="0" bIns="36000" numCol="1" spcCol="1270" anchor="ctr" anchorCtr="0">
            <a:noAutofit/>
          </a:bodyPr>
          <a:lstStyle/>
          <a:p>
            <a:pPr algn="ctr" defTabSz="666750">
              <a:lnSpc>
                <a:spcPct val="90000"/>
              </a:lnSpc>
              <a:spcAft>
                <a:spcPct val="35000"/>
              </a:spcAft>
            </a:pPr>
            <a:r>
              <a:rPr lang="en-GB" sz="4800" b="1" dirty="0" smtClean="0">
                <a:solidFill>
                  <a:schemeClr val="bg1"/>
                </a:solidFill>
              </a:rPr>
              <a:t>i</a:t>
            </a:r>
            <a:endParaRPr lang="en-GB" sz="4800" b="1" dirty="0">
              <a:solidFill>
                <a:schemeClr val="bg1"/>
              </a:solidFill>
            </a:endParaRPr>
          </a:p>
        </p:txBody>
      </p:sp>
      <p:sp>
        <p:nvSpPr>
          <p:cNvPr id="32" name="Rectangle 31"/>
          <p:cNvSpPr/>
          <p:nvPr/>
        </p:nvSpPr>
        <p:spPr bwMode="white">
          <a:xfrm>
            <a:off x="5001296" y="3651478"/>
            <a:ext cx="652548" cy="652547"/>
          </a:xfrm>
          <a:prstGeom prst="rect">
            <a:avLst/>
          </a:prstGeom>
          <a:noFill/>
          <a:ln w="19050" cap="rnd">
            <a:no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36000" rIns="0" bIns="36000" numCol="1" spcCol="1270" anchor="ctr" anchorCtr="0">
            <a:noAutofit/>
          </a:bodyPr>
          <a:lstStyle/>
          <a:p>
            <a:pPr algn="ctr" defTabSz="666750">
              <a:lnSpc>
                <a:spcPct val="90000"/>
              </a:lnSpc>
              <a:spcAft>
                <a:spcPct val="35000"/>
              </a:spcAft>
            </a:pPr>
            <a:r>
              <a:rPr lang="en-GB" sz="4800" b="1" dirty="0" smtClean="0">
                <a:solidFill>
                  <a:schemeClr val="bg1"/>
                </a:solidFill>
              </a:rPr>
              <a:t>d</a:t>
            </a:r>
            <a:endParaRPr lang="en-GB" sz="4800" b="1" dirty="0">
              <a:solidFill>
                <a:schemeClr val="bg1"/>
              </a:solidFill>
            </a:endParaRPr>
          </a:p>
        </p:txBody>
      </p:sp>
      <p:sp>
        <p:nvSpPr>
          <p:cNvPr id="33" name="Rectangle 32"/>
          <p:cNvSpPr/>
          <p:nvPr/>
        </p:nvSpPr>
        <p:spPr bwMode="white">
          <a:xfrm>
            <a:off x="5006245" y="4760672"/>
            <a:ext cx="652548" cy="652547"/>
          </a:xfrm>
          <a:prstGeom prst="rect">
            <a:avLst/>
          </a:prstGeom>
          <a:noFill/>
          <a:ln w="19050" cap="rnd">
            <a:no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108000" numCol="1" spcCol="1270" anchor="ctr" anchorCtr="0">
            <a:noAutofit/>
          </a:bodyPr>
          <a:lstStyle/>
          <a:p>
            <a:pPr algn="ctr" defTabSz="666750">
              <a:spcAft>
                <a:spcPts val="0"/>
              </a:spcAft>
            </a:pPr>
            <a:r>
              <a:rPr lang="en-GB" sz="4800" b="1" dirty="0">
                <a:solidFill>
                  <a:schemeClr val="bg1"/>
                </a:solidFill>
              </a:rPr>
              <a:t>a</a:t>
            </a:r>
          </a:p>
        </p:txBody>
      </p:sp>
      <p:sp>
        <p:nvSpPr>
          <p:cNvPr id="34" name="Rectangle 33"/>
          <p:cNvSpPr/>
          <p:nvPr/>
        </p:nvSpPr>
        <p:spPr bwMode="white">
          <a:xfrm>
            <a:off x="5006245" y="2194061"/>
            <a:ext cx="652548" cy="652547"/>
          </a:xfrm>
          <a:prstGeom prst="rect">
            <a:avLst/>
          </a:prstGeom>
          <a:noFill/>
          <a:ln w="19050" cap="rnd">
            <a:no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36000" rIns="0" bIns="36000" numCol="1" spcCol="1270" anchor="ctr" anchorCtr="0">
            <a:noAutofit/>
          </a:bodyPr>
          <a:lstStyle/>
          <a:p>
            <a:pPr algn="ctr" defTabSz="666750">
              <a:lnSpc>
                <a:spcPct val="90000"/>
              </a:lnSpc>
              <a:spcAft>
                <a:spcPct val="35000"/>
              </a:spcAft>
            </a:pPr>
            <a:r>
              <a:rPr lang="en-GB" sz="4800" b="1" dirty="0">
                <a:solidFill>
                  <a:schemeClr val="bg1"/>
                </a:solidFill>
              </a:rPr>
              <a:t>a</a:t>
            </a:r>
          </a:p>
        </p:txBody>
      </p:sp>
    </p:spTree>
    <p:extLst>
      <p:ext uri="{BB962C8B-B14F-4D97-AF65-F5344CB8AC3E}">
        <p14:creationId xmlns:p14="http://schemas.microsoft.com/office/powerpoint/2010/main" val="2002033532"/>
      </p:ext>
    </p:extLst>
  </p:cSld>
  <p:clrMapOvr>
    <a:masterClrMapping/>
  </p:clrMapOvr>
  <p:transition>
    <p:fade/>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r>
              <a:rPr lang="en-GB" altLang="en-US" dirty="0" smtClean="0"/>
              <a:t>Leading in four directions</a:t>
            </a:r>
          </a:p>
        </p:txBody>
      </p:sp>
      <p:sp>
        <p:nvSpPr>
          <p:cNvPr id="73732" name="TextBox 4"/>
          <p:cNvSpPr txBox="1">
            <a:spLocks noChangeArrowheads="1"/>
          </p:cNvSpPr>
          <p:nvPr/>
        </p:nvSpPr>
        <p:spPr bwMode="auto">
          <a:xfrm>
            <a:off x="426882" y="5518806"/>
            <a:ext cx="307644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altLang="en-US" dirty="0">
                <a:solidFill>
                  <a:schemeClr val="accent3"/>
                </a:solidFill>
              </a:rPr>
              <a:t>(</a:t>
            </a:r>
            <a:r>
              <a:rPr lang="en-GB" altLang="en-US" dirty="0" err="1">
                <a:solidFill>
                  <a:schemeClr val="accent3"/>
                </a:solidFill>
              </a:rPr>
              <a:t>Boddy</a:t>
            </a:r>
            <a:r>
              <a:rPr lang="en-GB" altLang="en-US" dirty="0">
                <a:solidFill>
                  <a:schemeClr val="accent3"/>
                </a:solidFill>
              </a:rPr>
              <a:t> and Buchanan (1992)</a:t>
            </a:r>
          </a:p>
        </p:txBody>
      </p:sp>
      <p:sp>
        <p:nvSpPr>
          <p:cNvPr id="17" name="Rounded Rectangle 2"/>
          <p:cNvSpPr/>
          <p:nvPr/>
        </p:nvSpPr>
        <p:spPr bwMode="gray">
          <a:xfrm>
            <a:off x="3262877" y="2560185"/>
            <a:ext cx="2631541" cy="297316"/>
          </a:xfrm>
          <a:custGeom>
            <a:avLst/>
            <a:gdLst>
              <a:gd name="connsiteX0" fmla="*/ 125884 w 3195661"/>
              <a:gd name="connsiteY0" fmla="*/ 375783 h 375783"/>
              <a:gd name="connsiteX1" fmla="*/ 3069777 w 3195661"/>
              <a:gd name="connsiteY1" fmla="*/ 375783 h 375783"/>
              <a:gd name="connsiteX2" fmla="*/ 3195661 w 3195661"/>
              <a:gd name="connsiteY2" fmla="*/ 249306 h 375783"/>
              <a:gd name="connsiteX3" fmla="*/ 3195661 w 3195661"/>
              <a:gd name="connsiteY3" fmla="*/ 0 h 375783"/>
              <a:gd name="connsiteX4" fmla="*/ 1539706 w 3195661"/>
              <a:gd name="connsiteY4" fmla="*/ 12838 h 375783"/>
              <a:gd name="connsiteX5" fmla="*/ 0 w 3195661"/>
              <a:gd name="connsiteY5" fmla="*/ 0 h 375783"/>
              <a:gd name="connsiteX6" fmla="*/ 0 w 3195661"/>
              <a:gd name="connsiteY6" fmla="*/ 249306 h 375783"/>
              <a:gd name="connsiteX7" fmla="*/ 125884 w 3195661"/>
              <a:gd name="connsiteY7" fmla="*/ 375783 h 375783"/>
              <a:gd name="connsiteX0" fmla="*/ 1539706 w 3195661"/>
              <a:gd name="connsiteY0" fmla="*/ 12838 h 375783"/>
              <a:gd name="connsiteX1" fmla="*/ 0 w 3195661"/>
              <a:gd name="connsiteY1" fmla="*/ 0 h 375783"/>
              <a:gd name="connsiteX2" fmla="*/ 0 w 3195661"/>
              <a:gd name="connsiteY2" fmla="*/ 249306 h 375783"/>
              <a:gd name="connsiteX3" fmla="*/ 125884 w 3195661"/>
              <a:gd name="connsiteY3" fmla="*/ 375783 h 375783"/>
              <a:gd name="connsiteX4" fmla="*/ 3069777 w 3195661"/>
              <a:gd name="connsiteY4" fmla="*/ 375783 h 375783"/>
              <a:gd name="connsiteX5" fmla="*/ 3195661 w 3195661"/>
              <a:gd name="connsiteY5" fmla="*/ 249306 h 375783"/>
              <a:gd name="connsiteX6" fmla="*/ 3195661 w 3195661"/>
              <a:gd name="connsiteY6" fmla="*/ 0 h 375783"/>
              <a:gd name="connsiteX7" fmla="*/ 1631146 w 3195661"/>
              <a:gd name="connsiteY7" fmla="*/ 104278 h 375783"/>
              <a:gd name="connsiteX0" fmla="*/ 0 w 3195661"/>
              <a:gd name="connsiteY0" fmla="*/ 0 h 375783"/>
              <a:gd name="connsiteX1" fmla="*/ 0 w 3195661"/>
              <a:gd name="connsiteY1" fmla="*/ 249306 h 375783"/>
              <a:gd name="connsiteX2" fmla="*/ 125884 w 3195661"/>
              <a:gd name="connsiteY2" fmla="*/ 375783 h 375783"/>
              <a:gd name="connsiteX3" fmla="*/ 3069777 w 3195661"/>
              <a:gd name="connsiteY3" fmla="*/ 375783 h 375783"/>
              <a:gd name="connsiteX4" fmla="*/ 3195661 w 3195661"/>
              <a:gd name="connsiteY4" fmla="*/ 249306 h 375783"/>
              <a:gd name="connsiteX5" fmla="*/ 3195661 w 3195661"/>
              <a:gd name="connsiteY5" fmla="*/ 0 h 375783"/>
              <a:gd name="connsiteX6" fmla="*/ 1631146 w 3195661"/>
              <a:gd name="connsiteY6" fmla="*/ 104278 h 375783"/>
              <a:gd name="connsiteX0" fmla="*/ 0 w 3195661"/>
              <a:gd name="connsiteY0" fmla="*/ 0 h 375783"/>
              <a:gd name="connsiteX1" fmla="*/ 0 w 3195661"/>
              <a:gd name="connsiteY1" fmla="*/ 249306 h 375783"/>
              <a:gd name="connsiteX2" fmla="*/ 125884 w 3195661"/>
              <a:gd name="connsiteY2" fmla="*/ 375783 h 375783"/>
              <a:gd name="connsiteX3" fmla="*/ 3069777 w 3195661"/>
              <a:gd name="connsiteY3" fmla="*/ 375783 h 375783"/>
              <a:gd name="connsiteX4" fmla="*/ 3195661 w 3195661"/>
              <a:gd name="connsiteY4" fmla="*/ 249306 h 375783"/>
              <a:gd name="connsiteX5" fmla="*/ 3195661 w 3195661"/>
              <a:gd name="connsiteY5" fmla="*/ 0 h 375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95661" h="375783">
                <a:moveTo>
                  <a:pt x="0" y="0"/>
                </a:moveTo>
                <a:lnTo>
                  <a:pt x="0" y="249306"/>
                </a:lnTo>
                <a:cubicBezTo>
                  <a:pt x="0" y="319158"/>
                  <a:pt x="56360" y="375783"/>
                  <a:pt x="125884" y="375783"/>
                </a:cubicBezTo>
                <a:lnTo>
                  <a:pt x="3069777" y="375783"/>
                </a:lnTo>
                <a:cubicBezTo>
                  <a:pt x="3139301" y="375783"/>
                  <a:pt x="3195661" y="319158"/>
                  <a:pt x="3195661" y="249306"/>
                </a:cubicBezTo>
                <a:lnTo>
                  <a:pt x="3195661" y="0"/>
                </a:lnTo>
              </a:path>
            </a:pathLst>
          </a:custGeom>
          <a:noFill/>
          <a:ln w="19050" cap="rnd" cmpd="sng" algn="ctr">
            <a:solidFill>
              <a:schemeClr val="accent3"/>
            </a:solidFill>
            <a:prstDash val="solid"/>
            <a:round/>
            <a:headEnd type="triangle" w="lg" len="lg"/>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22" name="TextBox 21"/>
          <p:cNvSpPr txBox="1"/>
          <p:nvPr/>
        </p:nvSpPr>
        <p:spPr bwMode="gray">
          <a:xfrm>
            <a:off x="571500" y="3253501"/>
            <a:ext cx="2304000" cy="828000"/>
          </a:xfrm>
          <a:prstGeom prst="roundRect">
            <a:avLst/>
          </a:prstGeom>
          <a:solidFill>
            <a:schemeClr val="accent3"/>
          </a:solidFill>
          <a:ln w="19050">
            <a:solidFill>
              <a:schemeClr val="bg1"/>
            </a:solidFill>
            <a:prstDash val="solid"/>
          </a:ln>
        </p:spPr>
        <p:txBody>
          <a:bodyPr wrap="square" lIns="72000" tIns="18000" rIns="72000" bIns="18000" rtlCol="0" anchor="ctr">
            <a:noAutofit/>
          </a:bodyPr>
          <a:lstStyle/>
          <a:p>
            <a:pPr algn="ctr"/>
            <a:r>
              <a:rPr lang="en-US" sz="1800" b="1" dirty="0" smtClean="0">
                <a:solidFill>
                  <a:schemeClr val="bg1"/>
                </a:solidFill>
              </a:rPr>
              <a:t>Supply chain</a:t>
            </a:r>
            <a:endParaRPr lang="en-US" sz="1800" b="1" dirty="0">
              <a:solidFill>
                <a:schemeClr val="bg1"/>
              </a:solidFill>
            </a:endParaRPr>
          </a:p>
        </p:txBody>
      </p:sp>
      <p:sp>
        <p:nvSpPr>
          <p:cNvPr id="24" name="Rectangle 3"/>
          <p:cNvSpPr>
            <a:spLocks noChangeArrowheads="1"/>
          </p:cNvSpPr>
          <p:nvPr/>
        </p:nvSpPr>
        <p:spPr bwMode="gray">
          <a:xfrm>
            <a:off x="2066859" y="1684456"/>
            <a:ext cx="2392036" cy="828000"/>
          </a:xfrm>
          <a:prstGeom prst="roundRect">
            <a:avLst>
              <a:gd name="adj" fmla="val 13282"/>
            </a:avLst>
          </a:prstGeom>
          <a:solidFill>
            <a:schemeClr val="accent1"/>
          </a:solidFill>
          <a:ln w="19050">
            <a:solidFill>
              <a:schemeClr val="bg1"/>
            </a:solidFill>
            <a:round/>
            <a:headEnd/>
            <a:tailEnd/>
          </a:ln>
          <a:effectLst/>
        </p:spPr>
        <p:txBody>
          <a:bodyPr wrap="none" tIns="36000" bIns="36000" anchor="ctr">
            <a:noAutofit/>
          </a:bodyPr>
          <a:lstStyle/>
          <a:p>
            <a:pPr algn="ctr">
              <a:lnSpc>
                <a:spcPct val="85000"/>
              </a:lnSpc>
            </a:pPr>
            <a:r>
              <a:rPr lang="en-US" sz="1800" b="1" dirty="0" smtClean="0">
                <a:solidFill>
                  <a:schemeClr val="bg1"/>
                </a:solidFill>
              </a:rPr>
              <a:t>Own boss</a:t>
            </a:r>
            <a:endParaRPr lang="en-US" sz="1800" b="1" dirty="0">
              <a:solidFill>
                <a:schemeClr val="bg1"/>
              </a:solidFill>
            </a:endParaRPr>
          </a:p>
        </p:txBody>
      </p:sp>
      <p:sp>
        <p:nvSpPr>
          <p:cNvPr id="28" name="TextBox 27"/>
          <p:cNvSpPr txBox="1"/>
          <p:nvPr/>
        </p:nvSpPr>
        <p:spPr bwMode="gray">
          <a:xfrm>
            <a:off x="6249225" y="3253501"/>
            <a:ext cx="2304000" cy="828000"/>
          </a:xfrm>
          <a:prstGeom prst="roundRect">
            <a:avLst/>
          </a:prstGeom>
          <a:solidFill>
            <a:schemeClr val="accent5"/>
          </a:solidFill>
          <a:ln w="19050">
            <a:solidFill>
              <a:schemeClr val="bg1"/>
            </a:solidFill>
            <a:prstDash val="solid"/>
          </a:ln>
        </p:spPr>
        <p:txBody>
          <a:bodyPr wrap="square" lIns="36000" tIns="18000" rIns="36000" bIns="18000" rtlCol="0">
            <a:noAutofit/>
          </a:bodyPr>
          <a:lstStyle/>
          <a:p>
            <a:pPr algn="ctr">
              <a:lnSpc>
                <a:spcPct val="85000"/>
              </a:lnSpc>
            </a:pPr>
            <a:r>
              <a:rPr lang="en-GB" sz="1800" b="1" dirty="0">
                <a:solidFill>
                  <a:schemeClr val="bg1"/>
                </a:solidFill>
              </a:rPr>
              <a:t>Colleagues in purchasing and</a:t>
            </a:r>
          </a:p>
          <a:p>
            <a:pPr algn="ctr">
              <a:lnSpc>
                <a:spcPct val="85000"/>
              </a:lnSpc>
            </a:pPr>
            <a:r>
              <a:rPr lang="en-GB" sz="1800" b="1" dirty="0">
                <a:solidFill>
                  <a:schemeClr val="bg1"/>
                </a:solidFill>
              </a:rPr>
              <a:t>other functions</a:t>
            </a:r>
          </a:p>
        </p:txBody>
      </p:sp>
      <p:sp>
        <p:nvSpPr>
          <p:cNvPr id="32" name="Rectangle 3"/>
          <p:cNvSpPr>
            <a:spLocks noChangeArrowheads="1"/>
          </p:cNvSpPr>
          <p:nvPr/>
        </p:nvSpPr>
        <p:spPr bwMode="gray">
          <a:xfrm>
            <a:off x="4698400" y="1684456"/>
            <a:ext cx="2392036" cy="828000"/>
          </a:xfrm>
          <a:prstGeom prst="roundRect">
            <a:avLst>
              <a:gd name="adj" fmla="val 13282"/>
            </a:avLst>
          </a:prstGeom>
          <a:solidFill>
            <a:schemeClr val="accent6"/>
          </a:solidFill>
          <a:ln w="19050">
            <a:solidFill>
              <a:schemeClr val="bg1"/>
            </a:solidFill>
            <a:round/>
            <a:headEnd/>
            <a:tailEnd/>
          </a:ln>
          <a:effectLst/>
        </p:spPr>
        <p:txBody>
          <a:bodyPr wrap="none" tIns="36000" bIns="36000" anchor="ctr">
            <a:noAutofit/>
          </a:bodyPr>
          <a:lstStyle/>
          <a:p>
            <a:pPr algn="ctr">
              <a:lnSpc>
                <a:spcPct val="85000"/>
              </a:lnSpc>
            </a:pPr>
            <a:r>
              <a:rPr lang="en-US" sz="1800" b="1" dirty="0" smtClean="0">
                <a:solidFill>
                  <a:schemeClr val="bg1"/>
                </a:solidFill>
              </a:rPr>
              <a:t>Senior</a:t>
            </a:r>
            <a:br>
              <a:rPr lang="en-US" sz="1800" b="1" dirty="0" smtClean="0">
                <a:solidFill>
                  <a:schemeClr val="bg1"/>
                </a:solidFill>
              </a:rPr>
            </a:br>
            <a:r>
              <a:rPr lang="en-US" sz="1800" b="1" dirty="0" smtClean="0">
                <a:solidFill>
                  <a:schemeClr val="bg1"/>
                </a:solidFill>
              </a:rPr>
              <a:t>decision-makers</a:t>
            </a:r>
            <a:endParaRPr lang="en-US" sz="1800" b="1" dirty="0">
              <a:solidFill>
                <a:schemeClr val="bg1"/>
              </a:solidFill>
            </a:endParaRPr>
          </a:p>
        </p:txBody>
      </p:sp>
      <p:sp>
        <p:nvSpPr>
          <p:cNvPr id="38" name="Rectangle 3"/>
          <p:cNvSpPr>
            <a:spLocks noChangeArrowheads="1"/>
          </p:cNvSpPr>
          <p:nvPr/>
        </p:nvSpPr>
        <p:spPr bwMode="gray">
          <a:xfrm>
            <a:off x="3383180" y="4505325"/>
            <a:ext cx="2392036" cy="828000"/>
          </a:xfrm>
          <a:prstGeom prst="roundRect">
            <a:avLst>
              <a:gd name="adj" fmla="val 13282"/>
            </a:avLst>
          </a:prstGeom>
          <a:solidFill>
            <a:schemeClr val="accent4"/>
          </a:solidFill>
          <a:ln w="19050">
            <a:solidFill>
              <a:schemeClr val="bg1"/>
            </a:solidFill>
            <a:round/>
            <a:headEnd/>
            <a:tailEnd/>
          </a:ln>
          <a:effectLst/>
        </p:spPr>
        <p:txBody>
          <a:bodyPr wrap="square" tIns="36000" bIns="36000" anchor="ctr">
            <a:noAutofit/>
          </a:bodyPr>
          <a:lstStyle/>
          <a:p>
            <a:pPr algn="ctr">
              <a:lnSpc>
                <a:spcPct val="85000"/>
              </a:lnSpc>
            </a:pPr>
            <a:r>
              <a:rPr lang="en-US" sz="1800" b="1" dirty="0" smtClean="0">
                <a:solidFill>
                  <a:schemeClr val="bg1"/>
                </a:solidFill>
              </a:rPr>
              <a:t>Subordinates/team members</a:t>
            </a:r>
            <a:endParaRPr lang="en-US" sz="1800" b="1" dirty="0">
              <a:solidFill>
                <a:schemeClr val="bg1"/>
              </a:solidFill>
            </a:endParaRPr>
          </a:p>
        </p:txBody>
      </p:sp>
      <p:cxnSp>
        <p:nvCxnSpPr>
          <p:cNvPr id="3" name="Straight Arrow Connector 2"/>
          <p:cNvCxnSpPr/>
          <p:nvPr/>
        </p:nvCxnSpPr>
        <p:spPr bwMode="gray">
          <a:xfrm>
            <a:off x="4579198" y="2857501"/>
            <a:ext cx="0" cy="1620000"/>
          </a:xfrm>
          <a:prstGeom prst="straightConnector1">
            <a:avLst/>
          </a:prstGeom>
          <a:noFill/>
          <a:ln w="19050" cap="rnd" cmpd="sng" algn="ctr">
            <a:solidFill>
              <a:schemeClr val="accent3"/>
            </a:solidFill>
            <a:prstDash val="solid"/>
            <a:round/>
            <a:headEnd type="triangle" w="lg" len="lg"/>
            <a:tailEnd type="triangle" w="lg" len="lg"/>
          </a:ln>
          <a:effectLst/>
        </p:spPr>
      </p:cxnSp>
      <p:cxnSp>
        <p:nvCxnSpPr>
          <p:cNvPr id="43" name="Straight Arrow Connector 42"/>
          <p:cNvCxnSpPr>
            <a:stCxn id="22" idx="3"/>
            <a:endCxn id="28" idx="1"/>
          </p:cNvCxnSpPr>
          <p:nvPr/>
        </p:nvCxnSpPr>
        <p:spPr bwMode="gray">
          <a:xfrm>
            <a:off x="2875500" y="3667501"/>
            <a:ext cx="3373725" cy="0"/>
          </a:xfrm>
          <a:prstGeom prst="straightConnector1">
            <a:avLst/>
          </a:prstGeom>
          <a:noFill/>
          <a:ln w="19050" cap="rnd" cmpd="sng" algn="ctr">
            <a:solidFill>
              <a:schemeClr val="accent3"/>
            </a:solidFill>
            <a:prstDash val="solid"/>
            <a:round/>
            <a:headEnd type="triangle" w="lg" len="lg"/>
            <a:tailEnd type="triangle" w="lg" len="lg"/>
          </a:ln>
          <a:effectLst/>
        </p:spPr>
      </p:cxnSp>
      <p:sp>
        <p:nvSpPr>
          <p:cNvPr id="37" name="Rectangle 3"/>
          <p:cNvSpPr>
            <a:spLocks noChangeArrowheads="1"/>
          </p:cNvSpPr>
          <p:nvPr/>
        </p:nvSpPr>
        <p:spPr bwMode="gray">
          <a:xfrm>
            <a:off x="3383180" y="3253501"/>
            <a:ext cx="2392036" cy="828000"/>
          </a:xfrm>
          <a:prstGeom prst="roundRect">
            <a:avLst>
              <a:gd name="adj" fmla="val 13282"/>
            </a:avLst>
          </a:prstGeom>
          <a:solidFill>
            <a:schemeClr val="accent2"/>
          </a:solidFill>
          <a:ln w="19050">
            <a:solidFill>
              <a:schemeClr val="bg1"/>
            </a:solidFill>
            <a:round/>
            <a:headEnd/>
            <a:tailEnd/>
          </a:ln>
          <a:effectLst/>
        </p:spPr>
        <p:txBody>
          <a:bodyPr wrap="none" tIns="36000" bIns="36000" anchor="ctr">
            <a:noAutofit/>
          </a:bodyPr>
          <a:lstStyle/>
          <a:p>
            <a:pPr algn="ctr">
              <a:lnSpc>
                <a:spcPct val="85000"/>
              </a:lnSpc>
            </a:pPr>
            <a:r>
              <a:rPr lang="en-US" sz="1800" b="1" dirty="0">
                <a:solidFill>
                  <a:schemeClr val="bg1"/>
                </a:solidFill>
              </a:rPr>
              <a:t>Manager/leader</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126</a:t>
            </a:fld>
            <a:endParaRPr lang="en-GB"/>
          </a:p>
        </p:txBody>
      </p:sp>
    </p:spTree>
    <p:extLst>
      <p:ext uri="{BB962C8B-B14F-4D97-AF65-F5344CB8AC3E}">
        <p14:creationId xmlns:p14="http://schemas.microsoft.com/office/powerpoint/2010/main" val="3971820901"/>
      </p:ext>
    </p:extLst>
  </p:cSld>
  <p:clrMapOvr>
    <a:masterClrMapping/>
  </p:clrMapOvr>
  <p:transition>
    <p:fade/>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93703382"/>
              </p:ext>
            </p:extLst>
          </p:nvPr>
        </p:nvGraphicFramePr>
        <p:xfrm>
          <a:off x="417513" y="1320800"/>
          <a:ext cx="8313445" cy="4651374"/>
        </p:xfrm>
        <a:graphic>
          <a:graphicData uri="http://schemas.openxmlformats.org/drawingml/2006/table">
            <a:tbl>
              <a:tblPr/>
              <a:tblGrid>
                <a:gridCol w="2272645">
                  <a:extLst>
                    <a:ext uri="{9D8B030D-6E8A-4147-A177-3AD203B41FA5}">
                      <a16:colId xmlns:a16="http://schemas.microsoft.com/office/drawing/2014/main" xmlns="" val="20000"/>
                    </a:ext>
                  </a:extLst>
                </a:gridCol>
                <a:gridCol w="6040800">
                  <a:extLst>
                    <a:ext uri="{9D8B030D-6E8A-4147-A177-3AD203B41FA5}">
                      <a16:colId xmlns:a16="http://schemas.microsoft.com/office/drawing/2014/main" xmlns="" val="20001"/>
                    </a:ext>
                  </a:extLst>
                </a:gridCol>
              </a:tblGrid>
              <a:tr h="571654">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mn-lt"/>
                          <a:ea typeface="MS PGothic" pitchFamily="34" charset="-128"/>
                        </a:rPr>
                        <a:t>7 CORE PRACTICES</a:t>
                      </a: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mn-lt"/>
                          <a:ea typeface="MS PGothic" pitchFamily="34" charset="-128"/>
                        </a:rPr>
                        <a:t>14 KEY CHALLENGES</a:t>
                      </a:r>
                    </a:p>
                  </a:txBody>
                  <a:tcPr marL="92840" marR="92840" marT="45726" marB="45726"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430957">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1" i="0" u="none" strike="noStrike" cap="none" normalizeH="0" baseline="0" dirty="0" smtClean="0">
                          <a:ln>
                            <a:noFill/>
                          </a:ln>
                          <a:solidFill>
                            <a:schemeClr val="accent3"/>
                          </a:solidFill>
                          <a:effectLst/>
                          <a:latin typeface="+mn-lt"/>
                          <a:ea typeface="MS PGothic" pitchFamily="34" charset="-128"/>
                        </a:rPr>
                        <a:t>Leading yourself</a:t>
                      </a:r>
                      <a:r>
                        <a:rPr kumimoji="0" lang="ja-JP" altLang="en-GB" sz="1800" b="0" i="0" u="none" strike="noStrike" cap="none" normalizeH="0" baseline="0" dirty="0" smtClean="0">
                          <a:ln>
                            <a:noFill/>
                          </a:ln>
                          <a:solidFill>
                            <a:schemeClr val="accent3"/>
                          </a:solidFill>
                          <a:effectLst/>
                          <a:latin typeface="+mn-lt"/>
                          <a:ea typeface="MS PGothic" pitchFamily="34" charset="-128"/>
                        </a:rPr>
                        <a:t>’</a:t>
                      </a:r>
                      <a:endParaRPr kumimoji="0" lang="en-GB" sz="18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Developing direction and strategy</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1"/>
                  </a:ext>
                </a:extLst>
              </a:tr>
              <a:tr h="427191">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Creating a </a:t>
                      </a: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0" i="0" u="none" strike="noStrike" cap="none" normalizeH="0" baseline="0" dirty="0" smtClean="0">
                          <a:ln>
                            <a:noFill/>
                          </a:ln>
                          <a:solidFill>
                            <a:schemeClr val="accent3"/>
                          </a:solidFill>
                          <a:effectLst/>
                          <a:latin typeface="+mn-lt"/>
                          <a:ea typeface="MS PGothic" pitchFamily="34" charset="-128"/>
                        </a:rPr>
                        <a:t>learning organisation</a:t>
                      </a:r>
                      <a:r>
                        <a:rPr kumimoji="0" lang="ja-JP" altLang="en-GB" sz="1800" b="0" i="0" u="none" strike="noStrike" cap="none" normalizeH="0" baseline="0" dirty="0" smtClean="0">
                          <a:ln>
                            <a:noFill/>
                          </a:ln>
                          <a:solidFill>
                            <a:schemeClr val="accent3"/>
                          </a:solidFill>
                          <a:effectLst/>
                          <a:latin typeface="+mn-lt"/>
                          <a:ea typeface="MS PGothic" pitchFamily="34" charset="-128"/>
                        </a:rPr>
                        <a:t>’</a:t>
                      </a:r>
                      <a:endParaRPr kumimoji="0" lang="en-GB" sz="1800" b="0" i="0" u="none" strike="noStrike" cap="none" normalizeH="0" baseline="0" dirty="0" smtClean="0">
                        <a:ln>
                          <a:noFill/>
                        </a:ln>
                        <a:solidFill>
                          <a:schemeClr val="accent3"/>
                        </a:solidFill>
                        <a:effectLst/>
                        <a:latin typeface="+mn-lt"/>
                        <a:ea typeface="MS PGothic" pitchFamily="34" charset="-128"/>
                      </a:endParaRP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2"/>
                  </a:ext>
                </a:extLst>
              </a:tr>
              <a:tr h="748872">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1" i="0" u="none" strike="noStrike" cap="none" normalizeH="0" baseline="0" dirty="0" smtClean="0">
                          <a:ln>
                            <a:noFill/>
                          </a:ln>
                          <a:solidFill>
                            <a:schemeClr val="accent3"/>
                          </a:solidFill>
                          <a:effectLst/>
                          <a:latin typeface="+mn-lt"/>
                          <a:ea typeface="MS PGothic" pitchFamily="34" charset="-128"/>
                        </a:rPr>
                        <a:t>On purpose</a:t>
                      </a:r>
                      <a:r>
                        <a:rPr kumimoji="0" lang="ja-JP" altLang="en-GB" sz="1800" b="0" i="0" u="none" strike="noStrike" cap="none" normalizeH="0" baseline="0" dirty="0" smtClean="0">
                          <a:ln>
                            <a:noFill/>
                          </a:ln>
                          <a:solidFill>
                            <a:schemeClr val="accent3"/>
                          </a:solidFill>
                          <a:effectLst/>
                          <a:latin typeface="+mn-lt"/>
                          <a:ea typeface="MS PGothic" pitchFamily="34" charset="-128"/>
                        </a:rPr>
                        <a:t>’</a:t>
                      </a:r>
                      <a:endParaRPr kumimoji="0" lang="en-GB" sz="18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New, flexible and continually changing organisational structures</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748872">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Working effectively with complex, self-managing and </a:t>
                      </a: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0" i="0" u="none" strike="noStrike" cap="none" normalizeH="0" baseline="0" dirty="0" smtClean="0">
                          <a:ln>
                            <a:noFill/>
                          </a:ln>
                          <a:solidFill>
                            <a:schemeClr val="accent3"/>
                          </a:solidFill>
                          <a:effectLst/>
                          <a:latin typeface="+mn-lt"/>
                          <a:ea typeface="MS PGothic" pitchFamily="34" charset="-128"/>
                        </a:rPr>
                        <a:t>virtual</a:t>
                      </a: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0" i="0" u="none" strike="noStrike" cap="none" normalizeH="0" baseline="0" dirty="0" smtClean="0">
                          <a:ln>
                            <a:noFill/>
                          </a:ln>
                          <a:solidFill>
                            <a:schemeClr val="accent3"/>
                          </a:solidFill>
                          <a:effectLst/>
                          <a:latin typeface="+mn-lt"/>
                          <a:ea typeface="MS PGothic" pitchFamily="34" charset="-128"/>
                        </a:rPr>
                        <a:t> teams</a:t>
                      </a:r>
                      <a:endParaRPr kumimoji="0" lang="en-GB" sz="1800" b="0" i="0" u="none" strike="noStrike" cap="none" normalizeH="0" baseline="0" dirty="0" smtClean="0">
                        <a:ln>
                          <a:noFill/>
                        </a:ln>
                        <a:solidFill>
                          <a:schemeClr val="accent3"/>
                        </a:solidFill>
                        <a:effectLst/>
                        <a:latin typeface="+mn-lt"/>
                        <a:ea typeface="MS PGothic" pitchFamily="34" charset="-128"/>
                      </a:endParaRP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30957">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1" i="0" u="none" strike="noStrike" cap="none" normalizeH="0" baseline="0" dirty="0" smtClean="0">
                          <a:ln>
                            <a:noFill/>
                          </a:ln>
                          <a:solidFill>
                            <a:schemeClr val="accent3"/>
                          </a:solidFill>
                          <a:effectLst/>
                          <a:latin typeface="+mn-lt"/>
                          <a:ea typeface="MS PGothic" pitchFamily="34" charset="-128"/>
                        </a:rPr>
                        <a:t>Power</a:t>
                      </a:r>
                      <a:r>
                        <a:rPr kumimoji="0" lang="ja-JP" altLang="en-GB" sz="1800" b="0" i="0" u="none" strike="noStrike" cap="none" normalizeH="0" baseline="0" dirty="0" smtClean="0">
                          <a:ln>
                            <a:noFill/>
                          </a:ln>
                          <a:solidFill>
                            <a:schemeClr val="accent3"/>
                          </a:solidFill>
                          <a:effectLst/>
                          <a:latin typeface="+mn-lt"/>
                          <a:ea typeface="MS PGothic" pitchFamily="34" charset="-128"/>
                        </a:rPr>
                        <a:t>’</a:t>
                      </a:r>
                      <a:endParaRPr kumimoji="0" lang="en-GB" sz="18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Creating and maintaining cultures of innovation and creativity</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5"/>
                  </a:ext>
                </a:extLst>
              </a:tr>
              <a:tr h="430957">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Fostering diversity and inclusion</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6"/>
                  </a:ext>
                </a:extLst>
              </a:tr>
              <a:tr h="430957">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1800" b="0" i="0" u="none" strike="noStrike" cap="none" normalizeH="0" baseline="0" dirty="0" smtClean="0">
                          <a:ln>
                            <a:noFill/>
                          </a:ln>
                          <a:solidFill>
                            <a:schemeClr val="accent3"/>
                          </a:solidFill>
                          <a:effectLst/>
                          <a:latin typeface="+mn-lt"/>
                          <a:ea typeface="MS PGothic" pitchFamily="34" charset="-128"/>
                        </a:rPr>
                        <a:t>‘</a:t>
                      </a:r>
                      <a:r>
                        <a:rPr kumimoji="0" lang="en-GB" altLang="ja-JP" sz="1800" b="1" i="0" u="none" strike="noStrike" cap="none" normalizeH="0" baseline="0" dirty="0" smtClean="0">
                          <a:ln>
                            <a:noFill/>
                          </a:ln>
                          <a:solidFill>
                            <a:schemeClr val="accent3"/>
                          </a:solidFill>
                          <a:effectLst/>
                          <a:latin typeface="+mn-lt"/>
                          <a:ea typeface="MS PGothic" pitchFamily="34" charset="-128"/>
                        </a:rPr>
                        <a:t>Living with risk</a:t>
                      </a:r>
                      <a:r>
                        <a:rPr kumimoji="0" lang="ja-JP" altLang="en-GB" sz="1800" b="0" i="0" u="none" strike="noStrike" cap="none" normalizeH="0" baseline="0" dirty="0" smtClean="0">
                          <a:ln>
                            <a:noFill/>
                          </a:ln>
                          <a:solidFill>
                            <a:schemeClr val="accent3"/>
                          </a:solidFill>
                          <a:effectLst/>
                          <a:latin typeface="+mn-lt"/>
                          <a:ea typeface="MS PGothic" pitchFamily="34" charset="-128"/>
                        </a:rPr>
                        <a:t>’</a:t>
                      </a:r>
                      <a:endParaRPr kumimoji="0" lang="en-GB" sz="18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Promoting collaborative, negotiated partnerships </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430957">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0" i="0" u="none" strike="noStrike" cap="none" normalizeH="0" baseline="0" dirty="0" smtClean="0">
                          <a:ln>
                            <a:noFill/>
                          </a:ln>
                          <a:solidFill>
                            <a:schemeClr val="accent3"/>
                          </a:solidFill>
                          <a:effectLst/>
                          <a:latin typeface="+mn-lt"/>
                          <a:ea typeface="MS PGothic" pitchFamily="34" charset="-128"/>
                        </a:rPr>
                        <a:t>Improving the quality and efficiency of work processes </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bl>
          </a:graphicData>
        </a:graphic>
      </p:graphicFrame>
      <p:sp>
        <p:nvSpPr>
          <p:cNvPr id="33794" name="Title 5"/>
          <p:cNvSpPr>
            <a:spLocks noGrp="1"/>
          </p:cNvSpPr>
          <p:nvPr>
            <p:ph type="title"/>
          </p:nvPr>
        </p:nvSpPr>
        <p:spPr/>
        <p:txBody>
          <a:bodyPr/>
          <a:lstStyle/>
          <a:p>
            <a:r>
              <a:rPr lang="en-GB" altLang="en-US" smtClean="0"/>
              <a:t>Pedler’s Challenges Approach</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127</a:t>
            </a:fld>
            <a:endParaRPr lang="en-GB"/>
          </a:p>
        </p:txBody>
      </p:sp>
    </p:spTree>
    <p:extLst>
      <p:ext uri="{BB962C8B-B14F-4D97-AF65-F5344CB8AC3E}">
        <p14:creationId xmlns:p14="http://schemas.microsoft.com/office/powerpoint/2010/main" val="1726204649"/>
      </p:ext>
    </p:extLst>
  </p:cSld>
  <p:clrMapOvr>
    <a:masterClrMapping/>
  </p:clrMapOvr>
  <p:transition>
    <p:fade/>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68190091"/>
              </p:ext>
            </p:extLst>
          </p:nvPr>
        </p:nvGraphicFramePr>
        <p:xfrm>
          <a:off x="417513" y="1320800"/>
          <a:ext cx="8313445" cy="3715692"/>
        </p:xfrm>
        <a:graphic>
          <a:graphicData uri="http://schemas.openxmlformats.org/drawingml/2006/table">
            <a:tbl>
              <a:tblPr/>
              <a:tblGrid>
                <a:gridCol w="2272645">
                  <a:extLst>
                    <a:ext uri="{9D8B030D-6E8A-4147-A177-3AD203B41FA5}">
                      <a16:colId xmlns:a16="http://schemas.microsoft.com/office/drawing/2014/main" xmlns="" val="20000"/>
                    </a:ext>
                  </a:extLst>
                </a:gridCol>
                <a:gridCol w="6040800">
                  <a:extLst>
                    <a:ext uri="{9D8B030D-6E8A-4147-A177-3AD203B41FA5}">
                      <a16:colId xmlns:a16="http://schemas.microsoft.com/office/drawing/2014/main" xmlns="" val="20001"/>
                    </a:ext>
                  </a:extLst>
                </a:gridCol>
              </a:tblGrid>
              <a:tr h="572400">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mn-lt"/>
                          <a:ea typeface="MS PGothic" pitchFamily="34" charset="-128"/>
                        </a:rPr>
                        <a:t>7 CORE PRACTICES</a:t>
                      </a: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mn-lt"/>
                          <a:ea typeface="MS PGothic" pitchFamily="34" charset="-128"/>
                        </a:rPr>
                        <a:t>14 KEY CHALLENGES</a:t>
                      </a:r>
                    </a:p>
                  </a:txBody>
                  <a:tcPr marL="92840" marR="92840" marT="45726" marB="45726"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523882">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2100" b="0" i="0" u="none" strike="noStrike" cap="none" normalizeH="0" baseline="0" dirty="0" smtClean="0">
                          <a:ln>
                            <a:noFill/>
                          </a:ln>
                          <a:solidFill>
                            <a:schemeClr val="accent3"/>
                          </a:solidFill>
                          <a:effectLst/>
                          <a:latin typeface="+mn-lt"/>
                          <a:ea typeface="MS PGothic" pitchFamily="34" charset="-128"/>
                        </a:rPr>
                        <a:t>‘</a:t>
                      </a:r>
                      <a:r>
                        <a:rPr kumimoji="0" lang="en-GB" altLang="ja-JP" sz="2100" b="1" i="0" u="none" strike="noStrike" cap="none" normalizeH="0" baseline="0" dirty="0" smtClean="0">
                          <a:ln>
                            <a:noFill/>
                          </a:ln>
                          <a:solidFill>
                            <a:schemeClr val="accent3"/>
                          </a:solidFill>
                          <a:effectLst/>
                          <a:latin typeface="+mn-lt"/>
                          <a:ea typeface="MS PGothic" pitchFamily="34" charset="-128"/>
                        </a:rPr>
                        <a:t>Challenging questions</a:t>
                      </a:r>
                      <a:r>
                        <a:rPr kumimoji="0" lang="ja-JP" altLang="en-GB" sz="2100" b="0" i="0" u="none" strike="noStrike" cap="none" normalizeH="0" baseline="0" dirty="0" smtClean="0">
                          <a:ln>
                            <a:noFill/>
                          </a:ln>
                          <a:solidFill>
                            <a:schemeClr val="accent3"/>
                          </a:solidFill>
                          <a:effectLst/>
                          <a:latin typeface="+mn-lt"/>
                          <a:ea typeface="MS PGothic" pitchFamily="34" charset="-128"/>
                        </a:rPr>
                        <a:t>’</a:t>
                      </a:r>
                      <a:endParaRPr kumimoji="0" lang="en-GB" sz="21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2100" b="0" i="0" u="none" strike="noStrike" cap="none" normalizeH="0" baseline="0" dirty="0" smtClean="0">
                          <a:ln>
                            <a:noFill/>
                          </a:ln>
                          <a:solidFill>
                            <a:schemeClr val="accent3"/>
                          </a:solidFill>
                          <a:effectLst/>
                          <a:latin typeface="+mn-lt"/>
                          <a:ea typeface="MS PGothic" pitchFamily="34" charset="-128"/>
                        </a:rPr>
                        <a:t>Streamlining</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1"/>
                  </a:ext>
                </a:extLst>
              </a:tr>
              <a:tr h="523882">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2100" b="0" i="0" u="none" strike="noStrike" cap="none" normalizeH="0" baseline="0" dirty="0" smtClean="0">
                          <a:ln>
                            <a:noFill/>
                          </a:ln>
                          <a:solidFill>
                            <a:schemeClr val="accent3"/>
                          </a:solidFill>
                          <a:effectLst/>
                          <a:latin typeface="+mn-lt"/>
                          <a:ea typeface="MS PGothic" pitchFamily="34" charset="-128"/>
                        </a:rPr>
                        <a:t>Encouraging social responsibility</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2"/>
                  </a:ext>
                </a:extLst>
              </a:tr>
              <a:tr h="523882">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2100" b="0" i="0" u="none" strike="noStrike" cap="none" normalizeH="0" baseline="0" dirty="0" smtClean="0">
                          <a:ln>
                            <a:noFill/>
                          </a:ln>
                          <a:solidFill>
                            <a:schemeClr val="accent3"/>
                          </a:solidFill>
                          <a:effectLst/>
                          <a:latin typeface="+mn-lt"/>
                          <a:ea typeface="MS PGothic" pitchFamily="34" charset="-128"/>
                        </a:rPr>
                        <a:t>‘</a:t>
                      </a:r>
                      <a:r>
                        <a:rPr kumimoji="0" lang="en-GB" altLang="ja-JP" sz="2100" b="1" i="0" u="none" strike="noStrike" cap="none" normalizeH="0" baseline="0" dirty="0" smtClean="0">
                          <a:ln>
                            <a:noFill/>
                          </a:ln>
                          <a:solidFill>
                            <a:schemeClr val="accent3"/>
                          </a:solidFill>
                          <a:effectLst/>
                          <a:latin typeface="+mn-lt"/>
                          <a:ea typeface="MS PGothic" pitchFamily="34" charset="-128"/>
                        </a:rPr>
                        <a:t>Facilitation</a:t>
                      </a:r>
                      <a:r>
                        <a:rPr kumimoji="0" lang="ja-JP" altLang="en-GB" sz="2100" b="0" i="0" u="none" strike="noStrike" cap="none" normalizeH="0" baseline="0" dirty="0" smtClean="0">
                          <a:ln>
                            <a:noFill/>
                          </a:ln>
                          <a:solidFill>
                            <a:schemeClr val="accent3"/>
                          </a:solidFill>
                          <a:effectLst/>
                          <a:latin typeface="+mn-lt"/>
                          <a:ea typeface="MS PGothic" pitchFamily="34" charset="-128"/>
                        </a:rPr>
                        <a:t>’</a:t>
                      </a:r>
                      <a:endParaRPr kumimoji="0" lang="en-GB" sz="21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2100" b="0" i="0" u="none" strike="noStrike" cap="none" normalizeH="0" baseline="0" dirty="0" smtClean="0">
                          <a:ln>
                            <a:noFill/>
                          </a:ln>
                          <a:solidFill>
                            <a:schemeClr val="accent3"/>
                          </a:solidFill>
                          <a:effectLst/>
                          <a:latin typeface="+mn-lt"/>
                          <a:ea typeface="MS PGothic" pitchFamily="34" charset="-128"/>
                        </a:rPr>
                        <a:t>Mobilising knowledge</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23882">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2100" b="0" i="0" u="none" strike="noStrike" cap="none" normalizeH="0" baseline="0" dirty="0" smtClean="0">
                          <a:ln>
                            <a:noFill/>
                          </a:ln>
                          <a:solidFill>
                            <a:schemeClr val="accent3"/>
                          </a:solidFill>
                          <a:effectLst/>
                          <a:latin typeface="+mn-lt"/>
                          <a:ea typeface="MS PGothic" pitchFamily="34" charset="-128"/>
                        </a:rPr>
                        <a:t>Leading in networks</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523882">
                <a:tc rowSpan="2">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ja-JP" altLang="en-GB" sz="2100" b="0" i="0" u="none" strike="noStrike" cap="none" normalizeH="0" baseline="0" dirty="0" smtClean="0">
                          <a:ln>
                            <a:noFill/>
                          </a:ln>
                          <a:solidFill>
                            <a:schemeClr val="accent3"/>
                          </a:solidFill>
                          <a:effectLst/>
                          <a:latin typeface="+mn-lt"/>
                          <a:ea typeface="MS PGothic" pitchFamily="34" charset="-128"/>
                        </a:rPr>
                        <a:t>‘</a:t>
                      </a:r>
                      <a:r>
                        <a:rPr kumimoji="0" lang="en-GB" altLang="ja-JP" sz="2100" b="1" i="0" u="none" strike="noStrike" cap="none" normalizeH="0" baseline="0" dirty="0" smtClean="0">
                          <a:ln>
                            <a:noFill/>
                          </a:ln>
                          <a:solidFill>
                            <a:schemeClr val="accent3"/>
                          </a:solidFill>
                          <a:effectLst/>
                          <a:latin typeface="+mn-lt"/>
                          <a:ea typeface="MS PGothic" pitchFamily="34" charset="-128"/>
                        </a:rPr>
                        <a:t>Networking</a:t>
                      </a:r>
                      <a:r>
                        <a:rPr kumimoji="0" lang="ja-JP" altLang="en-GB" sz="2100" b="0" i="0" u="none" strike="noStrike" cap="none" normalizeH="0" baseline="0" dirty="0" smtClean="0">
                          <a:ln>
                            <a:noFill/>
                          </a:ln>
                          <a:solidFill>
                            <a:schemeClr val="accent3"/>
                          </a:solidFill>
                          <a:effectLst/>
                          <a:latin typeface="+mn-lt"/>
                          <a:ea typeface="MS PGothic" pitchFamily="34" charset="-128"/>
                        </a:rPr>
                        <a:t>’</a:t>
                      </a:r>
                      <a:endParaRPr kumimoji="0" lang="en-GB" sz="2100" b="0" i="0" u="none" strike="noStrike" cap="none" normalizeH="0" baseline="0" dirty="0" smtClean="0">
                        <a:ln>
                          <a:noFill/>
                        </a:ln>
                        <a:solidFill>
                          <a:schemeClr val="accent3"/>
                        </a:solidFill>
                        <a:effectLst/>
                        <a:latin typeface="+mn-lt"/>
                        <a:ea typeface="MS PGothic" pitchFamily="34" charset="-128"/>
                      </a:endParaRPr>
                    </a:p>
                  </a:txBody>
                  <a:tcPr marL="92840" marR="92840" marT="45726" marB="45726"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2100" b="0" i="0" u="none" strike="noStrike" cap="none" normalizeH="0" baseline="0" dirty="0" smtClean="0">
                          <a:ln>
                            <a:noFill/>
                          </a:ln>
                          <a:solidFill>
                            <a:schemeClr val="accent3"/>
                          </a:solidFill>
                          <a:effectLst/>
                          <a:latin typeface="+mn-lt"/>
                          <a:ea typeface="MS PGothic" pitchFamily="34" charset="-128"/>
                        </a:rPr>
                        <a:t>Managing mergers for added value</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5"/>
                  </a:ext>
                </a:extLst>
              </a:tr>
              <a:tr h="523882">
                <a:tc vMerge="1">
                  <a:txBody>
                    <a:bodyPr/>
                    <a:lstStyle/>
                    <a:p>
                      <a:endParaRPr lang="en-GB"/>
                    </a:p>
                  </a:txBody>
                  <a:tcPr/>
                </a:tc>
                <a:tc>
                  <a:txBody>
                    <a:bodyPr/>
                    <a:lstStyle/>
                    <a:p>
                      <a:pPr marL="0" marR="0" lvl="0" indent="0" algn="l" defTabSz="914400" rtl="0" eaLnBrk="1" fontAlgn="base" latinLnBrk="0" hangingPunct="1">
                        <a:lnSpc>
                          <a:spcPct val="84000"/>
                        </a:lnSpc>
                        <a:spcBef>
                          <a:spcPct val="0"/>
                        </a:spcBef>
                        <a:spcAft>
                          <a:spcPct val="0"/>
                        </a:spcAft>
                        <a:buClrTx/>
                        <a:buSzTx/>
                        <a:buFontTx/>
                        <a:buNone/>
                        <a:tabLst/>
                      </a:pPr>
                      <a:r>
                        <a:rPr kumimoji="0" lang="en-GB" sz="2100" b="0" i="0" u="none" strike="noStrike" cap="none" normalizeH="0" baseline="0" dirty="0" smtClean="0">
                          <a:ln>
                            <a:noFill/>
                          </a:ln>
                          <a:solidFill>
                            <a:schemeClr val="accent3"/>
                          </a:solidFill>
                          <a:effectLst/>
                          <a:latin typeface="+mn-lt"/>
                          <a:ea typeface="MS PGothic" pitchFamily="34" charset="-128"/>
                        </a:rPr>
                        <a:t>Making major change</a:t>
                      </a:r>
                    </a:p>
                  </a:txBody>
                  <a:tcPr marL="91378" marR="91378" marT="39605" marB="39605"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6"/>
                  </a:ext>
                </a:extLst>
              </a:tr>
            </a:tbl>
          </a:graphicData>
        </a:graphic>
      </p:graphicFrame>
      <p:sp>
        <p:nvSpPr>
          <p:cNvPr id="33794" name="Title 5"/>
          <p:cNvSpPr>
            <a:spLocks noGrp="1"/>
          </p:cNvSpPr>
          <p:nvPr>
            <p:ph type="title"/>
          </p:nvPr>
        </p:nvSpPr>
        <p:spPr/>
        <p:txBody>
          <a:bodyPr/>
          <a:lstStyle/>
          <a:p>
            <a:r>
              <a:rPr lang="en-GB" altLang="en-US" smtClean="0"/>
              <a:t>Pedler’s Challenges Approach</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128</a:t>
            </a:fld>
            <a:endParaRPr lang="en-GB"/>
          </a:p>
        </p:txBody>
      </p:sp>
      <p:sp>
        <p:nvSpPr>
          <p:cNvPr id="33824" name="TextBox 4"/>
          <p:cNvSpPr txBox="1">
            <a:spLocks noChangeArrowheads="1"/>
          </p:cNvSpPr>
          <p:nvPr/>
        </p:nvSpPr>
        <p:spPr bwMode="auto">
          <a:xfrm>
            <a:off x="428625" y="5526088"/>
            <a:ext cx="3659525"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altLang="en-US" dirty="0">
                <a:solidFill>
                  <a:schemeClr val="accent3"/>
                </a:solidFill>
              </a:rPr>
              <a:t>(</a:t>
            </a:r>
            <a:r>
              <a:rPr lang="en-GB" altLang="en-US" dirty="0" err="1">
                <a:solidFill>
                  <a:schemeClr val="accent3"/>
                </a:solidFill>
              </a:rPr>
              <a:t>Pedler</a:t>
            </a:r>
            <a:r>
              <a:rPr lang="en-GB" altLang="en-US" dirty="0">
                <a:solidFill>
                  <a:schemeClr val="accent3"/>
                </a:solidFill>
              </a:rPr>
              <a:t>, Burgoyne and </a:t>
            </a:r>
            <a:r>
              <a:rPr lang="en-GB" altLang="en-US" dirty="0" err="1">
                <a:solidFill>
                  <a:schemeClr val="accent3"/>
                </a:solidFill>
              </a:rPr>
              <a:t>Boydell</a:t>
            </a:r>
            <a:r>
              <a:rPr lang="en-GB" altLang="en-US" dirty="0">
                <a:solidFill>
                  <a:schemeClr val="accent3"/>
                </a:solidFill>
              </a:rPr>
              <a:t>, 2004)</a:t>
            </a:r>
          </a:p>
        </p:txBody>
      </p:sp>
    </p:spTree>
    <p:extLst>
      <p:ext uri="{BB962C8B-B14F-4D97-AF65-F5344CB8AC3E}">
        <p14:creationId xmlns:p14="http://schemas.microsoft.com/office/powerpoint/2010/main" val="233303665"/>
      </p:ext>
    </p:extLst>
  </p:cSld>
  <p:clrMapOvr>
    <a:masterClrMapping/>
  </p:clrMapOvr>
  <p:transition>
    <p:fade/>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spcAft>
                <a:spcPts val="0"/>
              </a:spcAft>
              <a:buNone/>
            </a:pPr>
            <a:r>
              <a:rPr lang="en-GB" b="1" dirty="0">
                <a:solidFill>
                  <a:schemeClr val="accent2"/>
                </a:solidFill>
              </a:rPr>
              <a:t>Tells (autocratic)</a:t>
            </a:r>
          </a:p>
          <a:p>
            <a:r>
              <a:rPr lang="en-GB" sz="2000" dirty="0"/>
              <a:t>The leader makes decisions and issues instructions which must be obeyed without </a:t>
            </a:r>
            <a:r>
              <a:rPr lang="en-GB" sz="2000" dirty="0" smtClean="0"/>
              <a:t>question</a:t>
            </a:r>
            <a:r>
              <a:rPr lang="en-GB" sz="2000" dirty="0"/>
              <a:t>	</a:t>
            </a:r>
          </a:p>
          <a:p>
            <a:pPr marL="0" indent="0">
              <a:spcAft>
                <a:spcPts val="0"/>
              </a:spcAft>
              <a:buNone/>
            </a:pPr>
            <a:r>
              <a:rPr lang="en-GB" b="1" dirty="0">
                <a:solidFill>
                  <a:schemeClr val="accent2"/>
                </a:solidFill>
              </a:rPr>
              <a:t>Sells (persuasive)</a:t>
            </a:r>
          </a:p>
          <a:p>
            <a:r>
              <a:rPr lang="en-GB" sz="2000" dirty="0"/>
              <a:t>The leader still makes decisions, but believes that team members must be motivated to accept them in order to carry them out </a:t>
            </a:r>
            <a:r>
              <a:rPr lang="en-GB" sz="2000" dirty="0" smtClean="0"/>
              <a:t>properly</a:t>
            </a:r>
            <a:r>
              <a:rPr lang="en-GB" sz="2000" dirty="0"/>
              <a:t>	</a:t>
            </a:r>
          </a:p>
          <a:p>
            <a:pPr marL="0" indent="0">
              <a:spcAft>
                <a:spcPts val="0"/>
              </a:spcAft>
              <a:buNone/>
            </a:pPr>
            <a:r>
              <a:rPr lang="en-GB" b="1" dirty="0">
                <a:solidFill>
                  <a:schemeClr val="accent2"/>
                </a:solidFill>
              </a:rPr>
              <a:t>Consults (participative)</a:t>
            </a:r>
          </a:p>
          <a:p>
            <a:r>
              <a:rPr lang="en-GB" sz="2000" dirty="0"/>
              <a:t>The leader confers with team members and takes their views into account, although he retains the final </a:t>
            </a:r>
            <a:r>
              <a:rPr lang="en-GB" sz="2000" dirty="0" smtClean="0"/>
              <a:t>say</a:t>
            </a:r>
            <a:r>
              <a:rPr lang="en-GB" sz="2000" dirty="0"/>
              <a:t>	</a:t>
            </a:r>
          </a:p>
          <a:p>
            <a:pPr marL="0" indent="0">
              <a:spcAft>
                <a:spcPts val="0"/>
              </a:spcAft>
              <a:buNone/>
            </a:pPr>
            <a:r>
              <a:rPr lang="en-GB" b="1" dirty="0">
                <a:solidFill>
                  <a:schemeClr val="accent2"/>
                </a:solidFill>
              </a:rPr>
              <a:t>Joins (democratic)</a:t>
            </a:r>
          </a:p>
          <a:p>
            <a:r>
              <a:rPr lang="en-GB" sz="2000" dirty="0"/>
              <a:t>Leader and team members make the decision together on the basis of </a:t>
            </a:r>
            <a:r>
              <a:rPr lang="en-GB" sz="2000" dirty="0" smtClean="0"/>
              <a:t>consensus</a:t>
            </a:r>
            <a:r>
              <a:rPr lang="en-GB" sz="2000" dirty="0"/>
              <a:t>	</a:t>
            </a:r>
          </a:p>
        </p:txBody>
      </p:sp>
      <p:sp>
        <p:nvSpPr>
          <p:cNvPr id="37890" name="Title 1"/>
          <p:cNvSpPr>
            <a:spLocks noGrp="1"/>
          </p:cNvSpPr>
          <p:nvPr>
            <p:ph type="title"/>
          </p:nvPr>
        </p:nvSpPr>
        <p:spPr/>
        <p:txBody>
          <a:bodyPr/>
          <a:lstStyle/>
          <a:p>
            <a:r>
              <a:rPr lang="en-GB" altLang="en-US" dirty="0" err="1" smtClean="0"/>
              <a:t>Ashridge</a:t>
            </a:r>
            <a:r>
              <a:rPr lang="en-GB" altLang="en-US" dirty="0" smtClean="0"/>
              <a:t> Approach</a:t>
            </a:r>
          </a:p>
        </p:txBody>
      </p:sp>
      <p:sp>
        <p:nvSpPr>
          <p:cNvPr id="37892" name="TextBox 3"/>
          <p:cNvSpPr txBox="1">
            <a:spLocks noChangeArrowheads="1"/>
          </p:cNvSpPr>
          <p:nvPr/>
        </p:nvSpPr>
        <p:spPr bwMode="auto">
          <a:xfrm>
            <a:off x="425450" y="5529819"/>
            <a:ext cx="4165600" cy="432220"/>
          </a:xfrm>
          <a:prstGeom prst="rect">
            <a:avLst/>
          </a:prstGeom>
          <a:noFill/>
          <a:ln w="9525">
            <a:noFill/>
            <a:miter lim="800000"/>
            <a:headEnd/>
            <a:tailEnd/>
          </a:ln>
        </p:spPr>
        <p:txBody>
          <a:bodyPr wrap="square" lIns="144000" bIns="108000">
            <a:spAutoFit/>
          </a:bodyPr>
          <a:lstStyle/>
          <a:p>
            <a:r>
              <a:rPr lang="en-GB" altLang="en-US" sz="1800" i="1" dirty="0" smtClean="0">
                <a:solidFill>
                  <a:schemeClr val="accent3"/>
                </a:solidFill>
              </a:rPr>
              <a:t>Source: </a:t>
            </a:r>
            <a:r>
              <a:rPr lang="en-GB" altLang="en-US" sz="1800" i="1" dirty="0" err="1" smtClean="0">
                <a:solidFill>
                  <a:schemeClr val="accent3"/>
                </a:solidFill>
              </a:rPr>
              <a:t>Ashridge</a:t>
            </a:r>
            <a:r>
              <a:rPr lang="en-GB" altLang="en-US" sz="1800" i="1" dirty="0" smtClean="0">
                <a:solidFill>
                  <a:schemeClr val="accent3"/>
                </a:solidFill>
              </a:rPr>
              <a:t> Management College</a:t>
            </a:r>
            <a:endParaRPr lang="en-GB" altLang="en-US" sz="1800" i="1" dirty="0">
              <a:solidFill>
                <a:schemeClr val="accent3"/>
              </a:solidFill>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129</a:t>
            </a:fld>
            <a:endParaRPr lang="en-GB"/>
          </a:p>
        </p:txBody>
      </p:sp>
    </p:spTree>
    <p:extLst>
      <p:ext uri="{BB962C8B-B14F-4D97-AF65-F5344CB8AC3E}">
        <p14:creationId xmlns:p14="http://schemas.microsoft.com/office/powerpoint/2010/main" val="219251048"/>
      </p:ext>
    </p:extLst>
  </p:cSld>
  <p:clrMapOvr>
    <a:masterClrMapping/>
  </p:clrMapOvr>
  <p:transition>
    <p:fade/>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a:srcRect r="1274" b="4220"/>
          <a:stretch/>
        </p:blipFill>
        <p:spPr bwMode="ltGray">
          <a:xfrm>
            <a:off x="4146711" y="3089380"/>
            <a:ext cx="4431867" cy="2609521"/>
          </a:xfrm>
          <a:prstGeom prst="rect">
            <a:avLst/>
          </a:prstGeom>
        </p:spPr>
      </p:pic>
      <p:sp>
        <p:nvSpPr>
          <p:cNvPr id="2" name="Content Placeholder 1"/>
          <p:cNvSpPr>
            <a:spLocks noGrp="1"/>
          </p:cNvSpPr>
          <p:nvPr>
            <p:ph idx="1"/>
          </p:nvPr>
        </p:nvSpPr>
        <p:spPr/>
        <p:txBody>
          <a:bodyPr/>
          <a:lstStyle/>
          <a:p>
            <a:r>
              <a:rPr lang="en-GB" dirty="0"/>
              <a:t>The use of questions and </a:t>
            </a:r>
            <a:r>
              <a:rPr lang="en-GB" dirty="0" smtClean="0"/>
              <a:t>answers </a:t>
            </a:r>
            <a:r>
              <a:rPr lang="en-GB" dirty="0"/>
              <a:t>to support information exchange</a:t>
            </a:r>
          </a:p>
          <a:p>
            <a:r>
              <a:rPr lang="en-GB" dirty="0"/>
              <a:t>Presenting complex arguments in manageable segments</a:t>
            </a:r>
          </a:p>
          <a:p>
            <a:r>
              <a:rPr lang="en-GB" dirty="0"/>
              <a:t>Summarising each section of a discussion or </a:t>
            </a:r>
            <a:r>
              <a:rPr lang="en-GB" dirty="0" smtClean="0"/>
              <a:t>argument </a:t>
            </a:r>
            <a:r>
              <a:rPr lang="en-GB" dirty="0"/>
              <a:t>to reinforce understanding</a:t>
            </a:r>
          </a:p>
          <a:p>
            <a:r>
              <a:rPr lang="en-GB" dirty="0"/>
              <a:t>Asking for </a:t>
            </a:r>
            <a:r>
              <a:rPr lang="en-GB" dirty="0" smtClean="0"/>
              <a:t>feedback </a:t>
            </a:r>
            <a:r>
              <a:rPr lang="en-GB" dirty="0"/>
              <a:t>to </a:t>
            </a:r>
            <a:r>
              <a:rPr lang="en-GB" dirty="0" smtClean="0"/>
              <a:t>check</a:t>
            </a:r>
            <a:br>
              <a:rPr lang="en-GB" dirty="0" smtClean="0"/>
            </a:br>
            <a:r>
              <a:rPr lang="en-GB" dirty="0" smtClean="0"/>
              <a:t>understanding</a:t>
            </a:r>
            <a:endParaRPr lang="en-GB" dirty="0"/>
          </a:p>
          <a:p>
            <a:r>
              <a:rPr lang="en-GB" dirty="0"/>
              <a:t>Sensitivity and flexibility </a:t>
            </a:r>
            <a:r>
              <a:rPr lang="en-GB" dirty="0" smtClean="0"/>
              <a:t>to</a:t>
            </a:r>
            <a:br>
              <a:rPr lang="en-GB" dirty="0" smtClean="0"/>
            </a:br>
            <a:r>
              <a:rPr lang="en-GB" dirty="0" smtClean="0"/>
              <a:t>respond </a:t>
            </a:r>
            <a:r>
              <a:rPr lang="en-GB" dirty="0"/>
              <a:t>to verbal </a:t>
            </a:r>
            <a:r>
              <a:rPr lang="en-GB" dirty="0" smtClean="0"/>
              <a:t>and</a:t>
            </a:r>
            <a:br>
              <a:rPr lang="en-GB" dirty="0" smtClean="0"/>
            </a:br>
            <a:r>
              <a:rPr lang="en-GB" dirty="0" smtClean="0"/>
              <a:t>non-verbal </a:t>
            </a:r>
            <a:r>
              <a:rPr lang="en-GB" dirty="0"/>
              <a:t>signals </a:t>
            </a:r>
            <a:r>
              <a:rPr lang="en-GB" dirty="0" smtClean="0"/>
              <a:t>of</a:t>
            </a:r>
            <a:br>
              <a:rPr lang="en-GB" dirty="0" smtClean="0"/>
            </a:br>
            <a:r>
              <a:rPr lang="en-GB" dirty="0" smtClean="0"/>
              <a:t>where </a:t>
            </a:r>
            <a:r>
              <a:rPr lang="en-GB" dirty="0"/>
              <a:t>the other party is ‘up to</a:t>
            </a:r>
            <a:r>
              <a:rPr lang="en-GB" dirty="0" smtClean="0"/>
              <a:t>’</a:t>
            </a:r>
            <a:endParaRPr lang="en-GB" dirty="0"/>
          </a:p>
        </p:txBody>
      </p:sp>
      <p:sp>
        <p:nvSpPr>
          <p:cNvPr id="66562" name="Title 1"/>
          <p:cNvSpPr>
            <a:spLocks noGrp="1"/>
          </p:cNvSpPr>
          <p:nvPr>
            <p:ph type="title"/>
          </p:nvPr>
        </p:nvSpPr>
        <p:spPr/>
        <p:txBody>
          <a:bodyPr/>
          <a:lstStyle/>
          <a:p>
            <a:r>
              <a:rPr lang="en-GB" altLang="en-US" dirty="0" smtClean="0"/>
              <a:t>Facilitative Communication Skills</a:t>
            </a:r>
          </a:p>
        </p:txBody>
      </p:sp>
      <p:sp>
        <p:nvSpPr>
          <p:cNvPr id="3" name="Slide Number Placeholder 2"/>
          <p:cNvSpPr>
            <a:spLocks noGrp="1"/>
          </p:cNvSpPr>
          <p:nvPr>
            <p:ph type="sldNum" sz="quarter" idx="10"/>
          </p:nvPr>
        </p:nvSpPr>
        <p:spPr/>
        <p:txBody>
          <a:bodyPr/>
          <a:lstStyle/>
          <a:p>
            <a:fld id="{19BF2C6B-E0EC-4C0E-B7D3-613ED3B301ED}" type="slidenum">
              <a:rPr lang="en-GB" smtClean="0"/>
              <a:pPr/>
              <a:t>130</a:t>
            </a:fld>
            <a:endParaRPr lang="en-GB"/>
          </a:p>
        </p:txBody>
      </p:sp>
      <p:sp>
        <p:nvSpPr>
          <p:cNvPr id="6"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4116456904"/>
      </p:ext>
    </p:extLst>
  </p:cSld>
  <p:clrMapOvr>
    <a:masterClrMapping/>
  </p:clrMapOvr>
  <p:transition>
    <p:fade/>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Subtly matching or mirroring the other person’s posture, body language </a:t>
            </a:r>
            <a:r>
              <a:rPr lang="en-GB" dirty="0" smtClean="0"/>
              <a:t>and/or </a:t>
            </a:r>
            <a:r>
              <a:rPr lang="en-GB" dirty="0"/>
              <a:t>volume, speed and tone of voice</a:t>
            </a:r>
          </a:p>
          <a:p>
            <a:r>
              <a:rPr lang="en-GB" dirty="0"/>
              <a:t>Picking up on the other person’s use of technical words, colloquialisms and metaphors </a:t>
            </a:r>
          </a:p>
          <a:p>
            <a:r>
              <a:rPr lang="en-GB" dirty="0"/>
              <a:t>Picking up on the other person’s dominant way of experiencing and expressing things</a:t>
            </a:r>
          </a:p>
          <a:p>
            <a:r>
              <a:rPr lang="en-GB" dirty="0"/>
              <a:t>Listening attentively and actively to what the other person is saying</a:t>
            </a:r>
          </a:p>
          <a:p>
            <a:r>
              <a:rPr lang="en-GB" dirty="0"/>
              <a:t>Finding topics of common interest, and emphasising areas of agreement or common ground where possible</a:t>
            </a:r>
          </a:p>
          <a:p>
            <a:r>
              <a:rPr lang="en-GB" dirty="0"/>
              <a:t>Remembering and using people’s </a:t>
            </a:r>
            <a:r>
              <a:rPr lang="en-GB" dirty="0" smtClean="0"/>
              <a:t>names</a:t>
            </a:r>
            <a:endParaRPr lang="en-GB" dirty="0"/>
          </a:p>
        </p:txBody>
      </p:sp>
      <p:sp>
        <p:nvSpPr>
          <p:cNvPr id="81922" name="Title 1"/>
          <p:cNvSpPr>
            <a:spLocks noGrp="1"/>
          </p:cNvSpPr>
          <p:nvPr>
            <p:ph type="title"/>
          </p:nvPr>
        </p:nvSpPr>
        <p:spPr/>
        <p:txBody>
          <a:bodyPr/>
          <a:lstStyle/>
          <a:p>
            <a:r>
              <a:rPr lang="en-GB" altLang="en-US" dirty="0" smtClean="0"/>
              <a:t>Techniques for Building Rapport</a:t>
            </a:r>
          </a:p>
        </p:txBody>
      </p:sp>
      <p:sp>
        <p:nvSpPr>
          <p:cNvPr id="3" name="Slide Number Placeholder 2"/>
          <p:cNvSpPr>
            <a:spLocks noGrp="1"/>
          </p:cNvSpPr>
          <p:nvPr>
            <p:ph type="sldNum" sz="quarter" idx="10"/>
          </p:nvPr>
        </p:nvSpPr>
        <p:spPr/>
        <p:txBody>
          <a:bodyPr/>
          <a:lstStyle/>
          <a:p>
            <a:fld id="{19BF2C6B-E0EC-4C0E-B7D3-613ED3B301ED}" type="slidenum">
              <a:rPr lang="en-GB" smtClean="0"/>
              <a:pPr/>
              <a:t>131</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956897592"/>
      </p:ext>
    </p:extLst>
  </p:cSld>
  <p:clrMapOvr>
    <a:masterClrMapping/>
  </p:clrMapOvr>
  <p:transition>
    <p:fade/>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4048613302"/>
              </p:ext>
            </p:extLst>
          </p:nvPr>
        </p:nvGraphicFramePr>
        <p:xfrm>
          <a:off x="417513" y="1320800"/>
          <a:ext cx="8314530" cy="3791469"/>
        </p:xfrm>
        <a:graphic>
          <a:graphicData uri="http://schemas.openxmlformats.org/drawingml/2006/table">
            <a:tbl>
              <a:tblPr/>
              <a:tblGrid>
                <a:gridCol w="4124130">
                  <a:extLst>
                    <a:ext uri="{9D8B030D-6E8A-4147-A177-3AD203B41FA5}">
                      <a16:colId xmlns:a16="http://schemas.microsoft.com/office/drawing/2014/main" xmlns="" val="20000"/>
                    </a:ext>
                  </a:extLst>
                </a:gridCol>
                <a:gridCol w="4190400">
                  <a:extLst>
                    <a:ext uri="{9D8B030D-6E8A-4147-A177-3AD203B41FA5}">
                      <a16:colId xmlns:a16="http://schemas.microsoft.com/office/drawing/2014/main" xmlns="" val="20001"/>
                    </a:ext>
                  </a:extLst>
                </a:gridCol>
              </a:tblGrid>
              <a:tr h="540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A PUSH APPROACH</a:t>
                      </a:r>
                    </a:p>
                  </a:txBody>
                  <a:tcPr marL="94154" marR="94154" marT="45689" marB="45689"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dirty="0" smtClean="0">
                          <a:ln>
                            <a:noFill/>
                          </a:ln>
                          <a:solidFill>
                            <a:schemeClr val="bg1"/>
                          </a:solidFill>
                          <a:effectLst/>
                          <a:latin typeface="Calibri" pitchFamily="34" charset="0"/>
                        </a:rPr>
                        <a:t>A PULL APPROACH</a:t>
                      </a:r>
                    </a:p>
                  </a:txBody>
                  <a:tcPr marL="94154" marR="94154" marT="45689" marB="45689"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251469">
                <a:tc>
                  <a:txBody>
                    <a:bodyPr/>
                    <a:lstStyle/>
                    <a:p>
                      <a:pPr eaLnBrk="1" hangingPunct="1">
                        <a:spcAft>
                          <a:spcPts val="1200"/>
                        </a:spcAft>
                      </a:pPr>
                      <a:r>
                        <a:rPr lang="en-GB" b="1" dirty="0" smtClean="0">
                          <a:solidFill>
                            <a:schemeClr val="accent3"/>
                          </a:solidFill>
                        </a:rPr>
                        <a:t>Telling (very hard push!)</a:t>
                      </a:r>
                    </a:p>
                    <a:p>
                      <a:pPr marL="285750" indent="-285750" eaLnBrk="1" hangingPunct="1">
                        <a:buFont typeface="Arial" panose="020B0604020202020204" pitchFamily="34" charset="0"/>
                        <a:buChar char="•"/>
                      </a:pPr>
                      <a:r>
                        <a:rPr lang="en-GB" dirty="0" smtClean="0">
                          <a:solidFill>
                            <a:schemeClr val="accent3"/>
                          </a:solidFill>
                        </a:rPr>
                        <a:t>Proposing</a:t>
                      </a:r>
                    </a:p>
                    <a:p>
                      <a:pPr marL="285750" indent="-285750" eaLnBrk="1" hangingPunct="1">
                        <a:buFont typeface="Arial" panose="020B0604020202020204" pitchFamily="34" charset="0"/>
                        <a:buChar char="•"/>
                      </a:pPr>
                      <a:r>
                        <a:rPr lang="en-GB" dirty="0" smtClean="0">
                          <a:solidFill>
                            <a:schemeClr val="accent3"/>
                          </a:solidFill>
                        </a:rPr>
                        <a:t>Suggesting</a:t>
                      </a:r>
                    </a:p>
                    <a:p>
                      <a:pPr marL="285750" indent="-285750" eaLnBrk="1" hangingPunct="1">
                        <a:buFont typeface="Arial" panose="020B0604020202020204" pitchFamily="34" charset="0"/>
                        <a:buChar char="•"/>
                      </a:pPr>
                      <a:r>
                        <a:rPr lang="en-GB" dirty="0" smtClean="0">
                          <a:solidFill>
                            <a:schemeClr val="accent3"/>
                          </a:solidFill>
                        </a:rPr>
                        <a:t>Information sharing</a:t>
                      </a:r>
                    </a:p>
                    <a:p>
                      <a:pPr marL="285750" indent="-285750" eaLnBrk="1" hangingPunct="1">
                        <a:buFont typeface="Arial" panose="020B0604020202020204" pitchFamily="34" charset="0"/>
                        <a:buChar char="•"/>
                      </a:pPr>
                      <a:r>
                        <a:rPr lang="en-GB" dirty="0" smtClean="0">
                          <a:solidFill>
                            <a:schemeClr val="accent3"/>
                          </a:solidFill>
                        </a:rPr>
                        <a:t>Developing the idea further…….</a:t>
                      </a:r>
                    </a:p>
                    <a:p>
                      <a:pPr lvl="1" eaLnBrk="1" hangingPunct="1">
                        <a:buFontTx/>
                        <a:buNone/>
                      </a:pPr>
                      <a:r>
                        <a:rPr lang="en-GB" dirty="0" smtClean="0">
                          <a:solidFill>
                            <a:schemeClr val="accent3"/>
                          </a:solidFill>
                        </a:rPr>
                        <a:t>“so from what you are saying we could also…..”</a:t>
                      </a:r>
                    </a:p>
                  </a:txBody>
                  <a:tcPr marL="94154" marR="94154" marT="45689" marB="45689"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algn="l" defTabSz="914400" rtl="0" eaLnBrk="1" latinLnBrk="0" hangingPunct="1">
                        <a:lnSpc>
                          <a:spcPct val="90000"/>
                        </a:lnSpc>
                        <a:spcAft>
                          <a:spcPts val="1200"/>
                        </a:spcAft>
                      </a:pPr>
                      <a:r>
                        <a:rPr lang="en-GB" sz="1800" b="1" kern="1200" dirty="0" smtClean="0">
                          <a:solidFill>
                            <a:schemeClr val="accent3"/>
                          </a:solidFill>
                          <a:latin typeface="+mn-lt"/>
                          <a:ea typeface="+mn-ea"/>
                          <a:cs typeface="+mn-cs"/>
                        </a:rPr>
                        <a:t>Clarifying</a:t>
                      </a:r>
                    </a:p>
                    <a:p>
                      <a:pPr marL="285750" indent="-285750" eaLnBrk="1" hangingPunct="1">
                        <a:lnSpc>
                          <a:spcPct val="90000"/>
                        </a:lnSpc>
                        <a:buFont typeface="Arial" panose="020B0604020202020204" pitchFamily="34" charset="0"/>
                        <a:buChar char="•"/>
                      </a:pPr>
                      <a:r>
                        <a:rPr lang="en-GB" dirty="0" smtClean="0">
                          <a:solidFill>
                            <a:schemeClr val="accent3"/>
                          </a:solidFill>
                        </a:rPr>
                        <a:t>Asking</a:t>
                      </a:r>
                    </a:p>
                    <a:p>
                      <a:pPr marL="573750" indent="-285750" eaLnBrk="1" hangingPunct="1">
                        <a:lnSpc>
                          <a:spcPct val="90000"/>
                        </a:lnSpc>
                        <a:spcAft>
                          <a:spcPts val="1200"/>
                        </a:spcAft>
                        <a:buFont typeface="Arial" panose="020B0604020202020204" pitchFamily="34" charset="0"/>
                        <a:buChar char="•"/>
                      </a:pPr>
                      <a:r>
                        <a:rPr lang="en-GB" dirty="0" smtClean="0">
                          <a:solidFill>
                            <a:schemeClr val="accent3"/>
                          </a:solidFill>
                        </a:rPr>
                        <a:t>Seeking information</a:t>
                      </a:r>
                    </a:p>
                    <a:p>
                      <a:pPr marL="285750" indent="-285750" eaLnBrk="1" hangingPunct="1">
                        <a:lnSpc>
                          <a:spcPct val="90000"/>
                        </a:lnSpc>
                        <a:buFont typeface="Arial" panose="020B0604020202020204" pitchFamily="34" charset="0"/>
                        <a:buChar char="•"/>
                      </a:pPr>
                      <a:r>
                        <a:rPr lang="en-GB" dirty="0" smtClean="0">
                          <a:solidFill>
                            <a:schemeClr val="accent3"/>
                          </a:solidFill>
                        </a:rPr>
                        <a:t>Asking</a:t>
                      </a:r>
                    </a:p>
                    <a:p>
                      <a:pPr marL="573750" indent="-285750" algn="l" defTabSz="914400" rtl="0" eaLnBrk="1" latinLnBrk="0" hangingPunct="1">
                        <a:lnSpc>
                          <a:spcPct val="90000"/>
                        </a:lnSpc>
                        <a:spcAft>
                          <a:spcPts val="1200"/>
                        </a:spcAft>
                        <a:buFont typeface="Arial" panose="020B0604020202020204" pitchFamily="34" charset="0"/>
                        <a:buChar char="•"/>
                      </a:pPr>
                      <a:r>
                        <a:rPr lang="en-GB" sz="1800" kern="1200" dirty="0" smtClean="0">
                          <a:solidFill>
                            <a:schemeClr val="accent3"/>
                          </a:solidFill>
                          <a:latin typeface="+mn-lt"/>
                          <a:ea typeface="+mn-ea"/>
                          <a:cs typeface="+mn-cs"/>
                        </a:rPr>
                        <a:t>Testing understanding</a:t>
                      </a:r>
                    </a:p>
                    <a:p>
                      <a:pPr marL="285750" indent="-285750" eaLnBrk="1" hangingPunct="1">
                        <a:lnSpc>
                          <a:spcPct val="90000"/>
                        </a:lnSpc>
                        <a:buFont typeface="Arial" panose="020B0604020202020204" pitchFamily="34" charset="0"/>
                        <a:buChar char="•"/>
                      </a:pPr>
                      <a:r>
                        <a:rPr lang="en-GB" dirty="0" smtClean="0">
                          <a:solidFill>
                            <a:schemeClr val="accent3"/>
                          </a:solidFill>
                        </a:rPr>
                        <a:t>Summarising</a:t>
                      </a:r>
                    </a:p>
                  </a:txBody>
                  <a:tcPr marL="94154" marR="94154" marT="45689" marB="45689"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extLst>
                  <a:ext uri="{0D108BD9-81ED-4DB2-BD59-A6C34878D82A}">
                    <a16:rowId xmlns:a16="http://schemas.microsoft.com/office/drawing/2014/main" xmlns="" val="10001"/>
                  </a:ext>
                </a:extLst>
              </a:tr>
            </a:tbl>
          </a:graphicData>
        </a:graphic>
      </p:graphicFrame>
      <p:sp>
        <p:nvSpPr>
          <p:cNvPr id="65538" name="Title 1"/>
          <p:cNvSpPr>
            <a:spLocks noGrp="1"/>
          </p:cNvSpPr>
          <p:nvPr>
            <p:ph type="title"/>
          </p:nvPr>
        </p:nvSpPr>
        <p:spPr/>
        <p:txBody>
          <a:bodyPr/>
          <a:lstStyle/>
          <a:p>
            <a:r>
              <a:rPr lang="en-GB" altLang="en-US" smtClean="0"/>
              <a:t>Push and Pull Influencing</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132</a:t>
            </a:fld>
            <a:endParaRPr lang="en-GB"/>
          </a:p>
        </p:txBody>
      </p:sp>
      <p:sp>
        <p:nvSpPr>
          <p:cNvPr id="4" name="TextBox 3"/>
          <p:cNvSpPr txBox="1"/>
          <p:nvPr/>
        </p:nvSpPr>
        <p:spPr>
          <a:xfrm>
            <a:off x="428625" y="5247334"/>
            <a:ext cx="8181975" cy="709219"/>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Research by </a:t>
            </a:r>
            <a:r>
              <a:rPr lang="en-GB" dirty="0" err="1">
                <a:solidFill>
                  <a:schemeClr val="accent3"/>
                </a:solidFill>
              </a:rPr>
              <a:t>Huthwaite</a:t>
            </a:r>
            <a:r>
              <a:rPr lang="en-GB" dirty="0">
                <a:solidFill>
                  <a:schemeClr val="accent3"/>
                </a:solidFill>
              </a:rPr>
              <a:t> reveals people with higher developed </a:t>
            </a:r>
          </a:p>
          <a:p>
            <a:r>
              <a:rPr lang="en-GB" dirty="0">
                <a:solidFill>
                  <a:schemeClr val="accent3"/>
                </a:solidFill>
              </a:rPr>
              <a:t>interpersonal skills are able to use pull approaches to influence others</a:t>
            </a:r>
          </a:p>
        </p:txBody>
      </p:sp>
    </p:spTree>
    <p:extLst>
      <p:ext uri="{BB962C8B-B14F-4D97-AF65-F5344CB8AC3E}">
        <p14:creationId xmlns:p14="http://schemas.microsoft.com/office/powerpoint/2010/main" val="1455509577"/>
      </p:ext>
    </p:extLst>
  </p:cSld>
  <p:clrMapOvr>
    <a:masterClrMapping/>
  </p:clrMapOvr>
  <p:transition>
    <p:fade/>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80437294"/>
              </p:ext>
            </p:extLst>
          </p:nvPr>
        </p:nvGraphicFramePr>
        <p:xfrm>
          <a:off x="417513" y="1320800"/>
          <a:ext cx="8312081" cy="4206890"/>
        </p:xfrm>
        <a:graphic>
          <a:graphicData uri="http://schemas.openxmlformats.org/drawingml/2006/table">
            <a:tbl>
              <a:tblPr/>
              <a:tblGrid>
                <a:gridCol w="1893281">
                  <a:extLst>
                    <a:ext uri="{9D8B030D-6E8A-4147-A177-3AD203B41FA5}">
                      <a16:colId xmlns:a16="http://schemas.microsoft.com/office/drawing/2014/main" xmlns="" val="20000"/>
                    </a:ext>
                  </a:extLst>
                </a:gridCol>
                <a:gridCol w="6418800">
                  <a:extLst>
                    <a:ext uri="{9D8B030D-6E8A-4147-A177-3AD203B41FA5}">
                      <a16:colId xmlns:a16="http://schemas.microsoft.com/office/drawing/2014/main" xmlns="" val="20001"/>
                    </a:ext>
                  </a:extLst>
                </a:gridCol>
              </a:tblGrid>
              <a:tr h="311044">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ea typeface="MS PGothic" pitchFamily="34" charset="-128"/>
                        </a:rPr>
                        <a:t>TACTIC</a:t>
                      </a:r>
                    </a:p>
                  </a:txBody>
                  <a:tcPr marL="92732" marR="92732" marT="36000" marB="36000"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ea typeface="MS PGothic" pitchFamily="34" charset="-128"/>
                        </a:rPr>
                        <a:t>APPROACH</a:t>
                      </a:r>
                    </a:p>
                  </a:txBody>
                  <a:tcPr marL="92732" marR="92732" marT="36000" marB="36000" anchor="ctr"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11044">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Rational persuasion</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Logical argument and evidence</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11044">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Inspirational appeal</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Appeal to the influencee’s</a:t>
                      </a:r>
                      <a:r>
                        <a:rPr kumimoji="0" lang="en-GB" altLang="ja-JP" sz="1600" b="0" i="0" u="none" strike="noStrike" cap="none" normalizeH="0" baseline="0" dirty="0" smtClean="0">
                          <a:ln>
                            <a:noFill/>
                          </a:ln>
                          <a:solidFill>
                            <a:schemeClr val="accent3"/>
                          </a:solidFill>
                          <a:effectLst/>
                          <a:latin typeface="+mn-lt"/>
                          <a:ea typeface="MS PGothic" pitchFamily="34" charset="-128"/>
                        </a:rPr>
                        <a:t> ideals, values and aspirations</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extLst>
                  <a:ext uri="{0D108BD9-81ED-4DB2-BD59-A6C34878D82A}">
                    <a16:rowId xmlns:a16="http://schemas.microsoft.com/office/drawing/2014/main" xmlns="" val="10002"/>
                  </a:ext>
                </a:extLst>
              </a:tr>
              <a:tr h="530331">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Consultation</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Asking the influencee to participate in planning, or demonstrating willingness to take the influencee</a:t>
                      </a:r>
                      <a:r>
                        <a:rPr kumimoji="0" lang="en-GB" altLang="ja-JP" sz="1600" b="0" i="0" u="none" strike="noStrike" cap="none" normalizeH="0" baseline="0" dirty="0" smtClean="0">
                          <a:ln>
                            <a:noFill/>
                          </a:ln>
                          <a:solidFill>
                            <a:schemeClr val="accent3"/>
                          </a:solidFill>
                          <a:effectLst/>
                          <a:latin typeface="+mn-lt"/>
                          <a:ea typeface="MS PGothic" pitchFamily="34" charset="-128"/>
                        </a:rPr>
                        <a:t>’s ideas and concerns into account</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30331">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Ingratiation</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Getting the influencee to think well of you, or to be in a co-operative frame of mind, before a request is made</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extLst>
                  <a:ext uri="{0D108BD9-81ED-4DB2-BD59-A6C34878D82A}">
                    <a16:rowId xmlns:a16="http://schemas.microsoft.com/office/drawing/2014/main" xmlns="" val="10004"/>
                  </a:ext>
                </a:extLst>
              </a:tr>
              <a:tr h="530331">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Exchange</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Offering a reciprocal exchange of favours or promising a share of the benefits</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11044">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Personal appeal</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Appealing to personal friendship and loyalty</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extLst>
                  <a:ext uri="{0D108BD9-81ED-4DB2-BD59-A6C34878D82A}">
                    <a16:rowId xmlns:a16="http://schemas.microsoft.com/office/drawing/2014/main" xmlns="" val="10006"/>
                  </a:ext>
                </a:extLst>
              </a:tr>
              <a:tr h="530331">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Coalition</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Seeking the help of others to persuade the influencee, or using the fact of their support as a reason for the influencee to agree as well</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11044">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Legitimating</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Establishing the objective legitimacy of a request </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rgbClr val="DCE6EC"/>
                    </a:solidFill>
                  </a:tcPr>
                </a:tc>
                <a:extLst>
                  <a:ext uri="{0D108BD9-81ED-4DB2-BD59-A6C34878D82A}">
                    <a16:rowId xmlns:a16="http://schemas.microsoft.com/office/drawing/2014/main" xmlns="" val="10008"/>
                  </a:ext>
                </a:extLst>
              </a:tr>
              <a:tr h="530331">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mn-lt"/>
                          <a:ea typeface="MS PGothic" pitchFamily="34" charset="-128"/>
                        </a:rPr>
                        <a:t>Pressure</a:t>
                      </a:r>
                      <a:endParaRPr kumimoji="0" lang="en-GB" sz="1600" b="0" i="0" u="none" strike="noStrike" cap="none" normalizeH="0" baseline="0" dirty="0" smtClean="0">
                        <a:ln>
                          <a:noFill/>
                        </a:ln>
                        <a:solidFill>
                          <a:schemeClr val="accent3"/>
                        </a:solidFill>
                        <a:effectLst/>
                        <a:latin typeface="+mn-lt"/>
                        <a:ea typeface="MS PGothic" pitchFamily="34" charset="-128"/>
                      </a:endParaRPr>
                    </a:p>
                  </a:txBody>
                  <a:tcPr marL="92732" marR="92732" marT="45711" marB="45711" anchor="ctr" horzOverflow="overflow">
                    <a:lnL w="1270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GB" sz="1600" b="0" i="0" u="none" strike="noStrike" cap="none" normalizeH="0" baseline="0" dirty="0" smtClean="0">
                          <a:ln>
                            <a:noFill/>
                          </a:ln>
                          <a:solidFill>
                            <a:schemeClr val="accent3"/>
                          </a:solidFill>
                          <a:effectLst/>
                          <a:latin typeface="+mn-lt"/>
                          <a:ea typeface="MS PGothic" pitchFamily="34" charset="-128"/>
                        </a:rPr>
                        <a:t>Threatening sanctions, or using assertiveness bordering on aggression, to demand compliance</a:t>
                      </a:r>
                    </a:p>
                  </a:txBody>
                  <a:tcPr marL="92732" marR="92732" marT="45711" marB="45711" horzOverflow="overflow">
                    <a:lnL w="1905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bl>
          </a:graphicData>
        </a:graphic>
      </p:graphicFrame>
      <p:sp>
        <p:nvSpPr>
          <p:cNvPr id="67586" name="Title 5"/>
          <p:cNvSpPr>
            <a:spLocks noGrp="1"/>
          </p:cNvSpPr>
          <p:nvPr>
            <p:ph type="title"/>
          </p:nvPr>
        </p:nvSpPr>
        <p:spPr/>
        <p:txBody>
          <a:bodyPr/>
          <a:lstStyle/>
          <a:p>
            <a:r>
              <a:rPr lang="en-GB" altLang="en-US" smtClean="0"/>
              <a:t>Influencing Tactics</a:t>
            </a:r>
            <a:endParaRPr lang="en-GB" altLang="en-US"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133</a:t>
            </a:fld>
            <a:endParaRPr lang="en-GB"/>
          </a:p>
        </p:txBody>
      </p:sp>
      <p:sp>
        <p:nvSpPr>
          <p:cNvPr id="67613" name="TextBox 4"/>
          <p:cNvSpPr txBox="1">
            <a:spLocks noChangeArrowheads="1"/>
          </p:cNvSpPr>
          <p:nvPr/>
        </p:nvSpPr>
        <p:spPr bwMode="auto">
          <a:xfrm>
            <a:off x="414338" y="5526088"/>
            <a:ext cx="245745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altLang="en-US" dirty="0">
                <a:solidFill>
                  <a:schemeClr val="accent3"/>
                </a:solidFill>
              </a:rPr>
              <a:t>(</a:t>
            </a:r>
            <a:r>
              <a:rPr lang="en-GB" altLang="en-US" dirty="0" err="1">
                <a:solidFill>
                  <a:schemeClr val="accent3"/>
                </a:solidFill>
              </a:rPr>
              <a:t>Yukl</a:t>
            </a:r>
            <a:r>
              <a:rPr lang="en-GB" altLang="en-US" dirty="0">
                <a:solidFill>
                  <a:schemeClr val="accent3"/>
                </a:solidFill>
              </a:rPr>
              <a:t> and </a:t>
            </a:r>
            <a:r>
              <a:rPr lang="en-GB" altLang="en-US" dirty="0" err="1">
                <a:solidFill>
                  <a:schemeClr val="accent3"/>
                </a:solidFill>
              </a:rPr>
              <a:t>Falbe</a:t>
            </a:r>
            <a:r>
              <a:rPr lang="en-GB" altLang="en-US" dirty="0">
                <a:solidFill>
                  <a:schemeClr val="accent3"/>
                </a:solidFill>
              </a:rPr>
              <a:t>, 1990)</a:t>
            </a:r>
          </a:p>
        </p:txBody>
      </p:sp>
    </p:spTree>
    <p:extLst>
      <p:ext uri="{BB962C8B-B14F-4D97-AF65-F5344CB8AC3E}">
        <p14:creationId xmlns:p14="http://schemas.microsoft.com/office/powerpoint/2010/main" val="198922707"/>
      </p:ext>
    </p:extLst>
  </p:cSld>
  <p:clrMapOvr>
    <a:masterClrMapping/>
  </p:clrMapOvr>
  <p:transition>
    <p:fade/>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grayWhite">
          <a:xfrm>
            <a:off x="2132409" y="2178628"/>
            <a:ext cx="4810125" cy="2635749"/>
          </a:xfrm>
          <a:prstGeom prst="roundRect">
            <a:avLst>
              <a:gd name="adj" fmla="val 6910"/>
            </a:avLst>
          </a:prstGeom>
          <a:solidFill>
            <a:srgbClr val="284A7C"/>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bg1"/>
              </a:solidFill>
              <a:effectLst/>
              <a:latin typeface="Calibri" pitchFamily="34" charset="0"/>
            </a:endParaRPr>
          </a:p>
        </p:txBody>
      </p:sp>
      <p:sp>
        <p:nvSpPr>
          <p:cNvPr id="29" name="Rounded Rectangle 25"/>
          <p:cNvSpPr/>
          <p:nvPr/>
        </p:nvSpPr>
        <p:spPr bwMode="grayWhite">
          <a:xfrm flipH="1">
            <a:off x="4537471" y="2178627"/>
            <a:ext cx="2405062" cy="1317874"/>
          </a:xfrm>
          <a:custGeom>
            <a:avLst/>
            <a:gdLst/>
            <a:ahLst/>
            <a:cxnLst/>
            <a:rect l="l" t="t" r="r" b="b"/>
            <a:pathLst>
              <a:path w="2405062" h="1317874">
                <a:moveTo>
                  <a:pt x="182130" y="0"/>
                </a:moveTo>
                <a:lnTo>
                  <a:pt x="2405062" y="0"/>
                </a:lnTo>
                <a:lnTo>
                  <a:pt x="2405062" y="1317874"/>
                </a:lnTo>
                <a:lnTo>
                  <a:pt x="0" y="1317874"/>
                </a:lnTo>
                <a:lnTo>
                  <a:pt x="0" y="182130"/>
                </a:lnTo>
                <a:cubicBezTo>
                  <a:pt x="0" y="81542"/>
                  <a:pt x="81542" y="0"/>
                  <a:pt x="182130" y="0"/>
                </a:cubicBezTo>
                <a:close/>
              </a:path>
            </a:pathLst>
          </a:custGeom>
          <a:solidFill>
            <a:srgbClr val="284A7C"/>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bg1"/>
              </a:solidFill>
              <a:effectLst/>
              <a:latin typeface="Calibri" pitchFamily="34" charset="0"/>
            </a:endParaRPr>
          </a:p>
        </p:txBody>
      </p:sp>
      <p:sp>
        <p:nvSpPr>
          <p:cNvPr id="30" name="Rounded Rectangle 25"/>
          <p:cNvSpPr/>
          <p:nvPr/>
        </p:nvSpPr>
        <p:spPr bwMode="grayWhite">
          <a:xfrm flipV="1">
            <a:off x="2132410" y="3496503"/>
            <a:ext cx="2405062" cy="1317874"/>
          </a:xfrm>
          <a:custGeom>
            <a:avLst/>
            <a:gdLst/>
            <a:ahLst/>
            <a:cxnLst/>
            <a:rect l="l" t="t" r="r" b="b"/>
            <a:pathLst>
              <a:path w="2405062" h="1317874">
                <a:moveTo>
                  <a:pt x="182130" y="0"/>
                </a:moveTo>
                <a:lnTo>
                  <a:pt x="2405062" y="0"/>
                </a:lnTo>
                <a:lnTo>
                  <a:pt x="2405062" y="1317874"/>
                </a:lnTo>
                <a:lnTo>
                  <a:pt x="0" y="1317874"/>
                </a:lnTo>
                <a:lnTo>
                  <a:pt x="0" y="182130"/>
                </a:lnTo>
                <a:cubicBezTo>
                  <a:pt x="0" y="81542"/>
                  <a:pt x="81542" y="0"/>
                  <a:pt x="182130" y="0"/>
                </a:cubicBezTo>
                <a:close/>
              </a:path>
            </a:pathLst>
          </a:custGeom>
          <a:solidFill>
            <a:srgbClr val="284A7C"/>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bg1"/>
              </a:solidFill>
              <a:effectLst/>
              <a:latin typeface="Calibri" pitchFamily="34" charset="0"/>
            </a:endParaRPr>
          </a:p>
        </p:txBody>
      </p:sp>
      <p:sp>
        <p:nvSpPr>
          <p:cNvPr id="31" name="Rounded Rectangle 25"/>
          <p:cNvSpPr/>
          <p:nvPr/>
        </p:nvSpPr>
        <p:spPr bwMode="grayWhite">
          <a:xfrm flipH="1" flipV="1">
            <a:off x="4537472" y="3496502"/>
            <a:ext cx="2405062" cy="1317874"/>
          </a:xfrm>
          <a:custGeom>
            <a:avLst/>
            <a:gdLst/>
            <a:ahLst/>
            <a:cxnLst/>
            <a:rect l="l" t="t" r="r" b="b"/>
            <a:pathLst>
              <a:path w="2405062" h="1317874">
                <a:moveTo>
                  <a:pt x="182130" y="0"/>
                </a:moveTo>
                <a:lnTo>
                  <a:pt x="2405062" y="0"/>
                </a:lnTo>
                <a:lnTo>
                  <a:pt x="2405062" y="1317874"/>
                </a:lnTo>
                <a:lnTo>
                  <a:pt x="0" y="1317874"/>
                </a:lnTo>
                <a:lnTo>
                  <a:pt x="0" y="182130"/>
                </a:lnTo>
                <a:cubicBezTo>
                  <a:pt x="0" y="81542"/>
                  <a:pt x="81542" y="0"/>
                  <a:pt x="182130" y="0"/>
                </a:cubicBezTo>
                <a:close/>
              </a:path>
            </a:pathLst>
          </a:custGeom>
          <a:solidFill>
            <a:srgbClr val="284A7C"/>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bg1"/>
              </a:solidFill>
              <a:effectLst/>
              <a:latin typeface="Calibri" pitchFamily="34" charset="0"/>
            </a:endParaRPr>
          </a:p>
        </p:txBody>
      </p:sp>
      <p:sp>
        <p:nvSpPr>
          <p:cNvPr id="82946" name="Title 1"/>
          <p:cNvSpPr>
            <a:spLocks noGrp="1"/>
          </p:cNvSpPr>
          <p:nvPr>
            <p:ph type="title"/>
          </p:nvPr>
        </p:nvSpPr>
        <p:spPr/>
        <p:txBody>
          <a:bodyPr/>
          <a:lstStyle/>
          <a:p>
            <a:r>
              <a:rPr lang="en-GB" altLang="en-US" smtClean="0"/>
              <a:t>Resolving Conflict (Thomas and Kilmann 1974)</a:t>
            </a:r>
            <a:endParaRPr lang="en-GB" altLang="en-US" dirty="0" smtClean="0"/>
          </a:p>
        </p:txBody>
      </p:sp>
      <p:sp>
        <p:nvSpPr>
          <p:cNvPr id="4" name="Text Box 1036"/>
          <p:cNvSpPr txBox="1">
            <a:spLocks noChangeArrowheads="1"/>
          </p:cNvSpPr>
          <p:nvPr/>
        </p:nvSpPr>
        <p:spPr bwMode="auto">
          <a:xfrm>
            <a:off x="732234" y="2178627"/>
            <a:ext cx="1200149" cy="23544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accent3"/>
                </a:solidFill>
                <a:latin typeface="+mn-lt"/>
              </a:rPr>
              <a:t>Assertive</a:t>
            </a:r>
            <a:endParaRPr lang="en-GB" sz="1800" b="1" dirty="0">
              <a:solidFill>
                <a:schemeClr val="accent3"/>
              </a:solidFill>
              <a:latin typeface="+mn-lt"/>
            </a:endParaRPr>
          </a:p>
        </p:txBody>
      </p:sp>
      <p:sp>
        <p:nvSpPr>
          <p:cNvPr id="5" name="Text Box 1036"/>
          <p:cNvSpPr txBox="1">
            <a:spLocks noChangeArrowheads="1"/>
          </p:cNvSpPr>
          <p:nvPr/>
        </p:nvSpPr>
        <p:spPr bwMode="auto">
          <a:xfrm>
            <a:off x="732234" y="3121603"/>
            <a:ext cx="1200149" cy="70839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accent3"/>
                </a:solidFill>
                <a:latin typeface="+mn-lt"/>
              </a:rPr>
              <a:t>Attempt to satisfy own concerns</a:t>
            </a:r>
            <a:endParaRPr lang="en-GB" sz="1800" b="1" dirty="0">
              <a:solidFill>
                <a:schemeClr val="accent3"/>
              </a:solidFill>
              <a:latin typeface="+mn-lt"/>
            </a:endParaRPr>
          </a:p>
        </p:txBody>
      </p:sp>
      <p:sp>
        <p:nvSpPr>
          <p:cNvPr id="6" name="Text Box 1036"/>
          <p:cNvSpPr txBox="1">
            <a:spLocks noChangeArrowheads="1"/>
          </p:cNvSpPr>
          <p:nvPr/>
        </p:nvSpPr>
        <p:spPr bwMode="auto">
          <a:xfrm>
            <a:off x="732234" y="4616164"/>
            <a:ext cx="1200149" cy="23544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accent3"/>
                </a:solidFill>
                <a:latin typeface="+mn-lt"/>
              </a:rPr>
              <a:t>Unassertive</a:t>
            </a:r>
            <a:endParaRPr lang="en-GB" sz="1800" b="1" dirty="0">
              <a:solidFill>
                <a:schemeClr val="accent3"/>
              </a:solidFill>
              <a:latin typeface="+mn-lt"/>
            </a:endParaRPr>
          </a:p>
        </p:txBody>
      </p:sp>
      <p:sp>
        <p:nvSpPr>
          <p:cNvPr id="7" name="Text Box 1036"/>
          <p:cNvSpPr txBox="1">
            <a:spLocks noChangeArrowheads="1"/>
          </p:cNvSpPr>
          <p:nvPr/>
        </p:nvSpPr>
        <p:spPr bwMode="auto">
          <a:xfrm>
            <a:off x="2132409" y="4971374"/>
            <a:ext cx="1562100" cy="235449"/>
          </a:xfrm>
          <a:prstGeom prst="rect">
            <a:avLst/>
          </a:prstGeom>
          <a:noFill/>
          <a:ln w="9525">
            <a:noFill/>
            <a:miter lim="800000"/>
            <a:headEnd/>
            <a:tailEnd/>
          </a:ln>
          <a:effectLst/>
        </p:spPr>
        <p:txBody>
          <a:bodyPr wrap="square" lIns="0" tIns="0" rIns="0" bIns="0">
            <a:spAutoFit/>
          </a:bodyPr>
          <a:lstStyle/>
          <a:p>
            <a:pPr>
              <a:lnSpc>
                <a:spcPct val="85000"/>
              </a:lnSpc>
            </a:pPr>
            <a:r>
              <a:rPr lang="en-GB" sz="1800" b="1" dirty="0" smtClean="0">
                <a:solidFill>
                  <a:schemeClr val="accent3"/>
                </a:solidFill>
                <a:latin typeface="+mn-lt"/>
              </a:rPr>
              <a:t>Uncooperative</a:t>
            </a:r>
            <a:endParaRPr lang="en-GB" sz="1800" b="1" dirty="0">
              <a:solidFill>
                <a:schemeClr val="accent3"/>
              </a:solidFill>
              <a:latin typeface="+mn-lt"/>
            </a:endParaRPr>
          </a:p>
        </p:txBody>
      </p:sp>
      <p:sp>
        <p:nvSpPr>
          <p:cNvPr id="8" name="Text Box 1036"/>
          <p:cNvSpPr txBox="1">
            <a:spLocks noChangeArrowheads="1"/>
          </p:cNvSpPr>
          <p:nvPr/>
        </p:nvSpPr>
        <p:spPr bwMode="auto">
          <a:xfrm>
            <a:off x="3694509" y="4945396"/>
            <a:ext cx="1657349" cy="708399"/>
          </a:xfrm>
          <a:prstGeom prst="rect">
            <a:avLst/>
          </a:prstGeom>
          <a:noFill/>
          <a:ln w="9525">
            <a:noFill/>
            <a:miter lim="800000"/>
            <a:headEnd/>
            <a:tailEnd/>
          </a:ln>
          <a:effectLst/>
        </p:spPr>
        <p:txBody>
          <a:bodyPr wrap="square" lIns="0" tIns="0" rIns="0" bIns="0">
            <a:spAutoFit/>
          </a:bodyPr>
          <a:lstStyle/>
          <a:p>
            <a:pPr algn="ctr">
              <a:lnSpc>
                <a:spcPct val="85000"/>
              </a:lnSpc>
            </a:pPr>
            <a:r>
              <a:rPr lang="en-GB" sz="1800" b="1" dirty="0" smtClean="0">
                <a:solidFill>
                  <a:schemeClr val="accent3"/>
                </a:solidFill>
                <a:latin typeface="+mn-lt"/>
              </a:rPr>
              <a:t>Attempt to satisfy others’ concerns</a:t>
            </a:r>
            <a:endParaRPr lang="en-GB" sz="1800" b="1" dirty="0">
              <a:solidFill>
                <a:schemeClr val="accent3"/>
              </a:solidFill>
              <a:latin typeface="+mn-lt"/>
            </a:endParaRPr>
          </a:p>
        </p:txBody>
      </p:sp>
      <p:sp>
        <p:nvSpPr>
          <p:cNvPr id="9" name="Text Box 1036"/>
          <p:cNvSpPr txBox="1">
            <a:spLocks noChangeArrowheads="1"/>
          </p:cNvSpPr>
          <p:nvPr/>
        </p:nvSpPr>
        <p:spPr bwMode="auto">
          <a:xfrm>
            <a:off x="5380433" y="4971374"/>
            <a:ext cx="1562100" cy="23544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accent3"/>
                </a:solidFill>
                <a:latin typeface="+mn-lt"/>
              </a:rPr>
              <a:t>Cooperative</a:t>
            </a:r>
            <a:endParaRPr lang="en-GB" sz="1800" b="1" dirty="0">
              <a:solidFill>
                <a:schemeClr val="accent3"/>
              </a:solidFill>
              <a:latin typeface="+mn-lt"/>
            </a:endParaRPr>
          </a:p>
        </p:txBody>
      </p:sp>
      <p:sp>
        <p:nvSpPr>
          <p:cNvPr id="10" name="Text Box 1036"/>
          <p:cNvSpPr txBox="1">
            <a:spLocks noChangeArrowheads="1"/>
          </p:cNvSpPr>
          <p:nvPr/>
        </p:nvSpPr>
        <p:spPr bwMode="auto">
          <a:xfrm>
            <a:off x="2937523" y="1667781"/>
            <a:ext cx="3102768" cy="235449"/>
          </a:xfrm>
          <a:prstGeom prst="rect">
            <a:avLst/>
          </a:prstGeom>
          <a:noFill/>
          <a:ln w="9525">
            <a:noFill/>
            <a:miter lim="800000"/>
            <a:headEnd/>
            <a:tailEnd/>
          </a:ln>
          <a:effectLst/>
        </p:spPr>
        <p:txBody>
          <a:bodyPr wrap="square" lIns="0" tIns="0" rIns="0" bIns="0">
            <a:spAutoFit/>
          </a:bodyPr>
          <a:lstStyle/>
          <a:p>
            <a:pPr algn="ctr">
              <a:lnSpc>
                <a:spcPct val="85000"/>
              </a:lnSpc>
            </a:pPr>
            <a:r>
              <a:rPr lang="en-GB" sz="1800" b="1" dirty="0" smtClean="0">
                <a:solidFill>
                  <a:schemeClr val="accent1">
                    <a:lumMod val="75000"/>
                  </a:schemeClr>
                </a:solidFill>
                <a:latin typeface="+mn-lt"/>
              </a:rPr>
              <a:t>Importance of relationship</a:t>
            </a:r>
            <a:endParaRPr lang="en-GB" sz="1800" b="1" dirty="0">
              <a:solidFill>
                <a:schemeClr val="accent1">
                  <a:lumMod val="75000"/>
                </a:schemeClr>
              </a:solidFill>
              <a:latin typeface="+mn-lt"/>
            </a:endParaRPr>
          </a:p>
        </p:txBody>
      </p:sp>
      <p:sp>
        <p:nvSpPr>
          <p:cNvPr id="11" name="Text Box 1036"/>
          <p:cNvSpPr txBox="1">
            <a:spLocks noChangeArrowheads="1"/>
          </p:cNvSpPr>
          <p:nvPr/>
        </p:nvSpPr>
        <p:spPr bwMode="auto">
          <a:xfrm>
            <a:off x="7209235" y="3121603"/>
            <a:ext cx="1400174" cy="706347"/>
          </a:xfrm>
          <a:prstGeom prst="rect">
            <a:avLst/>
          </a:prstGeom>
          <a:noFill/>
          <a:ln w="9525">
            <a:noFill/>
            <a:miter lim="800000"/>
            <a:headEnd/>
            <a:tailEnd/>
          </a:ln>
          <a:effectLst/>
        </p:spPr>
        <p:txBody>
          <a:bodyPr wrap="square" lIns="0" tIns="0" rIns="0" bIns="0">
            <a:spAutoFit/>
          </a:bodyPr>
          <a:lstStyle/>
          <a:p>
            <a:pPr>
              <a:lnSpc>
                <a:spcPct val="85000"/>
              </a:lnSpc>
            </a:pPr>
            <a:r>
              <a:rPr lang="en-GB" sz="1800" b="1" dirty="0" smtClean="0">
                <a:latin typeface="+mn-lt"/>
              </a:rPr>
              <a:t>Importance</a:t>
            </a:r>
            <a:br>
              <a:rPr lang="en-GB" sz="1800" b="1" dirty="0" smtClean="0">
                <a:latin typeface="+mn-lt"/>
              </a:rPr>
            </a:br>
            <a:r>
              <a:rPr lang="en-GB" sz="1800" b="1" dirty="0" smtClean="0">
                <a:latin typeface="+mn-lt"/>
              </a:rPr>
              <a:t>of the issue/ outcome</a:t>
            </a:r>
            <a:endParaRPr lang="en-GB" sz="1800" b="1" dirty="0">
              <a:latin typeface="+mn-lt"/>
            </a:endParaRPr>
          </a:p>
        </p:txBody>
      </p:sp>
      <p:cxnSp>
        <p:nvCxnSpPr>
          <p:cNvPr id="3" name="Straight Arrow Connector 2"/>
          <p:cNvCxnSpPr/>
          <p:nvPr/>
        </p:nvCxnSpPr>
        <p:spPr bwMode="ltGray">
          <a:xfrm>
            <a:off x="7094934" y="2178627"/>
            <a:ext cx="9525" cy="2635750"/>
          </a:xfrm>
          <a:prstGeom prst="straightConnector1">
            <a:avLst/>
          </a:prstGeom>
          <a:solidFill>
            <a:schemeClr val="accent1"/>
          </a:solidFill>
          <a:ln w="19050" cap="flat" cmpd="sng" algn="ctr">
            <a:solidFill>
              <a:schemeClr val="accent2"/>
            </a:solidFill>
            <a:prstDash val="solid"/>
            <a:round/>
            <a:headEnd type="arrow"/>
            <a:tailEnd type="arrow"/>
          </a:ln>
          <a:effectLst/>
        </p:spPr>
      </p:cxnSp>
      <p:cxnSp>
        <p:nvCxnSpPr>
          <p:cNvPr id="14" name="Straight Arrow Connector 13"/>
          <p:cNvCxnSpPr/>
          <p:nvPr/>
        </p:nvCxnSpPr>
        <p:spPr bwMode="invGray">
          <a:xfrm flipH="1">
            <a:off x="2132409" y="2021991"/>
            <a:ext cx="4810125" cy="0"/>
          </a:xfrm>
          <a:prstGeom prst="straightConnector1">
            <a:avLst/>
          </a:prstGeom>
          <a:solidFill>
            <a:schemeClr val="accent1"/>
          </a:solidFill>
          <a:ln w="19050" cap="flat" cmpd="sng" algn="ctr">
            <a:solidFill>
              <a:schemeClr val="accent1">
                <a:lumMod val="75000"/>
              </a:schemeClr>
            </a:solidFill>
            <a:prstDash val="solid"/>
            <a:round/>
            <a:headEnd type="arrow"/>
            <a:tailEnd type="arrow"/>
          </a:ln>
          <a:effectLst/>
        </p:spPr>
      </p:cxnSp>
      <p:sp>
        <p:nvSpPr>
          <p:cNvPr id="18" name="Text Box 1036"/>
          <p:cNvSpPr txBox="1">
            <a:spLocks noChangeArrowheads="1"/>
          </p:cNvSpPr>
          <p:nvPr/>
        </p:nvSpPr>
        <p:spPr bwMode="invGray">
          <a:xfrm>
            <a:off x="2265759" y="2326661"/>
            <a:ext cx="1809750" cy="23544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bg1"/>
                </a:solidFill>
                <a:latin typeface="+mn-lt"/>
              </a:rPr>
              <a:t>Forcing/competing</a:t>
            </a:r>
            <a:endParaRPr lang="en-GB" sz="1800" b="1" dirty="0">
              <a:solidFill>
                <a:schemeClr val="bg1"/>
              </a:solidFill>
              <a:latin typeface="+mn-lt"/>
            </a:endParaRPr>
          </a:p>
        </p:txBody>
      </p:sp>
      <p:sp>
        <p:nvSpPr>
          <p:cNvPr id="20" name="Text Box 1036"/>
          <p:cNvSpPr txBox="1">
            <a:spLocks noChangeArrowheads="1"/>
          </p:cNvSpPr>
          <p:nvPr/>
        </p:nvSpPr>
        <p:spPr bwMode="invGray">
          <a:xfrm>
            <a:off x="2278856" y="4472462"/>
            <a:ext cx="904875" cy="235449"/>
          </a:xfrm>
          <a:prstGeom prst="rect">
            <a:avLst/>
          </a:prstGeom>
          <a:noFill/>
          <a:ln w="9525">
            <a:noFill/>
            <a:miter lim="800000"/>
            <a:headEnd/>
            <a:tailEnd/>
          </a:ln>
          <a:effectLst/>
        </p:spPr>
        <p:txBody>
          <a:bodyPr wrap="square" lIns="0" tIns="0" rIns="0" bIns="0">
            <a:spAutoFit/>
          </a:bodyPr>
          <a:lstStyle/>
          <a:p>
            <a:pPr>
              <a:lnSpc>
                <a:spcPct val="85000"/>
              </a:lnSpc>
            </a:pPr>
            <a:r>
              <a:rPr lang="en-GB" sz="1800" b="1" dirty="0" smtClean="0">
                <a:solidFill>
                  <a:schemeClr val="bg1"/>
                </a:solidFill>
                <a:latin typeface="+mn-lt"/>
              </a:rPr>
              <a:t>Avoiding</a:t>
            </a:r>
            <a:endParaRPr lang="en-GB" sz="1800" b="1" dirty="0">
              <a:solidFill>
                <a:schemeClr val="bg1"/>
              </a:solidFill>
              <a:latin typeface="+mn-lt"/>
            </a:endParaRPr>
          </a:p>
        </p:txBody>
      </p:sp>
      <p:sp>
        <p:nvSpPr>
          <p:cNvPr id="21" name="Text Box 1036"/>
          <p:cNvSpPr txBox="1">
            <a:spLocks noChangeArrowheads="1"/>
          </p:cNvSpPr>
          <p:nvPr/>
        </p:nvSpPr>
        <p:spPr bwMode="invGray">
          <a:xfrm>
            <a:off x="5126830" y="4472462"/>
            <a:ext cx="1690688" cy="23544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bg1"/>
                </a:solidFill>
                <a:latin typeface="+mn-lt"/>
              </a:rPr>
              <a:t>Accommodating</a:t>
            </a:r>
            <a:endParaRPr lang="en-GB" sz="1800" b="1" dirty="0">
              <a:solidFill>
                <a:schemeClr val="bg1"/>
              </a:solidFill>
              <a:latin typeface="+mn-lt"/>
            </a:endParaRPr>
          </a:p>
        </p:txBody>
      </p:sp>
      <p:sp>
        <p:nvSpPr>
          <p:cNvPr id="22" name="Text Box 1036"/>
          <p:cNvSpPr txBox="1">
            <a:spLocks noChangeArrowheads="1"/>
          </p:cNvSpPr>
          <p:nvPr/>
        </p:nvSpPr>
        <p:spPr bwMode="invGray">
          <a:xfrm>
            <a:off x="5022055" y="2338747"/>
            <a:ext cx="1690688" cy="235449"/>
          </a:xfrm>
          <a:prstGeom prst="rect">
            <a:avLst/>
          </a:prstGeom>
          <a:noFill/>
          <a:ln w="9525">
            <a:noFill/>
            <a:miter lim="800000"/>
            <a:headEnd/>
            <a:tailEnd/>
          </a:ln>
          <a:effectLst/>
        </p:spPr>
        <p:txBody>
          <a:bodyPr wrap="square" lIns="0" tIns="0" rIns="0" bIns="0">
            <a:spAutoFit/>
          </a:bodyPr>
          <a:lstStyle/>
          <a:p>
            <a:pPr algn="r">
              <a:lnSpc>
                <a:spcPct val="85000"/>
              </a:lnSpc>
            </a:pPr>
            <a:r>
              <a:rPr lang="en-GB" sz="1800" b="1" dirty="0" smtClean="0">
                <a:solidFill>
                  <a:schemeClr val="bg1"/>
                </a:solidFill>
                <a:latin typeface="+mn-lt"/>
              </a:rPr>
              <a:t>Collaborating</a:t>
            </a:r>
            <a:endParaRPr lang="en-GB" sz="1800" b="1" dirty="0">
              <a:solidFill>
                <a:schemeClr val="bg1"/>
              </a:solidFill>
              <a:latin typeface="+mn-lt"/>
            </a:endParaRPr>
          </a:p>
        </p:txBody>
      </p:sp>
      <p:sp>
        <p:nvSpPr>
          <p:cNvPr id="26" name="Rounded Rectangle 25"/>
          <p:cNvSpPr/>
          <p:nvPr/>
        </p:nvSpPr>
        <p:spPr bwMode="invGray">
          <a:xfrm>
            <a:off x="2132409" y="2178628"/>
            <a:ext cx="2405062" cy="1317874"/>
          </a:xfrm>
          <a:custGeom>
            <a:avLst/>
            <a:gdLst/>
            <a:ahLst/>
            <a:cxnLst/>
            <a:rect l="l" t="t" r="r" b="b"/>
            <a:pathLst>
              <a:path w="2405062" h="1317874">
                <a:moveTo>
                  <a:pt x="182130" y="0"/>
                </a:moveTo>
                <a:lnTo>
                  <a:pt x="2405062" y="0"/>
                </a:lnTo>
                <a:lnTo>
                  <a:pt x="2405062" y="1317874"/>
                </a:lnTo>
                <a:lnTo>
                  <a:pt x="0" y="1317874"/>
                </a:lnTo>
                <a:lnTo>
                  <a:pt x="0" y="182130"/>
                </a:lnTo>
                <a:cubicBezTo>
                  <a:pt x="0" y="81542"/>
                  <a:pt x="81542" y="0"/>
                  <a:pt x="182130" y="0"/>
                </a:cubicBezTo>
                <a:close/>
              </a:path>
            </a:pathLst>
          </a:custGeom>
          <a:no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bg1"/>
              </a:solidFill>
              <a:effectLst/>
              <a:latin typeface="Calibri" pitchFamily="34" charset="0"/>
            </a:endParaRPr>
          </a:p>
        </p:txBody>
      </p:sp>
      <p:sp>
        <p:nvSpPr>
          <p:cNvPr id="27" name="Rounded Rectangle 26"/>
          <p:cNvSpPr/>
          <p:nvPr/>
        </p:nvSpPr>
        <p:spPr bwMode="gray">
          <a:xfrm>
            <a:off x="3539131" y="2992464"/>
            <a:ext cx="1996679" cy="964622"/>
          </a:xfrm>
          <a:prstGeom prst="roundRect">
            <a:avLst/>
          </a:prstGeom>
          <a:solidFill>
            <a:schemeClr val="accent5"/>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lnSpc>
                <a:spcPct val="85000"/>
              </a:lnSpc>
            </a:pPr>
            <a:r>
              <a:rPr lang="en-GB" sz="2000" b="1" dirty="0">
                <a:solidFill>
                  <a:schemeClr val="bg1"/>
                </a:solidFill>
              </a:rPr>
              <a:t>Compromising</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134</a:t>
            </a:fld>
            <a:endParaRPr lang="en-GB"/>
          </a:p>
        </p:txBody>
      </p:sp>
    </p:spTree>
    <p:extLst>
      <p:ext uri="{BB962C8B-B14F-4D97-AF65-F5344CB8AC3E}">
        <p14:creationId xmlns:p14="http://schemas.microsoft.com/office/powerpoint/2010/main" val="2713247567"/>
      </p:ext>
    </p:extLst>
  </p:cSld>
  <p:clrMapOvr>
    <a:masterClrMapping/>
  </p:clrMapOvr>
  <p:transition>
    <p:fade/>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4337" y="820271"/>
            <a:ext cx="8315325" cy="501214"/>
          </a:xfrm>
        </p:spPr>
        <p:txBody>
          <a:bodyPr/>
          <a:lstStyle/>
          <a:p>
            <a:pPr>
              <a:lnSpc>
                <a:spcPct val="90000"/>
              </a:lnSpc>
              <a:spcAft>
                <a:spcPts val="200"/>
              </a:spcAft>
            </a:pPr>
            <a:r>
              <a:rPr lang="en-GB" altLang="en-US" sz="2400" dirty="0"/>
              <a:t>Advanced </a:t>
            </a:r>
            <a:r>
              <a:rPr lang="en-GB" sz="2400" kern="1200" dirty="0">
                <a:ea typeface="Times New Roman"/>
                <a:cs typeface="Times New Roman"/>
              </a:rPr>
              <a:t>Category Management in Procurement and SCM module</a:t>
            </a:r>
            <a:r>
              <a:rPr lang="en-GB" kern="1200" dirty="0">
                <a:ea typeface="Times New Roman"/>
                <a:cs typeface="Times New Roman"/>
              </a:rPr>
              <a:t/>
            </a:r>
            <a:br>
              <a:rPr lang="en-GB" kern="1200" dirty="0">
                <a:ea typeface="Times New Roman"/>
                <a:cs typeface="Times New Roman"/>
              </a:rPr>
            </a:br>
            <a:endParaRPr lang="en-GB" kern="1200" dirty="0">
              <a:ea typeface="Times New Roman"/>
              <a:cs typeface="Times New Roman"/>
            </a:endParaRPr>
          </a:p>
        </p:txBody>
      </p:sp>
      <p:sp>
        <p:nvSpPr>
          <p:cNvPr id="2" name="Content Placeholder 1"/>
          <p:cNvSpPr>
            <a:spLocks noGrp="1"/>
          </p:cNvSpPr>
          <p:nvPr>
            <p:ph idx="1"/>
          </p:nvPr>
        </p:nvSpPr>
        <p:spPr/>
        <p:txBody>
          <a:bodyPr/>
          <a:lstStyle/>
          <a:p>
            <a:pPr marL="0" indent="0">
              <a:lnSpc>
                <a:spcPct val="90000"/>
              </a:lnSpc>
              <a:spcAft>
                <a:spcPts val="200"/>
              </a:spcAft>
              <a:buNone/>
            </a:pPr>
            <a:r>
              <a:rPr lang="en-GB" sz="2400" b="1" kern="1200" dirty="0">
                <a:ea typeface="Times New Roman"/>
                <a:cs typeface="Times New Roman"/>
              </a:rPr>
              <a:t>There are 3 units to this module</a:t>
            </a:r>
          </a:p>
          <a:p>
            <a:pPr marL="0" indent="0">
              <a:lnSpc>
                <a:spcPct val="90000"/>
              </a:lnSpc>
              <a:spcAft>
                <a:spcPts val="200"/>
              </a:spcAft>
              <a:buNone/>
            </a:pPr>
            <a:endParaRPr lang="en-GB" sz="2400" b="1" i="1" kern="1200" dirty="0">
              <a:ea typeface="Times New Roman"/>
              <a:cs typeface="Times New Roman"/>
            </a:endParaRPr>
          </a:p>
          <a:p>
            <a:pPr>
              <a:lnSpc>
                <a:spcPct val="90000"/>
              </a:lnSpc>
              <a:spcBef>
                <a:spcPts val="600"/>
              </a:spcBef>
              <a:buClr>
                <a:schemeClr val="bg1"/>
              </a:buClr>
            </a:pPr>
            <a:r>
              <a:rPr lang="en-GB" sz="2400" kern="1200" dirty="0" smtClean="0">
                <a:ea typeface="Times New Roman"/>
                <a:cs typeface="Times New Roman"/>
              </a:rPr>
              <a:t>Category </a:t>
            </a:r>
            <a:r>
              <a:rPr lang="en-GB" sz="2400" kern="1200" dirty="0">
                <a:ea typeface="Times New Roman"/>
                <a:cs typeface="Times New Roman"/>
              </a:rPr>
              <a:t>Management</a:t>
            </a:r>
          </a:p>
          <a:p>
            <a:pPr>
              <a:lnSpc>
                <a:spcPct val="90000"/>
              </a:lnSpc>
              <a:spcBef>
                <a:spcPts val="600"/>
              </a:spcBef>
              <a:buClr>
                <a:schemeClr val="bg1"/>
              </a:buClr>
            </a:pPr>
            <a:r>
              <a:rPr lang="en-GB" sz="2400" b="1" u="sng" kern="1200" dirty="0">
                <a:ea typeface="Times New Roman"/>
                <a:cs typeface="Times New Roman"/>
              </a:rPr>
              <a:t>Supply Chain </a:t>
            </a:r>
            <a:r>
              <a:rPr lang="en-GB" sz="2400" b="1" u="sng" kern="1200" dirty="0" smtClean="0">
                <a:ea typeface="Times New Roman"/>
                <a:cs typeface="Times New Roman"/>
              </a:rPr>
              <a:t>Improvement</a:t>
            </a:r>
          </a:p>
          <a:p>
            <a:pPr>
              <a:lnSpc>
                <a:spcPct val="90000"/>
              </a:lnSpc>
              <a:spcBef>
                <a:spcPts val="600"/>
              </a:spcBef>
              <a:buClr>
                <a:schemeClr val="bg1"/>
              </a:buClr>
            </a:pPr>
            <a:r>
              <a:rPr lang="en-GB" sz="2400" kern="1200" dirty="0" smtClean="0">
                <a:ea typeface="Times New Roman"/>
                <a:cs typeface="Times New Roman"/>
              </a:rPr>
              <a:t>Developing </a:t>
            </a:r>
            <a:r>
              <a:rPr lang="en-GB" sz="2400" kern="1200" dirty="0">
                <a:ea typeface="Times New Roman"/>
                <a:cs typeface="Times New Roman"/>
              </a:rPr>
              <a:t>Systems for  Procurement and Supply Chain Management</a:t>
            </a:r>
          </a:p>
          <a:p>
            <a:pPr marL="0" indent="0">
              <a:lnSpc>
                <a:spcPct val="90000"/>
              </a:lnSpc>
              <a:spcBef>
                <a:spcPts val="600"/>
              </a:spcBef>
              <a:buClr>
                <a:schemeClr val="bg1"/>
              </a:buClr>
              <a:buNone/>
            </a:pPr>
            <a:endParaRPr lang="en-GB" sz="2400" kern="1200" dirty="0">
              <a:ea typeface="Times New Roman"/>
              <a:cs typeface="Times New Roman"/>
            </a:endParaRPr>
          </a:p>
          <a:p>
            <a:pPr marL="0" indent="0">
              <a:lnSpc>
                <a:spcPct val="90000"/>
              </a:lnSpc>
              <a:spcBef>
                <a:spcPts val="600"/>
              </a:spcBef>
              <a:buClr>
                <a:schemeClr val="bg1"/>
              </a:buClr>
              <a:buNone/>
            </a:pPr>
            <a:endParaRPr lang="en-GB" sz="2400" kern="1200" dirty="0">
              <a:ea typeface="Times New Roman"/>
              <a:cs typeface="Times New Roman"/>
            </a:endParaRPr>
          </a:p>
          <a:p>
            <a:endParaRPr lang="en-GB" dirty="0"/>
          </a:p>
        </p:txBody>
      </p:sp>
    </p:spTree>
    <p:extLst>
      <p:ext uri="{BB962C8B-B14F-4D97-AF65-F5344CB8AC3E}">
        <p14:creationId xmlns:p14="http://schemas.microsoft.com/office/powerpoint/2010/main" val="1743219754"/>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p:cNvGrpSpPr/>
          <p:nvPr/>
        </p:nvGrpSpPr>
        <p:grpSpPr>
          <a:xfrm>
            <a:off x="313856" y="1836992"/>
            <a:ext cx="8406000" cy="360000"/>
            <a:chOff x="313856" y="2232101"/>
            <a:chExt cx="8415805" cy="360000"/>
          </a:xfrm>
        </p:grpSpPr>
        <p:sp>
          <p:nvSpPr>
            <p:cNvPr id="29" name="Rectangle 28"/>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30" name="Rectangle 29"/>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b="1" dirty="0"/>
              <a:t>The collaborative model of SCM</a:t>
            </a:r>
          </a:p>
          <a:p>
            <a:r>
              <a:rPr lang="en-GB" dirty="0"/>
              <a:t>Value chain analysis</a:t>
            </a:r>
          </a:p>
          <a:p>
            <a:r>
              <a:rPr lang="en-GB" dirty="0"/>
              <a:t>Total quality approaches</a:t>
            </a:r>
          </a:p>
          <a:p>
            <a:r>
              <a:rPr lang="en-GB" dirty="0"/>
              <a:t>Using statistical analysis to develop supplies</a:t>
            </a:r>
          </a:p>
          <a:p>
            <a:r>
              <a:rPr lang="en-GB" dirty="0"/>
              <a:t>JIT and lean thinking</a:t>
            </a:r>
          </a:p>
          <a:p>
            <a:r>
              <a:rPr lang="en-GB" dirty="0"/>
              <a:t>Benchmarking</a:t>
            </a:r>
          </a:p>
          <a:p>
            <a:r>
              <a:rPr lang="en-GB"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136</a:t>
            </a:fld>
            <a:endParaRPr lang="en-GB"/>
          </a:p>
        </p:txBody>
      </p:sp>
    </p:spTree>
    <p:extLst>
      <p:ext uri="{BB962C8B-B14F-4D97-AF65-F5344CB8AC3E}">
        <p14:creationId xmlns:p14="http://schemas.microsoft.com/office/powerpoint/2010/main" val="20147072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676583667"/>
              </p:ext>
            </p:extLst>
          </p:nvPr>
        </p:nvGraphicFramePr>
        <p:xfrm>
          <a:off x="415925" y="1819275"/>
          <a:ext cx="8313996" cy="3932000"/>
        </p:xfrm>
        <a:graphic>
          <a:graphicData uri="http://schemas.openxmlformats.org/drawingml/2006/table">
            <a:tbl>
              <a:tblPr/>
              <a:tblGrid>
                <a:gridCol w="4129198"/>
                <a:gridCol w="4184798"/>
              </a:tblGrid>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TRADITIONAL WAYS</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NEW WAYS</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Key feature: Independence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Key feature: Integration</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Independent of next link</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Dependency</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Links are protective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End-to-end visibility</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Uncertainty</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More certainty</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3366"/>
                          </a:solidFill>
                          <a:effectLst/>
                          <a:latin typeface="+mn-lt"/>
                          <a:ea typeface="ＭＳ Ｐゴシック" charset="0"/>
                        </a:rPr>
                        <a:t>Unresponsive to change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Quicker response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3366"/>
                          </a:solidFill>
                          <a:effectLst/>
                          <a:latin typeface="+mn-lt"/>
                          <a:ea typeface="ＭＳ Ｐゴシック" charset="0"/>
                        </a:rPr>
                        <a:t>High cost, low service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High service, lower cost</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3366"/>
                          </a:solidFill>
                          <a:effectLst/>
                          <a:latin typeface="+mn-lt"/>
                          <a:ea typeface="ＭＳ Ｐゴシック" charset="0"/>
                        </a:rPr>
                        <a:t>Fragmented internally</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ja-JP" altLang="en-GB" sz="1800" b="0" i="0" u="none" strike="noStrike" cap="none" normalizeH="0" baseline="0" dirty="0">
                          <a:ln>
                            <a:noFill/>
                          </a:ln>
                          <a:solidFill>
                            <a:srgbClr val="003366"/>
                          </a:solidFill>
                          <a:effectLst/>
                          <a:latin typeface="+mn-lt"/>
                          <a:ea typeface="ＭＳ Ｐゴシック" charset="0"/>
                        </a:rPr>
                        <a:t>‘</a:t>
                      </a:r>
                      <a:r>
                        <a:rPr kumimoji="0" lang="en-GB" sz="1800" b="0" i="0" u="none" strike="noStrike" cap="none" normalizeH="0" baseline="0" dirty="0">
                          <a:ln>
                            <a:noFill/>
                          </a:ln>
                          <a:solidFill>
                            <a:srgbClr val="003366"/>
                          </a:solidFill>
                          <a:effectLst/>
                          <a:latin typeface="+mn-lt"/>
                          <a:ea typeface="ＭＳ Ｐゴシック" charset="0"/>
                        </a:rPr>
                        <a:t>Joined up</a:t>
                      </a:r>
                      <a:r>
                        <a:rPr kumimoji="0" lang="ja-JP" altLang="en-GB" sz="1800" b="0" i="0" u="none" strike="noStrike" cap="none" normalizeH="0" baseline="0" dirty="0">
                          <a:ln>
                            <a:noFill/>
                          </a:ln>
                          <a:solidFill>
                            <a:srgbClr val="003366"/>
                          </a:solidFill>
                          <a:effectLst/>
                          <a:latin typeface="+mn-lt"/>
                          <a:ea typeface="ＭＳ Ｐゴシック" charset="0"/>
                        </a:rPr>
                        <a:t>’</a:t>
                      </a:r>
                      <a:r>
                        <a:rPr kumimoji="0" lang="en-GB" sz="1800" b="0" i="0" u="none" strike="noStrike" cap="none" normalizeH="0" baseline="0" dirty="0">
                          <a:ln>
                            <a:noFill/>
                          </a:ln>
                          <a:solidFill>
                            <a:srgbClr val="003366"/>
                          </a:solidFill>
                          <a:effectLst/>
                          <a:latin typeface="+mn-lt"/>
                          <a:ea typeface="ＭＳ Ｐゴシック" charset="0"/>
                        </a:rPr>
                        <a:t> structures</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59183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ja-JP" altLang="en-GB" sz="1800" b="0" i="0" u="none" strike="noStrike" cap="none" normalizeH="0" baseline="0">
                          <a:ln>
                            <a:noFill/>
                          </a:ln>
                          <a:solidFill>
                            <a:srgbClr val="003366"/>
                          </a:solidFill>
                          <a:effectLst/>
                          <a:latin typeface="+mn-lt"/>
                          <a:ea typeface="ＭＳ Ｐゴシック" charset="0"/>
                        </a:rPr>
                        <a:t>‘</a:t>
                      </a:r>
                      <a:r>
                        <a:rPr kumimoji="0" lang="en-GB" sz="1800" b="0" i="0" u="none" strike="noStrike" cap="none" normalizeH="0" baseline="0">
                          <a:ln>
                            <a:noFill/>
                          </a:ln>
                          <a:solidFill>
                            <a:srgbClr val="003366"/>
                          </a:solidFill>
                          <a:effectLst/>
                          <a:latin typeface="+mn-lt"/>
                          <a:ea typeface="ＭＳ Ｐゴシック" charset="0"/>
                        </a:rPr>
                        <a:t>Blame</a:t>
                      </a:r>
                      <a:r>
                        <a:rPr kumimoji="0" lang="ja-JP" altLang="en-GB" sz="1800" b="0" i="0" u="none" strike="noStrike" cap="none" normalizeH="0" baseline="0">
                          <a:ln>
                            <a:noFill/>
                          </a:ln>
                          <a:solidFill>
                            <a:srgbClr val="003366"/>
                          </a:solidFill>
                          <a:effectLst/>
                          <a:latin typeface="+mn-lt"/>
                          <a:ea typeface="ＭＳ Ｐゴシック" charset="0"/>
                        </a:rPr>
                        <a:t>’</a:t>
                      </a:r>
                      <a:r>
                        <a:rPr kumimoji="0" lang="en-GB" sz="1800" b="0" i="0" u="none" strike="noStrike" cap="none" normalizeH="0" baseline="0">
                          <a:ln>
                            <a:noFill/>
                          </a:ln>
                          <a:solidFill>
                            <a:srgbClr val="003366"/>
                          </a:solidFill>
                          <a:effectLst/>
                          <a:latin typeface="+mn-lt"/>
                          <a:ea typeface="ＭＳ Ｐゴシック" charset="0"/>
                        </a:rPr>
                        <a:t> (adversarial) culture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ja-JP" altLang="en-GB" sz="1800" b="0" i="0" u="none" strike="noStrike" cap="none" normalizeH="0" baseline="0" dirty="0">
                          <a:ln>
                            <a:noFill/>
                          </a:ln>
                          <a:solidFill>
                            <a:srgbClr val="003366"/>
                          </a:solidFill>
                          <a:effectLst/>
                          <a:latin typeface="+mn-lt"/>
                          <a:ea typeface="ＭＳ Ｐゴシック" charset="0"/>
                        </a:rPr>
                        <a:t>‘</a:t>
                      </a:r>
                      <a:r>
                        <a:rPr kumimoji="0" lang="en-GB" sz="1800" b="0" i="0" u="none" strike="noStrike" cap="none" normalizeH="0" baseline="0" dirty="0">
                          <a:ln>
                            <a:noFill/>
                          </a:ln>
                          <a:solidFill>
                            <a:srgbClr val="003366"/>
                          </a:solidFill>
                          <a:effectLst/>
                          <a:latin typeface="+mn-lt"/>
                          <a:ea typeface="ＭＳ Ｐゴシック" charset="0"/>
                        </a:rPr>
                        <a:t>Gain</a:t>
                      </a:r>
                      <a:r>
                        <a:rPr kumimoji="0" lang="ja-JP" altLang="en-GB" sz="1800" b="0" i="0" u="none" strike="noStrike" cap="none" normalizeH="0" baseline="0" dirty="0">
                          <a:ln>
                            <a:noFill/>
                          </a:ln>
                          <a:solidFill>
                            <a:srgbClr val="003366"/>
                          </a:solidFill>
                          <a:effectLst/>
                          <a:latin typeface="+mn-lt"/>
                          <a:ea typeface="ＭＳ Ｐゴシック" charset="0"/>
                        </a:rPr>
                        <a:t>’</a:t>
                      </a:r>
                      <a:r>
                        <a:rPr kumimoji="0" lang="en-GB" sz="1800" b="0" i="0" u="none" strike="noStrike" cap="none" normalizeH="0" baseline="0" dirty="0">
                          <a:ln>
                            <a:noFill/>
                          </a:ln>
                          <a:solidFill>
                            <a:srgbClr val="003366"/>
                          </a:solidFill>
                          <a:effectLst/>
                          <a:latin typeface="+mn-lt"/>
                          <a:ea typeface="ＭＳ Ｐゴシック" charset="0"/>
                        </a:rPr>
                        <a:t> (collaborative value-adding) culture</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rgbClr val="FFFFFF"/>
                    </a:solidFill>
                  </a:tcPr>
                </a:tc>
              </a:tr>
              <a:tr h="3381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rgbClr val="003366"/>
                          </a:solidFill>
                          <a:effectLst/>
                          <a:latin typeface="+mn-lt"/>
                          <a:ea typeface="ＭＳ Ｐゴシック" charset="0"/>
                        </a:rPr>
                        <a:t>Competing companies</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rgbClr val="003366"/>
                          </a:solidFill>
                          <a:effectLst/>
                          <a:latin typeface="+mn-lt"/>
                          <a:ea typeface="ＭＳ Ｐゴシック" charset="0"/>
                        </a:rPr>
                        <a:t>Competing supply chains</a:t>
                      </a:r>
                    </a:p>
                  </a:txBody>
                  <a:tcPr marL="123731" marR="123731" marT="45724" marB="4572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
        <p:nvSpPr>
          <p:cNvPr id="3" name="Text Placeholder 2"/>
          <p:cNvSpPr>
            <a:spLocks noGrp="1"/>
          </p:cNvSpPr>
          <p:nvPr>
            <p:ph type="body" sz="quarter" idx="10"/>
          </p:nvPr>
        </p:nvSpPr>
        <p:spPr/>
        <p:txBody>
          <a:bodyPr/>
          <a:lstStyle/>
          <a:p>
            <a:r>
              <a:rPr lang="en-US" dirty="0" smtClean="0"/>
              <a:t>Rate your supply chains against each of these. What is the conclusion?</a:t>
            </a:r>
            <a:endParaRPr lang="en-US" dirty="0"/>
          </a:p>
        </p:txBody>
      </p:sp>
      <p:sp>
        <p:nvSpPr>
          <p:cNvPr id="19483" name="Title 1"/>
          <p:cNvSpPr>
            <a:spLocks noGrp="1"/>
          </p:cNvSpPr>
          <p:nvPr>
            <p:ph type="title"/>
          </p:nvPr>
        </p:nvSpPr>
        <p:spPr/>
        <p:txBody>
          <a:bodyPr/>
          <a:lstStyle/>
          <a:p>
            <a:pPr eaLnBrk="1" hangingPunct="1"/>
            <a:r>
              <a:rPr lang="en-GB" dirty="0">
                <a:latin typeface="Calibri" charset="0"/>
              </a:rPr>
              <a:t>The shift to supply chain management</a:t>
            </a:r>
          </a:p>
        </p:txBody>
      </p:sp>
    </p:spTree>
    <p:extLst>
      <p:ext uri="{BB962C8B-B14F-4D97-AF65-F5344CB8AC3E}">
        <p14:creationId xmlns:p14="http://schemas.microsoft.com/office/powerpoint/2010/main" val="163575909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Why the change?</a:t>
            </a:r>
            <a:endParaRPr lang="en-US" dirty="0"/>
          </a:p>
        </p:txBody>
      </p:sp>
      <p:sp>
        <p:nvSpPr>
          <p:cNvPr id="3" name="Content Placeholder 2"/>
          <p:cNvSpPr>
            <a:spLocks noGrp="1"/>
          </p:cNvSpPr>
          <p:nvPr>
            <p:ph idx="1"/>
          </p:nvPr>
        </p:nvSpPr>
        <p:spPr/>
        <p:txBody>
          <a:bodyPr/>
          <a:lstStyle/>
          <a:p>
            <a:r>
              <a:rPr lang="en-US" dirty="0" smtClean="0"/>
              <a:t>Cost pressures</a:t>
            </a:r>
          </a:p>
          <a:p>
            <a:r>
              <a:rPr lang="en-US" dirty="0" smtClean="0"/>
              <a:t>Time pressures</a:t>
            </a:r>
          </a:p>
          <a:p>
            <a:r>
              <a:rPr lang="en-US" dirty="0" smtClean="0"/>
              <a:t>Reliability pressures</a:t>
            </a:r>
          </a:p>
          <a:p>
            <a:r>
              <a:rPr lang="en-US" dirty="0" smtClean="0"/>
              <a:t>Response pressures</a:t>
            </a:r>
          </a:p>
          <a:p>
            <a:r>
              <a:rPr lang="en-US" dirty="0" smtClean="0"/>
              <a:t>Transparency pressures</a:t>
            </a:r>
          </a:p>
          <a:p>
            <a:r>
              <a:rPr lang="en-US" dirty="0" err="1" smtClean="0"/>
              <a:t>Globalisation</a:t>
            </a:r>
            <a:r>
              <a:rPr lang="en-US" dirty="0" smtClean="0"/>
              <a:t> pressures</a:t>
            </a:r>
          </a:p>
          <a:p>
            <a:endParaRPr lang="en-US" dirty="0"/>
          </a:p>
          <a:p>
            <a:pPr marL="0" indent="0">
              <a:buNone/>
            </a:pPr>
            <a:r>
              <a:rPr lang="en-US" dirty="0" smtClean="0"/>
              <a:t>What else is driving the change?</a:t>
            </a:r>
          </a:p>
          <a:p>
            <a:pPr marL="0" indent="0">
              <a:buNone/>
            </a:pPr>
            <a:r>
              <a:rPr lang="en-US" dirty="0" smtClean="0"/>
              <a:t>But are there any pressures to reverse the process?</a:t>
            </a:r>
            <a:endParaRPr lang="en-US" dirty="0"/>
          </a:p>
        </p:txBody>
      </p:sp>
      <p:sp>
        <p:nvSpPr>
          <p:cNvPr id="4" name="Title 3"/>
          <p:cNvSpPr>
            <a:spLocks noGrp="1"/>
          </p:cNvSpPr>
          <p:nvPr>
            <p:ph type="title"/>
          </p:nvPr>
        </p:nvSpPr>
        <p:spPr/>
        <p:txBody>
          <a:bodyPr/>
          <a:lstStyle/>
          <a:p>
            <a:r>
              <a:rPr lang="en-GB" dirty="0">
                <a:latin typeface="Calibri" charset="0"/>
              </a:rPr>
              <a:t>The shift to supply chain management</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138</a:t>
            </a:fld>
            <a:endParaRPr lang="en-GB"/>
          </a:p>
        </p:txBody>
      </p:sp>
    </p:spTree>
    <p:extLst>
      <p:ext uri="{BB962C8B-B14F-4D97-AF65-F5344CB8AC3E}">
        <p14:creationId xmlns:p14="http://schemas.microsoft.com/office/powerpoint/2010/main" val="970135492"/>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925" y="1493373"/>
            <a:ext cx="8315324" cy="4454988"/>
          </a:xfrm>
        </p:spPr>
        <p:txBody>
          <a:bodyPr/>
          <a:lstStyle/>
          <a:p>
            <a:pPr>
              <a:lnSpc>
                <a:spcPct val="86000"/>
              </a:lnSpc>
              <a:buFont typeface="Arial"/>
              <a:buChar char="•"/>
            </a:pPr>
            <a:r>
              <a:rPr lang="en-GB" sz="2000" dirty="0">
                <a:latin typeface="Calibri" charset="0"/>
              </a:rPr>
              <a:t>Reduced total costs</a:t>
            </a:r>
          </a:p>
          <a:p>
            <a:pPr>
              <a:lnSpc>
                <a:spcPct val="86000"/>
              </a:lnSpc>
              <a:buFont typeface="Arial"/>
              <a:buChar char="•"/>
            </a:pPr>
            <a:r>
              <a:rPr lang="en-GB" sz="2000" dirty="0">
                <a:latin typeface="Calibri" charset="0"/>
              </a:rPr>
              <a:t>Improved responsiveness to customers</a:t>
            </a:r>
            <a:r>
              <a:rPr lang="ja-JP" altLang="en-GB" sz="2000" dirty="0">
                <a:latin typeface="Calibri" charset="0"/>
              </a:rPr>
              <a:t>’</a:t>
            </a:r>
            <a:r>
              <a:rPr lang="en-GB" altLang="ja-JP" sz="2000" dirty="0">
                <a:latin typeface="Calibri" charset="0"/>
              </a:rPr>
              <a:t> requirements </a:t>
            </a:r>
          </a:p>
          <a:p>
            <a:pPr>
              <a:lnSpc>
                <a:spcPct val="86000"/>
              </a:lnSpc>
              <a:buFont typeface="Arial"/>
              <a:buChar char="•"/>
            </a:pPr>
            <a:r>
              <a:rPr lang="en-GB" sz="2000" dirty="0">
                <a:latin typeface="Calibri" charset="0"/>
              </a:rPr>
              <a:t>Access to complementary resources and capabilities </a:t>
            </a:r>
          </a:p>
          <a:p>
            <a:pPr>
              <a:lnSpc>
                <a:spcPct val="86000"/>
              </a:lnSpc>
              <a:buFont typeface="Arial"/>
              <a:buChar char="•"/>
            </a:pPr>
            <a:r>
              <a:rPr lang="en-GB" sz="2000" dirty="0">
                <a:latin typeface="Calibri" charset="0"/>
              </a:rPr>
              <a:t>Enhanced product and service quality</a:t>
            </a:r>
          </a:p>
          <a:p>
            <a:pPr>
              <a:lnSpc>
                <a:spcPct val="86000"/>
              </a:lnSpc>
              <a:buFont typeface="Arial"/>
              <a:buChar char="•"/>
            </a:pPr>
            <a:r>
              <a:rPr lang="en-GB" sz="2000" dirty="0">
                <a:latin typeface="Calibri" charset="0"/>
              </a:rPr>
              <a:t>Improved supply chain communication </a:t>
            </a:r>
          </a:p>
          <a:p>
            <a:pPr>
              <a:lnSpc>
                <a:spcPct val="86000"/>
              </a:lnSpc>
              <a:buFont typeface="Arial"/>
              <a:buChar char="•"/>
            </a:pPr>
            <a:r>
              <a:rPr lang="en-GB" sz="2000" dirty="0">
                <a:latin typeface="Calibri" charset="0"/>
              </a:rPr>
              <a:t>Improved inventory management</a:t>
            </a:r>
          </a:p>
          <a:p>
            <a:pPr>
              <a:lnSpc>
                <a:spcPct val="86000"/>
              </a:lnSpc>
              <a:buFont typeface="Arial"/>
              <a:buChar char="•"/>
            </a:pPr>
            <a:r>
              <a:rPr lang="en-GB" sz="2000" dirty="0">
                <a:latin typeface="Calibri" charset="0"/>
              </a:rPr>
              <a:t>Reduced cycle times</a:t>
            </a:r>
          </a:p>
          <a:p>
            <a:pPr>
              <a:lnSpc>
                <a:spcPct val="86000"/>
              </a:lnSpc>
              <a:buFont typeface="Arial"/>
              <a:buChar char="•"/>
            </a:pPr>
            <a:r>
              <a:rPr lang="en-GB" sz="2000" dirty="0">
                <a:latin typeface="Calibri" charset="0"/>
              </a:rPr>
              <a:t>Greater transparency for cost and risk management</a:t>
            </a:r>
          </a:p>
          <a:p>
            <a:pPr>
              <a:lnSpc>
                <a:spcPct val="86000"/>
              </a:lnSpc>
              <a:buFont typeface="Arial"/>
              <a:buChar char="•"/>
            </a:pPr>
            <a:r>
              <a:rPr lang="en-GB" sz="2000" dirty="0">
                <a:latin typeface="Calibri" charset="0"/>
              </a:rPr>
              <a:t>Greater supply chain visibility</a:t>
            </a:r>
          </a:p>
          <a:p>
            <a:pPr>
              <a:lnSpc>
                <a:spcPct val="86000"/>
              </a:lnSpc>
              <a:buFont typeface="Arial"/>
              <a:buChar char="•"/>
            </a:pPr>
            <a:r>
              <a:rPr lang="en-GB" sz="2000" dirty="0">
                <a:latin typeface="Calibri" charset="0"/>
              </a:rPr>
              <a:t>Optimising the balance of service levels and costs</a:t>
            </a:r>
          </a:p>
        </p:txBody>
      </p:sp>
      <p:sp>
        <p:nvSpPr>
          <p:cNvPr id="4" name="Title 3"/>
          <p:cNvSpPr>
            <a:spLocks noGrp="1"/>
          </p:cNvSpPr>
          <p:nvPr>
            <p:ph type="title"/>
          </p:nvPr>
        </p:nvSpPr>
        <p:spPr/>
        <p:txBody>
          <a:bodyPr/>
          <a:lstStyle/>
          <a:p>
            <a:r>
              <a:rPr lang="en-US" dirty="0" smtClean="0"/>
              <a:t>Benefits of a SCM approach</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139</a:t>
            </a:fld>
            <a:endParaRPr lang="en-GB"/>
          </a:p>
        </p:txBody>
      </p:sp>
    </p:spTree>
    <p:extLst>
      <p:ext uri="{BB962C8B-B14F-4D97-AF65-F5344CB8AC3E}">
        <p14:creationId xmlns:p14="http://schemas.microsoft.com/office/powerpoint/2010/main" val="236105109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24849" y="2148086"/>
            <a:ext cx="4159586" cy="3812405"/>
          </a:xfrm>
        </p:spPr>
        <p:txBody>
          <a:bodyPr/>
          <a:lstStyle/>
          <a:p>
            <a:pPr marL="0" indent="0">
              <a:buNone/>
            </a:pPr>
            <a:r>
              <a:rPr lang="en-US" sz="2000" dirty="0" smtClean="0"/>
              <a:t>Think about:</a:t>
            </a:r>
          </a:p>
          <a:p>
            <a:pPr>
              <a:buFont typeface="Arial"/>
              <a:buChar char="•"/>
            </a:pPr>
            <a:r>
              <a:rPr lang="en-GB" altLang="en-US" dirty="0"/>
              <a:t>Nature of relationships?</a:t>
            </a:r>
          </a:p>
          <a:p>
            <a:pPr>
              <a:buFont typeface="Arial"/>
              <a:buChar char="•"/>
            </a:pPr>
            <a:r>
              <a:rPr lang="en-GB" altLang="en-US" dirty="0"/>
              <a:t>Technologies?</a:t>
            </a:r>
          </a:p>
          <a:p>
            <a:pPr>
              <a:buFont typeface="Arial"/>
              <a:buChar char="•"/>
            </a:pPr>
            <a:r>
              <a:rPr lang="en-GB" altLang="en-US" dirty="0"/>
              <a:t>Commercial Risks / exposures?</a:t>
            </a:r>
          </a:p>
          <a:p>
            <a:pPr>
              <a:buFont typeface="Arial"/>
              <a:buChar char="•"/>
            </a:pPr>
            <a:r>
              <a:rPr lang="en-GB" altLang="en-US" dirty="0"/>
              <a:t>Number of suppliers</a:t>
            </a:r>
          </a:p>
          <a:p>
            <a:pPr>
              <a:buFont typeface="Arial"/>
              <a:buChar char="•"/>
            </a:pPr>
            <a:r>
              <a:rPr lang="en-GB" altLang="en-US" dirty="0"/>
              <a:t>Who owns the relationship?</a:t>
            </a:r>
          </a:p>
          <a:p>
            <a:pPr>
              <a:buFont typeface="Arial"/>
              <a:buChar char="•"/>
            </a:pPr>
            <a:r>
              <a:rPr lang="en-GB" altLang="en-US" dirty="0"/>
              <a:t>Links internally with others</a:t>
            </a:r>
            <a:r>
              <a:rPr lang="en-GB" altLang="en-US" dirty="0" smtClean="0"/>
              <a:t>?</a:t>
            </a:r>
          </a:p>
          <a:p>
            <a:pPr>
              <a:buFont typeface="Arial"/>
              <a:buChar char="•"/>
            </a:pPr>
            <a:r>
              <a:rPr lang="en-GB" altLang="en-US" dirty="0" smtClean="0"/>
              <a:t>Role </a:t>
            </a:r>
            <a:r>
              <a:rPr lang="en-GB" altLang="en-US" dirty="0"/>
              <a:t>of Procurement?</a:t>
            </a:r>
          </a:p>
        </p:txBody>
      </p:sp>
      <p:sp>
        <p:nvSpPr>
          <p:cNvPr id="2" name="Title 1"/>
          <p:cNvSpPr>
            <a:spLocks noGrp="1"/>
          </p:cNvSpPr>
          <p:nvPr>
            <p:ph type="title"/>
          </p:nvPr>
        </p:nvSpPr>
        <p:spPr/>
        <p:txBody>
          <a:bodyPr/>
          <a:lstStyle/>
          <a:p>
            <a:r>
              <a:rPr lang="en-US" dirty="0" smtClean="0"/>
              <a:t>Supply Chain Management Discussion</a:t>
            </a:r>
            <a:endParaRPr lang="en-US" dirty="0"/>
          </a:p>
        </p:txBody>
      </p:sp>
      <p:sp>
        <p:nvSpPr>
          <p:cNvPr id="5" name="Text Placeholder 4"/>
          <p:cNvSpPr>
            <a:spLocks noGrp="1"/>
          </p:cNvSpPr>
          <p:nvPr>
            <p:ph type="body" sz="quarter" idx="10"/>
          </p:nvPr>
        </p:nvSpPr>
        <p:spPr/>
        <p:txBody>
          <a:bodyPr/>
          <a:lstStyle/>
          <a:p>
            <a:r>
              <a:rPr lang="en-US" dirty="0" smtClean="0"/>
              <a:t>What are the implications of this change for the buyer </a:t>
            </a:r>
            <a:endParaRPr lang="en-US"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140</a:t>
            </a:fld>
            <a:endParaRPr lang="en-GB"/>
          </a:p>
        </p:txBody>
      </p:sp>
    </p:spTree>
    <p:extLst>
      <p:ext uri="{BB962C8B-B14F-4D97-AF65-F5344CB8AC3E}">
        <p14:creationId xmlns:p14="http://schemas.microsoft.com/office/powerpoint/2010/main" val="2050035246"/>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p:txBody>
          <a:bodyPr/>
          <a:lstStyle/>
          <a:p>
            <a:r>
              <a:rPr lang="en-GB" dirty="0" smtClean="0"/>
              <a:t>The Relationship Spectrum</a:t>
            </a:r>
          </a:p>
        </p:txBody>
      </p:sp>
      <p:sp>
        <p:nvSpPr>
          <p:cNvPr id="4" name="TextBox 17"/>
          <p:cNvSpPr txBox="1">
            <a:spLocks noChangeArrowheads="1"/>
          </p:cNvSpPr>
          <p:nvPr/>
        </p:nvSpPr>
        <p:spPr bwMode="auto">
          <a:xfrm rot="18290680">
            <a:off x="833135"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Adversarial</a:t>
            </a:r>
            <a:endParaRPr lang="en-GB" b="1" i="0" dirty="0">
              <a:solidFill>
                <a:schemeClr val="accent3"/>
              </a:solidFill>
            </a:endParaRPr>
          </a:p>
        </p:txBody>
      </p:sp>
      <p:sp>
        <p:nvSpPr>
          <p:cNvPr id="5" name="TextBox 17"/>
          <p:cNvSpPr txBox="1">
            <a:spLocks noChangeArrowheads="1"/>
          </p:cNvSpPr>
          <p:nvPr/>
        </p:nvSpPr>
        <p:spPr bwMode="auto">
          <a:xfrm rot="18290680">
            <a:off x="1323584"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Arm’s length</a:t>
            </a:r>
            <a:endParaRPr lang="en-GB" b="1" i="0" dirty="0">
              <a:solidFill>
                <a:schemeClr val="accent3"/>
              </a:solidFill>
            </a:endParaRPr>
          </a:p>
        </p:txBody>
      </p:sp>
      <p:sp>
        <p:nvSpPr>
          <p:cNvPr id="6" name="TextBox 17"/>
          <p:cNvSpPr txBox="1">
            <a:spLocks noChangeArrowheads="1"/>
          </p:cNvSpPr>
          <p:nvPr/>
        </p:nvSpPr>
        <p:spPr bwMode="auto">
          <a:xfrm rot="18290680">
            <a:off x="1814033"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Transactional</a:t>
            </a:r>
            <a:endParaRPr lang="en-GB" b="1" i="0" dirty="0">
              <a:solidFill>
                <a:schemeClr val="accent3"/>
              </a:solidFill>
            </a:endParaRPr>
          </a:p>
        </p:txBody>
      </p:sp>
      <p:sp>
        <p:nvSpPr>
          <p:cNvPr id="7" name="TextBox 17"/>
          <p:cNvSpPr txBox="1">
            <a:spLocks noChangeArrowheads="1"/>
          </p:cNvSpPr>
          <p:nvPr/>
        </p:nvSpPr>
        <p:spPr bwMode="auto">
          <a:xfrm rot="18290680">
            <a:off x="2304482"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Closer tactical</a:t>
            </a:r>
            <a:endParaRPr lang="en-GB" b="1" i="0" dirty="0">
              <a:solidFill>
                <a:schemeClr val="accent3"/>
              </a:solidFill>
            </a:endParaRPr>
          </a:p>
        </p:txBody>
      </p:sp>
      <p:sp>
        <p:nvSpPr>
          <p:cNvPr id="8" name="TextBox 17"/>
          <p:cNvSpPr txBox="1">
            <a:spLocks noChangeArrowheads="1"/>
          </p:cNvSpPr>
          <p:nvPr/>
        </p:nvSpPr>
        <p:spPr bwMode="auto">
          <a:xfrm rot="18290680">
            <a:off x="2794931"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Single-sourced</a:t>
            </a:r>
            <a:endParaRPr lang="en-GB" b="1" i="0" dirty="0">
              <a:solidFill>
                <a:schemeClr val="accent3"/>
              </a:solidFill>
            </a:endParaRPr>
          </a:p>
        </p:txBody>
      </p:sp>
      <p:sp>
        <p:nvSpPr>
          <p:cNvPr id="9" name="TextBox 17"/>
          <p:cNvSpPr txBox="1">
            <a:spLocks noChangeArrowheads="1"/>
          </p:cNvSpPr>
          <p:nvPr/>
        </p:nvSpPr>
        <p:spPr bwMode="auto">
          <a:xfrm rot="18290680">
            <a:off x="3285380"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Outsourcing</a:t>
            </a:r>
            <a:endParaRPr lang="en-GB" b="1" i="0" dirty="0">
              <a:solidFill>
                <a:schemeClr val="accent3"/>
              </a:solidFill>
            </a:endParaRPr>
          </a:p>
        </p:txBody>
      </p:sp>
      <p:sp>
        <p:nvSpPr>
          <p:cNvPr id="10" name="TextBox 17"/>
          <p:cNvSpPr txBox="1">
            <a:spLocks noChangeArrowheads="1"/>
          </p:cNvSpPr>
          <p:nvPr/>
        </p:nvSpPr>
        <p:spPr bwMode="auto">
          <a:xfrm rot="18290680">
            <a:off x="3775829"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Strategic alliance</a:t>
            </a:r>
            <a:endParaRPr lang="en-GB" b="1" i="0" dirty="0">
              <a:solidFill>
                <a:schemeClr val="accent3"/>
              </a:solidFill>
            </a:endParaRPr>
          </a:p>
        </p:txBody>
      </p:sp>
      <p:sp>
        <p:nvSpPr>
          <p:cNvPr id="11" name="TextBox 17"/>
          <p:cNvSpPr txBox="1">
            <a:spLocks noChangeArrowheads="1"/>
          </p:cNvSpPr>
          <p:nvPr/>
        </p:nvSpPr>
        <p:spPr bwMode="auto">
          <a:xfrm rot="18290680">
            <a:off x="4266278"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Partnership</a:t>
            </a:r>
            <a:endParaRPr lang="en-GB" b="1" i="0" dirty="0">
              <a:solidFill>
                <a:schemeClr val="accent3"/>
              </a:solidFill>
            </a:endParaRPr>
          </a:p>
        </p:txBody>
      </p:sp>
      <p:sp>
        <p:nvSpPr>
          <p:cNvPr id="12" name="TextBox 17"/>
          <p:cNvSpPr txBox="1">
            <a:spLocks noChangeArrowheads="1"/>
          </p:cNvSpPr>
          <p:nvPr/>
        </p:nvSpPr>
        <p:spPr bwMode="auto">
          <a:xfrm rot="18290680">
            <a:off x="4756725" y="3677208"/>
            <a:ext cx="2217784"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b="1" i="0" dirty="0" smtClean="0">
                <a:solidFill>
                  <a:schemeClr val="accent3"/>
                </a:solidFill>
              </a:rPr>
              <a:t>Co-destiny</a:t>
            </a:r>
            <a:endParaRPr lang="en-GB" b="1" i="0" dirty="0">
              <a:solidFill>
                <a:schemeClr val="accent3"/>
              </a:solidFill>
            </a:endParaRPr>
          </a:p>
        </p:txBody>
      </p:sp>
      <p:sp>
        <p:nvSpPr>
          <p:cNvPr id="29" name="TextBox 17"/>
          <p:cNvSpPr txBox="1">
            <a:spLocks noChangeArrowheads="1"/>
          </p:cNvSpPr>
          <p:nvPr/>
        </p:nvSpPr>
        <p:spPr bwMode="auto">
          <a:xfrm>
            <a:off x="421394" y="2538024"/>
            <a:ext cx="1465777" cy="276999"/>
          </a:xfrm>
          <a:prstGeom prst="rect">
            <a:avLst/>
          </a:prstGeom>
          <a:noFill/>
          <a:ln w="9525">
            <a:noFill/>
            <a:miter lim="800000"/>
            <a:headEnd/>
            <a:tailEnd/>
          </a:ln>
        </p:spPr>
        <p:txBody>
          <a:bodyPr wrap="square" lIns="0" tIns="0" rIns="0" bIns="0">
            <a:spAutoFit/>
          </a:bodyPr>
          <a:lstStyle>
            <a:defPPr>
              <a:defRPr lang="en-GB"/>
            </a:defPPr>
            <a:lvl1pPr>
              <a:defRPr sz="1800" i="1">
                <a:solidFill>
                  <a:schemeClr val="bg1"/>
                </a:solidFill>
              </a:defRPr>
            </a:lvl1pPr>
          </a:lstStyle>
          <a:p>
            <a:pPr algn="r"/>
            <a:r>
              <a:rPr lang="en-GB" b="1" i="0" dirty="0" smtClean="0">
                <a:solidFill>
                  <a:schemeClr val="accent3"/>
                </a:solidFill>
              </a:rPr>
              <a:t>COMPETITIVE</a:t>
            </a:r>
            <a:endParaRPr lang="en-GB" b="1" i="0" dirty="0">
              <a:solidFill>
                <a:schemeClr val="accent3"/>
              </a:solidFill>
            </a:endParaRPr>
          </a:p>
        </p:txBody>
      </p:sp>
      <p:sp>
        <p:nvSpPr>
          <p:cNvPr id="30" name="TextBox 17"/>
          <p:cNvSpPr txBox="1">
            <a:spLocks noChangeArrowheads="1"/>
          </p:cNvSpPr>
          <p:nvPr/>
        </p:nvSpPr>
        <p:spPr bwMode="auto">
          <a:xfrm>
            <a:off x="7022219" y="2538024"/>
            <a:ext cx="1588381" cy="276999"/>
          </a:xfrm>
          <a:prstGeom prst="rect">
            <a:avLst/>
          </a:prstGeom>
          <a:noFill/>
          <a:ln w="9525">
            <a:noFill/>
            <a:miter lim="800000"/>
            <a:headEnd/>
            <a:tailEnd/>
          </a:ln>
        </p:spPr>
        <p:txBody>
          <a:bodyPr wrap="square" lIns="0" tIns="0" rIns="0" bIns="0">
            <a:spAutoFit/>
          </a:bodyPr>
          <a:lstStyle>
            <a:defPPr>
              <a:defRPr lang="en-GB"/>
            </a:defPPr>
            <a:lvl1pPr>
              <a:defRPr sz="1800" i="1">
                <a:solidFill>
                  <a:schemeClr val="bg1"/>
                </a:solidFill>
              </a:defRPr>
            </a:lvl1pPr>
          </a:lstStyle>
          <a:p>
            <a:r>
              <a:rPr lang="en-GB" b="1" i="0" dirty="0" smtClean="0">
                <a:solidFill>
                  <a:schemeClr val="accent2"/>
                </a:solidFill>
              </a:rPr>
              <a:t>COLLABORATIVE</a:t>
            </a:r>
            <a:endParaRPr lang="en-GB" b="1" i="0" dirty="0">
              <a:solidFill>
                <a:schemeClr val="accent2"/>
              </a:solidFill>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141</a:t>
            </a:fld>
            <a:endParaRPr lang="en-GB"/>
          </a:p>
        </p:txBody>
      </p:sp>
      <p:grpSp>
        <p:nvGrpSpPr>
          <p:cNvPr id="13" name="Group 12"/>
          <p:cNvGrpSpPr/>
          <p:nvPr/>
        </p:nvGrpSpPr>
        <p:grpSpPr>
          <a:xfrm>
            <a:off x="2038935" y="2400300"/>
            <a:ext cx="4857750" cy="514350"/>
            <a:chOff x="2038935" y="2400300"/>
            <a:chExt cx="4857750" cy="514350"/>
          </a:xfrm>
        </p:grpSpPr>
        <p:cxnSp>
          <p:nvCxnSpPr>
            <p:cNvPr id="15" name="Straight Connector 14"/>
            <p:cNvCxnSpPr/>
            <p:nvPr/>
          </p:nvCxnSpPr>
          <p:spPr bwMode="auto">
            <a:xfrm>
              <a:off x="2038935" y="2400300"/>
              <a:ext cx="0" cy="514350"/>
            </a:xfrm>
            <a:prstGeom prst="line">
              <a:avLst/>
            </a:prstGeom>
            <a:solidFill>
              <a:schemeClr val="accent1"/>
            </a:solidFill>
            <a:ln w="19050" cap="flat" cmpd="sng" algn="ctr">
              <a:solidFill>
                <a:schemeClr val="accent3"/>
              </a:solidFill>
              <a:prstDash val="solid"/>
              <a:round/>
              <a:headEnd type="none" w="med" len="med"/>
              <a:tailEnd type="none" w="med" len="med"/>
            </a:ln>
            <a:effectLst/>
          </p:spPr>
        </p:cxnSp>
        <p:cxnSp>
          <p:nvCxnSpPr>
            <p:cNvPr id="18" name="Straight Connector 17"/>
            <p:cNvCxnSpPr/>
            <p:nvPr/>
          </p:nvCxnSpPr>
          <p:spPr bwMode="auto">
            <a:xfrm>
              <a:off x="6896685" y="2400300"/>
              <a:ext cx="0" cy="514350"/>
            </a:xfrm>
            <a:prstGeom prst="line">
              <a:avLst/>
            </a:prstGeom>
            <a:solidFill>
              <a:schemeClr val="accent1"/>
            </a:solidFill>
            <a:ln w="19050" cap="flat" cmpd="sng" algn="ctr">
              <a:solidFill>
                <a:schemeClr val="accent2"/>
              </a:solidFill>
              <a:prstDash val="solid"/>
              <a:round/>
              <a:headEnd type="none" w="med" len="med"/>
              <a:tailEnd type="none" w="med" len="med"/>
            </a:ln>
            <a:effectLst/>
          </p:spPr>
        </p:cxnSp>
        <p:cxnSp>
          <p:nvCxnSpPr>
            <p:cNvPr id="19" name="Straight Connector 18"/>
            <p:cNvCxnSpPr/>
            <p:nvPr/>
          </p:nvCxnSpPr>
          <p:spPr bwMode="auto">
            <a:xfrm>
              <a:off x="2524710" y="2664298"/>
              <a:ext cx="0" cy="216000"/>
            </a:xfrm>
            <a:prstGeom prst="line">
              <a:avLst/>
            </a:prstGeom>
            <a:solidFill>
              <a:schemeClr val="accent1"/>
            </a:solidFill>
            <a:ln w="19050" cap="flat" cmpd="sng" algn="ctr">
              <a:solidFill>
                <a:schemeClr val="accent3"/>
              </a:solidFill>
              <a:prstDash val="solid"/>
              <a:round/>
              <a:headEnd type="none" w="med" len="med"/>
              <a:tailEnd type="oval" w="med" len="med"/>
            </a:ln>
            <a:effectLst/>
          </p:spPr>
        </p:cxnSp>
        <p:cxnSp>
          <p:nvCxnSpPr>
            <p:cNvPr id="20" name="Straight Connector 19"/>
            <p:cNvCxnSpPr/>
            <p:nvPr/>
          </p:nvCxnSpPr>
          <p:spPr bwMode="auto">
            <a:xfrm>
              <a:off x="3010485" y="2664298"/>
              <a:ext cx="0" cy="216000"/>
            </a:xfrm>
            <a:prstGeom prst="line">
              <a:avLst/>
            </a:prstGeom>
            <a:solidFill>
              <a:schemeClr val="accent1"/>
            </a:solidFill>
            <a:ln w="19050" cap="flat" cmpd="sng" algn="ctr">
              <a:solidFill>
                <a:schemeClr val="accent3"/>
              </a:solidFill>
              <a:prstDash val="solid"/>
              <a:round/>
              <a:headEnd type="none" w="med" len="med"/>
              <a:tailEnd type="oval" w="med" len="med"/>
            </a:ln>
            <a:effectLst/>
          </p:spPr>
        </p:cxnSp>
        <p:cxnSp>
          <p:nvCxnSpPr>
            <p:cNvPr id="21" name="Straight Connector 20"/>
            <p:cNvCxnSpPr/>
            <p:nvPr/>
          </p:nvCxnSpPr>
          <p:spPr bwMode="auto">
            <a:xfrm>
              <a:off x="3496260" y="2664298"/>
              <a:ext cx="0" cy="216000"/>
            </a:xfrm>
            <a:prstGeom prst="line">
              <a:avLst/>
            </a:prstGeom>
            <a:solidFill>
              <a:schemeClr val="accent1"/>
            </a:solidFill>
            <a:ln w="19050" cap="flat" cmpd="sng" algn="ctr">
              <a:solidFill>
                <a:schemeClr val="accent3"/>
              </a:solidFill>
              <a:prstDash val="solid"/>
              <a:round/>
              <a:headEnd type="none" w="med" len="med"/>
              <a:tailEnd type="oval" w="med" len="med"/>
            </a:ln>
            <a:effectLst/>
          </p:spPr>
        </p:cxnSp>
        <p:cxnSp>
          <p:nvCxnSpPr>
            <p:cNvPr id="22" name="Straight Connector 21"/>
            <p:cNvCxnSpPr/>
            <p:nvPr/>
          </p:nvCxnSpPr>
          <p:spPr bwMode="auto">
            <a:xfrm>
              <a:off x="3982035" y="2664298"/>
              <a:ext cx="0" cy="216000"/>
            </a:xfrm>
            <a:prstGeom prst="line">
              <a:avLst/>
            </a:prstGeom>
            <a:solidFill>
              <a:schemeClr val="accent1"/>
            </a:solidFill>
            <a:ln w="19050" cap="flat" cmpd="sng" algn="ctr">
              <a:solidFill>
                <a:srgbClr val="222A64"/>
              </a:solidFill>
              <a:prstDash val="solid"/>
              <a:round/>
              <a:headEnd type="none" w="med" len="med"/>
              <a:tailEnd type="oval" w="med" len="med"/>
            </a:ln>
            <a:effectLst/>
          </p:spPr>
        </p:cxnSp>
        <p:cxnSp>
          <p:nvCxnSpPr>
            <p:cNvPr id="23" name="Straight Connector 22"/>
            <p:cNvCxnSpPr/>
            <p:nvPr/>
          </p:nvCxnSpPr>
          <p:spPr bwMode="auto">
            <a:xfrm>
              <a:off x="4467810" y="2664298"/>
              <a:ext cx="0" cy="216000"/>
            </a:xfrm>
            <a:prstGeom prst="line">
              <a:avLst/>
            </a:prstGeom>
            <a:solidFill>
              <a:schemeClr val="accent1"/>
            </a:solidFill>
            <a:ln w="19050" cap="flat" cmpd="sng" algn="ctr">
              <a:solidFill>
                <a:srgbClr val="432162"/>
              </a:solidFill>
              <a:prstDash val="solid"/>
              <a:round/>
              <a:headEnd type="none" w="med" len="med"/>
              <a:tailEnd type="oval" w="med" len="med"/>
            </a:ln>
            <a:effectLst/>
          </p:spPr>
        </p:cxnSp>
        <p:cxnSp>
          <p:nvCxnSpPr>
            <p:cNvPr id="24" name="Straight Connector 23"/>
            <p:cNvCxnSpPr/>
            <p:nvPr/>
          </p:nvCxnSpPr>
          <p:spPr bwMode="auto">
            <a:xfrm>
              <a:off x="4953585" y="2664298"/>
              <a:ext cx="0" cy="216000"/>
            </a:xfrm>
            <a:prstGeom prst="line">
              <a:avLst/>
            </a:prstGeom>
            <a:solidFill>
              <a:schemeClr val="accent1"/>
            </a:solidFill>
            <a:ln w="19050" cap="flat" cmpd="sng" algn="ctr">
              <a:solidFill>
                <a:srgbClr val="561C61"/>
              </a:solidFill>
              <a:prstDash val="solid"/>
              <a:round/>
              <a:headEnd type="none" w="med" len="med"/>
              <a:tailEnd type="oval" w="med" len="med"/>
            </a:ln>
            <a:effectLst/>
          </p:spPr>
        </p:cxnSp>
        <p:cxnSp>
          <p:nvCxnSpPr>
            <p:cNvPr id="25" name="Straight Connector 24"/>
            <p:cNvCxnSpPr/>
            <p:nvPr/>
          </p:nvCxnSpPr>
          <p:spPr bwMode="auto">
            <a:xfrm>
              <a:off x="5439360" y="2664298"/>
              <a:ext cx="0" cy="216000"/>
            </a:xfrm>
            <a:prstGeom prst="line">
              <a:avLst/>
            </a:prstGeom>
            <a:solidFill>
              <a:schemeClr val="accent1"/>
            </a:solidFill>
            <a:ln w="19050" cap="flat" cmpd="sng" algn="ctr">
              <a:solidFill>
                <a:srgbClr val="661760"/>
              </a:solidFill>
              <a:prstDash val="solid"/>
              <a:round/>
              <a:headEnd type="none" w="med" len="med"/>
              <a:tailEnd type="oval" w="med" len="med"/>
            </a:ln>
            <a:effectLst/>
          </p:spPr>
        </p:cxnSp>
        <p:cxnSp>
          <p:nvCxnSpPr>
            <p:cNvPr id="26" name="Straight Connector 25"/>
            <p:cNvCxnSpPr/>
            <p:nvPr/>
          </p:nvCxnSpPr>
          <p:spPr bwMode="auto">
            <a:xfrm>
              <a:off x="5925135" y="2664298"/>
              <a:ext cx="0" cy="216000"/>
            </a:xfrm>
            <a:prstGeom prst="line">
              <a:avLst/>
            </a:prstGeom>
            <a:solidFill>
              <a:schemeClr val="accent1"/>
            </a:solidFill>
            <a:ln w="19050" cap="flat" cmpd="sng" algn="ctr">
              <a:solidFill>
                <a:srgbClr val="7B115F"/>
              </a:solidFill>
              <a:prstDash val="solid"/>
              <a:round/>
              <a:headEnd type="none" w="med" len="med"/>
              <a:tailEnd type="oval" w="med" len="med"/>
            </a:ln>
            <a:effectLst/>
          </p:spPr>
        </p:cxnSp>
        <p:cxnSp>
          <p:nvCxnSpPr>
            <p:cNvPr id="27" name="Straight Connector 26"/>
            <p:cNvCxnSpPr/>
            <p:nvPr/>
          </p:nvCxnSpPr>
          <p:spPr bwMode="auto">
            <a:xfrm>
              <a:off x="6410910" y="2664298"/>
              <a:ext cx="0" cy="216000"/>
            </a:xfrm>
            <a:prstGeom prst="line">
              <a:avLst/>
            </a:prstGeom>
            <a:solidFill>
              <a:schemeClr val="accent1"/>
            </a:solidFill>
            <a:ln w="19050" cap="flat" cmpd="sng" algn="ctr">
              <a:solidFill>
                <a:srgbClr val="940A5E"/>
              </a:solidFill>
              <a:prstDash val="solid"/>
              <a:round/>
              <a:headEnd type="none" w="med" len="med"/>
              <a:tailEnd type="oval" w="med" len="med"/>
            </a:ln>
            <a:effectLst/>
          </p:spPr>
        </p:cxnSp>
        <p:cxnSp>
          <p:nvCxnSpPr>
            <p:cNvPr id="3" name="Straight Connector 2"/>
            <p:cNvCxnSpPr/>
            <p:nvPr/>
          </p:nvCxnSpPr>
          <p:spPr bwMode="auto">
            <a:xfrm>
              <a:off x="2038935" y="2667000"/>
              <a:ext cx="4847640" cy="0"/>
            </a:xfrm>
            <a:prstGeom prst="line">
              <a:avLst/>
            </a:prstGeom>
            <a:solidFill>
              <a:schemeClr val="accent1"/>
            </a:solidFill>
            <a:ln w="19050" cap="flat" cmpd="sng" algn="ctr">
              <a:gradFill flip="none" rotWithShape="1">
                <a:gsLst>
                  <a:gs pos="0">
                    <a:schemeClr val="accent3"/>
                  </a:gs>
                  <a:gs pos="100000">
                    <a:schemeClr val="accent2"/>
                  </a:gs>
                </a:gsLst>
                <a:lin ang="0" scaled="1"/>
                <a:tileRect/>
              </a:gradFill>
              <a:prstDash val="solid"/>
              <a:round/>
              <a:headEnd type="none" w="med" len="med"/>
              <a:tailEnd type="none" w="med" len="med"/>
            </a:ln>
            <a:effectLst/>
          </p:spPr>
        </p:cxnSp>
      </p:grpSp>
      <p:sp>
        <p:nvSpPr>
          <p:cNvPr id="28"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470527619"/>
      </p:ext>
    </p:extLst>
  </p:cSld>
  <p:clrMapOvr>
    <a:masterClrMapping/>
  </p:clrMapOvr>
  <p:transition>
    <p:fade/>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a:t>A joint and mutual search for greater efficiency and competitiveness</a:t>
            </a:r>
          </a:p>
          <a:p>
            <a:r>
              <a:rPr lang="en-GB" dirty="0"/>
              <a:t>Joint planning for the future by the customer and the supplier</a:t>
            </a:r>
          </a:p>
          <a:p>
            <a:r>
              <a:rPr lang="en-GB" dirty="0"/>
              <a:t>Agreed shared objectives</a:t>
            </a:r>
          </a:p>
          <a:p>
            <a:r>
              <a:rPr lang="en-GB" dirty="0"/>
              <a:t>Understanding between the customer and the supplier that there should be a joint effort to eliminate waste from the supply chain</a:t>
            </a:r>
          </a:p>
          <a:p>
            <a:r>
              <a:rPr lang="en-GB" dirty="0"/>
              <a:t>Openness and transparency between the organisations</a:t>
            </a:r>
          </a:p>
          <a:p>
            <a:r>
              <a:rPr lang="en-GB" dirty="0"/>
              <a:t>Each party understands the expectations of the </a:t>
            </a:r>
            <a:r>
              <a:rPr lang="en-GB" dirty="0" smtClean="0"/>
              <a:t>other </a:t>
            </a:r>
            <a:r>
              <a:rPr lang="en-GB" dirty="0"/>
              <a:t>and seeks to meet or exceed them</a:t>
            </a:r>
          </a:p>
          <a:p>
            <a:r>
              <a:rPr lang="en-GB" dirty="0"/>
              <a:t>The relationship is one of equal partners</a:t>
            </a:r>
          </a:p>
          <a:p>
            <a:r>
              <a:rPr lang="en-GB" dirty="0"/>
              <a:t>They recognise that the relationship might not last for </a:t>
            </a:r>
            <a:r>
              <a:rPr lang="en-GB" dirty="0" smtClean="0"/>
              <a:t>ever </a:t>
            </a:r>
            <a:r>
              <a:rPr lang="en-GB" dirty="0"/>
              <a:t>and have a prepared and agreed exit </a:t>
            </a:r>
            <a:r>
              <a:rPr lang="en-GB" dirty="0" smtClean="0"/>
              <a:t>strategy</a:t>
            </a:r>
            <a:endParaRPr lang="en-GB" dirty="0"/>
          </a:p>
        </p:txBody>
      </p:sp>
      <p:sp>
        <p:nvSpPr>
          <p:cNvPr id="60418" name="Title 1"/>
          <p:cNvSpPr>
            <a:spLocks noGrp="1"/>
          </p:cNvSpPr>
          <p:nvPr>
            <p:ph type="title"/>
          </p:nvPr>
        </p:nvSpPr>
        <p:spPr/>
        <p:txBody>
          <a:bodyPr/>
          <a:lstStyle/>
          <a:p>
            <a:r>
              <a:rPr lang="en-GB" smtClean="0"/>
              <a:t>Supply Partnership</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142</a:t>
            </a:fld>
            <a:endParaRPr lang="en-GB"/>
          </a:p>
        </p:txBody>
      </p:sp>
      <p:sp>
        <p:nvSpPr>
          <p:cNvPr id="6"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732413706"/>
      </p:ext>
    </p:extLst>
  </p:cSld>
  <p:clrMapOvr>
    <a:masterClrMapping/>
  </p:clrMapOvr>
  <p:transition>
    <p:fade/>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rIns="72000"/>
          <a:lstStyle/>
          <a:p>
            <a:r>
              <a:rPr lang="en-GB" dirty="0" smtClean="0"/>
              <a:t>Cultural compatibility between the partners</a:t>
            </a:r>
          </a:p>
          <a:p>
            <a:r>
              <a:rPr lang="en-GB" dirty="0" smtClean="0"/>
              <a:t>A high level of trust, knowledge sharing and openness between customer and supplier</a:t>
            </a:r>
          </a:p>
          <a:p>
            <a:r>
              <a:rPr lang="en-GB" dirty="0" smtClean="0"/>
              <a:t>Mutual acceptance of the concept of win-win within the supply chain</a:t>
            </a:r>
          </a:p>
          <a:p>
            <a:r>
              <a:rPr lang="en-GB" dirty="0" smtClean="0"/>
              <a:t>Relevant expertise, resources or competencies in complementary areas </a:t>
            </a:r>
          </a:p>
          <a:p>
            <a:r>
              <a:rPr lang="en-GB" dirty="0" smtClean="0"/>
              <a:t>Clear joint objectives and meaningful performance measures for assessing supply chain performance</a:t>
            </a:r>
          </a:p>
          <a:p>
            <a:r>
              <a:rPr lang="en-GB" dirty="0" smtClean="0"/>
              <a:t>The use of cross-functional teams to enhance co-ordination, process focus and continuous improvement</a:t>
            </a:r>
          </a:p>
          <a:p>
            <a:r>
              <a:rPr lang="en-GB" dirty="0" smtClean="0"/>
              <a:t>A total quality management philosophy, focused on co-operative efforts to maximise quality and secure continuous improvement</a:t>
            </a:r>
          </a:p>
          <a:p>
            <a:r>
              <a:rPr lang="en-GB" dirty="0" smtClean="0"/>
              <a:t>A high degree of systems integration</a:t>
            </a:r>
            <a:endParaRPr lang="en-GB" dirty="0"/>
          </a:p>
        </p:txBody>
      </p:sp>
      <p:sp>
        <p:nvSpPr>
          <p:cNvPr id="61442" name="Title 1"/>
          <p:cNvSpPr>
            <a:spLocks noGrp="1"/>
          </p:cNvSpPr>
          <p:nvPr>
            <p:ph type="title"/>
          </p:nvPr>
        </p:nvSpPr>
        <p:spPr/>
        <p:txBody>
          <a:bodyPr/>
          <a:lstStyle/>
          <a:p>
            <a:r>
              <a:rPr lang="en-GB" dirty="0" smtClean="0"/>
              <a:t>Supply Partnership - Characteristics</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143</a:t>
            </a:fld>
            <a:endParaRPr lang="en-GB"/>
          </a:p>
        </p:txBody>
      </p:sp>
      <p:sp>
        <p:nvSpPr>
          <p:cNvPr id="5" name="Text Box 4"/>
          <p:cNvSpPr txBox="1">
            <a:spLocks noChangeArrowheads="1"/>
          </p:cNvSpPr>
          <p:nvPr/>
        </p:nvSpPr>
        <p:spPr bwMode="auto">
          <a:xfrm>
            <a:off x="433310" y="5531505"/>
            <a:ext cx="8291590" cy="401442"/>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sz="1600" dirty="0">
                <a:solidFill>
                  <a:schemeClr val="accent3"/>
                </a:solidFill>
              </a:rPr>
              <a:t>Source: </a:t>
            </a:r>
            <a:r>
              <a:rPr lang="en-GB" sz="1600" dirty="0" smtClean="0">
                <a:solidFill>
                  <a:schemeClr val="accent3"/>
                </a:solidFill>
              </a:rPr>
              <a:t>Adapted from CIPS Study Materials</a:t>
            </a:r>
            <a:endParaRPr lang="en-GB" sz="1600" dirty="0">
              <a:solidFill>
                <a:schemeClr val="accent3"/>
              </a:solidFill>
            </a:endParaRPr>
          </a:p>
        </p:txBody>
      </p:sp>
    </p:spTree>
    <p:extLst>
      <p:ext uri="{BB962C8B-B14F-4D97-AF65-F5344CB8AC3E}">
        <p14:creationId xmlns:p14="http://schemas.microsoft.com/office/powerpoint/2010/main" val="4263950867"/>
      </p:ext>
    </p:extLst>
  </p:cSld>
  <p:clrMapOvr>
    <a:masterClrMapping/>
  </p:clrMapOvr>
  <p:transition>
    <p:fade/>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546095216"/>
              </p:ext>
            </p:extLst>
          </p:nvPr>
        </p:nvGraphicFramePr>
        <p:xfrm>
          <a:off x="417513" y="1320800"/>
          <a:ext cx="8316914" cy="4639488"/>
        </p:xfrm>
        <a:graphic>
          <a:graphicData uri="http://schemas.openxmlformats.org/drawingml/2006/table">
            <a:tbl>
              <a:tblPr/>
              <a:tblGrid>
                <a:gridCol w="4158457">
                  <a:extLst>
                    <a:ext uri="{9D8B030D-6E8A-4147-A177-3AD203B41FA5}">
                      <a16:colId xmlns:a16="http://schemas.microsoft.com/office/drawing/2014/main" xmlns="" val="20000"/>
                    </a:ext>
                  </a:extLst>
                </a:gridCol>
                <a:gridCol w="4158457">
                  <a:extLst>
                    <a:ext uri="{9D8B030D-6E8A-4147-A177-3AD203B41FA5}">
                      <a16:colId xmlns:a16="http://schemas.microsoft.com/office/drawing/2014/main" xmlns="" val="20001"/>
                    </a:ext>
                  </a:extLst>
                </a:gridCol>
              </a:tblGrid>
              <a:tr h="540000">
                <a:tc>
                  <a:txBody>
                    <a:bodyPr/>
                    <a:lstStyle/>
                    <a:p>
                      <a:pPr algn="l" rtl="0">
                        <a:lnSpc>
                          <a:spcPct val="92000"/>
                        </a:lnSpc>
                      </a:pPr>
                      <a:r>
                        <a:rPr lang="en-GB" sz="1600" b="1" i="0" u="none" strike="noStrike" dirty="0" smtClean="0">
                          <a:solidFill>
                            <a:schemeClr val="bg1"/>
                          </a:solidFill>
                          <a:effectLst/>
                          <a:latin typeface="+mn-lt"/>
                        </a:rPr>
                        <a:t>ADVANTAGES FOR THE BUYER</a:t>
                      </a:r>
                      <a:endParaRPr lang="en-GB" sz="1600" b="1" i="0" u="none" strike="noStrike" dirty="0">
                        <a:solidFill>
                          <a:schemeClr val="bg1"/>
                        </a:solidFill>
                        <a:effectLst/>
                        <a:latin typeface="+mn-lt"/>
                      </a:endParaRPr>
                    </a:p>
                  </a:txBody>
                  <a:tcPr marL="92303" marR="92303"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5"/>
                    </a:solidFill>
                  </a:tcPr>
                </a:tc>
                <a:tc>
                  <a:txBody>
                    <a:bodyPr/>
                    <a:lstStyle/>
                    <a:p>
                      <a:pPr algn="l" rtl="0">
                        <a:lnSpc>
                          <a:spcPct val="92000"/>
                        </a:lnSpc>
                      </a:pPr>
                      <a:r>
                        <a:rPr lang="en-GB" sz="1600" b="1" i="0" u="none" strike="noStrike" dirty="0" smtClean="0">
                          <a:solidFill>
                            <a:schemeClr val="bg1"/>
                          </a:solidFill>
                          <a:effectLst/>
                          <a:latin typeface="+mn-lt"/>
                        </a:rPr>
                        <a:t>DISADVANTAGES FOR THE BUYER</a:t>
                      </a:r>
                      <a:endParaRPr lang="en-GB" sz="1600" b="1" i="0" u="none" strike="noStrike" dirty="0">
                        <a:solidFill>
                          <a:schemeClr val="bg1"/>
                        </a:solidFill>
                        <a:effectLst/>
                        <a:latin typeface="+mn-lt"/>
                      </a:endParaRPr>
                    </a:p>
                  </a:txBody>
                  <a:tcPr marL="92303" marR="92303"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75000"/>
                      </a:schemeClr>
                    </a:solidFill>
                  </a:tcPr>
                </a:tc>
                <a:extLst>
                  <a:ext uri="{0D108BD9-81ED-4DB2-BD59-A6C34878D82A}">
                    <a16:rowId xmlns:a16="http://schemas.microsoft.com/office/drawing/2014/main" xmlns="" val="10000"/>
                  </a:ext>
                </a:extLst>
              </a:tr>
              <a:tr h="434725">
                <a:tc>
                  <a:txBody>
                    <a:bodyPr/>
                    <a:lstStyle/>
                    <a:p>
                      <a:pPr marL="342900" indent="-342900" algn="l" rtl="0" eaLnBrk="1" fontAlgn="base" hangingPunct="1">
                        <a:lnSpc>
                          <a:spcPct val="85000"/>
                        </a:lnSpc>
                        <a:spcBef>
                          <a:spcPts val="0"/>
                        </a:spcBef>
                        <a:spcAft>
                          <a:spcPts val="900"/>
                        </a:spcAft>
                        <a:buClr>
                          <a:schemeClr val="accent5"/>
                        </a:buClr>
                        <a:buSzPct val="250000"/>
                        <a:buFont typeface="Calibri" panose="020F0502020204030204" pitchFamily="34" charset="0"/>
                        <a:buChar char="₊"/>
                      </a:pPr>
                      <a:r>
                        <a:rPr lang="en-GB" sz="1700" dirty="0">
                          <a:solidFill>
                            <a:schemeClr val="accent3"/>
                          </a:solidFill>
                          <a:latin typeface="+mn-lt"/>
                          <a:ea typeface="+mn-ea"/>
                          <a:cs typeface="+mn-cs"/>
                        </a:rPr>
                        <a:t>Greater stability of supply and supply prices</a:t>
                      </a: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smtClean="0">
                          <a:solidFill>
                            <a:schemeClr val="accent3"/>
                          </a:solidFill>
                          <a:latin typeface="+mn-lt"/>
                          <a:ea typeface="+mn-ea"/>
                          <a:cs typeface="+mn-cs"/>
                        </a:rPr>
                        <a:t>Risk of complacency regarding cost and quality</a:t>
                      </a:r>
                      <a:endParaRPr lang="en-GB" sz="1700" dirty="0">
                        <a:solidFill>
                          <a:schemeClr val="accent3"/>
                        </a:solidFill>
                        <a:latin typeface="+mn-lt"/>
                        <a:ea typeface="+mn-ea"/>
                        <a:cs typeface="+mn-cs"/>
                      </a:endParaRP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1"/>
                  </a:ext>
                </a:extLst>
              </a:tr>
              <a:tr h="183416">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Sharing of risk and investment</a:t>
                      </a: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Less flexibility to change suppliers at need</a:t>
                      </a: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2"/>
                  </a:ext>
                </a:extLst>
              </a:tr>
              <a:tr h="291661">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Better supplier motivation and </a:t>
                      </a:r>
                      <a:r>
                        <a:rPr lang="en-GB" sz="1700" kern="1200" dirty="0" smtClean="0">
                          <a:solidFill>
                            <a:schemeClr val="accent3"/>
                          </a:solidFill>
                          <a:latin typeface="+mn-lt"/>
                          <a:ea typeface="+mn-ea"/>
                          <a:cs typeface="+mn-cs"/>
                        </a:rPr>
                        <a:t>responsiveness</a:t>
                      </a:r>
                      <a:endParaRPr lang="en-GB" sz="1700" kern="1200" dirty="0">
                        <a:solidFill>
                          <a:schemeClr val="accent3"/>
                        </a:solidFill>
                        <a:latin typeface="+mn-lt"/>
                        <a:ea typeface="+mn-ea"/>
                        <a:cs typeface="+mn-cs"/>
                      </a:endParaRP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Possible risk to confidentiality, intellectual </a:t>
                      </a:r>
                      <a:r>
                        <a:rPr lang="en-GB" sz="1700" dirty="0" smtClean="0">
                          <a:solidFill>
                            <a:schemeClr val="accent3"/>
                          </a:solidFill>
                          <a:latin typeface="+mn-lt"/>
                          <a:ea typeface="+mn-ea"/>
                          <a:cs typeface="+mn-cs"/>
                        </a:rPr>
                        <a:t>property</a:t>
                      </a:r>
                      <a:endParaRPr lang="en-GB" sz="1700" dirty="0">
                        <a:solidFill>
                          <a:schemeClr val="accent3"/>
                        </a:solidFill>
                        <a:latin typeface="+mn-lt"/>
                        <a:ea typeface="+mn-ea"/>
                        <a:cs typeface="+mn-cs"/>
                      </a:endParaRP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3"/>
                  </a:ext>
                </a:extLst>
              </a:tr>
              <a:tr h="291661">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Cost savings from reduced supplier base, collaborative cost reduction</a:t>
                      </a: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May be locked into relationship with an incompatible or inflexible supplier</a:t>
                      </a: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4"/>
                  </a:ext>
                </a:extLst>
              </a:tr>
              <a:tr h="291661">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Access to supplier’s technology and expertise</a:t>
                      </a: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Restricted in EU public sector procurement directives </a:t>
                      </a: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5"/>
                  </a:ext>
                </a:extLst>
              </a:tr>
              <a:tr h="291661">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Joint planning and information sharing, supporting capacity planning and efficiency</a:t>
                      </a: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May be locked into relationship, despite supply market changes and opportunities</a:t>
                      </a: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6"/>
                  </a:ext>
                </a:extLst>
              </a:tr>
              <a:tr h="183416">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Ability to plan long-term improvements</a:t>
                      </a: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Costs of relationship management</a:t>
                      </a: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7"/>
                  </a:ext>
                </a:extLst>
              </a:tr>
              <a:tr h="291661">
                <a:tc>
                  <a:txBody>
                    <a:bodyPr/>
                    <a:lstStyle/>
                    <a:p>
                      <a:pPr marL="342900" indent="-342900" algn="l" defTabSz="914400" rtl="0" eaLnBrk="1" fontAlgn="base" latinLnBrk="0" hangingPunct="1">
                        <a:lnSpc>
                          <a:spcPct val="85000"/>
                        </a:lnSpc>
                        <a:spcBef>
                          <a:spcPts val="0"/>
                        </a:spcBef>
                        <a:spcAft>
                          <a:spcPts val="900"/>
                        </a:spcAft>
                        <a:buClr>
                          <a:schemeClr val="accent5"/>
                        </a:buClr>
                        <a:buSzPct val="250000"/>
                        <a:buFont typeface="Calibri" panose="020F0502020204030204" pitchFamily="34" charset="0"/>
                        <a:buChar char="₊"/>
                      </a:pPr>
                      <a:r>
                        <a:rPr lang="en-GB" sz="1700" kern="1200" dirty="0">
                          <a:solidFill>
                            <a:schemeClr val="accent3"/>
                          </a:solidFill>
                          <a:latin typeface="+mn-lt"/>
                          <a:ea typeface="+mn-ea"/>
                          <a:cs typeface="+mn-cs"/>
                        </a:rPr>
                        <a:t>More attention to relationship </a:t>
                      </a:r>
                      <a:r>
                        <a:rPr lang="en-GB" sz="1700" kern="1200" dirty="0" smtClean="0">
                          <a:solidFill>
                            <a:schemeClr val="accent3"/>
                          </a:solidFill>
                          <a:latin typeface="+mn-lt"/>
                          <a:ea typeface="+mn-ea"/>
                          <a:cs typeface="+mn-cs"/>
                        </a:rPr>
                        <a:t>management</a:t>
                      </a:r>
                      <a:endParaRPr lang="en-GB" sz="1700" kern="1200" dirty="0">
                        <a:solidFill>
                          <a:schemeClr val="accent3"/>
                        </a:solidFill>
                        <a:latin typeface="+mn-lt"/>
                        <a:ea typeface="+mn-ea"/>
                        <a:cs typeface="+mn-cs"/>
                      </a:endParaRPr>
                    </a:p>
                  </a:txBody>
                  <a:tcPr marL="92303" marR="92303"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noFill/>
                  </a:tcPr>
                </a:tc>
                <a:tc>
                  <a:txBody>
                    <a:bodyPr/>
                    <a:lstStyle/>
                    <a:p>
                      <a:pPr marL="342900" indent="-342900" algn="l" rtl="0" eaLnBrk="1" fontAlgn="base" hangingPunct="1">
                        <a:lnSpc>
                          <a:spcPct val="85000"/>
                        </a:lnSpc>
                        <a:spcBef>
                          <a:spcPts val="0"/>
                        </a:spcBef>
                        <a:spcAft>
                          <a:spcPts val="900"/>
                        </a:spcAft>
                        <a:buClr>
                          <a:schemeClr val="accent4">
                            <a:lumMod val="75000"/>
                          </a:schemeClr>
                        </a:buClr>
                        <a:buSzPct val="250000"/>
                        <a:buFont typeface="Calibri" panose="020F0502020204030204" pitchFamily="34" charset="0"/>
                        <a:buChar char="₋"/>
                      </a:pPr>
                      <a:r>
                        <a:rPr lang="en-GB" sz="1700" dirty="0">
                          <a:solidFill>
                            <a:schemeClr val="accent3"/>
                          </a:solidFill>
                          <a:latin typeface="+mn-lt"/>
                          <a:ea typeface="+mn-ea"/>
                          <a:cs typeface="+mn-cs"/>
                        </a:rPr>
                        <a:t>Mutual dependency may create loss of flexibility and </a:t>
                      </a:r>
                      <a:r>
                        <a:rPr lang="en-GB" sz="1700" dirty="0" smtClean="0">
                          <a:solidFill>
                            <a:schemeClr val="accent3"/>
                          </a:solidFill>
                          <a:latin typeface="+mn-lt"/>
                          <a:ea typeface="+mn-ea"/>
                          <a:cs typeface="+mn-cs"/>
                        </a:rPr>
                        <a:t>control</a:t>
                      </a:r>
                      <a:endParaRPr lang="en-GB" sz="1700" dirty="0">
                        <a:solidFill>
                          <a:schemeClr val="accent3"/>
                        </a:solidFill>
                        <a:latin typeface="+mn-lt"/>
                        <a:ea typeface="+mn-ea"/>
                        <a:cs typeface="+mn-cs"/>
                      </a:endParaRPr>
                    </a:p>
                  </a:txBody>
                  <a:tcPr marL="92303" marR="92303"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noFill/>
                  </a:tcPr>
                </a:tc>
                <a:extLst>
                  <a:ext uri="{0D108BD9-81ED-4DB2-BD59-A6C34878D82A}">
                    <a16:rowId xmlns:a16="http://schemas.microsoft.com/office/drawing/2014/main" xmlns="" val="10008"/>
                  </a:ext>
                </a:extLst>
              </a:tr>
            </a:tbl>
          </a:graphicData>
        </a:graphic>
      </p:graphicFrame>
      <p:sp>
        <p:nvSpPr>
          <p:cNvPr id="62465" name="Title 1"/>
          <p:cNvSpPr>
            <a:spLocks noGrp="1"/>
          </p:cNvSpPr>
          <p:nvPr>
            <p:ph type="title"/>
          </p:nvPr>
        </p:nvSpPr>
        <p:spPr/>
        <p:txBody>
          <a:bodyPr/>
          <a:lstStyle/>
          <a:p>
            <a:r>
              <a:rPr lang="en-GB" dirty="0" smtClean="0"/>
              <a:t>Supply Partnership - Characteristics </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144</a:t>
            </a:fld>
            <a:endParaRPr lang="en-GB"/>
          </a:p>
        </p:txBody>
      </p:sp>
      <p:sp>
        <p:nvSpPr>
          <p:cNvPr id="5" name="Text Box 4"/>
          <p:cNvSpPr txBox="1">
            <a:spLocks noChangeArrowheads="1"/>
          </p:cNvSpPr>
          <p:nvPr/>
        </p:nvSpPr>
        <p:spPr bwMode="auto">
          <a:xfrm>
            <a:off x="218952" y="5851548"/>
            <a:ext cx="8291590" cy="309109"/>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sz="1000" dirty="0">
                <a:solidFill>
                  <a:schemeClr val="accent3"/>
                </a:solidFill>
              </a:rPr>
              <a:t>Source: </a:t>
            </a:r>
            <a:r>
              <a:rPr lang="en-GB" sz="1000" dirty="0" smtClean="0">
                <a:solidFill>
                  <a:schemeClr val="accent3"/>
                </a:solidFill>
              </a:rPr>
              <a:t>Adapted from CIPS Study Materials</a:t>
            </a:r>
            <a:endParaRPr lang="en-GB" sz="1000" dirty="0">
              <a:solidFill>
                <a:schemeClr val="accent3"/>
              </a:solidFill>
            </a:endParaRPr>
          </a:p>
        </p:txBody>
      </p:sp>
    </p:spTree>
    <p:extLst>
      <p:ext uri="{BB962C8B-B14F-4D97-AF65-F5344CB8AC3E}">
        <p14:creationId xmlns:p14="http://schemas.microsoft.com/office/powerpoint/2010/main" val="2913595696"/>
      </p:ext>
    </p:extLst>
  </p:cSld>
  <p:clrMapOvr>
    <a:masterClrMapping/>
  </p:clrMapOvr>
  <p:transition>
    <p:fade/>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GB" smtClean="0"/>
              <a:t>Lack of trust and therefore little information sharing</a:t>
            </a:r>
          </a:p>
          <a:p>
            <a:r>
              <a:rPr lang="en-GB" smtClean="0"/>
              <a:t>A one-off or short-term transaction focus</a:t>
            </a:r>
          </a:p>
          <a:p>
            <a:r>
              <a:rPr lang="en-GB" smtClean="0"/>
              <a:t>The use of power and negotiation to seek the best possible deal </a:t>
            </a:r>
          </a:p>
          <a:p>
            <a:r>
              <a:rPr lang="en-GB" smtClean="0"/>
              <a:t>Rigorously enforced compliance with contract terms </a:t>
            </a:r>
          </a:p>
          <a:p>
            <a:r>
              <a:rPr lang="en-GB" smtClean="0"/>
              <a:t>Little co-operation or recognition of mutual interests</a:t>
            </a:r>
            <a:endParaRPr lang="en-GB" dirty="0"/>
          </a:p>
        </p:txBody>
      </p:sp>
      <p:sp>
        <p:nvSpPr>
          <p:cNvPr id="64514" name="Title 1"/>
          <p:cNvSpPr>
            <a:spLocks noGrp="1"/>
          </p:cNvSpPr>
          <p:nvPr>
            <p:ph type="title"/>
          </p:nvPr>
        </p:nvSpPr>
        <p:spPr/>
        <p:txBody>
          <a:bodyPr/>
          <a:lstStyle/>
          <a:p>
            <a:r>
              <a:rPr lang="en-GB" dirty="0" smtClean="0"/>
              <a:t>Adversarial  Relationships - Characteristics</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145</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3198647941"/>
      </p:ext>
    </p:extLst>
  </p:cSld>
  <p:clrMapOvr>
    <a:masterClrMapping/>
  </p:clrMapOvr>
  <p:transition>
    <p:fade/>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313856" y="2233429"/>
            <a:ext cx="8406000" cy="360000"/>
            <a:chOff x="313856" y="2232101"/>
            <a:chExt cx="8415805" cy="360000"/>
          </a:xfrm>
        </p:grpSpPr>
        <p:sp>
          <p:nvSpPr>
            <p:cNvPr id="22" name="Rectangle 21"/>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3" name="Rectangle 22"/>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dirty="0"/>
              <a:t>The collaborative model of SCM</a:t>
            </a:r>
          </a:p>
          <a:p>
            <a:r>
              <a:rPr lang="en-GB" b="1" dirty="0"/>
              <a:t>Value chain analysis</a:t>
            </a:r>
          </a:p>
          <a:p>
            <a:r>
              <a:rPr lang="en-GB" dirty="0"/>
              <a:t>Total quality approaches</a:t>
            </a:r>
          </a:p>
          <a:p>
            <a:r>
              <a:rPr lang="en-GB" dirty="0"/>
              <a:t>Using statistical analysis to develop supplies</a:t>
            </a:r>
          </a:p>
          <a:p>
            <a:r>
              <a:rPr lang="en-GB" dirty="0"/>
              <a:t>JIT and lean thinking</a:t>
            </a:r>
          </a:p>
          <a:p>
            <a:r>
              <a:rPr lang="en-GB" dirty="0"/>
              <a:t>Benchmarking</a:t>
            </a:r>
          </a:p>
          <a:p>
            <a:r>
              <a:rPr lang="en-GB"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146</a:t>
            </a:fld>
            <a:endParaRPr lang="en-GB"/>
          </a:p>
        </p:txBody>
      </p:sp>
    </p:spTree>
    <p:extLst>
      <p:ext uri="{BB962C8B-B14F-4D97-AF65-F5344CB8AC3E}">
        <p14:creationId xmlns:p14="http://schemas.microsoft.com/office/powerpoint/2010/main" val="25824859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a:ln/>
        </p:spPr>
        <p:txBody>
          <a:bodyPr/>
          <a:lstStyle/>
          <a:p>
            <a:r>
              <a:rPr altLang="en-US" dirty="0" smtClean="0"/>
              <a:t>Porter’s </a:t>
            </a:r>
            <a:r>
              <a:rPr lang="en-GB" dirty="0" smtClean="0"/>
              <a:t>V</a:t>
            </a:r>
            <a:r>
              <a:rPr lang="en-GB" altLang="en-US" dirty="0" smtClean="0"/>
              <a:t>alue Chain</a:t>
            </a:r>
            <a:endParaRPr altLang="en-US" dirty="0" smtClean="0"/>
          </a:p>
        </p:txBody>
      </p:sp>
      <p:sp>
        <p:nvSpPr>
          <p:cNvPr id="56" name="TextBox 55"/>
          <p:cNvSpPr txBox="1"/>
          <p:nvPr/>
        </p:nvSpPr>
        <p:spPr>
          <a:xfrm>
            <a:off x="414338" y="5567363"/>
            <a:ext cx="3390900" cy="392112"/>
          </a:xfrm>
          <a:prstGeom prst="rect">
            <a:avLst/>
          </a:prstGeom>
          <a:noFill/>
        </p:spPr>
        <p:txBody>
          <a:bodyPr lIns="144000" tIns="72000" rIns="144000" bIns="72000">
            <a:spAutoFit/>
          </a:bodyPr>
          <a:lstStyle/>
          <a:p>
            <a:pPr>
              <a:defRPr/>
            </a:pPr>
            <a:r>
              <a:rPr lang="en-GB" sz="1600" dirty="0">
                <a:solidFill>
                  <a:schemeClr val="accent3"/>
                </a:solidFill>
              </a:rPr>
              <a:t>Source: adapted from Porters, 1985</a:t>
            </a:r>
          </a:p>
        </p:txBody>
      </p:sp>
      <p:grpSp>
        <p:nvGrpSpPr>
          <p:cNvPr id="2" name="Group 1"/>
          <p:cNvGrpSpPr/>
          <p:nvPr/>
        </p:nvGrpSpPr>
        <p:grpSpPr>
          <a:xfrm>
            <a:off x="398058" y="1341929"/>
            <a:ext cx="8263847" cy="4300046"/>
            <a:chOff x="398058" y="1341929"/>
            <a:chExt cx="8263847" cy="4300046"/>
          </a:xfrm>
        </p:grpSpPr>
        <p:pic>
          <p:nvPicPr>
            <p:cNvPr id="5" name="Picture 4"/>
            <p:cNvPicPr>
              <a:picLocks noChangeAspect="1"/>
            </p:cNvPicPr>
            <p:nvPr/>
          </p:nvPicPr>
          <p:blipFill>
            <a:blip r:embed="rId2"/>
            <a:stretch>
              <a:fillRect/>
            </a:stretch>
          </p:blipFill>
          <p:spPr>
            <a:xfrm>
              <a:off x="523039" y="1341929"/>
              <a:ext cx="8138866" cy="4069433"/>
            </a:xfrm>
            <a:prstGeom prst="rect">
              <a:avLst/>
            </a:prstGeom>
          </p:spPr>
        </p:pic>
        <p:sp>
          <p:nvSpPr>
            <p:cNvPr id="40" name="TextBox 50"/>
            <p:cNvSpPr txBox="1">
              <a:spLocks noChangeArrowheads="1"/>
            </p:cNvSpPr>
            <p:nvPr/>
          </p:nvSpPr>
          <p:spPr bwMode="white">
            <a:xfrm>
              <a:off x="1119423" y="3990975"/>
              <a:ext cx="9064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spcAft>
                  <a:spcPts val="600"/>
                </a:spcAft>
                <a:defRPr sz="2400">
                  <a:solidFill>
                    <a:schemeClr val="tx1"/>
                  </a:solidFill>
                  <a:latin typeface="Calibri" panose="020F0502020204030204" pitchFamily="34" charset="0"/>
                </a:defRPr>
              </a:lvl1pPr>
              <a:lvl2pPr marL="742950" indent="-285750">
                <a:spcAft>
                  <a:spcPts val="400"/>
                </a:spcAft>
                <a:buChar char="–"/>
                <a:defRPr sz="2200">
                  <a:solidFill>
                    <a:schemeClr val="tx1"/>
                  </a:solidFill>
                  <a:latin typeface="Calibri" panose="020F0502020204030204" pitchFamily="34" charset="0"/>
                </a:defRPr>
              </a:lvl2pPr>
              <a:lvl3pPr marL="1143000" indent="-228600">
                <a:spcAft>
                  <a:spcPts val="400"/>
                </a:spcAft>
                <a:buChar char="•"/>
                <a:defRPr sz="2200">
                  <a:solidFill>
                    <a:schemeClr val="tx1"/>
                  </a:solidFill>
                  <a:latin typeface="Calibri" panose="020F0502020204030204" pitchFamily="34" charset="0"/>
                </a:defRPr>
              </a:lvl3pPr>
              <a:lvl4pPr marL="1600200" indent="-228600">
                <a:spcAft>
                  <a:spcPts val="400"/>
                </a:spcAft>
                <a:buChar char="–"/>
                <a:defRPr sz="2200">
                  <a:solidFill>
                    <a:schemeClr val="tx1"/>
                  </a:solidFill>
                  <a:latin typeface="Calibri" panose="020F0502020204030204" pitchFamily="34" charset="0"/>
                </a:defRPr>
              </a:lvl4pPr>
              <a:lvl5pPr marL="2057400" indent="-228600">
                <a:spcAft>
                  <a:spcPts val="400"/>
                </a:spcAft>
                <a:buChar char="»"/>
                <a:defRPr sz="2200">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sz="2200">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sz="2200">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sz="2200">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sz="2200">
                  <a:solidFill>
                    <a:schemeClr val="tx1"/>
                  </a:solidFill>
                  <a:latin typeface="Calibri" panose="020F0502020204030204" pitchFamily="34" charset="0"/>
                </a:defRPr>
              </a:lvl9pPr>
            </a:lstStyle>
            <a:p>
              <a:pPr algn="ctr">
                <a:spcAft>
                  <a:spcPct val="0"/>
                </a:spcAft>
              </a:pPr>
              <a:r>
                <a:rPr lang="en-GB" altLang="en-US" sz="1400" b="1" dirty="0">
                  <a:solidFill>
                    <a:schemeClr val="bg1"/>
                  </a:solidFill>
                </a:rPr>
                <a:t>INBOUND</a:t>
              </a:r>
              <a:br>
                <a:rPr lang="en-GB" altLang="en-US" sz="1400" b="1" dirty="0">
                  <a:solidFill>
                    <a:schemeClr val="bg1"/>
                  </a:solidFill>
                </a:rPr>
              </a:br>
              <a:r>
                <a:rPr lang="en-GB" altLang="en-US" sz="1400" b="1" dirty="0">
                  <a:solidFill>
                    <a:schemeClr val="bg1"/>
                  </a:solidFill>
                </a:rPr>
                <a:t>LOGISTICS</a:t>
              </a:r>
            </a:p>
          </p:txBody>
        </p:sp>
        <p:sp>
          <p:nvSpPr>
            <p:cNvPr id="41" name="TextBox 51"/>
            <p:cNvSpPr txBox="1">
              <a:spLocks noChangeArrowheads="1"/>
            </p:cNvSpPr>
            <p:nvPr/>
          </p:nvSpPr>
          <p:spPr bwMode="white">
            <a:xfrm>
              <a:off x="2173523" y="3990975"/>
              <a:ext cx="1157287"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spcAft>
                  <a:spcPts val="600"/>
                </a:spcAft>
                <a:defRPr sz="2400">
                  <a:solidFill>
                    <a:schemeClr val="tx1"/>
                  </a:solidFill>
                  <a:latin typeface="Calibri" panose="020F0502020204030204" pitchFamily="34" charset="0"/>
                </a:defRPr>
              </a:lvl1pPr>
              <a:lvl2pPr marL="742950" indent="-285750">
                <a:spcAft>
                  <a:spcPts val="400"/>
                </a:spcAft>
                <a:buChar char="–"/>
                <a:defRPr sz="2200">
                  <a:solidFill>
                    <a:schemeClr val="tx1"/>
                  </a:solidFill>
                  <a:latin typeface="Calibri" panose="020F0502020204030204" pitchFamily="34" charset="0"/>
                </a:defRPr>
              </a:lvl2pPr>
              <a:lvl3pPr marL="1143000" indent="-228600">
                <a:spcAft>
                  <a:spcPts val="400"/>
                </a:spcAft>
                <a:buChar char="•"/>
                <a:defRPr sz="2200">
                  <a:solidFill>
                    <a:schemeClr val="tx1"/>
                  </a:solidFill>
                  <a:latin typeface="Calibri" panose="020F0502020204030204" pitchFamily="34" charset="0"/>
                </a:defRPr>
              </a:lvl3pPr>
              <a:lvl4pPr marL="1600200" indent="-228600">
                <a:spcAft>
                  <a:spcPts val="400"/>
                </a:spcAft>
                <a:buChar char="–"/>
                <a:defRPr sz="2200">
                  <a:solidFill>
                    <a:schemeClr val="tx1"/>
                  </a:solidFill>
                  <a:latin typeface="Calibri" panose="020F0502020204030204" pitchFamily="34" charset="0"/>
                </a:defRPr>
              </a:lvl4pPr>
              <a:lvl5pPr marL="2057400" indent="-228600">
                <a:spcAft>
                  <a:spcPts val="400"/>
                </a:spcAft>
                <a:buChar char="»"/>
                <a:defRPr sz="2200">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sz="2200">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sz="2200">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sz="2200">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sz="2200">
                  <a:solidFill>
                    <a:schemeClr val="tx1"/>
                  </a:solidFill>
                  <a:latin typeface="Calibri" panose="020F0502020204030204" pitchFamily="34" charset="0"/>
                </a:defRPr>
              </a:lvl9pPr>
            </a:lstStyle>
            <a:p>
              <a:pPr algn="ctr">
                <a:spcAft>
                  <a:spcPct val="0"/>
                </a:spcAft>
              </a:pPr>
              <a:r>
                <a:rPr lang="en-GB" altLang="en-US" sz="1400" b="1">
                  <a:solidFill>
                    <a:schemeClr val="bg1"/>
                  </a:solidFill>
                </a:rPr>
                <a:t>OPERATIONS</a:t>
              </a:r>
            </a:p>
          </p:txBody>
        </p:sp>
        <p:sp>
          <p:nvSpPr>
            <p:cNvPr id="42" name="TextBox 52"/>
            <p:cNvSpPr txBox="1">
              <a:spLocks noChangeArrowheads="1"/>
            </p:cNvSpPr>
            <p:nvPr/>
          </p:nvSpPr>
          <p:spPr bwMode="white">
            <a:xfrm>
              <a:off x="3405423" y="3990975"/>
              <a:ext cx="10795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spcAft>
                  <a:spcPts val="600"/>
                </a:spcAft>
                <a:defRPr sz="2400">
                  <a:solidFill>
                    <a:schemeClr val="tx1"/>
                  </a:solidFill>
                  <a:latin typeface="Calibri" panose="020F0502020204030204" pitchFamily="34" charset="0"/>
                </a:defRPr>
              </a:lvl1pPr>
              <a:lvl2pPr marL="742950" indent="-285750">
                <a:spcAft>
                  <a:spcPts val="400"/>
                </a:spcAft>
                <a:buChar char="–"/>
                <a:defRPr sz="2200">
                  <a:solidFill>
                    <a:schemeClr val="tx1"/>
                  </a:solidFill>
                  <a:latin typeface="Calibri" panose="020F0502020204030204" pitchFamily="34" charset="0"/>
                </a:defRPr>
              </a:lvl2pPr>
              <a:lvl3pPr marL="1143000" indent="-228600">
                <a:spcAft>
                  <a:spcPts val="400"/>
                </a:spcAft>
                <a:buChar char="•"/>
                <a:defRPr sz="2200">
                  <a:solidFill>
                    <a:schemeClr val="tx1"/>
                  </a:solidFill>
                  <a:latin typeface="Calibri" panose="020F0502020204030204" pitchFamily="34" charset="0"/>
                </a:defRPr>
              </a:lvl3pPr>
              <a:lvl4pPr marL="1600200" indent="-228600">
                <a:spcAft>
                  <a:spcPts val="400"/>
                </a:spcAft>
                <a:buChar char="–"/>
                <a:defRPr sz="2200">
                  <a:solidFill>
                    <a:schemeClr val="tx1"/>
                  </a:solidFill>
                  <a:latin typeface="Calibri" panose="020F0502020204030204" pitchFamily="34" charset="0"/>
                </a:defRPr>
              </a:lvl4pPr>
              <a:lvl5pPr marL="2057400" indent="-228600">
                <a:spcAft>
                  <a:spcPts val="400"/>
                </a:spcAft>
                <a:buChar char="»"/>
                <a:defRPr sz="2200">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sz="2200">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sz="2200">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sz="2200">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sz="2200">
                  <a:solidFill>
                    <a:schemeClr val="tx1"/>
                  </a:solidFill>
                  <a:latin typeface="Calibri" panose="020F0502020204030204" pitchFamily="34" charset="0"/>
                </a:defRPr>
              </a:lvl9pPr>
            </a:lstStyle>
            <a:p>
              <a:pPr algn="ctr">
                <a:spcAft>
                  <a:spcPct val="0"/>
                </a:spcAft>
              </a:pPr>
              <a:r>
                <a:rPr lang="en-GB" altLang="en-US" sz="1400" b="1">
                  <a:solidFill>
                    <a:schemeClr val="bg1"/>
                  </a:solidFill>
                </a:rPr>
                <a:t>OUTBOUND</a:t>
              </a:r>
              <a:br>
                <a:rPr lang="en-GB" altLang="en-US" sz="1400" b="1">
                  <a:solidFill>
                    <a:schemeClr val="bg1"/>
                  </a:solidFill>
                </a:rPr>
              </a:br>
              <a:r>
                <a:rPr lang="en-GB" altLang="en-US" sz="1400" b="1">
                  <a:solidFill>
                    <a:schemeClr val="bg1"/>
                  </a:solidFill>
                </a:rPr>
                <a:t>LOGISTICS</a:t>
              </a:r>
            </a:p>
          </p:txBody>
        </p:sp>
        <p:sp>
          <p:nvSpPr>
            <p:cNvPr id="43" name="TextBox 53"/>
            <p:cNvSpPr txBox="1">
              <a:spLocks noChangeArrowheads="1"/>
            </p:cNvSpPr>
            <p:nvPr/>
          </p:nvSpPr>
          <p:spPr bwMode="white">
            <a:xfrm>
              <a:off x="4557948" y="3990975"/>
              <a:ext cx="1106487"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spcAft>
                  <a:spcPts val="600"/>
                </a:spcAft>
                <a:defRPr sz="2400">
                  <a:solidFill>
                    <a:schemeClr val="tx1"/>
                  </a:solidFill>
                  <a:latin typeface="Calibri" panose="020F0502020204030204" pitchFamily="34" charset="0"/>
                </a:defRPr>
              </a:lvl1pPr>
              <a:lvl2pPr marL="742950" indent="-285750">
                <a:spcAft>
                  <a:spcPts val="400"/>
                </a:spcAft>
                <a:buChar char="–"/>
                <a:defRPr sz="2200">
                  <a:solidFill>
                    <a:schemeClr val="tx1"/>
                  </a:solidFill>
                  <a:latin typeface="Calibri" panose="020F0502020204030204" pitchFamily="34" charset="0"/>
                </a:defRPr>
              </a:lvl2pPr>
              <a:lvl3pPr marL="1143000" indent="-228600">
                <a:spcAft>
                  <a:spcPts val="400"/>
                </a:spcAft>
                <a:buChar char="•"/>
                <a:defRPr sz="2200">
                  <a:solidFill>
                    <a:schemeClr val="tx1"/>
                  </a:solidFill>
                  <a:latin typeface="Calibri" panose="020F0502020204030204" pitchFamily="34" charset="0"/>
                </a:defRPr>
              </a:lvl3pPr>
              <a:lvl4pPr marL="1600200" indent="-228600">
                <a:spcAft>
                  <a:spcPts val="400"/>
                </a:spcAft>
                <a:buChar char="–"/>
                <a:defRPr sz="2200">
                  <a:solidFill>
                    <a:schemeClr val="tx1"/>
                  </a:solidFill>
                  <a:latin typeface="Calibri" panose="020F0502020204030204" pitchFamily="34" charset="0"/>
                </a:defRPr>
              </a:lvl4pPr>
              <a:lvl5pPr marL="2057400" indent="-228600">
                <a:spcAft>
                  <a:spcPts val="400"/>
                </a:spcAft>
                <a:buChar char="»"/>
                <a:defRPr sz="2200">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sz="2200">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sz="2200">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sz="2200">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sz="2200">
                  <a:solidFill>
                    <a:schemeClr val="tx1"/>
                  </a:solidFill>
                  <a:latin typeface="Calibri" panose="020F0502020204030204" pitchFamily="34" charset="0"/>
                </a:defRPr>
              </a:lvl9pPr>
            </a:lstStyle>
            <a:p>
              <a:pPr algn="ctr">
                <a:spcAft>
                  <a:spcPct val="0"/>
                </a:spcAft>
              </a:pPr>
              <a:r>
                <a:rPr lang="en-GB" altLang="en-US" sz="1400" b="1">
                  <a:solidFill>
                    <a:schemeClr val="bg1"/>
                  </a:solidFill>
                </a:rPr>
                <a:t>MARKETING</a:t>
              </a:r>
              <a:br>
                <a:rPr lang="en-GB" altLang="en-US" sz="1400" b="1">
                  <a:solidFill>
                    <a:schemeClr val="bg1"/>
                  </a:solidFill>
                </a:rPr>
              </a:br>
              <a:r>
                <a:rPr lang="en-GB" altLang="en-US" sz="1400" b="1">
                  <a:solidFill>
                    <a:schemeClr val="bg1"/>
                  </a:solidFill>
                </a:rPr>
                <a:t>AND SALES</a:t>
              </a:r>
            </a:p>
          </p:txBody>
        </p:sp>
        <p:sp>
          <p:nvSpPr>
            <p:cNvPr id="45" name="TextBox 54"/>
            <p:cNvSpPr txBox="1">
              <a:spLocks noChangeArrowheads="1"/>
            </p:cNvSpPr>
            <p:nvPr/>
          </p:nvSpPr>
          <p:spPr bwMode="white">
            <a:xfrm>
              <a:off x="5994635" y="3990975"/>
              <a:ext cx="730250"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spcAft>
                  <a:spcPts val="600"/>
                </a:spcAft>
                <a:defRPr sz="2400">
                  <a:solidFill>
                    <a:schemeClr val="tx1"/>
                  </a:solidFill>
                  <a:latin typeface="Calibri" panose="020F0502020204030204" pitchFamily="34" charset="0"/>
                </a:defRPr>
              </a:lvl1pPr>
              <a:lvl2pPr marL="742950" indent="-285750">
                <a:spcAft>
                  <a:spcPts val="400"/>
                </a:spcAft>
                <a:buChar char="–"/>
                <a:defRPr sz="2200">
                  <a:solidFill>
                    <a:schemeClr val="tx1"/>
                  </a:solidFill>
                  <a:latin typeface="Calibri" panose="020F0502020204030204" pitchFamily="34" charset="0"/>
                </a:defRPr>
              </a:lvl2pPr>
              <a:lvl3pPr marL="1143000" indent="-228600">
                <a:spcAft>
                  <a:spcPts val="400"/>
                </a:spcAft>
                <a:buChar char="•"/>
                <a:defRPr sz="2200">
                  <a:solidFill>
                    <a:schemeClr val="tx1"/>
                  </a:solidFill>
                  <a:latin typeface="Calibri" panose="020F0502020204030204" pitchFamily="34" charset="0"/>
                </a:defRPr>
              </a:lvl3pPr>
              <a:lvl4pPr marL="1600200" indent="-228600">
                <a:spcAft>
                  <a:spcPts val="400"/>
                </a:spcAft>
                <a:buChar char="–"/>
                <a:defRPr sz="2200">
                  <a:solidFill>
                    <a:schemeClr val="tx1"/>
                  </a:solidFill>
                  <a:latin typeface="Calibri" panose="020F0502020204030204" pitchFamily="34" charset="0"/>
                </a:defRPr>
              </a:lvl4pPr>
              <a:lvl5pPr marL="2057400" indent="-228600">
                <a:spcAft>
                  <a:spcPts val="400"/>
                </a:spcAft>
                <a:buChar char="»"/>
                <a:defRPr sz="2200">
                  <a:solidFill>
                    <a:schemeClr val="tx1"/>
                  </a:solidFill>
                  <a:latin typeface="Calibri" panose="020F0502020204030204" pitchFamily="34" charset="0"/>
                </a:defRPr>
              </a:lvl5pPr>
              <a:lvl6pPr marL="2514600" indent="-228600" eaLnBrk="0" fontAlgn="base" hangingPunct="0">
                <a:spcBef>
                  <a:spcPct val="0"/>
                </a:spcBef>
                <a:spcAft>
                  <a:spcPts val="400"/>
                </a:spcAft>
                <a:buChar char="»"/>
                <a:defRPr sz="2200">
                  <a:solidFill>
                    <a:schemeClr val="tx1"/>
                  </a:solidFill>
                  <a:latin typeface="Calibri" panose="020F0502020204030204" pitchFamily="34" charset="0"/>
                </a:defRPr>
              </a:lvl6pPr>
              <a:lvl7pPr marL="2971800" indent="-228600" eaLnBrk="0" fontAlgn="base" hangingPunct="0">
                <a:spcBef>
                  <a:spcPct val="0"/>
                </a:spcBef>
                <a:spcAft>
                  <a:spcPts val="400"/>
                </a:spcAft>
                <a:buChar char="»"/>
                <a:defRPr sz="2200">
                  <a:solidFill>
                    <a:schemeClr val="tx1"/>
                  </a:solidFill>
                  <a:latin typeface="Calibri" panose="020F0502020204030204" pitchFamily="34" charset="0"/>
                </a:defRPr>
              </a:lvl7pPr>
              <a:lvl8pPr marL="3429000" indent="-228600" eaLnBrk="0" fontAlgn="base" hangingPunct="0">
                <a:spcBef>
                  <a:spcPct val="0"/>
                </a:spcBef>
                <a:spcAft>
                  <a:spcPts val="400"/>
                </a:spcAft>
                <a:buChar char="»"/>
                <a:defRPr sz="2200">
                  <a:solidFill>
                    <a:schemeClr val="tx1"/>
                  </a:solidFill>
                  <a:latin typeface="Calibri" panose="020F0502020204030204" pitchFamily="34" charset="0"/>
                </a:defRPr>
              </a:lvl8pPr>
              <a:lvl9pPr marL="3886200" indent="-228600" eaLnBrk="0" fontAlgn="base" hangingPunct="0">
                <a:spcBef>
                  <a:spcPct val="0"/>
                </a:spcBef>
                <a:spcAft>
                  <a:spcPts val="400"/>
                </a:spcAft>
                <a:buChar char="»"/>
                <a:defRPr sz="2200">
                  <a:solidFill>
                    <a:schemeClr val="tx1"/>
                  </a:solidFill>
                  <a:latin typeface="Calibri" panose="020F0502020204030204" pitchFamily="34" charset="0"/>
                </a:defRPr>
              </a:lvl9pPr>
            </a:lstStyle>
            <a:p>
              <a:pPr algn="ctr">
                <a:spcAft>
                  <a:spcPct val="0"/>
                </a:spcAft>
              </a:pPr>
              <a:r>
                <a:rPr lang="en-GB" altLang="en-US" sz="1400" b="1">
                  <a:solidFill>
                    <a:schemeClr val="bg1"/>
                  </a:solidFill>
                </a:rPr>
                <a:t>SERVICE</a:t>
              </a:r>
            </a:p>
          </p:txBody>
        </p:sp>
        <p:sp>
          <p:nvSpPr>
            <p:cNvPr id="46" name="TextBox 45"/>
            <p:cNvSpPr txBox="1"/>
            <p:nvPr/>
          </p:nvSpPr>
          <p:spPr>
            <a:xfrm rot="16200000">
              <a:off x="-358386" y="2155032"/>
              <a:ext cx="1881187" cy="368300"/>
            </a:xfrm>
            <a:prstGeom prst="rect">
              <a:avLst/>
            </a:prstGeom>
            <a:noFill/>
          </p:spPr>
          <p:txBody>
            <a:bodyPr wrap="none">
              <a:spAutoFit/>
            </a:bodyPr>
            <a:lstStyle/>
            <a:p>
              <a:pPr>
                <a:defRPr/>
              </a:pPr>
              <a:r>
                <a:rPr lang="en-GB" sz="1800" b="1" dirty="0">
                  <a:solidFill>
                    <a:schemeClr val="accent3"/>
                  </a:solidFill>
                </a:rPr>
                <a:t>Support Activities</a:t>
              </a:r>
            </a:p>
          </p:txBody>
        </p:sp>
        <p:sp>
          <p:nvSpPr>
            <p:cNvPr id="51" name="TextBox 50"/>
            <p:cNvSpPr txBox="1"/>
            <p:nvPr/>
          </p:nvSpPr>
          <p:spPr>
            <a:xfrm>
              <a:off x="2700573" y="5273675"/>
              <a:ext cx="1871662" cy="368300"/>
            </a:xfrm>
            <a:prstGeom prst="rect">
              <a:avLst/>
            </a:prstGeom>
            <a:noFill/>
          </p:spPr>
          <p:txBody>
            <a:bodyPr wrap="none">
              <a:spAutoFit/>
            </a:bodyPr>
            <a:lstStyle/>
            <a:p>
              <a:pPr>
                <a:defRPr/>
              </a:pPr>
              <a:r>
                <a:rPr lang="en-GB" sz="1800" b="1" dirty="0">
                  <a:solidFill>
                    <a:schemeClr val="accent3"/>
                  </a:solidFill>
                </a:rPr>
                <a:t>Primary Activities</a:t>
              </a:r>
            </a:p>
          </p:txBody>
        </p:sp>
        <p:sp>
          <p:nvSpPr>
            <p:cNvPr id="52" name="TextBox 51"/>
            <p:cNvSpPr txBox="1"/>
            <p:nvPr/>
          </p:nvSpPr>
          <p:spPr>
            <a:xfrm>
              <a:off x="2945048" y="1573213"/>
              <a:ext cx="1944687" cy="258762"/>
            </a:xfrm>
            <a:prstGeom prst="rect">
              <a:avLst/>
            </a:prstGeom>
            <a:noFill/>
          </p:spPr>
          <p:txBody>
            <a:bodyPr wrap="none" lIns="0" tIns="0" rIns="0" bIns="0" anchor="ctr">
              <a:spAutoFit/>
            </a:bodyPr>
            <a:lstStyle/>
            <a:p>
              <a:pPr algn="ctr">
                <a:defRPr/>
              </a:pPr>
              <a:r>
                <a:rPr lang="en-GB" sz="1400" b="1" dirty="0">
                  <a:solidFill>
                    <a:schemeClr val="accent3"/>
                  </a:solidFill>
                </a:rPr>
                <a:t>FIRMS INFRASTRUCTURE</a:t>
              </a:r>
            </a:p>
          </p:txBody>
        </p:sp>
        <p:sp>
          <p:nvSpPr>
            <p:cNvPr id="53" name="TextBox 52"/>
            <p:cNvSpPr txBox="1"/>
            <p:nvPr/>
          </p:nvSpPr>
          <p:spPr>
            <a:xfrm>
              <a:off x="2530710" y="2051050"/>
              <a:ext cx="2771775" cy="258763"/>
            </a:xfrm>
            <a:prstGeom prst="rect">
              <a:avLst/>
            </a:prstGeom>
            <a:noFill/>
          </p:spPr>
          <p:txBody>
            <a:bodyPr wrap="none" lIns="0" tIns="0" rIns="0" bIns="0" anchor="ctr">
              <a:spAutoFit/>
            </a:bodyPr>
            <a:lstStyle/>
            <a:p>
              <a:pPr algn="ctr">
                <a:defRPr/>
              </a:pPr>
              <a:r>
                <a:rPr lang="en-GB" sz="1400" b="1" dirty="0">
                  <a:solidFill>
                    <a:schemeClr val="accent3"/>
                  </a:solidFill>
                </a:rPr>
                <a:t>HUMAN RESOURCES MANAGEMENT</a:t>
              </a:r>
            </a:p>
          </p:txBody>
        </p:sp>
        <p:sp>
          <p:nvSpPr>
            <p:cNvPr id="54" name="TextBox 53"/>
            <p:cNvSpPr txBox="1"/>
            <p:nvPr/>
          </p:nvSpPr>
          <p:spPr>
            <a:xfrm>
              <a:off x="2783123" y="2495550"/>
              <a:ext cx="2268537" cy="258763"/>
            </a:xfrm>
            <a:prstGeom prst="rect">
              <a:avLst/>
            </a:prstGeom>
            <a:noFill/>
          </p:spPr>
          <p:txBody>
            <a:bodyPr wrap="none" lIns="0" tIns="0" rIns="0" bIns="0" anchor="ctr">
              <a:spAutoFit/>
            </a:bodyPr>
            <a:lstStyle/>
            <a:p>
              <a:pPr algn="ctr">
                <a:defRPr/>
              </a:pPr>
              <a:r>
                <a:rPr lang="en-GB" sz="1400" b="1" dirty="0">
                  <a:solidFill>
                    <a:schemeClr val="accent3"/>
                  </a:solidFill>
                </a:rPr>
                <a:t>TECHNOLOGY DEVELOPMENT</a:t>
              </a:r>
            </a:p>
          </p:txBody>
        </p:sp>
        <p:sp>
          <p:nvSpPr>
            <p:cNvPr id="55" name="TextBox 54"/>
            <p:cNvSpPr txBox="1"/>
            <p:nvPr/>
          </p:nvSpPr>
          <p:spPr>
            <a:xfrm>
              <a:off x="3286360" y="2941638"/>
              <a:ext cx="1260475" cy="258762"/>
            </a:xfrm>
            <a:prstGeom prst="rect">
              <a:avLst/>
            </a:prstGeom>
            <a:noFill/>
          </p:spPr>
          <p:txBody>
            <a:bodyPr wrap="none" lIns="0" tIns="0" rIns="0" bIns="0" anchor="ctr">
              <a:spAutoFit/>
            </a:bodyPr>
            <a:lstStyle/>
            <a:p>
              <a:pPr algn="ctr">
                <a:defRPr/>
              </a:pPr>
              <a:r>
                <a:rPr lang="en-GB" sz="1400" b="1" dirty="0">
                  <a:solidFill>
                    <a:schemeClr val="accent3"/>
                  </a:solidFill>
                </a:rPr>
                <a:t>PROCUREMENT</a:t>
              </a:r>
            </a:p>
          </p:txBody>
        </p:sp>
        <p:sp>
          <p:nvSpPr>
            <p:cNvPr id="57" name="TextBox 56"/>
            <p:cNvSpPr txBox="1"/>
            <p:nvPr/>
          </p:nvSpPr>
          <p:spPr>
            <a:xfrm rot="2640000">
              <a:off x="6960591" y="2175228"/>
              <a:ext cx="1014830" cy="369332"/>
            </a:xfrm>
            <a:prstGeom prst="rect">
              <a:avLst/>
            </a:prstGeom>
            <a:noFill/>
          </p:spPr>
          <p:txBody>
            <a:bodyPr wrap="none" rtlCol="0">
              <a:spAutoFit/>
            </a:bodyPr>
            <a:lstStyle/>
            <a:p>
              <a:pPr algn="ctr"/>
              <a:r>
                <a:rPr lang="en-GB" sz="1800" b="1" dirty="0">
                  <a:solidFill>
                    <a:schemeClr val="bg1"/>
                  </a:solidFill>
                </a:rPr>
                <a:t>MARGIN</a:t>
              </a:r>
            </a:p>
          </p:txBody>
        </p:sp>
        <p:sp>
          <p:nvSpPr>
            <p:cNvPr id="58" name="TextBox 57"/>
            <p:cNvSpPr txBox="1"/>
            <p:nvPr/>
          </p:nvSpPr>
          <p:spPr>
            <a:xfrm rot="18900000">
              <a:off x="6944806" y="4043683"/>
              <a:ext cx="1014830" cy="369332"/>
            </a:xfrm>
            <a:prstGeom prst="rect">
              <a:avLst/>
            </a:prstGeom>
            <a:noFill/>
          </p:spPr>
          <p:txBody>
            <a:bodyPr wrap="none" rtlCol="0">
              <a:spAutoFit/>
            </a:bodyPr>
            <a:lstStyle/>
            <a:p>
              <a:pPr algn="ctr"/>
              <a:r>
                <a:rPr lang="en-GB" sz="1800" b="1" dirty="0">
                  <a:solidFill>
                    <a:schemeClr val="bg1"/>
                  </a:solidFill>
                </a:rPr>
                <a:t>MARGIN</a:t>
              </a:r>
            </a:p>
          </p:txBody>
        </p:sp>
      </p:grpSp>
      <p:sp>
        <p:nvSpPr>
          <p:cNvPr id="3" name="Slide Number Placeholder 2"/>
          <p:cNvSpPr>
            <a:spLocks noGrp="1"/>
          </p:cNvSpPr>
          <p:nvPr>
            <p:ph type="sldNum" sz="quarter" idx="10"/>
          </p:nvPr>
        </p:nvSpPr>
        <p:spPr/>
        <p:txBody>
          <a:bodyPr/>
          <a:lstStyle/>
          <a:p>
            <a:fld id="{19BF2C6B-E0EC-4C0E-B7D3-613ED3B301ED}" type="slidenum">
              <a:rPr lang="en-GB" smtClean="0"/>
              <a:pPr/>
              <a:t>147</a:t>
            </a:fld>
            <a:endParaRPr lang="en-GB"/>
          </a:p>
        </p:txBody>
      </p:sp>
    </p:spTree>
    <p:extLst>
      <p:ext uri="{BB962C8B-B14F-4D97-AF65-F5344CB8AC3E}">
        <p14:creationId xmlns:p14="http://schemas.microsoft.com/office/powerpoint/2010/main" val="21842005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500"/>
                                        <p:tgtEl>
                                          <p:spTgt spid="2"/>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fade">
                                      <p:cBhvr>
                                        <p:cTn id="11"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414338" y="523875"/>
            <a:ext cx="8315325" cy="796925"/>
          </a:xfrm>
          <a:ln/>
        </p:spPr>
        <p:txBody>
          <a:bodyPr/>
          <a:lstStyle/>
          <a:p>
            <a:r>
              <a:rPr lang="en-GB" altLang="en-US" dirty="0"/>
              <a:t>Value Chains</a:t>
            </a:r>
            <a:endParaRPr altLang="en-US" dirty="0" smtClean="0"/>
          </a:p>
        </p:txBody>
      </p:sp>
      <p:grpSp>
        <p:nvGrpSpPr>
          <p:cNvPr id="63491" name="Group 1"/>
          <p:cNvGrpSpPr>
            <a:grpSpLocks/>
          </p:cNvGrpSpPr>
          <p:nvPr/>
        </p:nvGrpSpPr>
        <p:grpSpPr bwMode="gray">
          <a:xfrm>
            <a:off x="563563" y="2595563"/>
            <a:ext cx="8021637" cy="2024062"/>
            <a:chOff x="564035" y="2595252"/>
            <a:chExt cx="8020744" cy="2023598"/>
          </a:xfrm>
        </p:grpSpPr>
        <p:sp>
          <p:nvSpPr>
            <p:cNvPr id="10" name="Pentagon 3"/>
            <p:cNvSpPr/>
            <p:nvPr/>
          </p:nvSpPr>
          <p:spPr bwMode="gray">
            <a:xfrm>
              <a:off x="4675202" y="2595252"/>
              <a:ext cx="1876216" cy="849117"/>
            </a:xfrm>
            <a:custGeom>
              <a:avLst/>
              <a:gdLst>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0 w 1876427"/>
                <a:gd name="connsiteY5"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005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9578 w 1876427"/>
                <a:gd name="connsiteY5" fmla="*/ 421114 h 849739"/>
                <a:gd name="connsiteX6" fmla="*/ 0 w 1876427"/>
                <a:gd name="connsiteY6" fmla="*/ 0 h 849739"/>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09585 w 1876434"/>
                <a:gd name="connsiteY5" fmla="*/ 421119 h 849744"/>
                <a:gd name="connsiteX6" fmla="*/ 7 w 1876434"/>
                <a:gd name="connsiteY6" fmla="*/ 5 h 849744"/>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17445 w 1876434"/>
                <a:gd name="connsiteY5" fmla="*/ 428979 h 849744"/>
                <a:gd name="connsiteX6" fmla="*/ 7 w 1876434"/>
                <a:gd name="connsiteY6" fmla="*/ 5 h 84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34" h="849744">
                  <a:moveTo>
                    <a:pt x="7" y="5"/>
                  </a:moveTo>
                  <a:lnTo>
                    <a:pt x="1451565" y="5"/>
                  </a:lnTo>
                  <a:lnTo>
                    <a:pt x="1876434" y="424875"/>
                  </a:lnTo>
                  <a:lnTo>
                    <a:pt x="1451565" y="849744"/>
                  </a:lnTo>
                  <a:lnTo>
                    <a:pt x="7" y="849744"/>
                  </a:lnTo>
                  <a:cubicBezTo>
                    <a:pt x="8" y="849744"/>
                    <a:pt x="398394" y="428979"/>
                    <a:pt x="417445" y="428979"/>
                  </a:cubicBezTo>
                  <a:cubicBezTo>
                    <a:pt x="417444" y="431483"/>
                    <a:pt x="-2079" y="-1682"/>
                    <a:pt x="7" y="5"/>
                  </a:cubicBezTo>
                  <a:close/>
                </a:path>
              </a:pathLst>
            </a:custGeom>
            <a:solidFill>
              <a:schemeClr val="accent4"/>
            </a:solidFill>
            <a:ln w="19050" cap="flat" cmpd="sng" algn="ctr">
              <a:noFill/>
              <a:prstDash val="solid"/>
              <a:round/>
              <a:headEnd type="none" w="med" len="med"/>
              <a:tailEnd type="none" w="med" len="med"/>
            </a:ln>
            <a:effectLst/>
          </p:spPr>
          <p:txBody>
            <a:bodyPr wrap="none" anchor="ctr"/>
            <a:lstStyle/>
            <a:p>
              <a:pPr algn="ctr">
                <a:defRPr/>
              </a:pPr>
              <a:r>
                <a:rPr lang="en-GB" sz="1700" b="1" dirty="0">
                  <a:solidFill>
                    <a:schemeClr val="bg1"/>
                  </a:solidFill>
                  <a:latin typeface="+mn-lt"/>
                </a:rPr>
                <a:t>Channel</a:t>
              </a:r>
              <a:br>
                <a:rPr lang="en-GB" sz="1700" b="1" dirty="0">
                  <a:solidFill>
                    <a:schemeClr val="bg1"/>
                  </a:solidFill>
                  <a:latin typeface="+mn-lt"/>
                </a:rPr>
              </a:br>
              <a:r>
                <a:rPr lang="en-GB" sz="1700" b="1" dirty="0">
                  <a:solidFill>
                    <a:schemeClr val="bg1"/>
                  </a:solidFill>
                  <a:latin typeface="+mn-lt"/>
                </a:rPr>
                <a:t>value chains</a:t>
              </a:r>
            </a:p>
          </p:txBody>
        </p:sp>
        <p:sp>
          <p:nvSpPr>
            <p:cNvPr id="9" name="Pentagon 3"/>
            <p:cNvSpPr/>
            <p:nvPr/>
          </p:nvSpPr>
          <p:spPr bwMode="gray">
            <a:xfrm>
              <a:off x="564035" y="2595252"/>
              <a:ext cx="1876216" cy="849117"/>
            </a:xfrm>
            <a:custGeom>
              <a:avLst/>
              <a:gdLst>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0 w 1876427"/>
                <a:gd name="connsiteY5"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005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9578 w 1876427"/>
                <a:gd name="connsiteY5" fmla="*/ 421114 h 849739"/>
                <a:gd name="connsiteX6" fmla="*/ 0 w 1876427"/>
                <a:gd name="connsiteY6" fmla="*/ 0 h 849739"/>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09585 w 1876434"/>
                <a:gd name="connsiteY5" fmla="*/ 421119 h 849744"/>
                <a:gd name="connsiteX6" fmla="*/ 7 w 1876434"/>
                <a:gd name="connsiteY6" fmla="*/ 5 h 849744"/>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17445 w 1876434"/>
                <a:gd name="connsiteY5" fmla="*/ 428979 h 849744"/>
                <a:gd name="connsiteX6" fmla="*/ 7 w 1876434"/>
                <a:gd name="connsiteY6" fmla="*/ 5 h 84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34" h="849744">
                  <a:moveTo>
                    <a:pt x="7" y="5"/>
                  </a:moveTo>
                  <a:lnTo>
                    <a:pt x="1451565" y="5"/>
                  </a:lnTo>
                  <a:lnTo>
                    <a:pt x="1876434" y="424875"/>
                  </a:lnTo>
                  <a:lnTo>
                    <a:pt x="1451565" y="849744"/>
                  </a:lnTo>
                  <a:lnTo>
                    <a:pt x="7" y="849744"/>
                  </a:lnTo>
                  <a:cubicBezTo>
                    <a:pt x="8" y="849744"/>
                    <a:pt x="398394" y="428979"/>
                    <a:pt x="417445" y="428979"/>
                  </a:cubicBezTo>
                  <a:cubicBezTo>
                    <a:pt x="417444" y="431483"/>
                    <a:pt x="-2079" y="-1682"/>
                    <a:pt x="7" y="5"/>
                  </a:cubicBezTo>
                  <a:close/>
                </a:path>
              </a:pathLst>
            </a:custGeom>
            <a:solidFill>
              <a:schemeClr val="accent4"/>
            </a:solidFill>
            <a:ln w="19050" cap="flat" cmpd="sng" algn="ctr">
              <a:noFill/>
              <a:prstDash val="solid"/>
              <a:round/>
              <a:headEnd type="none" w="med" len="med"/>
              <a:tailEnd type="none" w="med" len="med"/>
            </a:ln>
            <a:effectLst/>
          </p:spPr>
          <p:txBody>
            <a:bodyPr wrap="none" anchor="ctr"/>
            <a:lstStyle/>
            <a:p>
              <a:pPr algn="ctr">
                <a:defRPr/>
              </a:pPr>
              <a:r>
                <a:rPr lang="en-GB" sz="1700" b="1" dirty="0">
                  <a:solidFill>
                    <a:schemeClr val="bg1"/>
                  </a:solidFill>
                  <a:latin typeface="+mn-lt"/>
                </a:rPr>
                <a:t>Supplier</a:t>
              </a:r>
              <a:br>
                <a:rPr lang="en-GB" sz="1700" b="1" dirty="0">
                  <a:solidFill>
                    <a:schemeClr val="bg1"/>
                  </a:solidFill>
                  <a:latin typeface="+mn-lt"/>
                </a:rPr>
              </a:br>
              <a:r>
                <a:rPr lang="en-GB" sz="1700" b="1" dirty="0">
                  <a:solidFill>
                    <a:schemeClr val="bg1"/>
                  </a:solidFill>
                  <a:latin typeface="+mn-lt"/>
                </a:rPr>
                <a:t> value chains</a:t>
              </a:r>
            </a:p>
          </p:txBody>
        </p:sp>
        <p:sp>
          <p:nvSpPr>
            <p:cNvPr id="8" name="Pentagon 3"/>
            <p:cNvSpPr/>
            <p:nvPr/>
          </p:nvSpPr>
          <p:spPr bwMode="gray">
            <a:xfrm>
              <a:off x="2630730" y="2595252"/>
              <a:ext cx="1876216" cy="849117"/>
            </a:xfrm>
            <a:custGeom>
              <a:avLst/>
              <a:gdLst>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0 w 1876427"/>
                <a:gd name="connsiteY5"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005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9578 w 1876427"/>
                <a:gd name="connsiteY5" fmla="*/ 421114 h 849739"/>
                <a:gd name="connsiteX6" fmla="*/ 0 w 1876427"/>
                <a:gd name="connsiteY6" fmla="*/ 0 h 849739"/>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09585 w 1876434"/>
                <a:gd name="connsiteY5" fmla="*/ 421119 h 849744"/>
                <a:gd name="connsiteX6" fmla="*/ 7 w 1876434"/>
                <a:gd name="connsiteY6" fmla="*/ 5 h 849744"/>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17445 w 1876434"/>
                <a:gd name="connsiteY5" fmla="*/ 428979 h 849744"/>
                <a:gd name="connsiteX6" fmla="*/ 7 w 1876434"/>
                <a:gd name="connsiteY6" fmla="*/ 5 h 84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34" h="849744">
                  <a:moveTo>
                    <a:pt x="7" y="5"/>
                  </a:moveTo>
                  <a:lnTo>
                    <a:pt x="1451565" y="5"/>
                  </a:lnTo>
                  <a:lnTo>
                    <a:pt x="1876434" y="424875"/>
                  </a:lnTo>
                  <a:lnTo>
                    <a:pt x="1451565" y="849744"/>
                  </a:lnTo>
                  <a:lnTo>
                    <a:pt x="7" y="849744"/>
                  </a:lnTo>
                  <a:cubicBezTo>
                    <a:pt x="8" y="849744"/>
                    <a:pt x="398394" y="428979"/>
                    <a:pt x="417445" y="428979"/>
                  </a:cubicBezTo>
                  <a:cubicBezTo>
                    <a:pt x="417444" y="431483"/>
                    <a:pt x="-2079" y="-1682"/>
                    <a:pt x="7" y="5"/>
                  </a:cubicBezTo>
                  <a:close/>
                </a:path>
              </a:pathLst>
            </a:custGeom>
            <a:solidFill>
              <a:schemeClr val="accent3"/>
            </a:solidFill>
            <a:ln w="19050" cap="flat" cmpd="sng" algn="ctr">
              <a:noFill/>
              <a:prstDash val="solid"/>
              <a:round/>
              <a:headEnd type="none" w="med" len="med"/>
              <a:tailEnd type="none" w="med" len="med"/>
            </a:ln>
            <a:effectLst/>
          </p:spPr>
          <p:txBody>
            <a:bodyPr wrap="none" anchor="ctr"/>
            <a:lstStyle/>
            <a:p>
              <a:pPr algn="ctr">
                <a:defRPr/>
              </a:pPr>
              <a:r>
                <a:rPr lang="en-GB" sz="1700" b="1" dirty="0">
                  <a:solidFill>
                    <a:schemeClr val="bg1"/>
                  </a:solidFill>
                  <a:latin typeface="+mn-lt"/>
                </a:rPr>
                <a:t>Firm’s</a:t>
              </a:r>
              <a:br>
                <a:rPr lang="en-GB" sz="1700" b="1" dirty="0">
                  <a:solidFill>
                    <a:schemeClr val="bg1"/>
                  </a:solidFill>
                  <a:latin typeface="+mn-lt"/>
                </a:rPr>
              </a:br>
              <a:r>
                <a:rPr lang="en-GB" sz="1700" b="1" dirty="0">
                  <a:solidFill>
                    <a:schemeClr val="bg1"/>
                  </a:solidFill>
                  <a:latin typeface="+mn-lt"/>
                </a:rPr>
                <a:t> value chains</a:t>
              </a:r>
            </a:p>
          </p:txBody>
        </p:sp>
        <p:sp>
          <p:nvSpPr>
            <p:cNvPr id="11" name="Pentagon 3"/>
            <p:cNvSpPr/>
            <p:nvPr/>
          </p:nvSpPr>
          <p:spPr bwMode="gray">
            <a:xfrm>
              <a:off x="6708563" y="2595252"/>
              <a:ext cx="1876216" cy="849117"/>
            </a:xfrm>
            <a:custGeom>
              <a:avLst/>
              <a:gdLst>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0 w 1876427"/>
                <a:gd name="connsiteY5"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005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9578 w 1876427"/>
                <a:gd name="connsiteY5" fmla="*/ 421114 h 849739"/>
                <a:gd name="connsiteX6" fmla="*/ 0 w 1876427"/>
                <a:gd name="connsiteY6" fmla="*/ 0 h 849739"/>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09585 w 1876434"/>
                <a:gd name="connsiteY5" fmla="*/ 421119 h 849744"/>
                <a:gd name="connsiteX6" fmla="*/ 7 w 1876434"/>
                <a:gd name="connsiteY6" fmla="*/ 5 h 849744"/>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17445 w 1876434"/>
                <a:gd name="connsiteY5" fmla="*/ 428979 h 849744"/>
                <a:gd name="connsiteX6" fmla="*/ 7 w 1876434"/>
                <a:gd name="connsiteY6" fmla="*/ 5 h 84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34" h="849744">
                  <a:moveTo>
                    <a:pt x="7" y="5"/>
                  </a:moveTo>
                  <a:lnTo>
                    <a:pt x="1451565" y="5"/>
                  </a:lnTo>
                  <a:lnTo>
                    <a:pt x="1876434" y="424875"/>
                  </a:lnTo>
                  <a:lnTo>
                    <a:pt x="1451565" y="849744"/>
                  </a:lnTo>
                  <a:lnTo>
                    <a:pt x="7" y="849744"/>
                  </a:lnTo>
                  <a:cubicBezTo>
                    <a:pt x="8" y="849744"/>
                    <a:pt x="398394" y="428979"/>
                    <a:pt x="417445" y="428979"/>
                  </a:cubicBezTo>
                  <a:cubicBezTo>
                    <a:pt x="417444" y="431483"/>
                    <a:pt x="-2079" y="-1682"/>
                    <a:pt x="7" y="5"/>
                  </a:cubicBezTo>
                  <a:close/>
                </a:path>
              </a:pathLst>
            </a:custGeom>
            <a:solidFill>
              <a:schemeClr val="accent4"/>
            </a:solidFill>
            <a:ln w="19050" cap="flat" cmpd="sng" algn="ctr">
              <a:noFill/>
              <a:prstDash val="solid"/>
              <a:round/>
              <a:headEnd type="none" w="med" len="med"/>
              <a:tailEnd type="none" w="med" len="med"/>
            </a:ln>
            <a:effectLst/>
          </p:spPr>
          <p:txBody>
            <a:bodyPr wrap="none" anchor="ctr"/>
            <a:lstStyle/>
            <a:p>
              <a:pPr algn="ctr">
                <a:defRPr/>
              </a:pPr>
              <a:r>
                <a:rPr lang="en-GB" sz="1700" b="1" dirty="0">
                  <a:solidFill>
                    <a:schemeClr val="bg1"/>
                  </a:solidFill>
                  <a:latin typeface="+mn-lt"/>
                </a:rPr>
                <a:t>Customer </a:t>
              </a:r>
              <a:br>
                <a:rPr lang="en-GB" sz="1700" b="1" dirty="0">
                  <a:solidFill>
                    <a:schemeClr val="bg1"/>
                  </a:solidFill>
                  <a:latin typeface="+mn-lt"/>
                </a:rPr>
              </a:br>
              <a:r>
                <a:rPr lang="en-GB" sz="1700" b="1" dirty="0">
                  <a:solidFill>
                    <a:schemeClr val="bg1"/>
                  </a:solidFill>
                  <a:latin typeface="+mn-lt"/>
                </a:rPr>
                <a:t>value chains</a:t>
              </a:r>
            </a:p>
          </p:txBody>
        </p:sp>
        <p:cxnSp>
          <p:nvCxnSpPr>
            <p:cNvPr id="3" name="Straight Arrow Connector 2"/>
            <p:cNvCxnSpPr/>
            <p:nvPr/>
          </p:nvCxnSpPr>
          <p:spPr bwMode="gray">
            <a:xfrm flipV="1">
              <a:off x="2440251" y="3020604"/>
              <a:ext cx="504769" cy="0"/>
            </a:xfrm>
            <a:prstGeom prst="straightConnector1">
              <a:avLst/>
            </a:prstGeom>
            <a:solidFill>
              <a:schemeClr val="accent1"/>
            </a:solidFill>
            <a:ln w="19050" cap="flat" cmpd="sng" algn="ctr">
              <a:solidFill>
                <a:schemeClr val="accent4">
                  <a:lumMod val="75000"/>
                </a:schemeClr>
              </a:solidFill>
              <a:prstDash val="solid"/>
              <a:round/>
              <a:headEnd type="none" w="lg" len="med"/>
              <a:tailEnd type="triangle" w="lg" len="med"/>
            </a:ln>
            <a:effectLst/>
          </p:spPr>
        </p:cxnSp>
        <p:cxnSp>
          <p:nvCxnSpPr>
            <p:cNvPr id="14" name="Straight Arrow Connector 13"/>
            <p:cNvCxnSpPr/>
            <p:nvPr/>
          </p:nvCxnSpPr>
          <p:spPr bwMode="gray">
            <a:xfrm flipV="1">
              <a:off x="4500597" y="3020604"/>
              <a:ext cx="503181" cy="0"/>
            </a:xfrm>
            <a:prstGeom prst="straightConnector1">
              <a:avLst/>
            </a:prstGeom>
            <a:solidFill>
              <a:schemeClr val="accent1"/>
            </a:solidFill>
            <a:ln w="19050" cap="flat" cmpd="sng" algn="ctr">
              <a:solidFill>
                <a:schemeClr val="accent4">
                  <a:lumMod val="75000"/>
                </a:schemeClr>
              </a:solidFill>
              <a:prstDash val="solid"/>
              <a:round/>
              <a:headEnd type="none" w="lg" len="med"/>
              <a:tailEnd type="triangle" w="lg" len="med"/>
            </a:ln>
            <a:effectLst/>
          </p:spPr>
        </p:cxnSp>
        <p:cxnSp>
          <p:nvCxnSpPr>
            <p:cNvPr id="15" name="Straight Arrow Connector 14"/>
            <p:cNvCxnSpPr/>
            <p:nvPr/>
          </p:nvCxnSpPr>
          <p:spPr bwMode="gray">
            <a:xfrm flipV="1">
              <a:off x="6535545" y="3020604"/>
              <a:ext cx="504769" cy="0"/>
            </a:xfrm>
            <a:prstGeom prst="straightConnector1">
              <a:avLst/>
            </a:prstGeom>
            <a:solidFill>
              <a:schemeClr val="accent1"/>
            </a:solidFill>
            <a:ln w="19050" cap="flat" cmpd="sng" algn="ctr">
              <a:solidFill>
                <a:schemeClr val="accent4">
                  <a:lumMod val="75000"/>
                </a:schemeClr>
              </a:solidFill>
              <a:prstDash val="solid"/>
              <a:round/>
              <a:headEnd type="none" w="lg" len="med"/>
              <a:tailEnd type="triangle" w="lg" len="med"/>
            </a:ln>
            <a:effectLst/>
          </p:spPr>
        </p:cxnSp>
        <p:sp>
          <p:nvSpPr>
            <p:cNvPr id="16" name="Pentagon 3"/>
            <p:cNvSpPr/>
            <p:nvPr/>
          </p:nvSpPr>
          <p:spPr bwMode="gray">
            <a:xfrm>
              <a:off x="2602158" y="3769733"/>
              <a:ext cx="1876216" cy="849117"/>
            </a:xfrm>
            <a:custGeom>
              <a:avLst/>
              <a:gdLst>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0 w 1876427"/>
                <a:gd name="connsiteY5"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34290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0053 w 1876427"/>
                <a:gd name="connsiteY5" fmla="*/ 421114 h 849739"/>
                <a:gd name="connsiteX6" fmla="*/ 0 w 1876427"/>
                <a:gd name="connsiteY6" fmla="*/ 0 h 849739"/>
                <a:gd name="connsiteX0" fmla="*/ 0 w 1876427"/>
                <a:gd name="connsiteY0" fmla="*/ 0 h 849739"/>
                <a:gd name="connsiteX1" fmla="*/ 1451558 w 1876427"/>
                <a:gd name="connsiteY1" fmla="*/ 0 h 849739"/>
                <a:gd name="connsiteX2" fmla="*/ 1876427 w 1876427"/>
                <a:gd name="connsiteY2" fmla="*/ 424870 h 849739"/>
                <a:gd name="connsiteX3" fmla="*/ 1451558 w 1876427"/>
                <a:gd name="connsiteY3" fmla="*/ 849739 h 849739"/>
                <a:gd name="connsiteX4" fmla="*/ 0 w 1876427"/>
                <a:gd name="connsiteY4" fmla="*/ 849739 h 849739"/>
                <a:gd name="connsiteX5" fmla="*/ 409578 w 1876427"/>
                <a:gd name="connsiteY5" fmla="*/ 421114 h 849739"/>
                <a:gd name="connsiteX6" fmla="*/ 0 w 1876427"/>
                <a:gd name="connsiteY6" fmla="*/ 0 h 849739"/>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09585 w 1876434"/>
                <a:gd name="connsiteY5" fmla="*/ 421119 h 849744"/>
                <a:gd name="connsiteX6" fmla="*/ 7 w 1876434"/>
                <a:gd name="connsiteY6" fmla="*/ 5 h 849744"/>
                <a:gd name="connsiteX0" fmla="*/ 7 w 1876434"/>
                <a:gd name="connsiteY0" fmla="*/ 5 h 849744"/>
                <a:gd name="connsiteX1" fmla="*/ 1451565 w 1876434"/>
                <a:gd name="connsiteY1" fmla="*/ 5 h 849744"/>
                <a:gd name="connsiteX2" fmla="*/ 1876434 w 1876434"/>
                <a:gd name="connsiteY2" fmla="*/ 424875 h 849744"/>
                <a:gd name="connsiteX3" fmla="*/ 1451565 w 1876434"/>
                <a:gd name="connsiteY3" fmla="*/ 849744 h 849744"/>
                <a:gd name="connsiteX4" fmla="*/ 7 w 1876434"/>
                <a:gd name="connsiteY4" fmla="*/ 849744 h 849744"/>
                <a:gd name="connsiteX5" fmla="*/ 417445 w 1876434"/>
                <a:gd name="connsiteY5" fmla="*/ 428979 h 849744"/>
                <a:gd name="connsiteX6" fmla="*/ 7 w 1876434"/>
                <a:gd name="connsiteY6" fmla="*/ 5 h 84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34" h="849744">
                  <a:moveTo>
                    <a:pt x="7" y="5"/>
                  </a:moveTo>
                  <a:lnTo>
                    <a:pt x="1451565" y="5"/>
                  </a:lnTo>
                  <a:lnTo>
                    <a:pt x="1876434" y="424875"/>
                  </a:lnTo>
                  <a:lnTo>
                    <a:pt x="1451565" y="849744"/>
                  </a:lnTo>
                  <a:lnTo>
                    <a:pt x="7" y="849744"/>
                  </a:lnTo>
                  <a:cubicBezTo>
                    <a:pt x="8" y="849744"/>
                    <a:pt x="398394" y="428979"/>
                    <a:pt x="417445" y="428979"/>
                  </a:cubicBezTo>
                  <a:cubicBezTo>
                    <a:pt x="417444" y="431483"/>
                    <a:pt x="-2079" y="-1682"/>
                    <a:pt x="7" y="5"/>
                  </a:cubicBezTo>
                  <a:close/>
                </a:path>
              </a:pathLst>
            </a:custGeom>
            <a:solidFill>
              <a:schemeClr val="accent4"/>
            </a:solidFill>
            <a:ln w="19050" cap="flat" cmpd="sng" algn="ctr">
              <a:noFill/>
              <a:prstDash val="solid"/>
              <a:round/>
              <a:headEnd type="none" w="med" len="med"/>
              <a:tailEnd type="none" w="med" len="med"/>
            </a:ln>
            <a:effectLst/>
          </p:spPr>
          <p:txBody>
            <a:bodyPr wrap="none" anchor="ctr"/>
            <a:lstStyle/>
            <a:p>
              <a:pPr algn="ctr">
                <a:defRPr/>
              </a:pPr>
              <a:r>
                <a:rPr lang="en-GB" sz="1700" b="1" dirty="0">
                  <a:solidFill>
                    <a:schemeClr val="bg1"/>
                  </a:solidFill>
                  <a:latin typeface="+mn-lt"/>
                </a:rPr>
                <a:t>Competitor</a:t>
              </a:r>
              <a:br>
                <a:rPr lang="en-GB" sz="1700" b="1" dirty="0">
                  <a:solidFill>
                    <a:schemeClr val="bg1"/>
                  </a:solidFill>
                  <a:latin typeface="+mn-lt"/>
                </a:rPr>
              </a:br>
              <a:r>
                <a:rPr lang="en-GB" sz="1700" b="1" dirty="0">
                  <a:solidFill>
                    <a:schemeClr val="bg1"/>
                  </a:solidFill>
                  <a:latin typeface="+mn-lt"/>
                </a:rPr>
                <a:t>value chains</a:t>
              </a:r>
            </a:p>
          </p:txBody>
        </p:sp>
        <p:sp>
          <p:nvSpPr>
            <p:cNvPr id="12" name="Rounded Rectangle 11"/>
            <p:cNvSpPr/>
            <p:nvPr/>
          </p:nvSpPr>
          <p:spPr bwMode="gray">
            <a:xfrm>
              <a:off x="1433888" y="3457066"/>
              <a:ext cx="1511132" cy="736431"/>
            </a:xfrm>
            <a:custGeom>
              <a:avLst/>
              <a:gdLst>
                <a:gd name="connsiteX0" fmla="*/ 1510892 w 1602332"/>
                <a:gd name="connsiteY0" fmla="*/ 0 h 722218"/>
                <a:gd name="connsiteX1" fmla="*/ 1510892 w 1602332"/>
                <a:gd name="connsiteY1" fmla="*/ 722218 h 722218"/>
                <a:gd name="connsiteX2" fmla="*/ 170125 w 1602332"/>
                <a:gd name="connsiteY2" fmla="*/ 722218 h 722218"/>
                <a:gd name="connsiteX3" fmla="*/ 0 w 1602332"/>
                <a:gd name="connsiteY3" fmla="*/ 552093 h 722218"/>
                <a:gd name="connsiteX4" fmla="*/ 0 w 1602332"/>
                <a:gd name="connsiteY4" fmla="*/ 0 h 722218"/>
                <a:gd name="connsiteX5" fmla="*/ 1602332 w 1602332"/>
                <a:gd name="connsiteY5" fmla="*/ 91440 h 722218"/>
                <a:gd name="connsiteX0" fmla="*/ 1510892 w 1602332"/>
                <a:gd name="connsiteY0" fmla="*/ 722218 h 722218"/>
                <a:gd name="connsiteX1" fmla="*/ 170125 w 1602332"/>
                <a:gd name="connsiteY1" fmla="*/ 722218 h 722218"/>
                <a:gd name="connsiteX2" fmla="*/ 0 w 1602332"/>
                <a:gd name="connsiteY2" fmla="*/ 552093 h 722218"/>
                <a:gd name="connsiteX3" fmla="*/ 0 w 1602332"/>
                <a:gd name="connsiteY3" fmla="*/ 0 h 722218"/>
                <a:gd name="connsiteX4" fmla="*/ 1602332 w 1602332"/>
                <a:gd name="connsiteY4" fmla="*/ 91440 h 722218"/>
                <a:gd name="connsiteX0" fmla="*/ 1510892 w 1510892"/>
                <a:gd name="connsiteY0" fmla="*/ 722218 h 722218"/>
                <a:gd name="connsiteX1" fmla="*/ 170125 w 1510892"/>
                <a:gd name="connsiteY1" fmla="*/ 722218 h 722218"/>
                <a:gd name="connsiteX2" fmla="*/ 0 w 1510892"/>
                <a:gd name="connsiteY2" fmla="*/ 552093 h 722218"/>
                <a:gd name="connsiteX3" fmla="*/ 0 w 1510892"/>
                <a:gd name="connsiteY3" fmla="*/ 0 h 722218"/>
                <a:gd name="connsiteX0" fmla="*/ 1510892 w 1510892"/>
                <a:gd name="connsiteY0" fmla="*/ 736966 h 736966"/>
                <a:gd name="connsiteX1" fmla="*/ 170125 w 1510892"/>
                <a:gd name="connsiteY1" fmla="*/ 736966 h 736966"/>
                <a:gd name="connsiteX2" fmla="*/ 0 w 1510892"/>
                <a:gd name="connsiteY2" fmla="*/ 566841 h 736966"/>
                <a:gd name="connsiteX3" fmla="*/ 0 w 1510892"/>
                <a:gd name="connsiteY3" fmla="*/ 0 h 736966"/>
              </a:gdLst>
              <a:ahLst/>
              <a:cxnLst>
                <a:cxn ang="0">
                  <a:pos x="connsiteX0" y="connsiteY0"/>
                </a:cxn>
                <a:cxn ang="0">
                  <a:pos x="connsiteX1" y="connsiteY1"/>
                </a:cxn>
                <a:cxn ang="0">
                  <a:pos x="connsiteX2" y="connsiteY2"/>
                </a:cxn>
                <a:cxn ang="0">
                  <a:pos x="connsiteX3" y="connsiteY3"/>
                </a:cxn>
              </a:cxnLst>
              <a:rect l="l" t="t" r="r" b="b"/>
              <a:pathLst>
                <a:path w="1510892" h="736966">
                  <a:moveTo>
                    <a:pt x="1510892" y="736966"/>
                  </a:moveTo>
                  <a:lnTo>
                    <a:pt x="170125" y="736966"/>
                  </a:lnTo>
                  <a:cubicBezTo>
                    <a:pt x="76168" y="736966"/>
                    <a:pt x="0" y="660798"/>
                    <a:pt x="0" y="566841"/>
                  </a:cubicBezTo>
                  <a:lnTo>
                    <a:pt x="0" y="0"/>
                  </a:lnTo>
                </a:path>
              </a:pathLst>
            </a:custGeom>
            <a:noFill/>
            <a:ln w="19050" cap="flat" cmpd="sng" algn="ctr">
              <a:solidFill>
                <a:schemeClr val="accent4">
                  <a:lumMod val="75000"/>
                </a:schemeClr>
              </a:solidFill>
              <a:prstDash val="solid"/>
              <a:round/>
              <a:headEnd type="triangle" w="lg" len="med"/>
              <a:tailEnd type="none" w="lg" len="med"/>
            </a:ln>
            <a:effectLst/>
          </p:spPr>
          <p:txBody>
            <a:bodyPr/>
            <a:lstStyle/>
            <a:p>
              <a:pPr eaLnBrk="1" hangingPunct="1">
                <a:defRPr/>
              </a:pPr>
              <a:endParaRPr lang="en-US"/>
            </a:p>
          </p:txBody>
        </p:sp>
        <p:sp>
          <p:nvSpPr>
            <p:cNvPr id="19" name="Rounded Rectangle 18"/>
            <p:cNvSpPr/>
            <p:nvPr/>
          </p:nvSpPr>
          <p:spPr bwMode="gray">
            <a:xfrm>
              <a:off x="4486310" y="3471351"/>
              <a:ext cx="1020649" cy="722146"/>
            </a:xfrm>
            <a:custGeom>
              <a:avLst/>
              <a:gdLst>
                <a:gd name="connsiteX0" fmla="*/ 0 w 919853"/>
                <a:gd name="connsiteY0" fmla="*/ 0 h 722218"/>
                <a:gd name="connsiteX1" fmla="*/ 919853 w 919853"/>
                <a:gd name="connsiteY1" fmla="*/ 0 h 722218"/>
                <a:gd name="connsiteX2" fmla="*/ 919853 w 919853"/>
                <a:gd name="connsiteY2" fmla="*/ 536122 h 722218"/>
                <a:gd name="connsiteX3" fmla="*/ 733757 w 919853"/>
                <a:gd name="connsiteY3" fmla="*/ 722218 h 722218"/>
                <a:gd name="connsiteX4" fmla="*/ 0 w 919853"/>
                <a:gd name="connsiteY4" fmla="*/ 722218 h 722218"/>
                <a:gd name="connsiteX5" fmla="*/ 91440 w 919853"/>
                <a:gd name="connsiteY5" fmla="*/ 91440 h 722218"/>
                <a:gd name="connsiteX0" fmla="*/ 0 w 919853"/>
                <a:gd name="connsiteY0" fmla="*/ 0 h 722218"/>
                <a:gd name="connsiteX1" fmla="*/ 919853 w 919853"/>
                <a:gd name="connsiteY1" fmla="*/ 0 h 722218"/>
                <a:gd name="connsiteX2" fmla="*/ 919853 w 919853"/>
                <a:gd name="connsiteY2" fmla="*/ 536122 h 722218"/>
                <a:gd name="connsiteX3" fmla="*/ 733757 w 919853"/>
                <a:gd name="connsiteY3" fmla="*/ 722218 h 722218"/>
                <a:gd name="connsiteX4" fmla="*/ 0 w 919853"/>
                <a:gd name="connsiteY4" fmla="*/ 722218 h 722218"/>
                <a:gd name="connsiteX0" fmla="*/ 919853 w 919853"/>
                <a:gd name="connsiteY0" fmla="*/ 0 h 722218"/>
                <a:gd name="connsiteX1" fmla="*/ 919853 w 919853"/>
                <a:gd name="connsiteY1" fmla="*/ 536122 h 722218"/>
                <a:gd name="connsiteX2" fmla="*/ 733757 w 919853"/>
                <a:gd name="connsiteY2" fmla="*/ 722218 h 722218"/>
                <a:gd name="connsiteX3" fmla="*/ 0 w 919853"/>
                <a:gd name="connsiteY3" fmla="*/ 722218 h 722218"/>
              </a:gdLst>
              <a:ahLst/>
              <a:cxnLst>
                <a:cxn ang="0">
                  <a:pos x="connsiteX0" y="connsiteY0"/>
                </a:cxn>
                <a:cxn ang="0">
                  <a:pos x="connsiteX1" y="connsiteY1"/>
                </a:cxn>
                <a:cxn ang="0">
                  <a:pos x="connsiteX2" y="connsiteY2"/>
                </a:cxn>
                <a:cxn ang="0">
                  <a:pos x="connsiteX3" y="connsiteY3"/>
                </a:cxn>
              </a:cxnLst>
              <a:rect l="l" t="t" r="r" b="b"/>
              <a:pathLst>
                <a:path w="919853" h="722218">
                  <a:moveTo>
                    <a:pt x="919853" y="0"/>
                  </a:moveTo>
                  <a:lnTo>
                    <a:pt x="919853" y="536122"/>
                  </a:lnTo>
                  <a:cubicBezTo>
                    <a:pt x="919853" y="638900"/>
                    <a:pt x="836535" y="722218"/>
                    <a:pt x="733757" y="722218"/>
                  </a:cubicBezTo>
                  <a:lnTo>
                    <a:pt x="0" y="722218"/>
                  </a:lnTo>
                </a:path>
              </a:pathLst>
            </a:custGeom>
            <a:noFill/>
            <a:ln w="19050" cap="flat" cmpd="sng" algn="ctr">
              <a:solidFill>
                <a:schemeClr val="accent4">
                  <a:lumMod val="75000"/>
                </a:schemeClr>
              </a:solidFill>
              <a:prstDash val="solid"/>
              <a:round/>
              <a:headEnd type="triangle" w="lg" len="med"/>
              <a:tailEnd type="none" w="lg" len="med"/>
            </a:ln>
            <a:effectLst/>
          </p:spPr>
          <p:txBody>
            <a:bodyPr/>
            <a:lstStyle/>
            <a:p>
              <a:pPr>
                <a:defRPr/>
              </a:pPr>
              <a:endParaRPr lang="en-US"/>
            </a:p>
          </p:txBody>
        </p:sp>
      </p:grpSp>
      <p:sp>
        <p:nvSpPr>
          <p:cNvPr id="2" name="Slide Number Placeholder 1"/>
          <p:cNvSpPr>
            <a:spLocks noGrp="1"/>
          </p:cNvSpPr>
          <p:nvPr>
            <p:ph type="sldNum" sz="quarter" idx="10"/>
          </p:nvPr>
        </p:nvSpPr>
        <p:spPr/>
        <p:txBody>
          <a:bodyPr/>
          <a:lstStyle/>
          <a:p>
            <a:fld id="{19BF2C6B-E0EC-4C0E-B7D3-613ED3B301ED}" type="slidenum">
              <a:rPr lang="en-GB" smtClean="0"/>
              <a:pPr/>
              <a:t>148</a:t>
            </a:fld>
            <a:endParaRPr lang="en-GB"/>
          </a:p>
        </p:txBody>
      </p:sp>
    </p:spTree>
    <p:extLst>
      <p:ext uri="{BB962C8B-B14F-4D97-AF65-F5344CB8AC3E}">
        <p14:creationId xmlns:p14="http://schemas.microsoft.com/office/powerpoint/2010/main" val="100853176"/>
      </p:ext>
    </p:extLst>
  </p:cSld>
  <p:clrMapOvr>
    <a:masterClrMapping/>
  </p:clrMapOvr>
  <p:transition>
    <p:fade/>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p:txBody>
          <a:bodyPr/>
          <a:lstStyle/>
          <a:p>
            <a:r>
              <a:rPr lang="en-GB" dirty="0" smtClean="0"/>
              <a:t>Process Mapping</a:t>
            </a:r>
          </a:p>
        </p:txBody>
      </p:sp>
      <p:sp>
        <p:nvSpPr>
          <p:cNvPr id="6" name="Text Placeholder 5"/>
          <p:cNvSpPr>
            <a:spLocks noGrp="1"/>
          </p:cNvSpPr>
          <p:nvPr>
            <p:ph type="body" sz="quarter" idx="10"/>
          </p:nvPr>
        </p:nvSpPr>
        <p:spPr/>
        <p:txBody>
          <a:bodyPr/>
          <a:lstStyle/>
          <a:p>
            <a:r>
              <a:rPr lang="en-GB" dirty="0" smtClean="0"/>
              <a:t>Evaluating process flows and the sequence of process activities, enables the identification of:</a:t>
            </a:r>
            <a:endParaRPr lang="en-GB" dirty="0"/>
          </a:p>
        </p:txBody>
      </p:sp>
      <p:sp>
        <p:nvSpPr>
          <p:cNvPr id="7" name="Text Placeholder 6"/>
          <p:cNvSpPr>
            <a:spLocks noGrp="1"/>
          </p:cNvSpPr>
          <p:nvPr>
            <p:ph idx="1"/>
          </p:nvPr>
        </p:nvSpPr>
        <p:spPr/>
        <p:txBody>
          <a:bodyPr/>
          <a:lstStyle/>
          <a:p>
            <a:r>
              <a:rPr lang="en-GB" dirty="0" smtClean="0"/>
              <a:t>Sources of process inefficiency and non-value-adding activity </a:t>
            </a:r>
          </a:p>
          <a:p>
            <a:r>
              <a:rPr lang="en-GB" dirty="0" smtClean="0"/>
              <a:t>Sources of process ineffectiveness</a:t>
            </a:r>
          </a:p>
          <a:p>
            <a:r>
              <a:rPr lang="en-GB" dirty="0" smtClean="0"/>
              <a:t>Points of process complexity </a:t>
            </a:r>
          </a:p>
          <a:p>
            <a:r>
              <a:rPr lang="en-GB" dirty="0" smtClean="0"/>
              <a:t>Points of risk</a:t>
            </a:r>
          </a:p>
          <a:p>
            <a:r>
              <a:rPr lang="en-GB" dirty="0" smtClean="0"/>
              <a:t>Points of cost</a:t>
            </a:r>
          </a:p>
          <a:p>
            <a:r>
              <a:rPr lang="en-GB" dirty="0" smtClean="0"/>
              <a:t>Points of profit and opportunity	</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149</a:t>
            </a:fld>
            <a:endParaRPr lang="en-GB"/>
          </a:p>
        </p:txBody>
      </p:sp>
    </p:spTree>
    <p:extLst>
      <p:ext uri="{BB962C8B-B14F-4D97-AF65-F5344CB8AC3E}">
        <p14:creationId xmlns:p14="http://schemas.microsoft.com/office/powerpoint/2010/main" val="2840581140"/>
      </p:ext>
    </p:extLst>
  </p:cSld>
  <p:clrMapOvr>
    <a:masterClrMapping/>
  </p:clrMapOvr>
  <p:transition>
    <p:fade/>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r>
              <a:rPr lang="en-GB" dirty="0" smtClean="0"/>
              <a:t>Flowchart symbols</a:t>
            </a:r>
          </a:p>
        </p:txBody>
      </p:sp>
      <p:sp>
        <p:nvSpPr>
          <p:cNvPr id="2" name="Oval 1"/>
          <p:cNvSpPr/>
          <p:nvPr/>
        </p:nvSpPr>
        <p:spPr bwMode="gray">
          <a:xfrm>
            <a:off x="933450" y="1571625"/>
            <a:ext cx="952500" cy="952500"/>
          </a:xfrm>
          <a:prstGeom prst="ellipse">
            <a:avLst/>
          </a:prstGeom>
          <a:solidFill>
            <a:schemeClr val="accent4">
              <a:lumMod val="60000"/>
              <a:lumOff val="40000"/>
            </a:schemeClr>
          </a:solidFill>
          <a:ln w="19050" cap="flat" cmpd="sng" algn="ctr">
            <a:solidFill>
              <a:srgbClr val="3937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5" name="Flowchart: Process 4"/>
          <p:cNvSpPr/>
          <p:nvPr/>
        </p:nvSpPr>
        <p:spPr bwMode="gray">
          <a:xfrm>
            <a:off x="752475" y="2671762"/>
            <a:ext cx="1304925" cy="952500"/>
          </a:xfrm>
          <a:prstGeom prst="flowChartProcess">
            <a:avLst/>
          </a:prstGeom>
          <a:solidFill>
            <a:schemeClr val="accent4">
              <a:lumMod val="60000"/>
              <a:lumOff val="40000"/>
            </a:schemeClr>
          </a:solidFill>
          <a:ln w="19050" cap="flat" cmpd="sng" algn="ctr">
            <a:solidFill>
              <a:srgbClr val="3937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 name="Flowchart: Delay 5"/>
          <p:cNvSpPr/>
          <p:nvPr/>
        </p:nvSpPr>
        <p:spPr bwMode="gray">
          <a:xfrm>
            <a:off x="933451" y="3774281"/>
            <a:ext cx="952499" cy="952500"/>
          </a:xfrm>
          <a:prstGeom prst="flowChartDelay">
            <a:avLst/>
          </a:prstGeom>
          <a:solidFill>
            <a:schemeClr val="accent4">
              <a:lumMod val="60000"/>
              <a:lumOff val="40000"/>
            </a:schemeClr>
          </a:solidFill>
          <a:ln w="19050" cap="flat" cmpd="sng" algn="ctr">
            <a:solidFill>
              <a:srgbClr val="3937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7" name="Flowchart: Preparation 6"/>
          <p:cNvSpPr/>
          <p:nvPr/>
        </p:nvSpPr>
        <p:spPr bwMode="gray">
          <a:xfrm>
            <a:off x="5438775" y="1571625"/>
            <a:ext cx="1143000" cy="952500"/>
          </a:xfrm>
          <a:prstGeom prst="flowChartPreparation">
            <a:avLst/>
          </a:prstGeom>
          <a:solidFill>
            <a:schemeClr val="accent4">
              <a:lumMod val="60000"/>
              <a:lumOff val="40000"/>
            </a:schemeClr>
          </a:solidFill>
          <a:ln w="19050" cap="flat" cmpd="sng" algn="ctr">
            <a:solidFill>
              <a:srgbClr val="3937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9" name="Flowchart: Decision 8"/>
          <p:cNvSpPr/>
          <p:nvPr/>
        </p:nvSpPr>
        <p:spPr bwMode="gray">
          <a:xfrm>
            <a:off x="5591175" y="2671762"/>
            <a:ext cx="952500" cy="952500"/>
          </a:xfrm>
          <a:prstGeom prst="flowChartDecision">
            <a:avLst/>
          </a:prstGeom>
          <a:solidFill>
            <a:schemeClr val="accent4">
              <a:lumMod val="60000"/>
              <a:lumOff val="40000"/>
            </a:schemeClr>
          </a:solidFill>
          <a:ln w="19050" cap="flat" cmpd="sng" algn="ctr">
            <a:solidFill>
              <a:srgbClr val="3937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1" name="Flowchart: Document 10"/>
          <p:cNvSpPr/>
          <p:nvPr/>
        </p:nvSpPr>
        <p:spPr bwMode="gray">
          <a:xfrm>
            <a:off x="5505450" y="3774281"/>
            <a:ext cx="1157287" cy="844735"/>
          </a:xfrm>
          <a:prstGeom prst="flowChartDocument">
            <a:avLst/>
          </a:prstGeom>
          <a:solidFill>
            <a:schemeClr val="accent4">
              <a:lumMod val="60000"/>
              <a:lumOff val="40000"/>
            </a:schemeClr>
          </a:solidFill>
          <a:ln w="19050" cap="flat" cmpd="sng" algn="ctr">
            <a:solidFill>
              <a:srgbClr val="3937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4" name="TextBox 3"/>
          <p:cNvSpPr txBox="1"/>
          <p:nvPr/>
        </p:nvSpPr>
        <p:spPr bwMode="gray">
          <a:xfrm>
            <a:off x="2286000" y="1785461"/>
            <a:ext cx="2781300" cy="3693319"/>
          </a:xfrm>
          <a:prstGeom prst="rect">
            <a:avLst/>
          </a:prstGeom>
          <a:noFill/>
        </p:spPr>
        <p:txBody>
          <a:bodyPr wrap="square" rtlCol="0">
            <a:spAutoFit/>
          </a:bodyPr>
          <a:lstStyle/>
          <a:p>
            <a:pPr>
              <a:spcAft>
                <a:spcPts val="6000"/>
              </a:spcAft>
            </a:pPr>
            <a:r>
              <a:rPr lang="en-US" sz="2100" b="1" dirty="0" smtClean="0">
                <a:solidFill>
                  <a:schemeClr val="accent3"/>
                </a:solidFill>
              </a:rPr>
              <a:t>Beginning or end point</a:t>
            </a:r>
          </a:p>
          <a:p>
            <a:pPr>
              <a:spcAft>
                <a:spcPts val="6000"/>
              </a:spcAft>
            </a:pPr>
            <a:r>
              <a:rPr lang="en-US" sz="2100" b="1" dirty="0" smtClean="0">
                <a:solidFill>
                  <a:schemeClr val="accent3"/>
                </a:solidFill>
              </a:rPr>
              <a:t>Activity</a:t>
            </a:r>
          </a:p>
          <a:p>
            <a:pPr>
              <a:spcAft>
                <a:spcPts val="6000"/>
              </a:spcAft>
            </a:pPr>
            <a:r>
              <a:rPr lang="en-US" sz="2100" b="1" dirty="0" smtClean="0">
                <a:solidFill>
                  <a:schemeClr val="accent3"/>
                </a:solidFill>
              </a:rPr>
              <a:t>Delay</a:t>
            </a:r>
          </a:p>
          <a:p>
            <a:pPr>
              <a:spcAft>
                <a:spcPts val="6000"/>
              </a:spcAft>
            </a:pPr>
            <a:r>
              <a:rPr lang="en-US" sz="2100" b="1" dirty="0" smtClean="0">
                <a:solidFill>
                  <a:schemeClr val="accent3"/>
                </a:solidFill>
              </a:rPr>
              <a:t>Process flow</a:t>
            </a:r>
            <a:endParaRPr lang="en-US" sz="2100" b="1" dirty="0">
              <a:solidFill>
                <a:schemeClr val="accent3"/>
              </a:solidFill>
            </a:endParaRPr>
          </a:p>
        </p:txBody>
      </p:sp>
      <p:grpSp>
        <p:nvGrpSpPr>
          <p:cNvPr id="15" name="Group 14"/>
          <p:cNvGrpSpPr/>
          <p:nvPr/>
        </p:nvGrpSpPr>
        <p:grpSpPr bwMode="gray">
          <a:xfrm>
            <a:off x="942976" y="4924425"/>
            <a:ext cx="1090612" cy="762000"/>
            <a:chOff x="1300163" y="4924425"/>
            <a:chExt cx="1090612" cy="762000"/>
          </a:xfrm>
        </p:grpSpPr>
        <p:cxnSp>
          <p:nvCxnSpPr>
            <p:cNvPr id="13" name="Straight Arrow Connector 12"/>
            <p:cNvCxnSpPr/>
            <p:nvPr/>
          </p:nvCxnSpPr>
          <p:spPr bwMode="gray">
            <a:xfrm flipV="1">
              <a:off x="1300163" y="4924425"/>
              <a:ext cx="0" cy="762000"/>
            </a:xfrm>
            <a:prstGeom prst="straightConnector1">
              <a:avLst/>
            </a:prstGeom>
            <a:solidFill>
              <a:schemeClr val="accent1"/>
            </a:solidFill>
            <a:ln w="19050" cap="flat" cmpd="sng" algn="ctr">
              <a:solidFill>
                <a:srgbClr val="393766"/>
              </a:solidFill>
              <a:prstDash val="solid"/>
              <a:round/>
              <a:headEnd type="triangle" w="lg" len="lg"/>
              <a:tailEnd type="none" w="lg" len="lg"/>
            </a:ln>
            <a:effectLst/>
          </p:spPr>
        </p:cxnSp>
        <p:cxnSp>
          <p:nvCxnSpPr>
            <p:cNvPr id="16" name="Straight Arrow Connector 15"/>
            <p:cNvCxnSpPr/>
            <p:nvPr/>
          </p:nvCxnSpPr>
          <p:spPr bwMode="gray">
            <a:xfrm flipV="1">
              <a:off x="1519238" y="4924425"/>
              <a:ext cx="0" cy="762000"/>
            </a:xfrm>
            <a:prstGeom prst="straightConnector1">
              <a:avLst/>
            </a:prstGeom>
            <a:solidFill>
              <a:schemeClr val="accent1"/>
            </a:solidFill>
            <a:ln w="19050" cap="flat" cmpd="sng" algn="ctr">
              <a:solidFill>
                <a:srgbClr val="393766"/>
              </a:solidFill>
              <a:prstDash val="solid"/>
              <a:round/>
              <a:headEnd type="none" w="lg" len="lg"/>
              <a:tailEnd type="triangle" w="lg" len="lg"/>
            </a:ln>
            <a:effectLst/>
          </p:spPr>
        </p:cxnSp>
        <p:grpSp>
          <p:nvGrpSpPr>
            <p:cNvPr id="14" name="Group 13"/>
            <p:cNvGrpSpPr/>
            <p:nvPr/>
          </p:nvGrpSpPr>
          <p:grpSpPr bwMode="gray">
            <a:xfrm rot="5400000" flipH="1">
              <a:off x="1900237" y="4929187"/>
              <a:ext cx="219075" cy="762000"/>
              <a:chOff x="2057400" y="5038725"/>
              <a:chExt cx="219075" cy="762000"/>
            </a:xfrm>
          </p:grpSpPr>
          <p:cxnSp>
            <p:nvCxnSpPr>
              <p:cNvPr id="17" name="Straight Arrow Connector 16"/>
              <p:cNvCxnSpPr/>
              <p:nvPr/>
            </p:nvCxnSpPr>
            <p:spPr bwMode="gray">
              <a:xfrm flipV="1">
                <a:off x="2057400" y="5038725"/>
                <a:ext cx="0" cy="762000"/>
              </a:xfrm>
              <a:prstGeom prst="straightConnector1">
                <a:avLst/>
              </a:prstGeom>
              <a:solidFill>
                <a:schemeClr val="accent1"/>
              </a:solidFill>
              <a:ln w="19050" cap="flat" cmpd="sng" algn="ctr">
                <a:solidFill>
                  <a:srgbClr val="393766"/>
                </a:solidFill>
                <a:prstDash val="solid"/>
                <a:round/>
                <a:headEnd type="triangle" w="lg" len="lg"/>
                <a:tailEnd type="none" w="lg" len="lg"/>
              </a:ln>
              <a:effectLst/>
            </p:spPr>
          </p:cxnSp>
          <p:cxnSp>
            <p:nvCxnSpPr>
              <p:cNvPr id="18" name="Straight Arrow Connector 17"/>
              <p:cNvCxnSpPr/>
              <p:nvPr/>
            </p:nvCxnSpPr>
            <p:spPr bwMode="gray">
              <a:xfrm flipV="1">
                <a:off x="2276475" y="5038725"/>
                <a:ext cx="0" cy="762000"/>
              </a:xfrm>
              <a:prstGeom prst="straightConnector1">
                <a:avLst/>
              </a:prstGeom>
              <a:solidFill>
                <a:schemeClr val="accent1"/>
              </a:solidFill>
              <a:ln w="19050" cap="flat" cmpd="sng" algn="ctr">
                <a:solidFill>
                  <a:srgbClr val="393766"/>
                </a:solidFill>
                <a:prstDash val="solid"/>
                <a:round/>
                <a:headEnd type="none" w="lg" len="lg"/>
                <a:tailEnd type="triangle" w="lg" len="lg"/>
              </a:ln>
              <a:effectLst/>
            </p:spPr>
          </p:cxnSp>
        </p:grpSp>
      </p:grpSp>
      <p:sp>
        <p:nvSpPr>
          <p:cNvPr id="21" name="TextBox 20"/>
          <p:cNvSpPr txBox="1"/>
          <p:nvPr/>
        </p:nvSpPr>
        <p:spPr bwMode="gray">
          <a:xfrm>
            <a:off x="6721475" y="1785461"/>
            <a:ext cx="1679575" cy="2600712"/>
          </a:xfrm>
          <a:prstGeom prst="rect">
            <a:avLst/>
          </a:prstGeom>
          <a:noFill/>
        </p:spPr>
        <p:txBody>
          <a:bodyPr wrap="square" rtlCol="0">
            <a:spAutoFit/>
          </a:bodyPr>
          <a:lstStyle/>
          <a:p>
            <a:pPr>
              <a:spcAft>
                <a:spcPts val="6000"/>
              </a:spcAft>
            </a:pPr>
            <a:r>
              <a:rPr lang="en-US" sz="2100" b="1" dirty="0" smtClean="0">
                <a:solidFill>
                  <a:schemeClr val="accent3"/>
                </a:solidFill>
              </a:rPr>
              <a:t>Preparation</a:t>
            </a:r>
          </a:p>
          <a:p>
            <a:pPr>
              <a:spcAft>
                <a:spcPts val="6000"/>
              </a:spcAft>
            </a:pPr>
            <a:r>
              <a:rPr lang="en-US" sz="2100" b="1" dirty="0" smtClean="0">
                <a:solidFill>
                  <a:schemeClr val="accent3"/>
                </a:solidFill>
              </a:rPr>
              <a:t>Decision</a:t>
            </a:r>
          </a:p>
          <a:p>
            <a:pPr>
              <a:spcAft>
                <a:spcPts val="6000"/>
              </a:spcAft>
            </a:pPr>
            <a:r>
              <a:rPr lang="en-US" sz="2100" b="1" dirty="0" smtClean="0">
                <a:solidFill>
                  <a:schemeClr val="accent3"/>
                </a:solidFill>
              </a:rPr>
              <a:t>Document</a:t>
            </a:r>
            <a:endParaRPr lang="en-US" sz="2100" b="1" dirty="0">
              <a:solidFill>
                <a:schemeClr val="accent3"/>
              </a:solidFill>
            </a:endParaRPr>
          </a:p>
        </p:txBody>
      </p:sp>
      <p:sp>
        <p:nvSpPr>
          <p:cNvPr id="3" name="Slide Number Placeholder 2"/>
          <p:cNvSpPr>
            <a:spLocks noGrp="1"/>
          </p:cNvSpPr>
          <p:nvPr>
            <p:ph type="sldNum" sz="quarter" idx="10"/>
          </p:nvPr>
        </p:nvSpPr>
        <p:spPr bwMode="gray"/>
        <p:txBody>
          <a:bodyPr/>
          <a:lstStyle/>
          <a:p>
            <a:fld id="{19BF2C6B-E0EC-4C0E-B7D3-613ED3B301ED}" type="slidenum">
              <a:rPr lang="en-GB" smtClean="0"/>
              <a:pPr/>
              <a:t>150</a:t>
            </a:fld>
            <a:endParaRPr lang="en-GB"/>
          </a:p>
        </p:txBody>
      </p:sp>
    </p:spTree>
    <p:extLst>
      <p:ext uri="{BB962C8B-B14F-4D97-AF65-F5344CB8AC3E}">
        <p14:creationId xmlns:p14="http://schemas.microsoft.com/office/powerpoint/2010/main" val="2885542025"/>
      </p:ext>
    </p:extLst>
  </p:cSld>
  <p:clrMapOvr>
    <a:masterClrMapping/>
  </p:clrMapOvr>
  <p:transition>
    <p:fade/>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GB" dirty="0" smtClean="0"/>
              <a:t>Process Map Example</a:t>
            </a:r>
          </a:p>
        </p:txBody>
      </p:sp>
      <p:sp>
        <p:nvSpPr>
          <p:cNvPr id="4" name="Flowchart: Decision 3"/>
          <p:cNvSpPr/>
          <p:nvPr/>
        </p:nvSpPr>
        <p:spPr bwMode="gray">
          <a:xfrm>
            <a:off x="2326222" y="2273566"/>
            <a:ext cx="1870632" cy="886348"/>
          </a:xfrm>
          <a:prstGeom prst="flowChartDecision">
            <a:avLst/>
          </a:prstGeom>
          <a:solidFill>
            <a:schemeClr val="accent4"/>
          </a:solidFill>
          <a:ln w="19050" cap="flat" cmpd="sng" algn="ctr">
            <a:solidFill>
              <a:schemeClr val="accent3"/>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85000"/>
              </a:lnSpc>
              <a:spcBef>
                <a:spcPct val="0"/>
              </a:spcBef>
              <a:spcAft>
                <a:spcPct val="0"/>
              </a:spcAft>
              <a:buClrTx/>
              <a:buSzTx/>
              <a:buFontTx/>
              <a:buNone/>
              <a:tabLst/>
            </a:pPr>
            <a:r>
              <a:rPr kumimoji="0" lang="en-US" sz="1200" b="1" i="0" u="none" strike="noStrike" cap="none" normalizeH="0" baseline="0" dirty="0" smtClean="0">
                <a:ln>
                  <a:noFill/>
                </a:ln>
                <a:solidFill>
                  <a:schemeClr val="bg1"/>
                </a:solidFill>
                <a:effectLst/>
                <a:latin typeface="Calibri" pitchFamily="34" charset="0"/>
              </a:rPr>
              <a:t>Fit</a:t>
            </a:r>
            <a:r>
              <a:rPr kumimoji="0" lang="en-US" sz="1200" b="1" i="0" u="none" strike="noStrike" cap="none" normalizeH="0" dirty="0" smtClean="0">
                <a:ln>
                  <a:noFill/>
                </a:ln>
                <a:solidFill>
                  <a:schemeClr val="bg1"/>
                </a:solidFill>
                <a:effectLst/>
                <a:latin typeface="Calibri" pitchFamily="34" charset="0"/>
              </a:rPr>
              <a:t> templates</a:t>
            </a:r>
            <a:endParaRPr kumimoji="0" lang="en-US" sz="1200" b="1" i="0" u="none" strike="noStrike" cap="none" normalizeH="0" baseline="0" dirty="0" smtClean="0">
              <a:ln>
                <a:noFill/>
              </a:ln>
              <a:solidFill>
                <a:schemeClr val="bg1"/>
              </a:solidFill>
              <a:effectLst/>
              <a:latin typeface="Calibri" pitchFamily="34" charset="0"/>
            </a:endParaRPr>
          </a:p>
        </p:txBody>
      </p:sp>
      <p:sp>
        <p:nvSpPr>
          <p:cNvPr id="6" name="Flowchart: Decision 5"/>
          <p:cNvSpPr/>
          <p:nvPr/>
        </p:nvSpPr>
        <p:spPr bwMode="gray">
          <a:xfrm>
            <a:off x="2326222" y="3566360"/>
            <a:ext cx="1870632" cy="886348"/>
          </a:xfrm>
          <a:prstGeom prst="flowChartDecision">
            <a:avLst/>
          </a:prstGeom>
          <a:solidFill>
            <a:schemeClr val="accent4"/>
          </a:solidFill>
          <a:ln w="19050" cap="flat" cmpd="sng" algn="ctr">
            <a:solidFill>
              <a:schemeClr val="accent3"/>
            </a:solidFill>
            <a:prstDash val="solid"/>
            <a:round/>
            <a:headEnd type="none" w="med" len="med"/>
            <a:tailEnd type="none" w="med" len="med"/>
          </a:ln>
          <a:effectLst/>
        </p:spPr>
        <p:txBody>
          <a:bodyPr vert="horz" wrap="none" lIns="91440" tIns="45720" rIns="91440" bIns="0" numCol="1" rtlCol="0" anchor="ctr" anchorCtr="0" compatLnSpc="1">
            <a:prstTxWarp prst="textNoShape">
              <a:avLst/>
            </a:prstTxWarp>
          </a:bodyPr>
          <a:lstStyle/>
          <a:p>
            <a:pPr marL="0" marR="0" indent="0" algn="ctr" defTabSz="914400" rtl="0" eaLnBrk="1" fontAlgn="base" latinLnBrk="0" hangingPunct="1">
              <a:lnSpc>
                <a:spcPct val="85000"/>
              </a:lnSpc>
              <a:spcBef>
                <a:spcPct val="0"/>
              </a:spcBef>
              <a:spcAft>
                <a:spcPct val="0"/>
              </a:spcAft>
              <a:buClrTx/>
              <a:buSzTx/>
              <a:buFontTx/>
              <a:buNone/>
              <a:tabLst/>
            </a:pPr>
            <a:r>
              <a:rPr kumimoji="0" lang="en-US" sz="1200" b="1" i="0" u="none" strike="noStrike" cap="none" normalizeH="0" baseline="0" dirty="0" smtClean="0">
                <a:ln>
                  <a:noFill/>
                </a:ln>
                <a:solidFill>
                  <a:schemeClr val="bg1"/>
                </a:solidFill>
                <a:effectLst/>
                <a:latin typeface="Calibri" pitchFamily="34" charset="0"/>
              </a:rPr>
              <a:t>Make surface</a:t>
            </a:r>
            <a:br>
              <a:rPr kumimoji="0" lang="en-US" sz="1200" b="1" i="0" u="none" strike="noStrike" cap="none" normalizeH="0" baseline="0" dirty="0" smtClean="0">
                <a:ln>
                  <a:noFill/>
                </a:ln>
                <a:solidFill>
                  <a:schemeClr val="bg1"/>
                </a:solidFill>
                <a:effectLst/>
                <a:latin typeface="Calibri" pitchFamily="34" charset="0"/>
              </a:rPr>
            </a:br>
            <a:r>
              <a:rPr kumimoji="0" lang="en-US" sz="1200" b="1" i="0" u="none" strike="noStrike" cap="none" normalizeH="0" baseline="0" dirty="0" smtClean="0">
                <a:ln>
                  <a:noFill/>
                </a:ln>
                <a:solidFill>
                  <a:schemeClr val="bg1"/>
                </a:solidFill>
                <a:effectLst/>
                <a:latin typeface="Calibri" pitchFamily="34" charset="0"/>
              </a:rPr>
              <a:t>decoration</a:t>
            </a:r>
            <a:br>
              <a:rPr kumimoji="0" lang="en-US" sz="1200" b="1" i="0" u="none" strike="noStrike" cap="none" normalizeH="0" baseline="0" dirty="0" smtClean="0">
                <a:ln>
                  <a:noFill/>
                </a:ln>
                <a:solidFill>
                  <a:schemeClr val="bg1"/>
                </a:solidFill>
                <a:effectLst/>
                <a:latin typeface="Calibri" pitchFamily="34" charset="0"/>
              </a:rPr>
            </a:br>
            <a:r>
              <a:rPr kumimoji="0" lang="en-US" sz="1200" b="1" i="0" u="none" strike="noStrike" cap="none" normalizeH="0" baseline="0" dirty="0" smtClean="0">
                <a:ln>
                  <a:noFill/>
                </a:ln>
                <a:solidFill>
                  <a:schemeClr val="bg1"/>
                </a:solidFill>
                <a:effectLst/>
                <a:latin typeface="Calibri" pitchFamily="34" charset="0"/>
              </a:rPr>
              <a:t>e.g</a:t>
            </a:r>
            <a:r>
              <a:rPr lang="en-US" sz="1200" b="1" dirty="0" smtClean="0">
                <a:solidFill>
                  <a:schemeClr val="bg1"/>
                </a:solidFill>
              </a:rPr>
              <a:t>. tie dye</a:t>
            </a:r>
            <a:endParaRPr kumimoji="0" lang="en-US" sz="1200" b="1" i="0" u="none" strike="noStrike" cap="none" normalizeH="0" baseline="0" dirty="0" smtClean="0">
              <a:ln>
                <a:noFill/>
              </a:ln>
              <a:solidFill>
                <a:schemeClr val="bg1"/>
              </a:solidFill>
              <a:effectLst/>
              <a:latin typeface="Calibri" pitchFamily="34" charset="0"/>
            </a:endParaRPr>
          </a:p>
        </p:txBody>
      </p:sp>
      <p:sp>
        <p:nvSpPr>
          <p:cNvPr id="7" name="Flowchart: Decision 6"/>
          <p:cNvSpPr/>
          <p:nvPr/>
        </p:nvSpPr>
        <p:spPr bwMode="gray">
          <a:xfrm>
            <a:off x="2326222" y="4918400"/>
            <a:ext cx="1870632" cy="886348"/>
          </a:xfrm>
          <a:prstGeom prst="flowChartDecision">
            <a:avLst/>
          </a:prstGeom>
          <a:solidFill>
            <a:schemeClr val="accent4"/>
          </a:solidFill>
          <a:ln w="19050" cap="flat" cmpd="sng" algn="ctr">
            <a:solidFill>
              <a:schemeClr val="accent3"/>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85000"/>
              </a:lnSpc>
              <a:spcBef>
                <a:spcPct val="0"/>
              </a:spcBef>
              <a:spcAft>
                <a:spcPct val="0"/>
              </a:spcAft>
              <a:buClrTx/>
              <a:buSzTx/>
              <a:buFontTx/>
              <a:buNone/>
              <a:tabLst/>
            </a:pPr>
            <a:r>
              <a:rPr lang="en-US" sz="1200" b="1" dirty="0" smtClean="0">
                <a:solidFill>
                  <a:schemeClr val="bg1"/>
                </a:solidFill>
              </a:rPr>
              <a:t>Appliqué onto</a:t>
            </a:r>
            <a:br>
              <a:rPr lang="en-US" sz="1200" b="1" dirty="0" smtClean="0">
                <a:solidFill>
                  <a:schemeClr val="bg1"/>
                </a:solidFill>
              </a:rPr>
            </a:br>
            <a:r>
              <a:rPr lang="en-US" sz="1200" b="1" dirty="0" smtClean="0">
                <a:solidFill>
                  <a:schemeClr val="bg1"/>
                </a:solidFill>
              </a:rPr>
              <a:t>Material </a:t>
            </a:r>
            <a:endParaRPr kumimoji="0" lang="en-US" sz="1200" b="1" i="0" u="none" strike="noStrike" cap="none" normalizeH="0" baseline="0" dirty="0" smtClean="0">
              <a:ln>
                <a:noFill/>
              </a:ln>
              <a:solidFill>
                <a:schemeClr val="bg1"/>
              </a:solidFill>
              <a:effectLst/>
              <a:latin typeface="Calibri" pitchFamily="34" charset="0"/>
            </a:endParaRPr>
          </a:p>
        </p:txBody>
      </p:sp>
      <p:sp>
        <p:nvSpPr>
          <p:cNvPr id="8" name="Rounded Rectangle 7"/>
          <p:cNvSpPr/>
          <p:nvPr/>
        </p:nvSpPr>
        <p:spPr bwMode="gray">
          <a:xfrm>
            <a:off x="2326222" y="1512196"/>
            <a:ext cx="1870632" cy="354924"/>
          </a:xfrm>
          <a:prstGeom prst="roundRect">
            <a:avLst/>
          </a:prstGeom>
          <a:solidFill>
            <a:schemeClr val="accent4"/>
          </a:solidFill>
          <a:ln w="19050" cap="flat" cmpd="sng" algn="ctr">
            <a:solidFill>
              <a:schemeClr val="accent3"/>
            </a:solid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lnSpc>
                <a:spcPct val="85000"/>
              </a:lnSpc>
            </a:pPr>
            <a:r>
              <a:rPr lang="en-US" sz="1200" b="1" dirty="0">
                <a:solidFill>
                  <a:schemeClr val="bg1"/>
                </a:solidFill>
              </a:rPr>
              <a:t>Cut out Shapes</a:t>
            </a:r>
          </a:p>
        </p:txBody>
      </p:sp>
      <p:cxnSp>
        <p:nvCxnSpPr>
          <p:cNvPr id="9" name="Straight Connector 8"/>
          <p:cNvCxnSpPr/>
          <p:nvPr/>
        </p:nvCxnSpPr>
        <p:spPr bwMode="gray">
          <a:xfrm>
            <a:off x="3270441" y="1886737"/>
            <a:ext cx="0" cy="333147"/>
          </a:xfrm>
          <a:prstGeom prst="line">
            <a:avLst/>
          </a:prstGeom>
          <a:noFill/>
          <a:ln w="19050" cap="rnd" cmpd="sng" algn="ctr">
            <a:solidFill>
              <a:srgbClr val="393766"/>
            </a:solidFill>
            <a:prstDash val="solid"/>
            <a:round/>
            <a:headEnd type="none" w="lg" len="lg"/>
            <a:tailEnd type="triangle" w="lg" len="lg"/>
          </a:ln>
          <a:effectLst/>
        </p:spPr>
      </p:cxnSp>
      <p:cxnSp>
        <p:nvCxnSpPr>
          <p:cNvPr id="12" name="Straight Connector 11"/>
          <p:cNvCxnSpPr/>
          <p:nvPr/>
        </p:nvCxnSpPr>
        <p:spPr bwMode="gray">
          <a:xfrm>
            <a:off x="3261538" y="3159913"/>
            <a:ext cx="0" cy="333147"/>
          </a:xfrm>
          <a:prstGeom prst="line">
            <a:avLst/>
          </a:prstGeom>
          <a:noFill/>
          <a:ln w="19050" cap="rnd" cmpd="sng" algn="ctr">
            <a:solidFill>
              <a:srgbClr val="393766"/>
            </a:solidFill>
            <a:prstDash val="solid"/>
            <a:round/>
            <a:headEnd type="none" w="lg" len="lg"/>
            <a:tailEnd type="triangle" w="lg" len="lg"/>
          </a:ln>
          <a:effectLst/>
        </p:spPr>
      </p:cxnSp>
      <p:cxnSp>
        <p:nvCxnSpPr>
          <p:cNvPr id="13" name="Straight Connector 12"/>
          <p:cNvCxnSpPr/>
          <p:nvPr/>
        </p:nvCxnSpPr>
        <p:spPr bwMode="gray">
          <a:xfrm>
            <a:off x="3270441" y="4452707"/>
            <a:ext cx="0" cy="333147"/>
          </a:xfrm>
          <a:prstGeom prst="line">
            <a:avLst/>
          </a:prstGeom>
          <a:noFill/>
          <a:ln w="19050" cap="rnd" cmpd="sng" algn="ctr">
            <a:solidFill>
              <a:srgbClr val="393766"/>
            </a:solidFill>
            <a:prstDash val="solid"/>
            <a:round/>
            <a:headEnd type="none" w="lg" len="lg"/>
            <a:tailEnd type="triangle" w="lg" len="lg"/>
          </a:ln>
          <a:effectLst/>
        </p:spPr>
      </p:cxnSp>
      <p:sp>
        <p:nvSpPr>
          <p:cNvPr id="14" name="Rectangle 13"/>
          <p:cNvSpPr/>
          <p:nvPr/>
        </p:nvSpPr>
        <p:spPr bwMode="gray">
          <a:xfrm>
            <a:off x="3462315" y="1964579"/>
            <a:ext cx="362373" cy="177462"/>
          </a:xfrm>
          <a:prstGeom prst="rect">
            <a:avLst/>
          </a:prstGeom>
          <a:noFill/>
          <a:ln w="19050" cap="flat" cmpd="sng" algn="ctr">
            <a:noFill/>
            <a:prstDash val="solid"/>
            <a:roun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85000"/>
              </a:lnSpc>
            </a:pPr>
            <a:r>
              <a:rPr lang="en-US" sz="1400" b="1" dirty="0" smtClean="0">
                <a:solidFill>
                  <a:schemeClr val="accent3"/>
                </a:solidFill>
              </a:rPr>
              <a:t>Yes</a:t>
            </a:r>
            <a:endParaRPr lang="en-US" sz="1400" b="1" dirty="0">
              <a:solidFill>
                <a:schemeClr val="accent3"/>
              </a:solidFill>
            </a:endParaRPr>
          </a:p>
        </p:txBody>
      </p:sp>
      <p:sp>
        <p:nvSpPr>
          <p:cNvPr id="15" name="Rectangle 14"/>
          <p:cNvSpPr/>
          <p:nvPr/>
        </p:nvSpPr>
        <p:spPr bwMode="gray">
          <a:xfrm>
            <a:off x="4382940" y="2454274"/>
            <a:ext cx="362373" cy="177462"/>
          </a:xfrm>
          <a:prstGeom prst="rect">
            <a:avLst/>
          </a:prstGeom>
          <a:noFill/>
          <a:ln w="19050" cap="flat" cmpd="sng" algn="ctr">
            <a:noFill/>
            <a:prstDash val="solid"/>
            <a:roun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85000"/>
              </a:lnSpc>
            </a:pPr>
            <a:r>
              <a:rPr lang="en-US" sz="1400" b="1" dirty="0" smtClean="0"/>
              <a:t>No</a:t>
            </a:r>
            <a:endParaRPr lang="en-US" sz="1400" b="1" dirty="0"/>
          </a:p>
        </p:txBody>
      </p:sp>
      <p:cxnSp>
        <p:nvCxnSpPr>
          <p:cNvPr id="16" name="Straight Connector 15"/>
          <p:cNvCxnSpPr/>
          <p:nvPr/>
        </p:nvCxnSpPr>
        <p:spPr bwMode="gray">
          <a:xfrm>
            <a:off x="4194331" y="2716739"/>
            <a:ext cx="739592" cy="0"/>
          </a:xfrm>
          <a:prstGeom prst="line">
            <a:avLst/>
          </a:prstGeom>
          <a:noFill/>
          <a:ln w="19050" cap="rnd" cmpd="sng" algn="ctr">
            <a:solidFill>
              <a:schemeClr val="accent2"/>
            </a:solidFill>
            <a:prstDash val="solid"/>
            <a:round/>
            <a:headEnd type="none" w="lg" len="lg"/>
            <a:tailEnd type="triangle" w="lg" len="lg"/>
          </a:ln>
          <a:effectLst/>
        </p:spPr>
      </p:cxnSp>
      <p:sp>
        <p:nvSpPr>
          <p:cNvPr id="19" name="Rounded Rectangle 18"/>
          <p:cNvSpPr/>
          <p:nvPr/>
        </p:nvSpPr>
        <p:spPr bwMode="blackWhite">
          <a:xfrm>
            <a:off x="4965677" y="2543005"/>
            <a:ext cx="1870632" cy="354924"/>
          </a:xfrm>
          <a:prstGeom prst="roundRect">
            <a:avLst/>
          </a:prstGeom>
          <a:solidFill>
            <a:schemeClr val="accent4">
              <a:lumMod val="20000"/>
              <a:lumOff val="80000"/>
            </a:schemeClr>
          </a:solidFill>
          <a:ln w="19050" cap="flat" cmpd="sng" algn="ctr">
            <a:solidFill>
              <a:schemeClr val="accent2"/>
            </a:solid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lnSpc>
                <a:spcPct val="85000"/>
              </a:lnSpc>
            </a:pPr>
            <a:r>
              <a:rPr lang="en-US" sz="1200" b="1" dirty="0"/>
              <a:t>Cut out Shapes</a:t>
            </a:r>
          </a:p>
        </p:txBody>
      </p:sp>
      <p:sp>
        <p:nvSpPr>
          <p:cNvPr id="20" name="Rounded Rectangle 19"/>
          <p:cNvSpPr/>
          <p:nvPr/>
        </p:nvSpPr>
        <p:spPr bwMode="blackWhite">
          <a:xfrm>
            <a:off x="4965677" y="3654609"/>
            <a:ext cx="1870632" cy="631602"/>
          </a:xfrm>
          <a:prstGeom prst="roundRect">
            <a:avLst/>
          </a:prstGeom>
          <a:solidFill>
            <a:schemeClr val="accent4">
              <a:lumMod val="20000"/>
              <a:lumOff val="80000"/>
            </a:schemeClr>
          </a:solidFill>
          <a:ln w="19050" cap="flat" cmpd="sng" algn="ctr">
            <a:solidFill>
              <a:schemeClr val="accent2"/>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5000"/>
              </a:lnSpc>
            </a:pPr>
            <a:r>
              <a:rPr lang="en-US" sz="1200" b="1" dirty="0" smtClean="0"/>
              <a:t>Re-attempt technique for surface decoration</a:t>
            </a:r>
            <a:endParaRPr lang="en-US" sz="1200" b="1" dirty="0"/>
          </a:p>
        </p:txBody>
      </p:sp>
      <p:cxnSp>
        <p:nvCxnSpPr>
          <p:cNvPr id="21" name="Straight Connector 20"/>
          <p:cNvCxnSpPr/>
          <p:nvPr/>
        </p:nvCxnSpPr>
        <p:spPr bwMode="gray">
          <a:xfrm>
            <a:off x="4194331" y="4009533"/>
            <a:ext cx="739592" cy="0"/>
          </a:xfrm>
          <a:prstGeom prst="line">
            <a:avLst/>
          </a:prstGeom>
          <a:noFill/>
          <a:ln w="19050" cap="rnd" cmpd="sng" algn="ctr">
            <a:solidFill>
              <a:schemeClr val="accent2"/>
            </a:solidFill>
            <a:prstDash val="solid"/>
            <a:round/>
            <a:headEnd type="none" w="lg" len="lg"/>
            <a:tailEnd type="triangle" w="lg" len="lg"/>
          </a:ln>
          <a:effectLst/>
        </p:spPr>
      </p:cxnSp>
      <p:sp>
        <p:nvSpPr>
          <p:cNvPr id="22" name="Rectangle 21"/>
          <p:cNvSpPr/>
          <p:nvPr/>
        </p:nvSpPr>
        <p:spPr bwMode="gray">
          <a:xfrm>
            <a:off x="4355931" y="3792948"/>
            <a:ext cx="362373" cy="177462"/>
          </a:xfrm>
          <a:prstGeom prst="rect">
            <a:avLst/>
          </a:prstGeom>
          <a:noFill/>
          <a:ln w="19050" cap="flat" cmpd="sng" algn="ctr">
            <a:noFill/>
            <a:prstDash val="solid"/>
            <a:roun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85000"/>
              </a:lnSpc>
            </a:pPr>
            <a:r>
              <a:rPr lang="en-US" sz="1400" b="1" dirty="0" smtClean="0"/>
              <a:t>No</a:t>
            </a:r>
            <a:endParaRPr lang="en-US" sz="1400" b="1" dirty="0"/>
          </a:p>
        </p:txBody>
      </p:sp>
      <p:sp>
        <p:nvSpPr>
          <p:cNvPr id="23" name="Rectangle 22"/>
          <p:cNvSpPr/>
          <p:nvPr/>
        </p:nvSpPr>
        <p:spPr bwMode="gray">
          <a:xfrm>
            <a:off x="4355931" y="5105329"/>
            <a:ext cx="362373" cy="177462"/>
          </a:xfrm>
          <a:prstGeom prst="rect">
            <a:avLst/>
          </a:prstGeom>
          <a:noFill/>
          <a:ln w="19050" cap="flat" cmpd="sng" algn="ctr">
            <a:noFill/>
            <a:prstDash val="solid"/>
            <a:roun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85000"/>
              </a:lnSpc>
            </a:pPr>
            <a:r>
              <a:rPr lang="en-US" sz="1400" b="1" dirty="0" smtClean="0"/>
              <a:t>No</a:t>
            </a:r>
            <a:endParaRPr lang="en-US" sz="1400" b="1" dirty="0"/>
          </a:p>
        </p:txBody>
      </p:sp>
      <p:sp>
        <p:nvSpPr>
          <p:cNvPr id="24" name="Rounded Rectangle 23"/>
          <p:cNvSpPr/>
          <p:nvPr/>
        </p:nvSpPr>
        <p:spPr bwMode="blackWhite">
          <a:xfrm>
            <a:off x="4965677" y="4966990"/>
            <a:ext cx="1870632" cy="631602"/>
          </a:xfrm>
          <a:prstGeom prst="roundRect">
            <a:avLst/>
          </a:prstGeom>
          <a:solidFill>
            <a:schemeClr val="accent4">
              <a:lumMod val="20000"/>
              <a:lumOff val="80000"/>
            </a:schemeClr>
          </a:solidFill>
          <a:ln w="19050" cap="flat" cmpd="sng" algn="ctr">
            <a:solidFill>
              <a:schemeClr val="accent2"/>
            </a:solid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5000"/>
              </a:lnSpc>
            </a:pPr>
            <a:r>
              <a:rPr lang="en-US" sz="1200" b="1" dirty="0" smtClean="0"/>
              <a:t>Unpick and sew again</a:t>
            </a:r>
            <a:endParaRPr lang="en-US" sz="1200" b="1" dirty="0"/>
          </a:p>
        </p:txBody>
      </p:sp>
      <p:cxnSp>
        <p:nvCxnSpPr>
          <p:cNvPr id="25" name="Straight Connector 24"/>
          <p:cNvCxnSpPr/>
          <p:nvPr/>
        </p:nvCxnSpPr>
        <p:spPr bwMode="gray">
          <a:xfrm>
            <a:off x="4194331" y="5361574"/>
            <a:ext cx="739592" cy="0"/>
          </a:xfrm>
          <a:prstGeom prst="line">
            <a:avLst/>
          </a:prstGeom>
          <a:noFill/>
          <a:ln w="19050" cap="rnd" cmpd="sng" algn="ctr">
            <a:solidFill>
              <a:schemeClr val="accent2"/>
            </a:solidFill>
            <a:prstDash val="solid"/>
            <a:round/>
            <a:headEnd type="none" w="lg" len="lg"/>
            <a:tailEnd type="triangle" w="lg" len="lg"/>
          </a:ln>
          <a:effectLst/>
        </p:spPr>
      </p:cxnSp>
      <p:sp>
        <p:nvSpPr>
          <p:cNvPr id="26" name="Rectangle 25"/>
          <p:cNvSpPr/>
          <p:nvPr/>
        </p:nvSpPr>
        <p:spPr bwMode="gray">
          <a:xfrm>
            <a:off x="3462315" y="3179022"/>
            <a:ext cx="362373" cy="177462"/>
          </a:xfrm>
          <a:prstGeom prst="rect">
            <a:avLst/>
          </a:prstGeom>
          <a:noFill/>
          <a:ln w="19050" cap="flat" cmpd="sng" algn="ctr">
            <a:noFill/>
            <a:prstDash val="solid"/>
            <a:roun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85000"/>
              </a:lnSpc>
            </a:pPr>
            <a:r>
              <a:rPr lang="en-US" sz="1400" b="1" dirty="0" smtClean="0">
                <a:solidFill>
                  <a:schemeClr val="accent3"/>
                </a:solidFill>
              </a:rPr>
              <a:t>Yes</a:t>
            </a:r>
            <a:endParaRPr lang="en-US" sz="1400" b="1" dirty="0">
              <a:solidFill>
                <a:schemeClr val="accent3"/>
              </a:solidFill>
            </a:endParaRPr>
          </a:p>
        </p:txBody>
      </p:sp>
      <p:sp>
        <p:nvSpPr>
          <p:cNvPr id="27" name="Rectangle 26"/>
          <p:cNvSpPr/>
          <p:nvPr/>
        </p:nvSpPr>
        <p:spPr bwMode="gray">
          <a:xfrm>
            <a:off x="3462315" y="4530550"/>
            <a:ext cx="362373" cy="177462"/>
          </a:xfrm>
          <a:prstGeom prst="rect">
            <a:avLst/>
          </a:prstGeom>
          <a:noFill/>
          <a:ln w="19050" cap="flat" cmpd="sng" algn="ctr">
            <a:noFill/>
            <a:prstDash val="solid"/>
            <a:roun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85000"/>
              </a:lnSpc>
            </a:pPr>
            <a:r>
              <a:rPr lang="en-US" sz="1400" b="1" dirty="0" smtClean="0">
                <a:solidFill>
                  <a:schemeClr val="accent3"/>
                </a:solidFill>
              </a:rPr>
              <a:t>Yes</a:t>
            </a:r>
            <a:endParaRPr lang="en-US" sz="1400" b="1" dirty="0">
              <a:solidFill>
                <a:schemeClr val="accent3"/>
              </a:solidFill>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151</a:t>
            </a:fld>
            <a:endParaRPr lang="en-GB"/>
          </a:p>
        </p:txBody>
      </p:sp>
    </p:spTree>
    <p:extLst>
      <p:ext uri="{BB962C8B-B14F-4D97-AF65-F5344CB8AC3E}">
        <p14:creationId xmlns:p14="http://schemas.microsoft.com/office/powerpoint/2010/main" val="411280121"/>
      </p:ext>
    </p:extLst>
  </p:cSld>
  <p:clrMapOvr>
    <a:masterClrMapping/>
  </p:clrMapOvr>
  <p:transition>
    <p:fade/>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smtClean="0"/>
              <a:t>List all steps in a process and create a simple flowchart with the steps in a sequence of boxes</a:t>
            </a:r>
          </a:p>
          <a:p>
            <a:r>
              <a:rPr lang="en-GB" smtClean="0"/>
              <a:t>Add to each box the time currently required to complete each step </a:t>
            </a:r>
          </a:p>
          <a:p>
            <a:r>
              <a:rPr lang="en-GB" smtClean="0"/>
              <a:t>Identify steps that do not add value</a:t>
            </a:r>
          </a:p>
          <a:p>
            <a:r>
              <a:rPr lang="en-GB" smtClean="0"/>
              <a:t>Move the boxes representing non-value-added processes to the right of the boxes representing value-added processes </a:t>
            </a:r>
          </a:p>
          <a:p>
            <a:r>
              <a:rPr lang="en-GB" smtClean="0"/>
              <a:t>Total the times in the value-added column to derive a value-added cycle time, and the times in the non-value-added column to derive a non-value-added cycle time</a:t>
            </a:r>
          </a:p>
          <a:p>
            <a:r>
              <a:rPr lang="en-GB" smtClean="0"/>
              <a:t>Calculate the percentage of the total cycle time that results from non-value-added operations</a:t>
            </a:r>
            <a:endParaRPr lang="en-GB" dirty="0"/>
          </a:p>
        </p:txBody>
      </p:sp>
      <p:sp>
        <p:nvSpPr>
          <p:cNvPr id="53249" name="Title 1"/>
          <p:cNvSpPr>
            <a:spLocks noGrp="1"/>
          </p:cNvSpPr>
          <p:nvPr>
            <p:ph type="title"/>
          </p:nvPr>
        </p:nvSpPr>
        <p:spPr/>
        <p:txBody>
          <a:bodyPr/>
          <a:lstStyle/>
          <a:p>
            <a:r>
              <a:rPr lang="en-GB" dirty="0" smtClean="0"/>
              <a:t>Value-Added Flowchart</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152</a:t>
            </a:fld>
            <a:endParaRPr lang="en-GB"/>
          </a:p>
        </p:txBody>
      </p:sp>
    </p:spTree>
    <p:extLst>
      <p:ext uri="{BB962C8B-B14F-4D97-AF65-F5344CB8AC3E}">
        <p14:creationId xmlns:p14="http://schemas.microsoft.com/office/powerpoint/2010/main" val="572427592"/>
      </p:ext>
    </p:extLst>
  </p:cSld>
  <p:clrMapOvr>
    <a:masterClrMapping/>
  </p:clrMapOvr>
  <p:transition>
    <p:fade/>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3856" y="2629866"/>
            <a:ext cx="8406000" cy="360000"/>
            <a:chOff x="313856" y="2232101"/>
            <a:chExt cx="8415805" cy="360000"/>
          </a:xfrm>
        </p:grpSpPr>
        <p:sp>
          <p:nvSpPr>
            <p:cNvPr id="23" name="Rectangle 22"/>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4" name="Rectangle 23"/>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a:t>
            </a:r>
            <a:r>
              <a:rPr lang="en-GB" dirty="0" smtClean="0"/>
              <a:t>we will </a:t>
            </a:r>
            <a:r>
              <a:rPr lang="en-GB" dirty="0"/>
              <a:t>be focusing on</a:t>
            </a:r>
            <a:r>
              <a:rPr lang="en-GB" dirty="0" smtClean="0"/>
              <a:t>:</a:t>
            </a:r>
            <a:endParaRPr lang="en-GB" dirty="0"/>
          </a:p>
        </p:txBody>
      </p:sp>
      <p:sp>
        <p:nvSpPr>
          <p:cNvPr id="2" name="Content Placeholder 1"/>
          <p:cNvSpPr>
            <a:spLocks noGrp="1"/>
          </p:cNvSpPr>
          <p:nvPr>
            <p:ph idx="1"/>
          </p:nvPr>
        </p:nvSpPr>
        <p:spPr/>
        <p:txBody>
          <a:bodyPr/>
          <a:lstStyle/>
          <a:p>
            <a:r>
              <a:rPr lang="en-GB" dirty="0"/>
              <a:t>The collaborative model of SCM</a:t>
            </a:r>
          </a:p>
          <a:p>
            <a:r>
              <a:rPr lang="en-GB" dirty="0"/>
              <a:t>Value chain analysis</a:t>
            </a:r>
          </a:p>
          <a:p>
            <a:r>
              <a:rPr lang="en-GB" b="1" dirty="0"/>
              <a:t>Total quality approaches</a:t>
            </a:r>
          </a:p>
          <a:p>
            <a:r>
              <a:rPr lang="en-GB" dirty="0"/>
              <a:t>Using statistical analysis to develop supplies</a:t>
            </a:r>
          </a:p>
          <a:p>
            <a:r>
              <a:rPr lang="en-GB" dirty="0"/>
              <a:t>JIT and lean thinking</a:t>
            </a:r>
          </a:p>
          <a:p>
            <a:r>
              <a:rPr lang="en-GB" dirty="0"/>
              <a:t>Benchmarking</a:t>
            </a:r>
          </a:p>
          <a:p>
            <a:r>
              <a:rPr lang="en-GB"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153</a:t>
            </a:fld>
            <a:endParaRPr lang="en-GB"/>
          </a:p>
        </p:txBody>
      </p:sp>
    </p:spTree>
    <p:extLst>
      <p:ext uri="{BB962C8B-B14F-4D97-AF65-F5344CB8AC3E}">
        <p14:creationId xmlns:p14="http://schemas.microsoft.com/office/powerpoint/2010/main" val="23252919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a:lstStyle/>
          <a:p>
            <a:r>
              <a:rPr lang="en-GB" dirty="0" smtClean="0"/>
              <a:t>"Quality is a predictable degree of uniformity and dependability, at low cost and suited to the market“</a:t>
            </a:r>
          </a:p>
          <a:p>
            <a:r>
              <a:rPr lang="en-GB" dirty="0" smtClean="0"/>
              <a:t>Dr Edwards Deming</a:t>
            </a:r>
          </a:p>
          <a:p>
            <a:endParaRPr lang="en-GB" dirty="0"/>
          </a:p>
        </p:txBody>
      </p:sp>
      <p:sp>
        <p:nvSpPr>
          <p:cNvPr id="1164312" name="Rectangle 1048"/>
          <p:cNvSpPr>
            <a:spLocks noGrp="1" noChangeArrowheads="1"/>
          </p:cNvSpPr>
          <p:nvPr>
            <p:ph type="title"/>
          </p:nvPr>
        </p:nvSpPr>
        <p:spPr/>
        <p:txBody>
          <a:bodyPr/>
          <a:lstStyle/>
          <a:p>
            <a:r>
              <a:rPr lang="en-GB" smtClean="0"/>
              <a:t>Defining Quality</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154</a:t>
            </a:fld>
            <a:endParaRPr lang="en-GB" dirty="0"/>
          </a:p>
        </p:txBody>
      </p:sp>
      <p:pic>
        <p:nvPicPr>
          <p:cNvPr id="39" name="Picture 1031" descr="Edward Deming Picture 2"/>
          <p:cNvPicPr>
            <a:picLocks noChangeArrowheads="1"/>
          </p:cNvPicPr>
          <p:nvPr/>
        </p:nvPicPr>
        <p:blipFill>
          <a:blip r:embed="rId2" cstate="print"/>
          <a:srcRect/>
          <a:stretch>
            <a:fillRect/>
          </a:stretch>
        </p:blipFill>
        <p:spPr bwMode="auto">
          <a:xfrm>
            <a:off x="638175" y="1608867"/>
            <a:ext cx="1645920" cy="1272845"/>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4098540645"/>
      </p:ext>
    </p:extLst>
  </p:cSld>
  <p:clrMapOvr>
    <a:masterClrMapping/>
  </p:clrMapOvr>
  <p:transition>
    <p:fade/>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bwMode="ltGray">
          <a:xfrm>
            <a:off x="2067157" y="1907479"/>
            <a:ext cx="5323367" cy="2559079"/>
          </a:xfrm>
          <a:prstGeom prst="rect">
            <a:avLst/>
          </a:prstGeom>
        </p:spPr>
      </p:pic>
      <p:sp>
        <p:nvSpPr>
          <p:cNvPr id="1164312" name="Rectangle 1048"/>
          <p:cNvSpPr>
            <a:spLocks noGrp="1" noChangeArrowheads="1"/>
          </p:cNvSpPr>
          <p:nvPr>
            <p:ph type="title"/>
          </p:nvPr>
        </p:nvSpPr>
        <p:spPr/>
        <p:txBody>
          <a:bodyPr/>
          <a:lstStyle/>
          <a:p>
            <a:r>
              <a:rPr lang="en-GB" dirty="0"/>
              <a:t>The Costs of Quality</a:t>
            </a:r>
          </a:p>
        </p:txBody>
      </p:sp>
      <p:sp>
        <p:nvSpPr>
          <p:cNvPr id="1164300" name="Text Box 1036"/>
          <p:cNvSpPr txBox="1">
            <a:spLocks noChangeArrowheads="1"/>
          </p:cNvSpPr>
          <p:nvPr/>
        </p:nvSpPr>
        <p:spPr bwMode="gray">
          <a:xfrm>
            <a:off x="5916303" y="2912904"/>
            <a:ext cx="1287532" cy="369332"/>
          </a:xfrm>
          <a:prstGeom prst="rect">
            <a:avLst/>
          </a:prstGeom>
          <a:noFill/>
          <a:ln w="9525">
            <a:noFill/>
            <a:miter lim="800000"/>
            <a:headEnd/>
            <a:tailEnd/>
          </a:ln>
          <a:effectLst/>
        </p:spPr>
        <p:txBody>
          <a:bodyPr wrap="none">
            <a:spAutoFit/>
          </a:bodyPr>
          <a:lstStyle/>
          <a:p>
            <a:r>
              <a:rPr lang="en-GB" sz="1800" dirty="0">
                <a:solidFill>
                  <a:schemeClr val="bg1"/>
                </a:solidFill>
                <a:latin typeface="Univers 55" charset="0"/>
              </a:rPr>
              <a:t>Prevention</a:t>
            </a:r>
          </a:p>
        </p:txBody>
      </p:sp>
      <p:sp>
        <p:nvSpPr>
          <p:cNvPr id="1164301" name="Text Box 1037"/>
          <p:cNvSpPr txBox="1">
            <a:spLocks noChangeArrowheads="1"/>
          </p:cNvSpPr>
          <p:nvPr/>
        </p:nvSpPr>
        <p:spPr bwMode="gray">
          <a:xfrm>
            <a:off x="5986835" y="3488271"/>
            <a:ext cx="1146468" cy="369332"/>
          </a:xfrm>
          <a:prstGeom prst="rect">
            <a:avLst/>
          </a:prstGeom>
          <a:noFill/>
          <a:ln w="9525">
            <a:noFill/>
            <a:miter lim="800000"/>
            <a:headEnd/>
            <a:tailEnd/>
          </a:ln>
          <a:effectLst/>
        </p:spPr>
        <p:txBody>
          <a:bodyPr wrap="none">
            <a:spAutoFit/>
          </a:bodyPr>
          <a:lstStyle/>
          <a:p>
            <a:r>
              <a:rPr lang="en-GB" sz="1800" dirty="0">
                <a:solidFill>
                  <a:schemeClr val="bg1"/>
                </a:solidFill>
                <a:latin typeface="Univers 55" charset="0"/>
              </a:rPr>
              <a:t>Appraisal</a:t>
            </a:r>
          </a:p>
        </p:txBody>
      </p:sp>
      <p:sp>
        <p:nvSpPr>
          <p:cNvPr id="1164302" name="Text Box 1038"/>
          <p:cNvSpPr txBox="1">
            <a:spLocks noChangeArrowheads="1"/>
          </p:cNvSpPr>
          <p:nvPr/>
        </p:nvSpPr>
        <p:spPr bwMode="gray">
          <a:xfrm>
            <a:off x="6115076" y="3990401"/>
            <a:ext cx="889987" cy="369332"/>
          </a:xfrm>
          <a:prstGeom prst="rect">
            <a:avLst/>
          </a:prstGeom>
          <a:noFill/>
          <a:ln w="9525">
            <a:noFill/>
            <a:miter lim="800000"/>
            <a:headEnd/>
            <a:tailEnd/>
          </a:ln>
          <a:effectLst/>
        </p:spPr>
        <p:txBody>
          <a:bodyPr wrap="none">
            <a:spAutoFit/>
          </a:bodyPr>
          <a:lstStyle/>
          <a:p>
            <a:r>
              <a:rPr lang="en-GB" sz="1800">
                <a:solidFill>
                  <a:schemeClr val="bg1"/>
                </a:solidFill>
                <a:latin typeface="Univers 55" charset="0"/>
              </a:rPr>
              <a:t>Failure</a:t>
            </a:r>
          </a:p>
        </p:txBody>
      </p:sp>
      <p:sp>
        <p:nvSpPr>
          <p:cNvPr id="1164309" name="AutoShape 1045"/>
          <p:cNvSpPr>
            <a:spLocks noChangeArrowheads="1"/>
          </p:cNvSpPr>
          <p:nvPr/>
        </p:nvSpPr>
        <p:spPr bwMode="gray">
          <a:xfrm>
            <a:off x="2598996" y="4466558"/>
            <a:ext cx="653016" cy="771747"/>
          </a:xfrm>
          <a:prstGeom prst="upArrow">
            <a:avLst>
              <a:gd name="adj1" fmla="val 50000"/>
              <a:gd name="adj2" fmla="val 29545"/>
            </a:avLst>
          </a:prstGeom>
          <a:solidFill>
            <a:schemeClr val="accent2"/>
          </a:solidFill>
          <a:ln w="9525">
            <a:noFill/>
            <a:miter lim="800000"/>
            <a:headEnd/>
            <a:tailEnd/>
          </a:ln>
          <a:effectLst/>
        </p:spPr>
        <p:txBody>
          <a:bodyPr wrap="none" anchor="ctr"/>
          <a:lstStyle/>
          <a:p>
            <a:endParaRPr lang="en-GB" sz="1800">
              <a:solidFill>
                <a:schemeClr val="bg1"/>
              </a:solidFill>
            </a:endParaRPr>
          </a:p>
        </p:txBody>
      </p:sp>
      <p:sp>
        <p:nvSpPr>
          <p:cNvPr id="1164310" name="Text Box 1046"/>
          <p:cNvSpPr txBox="1">
            <a:spLocks noChangeArrowheads="1"/>
          </p:cNvSpPr>
          <p:nvPr/>
        </p:nvSpPr>
        <p:spPr bwMode="gray">
          <a:xfrm>
            <a:off x="2321437" y="5328590"/>
            <a:ext cx="1300356" cy="369332"/>
          </a:xfrm>
          <a:prstGeom prst="rect">
            <a:avLst/>
          </a:prstGeom>
          <a:noFill/>
          <a:ln w="9525">
            <a:noFill/>
            <a:miter lim="800000"/>
            <a:headEnd/>
            <a:tailEnd/>
          </a:ln>
          <a:effectLst/>
        </p:spPr>
        <p:txBody>
          <a:bodyPr wrap="none">
            <a:spAutoFit/>
          </a:bodyPr>
          <a:lstStyle/>
          <a:p>
            <a:pPr algn="ctr"/>
            <a:r>
              <a:rPr lang="en-GB" sz="1800" b="1" dirty="0">
                <a:latin typeface="Univers 55" charset="0"/>
              </a:rPr>
              <a:t>Before TQ</a:t>
            </a:r>
          </a:p>
        </p:txBody>
      </p:sp>
      <p:sp>
        <p:nvSpPr>
          <p:cNvPr id="1164311" name="Text Box 1047"/>
          <p:cNvSpPr txBox="1">
            <a:spLocks noChangeArrowheads="1"/>
          </p:cNvSpPr>
          <p:nvPr/>
        </p:nvSpPr>
        <p:spPr bwMode="gray">
          <a:xfrm>
            <a:off x="5782617" y="1497066"/>
            <a:ext cx="1565365" cy="369332"/>
          </a:xfrm>
          <a:prstGeom prst="rect">
            <a:avLst/>
          </a:prstGeom>
          <a:noFill/>
          <a:ln w="9525">
            <a:noFill/>
            <a:miter lim="800000"/>
            <a:headEnd/>
            <a:tailEnd/>
          </a:ln>
          <a:effectLst/>
        </p:spPr>
        <p:txBody>
          <a:bodyPr wrap="none">
            <a:spAutoFit/>
          </a:bodyPr>
          <a:lstStyle/>
          <a:p>
            <a:r>
              <a:rPr lang="en-GB" sz="1800" b="1" dirty="0">
                <a:solidFill>
                  <a:schemeClr val="accent3"/>
                </a:solidFill>
                <a:latin typeface="Univers 55" charset="0"/>
              </a:rPr>
              <a:t>Total Quality</a:t>
            </a:r>
          </a:p>
        </p:txBody>
      </p:sp>
      <p:sp>
        <p:nvSpPr>
          <p:cNvPr id="1164313" name="AutoShape 1049"/>
          <p:cNvSpPr>
            <a:spLocks noChangeArrowheads="1"/>
          </p:cNvSpPr>
          <p:nvPr/>
        </p:nvSpPr>
        <p:spPr bwMode="gray">
          <a:xfrm rot="10800000">
            <a:off x="6220022" y="1935123"/>
            <a:ext cx="653016" cy="771747"/>
          </a:xfrm>
          <a:prstGeom prst="upArrow">
            <a:avLst>
              <a:gd name="adj1" fmla="val 50000"/>
              <a:gd name="adj2" fmla="val 29545"/>
            </a:avLst>
          </a:prstGeom>
          <a:solidFill>
            <a:schemeClr val="accent3"/>
          </a:solidFill>
          <a:ln w="9525">
            <a:noFill/>
            <a:miter lim="800000"/>
            <a:headEnd/>
            <a:tailEnd/>
          </a:ln>
          <a:effectLst/>
        </p:spPr>
        <p:txBody>
          <a:bodyPr wrap="none" anchor="ctr"/>
          <a:lstStyle/>
          <a:p>
            <a:endParaRPr lang="en-GB" sz="1800">
              <a:solidFill>
                <a:schemeClr val="bg1"/>
              </a:solidFill>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155</a:t>
            </a:fld>
            <a:endParaRPr lang="en-GB"/>
          </a:p>
        </p:txBody>
      </p:sp>
      <p:sp>
        <p:nvSpPr>
          <p:cNvPr id="26" name="Text Box 1030"/>
          <p:cNvSpPr txBox="1">
            <a:spLocks noChangeArrowheads="1"/>
          </p:cNvSpPr>
          <p:nvPr/>
        </p:nvSpPr>
        <p:spPr bwMode="gray">
          <a:xfrm>
            <a:off x="2124074" y="2876682"/>
            <a:ext cx="1543492" cy="344446"/>
          </a:xfrm>
          <a:prstGeom prst="rect">
            <a:avLst/>
          </a:prstGeom>
          <a:noFill/>
          <a:ln w="9525">
            <a:noFill/>
            <a:miter lim="800000"/>
            <a:headEnd/>
            <a:tailEnd/>
          </a:ln>
          <a:effectLst/>
        </p:spPr>
        <p:txBody>
          <a:bodyPr wrap="square">
            <a:noAutofit/>
          </a:bodyPr>
          <a:lstStyle>
            <a:defPPr>
              <a:defRPr lang="en-GB"/>
            </a:defPPr>
            <a:lvl1pPr>
              <a:defRPr sz="1800">
                <a:solidFill>
                  <a:schemeClr val="bg1"/>
                </a:solidFill>
                <a:latin typeface="Univers 55" charset="0"/>
              </a:defRPr>
            </a:lvl1pPr>
          </a:lstStyle>
          <a:p>
            <a:pPr algn="ctr"/>
            <a:r>
              <a:rPr lang="en-GB" dirty="0" smtClean="0"/>
              <a:t>Failure</a:t>
            </a:r>
            <a:endParaRPr lang="en-GB" dirty="0"/>
          </a:p>
        </p:txBody>
      </p:sp>
      <p:sp>
        <p:nvSpPr>
          <p:cNvPr id="28" name="Text Box 1029"/>
          <p:cNvSpPr txBox="1">
            <a:spLocks noChangeArrowheads="1"/>
          </p:cNvSpPr>
          <p:nvPr/>
        </p:nvSpPr>
        <p:spPr bwMode="gray">
          <a:xfrm>
            <a:off x="2124074" y="1989764"/>
            <a:ext cx="1543493" cy="369332"/>
          </a:xfrm>
          <a:prstGeom prst="rect">
            <a:avLst/>
          </a:prstGeom>
          <a:noFill/>
          <a:ln w="9525">
            <a:noFill/>
            <a:miter lim="800000"/>
            <a:headEnd/>
            <a:tailEnd/>
          </a:ln>
          <a:effectLst/>
        </p:spPr>
        <p:txBody>
          <a:bodyPr wrap="square">
            <a:noAutofit/>
          </a:bodyPr>
          <a:lstStyle/>
          <a:p>
            <a:pPr algn="ctr"/>
            <a:r>
              <a:rPr lang="en-GB" sz="1800" dirty="0">
                <a:solidFill>
                  <a:schemeClr val="bg1"/>
                </a:solidFill>
                <a:latin typeface="Univers 55" charset="0"/>
              </a:rPr>
              <a:t>Prevention</a:t>
            </a:r>
          </a:p>
        </p:txBody>
      </p:sp>
      <p:sp>
        <p:nvSpPr>
          <p:cNvPr id="29" name="Text Box 1030"/>
          <p:cNvSpPr txBox="1">
            <a:spLocks noChangeArrowheads="1"/>
          </p:cNvSpPr>
          <p:nvPr/>
        </p:nvSpPr>
        <p:spPr bwMode="gray">
          <a:xfrm>
            <a:off x="2124074" y="2435003"/>
            <a:ext cx="1543492" cy="369332"/>
          </a:xfrm>
          <a:prstGeom prst="rect">
            <a:avLst/>
          </a:prstGeom>
          <a:noFill/>
          <a:ln w="9525">
            <a:noFill/>
            <a:miter lim="800000"/>
            <a:headEnd/>
            <a:tailEnd/>
          </a:ln>
          <a:effectLst/>
        </p:spPr>
        <p:txBody>
          <a:bodyPr wrap="square">
            <a:noAutofit/>
          </a:bodyPr>
          <a:lstStyle>
            <a:defPPr>
              <a:defRPr lang="en-GB"/>
            </a:defPPr>
            <a:lvl1pPr>
              <a:defRPr sz="1800">
                <a:solidFill>
                  <a:schemeClr val="bg1"/>
                </a:solidFill>
                <a:latin typeface="Univers 55" charset="0"/>
              </a:defRPr>
            </a:lvl1pPr>
          </a:lstStyle>
          <a:p>
            <a:pPr algn="ctr"/>
            <a:r>
              <a:rPr lang="en-GB" dirty="0"/>
              <a:t>Appraisal</a:t>
            </a:r>
          </a:p>
        </p:txBody>
      </p:sp>
      <p:sp>
        <p:nvSpPr>
          <p:cNvPr id="30" name="Text Box 1042"/>
          <p:cNvSpPr txBox="1">
            <a:spLocks noChangeArrowheads="1"/>
          </p:cNvSpPr>
          <p:nvPr/>
        </p:nvSpPr>
        <p:spPr bwMode="gray">
          <a:xfrm rot="1477559">
            <a:off x="3615508" y="2457653"/>
            <a:ext cx="2300629" cy="369332"/>
          </a:xfrm>
          <a:prstGeom prst="rect">
            <a:avLst/>
          </a:prstGeom>
          <a:noFill/>
          <a:ln w="9525">
            <a:noFill/>
            <a:miter lim="800000"/>
            <a:headEnd/>
            <a:tailEnd/>
          </a:ln>
          <a:effectLst/>
        </p:spPr>
        <p:txBody>
          <a:bodyPr wrap="none">
            <a:spAutoFit/>
          </a:bodyPr>
          <a:lstStyle/>
          <a:p>
            <a:r>
              <a:rPr lang="en-GB" sz="1800" dirty="0">
                <a:solidFill>
                  <a:schemeClr val="bg1"/>
                </a:solidFill>
                <a:latin typeface="Univers 55" charset="0"/>
              </a:rPr>
              <a:t>Increase Prevention </a:t>
            </a:r>
          </a:p>
        </p:txBody>
      </p:sp>
      <p:sp>
        <p:nvSpPr>
          <p:cNvPr id="34" name="Text Box 1043"/>
          <p:cNvSpPr txBox="1">
            <a:spLocks noChangeArrowheads="1"/>
          </p:cNvSpPr>
          <p:nvPr/>
        </p:nvSpPr>
        <p:spPr bwMode="gray">
          <a:xfrm rot="1693863">
            <a:off x="3681462" y="2964909"/>
            <a:ext cx="2082685" cy="369332"/>
          </a:xfrm>
          <a:prstGeom prst="rect">
            <a:avLst/>
          </a:prstGeom>
          <a:noFill/>
          <a:ln w="9525">
            <a:noFill/>
            <a:miter lim="800000"/>
            <a:headEnd/>
            <a:tailEnd/>
          </a:ln>
          <a:effectLst/>
        </p:spPr>
        <p:txBody>
          <a:bodyPr wrap="none">
            <a:spAutoFit/>
          </a:bodyPr>
          <a:lstStyle/>
          <a:p>
            <a:r>
              <a:rPr lang="en-GB" sz="1800" dirty="0">
                <a:solidFill>
                  <a:schemeClr val="bg1"/>
                </a:solidFill>
                <a:latin typeface="Univers 55" charset="0"/>
              </a:rPr>
              <a:t>Increase Appraisal</a:t>
            </a:r>
          </a:p>
        </p:txBody>
      </p:sp>
      <p:sp>
        <p:nvSpPr>
          <p:cNvPr id="35" name="Text Box 1044"/>
          <p:cNvSpPr txBox="1">
            <a:spLocks noChangeArrowheads="1"/>
          </p:cNvSpPr>
          <p:nvPr/>
        </p:nvSpPr>
        <p:spPr bwMode="gray">
          <a:xfrm rot="1688464">
            <a:off x="3704662" y="3478071"/>
            <a:ext cx="1941557" cy="369332"/>
          </a:xfrm>
          <a:prstGeom prst="rect">
            <a:avLst/>
          </a:prstGeom>
          <a:noFill/>
          <a:ln w="9525">
            <a:noFill/>
            <a:miter lim="800000"/>
            <a:headEnd/>
            <a:tailEnd/>
          </a:ln>
          <a:effectLst/>
        </p:spPr>
        <p:txBody>
          <a:bodyPr wrap="none">
            <a:spAutoFit/>
          </a:bodyPr>
          <a:lstStyle/>
          <a:p>
            <a:r>
              <a:rPr lang="en-GB" sz="1800" dirty="0">
                <a:solidFill>
                  <a:schemeClr val="bg1"/>
                </a:solidFill>
                <a:latin typeface="Univers 55" charset="0"/>
              </a:rPr>
              <a:t>Decrease Failure</a:t>
            </a:r>
          </a:p>
        </p:txBody>
      </p:sp>
    </p:spTree>
    <p:extLst>
      <p:ext uri="{BB962C8B-B14F-4D97-AF65-F5344CB8AC3E}">
        <p14:creationId xmlns:p14="http://schemas.microsoft.com/office/powerpoint/2010/main" val="4208819733"/>
      </p:ext>
    </p:extLst>
  </p:cSld>
  <p:clrMapOvr>
    <a:masterClrMapping/>
  </p:clrMapOvr>
  <p:transition>
    <p:fade/>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5315" name="Rectangle 1027"/>
          <p:cNvSpPr>
            <a:spLocks noGrp="1" noChangeArrowheads="1"/>
          </p:cNvSpPr>
          <p:nvPr>
            <p:ph idx="1"/>
          </p:nvPr>
        </p:nvSpPr>
        <p:spPr/>
        <p:txBody>
          <a:bodyPr/>
          <a:lstStyle/>
          <a:p>
            <a:pPr marL="457200" indent="-457200">
              <a:buFont typeface="+mj-lt"/>
              <a:buAutoNum type="arabicPeriod"/>
            </a:pPr>
            <a:r>
              <a:rPr lang="en-GB" dirty="0" smtClean="0"/>
              <a:t>Create constancy of purpose toward improvement of product and service</a:t>
            </a:r>
          </a:p>
          <a:p>
            <a:pPr marL="457200" indent="-457200">
              <a:buFont typeface="+mj-lt"/>
              <a:buAutoNum type="arabicPeriod"/>
            </a:pPr>
            <a:r>
              <a:rPr lang="en-GB" dirty="0" smtClean="0"/>
              <a:t>Adopt a new philosophy. “Western management must awaken to their challenge, must learn their responsibilities and take on leadership for change”</a:t>
            </a:r>
          </a:p>
          <a:p>
            <a:pPr marL="457200" indent="-457200">
              <a:buFont typeface="+mj-lt"/>
              <a:buAutoNum type="arabicPeriod"/>
            </a:pPr>
            <a:r>
              <a:rPr lang="en-GB" dirty="0" smtClean="0"/>
              <a:t>Cease dependence on inspection to achieve quality</a:t>
            </a:r>
          </a:p>
          <a:p>
            <a:pPr marL="457200" indent="-457200">
              <a:buFont typeface="+mj-lt"/>
              <a:buAutoNum type="arabicPeriod"/>
            </a:pPr>
            <a:r>
              <a:rPr lang="en-GB" dirty="0" smtClean="0"/>
              <a:t>End the practice of awarding business on the basis of price tag.  Instead, minimise total cost.  Move towards a single supplier for any one item, on a long-term relationship of loyalty and trust</a:t>
            </a:r>
          </a:p>
          <a:p>
            <a:pPr marL="457200" indent="-457200">
              <a:buFont typeface="+mj-lt"/>
              <a:buAutoNum type="arabicPeriod"/>
            </a:pPr>
            <a:r>
              <a:rPr lang="en-GB" dirty="0" smtClean="0"/>
              <a:t>Improve constantly and forever the system of production and service, to improve quality and productivity, and thus constantly decrease costs</a:t>
            </a:r>
            <a:endParaRPr lang="en-GB" dirty="0"/>
          </a:p>
        </p:txBody>
      </p:sp>
      <p:sp>
        <p:nvSpPr>
          <p:cNvPr id="1165314" name="Rectangle 1026"/>
          <p:cNvSpPr>
            <a:spLocks noGrp="1" noChangeArrowheads="1"/>
          </p:cNvSpPr>
          <p:nvPr>
            <p:ph type="title"/>
          </p:nvPr>
        </p:nvSpPr>
        <p:spPr/>
        <p:txBody>
          <a:bodyPr/>
          <a:lstStyle/>
          <a:p>
            <a:r>
              <a:rPr lang="en-GB" smtClean="0"/>
              <a:t>Deming’s 14 Points for Management</a:t>
            </a:r>
            <a:endParaRPr lang="en-GB"/>
          </a:p>
        </p:txBody>
      </p:sp>
      <p:sp>
        <p:nvSpPr>
          <p:cNvPr id="2" name="Slide Number Placeholder 1"/>
          <p:cNvSpPr>
            <a:spLocks noGrp="1"/>
          </p:cNvSpPr>
          <p:nvPr>
            <p:ph type="sldNum" sz="quarter" idx="10"/>
          </p:nvPr>
        </p:nvSpPr>
        <p:spPr/>
        <p:txBody>
          <a:bodyPr/>
          <a:lstStyle/>
          <a:p>
            <a:fld id="{19BF2C6B-E0EC-4C0E-B7D3-613ED3B301ED}" type="slidenum">
              <a:rPr lang="en-GB" smtClean="0"/>
              <a:pPr/>
              <a:t>156</a:t>
            </a:fld>
            <a:endParaRPr lang="en-GB"/>
          </a:p>
        </p:txBody>
      </p:sp>
      <p:sp>
        <p:nvSpPr>
          <p:cNvPr id="5" name="Rectangle 4"/>
          <p:cNvSpPr/>
          <p:nvPr/>
        </p:nvSpPr>
        <p:spPr>
          <a:xfrm>
            <a:off x="7763628" y="5532863"/>
            <a:ext cx="966034" cy="415498"/>
          </a:xfrm>
          <a:prstGeom prst="rect">
            <a:avLst/>
          </a:prstGeom>
        </p:spPr>
        <p:txBody>
          <a:bodyPr wrap="none">
            <a:spAutoFit/>
          </a:bodyPr>
          <a:lstStyle/>
          <a:p>
            <a:r>
              <a:rPr lang="en-GB" sz="2100" b="1" dirty="0" smtClean="0">
                <a:solidFill>
                  <a:schemeClr val="accent3"/>
                </a:solidFill>
              </a:rPr>
              <a:t>Cont</a:t>
            </a:r>
            <a:r>
              <a:rPr lang="en-GB" sz="2100" b="1" dirty="0">
                <a:solidFill>
                  <a:schemeClr val="accent3"/>
                </a:solidFill>
              </a:rPr>
              <a:t>../</a:t>
            </a:r>
            <a:endParaRPr lang="en-US" sz="2100" b="1" dirty="0">
              <a:solidFill>
                <a:schemeClr val="accent3"/>
              </a:solidFill>
            </a:endParaRPr>
          </a:p>
        </p:txBody>
      </p:sp>
    </p:spTree>
    <p:extLst>
      <p:ext uri="{BB962C8B-B14F-4D97-AF65-F5344CB8AC3E}">
        <p14:creationId xmlns:p14="http://schemas.microsoft.com/office/powerpoint/2010/main" val="2199290701"/>
      </p:ext>
    </p:extLst>
  </p:cSld>
  <p:clrMapOvr>
    <a:masterClrMapping/>
  </p:clrMapOvr>
  <p:transition>
    <p:fade/>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63" name="Rectangle 1027"/>
          <p:cNvSpPr>
            <a:spLocks noGrp="1" noChangeArrowheads="1"/>
          </p:cNvSpPr>
          <p:nvPr>
            <p:ph idx="1"/>
          </p:nvPr>
        </p:nvSpPr>
        <p:spPr/>
        <p:txBody>
          <a:bodyPr/>
          <a:lstStyle/>
          <a:p>
            <a:pPr marL="457200" indent="-457200">
              <a:buFont typeface="+mj-lt"/>
              <a:buAutoNum type="arabicPeriod" startAt="6"/>
            </a:pPr>
            <a:r>
              <a:rPr lang="en-GB" dirty="0"/>
              <a:t>Institute training on the job</a:t>
            </a:r>
          </a:p>
          <a:p>
            <a:pPr marL="457200" indent="-457200">
              <a:buFont typeface="+mj-lt"/>
              <a:buAutoNum type="arabicPeriod" startAt="6"/>
            </a:pPr>
            <a:r>
              <a:rPr lang="en-GB" dirty="0"/>
              <a:t>Institute leadership - </a:t>
            </a:r>
            <a:r>
              <a:rPr lang="en-GB" dirty="0" smtClean="0"/>
              <a:t>the </a:t>
            </a:r>
            <a:r>
              <a:rPr lang="en-GB" dirty="0"/>
              <a:t>aim of leadership should be to help people and machines and gadgets to do a better job</a:t>
            </a:r>
          </a:p>
          <a:p>
            <a:pPr marL="457200" indent="-457200">
              <a:buFont typeface="+mj-lt"/>
              <a:buAutoNum type="arabicPeriod" startAt="6"/>
            </a:pPr>
            <a:r>
              <a:rPr lang="en-GB" dirty="0"/>
              <a:t>Drive out fear, so that everyone may work effectively for the company</a:t>
            </a:r>
          </a:p>
          <a:p>
            <a:pPr marL="457200" indent="-457200">
              <a:buFont typeface="+mj-lt"/>
              <a:buAutoNum type="arabicPeriod" startAt="6"/>
            </a:pPr>
            <a:r>
              <a:rPr lang="en-GB" dirty="0"/>
              <a:t>Break down barriers between departments</a:t>
            </a:r>
          </a:p>
          <a:p>
            <a:pPr marL="457200" indent="-457200">
              <a:buFont typeface="+mj-lt"/>
              <a:buAutoNum type="arabicPeriod" startAt="6"/>
            </a:pPr>
            <a:r>
              <a:rPr lang="en-GB" dirty="0"/>
              <a:t>Eliminate slogans, </a:t>
            </a:r>
            <a:r>
              <a:rPr lang="en-GB" dirty="0" smtClean="0"/>
              <a:t>exhortations and </a:t>
            </a:r>
            <a:r>
              <a:rPr lang="en-GB" dirty="0"/>
              <a:t>targets for the </a:t>
            </a:r>
            <a:r>
              <a:rPr lang="en-GB" dirty="0" smtClean="0"/>
              <a:t>workforce asking </a:t>
            </a:r>
            <a:r>
              <a:rPr lang="en-GB" dirty="0"/>
              <a:t>for zero defects and new levels of productivity</a:t>
            </a:r>
          </a:p>
          <a:p>
            <a:pPr marL="457200" indent="-457200">
              <a:buFont typeface="+mj-lt"/>
              <a:buAutoNum type="arabicPeriod" startAt="6"/>
            </a:pPr>
            <a:r>
              <a:rPr lang="en-GB" dirty="0"/>
              <a:t>Eliminate arbitrary numbers and numerical goals</a:t>
            </a:r>
          </a:p>
        </p:txBody>
      </p:sp>
      <p:sp>
        <p:nvSpPr>
          <p:cNvPr id="1167362" name="Rectangle 1026"/>
          <p:cNvSpPr>
            <a:spLocks noGrp="1" noChangeArrowheads="1"/>
          </p:cNvSpPr>
          <p:nvPr>
            <p:ph type="title"/>
          </p:nvPr>
        </p:nvSpPr>
        <p:spPr/>
        <p:txBody>
          <a:bodyPr/>
          <a:lstStyle/>
          <a:p>
            <a:r>
              <a:rPr lang="en-GB"/>
              <a:t>Deming’s 14 Points for Management</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157</a:t>
            </a:fld>
            <a:endParaRPr lang="en-GB"/>
          </a:p>
        </p:txBody>
      </p:sp>
      <p:sp>
        <p:nvSpPr>
          <p:cNvPr id="5" name="Rectangle 4"/>
          <p:cNvSpPr/>
          <p:nvPr/>
        </p:nvSpPr>
        <p:spPr>
          <a:xfrm>
            <a:off x="7763628" y="5532863"/>
            <a:ext cx="966034" cy="415498"/>
          </a:xfrm>
          <a:prstGeom prst="rect">
            <a:avLst/>
          </a:prstGeom>
        </p:spPr>
        <p:txBody>
          <a:bodyPr wrap="none">
            <a:spAutoFit/>
          </a:bodyPr>
          <a:lstStyle/>
          <a:p>
            <a:r>
              <a:rPr lang="en-GB" sz="2100" b="1" dirty="0" smtClean="0">
                <a:solidFill>
                  <a:schemeClr val="accent3"/>
                </a:solidFill>
              </a:rPr>
              <a:t>Cont</a:t>
            </a:r>
            <a:r>
              <a:rPr lang="en-GB" sz="2100" b="1" dirty="0">
                <a:solidFill>
                  <a:schemeClr val="accent3"/>
                </a:solidFill>
              </a:rPr>
              <a:t>../</a:t>
            </a:r>
            <a:endParaRPr lang="en-US" sz="2100" b="1" dirty="0">
              <a:solidFill>
                <a:schemeClr val="accent3"/>
              </a:solidFill>
            </a:endParaRPr>
          </a:p>
        </p:txBody>
      </p:sp>
    </p:spTree>
    <p:extLst>
      <p:ext uri="{BB962C8B-B14F-4D97-AF65-F5344CB8AC3E}">
        <p14:creationId xmlns:p14="http://schemas.microsoft.com/office/powerpoint/2010/main" val="3841092333"/>
      </p:ext>
    </p:extLst>
  </p:cSld>
  <p:clrMapOvr>
    <a:masterClrMapping/>
  </p:clrMapOvr>
  <p:transition>
    <p:fade/>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9411" name="Rectangle 1027"/>
          <p:cNvSpPr>
            <a:spLocks noGrp="1" noChangeArrowheads="1"/>
          </p:cNvSpPr>
          <p:nvPr>
            <p:ph idx="1"/>
          </p:nvPr>
        </p:nvSpPr>
        <p:spPr/>
        <p:txBody>
          <a:bodyPr/>
          <a:lstStyle/>
          <a:p>
            <a:pPr marL="457200" indent="-457200">
              <a:buFont typeface="+mj-lt"/>
              <a:buAutoNum type="arabicPeriod" startAt="12"/>
            </a:pPr>
            <a:r>
              <a:rPr lang="en-GB" dirty="0"/>
              <a:t>Remove barriers that rob the workers of their </a:t>
            </a:r>
            <a:r>
              <a:rPr lang="en-GB" dirty="0" smtClean="0"/>
              <a:t>right</a:t>
            </a:r>
            <a:br>
              <a:rPr lang="en-GB" dirty="0" smtClean="0"/>
            </a:br>
            <a:r>
              <a:rPr lang="en-GB" dirty="0" smtClean="0"/>
              <a:t>to </a:t>
            </a:r>
            <a:r>
              <a:rPr lang="en-GB" dirty="0"/>
              <a:t>pride of workmanship. This means </a:t>
            </a:r>
            <a:r>
              <a:rPr lang="en-GB" dirty="0" smtClean="0"/>
              <a:t>abolishment</a:t>
            </a:r>
            <a:br>
              <a:rPr lang="en-GB" dirty="0" smtClean="0"/>
            </a:br>
            <a:r>
              <a:rPr lang="en-GB" dirty="0" smtClean="0"/>
              <a:t>of </a:t>
            </a:r>
            <a:r>
              <a:rPr lang="en-GB" dirty="0"/>
              <a:t>the annual or merit rating and of </a:t>
            </a:r>
            <a:r>
              <a:rPr lang="en-GB" dirty="0" smtClean="0"/>
              <a:t>management</a:t>
            </a:r>
            <a:br>
              <a:rPr lang="en-GB" dirty="0" smtClean="0"/>
            </a:br>
            <a:r>
              <a:rPr lang="en-GB" dirty="0" smtClean="0"/>
              <a:t>by </a:t>
            </a:r>
            <a:r>
              <a:rPr lang="en-GB" dirty="0"/>
              <a:t>objectives and numbers</a:t>
            </a:r>
          </a:p>
          <a:p>
            <a:pPr marL="457200" indent="-457200">
              <a:buFont typeface="+mj-lt"/>
              <a:buAutoNum type="arabicPeriod" startAt="12"/>
            </a:pPr>
            <a:r>
              <a:rPr lang="en-GB" dirty="0"/>
              <a:t>Institute a vigorous programme of education and self improvement</a:t>
            </a:r>
          </a:p>
          <a:p>
            <a:pPr marL="457200" indent="-457200">
              <a:buFont typeface="+mj-lt"/>
              <a:buAutoNum type="arabicPeriod" startAt="12"/>
            </a:pPr>
            <a:r>
              <a:rPr lang="en-GB" dirty="0"/>
              <a:t>Put everybody in the company to work to accomplish the  transformation.  The transformation is everybody’s job</a:t>
            </a:r>
          </a:p>
        </p:txBody>
      </p:sp>
      <p:sp>
        <p:nvSpPr>
          <p:cNvPr id="1169410" name="Rectangle 1026"/>
          <p:cNvSpPr>
            <a:spLocks noGrp="1" noChangeArrowheads="1"/>
          </p:cNvSpPr>
          <p:nvPr>
            <p:ph type="title"/>
          </p:nvPr>
        </p:nvSpPr>
        <p:spPr/>
        <p:txBody>
          <a:bodyPr/>
          <a:lstStyle/>
          <a:p>
            <a:r>
              <a:rPr lang="en-GB" smtClean="0"/>
              <a:t>Deming’s 14 Points for Management</a:t>
            </a:r>
            <a:endParaRPr lang="en-GB"/>
          </a:p>
        </p:txBody>
      </p:sp>
      <p:pic>
        <p:nvPicPr>
          <p:cNvPr id="1169412" name="Picture 1028" descr="Edward Deming Picture 2"/>
          <p:cNvPicPr>
            <a:picLocks noChangeArrowheads="1"/>
          </p:cNvPicPr>
          <p:nvPr/>
        </p:nvPicPr>
        <p:blipFill>
          <a:blip r:embed="rId3" cstate="print"/>
          <a:srcRect/>
          <a:stretch>
            <a:fillRect/>
          </a:stretch>
        </p:blipFill>
        <p:spPr bwMode="auto">
          <a:xfrm>
            <a:off x="7210425" y="1466849"/>
            <a:ext cx="1371600" cy="1060704"/>
          </a:xfrm>
          <a:prstGeom prst="rect">
            <a:avLst/>
          </a:prstGeom>
          <a:noFill/>
          <a:ln w="9525">
            <a:solidFill>
              <a:schemeClr val="accent3"/>
            </a:solidFill>
            <a:miter lim="800000"/>
            <a:headEnd/>
            <a:tailEnd/>
          </a:ln>
        </p:spPr>
      </p:pic>
      <p:sp>
        <p:nvSpPr>
          <p:cNvPr id="2" name="Slide Number Placeholder 1"/>
          <p:cNvSpPr>
            <a:spLocks noGrp="1"/>
          </p:cNvSpPr>
          <p:nvPr>
            <p:ph type="sldNum" sz="quarter" idx="10"/>
          </p:nvPr>
        </p:nvSpPr>
        <p:spPr/>
        <p:txBody>
          <a:bodyPr/>
          <a:lstStyle/>
          <a:p>
            <a:fld id="{19BF2C6B-E0EC-4C0E-B7D3-613ED3B301ED}" type="slidenum">
              <a:rPr lang="en-GB" smtClean="0"/>
              <a:pPr/>
              <a:t>158</a:t>
            </a:fld>
            <a:endParaRPr lang="en-GB"/>
          </a:p>
        </p:txBody>
      </p:sp>
    </p:spTree>
    <p:extLst>
      <p:ext uri="{BB962C8B-B14F-4D97-AF65-F5344CB8AC3E}">
        <p14:creationId xmlns:p14="http://schemas.microsoft.com/office/powerpoint/2010/main" val="3820308927"/>
      </p:ext>
    </p:extLst>
  </p:cSld>
  <p:clrMapOvr>
    <a:masterClrMapping/>
  </p:clrMapOvr>
  <p:transition>
    <p:fade/>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1459" name="Rectangle 1027"/>
          <p:cNvSpPr>
            <a:spLocks noGrp="1" noChangeArrowheads="1"/>
          </p:cNvSpPr>
          <p:nvPr>
            <p:ph idx="1"/>
          </p:nvPr>
        </p:nvSpPr>
        <p:spPr/>
        <p:txBody>
          <a:bodyPr/>
          <a:lstStyle/>
          <a:p>
            <a:r>
              <a:rPr lang="en-GB" smtClean="0"/>
              <a:t>Pareto charts: used to identify the principal causes of risks</a:t>
            </a:r>
          </a:p>
          <a:p>
            <a:r>
              <a:rPr lang="en-GB" smtClean="0"/>
              <a:t>Ishikawa/fishbone diagrams: charts of cause and effect in processes</a:t>
            </a:r>
          </a:p>
          <a:p>
            <a:r>
              <a:rPr lang="en-GB" smtClean="0"/>
              <a:t>Stratification: layer charts which place each set of data successively on top of the previous one</a:t>
            </a:r>
          </a:p>
          <a:p>
            <a:r>
              <a:rPr lang="en-GB" smtClean="0"/>
              <a:t>Check sheets: to provide a record of quality</a:t>
            </a:r>
          </a:p>
          <a:p>
            <a:r>
              <a:rPr lang="en-GB" smtClean="0"/>
              <a:t>Histograms: graphs used to display frequency of various ranges of values of a quantity</a:t>
            </a:r>
          </a:p>
          <a:p>
            <a:r>
              <a:rPr lang="en-GB" smtClean="0"/>
              <a:t>Scatter graphs: used to help determine whether there is a correlation between two factors</a:t>
            </a:r>
          </a:p>
          <a:p>
            <a:r>
              <a:rPr lang="en-GB" smtClean="0"/>
              <a:t>Control Charts: used as a device in SPC</a:t>
            </a:r>
          </a:p>
          <a:p>
            <a:endParaRPr lang="en-GB" dirty="0"/>
          </a:p>
        </p:txBody>
      </p:sp>
      <p:sp>
        <p:nvSpPr>
          <p:cNvPr id="1171458" name="Rectangle 1026"/>
          <p:cNvSpPr>
            <a:spLocks noGrp="1" noChangeArrowheads="1"/>
          </p:cNvSpPr>
          <p:nvPr>
            <p:ph type="title"/>
          </p:nvPr>
        </p:nvSpPr>
        <p:spPr/>
        <p:txBody>
          <a:bodyPr/>
          <a:lstStyle/>
          <a:p>
            <a:r>
              <a:rPr lang="en-GB" smtClean="0"/>
              <a:t>Quality Tools</a:t>
            </a:r>
            <a:endParaRPr lang="en-GB"/>
          </a:p>
        </p:txBody>
      </p:sp>
      <p:sp>
        <p:nvSpPr>
          <p:cNvPr id="2" name="Slide Number Placeholder 1"/>
          <p:cNvSpPr>
            <a:spLocks noGrp="1"/>
          </p:cNvSpPr>
          <p:nvPr>
            <p:ph type="sldNum" sz="quarter" idx="10"/>
          </p:nvPr>
        </p:nvSpPr>
        <p:spPr/>
        <p:txBody>
          <a:bodyPr/>
          <a:lstStyle/>
          <a:p>
            <a:fld id="{19BF2C6B-E0EC-4C0E-B7D3-613ED3B301ED}" type="slidenum">
              <a:rPr lang="en-GB" smtClean="0"/>
              <a:pPr/>
              <a:t>159</a:t>
            </a:fld>
            <a:endParaRPr lang="en-GB"/>
          </a:p>
        </p:txBody>
      </p:sp>
    </p:spTree>
    <p:extLst>
      <p:ext uri="{BB962C8B-B14F-4D97-AF65-F5344CB8AC3E}">
        <p14:creationId xmlns:p14="http://schemas.microsoft.com/office/powerpoint/2010/main" val="3087436222"/>
      </p:ext>
    </p:extLst>
  </p:cSld>
  <p:clrMapOvr>
    <a:masterClrMapping/>
  </p:clrMapOvr>
  <p:transition>
    <p:fade/>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ChangeArrowheads="1"/>
          </p:cNvSpPr>
          <p:nvPr/>
        </p:nvSpPr>
        <p:spPr bwMode="gray">
          <a:xfrm>
            <a:off x="1875501" y="2905425"/>
            <a:ext cx="5582573" cy="1466651"/>
          </a:xfrm>
          <a:prstGeom prst="rightArrow">
            <a:avLst>
              <a:gd name="adj1" fmla="val 50000"/>
              <a:gd name="adj2" fmla="val 97130"/>
            </a:avLst>
          </a:prstGeom>
          <a:gradFill flip="none" rotWithShape="1">
            <a:gsLst>
              <a:gs pos="0">
                <a:schemeClr val="bg1"/>
              </a:gs>
              <a:gs pos="25000">
                <a:schemeClr val="accent4">
                  <a:lumMod val="20000"/>
                  <a:lumOff val="80000"/>
                </a:schemeClr>
              </a:gs>
            </a:gsLst>
            <a:lin ang="10800000" scaled="1"/>
            <a:tileRect/>
          </a:gradFill>
          <a:ln w="19050">
            <a:solidFill>
              <a:srgbClr val="393766"/>
            </a:solidFill>
            <a:miter lim="800000"/>
            <a:headEnd type="none" w="sm" len="sm"/>
            <a:tailEnd type="none" w="sm" len="sm"/>
          </a:ln>
        </p:spPr>
        <p:txBody>
          <a:bodyPr wrap="none" anchor="ctr"/>
          <a:lstStyle/>
          <a:p>
            <a:pPr algn="ctr">
              <a:lnSpc>
                <a:spcPct val="90000"/>
              </a:lnSpc>
            </a:pPr>
            <a:r>
              <a:rPr lang="en-GB" sz="1600" b="1" dirty="0">
                <a:solidFill>
                  <a:schemeClr val="accent3"/>
                </a:solidFill>
              </a:rPr>
              <a:t>Ishikawa’s Methodology Enables us to Identify</a:t>
            </a:r>
          </a:p>
          <a:p>
            <a:pPr algn="ctr">
              <a:lnSpc>
                <a:spcPct val="90000"/>
              </a:lnSpc>
            </a:pPr>
            <a:r>
              <a:rPr lang="en-GB" sz="1600" b="1" dirty="0">
                <a:solidFill>
                  <a:schemeClr val="accent3"/>
                </a:solidFill>
              </a:rPr>
              <a:t>the Root Causes of any Desired Outcome</a:t>
            </a:r>
          </a:p>
        </p:txBody>
      </p:sp>
      <p:sp>
        <p:nvSpPr>
          <p:cNvPr id="13315" name="Line 3"/>
          <p:cNvSpPr>
            <a:spLocks noChangeShapeType="1"/>
          </p:cNvSpPr>
          <p:nvPr/>
        </p:nvSpPr>
        <p:spPr bwMode="gray">
          <a:xfrm>
            <a:off x="3093100" y="2435892"/>
            <a:ext cx="705600" cy="792000"/>
          </a:xfrm>
          <a:prstGeom prst="line">
            <a:avLst/>
          </a:prstGeom>
          <a:noFill/>
          <a:ln w="76200" cap="rnd">
            <a:solidFill>
              <a:schemeClr val="accent3"/>
            </a:solidFill>
            <a:round/>
            <a:headEnd type="none" w="sm" len="sm"/>
            <a:tailEnd type="triangle" w="med" len="med"/>
          </a:ln>
        </p:spPr>
        <p:txBody>
          <a:bodyPr wrap="none" anchor="ctr"/>
          <a:lstStyle/>
          <a:p>
            <a:endParaRPr lang="en-GB"/>
          </a:p>
        </p:txBody>
      </p:sp>
      <p:sp>
        <p:nvSpPr>
          <p:cNvPr id="13316" name="Line 4"/>
          <p:cNvSpPr>
            <a:spLocks noChangeShapeType="1"/>
          </p:cNvSpPr>
          <p:nvPr/>
        </p:nvSpPr>
        <p:spPr bwMode="gray">
          <a:xfrm>
            <a:off x="4144660" y="2435892"/>
            <a:ext cx="705600" cy="792000"/>
          </a:xfrm>
          <a:prstGeom prst="line">
            <a:avLst/>
          </a:prstGeom>
          <a:noFill/>
          <a:ln w="76200" cap="rnd">
            <a:solidFill>
              <a:schemeClr val="accent3"/>
            </a:solidFill>
            <a:round/>
            <a:headEnd type="none" w="sm" len="sm"/>
            <a:tailEnd type="triangle" w="med" len="med"/>
          </a:ln>
        </p:spPr>
        <p:txBody>
          <a:bodyPr wrap="none" anchor="ctr"/>
          <a:lstStyle/>
          <a:p>
            <a:endParaRPr lang="en-GB"/>
          </a:p>
        </p:txBody>
      </p:sp>
      <p:sp>
        <p:nvSpPr>
          <p:cNvPr id="13317" name="Line 5"/>
          <p:cNvSpPr>
            <a:spLocks noChangeShapeType="1"/>
          </p:cNvSpPr>
          <p:nvPr/>
        </p:nvSpPr>
        <p:spPr bwMode="gray">
          <a:xfrm>
            <a:off x="5256171" y="2435892"/>
            <a:ext cx="705600" cy="792000"/>
          </a:xfrm>
          <a:prstGeom prst="line">
            <a:avLst/>
          </a:prstGeom>
          <a:noFill/>
          <a:ln w="76200" cap="rnd">
            <a:solidFill>
              <a:schemeClr val="accent3"/>
            </a:solidFill>
            <a:round/>
            <a:headEnd type="none" w="sm" len="sm"/>
            <a:tailEnd type="triangle" w="med" len="med"/>
          </a:ln>
        </p:spPr>
        <p:txBody>
          <a:bodyPr wrap="none" anchor="ctr"/>
          <a:lstStyle/>
          <a:p>
            <a:endParaRPr lang="en-GB"/>
          </a:p>
        </p:txBody>
      </p:sp>
      <p:sp>
        <p:nvSpPr>
          <p:cNvPr id="13318" name="Line 6"/>
          <p:cNvSpPr>
            <a:spLocks noChangeShapeType="1"/>
          </p:cNvSpPr>
          <p:nvPr/>
        </p:nvSpPr>
        <p:spPr bwMode="gray">
          <a:xfrm flipV="1">
            <a:off x="3093100" y="4057648"/>
            <a:ext cx="705600" cy="792000"/>
          </a:xfrm>
          <a:prstGeom prst="line">
            <a:avLst/>
          </a:prstGeom>
          <a:noFill/>
          <a:ln w="76200" cap="rnd">
            <a:solidFill>
              <a:schemeClr val="accent3"/>
            </a:solidFill>
            <a:round/>
            <a:headEnd type="none" w="sm" len="sm"/>
            <a:tailEnd type="triangle" w="med" len="med"/>
          </a:ln>
        </p:spPr>
        <p:txBody>
          <a:bodyPr wrap="none" anchor="ctr"/>
          <a:lstStyle/>
          <a:p>
            <a:endParaRPr lang="en-GB"/>
          </a:p>
        </p:txBody>
      </p:sp>
      <p:sp>
        <p:nvSpPr>
          <p:cNvPr id="13319" name="Line 7"/>
          <p:cNvSpPr>
            <a:spLocks noChangeShapeType="1"/>
          </p:cNvSpPr>
          <p:nvPr/>
        </p:nvSpPr>
        <p:spPr bwMode="gray">
          <a:xfrm flipV="1">
            <a:off x="4144660" y="4057649"/>
            <a:ext cx="705600" cy="792000"/>
          </a:xfrm>
          <a:prstGeom prst="line">
            <a:avLst/>
          </a:prstGeom>
          <a:noFill/>
          <a:ln w="76200" cap="rnd">
            <a:solidFill>
              <a:schemeClr val="accent3"/>
            </a:solidFill>
            <a:round/>
            <a:headEnd type="none" w="sm" len="sm"/>
            <a:tailEnd type="triangle" w="med" len="med"/>
          </a:ln>
        </p:spPr>
        <p:txBody>
          <a:bodyPr wrap="none" anchor="ctr"/>
          <a:lstStyle/>
          <a:p>
            <a:endParaRPr lang="en-GB"/>
          </a:p>
        </p:txBody>
      </p:sp>
      <p:sp>
        <p:nvSpPr>
          <p:cNvPr id="13320" name="Line 8"/>
          <p:cNvSpPr>
            <a:spLocks noChangeShapeType="1"/>
          </p:cNvSpPr>
          <p:nvPr/>
        </p:nvSpPr>
        <p:spPr bwMode="gray">
          <a:xfrm flipV="1">
            <a:off x="5256171" y="4057649"/>
            <a:ext cx="705600" cy="792000"/>
          </a:xfrm>
          <a:prstGeom prst="line">
            <a:avLst/>
          </a:prstGeom>
          <a:noFill/>
          <a:ln w="76200" cap="rnd">
            <a:solidFill>
              <a:schemeClr val="accent3"/>
            </a:solidFill>
            <a:round/>
            <a:headEnd type="none" w="sm" len="sm"/>
            <a:tailEnd type="triangle" w="med" len="med"/>
          </a:ln>
        </p:spPr>
        <p:txBody>
          <a:bodyPr wrap="none" anchor="ctr"/>
          <a:lstStyle/>
          <a:p>
            <a:endParaRPr lang="en-GB"/>
          </a:p>
        </p:txBody>
      </p:sp>
      <p:sp>
        <p:nvSpPr>
          <p:cNvPr id="13321" name="Line 9"/>
          <p:cNvSpPr>
            <a:spLocks noChangeShapeType="1"/>
          </p:cNvSpPr>
          <p:nvPr/>
        </p:nvSpPr>
        <p:spPr bwMode="gray">
          <a:xfrm>
            <a:off x="2785993" y="2525728"/>
            <a:ext cx="276727" cy="0"/>
          </a:xfrm>
          <a:prstGeom prst="line">
            <a:avLst/>
          </a:prstGeom>
          <a:noFill/>
          <a:ln w="28575" cap="rnd">
            <a:solidFill>
              <a:schemeClr val="accent3"/>
            </a:solidFill>
            <a:round/>
            <a:headEnd type="none" w="sm" len="sm"/>
            <a:tailEnd type="triangle" w="med" len="med"/>
          </a:ln>
        </p:spPr>
        <p:txBody>
          <a:bodyPr wrap="none" anchor="ctr"/>
          <a:lstStyle/>
          <a:p>
            <a:endParaRPr lang="en-GB"/>
          </a:p>
        </p:txBody>
      </p:sp>
      <p:sp>
        <p:nvSpPr>
          <p:cNvPr id="13322" name="Line 10"/>
          <p:cNvSpPr>
            <a:spLocks noChangeShapeType="1"/>
          </p:cNvSpPr>
          <p:nvPr/>
        </p:nvSpPr>
        <p:spPr bwMode="gray">
          <a:xfrm>
            <a:off x="3033142" y="2830127"/>
            <a:ext cx="276727" cy="0"/>
          </a:xfrm>
          <a:prstGeom prst="line">
            <a:avLst/>
          </a:prstGeom>
          <a:noFill/>
          <a:ln w="28575" cap="rnd">
            <a:solidFill>
              <a:schemeClr val="accent3"/>
            </a:solidFill>
            <a:round/>
            <a:headEnd type="none" w="sm" len="sm"/>
            <a:tailEnd type="triangle" w="med" len="med"/>
          </a:ln>
        </p:spPr>
        <p:txBody>
          <a:bodyPr wrap="none" anchor="ctr"/>
          <a:lstStyle/>
          <a:p>
            <a:endParaRPr lang="en-GB"/>
          </a:p>
        </p:txBody>
      </p:sp>
      <p:sp>
        <p:nvSpPr>
          <p:cNvPr id="13323" name="Line 11"/>
          <p:cNvSpPr>
            <a:spLocks noChangeShapeType="1"/>
          </p:cNvSpPr>
          <p:nvPr/>
        </p:nvSpPr>
        <p:spPr bwMode="gray">
          <a:xfrm>
            <a:off x="3235034" y="3134527"/>
            <a:ext cx="276727" cy="0"/>
          </a:xfrm>
          <a:prstGeom prst="line">
            <a:avLst/>
          </a:prstGeom>
          <a:noFill/>
          <a:ln w="28575" cap="rnd">
            <a:solidFill>
              <a:schemeClr val="accent3"/>
            </a:solidFill>
            <a:round/>
            <a:headEnd type="none" w="sm" len="sm"/>
            <a:tailEnd type="triangle" w="med" len="med"/>
          </a:ln>
        </p:spPr>
        <p:txBody>
          <a:bodyPr wrap="none" anchor="ctr"/>
          <a:lstStyle/>
          <a:p>
            <a:endParaRPr lang="en-GB"/>
          </a:p>
        </p:txBody>
      </p:sp>
      <p:sp>
        <p:nvSpPr>
          <p:cNvPr id="13324" name="Line 12"/>
          <p:cNvSpPr>
            <a:spLocks noChangeShapeType="1"/>
          </p:cNvSpPr>
          <p:nvPr/>
        </p:nvSpPr>
        <p:spPr bwMode="gray">
          <a:xfrm flipH="1">
            <a:off x="3314480" y="2525728"/>
            <a:ext cx="276727" cy="0"/>
          </a:xfrm>
          <a:prstGeom prst="line">
            <a:avLst/>
          </a:prstGeom>
          <a:noFill/>
          <a:ln w="28575" cap="rnd">
            <a:solidFill>
              <a:schemeClr val="accent3"/>
            </a:solidFill>
            <a:round/>
            <a:headEnd type="none" w="sm" len="sm"/>
            <a:tailEnd type="triangle" w="med" len="med"/>
          </a:ln>
        </p:spPr>
        <p:txBody>
          <a:bodyPr wrap="none" anchor="ctr"/>
          <a:lstStyle/>
          <a:p>
            <a:endParaRPr lang="en-GB"/>
          </a:p>
        </p:txBody>
      </p:sp>
      <p:sp>
        <p:nvSpPr>
          <p:cNvPr id="13325" name="Line 13"/>
          <p:cNvSpPr>
            <a:spLocks noChangeShapeType="1"/>
          </p:cNvSpPr>
          <p:nvPr/>
        </p:nvSpPr>
        <p:spPr bwMode="gray">
          <a:xfrm flipH="1">
            <a:off x="3591207" y="2830127"/>
            <a:ext cx="276727" cy="0"/>
          </a:xfrm>
          <a:prstGeom prst="line">
            <a:avLst/>
          </a:prstGeom>
          <a:noFill/>
          <a:ln w="28575" cap="rnd">
            <a:solidFill>
              <a:schemeClr val="accent3"/>
            </a:solidFill>
            <a:round/>
            <a:headEnd type="none" w="sm" len="sm"/>
            <a:tailEnd type="triangle" w="med" len="med"/>
          </a:ln>
        </p:spPr>
        <p:txBody>
          <a:bodyPr wrap="none" anchor="ctr"/>
          <a:lstStyle/>
          <a:p>
            <a:endParaRPr lang="en-GB"/>
          </a:p>
        </p:txBody>
      </p:sp>
      <p:sp>
        <p:nvSpPr>
          <p:cNvPr id="13326" name="Line 14"/>
          <p:cNvSpPr>
            <a:spLocks noChangeShapeType="1"/>
          </p:cNvSpPr>
          <p:nvPr/>
        </p:nvSpPr>
        <p:spPr bwMode="gray">
          <a:xfrm flipH="1">
            <a:off x="3867934" y="3134527"/>
            <a:ext cx="276727" cy="0"/>
          </a:xfrm>
          <a:prstGeom prst="line">
            <a:avLst/>
          </a:prstGeom>
          <a:noFill/>
          <a:ln w="28575" cap="rnd">
            <a:solidFill>
              <a:schemeClr val="accent3"/>
            </a:solidFill>
            <a:round/>
            <a:headEnd type="none" w="sm" len="sm"/>
            <a:tailEnd type="triangle" w="med" len="med"/>
          </a:ln>
        </p:spPr>
        <p:txBody>
          <a:bodyPr wrap="none" anchor="ctr"/>
          <a:lstStyle/>
          <a:p>
            <a:endParaRPr lang="en-GB"/>
          </a:p>
        </p:txBody>
      </p:sp>
      <p:sp>
        <p:nvSpPr>
          <p:cNvPr id="13327" name="Text Box 15"/>
          <p:cNvSpPr txBox="1">
            <a:spLocks noChangeArrowheads="1"/>
          </p:cNvSpPr>
          <p:nvPr/>
        </p:nvSpPr>
        <p:spPr bwMode="gray">
          <a:xfrm>
            <a:off x="1875502" y="1632482"/>
            <a:ext cx="1300356" cy="624941"/>
          </a:xfrm>
          <a:prstGeom prst="rect">
            <a:avLst/>
          </a:prstGeom>
          <a:solidFill>
            <a:srgbClr val="FFFFFF">
              <a:alpha val="20000"/>
            </a:srgbClr>
          </a:solidFill>
          <a:ln w="19050">
            <a:solidFill>
              <a:schemeClr val="accent4">
                <a:lumMod val="75000"/>
              </a:schemeClr>
            </a:solidFill>
            <a:miter lim="800000"/>
            <a:headEnd/>
            <a:tailEnd/>
          </a:ln>
        </p:spPr>
        <p:txBody>
          <a:bodyPr wrap="square">
            <a:noAutofit/>
          </a:bodyPr>
          <a:lstStyle/>
          <a:p>
            <a:r>
              <a:rPr lang="en-US" sz="900" b="1" dirty="0">
                <a:solidFill>
                  <a:schemeClr val="bg1"/>
                </a:solidFill>
                <a:latin typeface="+mn-lt"/>
              </a:rPr>
              <a:t>	      </a:t>
            </a:r>
          </a:p>
          <a:p>
            <a:endParaRPr lang="en-US" sz="900" b="1" dirty="0">
              <a:solidFill>
                <a:schemeClr val="bg1"/>
              </a:solidFill>
              <a:latin typeface="+mn-lt"/>
            </a:endParaRPr>
          </a:p>
        </p:txBody>
      </p:sp>
      <p:sp>
        <p:nvSpPr>
          <p:cNvPr id="13328" name="Text Box 16"/>
          <p:cNvSpPr txBox="1">
            <a:spLocks noChangeArrowheads="1"/>
          </p:cNvSpPr>
          <p:nvPr/>
        </p:nvSpPr>
        <p:spPr bwMode="gray">
          <a:xfrm>
            <a:off x="3540474" y="1632483"/>
            <a:ext cx="1157640" cy="624941"/>
          </a:xfrm>
          <a:prstGeom prst="rect">
            <a:avLst/>
          </a:prstGeom>
          <a:solidFill>
            <a:srgbClr val="FFFFFF">
              <a:alpha val="20000"/>
            </a:srgbClr>
          </a:solidFill>
          <a:ln w="19050">
            <a:solidFill>
              <a:schemeClr val="accent4">
                <a:lumMod val="75000"/>
              </a:schemeClr>
            </a:solidFill>
            <a:miter lim="800000"/>
            <a:headEnd/>
            <a:tailEnd/>
          </a:ln>
        </p:spPr>
        <p:txBody>
          <a:bodyPr wrap="square">
            <a:noAutofit/>
          </a:bodyPr>
          <a:lstStyle/>
          <a:p>
            <a:r>
              <a:rPr lang="en-US" sz="900" b="1" dirty="0" smtClean="0">
                <a:solidFill>
                  <a:schemeClr val="bg1"/>
                </a:solidFill>
                <a:latin typeface="+mn-lt"/>
              </a:rPr>
              <a:t>      </a:t>
            </a:r>
            <a:endParaRPr lang="en-US" sz="900" b="1" dirty="0">
              <a:solidFill>
                <a:schemeClr val="bg1"/>
              </a:solidFill>
              <a:latin typeface="+mn-lt"/>
            </a:endParaRPr>
          </a:p>
        </p:txBody>
      </p:sp>
      <p:sp>
        <p:nvSpPr>
          <p:cNvPr id="13329" name="Text Box 17"/>
          <p:cNvSpPr txBox="1">
            <a:spLocks noChangeArrowheads="1"/>
          </p:cNvSpPr>
          <p:nvPr/>
        </p:nvSpPr>
        <p:spPr bwMode="gray">
          <a:xfrm>
            <a:off x="5090143" y="1632483"/>
            <a:ext cx="1157640" cy="624941"/>
          </a:xfrm>
          <a:prstGeom prst="rect">
            <a:avLst/>
          </a:prstGeom>
          <a:solidFill>
            <a:srgbClr val="FFFFFF">
              <a:alpha val="20000"/>
            </a:srgbClr>
          </a:solidFill>
          <a:ln w="19050">
            <a:solidFill>
              <a:schemeClr val="accent4">
                <a:lumMod val="75000"/>
              </a:schemeClr>
            </a:solidFill>
            <a:miter lim="800000"/>
            <a:headEnd/>
            <a:tailEnd/>
          </a:ln>
        </p:spPr>
        <p:txBody>
          <a:bodyPr wrap="square">
            <a:noAutofit/>
          </a:bodyPr>
          <a:lstStyle/>
          <a:p>
            <a:r>
              <a:rPr lang="en-US" sz="900" b="1" dirty="0" smtClean="0">
                <a:solidFill>
                  <a:schemeClr val="bg1"/>
                </a:solidFill>
                <a:latin typeface="+mn-lt"/>
              </a:rPr>
              <a:t>      </a:t>
            </a:r>
            <a:endParaRPr lang="en-US" sz="900" b="1" dirty="0">
              <a:solidFill>
                <a:schemeClr val="bg1"/>
              </a:solidFill>
              <a:latin typeface="+mn-lt"/>
            </a:endParaRPr>
          </a:p>
          <a:p>
            <a:endParaRPr lang="en-US" sz="900" b="1" dirty="0">
              <a:solidFill>
                <a:schemeClr val="bg1"/>
              </a:solidFill>
              <a:latin typeface="+mn-lt"/>
            </a:endParaRPr>
          </a:p>
        </p:txBody>
      </p:sp>
      <p:sp>
        <p:nvSpPr>
          <p:cNvPr id="13330" name="Text Box 18"/>
          <p:cNvSpPr txBox="1">
            <a:spLocks noChangeArrowheads="1"/>
          </p:cNvSpPr>
          <p:nvPr/>
        </p:nvSpPr>
        <p:spPr bwMode="gray">
          <a:xfrm>
            <a:off x="1875502" y="4983582"/>
            <a:ext cx="1157640" cy="624941"/>
          </a:xfrm>
          <a:prstGeom prst="rect">
            <a:avLst/>
          </a:prstGeom>
          <a:solidFill>
            <a:srgbClr val="FFFFFF">
              <a:alpha val="20000"/>
            </a:srgbClr>
          </a:solidFill>
          <a:ln w="19050">
            <a:solidFill>
              <a:schemeClr val="accent4">
                <a:lumMod val="75000"/>
              </a:schemeClr>
            </a:solidFill>
            <a:miter lim="800000"/>
            <a:headEnd/>
            <a:tailEnd/>
          </a:ln>
        </p:spPr>
        <p:txBody>
          <a:bodyPr wrap="square">
            <a:noAutofit/>
          </a:bodyPr>
          <a:lstStyle>
            <a:defPPr>
              <a:defRPr lang="en-GB"/>
            </a:defPPr>
            <a:lvl1pPr>
              <a:defRPr sz="1000" b="1">
                <a:solidFill>
                  <a:schemeClr val="bg1"/>
                </a:solidFill>
                <a:latin typeface="+mn-lt"/>
              </a:defRPr>
            </a:lvl1pPr>
          </a:lstStyle>
          <a:p>
            <a:r>
              <a:rPr lang="en-US" sz="900"/>
              <a:t>	      </a:t>
            </a:r>
          </a:p>
          <a:p>
            <a:endParaRPr lang="en-US" sz="900"/>
          </a:p>
        </p:txBody>
      </p:sp>
      <p:sp>
        <p:nvSpPr>
          <p:cNvPr id="13331" name="Text Box 19"/>
          <p:cNvSpPr txBox="1">
            <a:spLocks noChangeArrowheads="1"/>
          </p:cNvSpPr>
          <p:nvPr/>
        </p:nvSpPr>
        <p:spPr bwMode="gray">
          <a:xfrm>
            <a:off x="3480516" y="4983582"/>
            <a:ext cx="1157640" cy="624941"/>
          </a:xfrm>
          <a:prstGeom prst="rect">
            <a:avLst/>
          </a:prstGeom>
          <a:solidFill>
            <a:srgbClr val="FFFFFF">
              <a:alpha val="20000"/>
            </a:srgbClr>
          </a:solidFill>
          <a:ln w="19050">
            <a:solidFill>
              <a:schemeClr val="accent4">
                <a:lumMod val="75000"/>
              </a:schemeClr>
            </a:solidFill>
            <a:miter lim="800000"/>
            <a:headEnd/>
            <a:tailEnd/>
          </a:ln>
        </p:spPr>
        <p:txBody>
          <a:bodyPr wrap="square">
            <a:noAutofit/>
          </a:bodyPr>
          <a:lstStyle>
            <a:defPPr>
              <a:defRPr lang="en-GB"/>
            </a:defPPr>
            <a:lvl1pPr>
              <a:defRPr sz="1000" b="1">
                <a:solidFill>
                  <a:schemeClr val="bg1"/>
                </a:solidFill>
                <a:latin typeface="+mn-lt"/>
              </a:defRPr>
            </a:lvl1pPr>
          </a:lstStyle>
          <a:p>
            <a:r>
              <a:rPr lang="en-US" sz="900"/>
              <a:t>	      </a:t>
            </a:r>
          </a:p>
          <a:p>
            <a:endParaRPr lang="en-US" sz="900"/>
          </a:p>
        </p:txBody>
      </p:sp>
      <p:sp>
        <p:nvSpPr>
          <p:cNvPr id="13332" name="Text Box 20"/>
          <p:cNvSpPr txBox="1">
            <a:spLocks noChangeArrowheads="1"/>
          </p:cNvSpPr>
          <p:nvPr/>
        </p:nvSpPr>
        <p:spPr bwMode="gray">
          <a:xfrm>
            <a:off x="5030186" y="4983582"/>
            <a:ext cx="1157640" cy="624941"/>
          </a:xfrm>
          <a:prstGeom prst="rect">
            <a:avLst/>
          </a:prstGeom>
          <a:solidFill>
            <a:srgbClr val="FFFFFF">
              <a:alpha val="20000"/>
            </a:srgbClr>
          </a:solidFill>
          <a:ln w="19050">
            <a:solidFill>
              <a:schemeClr val="accent4">
                <a:lumMod val="75000"/>
              </a:schemeClr>
            </a:solidFill>
            <a:miter lim="800000"/>
            <a:headEnd/>
            <a:tailEnd/>
          </a:ln>
        </p:spPr>
        <p:txBody>
          <a:bodyPr wrap="square">
            <a:noAutofit/>
          </a:bodyPr>
          <a:lstStyle>
            <a:defPPr>
              <a:defRPr lang="en-GB"/>
            </a:defPPr>
            <a:lvl1pPr>
              <a:defRPr sz="1000" b="1">
                <a:solidFill>
                  <a:schemeClr val="bg1"/>
                </a:solidFill>
                <a:latin typeface="+mn-lt"/>
              </a:defRPr>
            </a:lvl1pPr>
          </a:lstStyle>
          <a:p>
            <a:r>
              <a:rPr lang="en-US" sz="900"/>
              <a:t>	      </a:t>
            </a:r>
          </a:p>
          <a:p>
            <a:endParaRPr lang="en-US" sz="900"/>
          </a:p>
        </p:txBody>
      </p:sp>
      <p:sp>
        <p:nvSpPr>
          <p:cNvPr id="13333" name="Rectangle 21"/>
          <p:cNvSpPr>
            <a:spLocks noGrp="1" noChangeArrowheads="1"/>
          </p:cNvSpPr>
          <p:nvPr>
            <p:ph type="title"/>
          </p:nvPr>
        </p:nvSpPr>
        <p:spPr/>
        <p:txBody>
          <a:bodyPr/>
          <a:lstStyle/>
          <a:p>
            <a:r>
              <a:rPr lang="en-GB" smtClean="0"/>
              <a:t>Total Quality Approaches</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160</a:t>
            </a:fld>
            <a:endParaRPr lang="en-GB"/>
          </a:p>
        </p:txBody>
      </p:sp>
    </p:spTree>
    <p:extLst>
      <p:ext uri="{BB962C8B-B14F-4D97-AF65-F5344CB8AC3E}">
        <p14:creationId xmlns:p14="http://schemas.microsoft.com/office/powerpoint/2010/main" val="1206814807"/>
      </p:ext>
    </p:extLst>
  </p:cSld>
  <p:clrMapOvr>
    <a:masterClrMapping/>
  </p:clrMapOvr>
  <p:transition>
    <p:fade/>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Ishikawa – Cause and Effect</a:t>
            </a:r>
          </a:p>
        </p:txBody>
      </p:sp>
      <p:sp>
        <p:nvSpPr>
          <p:cNvPr id="3" name="Rectangle 2"/>
          <p:cNvSpPr/>
          <p:nvPr/>
        </p:nvSpPr>
        <p:spPr>
          <a:xfrm>
            <a:off x="524656" y="1459472"/>
            <a:ext cx="8259580" cy="4170372"/>
          </a:xfrm>
          <a:prstGeom prst="rect">
            <a:avLst/>
          </a:prstGeom>
        </p:spPr>
        <p:txBody>
          <a:bodyPr wrap="square">
            <a:spAutoFit/>
          </a:bodyPr>
          <a:lstStyle/>
          <a:p>
            <a:r>
              <a:rPr lang="en-GB" sz="2000" b="1" dirty="0">
                <a:solidFill>
                  <a:schemeClr val="accent3"/>
                </a:solidFill>
              </a:rPr>
              <a:t>How to create a fishbone diagram:</a:t>
            </a:r>
            <a:endParaRPr lang="en-GB" sz="2000" dirty="0">
              <a:solidFill>
                <a:schemeClr val="accent3"/>
              </a:solidFill>
            </a:endParaRPr>
          </a:p>
          <a:p>
            <a:pPr marL="342900" indent="-342900">
              <a:spcBef>
                <a:spcPts val="600"/>
              </a:spcBef>
              <a:buFont typeface="Arial" panose="020B0604020202020204" pitchFamily="34" charset="0"/>
              <a:buChar char="•"/>
            </a:pPr>
            <a:r>
              <a:rPr lang="en-GB" sz="2000" dirty="0">
                <a:solidFill>
                  <a:schemeClr val="accent3"/>
                </a:solidFill>
              </a:rPr>
              <a:t>Create a head, which lists the problem or issue to be studied.</a:t>
            </a:r>
          </a:p>
          <a:p>
            <a:pPr marL="342900" indent="-342900">
              <a:spcBef>
                <a:spcPts val="600"/>
              </a:spcBef>
              <a:buFont typeface="Arial" panose="020B0604020202020204" pitchFamily="34" charset="0"/>
              <a:buChar char="•"/>
            </a:pPr>
            <a:r>
              <a:rPr lang="en-GB" sz="2000" dirty="0">
                <a:solidFill>
                  <a:schemeClr val="accent3"/>
                </a:solidFill>
              </a:rPr>
              <a:t>Create a backbone for the fish (straight line which leads to the head).</a:t>
            </a:r>
          </a:p>
          <a:p>
            <a:pPr marL="342900" indent="-342900">
              <a:spcBef>
                <a:spcPts val="600"/>
              </a:spcBef>
              <a:buFont typeface="Arial" panose="020B0604020202020204" pitchFamily="34" charset="0"/>
              <a:buChar char="•"/>
            </a:pPr>
            <a:r>
              <a:rPr lang="en-GB" sz="2000" dirty="0">
                <a:solidFill>
                  <a:schemeClr val="accent3"/>
                </a:solidFill>
              </a:rPr>
              <a:t>Identify at least four “causes” that contribute to the problem. Connect these four causes with arrows to the spine. These will create the first bones of the fish.</a:t>
            </a:r>
          </a:p>
          <a:p>
            <a:pPr marL="342900" indent="-342900">
              <a:spcBef>
                <a:spcPts val="600"/>
              </a:spcBef>
              <a:buFont typeface="Arial" panose="020B0604020202020204" pitchFamily="34" charset="0"/>
              <a:buChar char="•"/>
            </a:pPr>
            <a:r>
              <a:rPr lang="en-GB" sz="2000" dirty="0">
                <a:solidFill>
                  <a:schemeClr val="accent3"/>
                </a:solidFill>
              </a:rPr>
              <a:t>Brainstorm around each “cause” to document those things that contributed to the cause. Use the 5 Whys or another questioning process such as the 4P’s (Policies, Procedures, People and Plant) to keep the conversation focused.</a:t>
            </a:r>
          </a:p>
          <a:p>
            <a:pPr marL="342900" indent="-342900">
              <a:spcBef>
                <a:spcPts val="600"/>
              </a:spcBef>
              <a:buFont typeface="Arial" panose="020B0604020202020204" pitchFamily="34" charset="0"/>
              <a:buChar char="•"/>
            </a:pPr>
            <a:r>
              <a:rPr lang="en-GB" sz="2000" dirty="0">
                <a:solidFill>
                  <a:schemeClr val="accent3"/>
                </a:solidFill>
              </a:rPr>
              <a:t>Continue breaking down each cause until the root causes have been identified</a:t>
            </a:r>
            <a:endParaRPr lang="en-GB" sz="2000" dirty="0">
              <a:solidFill>
                <a:schemeClr val="accent3"/>
              </a:solidFill>
              <a:effectLst/>
            </a:endParaRPr>
          </a:p>
        </p:txBody>
      </p:sp>
    </p:spTree>
    <p:extLst>
      <p:ext uri="{BB962C8B-B14F-4D97-AF65-F5344CB8AC3E}">
        <p14:creationId xmlns:p14="http://schemas.microsoft.com/office/powerpoint/2010/main" val="335479010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Ishikawa Example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727" y="2269542"/>
            <a:ext cx="6300138" cy="3606601"/>
          </a:xfrm>
          <a:prstGeom prst="rect">
            <a:avLst/>
          </a:prstGeom>
        </p:spPr>
      </p:pic>
      <p:sp>
        <p:nvSpPr>
          <p:cNvPr id="5" name="TextBox 4"/>
          <p:cNvSpPr txBox="1"/>
          <p:nvPr/>
        </p:nvSpPr>
        <p:spPr>
          <a:xfrm>
            <a:off x="389744" y="1259174"/>
            <a:ext cx="8349522" cy="923330"/>
          </a:xfrm>
          <a:prstGeom prst="rect">
            <a:avLst/>
          </a:prstGeom>
          <a:noFill/>
        </p:spPr>
        <p:txBody>
          <a:bodyPr wrap="square" rtlCol="0">
            <a:spAutoFit/>
          </a:bodyPr>
          <a:lstStyle/>
          <a:p>
            <a:r>
              <a:rPr lang="en-GB" sz="1800" dirty="0">
                <a:solidFill>
                  <a:schemeClr val="accent3"/>
                </a:solidFill>
              </a:rPr>
              <a:t>This fishbone diagram was drawn to try to understand the source of periodic iron contamination in materials. Six generic headings were used to prompt ideas. Layers of branches show thorough thinking about the causes of the problem</a:t>
            </a:r>
          </a:p>
        </p:txBody>
      </p:sp>
    </p:spTree>
    <p:extLst>
      <p:ext uri="{BB962C8B-B14F-4D97-AF65-F5344CB8AC3E}">
        <p14:creationId xmlns:p14="http://schemas.microsoft.com/office/powerpoint/2010/main" val="2062897463"/>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b="6982"/>
          <a:stretch/>
        </p:blipFill>
        <p:spPr bwMode="ltGray">
          <a:xfrm>
            <a:off x="3693516" y="2068864"/>
            <a:ext cx="4703716" cy="3420895"/>
          </a:xfrm>
          <a:prstGeom prst="rect">
            <a:avLst/>
          </a:prstGeom>
        </p:spPr>
      </p:pic>
      <p:sp>
        <p:nvSpPr>
          <p:cNvPr id="118786" name="Content Placeholder 4"/>
          <p:cNvSpPr>
            <a:spLocks noGrp="1"/>
          </p:cNvSpPr>
          <p:nvPr>
            <p:ph idx="1"/>
          </p:nvPr>
        </p:nvSpPr>
        <p:spPr/>
        <p:txBody>
          <a:bodyPr rIns="108000"/>
          <a:lstStyle/>
          <a:p>
            <a:pPr marL="0" indent="0">
              <a:spcAft>
                <a:spcPts val="0"/>
              </a:spcAft>
              <a:buNone/>
            </a:pPr>
            <a:r>
              <a:rPr lang="en-GB" b="1" dirty="0" smtClean="0">
                <a:solidFill>
                  <a:srgbClr val="002060"/>
                </a:solidFill>
              </a:rPr>
              <a:t>Plan</a:t>
            </a:r>
            <a:r>
              <a:rPr lang="en-GB" b="1" dirty="0" smtClean="0">
                <a:solidFill>
                  <a:schemeClr val="accent2">
                    <a:lumMod val="20000"/>
                    <a:lumOff val="80000"/>
                  </a:schemeClr>
                </a:solidFill>
              </a:rPr>
              <a:t> </a:t>
            </a:r>
          </a:p>
          <a:p>
            <a:pPr lvl="1">
              <a:lnSpc>
                <a:spcPct val="90000"/>
              </a:lnSpc>
            </a:pPr>
            <a:r>
              <a:rPr lang="en-GB" dirty="0"/>
              <a:t>P</a:t>
            </a:r>
            <a:r>
              <a:rPr lang="en-GB" dirty="0" smtClean="0"/>
              <a:t>lan ahead for change, and</a:t>
            </a:r>
            <a:br>
              <a:rPr lang="en-GB" dirty="0" smtClean="0"/>
            </a:br>
            <a:r>
              <a:rPr lang="en-GB" dirty="0" smtClean="0"/>
              <a:t>analyse and predict the results </a:t>
            </a:r>
          </a:p>
          <a:p>
            <a:pPr marL="0" indent="0">
              <a:spcAft>
                <a:spcPts val="0"/>
              </a:spcAft>
              <a:buNone/>
            </a:pPr>
            <a:r>
              <a:rPr lang="en-GB" b="1" dirty="0">
                <a:solidFill>
                  <a:srgbClr val="002060"/>
                </a:solidFill>
              </a:rPr>
              <a:t>Do</a:t>
            </a:r>
          </a:p>
          <a:p>
            <a:pPr lvl="1">
              <a:lnSpc>
                <a:spcPct val="90000"/>
              </a:lnSpc>
            </a:pPr>
            <a:r>
              <a:rPr lang="en-GB" dirty="0"/>
              <a:t>Implement the solution, </a:t>
            </a:r>
            <a:br>
              <a:rPr lang="en-GB" dirty="0"/>
            </a:br>
            <a:r>
              <a:rPr lang="en-GB" dirty="0"/>
              <a:t>taking small steps in</a:t>
            </a:r>
            <a:br>
              <a:rPr lang="en-GB" dirty="0"/>
            </a:br>
            <a:r>
              <a:rPr lang="en-GB" dirty="0"/>
              <a:t>controlled circumstances</a:t>
            </a:r>
          </a:p>
          <a:p>
            <a:pPr marL="0" indent="0">
              <a:spcAft>
                <a:spcPts val="0"/>
              </a:spcAft>
              <a:buNone/>
            </a:pPr>
            <a:r>
              <a:rPr lang="en-GB" b="1" dirty="0">
                <a:solidFill>
                  <a:srgbClr val="002060"/>
                </a:solidFill>
              </a:rPr>
              <a:t>Check</a:t>
            </a:r>
          </a:p>
          <a:p>
            <a:pPr lvl="1">
              <a:lnSpc>
                <a:spcPct val="90000"/>
              </a:lnSpc>
            </a:pPr>
            <a:r>
              <a:rPr lang="en-GB" dirty="0"/>
              <a:t>Measure the </a:t>
            </a:r>
            <a:r>
              <a:rPr lang="en-GB" dirty="0" smtClean="0"/>
              <a:t>performance</a:t>
            </a:r>
            <a:br>
              <a:rPr lang="en-GB" dirty="0" smtClean="0"/>
            </a:br>
            <a:r>
              <a:rPr lang="en-GB" dirty="0" smtClean="0"/>
              <a:t>of the </a:t>
            </a:r>
            <a:r>
              <a:rPr lang="en-GB" dirty="0"/>
              <a:t>solution or impact </a:t>
            </a:r>
            <a:r>
              <a:rPr lang="en-GB" dirty="0" smtClean="0"/>
              <a:t/>
            </a:r>
            <a:br>
              <a:rPr lang="en-GB" dirty="0" smtClean="0"/>
            </a:br>
            <a:r>
              <a:rPr lang="en-GB" dirty="0" smtClean="0"/>
              <a:t>of </a:t>
            </a:r>
            <a:r>
              <a:rPr lang="en-GB" dirty="0"/>
              <a:t>the change</a:t>
            </a:r>
          </a:p>
          <a:p>
            <a:pPr marL="0" indent="0">
              <a:spcAft>
                <a:spcPts val="0"/>
              </a:spcAft>
              <a:buNone/>
            </a:pPr>
            <a:r>
              <a:rPr lang="en-GB" b="1" dirty="0">
                <a:solidFill>
                  <a:srgbClr val="002060"/>
                </a:solidFill>
              </a:rPr>
              <a:t>Act</a:t>
            </a:r>
          </a:p>
          <a:p>
            <a:pPr lvl="1">
              <a:lnSpc>
                <a:spcPct val="90000"/>
              </a:lnSpc>
            </a:pPr>
            <a:r>
              <a:rPr lang="en-GB" dirty="0"/>
              <a:t>Develop further </a:t>
            </a:r>
            <a:r>
              <a:rPr lang="en-GB" dirty="0" smtClean="0"/>
              <a:t>action</a:t>
            </a:r>
            <a:br>
              <a:rPr lang="en-GB" dirty="0" smtClean="0"/>
            </a:br>
            <a:r>
              <a:rPr lang="en-GB" dirty="0" smtClean="0"/>
              <a:t>plans to standardise or</a:t>
            </a:r>
            <a:br>
              <a:rPr lang="en-GB" dirty="0" smtClean="0"/>
            </a:br>
            <a:r>
              <a:rPr lang="en-GB" dirty="0" smtClean="0"/>
              <a:t>improve the </a:t>
            </a:r>
            <a:r>
              <a:rPr lang="en-GB" dirty="0"/>
              <a:t>process</a:t>
            </a:r>
          </a:p>
        </p:txBody>
      </p:sp>
      <p:sp>
        <p:nvSpPr>
          <p:cNvPr id="118785" name="Title 1"/>
          <p:cNvSpPr>
            <a:spLocks noGrp="1"/>
          </p:cNvSpPr>
          <p:nvPr>
            <p:ph type="title"/>
          </p:nvPr>
        </p:nvSpPr>
        <p:spPr/>
        <p:txBody>
          <a:bodyPr/>
          <a:lstStyle/>
          <a:p>
            <a:r>
              <a:rPr lang="en-GB" smtClean="0"/>
              <a:t>Deming’s PDCA Cycle</a:t>
            </a:r>
            <a:endParaRPr lang="en-GB" dirty="0" smtClean="0"/>
          </a:p>
        </p:txBody>
      </p:sp>
      <p:cxnSp>
        <p:nvCxnSpPr>
          <p:cNvPr id="31" name="Straight Arrow Connector 30"/>
          <p:cNvCxnSpPr/>
          <p:nvPr/>
        </p:nvCxnSpPr>
        <p:spPr bwMode="auto">
          <a:xfrm>
            <a:off x="4315385" y="5633762"/>
            <a:ext cx="3968775" cy="0"/>
          </a:xfrm>
          <a:prstGeom prst="straightConnector1">
            <a:avLst/>
          </a:prstGeom>
          <a:solidFill>
            <a:schemeClr val="accent1"/>
          </a:solidFill>
          <a:ln w="19050" cap="flat" cmpd="sng" algn="ctr">
            <a:solidFill>
              <a:schemeClr val="accent4">
                <a:lumMod val="75000"/>
              </a:schemeClr>
            </a:solidFill>
            <a:prstDash val="sysDot"/>
            <a:round/>
            <a:headEnd type="none" w="med" len="med"/>
            <a:tailEnd type="triangle" w="med" len="med"/>
          </a:ln>
          <a:effectLst/>
        </p:spPr>
      </p:cxnSp>
      <p:sp>
        <p:nvSpPr>
          <p:cNvPr id="53" name="Rectangle 52"/>
          <p:cNvSpPr/>
          <p:nvPr/>
        </p:nvSpPr>
        <p:spPr bwMode="ltGray">
          <a:xfrm>
            <a:off x="6160790" y="5586154"/>
            <a:ext cx="631661" cy="106937"/>
          </a:xfrm>
          <a:prstGeom prst="rect">
            <a:avLst/>
          </a:prstGeom>
          <a:solidFill>
            <a:schemeClr val="accent4">
              <a:lumMod val="40000"/>
              <a:lumOff val="60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dirty="0" smtClean="0">
              <a:ln>
                <a:noFill/>
              </a:ln>
              <a:solidFill>
                <a:schemeClr val="accent4">
                  <a:lumMod val="75000"/>
                </a:schemeClr>
              </a:solidFill>
              <a:effectLst/>
              <a:latin typeface="Calibri" pitchFamily="34" charset="0"/>
            </a:endParaRPr>
          </a:p>
        </p:txBody>
      </p:sp>
      <p:cxnSp>
        <p:nvCxnSpPr>
          <p:cNvPr id="56" name="Straight Arrow Connector 55"/>
          <p:cNvCxnSpPr/>
          <p:nvPr/>
        </p:nvCxnSpPr>
        <p:spPr bwMode="auto">
          <a:xfrm flipV="1">
            <a:off x="8510303" y="2208630"/>
            <a:ext cx="0" cy="3425132"/>
          </a:xfrm>
          <a:prstGeom prst="straightConnector1">
            <a:avLst/>
          </a:prstGeom>
          <a:solidFill>
            <a:schemeClr val="accent1"/>
          </a:solidFill>
          <a:ln w="19050" cap="flat" cmpd="sng" algn="ctr">
            <a:solidFill>
              <a:schemeClr val="accent4">
                <a:lumMod val="75000"/>
              </a:schemeClr>
            </a:solidFill>
            <a:prstDash val="sysDot"/>
            <a:round/>
            <a:headEnd type="none" w="med" len="med"/>
            <a:tailEnd type="triangle" w="med" len="med"/>
          </a:ln>
          <a:effectLst/>
        </p:spPr>
      </p:cxnSp>
      <p:sp>
        <p:nvSpPr>
          <p:cNvPr id="57" name="Rectangle 56"/>
          <p:cNvSpPr/>
          <p:nvPr/>
        </p:nvSpPr>
        <p:spPr bwMode="ltGray">
          <a:xfrm rot="16200000">
            <a:off x="7495887" y="3859658"/>
            <a:ext cx="2028727" cy="156865"/>
          </a:xfrm>
          <a:prstGeom prst="rect">
            <a:avLst/>
          </a:prstGeom>
          <a:solidFill>
            <a:schemeClr val="accent4">
              <a:lumMod val="40000"/>
              <a:lumOff val="60000"/>
            </a:schemeClr>
          </a:solid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1600" b="1" i="0" u="none" strike="noStrike" cap="none" normalizeH="0" baseline="0" dirty="0" smtClean="0">
              <a:ln>
                <a:noFill/>
              </a:ln>
              <a:solidFill>
                <a:schemeClr val="accent4">
                  <a:lumMod val="75000"/>
                </a:schemeClr>
              </a:solidFill>
              <a:effectLst/>
              <a:latin typeface="Calibri" pitchFamily="34" charset="0"/>
            </a:endParaRPr>
          </a:p>
        </p:txBody>
      </p:sp>
      <p:sp>
        <p:nvSpPr>
          <p:cNvPr id="2" name="Slide Number Placeholder 1"/>
          <p:cNvSpPr>
            <a:spLocks noGrp="1"/>
          </p:cNvSpPr>
          <p:nvPr>
            <p:ph type="sldNum" sz="quarter" idx="10"/>
          </p:nvPr>
        </p:nvSpPr>
        <p:spPr/>
        <p:txBody>
          <a:bodyPr/>
          <a:lstStyle/>
          <a:p>
            <a:fld id="{19BF2C6B-E0EC-4C0E-B7D3-613ED3B301ED}" type="slidenum">
              <a:rPr lang="en-GB" smtClean="0"/>
              <a:pPr/>
              <a:t>163</a:t>
            </a:fld>
            <a:endParaRPr lang="en-GB" dirty="0"/>
          </a:p>
        </p:txBody>
      </p:sp>
      <p:sp>
        <p:nvSpPr>
          <p:cNvPr id="39" name="Rectangle 38"/>
          <p:cNvSpPr/>
          <p:nvPr/>
        </p:nvSpPr>
        <p:spPr bwMode="white">
          <a:xfrm rot="20423203">
            <a:off x="4213856" y="5046345"/>
            <a:ext cx="972000" cy="180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dirty="0" smtClean="0">
                <a:ln>
                  <a:noFill/>
                </a:ln>
                <a:solidFill>
                  <a:schemeClr val="bg1"/>
                </a:solidFill>
                <a:effectLst/>
                <a:latin typeface="Calibri" pitchFamily="34" charset="0"/>
              </a:rPr>
              <a:t>Standard</a:t>
            </a:r>
          </a:p>
        </p:txBody>
      </p:sp>
      <p:sp>
        <p:nvSpPr>
          <p:cNvPr id="40" name="Rectangle 39"/>
          <p:cNvSpPr/>
          <p:nvPr/>
        </p:nvSpPr>
        <p:spPr bwMode="auto">
          <a:xfrm rot="20537936">
            <a:off x="5292615" y="2307121"/>
            <a:ext cx="1624775" cy="513546"/>
          </a:xfrm>
          <a:prstGeom prst="rect">
            <a:avLst/>
          </a:prstGeom>
          <a:no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r>
              <a:rPr kumimoji="0" lang="en-GB" sz="1600" b="1" i="0" u="none" strike="noStrike" cap="none" normalizeH="0" baseline="0" dirty="0" smtClean="0">
                <a:ln>
                  <a:noFill/>
                </a:ln>
                <a:solidFill>
                  <a:schemeClr val="accent3"/>
                </a:solidFill>
                <a:effectLst/>
                <a:latin typeface="Calibri" pitchFamily="34" charset="0"/>
              </a:rPr>
              <a:t>Continuous Improvement</a:t>
            </a:r>
          </a:p>
        </p:txBody>
      </p:sp>
      <p:sp>
        <p:nvSpPr>
          <p:cNvPr id="41" name="TextBox 40"/>
          <p:cNvSpPr txBox="1"/>
          <p:nvPr/>
        </p:nvSpPr>
        <p:spPr bwMode="white">
          <a:xfrm>
            <a:off x="4814930" y="3876062"/>
            <a:ext cx="264496" cy="230832"/>
          </a:xfrm>
          <a:prstGeom prst="rect">
            <a:avLst/>
          </a:prstGeom>
          <a:noFill/>
        </p:spPr>
        <p:txBody>
          <a:bodyPr wrap="none" lIns="0" tIns="0" rIns="0" bIns="0" rtlCol="0">
            <a:spAutoFit/>
          </a:bodyPr>
          <a:lstStyle/>
          <a:p>
            <a:r>
              <a:rPr lang="en-GB" sz="1500" b="1" dirty="0" smtClean="0">
                <a:solidFill>
                  <a:schemeClr val="bg1"/>
                </a:solidFill>
              </a:rPr>
              <a:t>Act</a:t>
            </a:r>
            <a:endParaRPr lang="en-GB" sz="1500" b="1" dirty="0">
              <a:solidFill>
                <a:schemeClr val="bg1"/>
              </a:solidFill>
            </a:endParaRPr>
          </a:p>
        </p:txBody>
      </p:sp>
      <p:sp>
        <p:nvSpPr>
          <p:cNvPr id="42" name="TextBox 41"/>
          <p:cNvSpPr txBox="1"/>
          <p:nvPr/>
        </p:nvSpPr>
        <p:spPr bwMode="white">
          <a:xfrm>
            <a:off x="5305362" y="3876062"/>
            <a:ext cx="346249" cy="230832"/>
          </a:xfrm>
          <a:prstGeom prst="rect">
            <a:avLst/>
          </a:prstGeom>
          <a:noFill/>
        </p:spPr>
        <p:txBody>
          <a:bodyPr wrap="none" lIns="0" tIns="0" rIns="0" bIns="0" rtlCol="0">
            <a:spAutoFit/>
          </a:bodyPr>
          <a:lstStyle/>
          <a:p>
            <a:r>
              <a:rPr lang="en-GB" sz="1500" b="1" dirty="0" smtClean="0">
                <a:solidFill>
                  <a:schemeClr val="bg1"/>
                </a:solidFill>
              </a:rPr>
              <a:t>Plan</a:t>
            </a:r>
            <a:endParaRPr lang="en-GB" sz="1500" b="1" dirty="0">
              <a:solidFill>
                <a:schemeClr val="bg1"/>
              </a:solidFill>
            </a:endParaRPr>
          </a:p>
        </p:txBody>
      </p:sp>
      <p:sp>
        <p:nvSpPr>
          <p:cNvPr id="43" name="TextBox 42"/>
          <p:cNvSpPr txBox="1"/>
          <p:nvPr/>
        </p:nvSpPr>
        <p:spPr bwMode="white">
          <a:xfrm>
            <a:off x="4725978" y="4225206"/>
            <a:ext cx="474489" cy="230832"/>
          </a:xfrm>
          <a:prstGeom prst="rect">
            <a:avLst/>
          </a:prstGeom>
          <a:noFill/>
        </p:spPr>
        <p:txBody>
          <a:bodyPr wrap="none" lIns="0" tIns="0" rIns="0" bIns="0" rtlCol="0">
            <a:spAutoFit/>
          </a:bodyPr>
          <a:lstStyle/>
          <a:p>
            <a:r>
              <a:rPr lang="en-GB" sz="1500" b="1" dirty="0" smtClean="0">
                <a:solidFill>
                  <a:schemeClr val="bg1"/>
                </a:solidFill>
              </a:rPr>
              <a:t>Check</a:t>
            </a:r>
            <a:endParaRPr lang="en-GB" sz="1500" b="1" dirty="0">
              <a:solidFill>
                <a:schemeClr val="bg1"/>
              </a:solidFill>
            </a:endParaRPr>
          </a:p>
        </p:txBody>
      </p:sp>
      <p:sp>
        <p:nvSpPr>
          <p:cNvPr id="47" name="TextBox 46"/>
          <p:cNvSpPr txBox="1"/>
          <p:nvPr/>
        </p:nvSpPr>
        <p:spPr bwMode="white">
          <a:xfrm>
            <a:off x="5314887" y="4225206"/>
            <a:ext cx="226024" cy="230832"/>
          </a:xfrm>
          <a:prstGeom prst="rect">
            <a:avLst/>
          </a:prstGeom>
          <a:noFill/>
        </p:spPr>
        <p:txBody>
          <a:bodyPr wrap="none" lIns="0" tIns="0" rIns="0" bIns="0" rtlCol="0">
            <a:spAutoFit/>
          </a:bodyPr>
          <a:lstStyle/>
          <a:p>
            <a:r>
              <a:rPr lang="en-GB" sz="1500" b="1" dirty="0" smtClean="0">
                <a:solidFill>
                  <a:schemeClr val="bg1"/>
                </a:solidFill>
              </a:rPr>
              <a:t>Do</a:t>
            </a:r>
            <a:endParaRPr lang="en-GB" sz="1500" b="1" dirty="0">
              <a:solidFill>
                <a:schemeClr val="bg1"/>
              </a:solidFill>
            </a:endParaRPr>
          </a:p>
        </p:txBody>
      </p:sp>
      <p:sp>
        <p:nvSpPr>
          <p:cNvPr id="50" name="Rectangle 49"/>
          <p:cNvSpPr/>
          <p:nvPr/>
        </p:nvSpPr>
        <p:spPr bwMode="white">
          <a:xfrm rot="20465217">
            <a:off x="6394936" y="4277372"/>
            <a:ext cx="972000" cy="180000"/>
          </a:xfrm>
          <a:prstGeom prst="rect">
            <a:avLst/>
          </a:prstGeom>
          <a:noFill/>
          <a:ln w="9525" cap="flat" cmpd="sng" algn="ctr">
            <a:no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dirty="0" smtClean="0">
                <a:ln>
                  <a:noFill/>
                </a:ln>
                <a:solidFill>
                  <a:schemeClr val="bg1"/>
                </a:solidFill>
                <a:effectLst/>
                <a:latin typeface="Calibri" pitchFamily="34" charset="0"/>
              </a:rPr>
              <a:t>Standard</a:t>
            </a:r>
          </a:p>
        </p:txBody>
      </p:sp>
      <p:sp>
        <p:nvSpPr>
          <p:cNvPr id="51" name="TextBox 50"/>
          <p:cNvSpPr txBox="1"/>
          <p:nvPr/>
        </p:nvSpPr>
        <p:spPr bwMode="white">
          <a:xfrm>
            <a:off x="6978041" y="3106612"/>
            <a:ext cx="264496" cy="230832"/>
          </a:xfrm>
          <a:prstGeom prst="rect">
            <a:avLst/>
          </a:prstGeom>
          <a:noFill/>
        </p:spPr>
        <p:txBody>
          <a:bodyPr wrap="none" lIns="0" tIns="0" rIns="0" bIns="0" rtlCol="0">
            <a:spAutoFit/>
          </a:bodyPr>
          <a:lstStyle/>
          <a:p>
            <a:r>
              <a:rPr lang="en-GB" sz="1500" b="1" dirty="0" smtClean="0">
                <a:solidFill>
                  <a:schemeClr val="bg1"/>
                </a:solidFill>
              </a:rPr>
              <a:t>Act</a:t>
            </a:r>
            <a:endParaRPr lang="en-GB" sz="1500" b="1" dirty="0">
              <a:solidFill>
                <a:schemeClr val="bg1"/>
              </a:solidFill>
            </a:endParaRPr>
          </a:p>
        </p:txBody>
      </p:sp>
      <p:sp>
        <p:nvSpPr>
          <p:cNvPr id="52" name="TextBox 51"/>
          <p:cNvSpPr txBox="1"/>
          <p:nvPr/>
        </p:nvSpPr>
        <p:spPr bwMode="white">
          <a:xfrm>
            <a:off x="7468473" y="3106612"/>
            <a:ext cx="346249" cy="230832"/>
          </a:xfrm>
          <a:prstGeom prst="rect">
            <a:avLst/>
          </a:prstGeom>
          <a:noFill/>
        </p:spPr>
        <p:txBody>
          <a:bodyPr wrap="none" lIns="0" tIns="0" rIns="0" bIns="0" rtlCol="0">
            <a:spAutoFit/>
          </a:bodyPr>
          <a:lstStyle/>
          <a:p>
            <a:r>
              <a:rPr lang="en-GB" sz="1500" b="1" dirty="0" smtClean="0">
                <a:solidFill>
                  <a:schemeClr val="bg1"/>
                </a:solidFill>
              </a:rPr>
              <a:t>Plan</a:t>
            </a:r>
            <a:endParaRPr lang="en-GB" sz="1500" b="1" dirty="0">
              <a:solidFill>
                <a:schemeClr val="bg1"/>
              </a:solidFill>
            </a:endParaRPr>
          </a:p>
        </p:txBody>
      </p:sp>
      <p:sp>
        <p:nvSpPr>
          <p:cNvPr id="54" name="TextBox 53"/>
          <p:cNvSpPr txBox="1"/>
          <p:nvPr/>
        </p:nvSpPr>
        <p:spPr bwMode="white">
          <a:xfrm>
            <a:off x="6871671" y="3455756"/>
            <a:ext cx="474489" cy="230832"/>
          </a:xfrm>
          <a:prstGeom prst="rect">
            <a:avLst/>
          </a:prstGeom>
          <a:noFill/>
        </p:spPr>
        <p:txBody>
          <a:bodyPr wrap="none" lIns="0" tIns="0" rIns="0" bIns="0" rtlCol="0">
            <a:spAutoFit/>
          </a:bodyPr>
          <a:lstStyle/>
          <a:p>
            <a:r>
              <a:rPr lang="en-GB" sz="1500" b="1" dirty="0" smtClean="0">
                <a:solidFill>
                  <a:schemeClr val="bg1"/>
                </a:solidFill>
              </a:rPr>
              <a:t>Check</a:t>
            </a:r>
            <a:endParaRPr lang="en-GB" sz="1500" b="1" dirty="0">
              <a:solidFill>
                <a:schemeClr val="bg1"/>
              </a:solidFill>
            </a:endParaRPr>
          </a:p>
        </p:txBody>
      </p:sp>
      <p:sp>
        <p:nvSpPr>
          <p:cNvPr id="55" name="TextBox 54"/>
          <p:cNvSpPr txBox="1"/>
          <p:nvPr/>
        </p:nvSpPr>
        <p:spPr bwMode="white">
          <a:xfrm>
            <a:off x="7477998" y="3455756"/>
            <a:ext cx="226024" cy="230832"/>
          </a:xfrm>
          <a:prstGeom prst="rect">
            <a:avLst/>
          </a:prstGeom>
          <a:noFill/>
        </p:spPr>
        <p:txBody>
          <a:bodyPr wrap="none" lIns="0" tIns="0" rIns="0" bIns="0" rtlCol="0">
            <a:spAutoFit/>
          </a:bodyPr>
          <a:lstStyle/>
          <a:p>
            <a:r>
              <a:rPr lang="en-GB" sz="1500" b="1" dirty="0" smtClean="0">
                <a:solidFill>
                  <a:schemeClr val="bg1"/>
                </a:solidFill>
              </a:rPr>
              <a:t>Do</a:t>
            </a:r>
            <a:endParaRPr lang="en-GB" sz="1500" b="1" dirty="0">
              <a:solidFill>
                <a:schemeClr val="bg1"/>
              </a:solidFill>
            </a:endParaRPr>
          </a:p>
        </p:txBody>
      </p:sp>
      <p:sp>
        <p:nvSpPr>
          <p:cNvPr id="60" name="Rectangle 59"/>
          <p:cNvSpPr/>
          <p:nvPr/>
        </p:nvSpPr>
        <p:spPr bwMode="auto">
          <a:xfrm rot="20419294">
            <a:off x="5165151" y="4910235"/>
            <a:ext cx="1624359" cy="299184"/>
          </a:xfrm>
          <a:prstGeom prst="rect">
            <a:avLst/>
          </a:prstGeom>
          <a:noFill/>
          <a:ln w="190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spAutoFit/>
          </a:bodyPr>
          <a:lstStyle/>
          <a:p>
            <a:pPr algn="ctr">
              <a:lnSpc>
                <a:spcPct val="80000"/>
              </a:lnSpc>
            </a:pPr>
            <a:r>
              <a:rPr lang="en-GB" sz="1200" b="1" dirty="0" smtClean="0">
                <a:solidFill>
                  <a:schemeClr val="accent3"/>
                </a:solidFill>
              </a:rPr>
              <a:t>Consolidation through standardisation</a:t>
            </a:r>
            <a:endParaRPr lang="en-GB" sz="1200" b="1" dirty="0">
              <a:solidFill>
                <a:schemeClr val="accent3"/>
              </a:solidFill>
            </a:endParaRPr>
          </a:p>
        </p:txBody>
      </p:sp>
      <p:sp>
        <p:nvSpPr>
          <p:cNvPr id="62" name="Rectangle 61"/>
          <p:cNvSpPr/>
          <p:nvPr/>
        </p:nvSpPr>
        <p:spPr bwMode="blackGray">
          <a:xfrm>
            <a:off x="6142519" y="5530738"/>
            <a:ext cx="631661" cy="252568"/>
          </a:xfrm>
          <a:prstGeom prst="rect">
            <a:avLst/>
          </a:prstGeom>
          <a:no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accent4">
                    <a:lumMod val="75000"/>
                  </a:schemeClr>
                </a:solidFill>
                <a:effectLst/>
                <a:latin typeface="Calibri" pitchFamily="34" charset="0"/>
              </a:rPr>
              <a:t>Time</a:t>
            </a:r>
          </a:p>
        </p:txBody>
      </p:sp>
      <p:sp>
        <p:nvSpPr>
          <p:cNvPr id="64" name="Rectangle 63"/>
          <p:cNvSpPr/>
          <p:nvPr/>
        </p:nvSpPr>
        <p:spPr bwMode="blackGray">
          <a:xfrm rot="16200000">
            <a:off x="7464805" y="3799635"/>
            <a:ext cx="2028727" cy="288000"/>
          </a:xfrm>
          <a:prstGeom prst="rect">
            <a:avLst/>
          </a:prstGeom>
          <a:noFill/>
          <a:ln w="190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accent4">
                    <a:lumMod val="75000"/>
                  </a:schemeClr>
                </a:solidFill>
                <a:effectLst/>
                <a:latin typeface="Calibri" pitchFamily="34" charset="0"/>
              </a:rPr>
              <a:t>Quality Improvement</a:t>
            </a:r>
          </a:p>
        </p:txBody>
      </p:sp>
    </p:spTree>
    <p:extLst>
      <p:ext uri="{BB962C8B-B14F-4D97-AF65-F5344CB8AC3E}">
        <p14:creationId xmlns:p14="http://schemas.microsoft.com/office/powerpoint/2010/main" val="1922215803"/>
      </p:ext>
    </p:extLst>
  </p:cSld>
  <p:clrMapOvr>
    <a:masterClrMapping/>
  </p:clrMapOvr>
  <p:transition>
    <p:fade/>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pPr marL="0" indent="0">
              <a:buNone/>
            </a:pPr>
            <a:r>
              <a:rPr lang="en-GB" b="1" dirty="0">
                <a:solidFill>
                  <a:schemeClr val="accent2"/>
                </a:solidFill>
              </a:rPr>
              <a:t>Stage 1: Uncertainty</a:t>
            </a:r>
          </a:p>
          <a:p>
            <a:r>
              <a:rPr lang="en-GB" dirty="0"/>
              <a:t>‘We don’t know why we have problems with </a:t>
            </a:r>
            <a:r>
              <a:rPr lang="en-GB" dirty="0" smtClean="0"/>
              <a:t>quality’</a:t>
            </a:r>
            <a:endParaRPr lang="en-GB" dirty="0"/>
          </a:p>
          <a:p>
            <a:pPr marL="0" indent="0">
              <a:buNone/>
            </a:pPr>
            <a:r>
              <a:rPr lang="en-GB" b="1" dirty="0">
                <a:solidFill>
                  <a:schemeClr val="accent2"/>
                </a:solidFill>
              </a:rPr>
              <a:t>Stage 2: Awakening</a:t>
            </a:r>
          </a:p>
          <a:p>
            <a:r>
              <a:rPr lang="en-GB" dirty="0"/>
              <a:t>‘Is it absolutely necessary to always have problems with quality?’</a:t>
            </a:r>
          </a:p>
          <a:p>
            <a:pPr marL="0" indent="0">
              <a:buNone/>
            </a:pPr>
            <a:r>
              <a:rPr lang="en-GB" b="1" dirty="0">
                <a:solidFill>
                  <a:schemeClr val="accent2"/>
                </a:solidFill>
              </a:rPr>
              <a:t>Stage 3: Enlightenment</a:t>
            </a:r>
          </a:p>
          <a:p>
            <a:r>
              <a:rPr lang="en-GB" dirty="0"/>
              <a:t>‘Through management commitment and quality improvement, we are identifying and resolving our </a:t>
            </a:r>
            <a:r>
              <a:rPr lang="en-GB" dirty="0" smtClean="0"/>
              <a:t>problems’</a:t>
            </a:r>
            <a:endParaRPr lang="en-GB" dirty="0"/>
          </a:p>
          <a:p>
            <a:pPr marL="0" indent="0">
              <a:buNone/>
            </a:pPr>
            <a:r>
              <a:rPr lang="en-GB" b="1" dirty="0">
                <a:solidFill>
                  <a:schemeClr val="accent2"/>
                </a:solidFill>
              </a:rPr>
              <a:t>Stage 4: Wisdom</a:t>
            </a:r>
          </a:p>
          <a:p>
            <a:r>
              <a:rPr lang="en-GB" dirty="0"/>
              <a:t>‘Defect prevention is a routine part of our </a:t>
            </a:r>
            <a:r>
              <a:rPr lang="en-GB" dirty="0" smtClean="0"/>
              <a:t>operation’</a:t>
            </a:r>
            <a:endParaRPr lang="en-GB" dirty="0"/>
          </a:p>
          <a:p>
            <a:pPr marL="0" indent="0">
              <a:buNone/>
            </a:pPr>
            <a:r>
              <a:rPr lang="en-GB" b="1" dirty="0">
                <a:solidFill>
                  <a:schemeClr val="accent2"/>
                </a:solidFill>
              </a:rPr>
              <a:t>Stage 5: Certainty</a:t>
            </a:r>
          </a:p>
          <a:p>
            <a:r>
              <a:rPr lang="en-GB" dirty="0"/>
              <a:t>‘We know why we do not have problems with quality</a:t>
            </a:r>
            <a:r>
              <a:rPr lang="en-GB" dirty="0" smtClean="0"/>
              <a:t>’</a:t>
            </a:r>
            <a:endParaRPr lang="en-GB" dirty="0"/>
          </a:p>
        </p:txBody>
      </p:sp>
      <p:sp>
        <p:nvSpPr>
          <p:cNvPr id="92162" name="Title 1"/>
          <p:cNvSpPr>
            <a:spLocks noGrp="1"/>
          </p:cNvSpPr>
          <p:nvPr>
            <p:ph type="title"/>
          </p:nvPr>
        </p:nvSpPr>
        <p:spPr/>
        <p:txBody>
          <a:bodyPr/>
          <a:lstStyle/>
          <a:p>
            <a:r>
              <a:rPr lang="en-GB" smtClean="0"/>
              <a:t>Crosby’s Quality Management Maturity Grid</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164</a:t>
            </a:fld>
            <a:endParaRPr lang="en-GB"/>
          </a:p>
        </p:txBody>
      </p:sp>
    </p:spTree>
    <p:extLst>
      <p:ext uri="{BB962C8B-B14F-4D97-AF65-F5344CB8AC3E}">
        <p14:creationId xmlns:p14="http://schemas.microsoft.com/office/powerpoint/2010/main" val="329540228"/>
      </p:ext>
    </p:extLst>
  </p:cSld>
  <p:clrMapOvr>
    <a:masterClrMapping/>
  </p:clrMapOvr>
  <p:transition>
    <p:fade/>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313856" y="3026303"/>
            <a:ext cx="8406000" cy="360000"/>
            <a:chOff x="313856" y="2232101"/>
            <a:chExt cx="8415805" cy="360000"/>
          </a:xfrm>
        </p:grpSpPr>
        <p:sp>
          <p:nvSpPr>
            <p:cNvPr id="26" name="Rectangle 25"/>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7" name="Rectangle 26"/>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a:t>
            </a:r>
            <a:r>
              <a:rPr lang="en-GB" dirty="0" smtClean="0"/>
              <a:t>we will </a:t>
            </a:r>
            <a:r>
              <a:rPr lang="en-GB" dirty="0"/>
              <a:t>be focusing on</a:t>
            </a:r>
            <a:r>
              <a:rPr lang="en-GB" dirty="0" smtClean="0"/>
              <a:t>:</a:t>
            </a:r>
            <a:endParaRPr lang="en-GB" dirty="0"/>
          </a:p>
        </p:txBody>
      </p:sp>
      <p:sp>
        <p:nvSpPr>
          <p:cNvPr id="2" name="Content Placeholder 1"/>
          <p:cNvSpPr>
            <a:spLocks noGrp="1"/>
          </p:cNvSpPr>
          <p:nvPr>
            <p:ph idx="1"/>
          </p:nvPr>
        </p:nvSpPr>
        <p:spPr/>
        <p:txBody>
          <a:bodyPr/>
          <a:lstStyle/>
          <a:p>
            <a:r>
              <a:rPr lang="en-GB" dirty="0"/>
              <a:t>The collaborative model of SCM</a:t>
            </a:r>
          </a:p>
          <a:p>
            <a:r>
              <a:rPr lang="en-GB" dirty="0"/>
              <a:t>Value chain analysis</a:t>
            </a:r>
          </a:p>
          <a:p>
            <a:r>
              <a:rPr lang="en-GB" dirty="0"/>
              <a:t>Total quality approaches</a:t>
            </a:r>
          </a:p>
          <a:p>
            <a:r>
              <a:rPr lang="en-GB" b="1" dirty="0"/>
              <a:t>Using statistical analysis to develop supplies</a:t>
            </a:r>
          </a:p>
          <a:p>
            <a:r>
              <a:rPr lang="en-GB" dirty="0"/>
              <a:t>JIT and lean thinking</a:t>
            </a:r>
          </a:p>
          <a:p>
            <a:r>
              <a:rPr lang="en-GB" dirty="0"/>
              <a:t>Benchmarking</a:t>
            </a:r>
          </a:p>
          <a:p>
            <a:r>
              <a:rPr lang="en-GB"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165</a:t>
            </a:fld>
            <a:endParaRPr lang="en-GB"/>
          </a:p>
        </p:txBody>
      </p:sp>
    </p:spTree>
    <p:extLst>
      <p:ext uri="{BB962C8B-B14F-4D97-AF65-F5344CB8AC3E}">
        <p14:creationId xmlns:p14="http://schemas.microsoft.com/office/powerpoint/2010/main" val="2415379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pPr marL="0" indent="0">
              <a:spcAft>
                <a:spcPts val="0"/>
              </a:spcAft>
              <a:buNone/>
            </a:pPr>
            <a:r>
              <a:rPr lang="en-GB" b="1" dirty="0">
                <a:solidFill>
                  <a:schemeClr val="accent2"/>
                </a:solidFill>
              </a:rPr>
              <a:t>Simple random sampling</a:t>
            </a:r>
          </a:p>
          <a:p>
            <a:pPr>
              <a:spcAft>
                <a:spcPts val="900"/>
              </a:spcAft>
            </a:pPr>
            <a:r>
              <a:rPr lang="en-GB" dirty="0"/>
              <a:t>T</a:t>
            </a:r>
            <a:r>
              <a:rPr lang="en-GB" dirty="0" smtClean="0"/>
              <a:t>he </a:t>
            </a:r>
            <a:r>
              <a:rPr lang="en-GB" dirty="0"/>
              <a:t>sampler uses a random number generator to select items from the </a:t>
            </a:r>
            <a:r>
              <a:rPr lang="en-GB" dirty="0" smtClean="0"/>
              <a:t>population</a:t>
            </a:r>
          </a:p>
          <a:p>
            <a:pPr marL="0" indent="0">
              <a:spcAft>
                <a:spcPts val="0"/>
              </a:spcAft>
              <a:buNone/>
            </a:pPr>
            <a:r>
              <a:rPr lang="en-GB" b="1" dirty="0">
                <a:solidFill>
                  <a:schemeClr val="accent2"/>
                </a:solidFill>
              </a:rPr>
              <a:t>Systematic sampling</a:t>
            </a:r>
          </a:p>
          <a:p>
            <a:pPr>
              <a:spcAft>
                <a:spcPts val="900"/>
              </a:spcAft>
            </a:pPr>
            <a:r>
              <a:rPr lang="en-GB" dirty="0"/>
              <a:t>W</a:t>
            </a:r>
            <a:r>
              <a:rPr lang="en-GB" dirty="0" smtClean="0"/>
              <a:t>e </a:t>
            </a:r>
            <a:r>
              <a:rPr lang="en-GB" dirty="0"/>
              <a:t>select every nth item from the total population</a:t>
            </a:r>
          </a:p>
          <a:p>
            <a:pPr marL="0" indent="0">
              <a:spcAft>
                <a:spcPts val="0"/>
              </a:spcAft>
              <a:buNone/>
            </a:pPr>
            <a:r>
              <a:rPr lang="en-GB" b="1" dirty="0">
                <a:solidFill>
                  <a:schemeClr val="accent2"/>
                </a:solidFill>
              </a:rPr>
              <a:t>Stratified sampling</a:t>
            </a:r>
          </a:p>
          <a:p>
            <a:pPr>
              <a:spcAft>
                <a:spcPts val="900"/>
              </a:spcAft>
            </a:pPr>
            <a:r>
              <a:rPr lang="en-GB" dirty="0"/>
              <a:t>T</a:t>
            </a:r>
            <a:r>
              <a:rPr lang="en-GB" dirty="0" smtClean="0"/>
              <a:t>he </a:t>
            </a:r>
            <a:r>
              <a:rPr lang="en-GB" dirty="0"/>
              <a:t>population is broken down into various categories, using any classification relevant to the object of the investigation</a:t>
            </a:r>
          </a:p>
          <a:p>
            <a:pPr marL="0" indent="0">
              <a:spcAft>
                <a:spcPts val="0"/>
              </a:spcAft>
              <a:buNone/>
            </a:pPr>
            <a:r>
              <a:rPr lang="en-GB" b="1" dirty="0">
                <a:solidFill>
                  <a:schemeClr val="accent2"/>
                </a:solidFill>
              </a:rPr>
              <a:t>Cluster sampling</a:t>
            </a:r>
          </a:p>
          <a:p>
            <a:pPr>
              <a:spcAft>
                <a:spcPts val="900"/>
              </a:spcAft>
            </a:pPr>
            <a:r>
              <a:rPr lang="en-GB" dirty="0"/>
              <a:t>C</a:t>
            </a:r>
            <a:r>
              <a:rPr lang="en-GB" dirty="0" smtClean="0"/>
              <a:t>lusters </a:t>
            </a:r>
            <a:r>
              <a:rPr lang="en-GB" dirty="0"/>
              <a:t>of items are sampled instead of individual items</a:t>
            </a:r>
          </a:p>
          <a:p>
            <a:pPr marL="0" indent="0">
              <a:spcAft>
                <a:spcPts val="0"/>
              </a:spcAft>
              <a:buNone/>
            </a:pPr>
            <a:r>
              <a:rPr lang="en-GB" b="1" dirty="0">
                <a:solidFill>
                  <a:schemeClr val="accent2"/>
                </a:solidFill>
              </a:rPr>
              <a:t>Multistage sampling</a:t>
            </a:r>
          </a:p>
          <a:p>
            <a:r>
              <a:rPr lang="en-GB" dirty="0"/>
              <a:t>S</a:t>
            </a:r>
            <a:r>
              <a:rPr lang="en-GB" dirty="0" smtClean="0"/>
              <a:t>ub-divisions </a:t>
            </a:r>
            <a:r>
              <a:rPr lang="en-GB" dirty="0"/>
              <a:t>are progressively created for sampling</a:t>
            </a:r>
          </a:p>
        </p:txBody>
      </p:sp>
      <p:sp>
        <p:nvSpPr>
          <p:cNvPr id="92162" name="Title 1"/>
          <p:cNvSpPr>
            <a:spLocks noGrp="1"/>
          </p:cNvSpPr>
          <p:nvPr>
            <p:ph type="title"/>
          </p:nvPr>
        </p:nvSpPr>
        <p:spPr/>
        <p:txBody>
          <a:bodyPr/>
          <a:lstStyle/>
          <a:p>
            <a:r>
              <a:rPr lang="en-GB" dirty="0"/>
              <a:t>Statistical Sampling</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166</a:t>
            </a:fld>
            <a:endParaRPr lang="en-GB"/>
          </a:p>
        </p:txBody>
      </p:sp>
    </p:spTree>
    <p:extLst>
      <p:ext uri="{BB962C8B-B14F-4D97-AF65-F5344CB8AC3E}">
        <p14:creationId xmlns:p14="http://schemas.microsoft.com/office/powerpoint/2010/main" val="1354891216"/>
      </p:ext>
    </p:extLst>
  </p:cSld>
  <p:clrMapOvr>
    <a:masterClrMapping/>
  </p:clrMapOvr>
  <p:transition>
    <p:fade/>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spcAft>
                <a:spcPts val="0"/>
              </a:spcAft>
              <a:buNone/>
            </a:pPr>
            <a:r>
              <a:rPr lang="en-GB" b="1" dirty="0">
                <a:solidFill>
                  <a:schemeClr val="accent2"/>
                </a:solidFill>
              </a:rPr>
              <a:t>The arithmetic mean (denoted by x)</a:t>
            </a:r>
          </a:p>
          <a:p>
            <a:pPr>
              <a:spcAft>
                <a:spcPts val="900"/>
              </a:spcAft>
            </a:pPr>
            <a:r>
              <a:rPr lang="en-GB" dirty="0"/>
              <a:t>D</a:t>
            </a:r>
            <a:r>
              <a:rPr lang="en-GB" dirty="0" smtClean="0"/>
              <a:t>efined </a:t>
            </a:r>
            <a:r>
              <a:rPr lang="en-GB" dirty="0"/>
              <a:t>as the total value of the items divided by the total number of the items in a data set</a:t>
            </a:r>
          </a:p>
          <a:p>
            <a:pPr marL="0" indent="0">
              <a:spcAft>
                <a:spcPts val="0"/>
              </a:spcAft>
              <a:buNone/>
            </a:pPr>
            <a:r>
              <a:rPr lang="en-GB" b="1" dirty="0">
                <a:solidFill>
                  <a:schemeClr val="accent2"/>
                </a:solidFill>
              </a:rPr>
              <a:t>The median</a:t>
            </a:r>
          </a:p>
          <a:p>
            <a:pPr>
              <a:spcAft>
                <a:spcPts val="900"/>
              </a:spcAft>
            </a:pPr>
            <a:r>
              <a:rPr lang="en-GB" dirty="0" smtClean="0"/>
              <a:t>Calculated </a:t>
            </a:r>
            <a:r>
              <a:rPr lang="en-GB" dirty="0"/>
              <a:t>as the middle term in a data set, once all the items have been arranged in order of magnitude</a:t>
            </a:r>
          </a:p>
          <a:p>
            <a:pPr marL="0" indent="0">
              <a:spcAft>
                <a:spcPts val="0"/>
              </a:spcAft>
              <a:buNone/>
            </a:pPr>
            <a:r>
              <a:rPr lang="en-GB" b="1" dirty="0">
                <a:solidFill>
                  <a:schemeClr val="accent2"/>
                </a:solidFill>
              </a:rPr>
              <a:t>The mode</a:t>
            </a:r>
          </a:p>
          <a:p>
            <a:pPr>
              <a:spcAft>
                <a:spcPts val="900"/>
              </a:spcAft>
            </a:pPr>
            <a:r>
              <a:rPr lang="en-GB" spc="-30" dirty="0"/>
              <a:t>T</a:t>
            </a:r>
            <a:r>
              <a:rPr lang="en-GB" spc="-30" dirty="0" smtClean="0"/>
              <a:t>he </a:t>
            </a:r>
            <a:r>
              <a:rPr lang="en-GB" spc="-30" dirty="0"/>
              <a:t>value that occurs most frequently among all the items in the data set</a:t>
            </a:r>
          </a:p>
          <a:p>
            <a:pPr marL="0" indent="0">
              <a:spcAft>
                <a:spcPts val="0"/>
              </a:spcAft>
              <a:buNone/>
            </a:pPr>
            <a:r>
              <a:rPr lang="en-GB" b="1" dirty="0">
                <a:solidFill>
                  <a:schemeClr val="accent2"/>
                </a:solidFill>
              </a:rPr>
              <a:t>The range </a:t>
            </a:r>
          </a:p>
          <a:p>
            <a:pPr>
              <a:spcAft>
                <a:spcPts val="900"/>
              </a:spcAft>
            </a:pPr>
            <a:r>
              <a:rPr lang="en-GB" dirty="0"/>
              <a:t>T</a:t>
            </a:r>
            <a:r>
              <a:rPr lang="en-GB" dirty="0" smtClean="0"/>
              <a:t>he </a:t>
            </a:r>
            <a:r>
              <a:rPr lang="en-GB" dirty="0"/>
              <a:t>difference between the extreme values of the distribution</a:t>
            </a:r>
          </a:p>
          <a:p>
            <a:pPr marL="0" indent="0">
              <a:spcAft>
                <a:spcPts val="0"/>
              </a:spcAft>
              <a:buNone/>
            </a:pPr>
            <a:r>
              <a:rPr lang="en-GB" b="1" dirty="0">
                <a:solidFill>
                  <a:schemeClr val="accent2"/>
                </a:solidFill>
              </a:rPr>
              <a:t>The standard deviation</a:t>
            </a:r>
          </a:p>
          <a:p>
            <a:r>
              <a:rPr lang="en-GB" dirty="0"/>
              <a:t>C</a:t>
            </a:r>
            <a:r>
              <a:rPr lang="en-GB" dirty="0" smtClean="0"/>
              <a:t>alculating </a:t>
            </a:r>
            <a:r>
              <a:rPr lang="en-GB" dirty="0"/>
              <a:t>the average distance or range of items from their </a:t>
            </a:r>
            <a:r>
              <a:rPr lang="en-GB" dirty="0" smtClean="0"/>
              <a:t>mean</a:t>
            </a:r>
            <a:endParaRPr lang="en-GB" dirty="0"/>
          </a:p>
          <a:p>
            <a:pPr marL="0" indent="0">
              <a:buNone/>
            </a:pPr>
            <a:endParaRPr lang="en-US" dirty="0"/>
          </a:p>
        </p:txBody>
      </p:sp>
      <p:sp>
        <p:nvSpPr>
          <p:cNvPr id="102401" name="Title 1"/>
          <p:cNvSpPr>
            <a:spLocks noGrp="1"/>
          </p:cNvSpPr>
          <p:nvPr>
            <p:ph type="title"/>
          </p:nvPr>
        </p:nvSpPr>
        <p:spPr/>
        <p:txBody>
          <a:bodyPr/>
          <a:lstStyle/>
          <a:p>
            <a:r>
              <a:rPr lang="en-GB" smtClean="0"/>
              <a:t>Statistics</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167</a:t>
            </a:fld>
            <a:endParaRPr lang="en-GB"/>
          </a:p>
        </p:txBody>
      </p:sp>
    </p:spTree>
    <p:extLst>
      <p:ext uri="{BB962C8B-B14F-4D97-AF65-F5344CB8AC3E}">
        <p14:creationId xmlns:p14="http://schemas.microsoft.com/office/powerpoint/2010/main" val="3245303487"/>
      </p:ext>
    </p:extLst>
  </p:cSld>
  <p:clrMapOvr>
    <a:masterClrMapping/>
  </p:clrMapOvr>
  <p:transition>
    <p:fade/>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Title 1"/>
          <p:cNvSpPr>
            <a:spLocks noGrp="1"/>
          </p:cNvSpPr>
          <p:nvPr>
            <p:ph type="title"/>
          </p:nvPr>
        </p:nvSpPr>
        <p:spPr/>
        <p:txBody>
          <a:bodyPr/>
          <a:lstStyle/>
          <a:p>
            <a:r>
              <a:rPr lang="en-GB" dirty="0" smtClean="0"/>
              <a:t>The Normal Distribution</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168</a:t>
            </a:fld>
            <a:endParaRPr lang="en-GB" dirty="0"/>
          </a:p>
        </p:txBody>
      </p:sp>
      <p:pic>
        <p:nvPicPr>
          <p:cNvPr id="19" name="Picture 18"/>
          <p:cNvPicPr>
            <a:picLocks noChangeAspect="1"/>
          </p:cNvPicPr>
          <p:nvPr/>
        </p:nvPicPr>
        <p:blipFill rotWithShape="1">
          <a:blip r:embed="rId2"/>
          <a:srcRect r="1221"/>
          <a:stretch/>
        </p:blipFill>
        <p:spPr>
          <a:xfrm>
            <a:off x="1698520" y="1622899"/>
            <a:ext cx="6311631" cy="3734001"/>
          </a:xfrm>
          <a:prstGeom prst="rect">
            <a:avLst/>
          </a:prstGeom>
        </p:spPr>
      </p:pic>
      <p:sp>
        <p:nvSpPr>
          <p:cNvPr id="21" name="Text Box 12"/>
          <p:cNvSpPr txBox="1">
            <a:spLocks noChangeArrowheads="1"/>
          </p:cNvSpPr>
          <p:nvPr/>
        </p:nvSpPr>
        <p:spPr bwMode="auto">
          <a:xfrm>
            <a:off x="2014231" y="5018212"/>
            <a:ext cx="1296862" cy="840230"/>
          </a:xfrm>
          <a:prstGeom prst="rect">
            <a:avLst/>
          </a:prstGeom>
          <a:noFill/>
          <a:ln w="9525">
            <a:noFill/>
            <a:miter lim="800000"/>
            <a:headEnd/>
            <a:tailEnd/>
          </a:ln>
          <a:effectLst/>
        </p:spPr>
        <p:txBody>
          <a:bodyPr wrap="square">
            <a:spAutoFit/>
          </a:bodyPr>
          <a:lstStyle/>
          <a:p>
            <a:pPr algn="ctr">
              <a:lnSpc>
                <a:spcPct val="90000"/>
              </a:lnSpc>
            </a:pPr>
            <a:r>
              <a:rPr lang="en-US" sz="1800" b="1" dirty="0" smtClean="0">
                <a:solidFill>
                  <a:schemeClr val="accent4">
                    <a:lumMod val="75000"/>
                  </a:schemeClr>
                </a:solidFill>
                <a:latin typeface="+mn-lt"/>
              </a:rPr>
              <a:t>63.4</a:t>
            </a:r>
            <a:br>
              <a:rPr lang="en-US" sz="1800" b="1" dirty="0" smtClean="0">
                <a:solidFill>
                  <a:schemeClr val="accent4">
                    <a:lumMod val="75000"/>
                  </a:schemeClr>
                </a:solidFill>
                <a:latin typeface="+mn-lt"/>
              </a:rPr>
            </a:br>
            <a:r>
              <a:rPr lang="en-US" sz="1800" b="1" dirty="0" smtClean="0">
                <a:solidFill>
                  <a:schemeClr val="accent4">
                    <a:lumMod val="75000"/>
                  </a:schemeClr>
                </a:solidFill>
                <a:latin typeface="+mn-lt"/>
              </a:rPr>
              <a:t>(-3 process SDs) </a:t>
            </a:r>
            <a:endParaRPr lang="en-US" sz="1800" b="1" dirty="0">
              <a:solidFill>
                <a:schemeClr val="accent4">
                  <a:lumMod val="75000"/>
                </a:schemeClr>
              </a:solidFill>
              <a:latin typeface="+mn-lt"/>
            </a:endParaRPr>
          </a:p>
        </p:txBody>
      </p:sp>
      <p:sp>
        <p:nvSpPr>
          <p:cNvPr id="22" name="Text Box 12"/>
          <p:cNvSpPr txBox="1">
            <a:spLocks noChangeArrowheads="1"/>
          </p:cNvSpPr>
          <p:nvPr/>
        </p:nvSpPr>
        <p:spPr bwMode="auto">
          <a:xfrm>
            <a:off x="3784061" y="5014464"/>
            <a:ext cx="1605062" cy="590931"/>
          </a:xfrm>
          <a:prstGeom prst="rect">
            <a:avLst/>
          </a:prstGeom>
          <a:noFill/>
          <a:ln w="9525">
            <a:noFill/>
            <a:miter lim="800000"/>
            <a:headEnd/>
            <a:tailEnd/>
          </a:ln>
          <a:effectLst/>
        </p:spPr>
        <p:txBody>
          <a:bodyPr wrap="square">
            <a:spAutoFit/>
          </a:bodyPr>
          <a:lstStyle/>
          <a:p>
            <a:pPr algn="ctr">
              <a:lnSpc>
                <a:spcPct val="90000"/>
              </a:lnSpc>
            </a:pPr>
            <a:r>
              <a:rPr lang="en-US" sz="1800" b="1" dirty="0" smtClean="0">
                <a:solidFill>
                  <a:schemeClr val="accent4">
                    <a:lumMod val="75000"/>
                  </a:schemeClr>
                </a:solidFill>
                <a:latin typeface="+mn-lt"/>
              </a:rPr>
              <a:t>69</a:t>
            </a:r>
            <a:br>
              <a:rPr lang="en-US" sz="1800" b="1" dirty="0" smtClean="0">
                <a:solidFill>
                  <a:schemeClr val="accent4">
                    <a:lumMod val="75000"/>
                  </a:schemeClr>
                </a:solidFill>
                <a:latin typeface="+mn-lt"/>
              </a:rPr>
            </a:br>
            <a:r>
              <a:rPr lang="en-US" sz="1800" b="1" dirty="0" smtClean="0">
                <a:solidFill>
                  <a:schemeClr val="accent4">
                    <a:lumMod val="75000"/>
                  </a:schemeClr>
                </a:solidFill>
                <a:latin typeface="+mn-lt"/>
              </a:rPr>
              <a:t>Process mean</a:t>
            </a:r>
            <a:endParaRPr lang="en-US" sz="1800" b="1" dirty="0">
              <a:solidFill>
                <a:schemeClr val="accent4">
                  <a:lumMod val="75000"/>
                </a:schemeClr>
              </a:solidFill>
              <a:latin typeface="+mn-lt"/>
            </a:endParaRPr>
          </a:p>
        </p:txBody>
      </p:sp>
      <p:sp>
        <p:nvSpPr>
          <p:cNvPr id="23" name="Text Box 12"/>
          <p:cNvSpPr txBox="1">
            <a:spLocks noChangeArrowheads="1"/>
          </p:cNvSpPr>
          <p:nvPr/>
        </p:nvSpPr>
        <p:spPr bwMode="auto">
          <a:xfrm>
            <a:off x="5871417" y="5018212"/>
            <a:ext cx="1296862" cy="840230"/>
          </a:xfrm>
          <a:prstGeom prst="rect">
            <a:avLst/>
          </a:prstGeom>
          <a:noFill/>
          <a:ln w="9525">
            <a:noFill/>
            <a:miter lim="800000"/>
            <a:headEnd/>
            <a:tailEnd/>
          </a:ln>
          <a:effectLst/>
        </p:spPr>
        <p:txBody>
          <a:bodyPr wrap="square">
            <a:spAutoFit/>
          </a:bodyPr>
          <a:lstStyle/>
          <a:p>
            <a:pPr algn="ctr">
              <a:lnSpc>
                <a:spcPct val="90000"/>
              </a:lnSpc>
            </a:pPr>
            <a:r>
              <a:rPr lang="en-US" sz="1800" b="1" dirty="0" smtClean="0">
                <a:solidFill>
                  <a:schemeClr val="accent4">
                    <a:lumMod val="75000"/>
                  </a:schemeClr>
                </a:solidFill>
                <a:latin typeface="+mn-lt"/>
              </a:rPr>
              <a:t>74.6</a:t>
            </a:r>
            <a:br>
              <a:rPr lang="en-US" sz="1800" b="1" dirty="0" smtClean="0">
                <a:solidFill>
                  <a:schemeClr val="accent4">
                    <a:lumMod val="75000"/>
                  </a:schemeClr>
                </a:solidFill>
                <a:latin typeface="+mn-lt"/>
              </a:rPr>
            </a:br>
            <a:r>
              <a:rPr lang="en-US" sz="1800" b="1" dirty="0" smtClean="0">
                <a:solidFill>
                  <a:schemeClr val="accent4">
                    <a:lumMod val="75000"/>
                  </a:schemeClr>
                </a:solidFill>
                <a:latin typeface="+mn-lt"/>
              </a:rPr>
              <a:t>(+3 process SDs) </a:t>
            </a:r>
            <a:endParaRPr lang="en-US" sz="1800" b="1" dirty="0">
              <a:solidFill>
                <a:schemeClr val="accent4">
                  <a:lumMod val="75000"/>
                </a:schemeClr>
              </a:solidFill>
              <a:latin typeface="+mn-lt"/>
            </a:endParaRPr>
          </a:p>
        </p:txBody>
      </p:sp>
      <p:sp>
        <p:nvSpPr>
          <p:cNvPr id="24" name="Text Box 12"/>
          <p:cNvSpPr txBox="1">
            <a:spLocks noChangeArrowheads="1"/>
          </p:cNvSpPr>
          <p:nvPr/>
        </p:nvSpPr>
        <p:spPr bwMode="auto">
          <a:xfrm>
            <a:off x="2014231" y="1951666"/>
            <a:ext cx="1296862" cy="590931"/>
          </a:xfrm>
          <a:prstGeom prst="rect">
            <a:avLst/>
          </a:prstGeom>
          <a:noFill/>
          <a:ln w="9525">
            <a:noFill/>
            <a:miter lim="800000"/>
            <a:headEnd/>
            <a:tailEnd/>
          </a:ln>
          <a:effectLst/>
        </p:spPr>
        <p:txBody>
          <a:bodyPr wrap="square">
            <a:spAutoFit/>
          </a:bodyPr>
          <a:lstStyle/>
          <a:p>
            <a:pPr algn="r">
              <a:lnSpc>
                <a:spcPct val="90000"/>
              </a:lnSpc>
            </a:pPr>
            <a:r>
              <a:rPr lang="en-US" sz="1800" b="1" dirty="0" smtClean="0">
                <a:solidFill>
                  <a:schemeClr val="accent3"/>
                </a:solidFill>
                <a:latin typeface="+mn-lt"/>
              </a:rPr>
              <a:t>Process distribution</a:t>
            </a:r>
            <a:endParaRPr lang="en-US" sz="1800" b="1" dirty="0">
              <a:solidFill>
                <a:schemeClr val="accent3"/>
              </a:solidFill>
              <a:latin typeface="+mn-lt"/>
            </a:endParaRPr>
          </a:p>
        </p:txBody>
      </p:sp>
      <p:sp>
        <p:nvSpPr>
          <p:cNvPr id="25" name="Text Box 12"/>
          <p:cNvSpPr txBox="1">
            <a:spLocks noChangeArrowheads="1"/>
          </p:cNvSpPr>
          <p:nvPr/>
        </p:nvSpPr>
        <p:spPr bwMode="auto">
          <a:xfrm>
            <a:off x="453762" y="1703927"/>
            <a:ext cx="1296862" cy="590931"/>
          </a:xfrm>
          <a:prstGeom prst="rect">
            <a:avLst/>
          </a:prstGeom>
          <a:noFill/>
          <a:ln w="9525">
            <a:noFill/>
            <a:miter lim="800000"/>
            <a:headEnd/>
            <a:tailEnd/>
          </a:ln>
          <a:effectLst/>
        </p:spPr>
        <p:txBody>
          <a:bodyPr wrap="square">
            <a:spAutoFit/>
          </a:bodyPr>
          <a:lstStyle/>
          <a:p>
            <a:pPr algn="r">
              <a:lnSpc>
                <a:spcPct val="90000"/>
              </a:lnSpc>
            </a:pPr>
            <a:r>
              <a:rPr lang="en-US" sz="1800" b="1" i="1" dirty="0" smtClean="0">
                <a:solidFill>
                  <a:schemeClr val="accent4">
                    <a:lumMod val="75000"/>
                  </a:schemeClr>
                </a:solidFill>
                <a:latin typeface="+mn-lt"/>
              </a:rPr>
              <a:t>Relative frequency</a:t>
            </a:r>
            <a:endParaRPr lang="en-US" sz="1800" b="1" i="1" dirty="0">
              <a:solidFill>
                <a:schemeClr val="accent4">
                  <a:lumMod val="75000"/>
                </a:schemeClr>
              </a:solidFill>
              <a:latin typeface="+mn-lt"/>
            </a:endParaRPr>
          </a:p>
        </p:txBody>
      </p:sp>
      <p:sp>
        <p:nvSpPr>
          <p:cNvPr id="26" name="Text Box 12"/>
          <p:cNvSpPr txBox="1">
            <a:spLocks noChangeArrowheads="1"/>
          </p:cNvSpPr>
          <p:nvPr/>
        </p:nvSpPr>
        <p:spPr bwMode="auto">
          <a:xfrm>
            <a:off x="7795177" y="5018212"/>
            <a:ext cx="327419" cy="341632"/>
          </a:xfrm>
          <a:prstGeom prst="rect">
            <a:avLst/>
          </a:prstGeom>
          <a:noFill/>
          <a:ln w="9525">
            <a:noFill/>
            <a:miter lim="800000"/>
            <a:headEnd/>
            <a:tailEnd/>
          </a:ln>
          <a:effectLst/>
        </p:spPr>
        <p:txBody>
          <a:bodyPr wrap="square">
            <a:spAutoFit/>
          </a:bodyPr>
          <a:lstStyle/>
          <a:p>
            <a:pPr algn="ctr">
              <a:lnSpc>
                <a:spcPct val="90000"/>
              </a:lnSpc>
            </a:pPr>
            <a:r>
              <a:rPr lang="en-US" sz="1800" b="1" i="1" dirty="0" smtClean="0">
                <a:solidFill>
                  <a:schemeClr val="accent4">
                    <a:lumMod val="75000"/>
                  </a:schemeClr>
                </a:solidFill>
                <a:latin typeface="+mn-lt"/>
              </a:rPr>
              <a:t>x</a:t>
            </a:r>
            <a:endParaRPr lang="en-US" sz="1800" b="1" i="1" dirty="0">
              <a:solidFill>
                <a:schemeClr val="accent4">
                  <a:lumMod val="75000"/>
                </a:schemeClr>
              </a:solidFill>
              <a:latin typeface="+mn-lt"/>
            </a:endParaRPr>
          </a:p>
        </p:txBody>
      </p:sp>
    </p:spTree>
    <p:extLst>
      <p:ext uri="{BB962C8B-B14F-4D97-AF65-F5344CB8AC3E}">
        <p14:creationId xmlns:p14="http://schemas.microsoft.com/office/powerpoint/2010/main" val="608680170"/>
      </p:ext>
    </p:extLst>
  </p:cSld>
  <p:clrMapOvr>
    <a:masterClrMapping/>
  </p:clrMapOvr>
  <p:transition>
    <p:fade/>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4655"/>
          <a:stretch/>
        </p:blipFill>
        <p:spPr>
          <a:xfrm>
            <a:off x="1633312" y="3758004"/>
            <a:ext cx="5877373" cy="1983688"/>
          </a:xfrm>
          <a:prstGeom prst="rect">
            <a:avLst/>
          </a:prstGeom>
        </p:spPr>
      </p:pic>
      <p:sp>
        <p:nvSpPr>
          <p:cNvPr id="1172483" name="Rectangle 1027"/>
          <p:cNvSpPr>
            <a:spLocks noGrp="1" noChangeArrowheads="1"/>
          </p:cNvSpPr>
          <p:nvPr>
            <p:ph type="body" sz="quarter" idx="10"/>
          </p:nvPr>
        </p:nvSpPr>
        <p:spPr/>
        <p:txBody>
          <a:bodyPr/>
          <a:lstStyle/>
          <a:p>
            <a:r>
              <a:rPr lang="en-GB" dirty="0"/>
              <a:t>Is characterised by a probability distribution having a bell shaped curve</a:t>
            </a:r>
          </a:p>
        </p:txBody>
      </p:sp>
      <p:sp>
        <p:nvSpPr>
          <p:cNvPr id="2" name="Content Placeholder 1"/>
          <p:cNvSpPr>
            <a:spLocks noGrp="1"/>
          </p:cNvSpPr>
          <p:nvPr>
            <p:ph idx="1"/>
          </p:nvPr>
        </p:nvSpPr>
        <p:spPr/>
        <p:txBody>
          <a:bodyPr/>
          <a:lstStyle/>
          <a:p>
            <a:r>
              <a:rPr lang="en-GB" dirty="0"/>
              <a:t>The area represented by the curve provides the probability</a:t>
            </a:r>
          </a:p>
          <a:p>
            <a:r>
              <a:rPr lang="en-GB" dirty="0"/>
              <a:t>The mean of the probability distribution is the peak</a:t>
            </a:r>
          </a:p>
          <a:p>
            <a:r>
              <a:rPr lang="en-GB" dirty="0"/>
              <a:t>The standard deviation measures the variation or spread of the data so the more the data is spread out, the higher is the value of the standard deviation</a:t>
            </a:r>
          </a:p>
        </p:txBody>
      </p:sp>
      <p:sp>
        <p:nvSpPr>
          <p:cNvPr id="1172482" name="Rectangle 1026"/>
          <p:cNvSpPr>
            <a:spLocks noGrp="1" noChangeArrowheads="1"/>
          </p:cNvSpPr>
          <p:nvPr>
            <p:ph type="title"/>
          </p:nvPr>
        </p:nvSpPr>
        <p:spPr/>
        <p:txBody>
          <a:bodyPr/>
          <a:lstStyle/>
          <a:p>
            <a:r>
              <a:rPr lang="en-GB" smtClean="0"/>
              <a:t>The Normal Distribution</a:t>
            </a:r>
            <a:endParaRPr lang="en-GB"/>
          </a:p>
        </p:txBody>
      </p:sp>
      <p:sp>
        <p:nvSpPr>
          <p:cNvPr id="3" name="Slide Number Placeholder 2"/>
          <p:cNvSpPr>
            <a:spLocks noGrp="1"/>
          </p:cNvSpPr>
          <p:nvPr>
            <p:ph type="sldNum" sz="quarter" idx="11"/>
          </p:nvPr>
        </p:nvSpPr>
        <p:spPr/>
        <p:txBody>
          <a:bodyPr/>
          <a:lstStyle/>
          <a:p>
            <a:fld id="{19BF2C6B-E0EC-4C0E-B7D3-613ED3B301ED}" type="slidenum">
              <a:rPr lang="en-GB" smtClean="0"/>
              <a:pPr/>
              <a:t>169</a:t>
            </a:fld>
            <a:endParaRPr lang="en-GB"/>
          </a:p>
        </p:txBody>
      </p:sp>
      <p:sp>
        <p:nvSpPr>
          <p:cNvPr id="1172485" name="Text Box 1029"/>
          <p:cNvSpPr txBox="1">
            <a:spLocks noChangeArrowheads="1"/>
          </p:cNvSpPr>
          <p:nvPr/>
        </p:nvSpPr>
        <p:spPr bwMode="auto">
          <a:xfrm>
            <a:off x="1446843" y="3785875"/>
            <a:ext cx="123432" cy="276999"/>
          </a:xfrm>
          <a:prstGeom prst="rect">
            <a:avLst/>
          </a:prstGeom>
          <a:noFill/>
          <a:ln w="9525">
            <a:noFill/>
            <a:miter lim="800000"/>
            <a:headEnd/>
            <a:tailEnd/>
          </a:ln>
          <a:effectLst/>
        </p:spPr>
        <p:txBody>
          <a:bodyPr wrap="none" lIns="0" tIns="0" rIns="0" bIns="0">
            <a:spAutoFit/>
          </a:bodyPr>
          <a:lstStyle/>
          <a:p>
            <a:r>
              <a:rPr lang="en-GB" sz="1800" b="1" dirty="0">
                <a:solidFill>
                  <a:schemeClr val="accent4">
                    <a:lumMod val="75000"/>
                  </a:schemeClr>
                </a:solidFill>
                <a:latin typeface="+mn-lt"/>
              </a:rPr>
              <a:t>p</a:t>
            </a:r>
          </a:p>
        </p:txBody>
      </p:sp>
      <p:sp>
        <p:nvSpPr>
          <p:cNvPr id="1172486" name="Text Box 1030"/>
          <p:cNvSpPr txBox="1">
            <a:spLocks noChangeArrowheads="1"/>
          </p:cNvSpPr>
          <p:nvPr/>
        </p:nvSpPr>
        <p:spPr bwMode="auto">
          <a:xfrm>
            <a:off x="4158904" y="5603193"/>
            <a:ext cx="826188" cy="276999"/>
          </a:xfrm>
          <a:prstGeom prst="rect">
            <a:avLst/>
          </a:prstGeom>
          <a:noFill/>
          <a:ln w="9525">
            <a:noFill/>
            <a:miter lim="800000"/>
            <a:headEnd/>
            <a:tailEnd/>
          </a:ln>
          <a:effectLst/>
        </p:spPr>
        <p:txBody>
          <a:bodyPr wrap="none" lIns="0" tIns="0" rIns="0" bIns="0">
            <a:spAutoFit/>
          </a:bodyPr>
          <a:lstStyle/>
          <a:p>
            <a:r>
              <a:rPr lang="en-GB" sz="1800" b="1" dirty="0">
                <a:solidFill>
                  <a:schemeClr val="accent4">
                    <a:lumMod val="75000"/>
                  </a:schemeClr>
                </a:solidFill>
                <a:latin typeface="+mn-lt"/>
              </a:rPr>
              <a:t>measure</a:t>
            </a:r>
          </a:p>
        </p:txBody>
      </p:sp>
      <p:sp>
        <p:nvSpPr>
          <p:cNvPr id="1172487" name="Text Box 1031"/>
          <p:cNvSpPr txBox="1">
            <a:spLocks noChangeArrowheads="1"/>
          </p:cNvSpPr>
          <p:nvPr/>
        </p:nvSpPr>
        <p:spPr bwMode="auto">
          <a:xfrm>
            <a:off x="4424522" y="4397249"/>
            <a:ext cx="294953" cy="276999"/>
          </a:xfrm>
          <a:prstGeom prst="rect">
            <a:avLst/>
          </a:prstGeom>
          <a:noFill/>
          <a:ln w="9525">
            <a:noFill/>
            <a:miter lim="800000"/>
            <a:headEnd/>
            <a:tailEnd/>
          </a:ln>
          <a:effectLst/>
        </p:spPr>
        <p:txBody>
          <a:bodyPr wrap="none" lIns="0" tIns="0" rIns="0" bIns="0">
            <a:spAutoFit/>
          </a:bodyPr>
          <a:lstStyle/>
          <a:p>
            <a:r>
              <a:rPr lang="en-GB" sz="1800" b="1" dirty="0">
                <a:latin typeface="+mn-lt"/>
              </a:rPr>
              <a:t>1.0</a:t>
            </a:r>
          </a:p>
        </p:txBody>
      </p:sp>
    </p:spTree>
    <p:extLst>
      <p:ext uri="{BB962C8B-B14F-4D97-AF65-F5344CB8AC3E}">
        <p14:creationId xmlns:p14="http://schemas.microsoft.com/office/powerpoint/2010/main" val="480389401"/>
      </p:ext>
    </p:extLst>
  </p:cSld>
  <p:clrMapOvr>
    <a:masterClrMapping/>
  </p:clrMapOvr>
  <p:transition>
    <p:fade/>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Normal Distribution</a:t>
            </a:r>
          </a:p>
        </p:txBody>
      </p:sp>
      <p:sp>
        <p:nvSpPr>
          <p:cNvPr id="3" name="Rectangle 2"/>
          <p:cNvSpPr/>
          <p:nvPr/>
        </p:nvSpPr>
        <p:spPr>
          <a:xfrm>
            <a:off x="419725" y="1391855"/>
            <a:ext cx="8364512" cy="4708981"/>
          </a:xfrm>
          <a:prstGeom prst="rect">
            <a:avLst/>
          </a:prstGeom>
        </p:spPr>
        <p:txBody>
          <a:bodyPr wrap="square">
            <a:spAutoFit/>
          </a:bodyPr>
          <a:lstStyle/>
          <a:p>
            <a:pPr marL="342900" indent="-342900">
              <a:buFont typeface="Arial" panose="020B0604020202020204" pitchFamily="34" charset="0"/>
              <a:buChar char="•"/>
            </a:pPr>
            <a:r>
              <a:rPr lang="en-GB" sz="2000" dirty="0">
                <a:solidFill>
                  <a:schemeClr val="accent3"/>
                </a:solidFill>
              </a:rPr>
              <a:t>There are many things, such as intelligence, height, and blood pressure, that naturally follow a normal distribution. </a:t>
            </a:r>
          </a:p>
          <a:p>
            <a:pPr marL="342900" indent="-342900">
              <a:buFont typeface="Arial" panose="020B0604020202020204" pitchFamily="34" charset="0"/>
              <a:buChar char="•"/>
            </a:pPr>
            <a:r>
              <a:rPr lang="en-GB" sz="2000" dirty="0">
                <a:solidFill>
                  <a:schemeClr val="accent3"/>
                </a:solidFill>
              </a:rPr>
              <a:t>Most of the data values in a normal distribution tend to cluster around the mean</a:t>
            </a:r>
          </a:p>
          <a:p>
            <a:pPr marL="342900" indent="-342900">
              <a:buFont typeface="Arial" panose="020B0604020202020204" pitchFamily="34" charset="0"/>
              <a:buChar char="•"/>
            </a:pPr>
            <a:r>
              <a:rPr lang="en-GB" sz="2000" dirty="0">
                <a:solidFill>
                  <a:schemeClr val="accent3"/>
                </a:solidFill>
              </a:rPr>
              <a:t>The measure of how spread out numbers are is referred to as Standard Deviation </a:t>
            </a:r>
          </a:p>
          <a:p>
            <a:pPr marL="342900" indent="-342900">
              <a:buFont typeface="Arial" panose="020B0604020202020204" pitchFamily="34" charset="0"/>
              <a:buChar char="•"/>
            </a:pPr>
            <a:r>
              <a:rPr lang="en-GB" sz="2000" dirty="0">
                <a:solidFill>
                  <a:schemeClr val="accent3"/>
                </a:solidFill>
              </a:rPr>
              <a:t>For example, if you took the height of one hundred 22-year-old women and created a histogram you would get a normal distribution</a:t>
            </a:r>
          </a:p>
          <a:p>
            <a:pPr marL="342900" indent="-342900">
              <a:buFont typeface="Arial" panose="020B0604020202020204" pitchFamily="34" charset="0"/>
              <a:buChar char="•"/>
            </a:pPr>
            <a:r>
              <a:rPr lang="en-GB" sz="2000" dirty="0">
                <a:solidFill>
                  <a:schemeClr val="accent3"/>
                </a:solidFill>
              </a:rPr>
              <a:t>A normal distribution is a bell-shaped frequency distribution curve where normally  68% of values are within 1 standard deviation of the mean, 95% of values are within 2 standard deviations of the mean and 99.7% of values are within 3 standard deviations of the mean</a:t>
            </a:r>
          </a:p>
          <a:p>
            <a:pPr marL="342900" indent="-342900">
              <a:buFont typeface="Arial" panose="020B0604020202020204" pitchFamily="34" charset="0"/>
              <a:buChar char="•"/>
            </a:pPr>
            <a:r>
              <a:rPr lang="en-GB" sz="2000" dirty="0">
                <a:solidFill>
                  <a:schemeClr val="accent3"/>
                </a:solidFill>
              </a:rPr>
              <a:t>The further a data point is from the mean, the less likely it is to occur.</a:t>
            </a:r>
          </a:p>
          <a:p>
            <a:pPr marL="342900" indent="-342900">
              <a:buFont typeface="Arial" panose="020B0604020202020204" pitchFamily="34" charset="0"/>
              <a:buChar char="•"/>
            </a:pPr>
            <a:endParaRPr lang="en-GB" sz="2000" dirty="0">
              <a:solidFill>
                <a:schemeClr val="bg1"/>
              </a:solidFill>
            </a:endParaRPr>
          </a:p>
          <a:p>
            <a:endParaRPr lang="en-GB" sz="2000" dirty="0">
              <a:solidFill>
                <a:schemeClr val="bg1"/>
              </a:solidFill>
            </a:endParaRPr>
          </a:p>
        </p:txBody>
      </p:sp>
    </p:spTree>
    <p:extLst>
      <p:ext uri="{BB962C8B-B14F-4D97-AF65-F5344CB8AC3E}">
        <p14:creationId xmlns:p14="http://schemas.microsoft.com/office/powerpoint/2010/main" val="2140713798"/>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849947" y="2016803"/>
            <a:ext cx="6771902" cy="3548911"/>
          </a:xfrm>
          <a:prstGeom prst="rect">
            <a:avLst/>
          </a:prstGeom>
        </p:spPr>
      </p:pic>
      <p:sp>
        <p:nvSpPr>
          <p:cNvPr id="3" name="Text Placeholder 2"/>
          <p:cNvSpPr>
            <a:spLocks noGrp="1"/>
          </p:cNvSpPr>
          <p:nvPr>
            <p:ph type="body" sz="quarter" idx="10"/>
          </p:nvPr>
        </p:nvSpPr>
        <p:spPr/>
        <p:txBody>
          <a:bodyPr/>
          <a:lstStyle/>
          <a:p>
            <a:r>
              <a:rPr lang="en-GB" dirty="0" smtClean="0"/>
              <a:t>Approaches to quality management will seek to calculate tolerances</a:t>
            </a:r>
            <a:endParaRPr lang="en-GB" dirty="0"/>
          </a:p>
        </p:txBody>
      </p:sp>
      <p:sp>
        <p:nvSpPr>
          <p:cNvPr id="1179663" name="Rectangle 15"/>
          <p:cNvSpPr>
            <a:spLocks noGrp="1" noChangeArrowheads="1"/>
          </p:cNvSpPr>
          <p:nvPr>
            <p:ph type="title"/>
          </p:nvPr>
        </p:nvSpPr>
        <p:spPr/>
        <p:txBody>
          <a:bodyPr/>
          <a:lstStyle/>
          <a:p>
            <a:r>
              <a:rPr lang="en-GB" smtClean="0"/>
              <a:t>The Normal Distribution</a:t>
            </a:r>
            <a:endParaRPr lang="en-GB"/>
          </a:p>
        </p:txBody>
      </p:sp>
      <p:sp>
        <p:nvSpPr>
          <p:cNvPr id="2" name="Slide Number Placeholder 1"/>
          <p:cNvSpPr>
            <a:spLocks noGrp="1"/>
          </p:cNvSpPr>
          <p:nvPr>
            <p:ph type="sldNum" sz="quarter" idx="11"/>
          </p:nvPr>
        </p:nvSpPr>
        <p:spPr/>
        <p:txBody>
          <a:bodyPr/>
          <a:lstStyle/>
          <a:p>
            <a:fld id="{19BF2C6B-E0EC-4C0E-B7D3-613ED3B301ED}" type="slidenum">
              <a:rPr lang="en-GB" smtClean="0"/>
              <a:pPr/>
              <a:t>171</a:t>
            </a:fld>
            <a:endParaRPr lang="en-GB"/>
          </a:p>
        </p:txBody>
      </p:sp>
      <p:sp>
        <p:nvSpPr>
          <p:cNvPr id="1179656" name="Text Box 8"/>
          <p:cNvSpPr txBox="1">
            <a:spLocks noChangeArrowheads="1"/>
          </p:cNvSpPr>
          <p:nvPr/>
        </p:nvSpPr>
        <p:spPr bwMode="auto">
          <a:xfrm>
            <a:off x="708413" y="3184160"/>
            <a:ext cx="1612301" cy="1200329"/>
          </a:xfrm>
          <a:prstGeom prst="rect">
            <a:avLst/>
          </a:prstGeom>
          <a:noFill/>
          <a:ln w="9525">
            <a:noFill/>
            <a:miter lim="800000"/>
            <a:headEnd/>
            <a:tailEnd/>
          </a:ln>
          <a:effectLst/>
        </p:spPr>
        <p:txBody>
          <a:bodyPr wrap="none">
            <a:spAutoFit/>
          </a:bodyPr>
          <a:lstStyle/>
          <a:p>
            <a:r>
              <a:rPr lang="en-US" sz="1800" dirty="0">
                <a:solidFill>
                  <a:schemeClr val="accent3"/>
                </a:solidFill>
                <a:latin typeface="+mn-lt"/>
              </a:rPr>
              <a:t>Below Lower</a:t>
            </a:r>
          </a:p>
          <a:p>
            <a:r>
              <a:rPr lang="en-US" sz="1800" dirty="0">
                <a:solidFill>
                  <a:schemeClr val="accent3"/>
                </a:solidFill>
                <a:latin typeface="+mn-lt"/>
              </a:rPr>
              <a:t>Specification</a:t>
            </a:r>
          </a:p>
          <a:p>
            <a:r>
              <a:rPr lang="en-US" sz="1800" dirty="0">
                <a:solidFill>
                  <a:schemeClr val="accent3"/>
                </a:solidFill>
                <a:latin typeface="+mn-lt"/>
              </a:rPr>
              <a:t>Tolerance</a:t>
            </a:r>
          </a:p>
          <a:p>
            <a:r>
              <a:rPr lang="en-US" sz="1800" dirty="0">
                <a:solidFill>
                  <a:schemeClr val="accent3"/>
                </a:solidFill>
                <a:latin typeface="+mn-lt"/>
              </a:rPr>
              <a:t>(Unacceptable)</a:t>
            </a:r>
          </a:p>
        </p:txBody>
      </p:sp>
      <p:sp>
        <p:nvSpPr>
          <p:cNvPr id="1179657" name="Text Box 9"/>
          <p:cNvSpPr txBox="1">
            <a:spLocks noChangeArrowheads="1"/>
          </p:cNvSpPr>
          <p:nvPr/>
        </p:nvSpPr>
        <p:spPr bwMode="auto">
          <a:xfrm>
            <a:off x="6949162" y="3184160"/>
            <a:ext cx="1612301" cy="1200329"/>
          </a:xfrm>
          <a:prstGeom prst="rect">
            <a:avLst/>
          </a:prstGeom>
          <a:noFill/>
          <a:ln w="9525">
            <a:noFill/>
            <a:miter lim="800000"/>
            <a:headEnd/>
            <a:tailEnd/>
          </a:ln>
          <a:effectLst/>
        </p:spPr>
        <p:txBody>
          <a:bodyPr wrap="none">
            <a:spAutoFit/>
          </a:bodyPr>
          <a:lstStyle/>
          <a:p>
            <a:r>
              <a:rPr lang="en-US" sz="1800" dirty="0">
                <a:solidFill>
                  <a:schemeClr val="accent3"/>
                </a:solidFill>
                <a:latin typeface="+mn-lt"/>
              </a:rPr>
              <a:t>Above Upper</a:t>
            </a:r>
          </a:p>
          <a:p>
            <a:r>
              <a:rPr lang="en-US" sz="1800" dirty="0">
                <a:solidFill>
                  <a:schemeClr val="accent3"/>
                </a:solidFill>
                <a:latin typeface="+mn-lt"/>
              </a:rPr>
              <a:t>Specification</a:t>
            </a:r>
          </a:p>
          <a:p>
            <a:r>
              <a:rPr lang="en-US" sz="1800" dirty="0">
                <a:solidFill>
                  <a:schemeClr val="accent3"/>
                </a:solidFill>
                <a:latin typeface="+mn-lt"/>
              </a:rPr>
              <a:t>Tolerance</a:t>
            </a:r>
          </a:p>
          <a:p>
            <a:r>
              <a:rPr lang="en-US" sz="1800" dirty="0">
                <a:solidFill>
                  <a:schemeClr val="accent3"/>
                </a:solidFill>
                <a:latin typeface="+mn-lt"/>
              </a:rPr>
              <a:t>(Unacceptable)</a:t>
            </a:r>
          </a:p>
        </p:txBody>
      </p:sp>
      <p:sp>
        <p:nvSpPr>
          <p:cNvPr id="1179660" name="Text Box 12"/>
          <p:cNvSpPr txBox="1">
            <a:spLocks noChangeArrowheads="1"/>
          </p:cNvSpPr>
          <p:nvPr/>
        </p:nvSpPr>
        <p:spPr bwMode="auto">
          <a:xfrm>
            <a:off x="2130967" y="5462082"/>
            <a:ext cx="535724" cy="369332"/>
          </a:xfrm>
          <a:prstGeom prst="rect">
            <a:avLst/>
          </a:prstGeom>
          <a:noFill/>
          <a:ln w="9525">
            <a:noFill/>
            <a:miter lim="800000"/>
            <a:headEnd/>
            <a:tailEnd/>
          </a:ln>
          <a:effectLst/>
        </p:spPr>
        <p:txBody>
          <a:bodyPr wrap="none">
            <a:spAutoFit/>
          </a:bodyPr>
          <a:lstStyle/>
          <a:p>
            <a:r>
              <a:rPr lang="en-US" sz="1800" i="1" dirty="0" smtClean="0">
                <a:solidFill>
                  <a:schemeClr val="accent4">
                    <a:lumMod val="75000"/>
                  </a:schemeClr>
                </a:solidFill>
                <a:latin typeface="+mn-lt"/>
              </a:rPr>
              <a:t>505</a:t>
            </a:r>
            <a:endParaRPr lang="en-US" sz="1800" dirty="0">
              <a:solidFill>
                <a:schemeClr val="accent4">
                  <a:lumMod val="75000"/>
                </a:schemeClr>
              </a:solidFill>
              <a:latin typeface="+mn-lt"/>
            </a:endParaRPr>
          </a:p>
        </p:txBody>
      </p:sp>
      <p:sp>
        <p:nvSpPr>
          <p:cNvPr id="1179661" name="Text Box 13"/>
          <p:cNvSpPr txBox="1">
            <a:spLocks noChangeArrowheads="1"/>
          </p:cNvSpPr>
          <p:nvPr/>
        </p:nvSpPr>
        <p:spPr bwMode="auto">
          <a:xfrm>
            <a:off x="4298103" y="5462082"/>
            <a:ext cx="535724" cy="369332"/>
          </a:xfrm>
          <a:prstGeom prst="rect">
            <a:avLst/>
          </a:prstGeom>
          <a:noFill/>
          <a:ln w="9525">
            <a:noFill/>
            <a:miter lim="800000"/>
            <a:headEnd/>
            <a:tailEnd/>
          </a:ln>
          <a:effectLst/>
        </p:spPr>
        <p:txBody>
          <a:bodyPr wrap="none">
            <a:spAutoFit/>
          </a:bodyPr>
          <a:lstStyle/>
          <a:p>
            <a:r>
              <a:rPr lang="en-US" sz="1800" i="1" dirty="0">
                <a:solidFill>
                  <a:schemeClr val="accent4">
                    <a:lumMod val="75000"/>
                  </a:schemeClr>
                </a:solidFill>
                <a:latin typeface="+mn-lt"/>
              </a:rPr>
              <a:t>510</a:t>
            </a:r>
          </a:p>
        </p:txBody>
      </p:sp>
      <p:sp>
        <p:nvSpPr>
          <p:cNvPr id="1179662" name="Text Box 14"/>
          <p:cNvSpPr txBox="1">
            <a:spLocks noChangeArrowheads="1"/>
          </p:cNvSpPr>
          <p:nvPr/>
        </p:nvSpPr>
        <p:spPr bwMode="auto">
          <a:xfrm>
            <a:off x="6516610" y="5462082"/>
            <a:ext cx="535724" cy="369332"/>
          </a:xfrm>
          <a:prstGeom prst="rect">
            <a:avLst/>
          </a:prstGeom>
          <a:noFill/>
          <a:ln w="9525">
            <a:noFill/>
            <a:miter lim="800000"/>
            <a:headEnd/>
            <a:tailEnd/>
          </a:ln>
          <a:effectLst/>
        </p:spPr>
        <p:txBody>
          <a:bodyPr wrap="none">
            <a:spAutoFit/>
          </a:bodyPr>
          <a:lstStyle/>
          <a:p>
            <a:r>
              <a:rPr lang="en-US" sz="1800" i="1" dirty="0">
                <a:solidFill>
                  <a:schemeClr val="accent4">
                    <a:lumMod val="75000"/>
                  </a:schemeClr>
                </a:solidFill>
                <a:latin typeface="+mn-lt"/>
              </a:rPr>
              <a:t>515</a:t>
            </a:r>
          </a:p>
        </p:txBody>
      </p:sp>
    </p:spTree>
    <p:extLst>
      <p:ext uri="{BB962C8B-B14F-4D97-AF65-F5344CB8AC3E}">
        <p14:creationId xmlns:p14="http://schemas.microsoft.com/office/powerpoint/2010/main" val="232443377"/>
      </p:ext>
    </p:extLst>
  </p:cSld>
  <p:clrMapOvr>
    <a:masterClrMapping/>
  </p:clrMapOvr>
  <p:transition>
    <p:fade/>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r="1595"/>
          <a:stretch/>
        </p:blipFill>
        <p:spPr>
          <a:xfrm>
            <a:off x="1846739" y="2176052"/>
            <a:ext cx="5226580" cy="3343702"/>
          </a:xfrm>
          <a:prstGeom prst="rect">
            <a:avLst/>
          </a:prstGeom>
        </p:spPr>
      </p:pic>
      <p:sp>
        <p:nvSpPr>
          <p:cNvPr id="1180680" name="Text Box 8"/>
          <p:cNvSpPr txBox="1">
            <a:spLocks noChangeArrowheads="1"/>
          </p:cNvSpPr>
          <p:nvPr/>
        </p:nvSpPr>
        <p:spPr bwMode="auto">
          <a:xfrm>
            <a:off x="735877" y="2911558"/>
            <a:ext cx="1665328" cy="1200329"/>
          </a:xfrm>
          <a:prstGeom prst="rect">
            <a:avLst/>
          </a:prstGeom>
          <a:noFill/>
          <a:ln w="9525">
            <a:noFill/>
            <a:miter lim="800000"/>
            <a:headEnd/>
            <a:tailEnd/>
          </a:ln>
          <a:effectLst/>
        </p:spPr>
        <p:txBody>
          <a:bodyPr wrap="none">
            <a:spAutoFit/>
          </a:bodyPr>
          <a:lstStyle/>
          <a:p>
            <a:pPr algn="r"/>
            <a:r>
              <a:rPr lang="en-GB" sz="1800" dirty="0" smtClean="0">
                <a:solidFill>
                  <a:schemeClr val="accent3"/>
                </a:solidFill>
                <a:latin typeface="+mn-lt"/>
              </a:rPr>
              <a:t>The Impact</a:t>
            </a:r>
          </a:p>
          <a:p>
            <a:pPr algn="r"/>
            <a:r>
              <a:rPr lang="en-GB" sz="1800" dirty="0" smtClean="0">
                <a:solidFill>
                  <a:schemeClr val="accent3"/>
                </a:solidFill>
                <a:latin typeface="+mn-lt"/>
              </a:rPr>
              <a:t>of a Continuous</a:t>
            </a:r>
          </a:p>
          <a:p>
            <a:pPr algn="r"/>
            <a:r>
              <a:rPr lang="en-GB" sz="1800" dirty="0" smtClean="0">
                <a:solidFill>
                  <a:schemeClr val="accent3"/>
                </a:solidFill>
                <a:latin typeface="+mn-lt"/>
              </a:rPr>
              <a:t>Improvement</a:t>
            </a:r>
          </a:p>
          <a:p>
            <a:pPr algn="r"/>
            <a:r>
              <a:rPr lang="en-GB" sz="1800" dirty="0" smtClean="0">
                <a:solidFill>
                  <a:schemeClr val="accent3"/>
                </a:solidFill>
                <a:latin typeface="+mn-lt"/>
              </a:rPr>
              <a:t>Programme</a:t>
            </a:r>
            <a:endParaRPr lang="en-GB" sz="1800" dirty="0">
              <a:solidFill>
                <a:schemeClr val="accent3"/>
              </a:solidFill>
              <a:latin typeface="+mn-lt"/>
            </a:endParaRPr>
          </a:p>
        </p:txBody>
      </p:sp>
      <p:sp>
        <p:nvSpPr>
          <p:cNvPr id="1180682" name="Text Box 10"/>
          <p:cNvSpPr txBox="1">
            <a:spLocks noChangeArrowheads="1"/>
          </p:cNvSpPr>
          <p:nvPr/>
        </p:nvSpPr>
        <p:spPr bwMode="auto">
          <a:xfrm>
            <a:off x="2329074" y="5467326"/>
            <a:ext cx="535724" cy="369332"/>
          </a:xfrm>
          <a:prstGeom prst="rect">
            <a:avLst/>
          </a:prstGeom>
          <a:noFill/>
          <a:ln w="9525">
            <a:noFill/>
            <a:miter lim="800000"/>
            <a:headEnd/>
            <a:tailEnd/>
          </a:ln>
          <a:effectLst/>
        </p:spPr>
        <p:txBody>
          <a:bodyPr wrap="none">
            <a:spAutoFit/>
          </a:bodyPr>
          <a:lstStyle/>
          <a:p>
            <a:r>
              <a:rPr lang="en-GB" sz="1800" i="1" dirty="0" smtClean="0">
                <a:solidFill>
                  <a:schemeClr val="accent4">
                    <a:lumMod val="75000"/>
                  </a:schemeClr>
                </a:solidFill>
                <a:latin typeface="+mn-lt"/>
              </a:rPr>
              <a:t>505</a:t>
            </a:r>
            <a:endParaRPr lang="en-GB" sz="1800" dirty="0" smtClean="0">
              <a:solidFill>
                <a:schemeClr val="accent4">
                  <a:lumMod val="75000"/>
                </a:schemeClr>
              </a:solidFill>
              <a:latin typeface="+mn-lt"/>
            </a:endParaRPr>
          </a:p>
        </p:txBody>
      </p:sp>
      <p:sp>
        <p:nvSpPr>
          <p:cNvPr id="1180684" name="Text Box 12"/>
          <p:cNvSpPr txBox="1">
            <a:spLocks noChangeArrowheads="1"/>
          </p:cNvSpPr>
          <p:nvPr/>
        </p:nvSpPr>
        <p:spPr bwMode="auto">
          <a:xfrm>
            <a:off x="6314060" y="5467326"/>
            <a:ext cx="535724" cy="369332"/>
          </a:xfrm>
          <a:prstGeom prst="rect">
            <a:avLst/>
          </a:prstGeom>
          <a:noFill/>
          <a:ln w="9525">
            <a:noFill/>
            <a:miter lim="800000"/>
            <a:headEnd/>
            <a:tailEnd/>
          </a:ln>
          <a:effectLst/>
        </p:spPr>
        <p:txBody>
          <a:bodyPr wrap="none">
            <a:spAutoFit/>
          </a:bodyPr>
          <a:lstStyle/>
          <a:p>
            <a:r>
              <a:rPr lang="en-GB" sz="1800" i="1" dirty="0" smtClean="0">
                <a:solidFill>
                  <a:schemeClr val="accent4">
                    <a:lumMod val="75000"/>
                  </a:schemeClr>
                </a:solidFill>
                <a:latin typeface="+mn-lt"/>
              </a:rPr>
              <a:t>515</a:t>
            </a:r>
            <a:endParaRPr lang="en-GB" sz="1800" i="1" dirty="0">
              <a:solidFill>
                <a:schemeClr val="accent4">
                  <a:lumMod val="75000"/>
                </a:schemeClr>
              </a:solidFill>
              <a:latin typeface="+mn-lt"/>
            </a:endParaRPr>
          </a:p>
        </p:txBody>
      </p:sp>
      <p:sp>
        <p:nvSpPr>
          <p:cNvPr id="1180687" name="Text Box 15"/>
          <p:cNvSpPr txBox="1">
            <a:spLocks noChangeArrowheads="1"/>
          </p:cNvSpPr>
          <p:nvPr/>
        </p:nvSpPr>
        <p:spPr bwMode="auto">
          <a:xfrm>
            <a:off x="6698220" y="2911558"/>
            <a:ext cx="1665328" cy="1200329"/>
          </a:xfrm>
          <a:prstGeom prst="rect">
            <a:avLst/>
          </a:prstGeom>
          <a:noFill/>
          <a:ln w="9525">
            <a:noFill/>
            <a:miter lim="800000"/>
            <a:headEnd/>
            <a:tailEnd/>
          </a:ln>
          <a:effectLst/>
        </p:spPr>
        <p:txBody>
          <a:bodyPr wrap="none">
            <a:spAutoFit/>
          </a:bodyPr>
          <a:lstStyle/>
          <a:p>
            <a:r>
              <a:rPr lang="en-GB" sz="1800" dirty="0" smtClean="0">
                <a:solidFill>
                  <a:schemeClr val="accent3"/>
                </a:solidFill>
                <a:latin typeface="+mn-lt"/>
              </a:rPr>
              <a:t>The Impact</a:t>
            </a:r>
          </a:p>
          <a:p>
            <a:r>
              <a:rPr lang="en-GB" sz="1800" dirty="0" smtClean="0">
                <a:solidFill>
                  <a:schemeClr val="accent3"/>
                </a:solidFill>
                <a:latin typeface="+mn-lt"/>
              </a:rPr>
              <a:t>of a Continuous</a:t>
            </a:r>
          </a:p>
          <a:p>
            <a:r>
              <a:rPr lang="en-GB" sz="1800" dirty="0" smtClean="0">
                <a:solidFill>
                  <a:schemeClr val="accent3"/>
                </a:solidFill>
                <a:latin typeface="+mn-lt"/>
              </a:rPr>
              <a:t>Improvement</a:t>
            </a:r>
          </a:p>
          <a:p>
            <a:r>
              <a:rPr lang="en-GB" sz="1800" dirty="0" smtClean="0">
                <a:solidFill>
                  <a:schemeClr val="accent3"/>
                </a:solidFill>
                <a:latin typeface="+mn-lt"/>
              </a:rPr>
              <a:t>Programme</a:t>
            </a:r>
            <a:endParaRPr lang="en-GB" sz="1800" dirty="0">
              <a:solidFill>
                <a:schemeClr val="accent3"/>
              </a:solidFill>
              <a:latin typeface="+mn-lt"/>
            </a:endParaRPr>
          </a:p>
        </p:txBody>
      </p:sp>
      <p:sp>
        <p:nvSpPr>
          <p:cNvPr id="3" name="Text Placeholder 2"/>
          <p:cNvSpPr>
            <a:spLocks noGrp="1"/>
          </p:cNvSpPr>
          <p:nvPr>
            <p:ph type="body" sz="quarter" idx="10"/>
          </p:nvPr>
        </p:nvSpPr>
        <p:spPr/>
        <p:txBody>
          <a:bodyPr/>
          <a:lstStyle/>
          <a:p>
            <a:r>
              <a:rPr lang="en-GB" dirty="0"/>
              <a:t>Approaches to quality management will seek </a:t>
            </a:r>
            <a:r>
              <a:rPr lang="en-GB" dirty="0" smtClean="0"/>
              <a:t>to reduce </a:t>
            </a:r>
            <a:r>
              <a:rPr lang="en-GB" dirty="0"/>
              <a:t>the degree of variance (the standard deviation</a:t>
            </a:r>
            <a:r>
              <a:rPr lang="en-GB" dirty="0" smtClean="0"/>
              <a:t>)</a:t>
            </a:r>
            <a:endParaRPr lang="en-GB" dirty="0"/>
          </a:p>
        </p:txBody>
      </p:sp>
      <p:sp>
        <p:nvSpPr>
          <p:cNvPr id="1180689" name="Rectangle 17"/>
          <p:cNvSpPr>
            <a:spLocks noGrp="1" noChangeArrowheads="1"/>
          </p:cNvSpPr>
          <p:nvPr>
            <p:ph type="title"/>
          </p:nvPr>
        </p:nvSpPr>
        <p:spPr/>
        <p:txBody>
          <a:bodyPr/>
          <a:lstStyle/>
          <a:p>
            <a:r>
              <a:rPr lang="en-GB" dirty="0"/>
              <a:t>The Normal Distribution</a:t>
            </a:r>
          </a:p>
        </p:txBody>
      </p:sp>
      <p:sp>
        <p:nvSpPr>
          <p:cNvPr id="4" name="Slide Number Placeholder 3"/>
          <p:cNvSpPr>
            <a:spLocks noGrp="1"/>
          </p:cNvSpPr>
          <p:nvPr>
            <p:ph type="sldNum" sz="quarter" idx="11"/>
          </p:nvPr>
        </p:nvSpPr>
        <p:spPr/>
        <p:txBody>
          <a:bodyPr/>
          <a:lstStyle/>
          <a:p>
            <a:fld id="{19BF2C6B-E0EC-4C0E-B7D3-613ED3B301ED}" type="slidenum">
              <a:rPr lang="en-GB" smtClean="0"/>
              <a:pPr/>
              <a:t>172</a:t>
            </a:fld>
            <a:endParaRPr lang="en-GB" dirty="0"/>
          </a:p>
        </p:txBody>
      </p:sp>
      <p:sp>
        <p:nvSpPr>
          <p:cNvPr id="25" name="Text Box 13"/>
          <p:cNvSpPr txBox="1">
            <a:spLocks noChangeArrowheads="1"/>
          </p:cNvSpPr>
          <p:nvPr/>
        </p:nvSpPr>
        <p:spPr bwMode="auto">
          <a:xfrm>
            <a:off x="4298103" y="5467326"/>
            <a:ext cx="535724" cy="369332"/>
          </a:xfrm>
          <a:prstGeom prst="rect">
            <a:avLst/>
          </a:prstGeom>
          <a:noFill/>
          <a:ln w="9525">
            <a:noFill/>
            <a:miter lim="800000"/>
            <a:headEnd/>
            <a:tailEnd/>
          </a:ln>
          <a:effectLst/>
        </p:spPr>
        <p:txBody>
          <a:bodyPr wrap="none">
            <a:spAutoFit/>
          </a:bodyPr>
          <a:lstStyle/>
          <a:p>
            <a:r>
              <a:rPr lang="en-US" sz="1800" i="1" dirty="0">
                <a:solidFill>
                  <a:schemeClr val="accent4">
                    <a:lumMod val="75000"/>
                  </a:schemeClr>
                </a:solidFill>
                <a:latin typeface="+mn-lt"/>
              </a:rPr>
              <a:t>510</a:t>
            </a:r>
          </a:p>
        </p:txBody>
      </p:sp>
    </p:spTree>
    <p:extLst>
      <p:ext uri="{BB962C8B-B14F-4D97-AF65-F5344CB8AC3E}">
        <p14:creationId xmlns:p14="http://schemas.microsoft.com/office/powerpoint/2010/main" val="1489587376"/>
      </p:ext>
    </p:extLst>
  </p:cSld>
  <p:clrMapOvr>
    <a:masterClrMapping/>
  </p:clrMapOvr>
  <p:transition>
    <p:fade/>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Title 1"/>
          <p:cNvSpPr>
            <a:spLocks noGrp="1"/>
          </p:cNvSpPr>
          <p:nvPr>
            <p:ph type="title"/>
          </p:nvPr>
        </p:nvSpPr>
        <p:spPr/>
        <p:txBody>
          <a:bodyPr/>
          <a:lstStyle/>
          <a:p>
            <a:r>
              <a:rPr lang="en-GB" smtClean="0"/>
              <a:t>Two Sigma and Six Sigma Processes</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173</a:t>
            </a:fld>
            <a:endParaRPr lang="en-GB"/>
          </a:p>
        </p:txBody>
      </p:sp>
      <p:pic>
        <p:nvPicPr>
          <p:cNvPr id="8" name="Picture 7"/>
          <p:cNvPicPr>
            <a:picLocks noChangeAspect="1"/>
          </p:cNvPicPr>
          <p:nvPr/>
        </p:nvPicPr>
        <p:blipFill>
          <a:blip r:embed="rId2"/>
          <a:stretch>
            <a:fillRect/>
          </a:stretch>
        </p:blipFill>
        <p:spPr>
          <a:xfrm>
            <a:off x="792300" y="2903612"/>
            <a:ext cx="3337179" cy="2606022"/>
          </a:xfrm>
          <a:prstGeom prst="rect">
            <a:avLst/>
          </a:prstGeom>
        </p:spPr>
      </p:pic>
      <p:sp>
        <p:nvSpPr>
          <p:cNvPr id="48" name="Text Box 8"/>
          <p:cNvSpPr txBox="1">
            <a:spLocks noChangeArrowheads="1"/>
          </p:cNvSpPr>
          <p:nvPr/>
        </p:nvSpPr>
        <p:spPr bwMode="auto">
          <a:xfrm>
            <a:off x="2258335" y="3410396"/>
            <a:ext cx="431208" cy="215444"/>
          </a:xfrm>
          <a:prstGeom prst="rect">
            <a:avLst/>
          </a:prstGeom>
          <a:noFill/>
          <a:ln w="9525">
            <a:noFill/>
            <a:miter lim="800000"/>
            <a:headEnd/>
            <a:tailEnd/>
          </a:ln>
          <a:effectLst/>
        </p:spPr>
        <p:txBody>
          <a:bodyPr wrap="none" lIns="0" tIns="0" rIns="0" bIns="0">
            <a:spAutoFit/>
          </a:bodyPr>
          <a:lstStyle/>
          <a:p>
            <a:pPr algn="r"/>
            <a:r>
              <a:rPr lang="en-US" sz="1400" b="1" dirty="0" smtClean="0">
                <a:solidFill>
                  <a:schemeClr val="accent3"/>
                </a:solidFill>
                <a:latin typeface="+mn-lt"/>
              </a:rPr>
              <a:t>Mean</a:t>
            </a:r>
            <a:endParaRPr lang="en-US" sz="1400" b="1" dirty="0">
              <a:solidFill>
                <a:schemeClr val="accent3"/>
              </a:solidFill>
              <a:latin typeface="+mn-lt"/>
            </a:endParaRPr>
          </a:p>
        </p:txBody>
      </p:sp>
      <p:sp>
        <p:nvSpPr>
          <p:cNvPr id="49" name="Text Box 8"/>
          <p:cNvSpPr txBox="1">
            <a:spLocks noChangeArrowheads="1"/>
          </p:cNvSpPr>
          <p:nvPr/>
        </p:nvSpPr>
        <p:spPr bwMode="auto">
          <a:xfrm>
            <a:off x="3064987" y="3533724"/>
            <a:ext cx="856563" cy="564922"/>
          </a:xfrm>
          <a:prstGeom prst="rect">
            <a:avLst/>
          </a:prstGeom>
          <a:noFill/>
          <a:ln w="9525">
            <a:noFill/>
            <a:miter lim="800000"/>
            <a:headEnd/>
            <a:tailEnd/>
          </a:ln>
          <a:effectLst/>
        </p:spPr>
        <p:txBody>
          <a:bodyPr wrap="square" lIns="0" tIns="0" rIns="0" bIns="0">
            <a:noAutofit/>
          </a:bodyPr>
          <a:lstStyle/>
          <a:p>
            <a:pPr algn="ctr">
              <a:lnSpc>
                <a:spcPct val="85000"/>
              </a:lnSpc>
            </a:pPr>
            <a:r>
              <a:rPr lang="en-US" sz="1400" b="1" dirty="0" smtClean="0">
                <a:solidFill>
                  <a:schemeClr val="accent3"/>
                </a:solidFill>
                <a:latin typeface="+mn-lt"/>
              </a:rPr>
              <a:t>4.56% probability of defect</a:t>
            </a:r>
            <a:endParaRPr lang="en-US" sz="1400" b="1" dirty="0">
              <a:solidFill>
                <a:schemeClr val="accent3"/>
              </a:solidFill>
              <a:latin typeface="+mn-lt"/>
            </a:endParaRPr>
          </a:p>
        </p:txBody>
      </p:sp>
      <p:sp>
        <p:nvSpPr>
          <p:cNvPr id="50" name="Text Box 8"/>
          <p:cNvSpPr txBox="1">
            <a:spLocks noChangeArrowheads="1"/>
          </p:cNvSpPr>
          <p:nvPr/>
        </p:nvSpPr>
        <p:spPr bwMode="gray">
          <a:xfrm>
            <a:off x="1895427" y="4980469"/>
            <a:ext cx="261857" cy="215444"/>
          </a:xfrm>
          <a:prstGeom prst="rect">
            <a:avLst/>
          </a:prstGeom>
          <a:solidFill>
            <a:schemeClr val="accent4">
              <a:lumMod val="40000"/>
              <a:lumOff val="60000"/>
            </a:schemeClr>
          </a:solidFill>
          <a:ln w="9525">
            <a:noFill/>
            <a:miter lim="800000"/>
            <a:headEnd/>
            <a:tailEnd/>
          </a:ln>
          <a:effectLst/>
        </p:spPr>
        <p:txBody>
          <a:bodyPr wrap="none" lIns="36000" tIns="0" rIns="36000" bIns="0">
            <a:spAutoFit/>
          </a:bodyPr>
          <a:lstStyle/>
          <a:p>
            <a:pPr algn="r"/>
            <a:r>
              <a:rPr lang="en-US" sz="1400" b="1" dirty="0" smtClean="0">
                <a:solidFill>
                  <a:schemeClr val="accent4">
                    <a:lumMod val="75000"/>
                  </a:schemeClr>
                </a:solidFill>
                <a:latin typeface="+mn-lt"/>
              </a:rPr>
              <a:t>2</a:t>
            </a:r>
            <a:r>
              <a:rPr lang="el-GR" sz="1400" b="1" dirty="0" smtClean="0">
                <a:solidFill>
                  <a:schemeClr val="accent4">
                    <a:lumMod val="75000"/>
                  </a:schemeClr>
                </a:solidFill>
                <a:latin typeface="+mn-lt"/>
              </a:rPr>
              <a:t>σ</a:t>
            </a:r>
            <a:endParaRPr lang="en-US" sz="1400" b="1" dirty="0">
              <a:solidFill>
                <a:schemeClr val="accent4">
                  <a:lumMod val="75000"/>
                </a:schemeClr>
              </a:solidFill>
              <a:latin typeface="+mn-lt"/>
            </a:endParaRPr>
          </a:p>
        </p:txBody>
      </p:sp>
      <p:sp>
        <p:nvSpPr>
          <p:cNvPr id="51" name="Text Box 8"/>
          <p:cNvSpPr txBox="1">
            <a:spLocks noChangeArrowheads="1"/>
          </p:cNvSpPr>
          <p:nvPr/>
        </p:nvSpPr>
        <p:spPr bwMode="gray">
          <a:xfrm>
            <a:off x="2717891" y="4980469"/>
            <a:ext cx="261857" cy="215444"/>
          </a:xfrm>
          <a:prstGeom prst="rect">
            <a:avLst/>
          </a:prstGeom>
          <a:solidFill>
            <a:schemeClr val="accent4">
              <a:lumMod val="40000"/>
              <a:lumOff val="60000"/>
            </a:schemeClr>
          </a:solidFill>
          <a:ln w="9525">
            <a:noFill/>
            <a:miter lim="800000"/>
            <a:headEnd/>
            <a:tailEnd/>
          </a:ln>
          <a:effectLst/>
        </p:spPr>
        <p:txBody>
          <a:bodyPr wrap="none" lIns="36000" tIns="0" rIns="36000" bIns="0">
            <a:spAutoFit/>
          </a:bodyPr>
          <a:lstStyle/>
          <a:p>
            <a:pPr algn="r"/>
            <a:r>
              <a:rPr lang="en-US" sz="1400" b="1" dirty="0" smtClean="0">
                <a:solidFill>
                  <a:schemeClr val="accent4">
                    <a:lumMod val="75000"/>
                  </a:schemeClr>
                </a:solidFill>
                <a:latin typeface="+mn-lt"/>
              </a:rPr>
              <a:t>2</a:t>
            </a:r>
            <a:r>
              <a:rPr lang="el-GR" sz="1400" b="1" dirty="0" smtClean="0">
                <a:solidFill>
                  <a:schemeClr val="accent4">
                    <a:lumMod val="75000"/>
                  </a:schemeClr>
                </a:solidFill>
                <a:latin typeface="+mn-lt"/>
              </a:rPr>
              <a:t>σ</a:t>
            </a:r>
            <a:endParaRPr lang="en-US" sz="1400" b="1" dirty="0">
              <a:solidFill>
                <a:schemeClr val="accent4">
                  <a:lumMod val="75000"/>
                </a:schemeClr>
              </a:solidFill>
              <a:latin typeface="+mn-lt"/>
            </a:endParaRPr>
          </a:p>
        </p:txBody>
      </p:sp>
      <p:sp>
        <p:nvSpPr>
          <p:cNvPr id="52" name="Text Box 8"/>
          <p:cNvSpPr txBox="1">
            <a:spLocks noChangeArrowheads="1"/>
          </p:cNvSpPr>
          <p:nvPr/>
        </p:nvSpPr>
        <p:spPr bwMode="auto">
          <a:xfrm>
            <a:off x="1133156" y="5351692"/>
            <a:ext cx="950208" cy="564922"/>
          </a:xfrm>
          <a:prstGeom prst="rect">
            <a:avLst/>
          </a:prstGeom>
          <a:noFill/>
          <a:ln w="9525">
            <a:noFill/>
            <a:miter lim="800000"/>
            <a:headEnd/>
            <a:tailEnd/>
          </a:ln>
          <a:effectLst/>
        </p:spPr>
        <p:txBody>
          <a:bodyPr wrap="square" lIns="0" tIns="0" rIns="0" bIns="0">
            <a:noAutofit/>
          </a:bodyPr>
          <a:lstStyle/>
          <a:p>
            <a:pPr algn="ctr">
              <a:lnSpc>
                <a:spcPct val="85000"/>
              </a:lnSpc>
            </a:pPr>
            <a:r>
              <a:rPr lang="en-US" sz="1400" b="1" dirty="0" smtClean="0">
                <a:solidFill>
                  <a:schemeClr val="accent4">
                    <a:lumMod val="75000"/>
                  </a:schemeClr>
                </a:solidFill>
                <a:latin typeface="+mn-lt"/>
              </a:rPr>
              <a:t>Lower specification limit</a:t>
            </a:r>
            <a:endParaRPr lang="en-US" sz="1400" b="1" dirty="0">
              <a:solidFill>
                <a:schemeClr val="accent4">
                  <a:lumMod val="75000"/>
                </a:schemeClr>
              </a:solidFill>
              <a:latin typeface="+mn-lt"/>
            </a:endParaRPr>
          </a:p>
        </p:txBody>
      </p:sp>
      <p:sp>
        <p:nvSpPr>
          <p:cNvPr id="53" name="Text Box 8"/>
          <p:cNvSpPr txBox="1">
            <a:spLocks noChangeArrowheads="1"/>
          </p:cNvSpPr>
          <p:nvPr/>
        </p:nvSpPr>
        <p:spPr bwMode="auto">
          <a:xfrm>
            <a:off x="2844763" y="5347612"/>
            <a:ext cx="950208" cy="564922"/>
          </a:xfrm>
          <a:prstGeom prst="rect">
            <a:avLst/>
          </a:prstGeom>
          <a:noFill/>
          <a:ln w="9525">
            <a:noFill/>
            <a:miter lim="800000"/>
            <a:headEnd/>
            <a:tailEnd/>
          </a:ln>
          <a:effectLst/>
        </p:spPr>
        <p:txBody>
          <a:bodyPr wrap="square" lIns="0" tIns="0" rIns="0" bIns="0">
            <a:noAutofit/>
          </a:bodyPr>
          <a:lstStyle/>
          <a:p>
            <a:pPr algn="ctr">
              <a:lnSpc>
                <a:spcPct val="85000"/>
              </a:lnSpc>
            </a:pPr>
            <a:r>
              <a:rPr lang="en-US" sz="1400" b="1" dirty="0" smtClean="0">
                <a:solidFill>
                  <a:schemeClr val="accent4">
                    <a:lumMod val="75000"/>
                  </a:schemeClr>
                </a:solidFill>
                <a:latin typeface="+mn-lt"/>
              </a:rPr>
              <a:t>Upper specification limit</a:t>
            </a:r>
            <a:endParaRPr lang="en-US" sz="1400" b="1" dirty="0">
              <a:solidFill>
                <a:schemeClr val="accent4">
                  <a:lumMod val="75000"/>
                </a:schemeClr>
              </a:solidFill>
              <a:latin typeface="+mn-lt"/>
            </a:endParaRPr>
          </a:p>
        </p:txBody>
      </p:sp>
      <p:pic>
        <p:nvPicPr>
          <p:cNvPr id="11" name="Picture 10"/>
          <p:cNvPicPr>
            <a:picLocks noChangeAspect="1"/>
          </p:cNvPicPr>
          <p:nvPr/>
        </p:nvPicPr>
        <p:blipFill>
          <a:blip r:embed="rId3"/>
          <a:stretch>
            <a:fillRect/>
          </a:stretch>
        </p:blipFill>
        <p:spPr>
          <a:xfrm>
            <a:off x="4962229" y="1570582"/>
            <a:ext cx="3263654" cy="3941711"/>
          </a:xfrm>
          <a:prstGeom prst="rect">
            <a:avLst/>
          </a:prstGeom>
        </p:spPr>
      </p:pic>
      <p:sp>
        <p:nvSpPr>
          <p:cNvPr id="56" name="Text Box 8"/>
          <p:cNvSpPr txBox="1">
            <a:spLocks noChangeArrowheads="1"/>
          </p:cNvSpPr>
          <p:nvPr/>
        </p:nvSpPr>
        <p:spPr bwMode="auto">
          <a:xfrm>
            <a:off x="7166439" y="3568389"/>
            <a:ext cx="856563" cy="564922"/>
          </a:xfrm>
          <a:prstGeom prst="rect">
            <a:avLst/>
          </a:prstGeom>
          <a:noFill/>
          <a:ln w="9525">
            <a:noFill/>
            <a:miter lim="800000"/>
            <a:headEnd/>
            <a:tailEnd/>
          </a:ln>
          <a:effectLst/>
        </p:spPr>
        <p:txBody>
          <a:bodyPr wrap="square" lIns="0" tIns="0" rIns="0" bIns="0">
            <a:noAutofit/>
          </a:bodyPr>
          <a:lstStyle/>
          <a:p>
            <a:pPr algn="ctr">
              <a:lnSpc>
                <a:spcPct val="85000"/>
              </a:lnSpc>
            </a:pPr>
            <a:r>
              <a:rPr lang="en-US" sz="1400" b="1" dirty="0" smtClean="0">
                <a:solidFill>
                  <a:schemeClr val="accent3"/>
                </a:solidFill>
                <a:latin typeface="+mn-lt"/>
              </a:rPr>
              <a:t>0.00034% probability of defect</a:t>
            </a:r>
            <a:endParaRPr lang="en-US" sz="1400" b="1" dirty="0">
              <a:solidFill>
                <a:schemeClr val="accent3"/>
              </a:solidFill>
              <a:latin typeface="+mn-lt"/>
            </a:endParaRPr>
          </a:p>
        </p:txBody>
      </p:sp>
      <p:sp>
        <p:nvSpPr>
          <p:cNvPr id="57" name="Text Box 8"/>
          <p:cNvSpPr txBox="1">
            <a:spLocks noChangeArrowheads="1"/>
          </p:cNvSpPr>
          <p:nvPr/>
        </p:nvSpPr>
        <p:spPr bwMode="gray">
          <a:xfrm>
            <a:off x="5889727" y="5017133"/>
            <a:ext cx="261857" cy="215444"/>
          </a:xfrm>
          <a:prstGeom prst="rect">
            <a:avLst/>
          </a:prstGeom>
          <a:solidFill>
            <a:schemeClr val="accent4">
              <a:lumMod val="40000"/>
              <a:lumOff val="60000"/>
            </a:schemeClr>
          </a:solidFill>
          <a:ln w="9525">
            <a:noFill/>
            <a:miter lim="800000"/>
            <a:headEnd/>
            <a:tailEnd/>
          </a:ln>
          <a:effectLst/>
        </p:spPr>
        <p:txBody>
          <a:bodyPr wrap="none" lIns="36000" tIns="0" rIns="36000" bIns="0">
            <a:spAutoFit/>
          </a:bodyPr>
          <a:lstStyle/>
          <a:p>
            <a:pPr algn="r"/>
            <a:r>
              <a:rPr lang="en-US" sz="1400" b="1" dirty="0" smtClean="0">
                <a:solidFill>
                  <a:schemeClr val="accent4">
                    <a:lumMod val="75000"/>
                  </a:schemeClr>
                </a:solidFill>
                <a:latin typeface="+mn-lt"/>
              </a:rPr>
              <a:t>6</a:t>
            </a:r>
            <a:r>
              <a:rPr lang="el-GR" sz="1400" b="1" dirty="0" smtClean="0">
                <a:solidFill>
                  <a:schemeClr val="accent4">
                    <a:lumMod val="75000"/>
                  </a:schemeClr>
                </a:solidFill>
                <a:latin typeface="+mn-lt"/>
              </a:rPr>
              <a:t>σ</a:t>
            </a:r>
            <a:endParaRPr lang="en-US" sz="1400" b="1" dirty="0">
              <a:solidFill>
                <a:schemeClr val="accent4">
                  <a:lumMod val="75000"/>
                </a:schemeClr>
              </a:solidFill>
              <a:latin typeface="+mn-lt"/>
            </a:endParaRPr>
          </a:p>
        </p:txBody>
      </p:sp>
      <p:sp>
        <p:nvSpPr>
          <p:cNvPr id="58" name="Text Box 8"/>
          <p:cNvSpPr txBox="1">
            <a:spLocks noChangeArrowheads="1"/>
          </p:cNvSpPr>
          <p:nvPr/>
        </p:nvSpPr>
        <p:spPr bwMode="gray">
          <a:xfrm>
            <a:off x="6859500" y="5017133"/>
            <a:ext cx="261857" cy="215444"/>
          </a:xfrm>
          <a:prstGeom prst="rect">
            <a:avLst/>
          </a:prstGeom>
          <a:solidFill>
            <a:schemeClr val="accent4">
              <a:lumMod val="40000"/>
              <a:lumOff val="60000"/>
            </a:schemeClr>
          </a:solidFill>
          <a:ln w="9525">
            <a:noFill/>
            <a:miter lim="800000"/>
            <a:headEnd/>
            <a:tailEnd/>
          </a:ln>
          <a:effectLst/>
        </p:spPr>
        <p:txBody>
          <a:bodyPr wrap="none" lIns="36000" tIns="0" rIns="36000" bIns="0">
            <a:spAutoFit/>
          </a:bodyPr>
          <a:lstStyle/>
          <a:p>
            <a:pPr algn="r"/>
            <a:r>
              <a:rPr lang="en-US" sz="1400" b="1" dirty="0" smtClean="0">
                <a:solidFill>
                  <a:schemeClr val="accent4">
                    <a:lumMod val="75000"/>
                  </a:schemeClr>
                </a:solidFill>
                <a:latin typeface="+mn-lt"/>
              </a:rPr>
              <a:t>6</a:t>
            </a:r>
            <a:r>
              <a:rPr lang="el-GR" sz="1400" b="1" dirty="0" smtClean="0">
                <a:solidFill>
                  <a:schemeClr val="accent4">
                    <a:lumMod val="75000"/>
                  </a:schemeClr>
                </a:solidFill>
                <a:latin typeface="+mn-lt"/>
              </a:rPr>
              <a:t>σ</a:t>
            </a:r>
            <a:endParaRPr lang="en-US" sz="1400" b="1" dirty="0">
              <a:solidFill>
                <a:schemeClr val="accent4">
                  <a:lumMod val="75000"/>
                </a:schemeClr>
              </a:solidFill>
              <a:latin typeface="+mn-lt"/>
            </a:endParaRPr>
          </a:p>
        </p:txBody>
      </p:sp>
      <p:sp>
        <p:nvSpPr>
          <p:cNvPr id="59" name="Text Box 8"/>
          <p:cNvSpPr txBox="1">
            <a:spLocks noChangeArrowheads="1"/>
          </p:cNvSpPr>
          <p:nvPr/>
        </p:nvSpPr>
        <p:spPr bwMode="auto">
          <a:xfrm>
            <a:off x="5097895" y="5390112"/>
            <a:ext cx="950208" cy="564922"/>
          </a:xfrm>
          <a:prstGeom prst="rect">
            <a:avLst/>
          </a:prstGeom>
          <a:noFill/>
          <a:ln w="9525">
            <a:noFill/>
            <a:miter lim="800000"/>
            <a:headEnd/>
            <a:tailEnd/>
          </a:ln>
          <a:effectLst/>
        </p:spPr>
        <p:txBody>
          <a:bodyPr wrap="square" lIns="0" tIns="0" rIns="0" bIns="0">
            <a:noAutofit/>
          </a:bodyPr>
          <a:lstStyle/>
          <a:p>
            <a:pPr algn="ctr">
              <a:lnSpc>
                <a:spcPct val="85000"/>
              </a:lnSpc>
            </a:pPr>
            <a:r>
              <a:rPr lang="en-US" sz="1400" b="1" dirty="0" smtClean="0">
                <a:solidFill>
                  <a:schemeClr val="accent4">
                    <a:lumMod val="75000"/>
                  </a:schemeClr>
                </a:solidFill>
                <a:latin typeface="+mn-lt"/>
              </a:rPr>
              <a:t>Lower specification limit</a:t>
            </a:r>
            <a:endParaRPr lang="en-US" sz="1400" b="1" dirty="0">
              <a:solidFill>
                <a:schemeClr val="accent4">
                  <a:lumMod val="75000"/>
                </a:schemeClr>
              </a:solidFill>
              <a:latin typeface="+mn-lt"/>
            </a:endParaRPr>
          </a:p>
        </p:txBody>
      </p:sp>
      <p:sp>
        <p:nvSpPr>
          <p:cNvPr id="60" name="Text Box 8"/>
          <p:cNvSpPr txBox="1">
            <a:spLocks noChangeArrowheads="1"/>
          </p:cNvSpPr>
          <p:nvPr/>
        </p:nvSpPr>
        <p:spPr bwMode="auto">
          <a:xfrm>
            <a:off x="7062379" y="5386032"/>
            <a:ext cx="950208" cy="564922"/>
          </a:xfrm>
          <a:prstGeom prst="rect">
            <a:avLst/>
          </a:prstGeom>
          <a:noFill/>
          <a:ln w="9525">
            <a:noFill/>
            <a:miter lim="800000"/>
            <a:headEnd/>
            <a:tailEnd/>
          </a:ln>
          <a:effectLst/>
        </p:spPr>
        <p:txBody>
          <a:bodyPr wrap="square" lIns="0" tIns="0" rIns="0" bIns="0">
            <a:noAutofit/>
          </a:bodyPr>
          <a:lstStyle/>
          <a:p>
            <a:pPr algn="ctr">
              <a:lnSpc>
                <a:spcPct val="85000"/>
              </a:lnSpc>
            </a:pPr>
            <a:r>
              <a:rPr lang="en-US" sz="1400" b="1" dirty="0" smtClean="0">
                <a:solidFill>
                  <a:schemeClr val="accent4">
                    <a:lumMod val="75000"/>
                  </a:schemeClr>
                </a:solidFill>
                <a:latin typeface="+mn-lt"/>
              </a:rPr>
              <a:t>Upper specification limit</a:t>
            </a:r>
            <a:endParaRPr lang="en-US" sz="1400" b="1" dirty="0">
              <a:solidFill>
                <a:schemeClr val="accent4">
                  <a:lumMod val="75000"/>
                </a:schemeClr>
              </a:solidFill>
              <a:latin typeface="+mn-lt"/>
            </a:endParaRPr>
          </a:p>
        </p:txBody>
      </p:sp>
      <p:sp>
        <p:nvSpPr>
          <p:cNvPr id="61" name="Text Box 8"/>
          <p:cNvSpPr txBox="1">
            <a:spLocks noChangeArrowheads="1"/>
          </p:cNvSpPr>
          <p:nvPr/>
        </p:nvSpPr>
        <p:spPr bwMode="auto">
          <a:xfrm>
            <a:off x="6322982" y="1421828"/>
            <a:ext cx="431208" cy="215444"/>
          </a:xfrm>
          <a:prstGeom prst="rect">
            <a:avLst/>
          </a:prstGeom>
          <a:noFill/>
          <a:ln w="9525">
            <a:noFill/>
            <a:miter lim="800000"/>
            <a:headEnd/>
            <a:tailEnd/>
          </a:ln>
          <a:effectLst/>
        </p:spPr>
        <p:txBody>
          <a:bodyPr wrap="none" lIns="0" tIns="0" rIns="0" bIns="0">
            <a:spAutoFit/>
          </a:bodyPr>
          <a:lstStyle/>
          <a:p>
            <a:pPr algn="r"/>
            <a:r>
              <a:rPr lang="en-US" sz="1400" b="1" dirty="0" smtClean="0">
                <a:solidFill>
                  <a:schemeClr val="accent3"/>
                </a:solidFill>
                <a:latin typeface="+mn-lt"/>
              </a:rPr>
              <a:t>Mean</a:t>
            </a:r>
            <a:endParaRPr lang="en-US" sz="1400" b="1" dirty="0">
              <a:solidFill>
                <a:schemeClr val="accent3"/>
              </a:solidFill>
              <a:latin typeface="+mn-lt"/>
            </a:endParaRPr>
          </a:p>
        </p:txBody>
      </p:sp>
    </p:spTree>
    <p:extLst>
      <p:ext uri="{BB962C8B-B14F-4D97-AF65-F5344CB8AC3E}">
        <p14:creationId xmlns:p14="http://schemas.microsoft.com/office/powerpoint/2010/main" val="1963434552"/>
      </p:ext>
    </p:extLst>
  </p:cSld>
  <p:clrMapOvr>
    <a:masterClrMapping/>
  </p:clrMapOvr>
  <p:transition>
    <p:fade/>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2"/>
          <a:stretch>
            <a:fillRect/>
          </a:stretch>
        </p:blipFill>
        <p:spPr>
          <a:xfrm>
            <a:off x="2138121" y="3858913"/>
            <a:ext cx="3676207" cy="1850357"/>
          </a:xfrm>
          <a:prstGeom prst="rect">
            <a:avLst/>
          </a:prstGeom>
        </p:spPr>
      </p:pic>
      <p:pic>
        <p:nvPicPr>
          <p:cNvPr id="20" name="Picture 19"/>
          <p:cNvPicPr>
            <a:picLocks noChangeAspect="1"/>
          </p:cNvPicPr>
          <p:nvPr/>
        </p:nvPicPr>
        <p:blipFill>
          <a:blip r:embed="rId3"/>
          <a:stretch>
            <a:fillRect/>
          </a:stretch>
        </p:blipFill>
        <p:spPr>
          <a:xfrm>
            <a:off x="2138067" y="1640617"/>
            <a:ext cx="3676207" cy="1850357"/>
          </a:xfrm>
          <a:prstGeom prst="rect">
            <a:avLst/>
          </a:prstGeom>
        </p:spPr>
      </p:pic>
      <p:sp>
        <p:nvSpPr>
          <p:cNvPr id="109569" name="Title 1"/>
          <p:cNvSpPr>
            <a:spLocks noGrp="1"/>
          </p:cNvSpPr>
          <p:nvPr>
            <p:ph type="title"/>
          </p:nvPr>
        </p:nvSpPr>
        <p:spPr/>
        <p:txBody>
          <a:bodyPr/>
          <a:lstStyle/>
          <a:p>
            <a:r>
              <a:rPr lang="en-GB" dirty="0" smtClean="0"/>
              <a:t>SPC charts</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174</a:t>
            </a:fld>
            <a:endParaRPr lang="en-GB"/>
          </a:p>
        </p:txBody>
      </p:sp>
      <p:sp>
        <p:nvSpPr>
          <p:cNvPr id="6" name="Text Box 17"/>
          <p:cNvSpPr txBox="1">
            <a:spLocks noChangeArrowheads="1"/>
          </p:cNvSpPr>
          <p:nvPr/>
        </p:nvSpPr>
        <p:spPr bwMode="auto">
          <a:xfrm>
            <a:off x="5283777" y="1833655"/>
            <a:ext cx="1321259" cy="200055"/>
          </a:xfrm>
          <a:prstGeom prst="rect">
            <a:avLst/>
          </a:prstGeom>
          <a:noFill/>
          <a:ln w="9525">
            <a:noFill/>
            <a:miter lim="800000"/>
            <a:headEnd/>
            <a:tailEnd/>
          </a:ln>
          <a:effectLst/>
        </p:spPr>
        <p:txBody>
          <a:bodyPr wrap="none" lIns="0" tIns="0" rIns="0" bIns="0">
            <a:spAutoFit/>
          </a:bodyPr>
          <a:lstStyle/>
          <a:p>
            <a:r>
              <a:rPr lang="en-GB" sz="1300" b="1" dirty="0" smtClean="0">
                <a:solidFill>
                  <a:schemeClr val="accent4">
                    <a:lumMod val="75000"/>
                  </a:schemeClr>
                </a:solidFill>
                <a:latin typeface="+mn-lt"/>
              </a:rPr>
              <a:t>Upper control limit</a:t>
            </a:r>
            <a:endParaRPr lang="en-GB" sz="1300" b="1" dirty="0">
              <a:solidFill>
                <a:schemeClr val="accent4">
                  <a:lumMod val="75000"/>
                </a:schemeClr>
              </a:solidFill>
              <a:latin typeface="+mn-lt"/>
            </a:endParaRPr>
          </a:p>
        </p:txBody>
      </p:sp>
      <p:sp>
        <p:nvSpPr>
          <p:cNvPr id="7" name="Text Box 5"/>
          <p:cNvSpPr txBox="1">
            <a:spLocks noChangeArrowheads="1"/>
          </p:cNvSpPr>
          <p:nvPr/>
        </p:nvSpPr>
        <p:spPr bwMode="auto">
          <a:xfrm>
            <a:off x="496829" y="2263365"/>
            <a:ext cx="1641292" cy="360099"/>
          </a:xfrm>
          <a:prstGeom prst="rect">
            <a:avLst/>
          </a:prstGeom>
          <a:noFill/>
          <a:ln w="9525">
            <a:noFill/>
            <a:miter lim="800000"/>
            <a:headEnd/>
            <a:tailEnd/>
          </a:ln>
          <a:effectLst/>
        </p:spPr>
        <p:txBody>
          <a:bodyPr wrap="square" lIns="0" tIns="0" rIns="0" bIns="0">
            <a:spAutoFit/>
          </a:bodyPr>
          <a:lstStyle/>
          <a:p>
            <a:pPr algn="r">
              <a:lnSpc>
                <a:spcPct val="90000"/>
              </a:lnSpc>
            </a:pPr>
            <a:r>
              <a:rPr lang="en-GB" sz="1300" b="1" dirty="0" smtClean="0">
                <a:solidFill>
                  <a:schemeClr val="accent4">
                    <a:lumMod val="75000"/>
                  </a:schemeClr>
                </a:solidFill>
                <a:latin typeface="+mn-lt"/>
              </a:rPr>
              <a:t>Predetermined expectation</a:t>
            </a:r>
            <a:endParaRPr lang="en-GB" sz="1300" b="1" dirty="0">
              <a:solidFill>
                <a:schemeClr val="accent4">
                  <a:lumMod val="75000"/>
                </a:schemeClr>
              </a:solidFill>
              <a:latin typeface="+mn-lt"/>
            </a:endParaRPr>
          </a:p>
        </p:txBody>
      </p:sp>
      <p:sp>
        <p:nvSpPr>
          <p:cNvPr id="8" name="Text Box 5"/>
          <p:cNvSpPr txBox="1">
            <a:spLocks noChangeArrowheads="1"/>
          </p:cNvSpPr>
          <p:nvPr/>
        </p:nvSpPr>
        <p:spPr bwMode="auto">
          <a:xfrm>
            <a:off x="1051030" y="1833655"/>
            <a:ext cx="1087092" cy="180049"/>
          </a:xfrm>
          <a:prstGeom prst="rect">
            <a:avLst/>
          </a:prstGeom>
          <a:noFill/>
          <a:ln w="9525">
            <a:noFill/>
            <a:miter lim="800000"/>
            <a:headEnd/>
            <a:tailEnd/>
          </a:ln>
          <a:effectLst/>
        </p:spPr>
        <p:txBody>
          <a:bodyPr wrap="none" lIns="0" tIns="0" rIns="0" bIns="0">
            <a:spAutoFit/>
          </a:bodyPr>
          <a:lstStyle/>
          <a:p>
            <a:pPr algn="r">
              <a:lnSpc>
                <a:spcPct val="90000"/>
              </a:lnSpc>
            </a:pPr>
            <a:r>
              <a:rPr lang="en-GB" sz="1300" b="1" dirty="0" smtClean="0">
                <a:solidFill>
                  <a:schemeClr val="accent4">
                    <a:lumMod val="75000"/>
                  </a:schemeClr>
                </a:solidFill>
                <a:latin typeface="+mn-lt"/>
              </a:rPr>
              <a:t>Sample average</a:t>
            </a:r>
            <a:endParaRPr lang="en-GB" sz="1300" b="1" dirty="0">
              <a:solidFill>
                <a:schemeClr val="accent4">
                  <a:lumMod val="75000"/>
                </a:schemeClr>
              </a:solidFill>
              <a:latin typeface="+mn-lt"/>
            </a:endParaRPr>
          </a:p>
        </p:txBody>
      </p:sp>
      <p:sp>
        <p:nvSpPr>
          <p:cNvPr id="12" name="Text Box 17"/>
          <p:cNvSpPr txBox="1">
            <a:spLocks noChangeArrowheads="1"/>
          </p:cNvSpPr>
          <p:nvPr/>
        </p:nvSpPr>
        <p:spPr bwMode="auto">
          <a:xfrm>
            <a:off x="2372966" y="1456716"/>
            <a:ext cx="684226" cy="153054"/>
          </a:xfrm>
          <a:prstGeom prst="rect">
            <a:avLst/>
          </a:prstGeom>
          <a:noFill/>
          <a:ln w="9525">
            <a:noFill/>
            <a:miter lim="800000"/>
            <a:headEnd/>
            <a:tailEnd/>
          </a:ln>
          <a:effectLst/>
        </p:spPr>
        <p:txBody>
          <a:bodyPr wrap="none" lIns="0" tIns="0" rIns="0" bIns="0">
            <a:noAutofit/>
          </a:bodyPr>
          <a:lstStyle/>
          <a:p>
            <a:r>
              <a:rPr lang="en-GB" sz="1300" b="1" dirty="0" smtClean="0">
                <a:latin typeface="+mn-lt"/>
              </a:rPr>
              <a:t>X-CHART</a:t>
            </a:r>
            <a:endParaRPr lang="en-GB" sz="1300" b="1" dirty="0">
              <a:latin typeface="+mn-lt"/>
            </a:endParaRPr>
          </a:p>
        </p:txBody>
      </p:sp>
      <p:sp>
        <p:nvSpPr>
          <p:cNvPr id="13" name="Text Box 17"/>
          <p:cNvSpPr txBox="1">
            <a:spLocks noChangeArrowheads="1"/>
          </p:cNvSpPr>
          <p:nvPr/>
        </p:nvSpPr>
        <p:spPr bwMode="auto">
          <a:xfrm>
            <a:off x="5290189" y="2828627"/>
            <a:ext cx="1314847" cy="200055"/>
          </a:xfrm>
          <a:prstGeom prst="rect">
            <a:avLst/>
          </a:prstGeom>
          <a:noFill/>
          <a:ln w="9525">
            <a:noFill/>
            <a:miter lim="800000"/>
            <a:headEnd/>
            <a:tailEnd/>
          </a:ln>
          <a:effectLst/>
        </p:spPr>
        <p:txBody>
          <a:bodyPr wrap="none" lIns="0" tIns="0" rIns="0" bIns="0">
            <a:spAutoFit/>
          </a:bodyPr>
          <a:lstStyle/>
          <a:p>
            <a:r>
              <a:rPr lang="en-GB" sz="1300" b="1" dirty="0" smtClean="0">
                <a:solidFill>
                  <a:schemeClr val="accent4">
                    <a:lumMod val="75000"/>
                  </a:schemeClr>
                </a:solidFill>
                <a:latin typeface="+mn-lt"/>
              </a:rPr>
              <a:t>Lower control limit</a:t>
            </a:r>
            <a:endParaRPr lang="en-GB" sz="1300" b="1" dirty="0">
              <a:solidFill>
                <a:schemeClr val="accent4">
                  <a:lumMod val="75000"/>
                </a:schemeClr>
              </a:solidFill>
              <a:latin typeface="+mn-lt"/>
            </a:endParaRPr>
          </a:p>
        </p:txBody>
      </p:sp>
      <p:sp>
        <p:nvSpPr>
          <p:cNvPr id="14" name="Text Box 17"/>
          <p:cNvSpPr txBox="1">
            <a:spLocks noChangeArrowheads="1"/>
          </p:cNvSpPr>
          <p:nvPr/>
        </p:nvSpPr>
        <p:spPr bwMode="auto">
          <a:xfrm>
            <a:off x="5379791" y="3415439"/>
            <a:ext cx="343043" cy="200055"/>
          </a:xfrm>
          <a:prstGeom prst="rect">
            <a:avLst/>
          </a:prstGeom>
          <a:noFill/>
          <a:ln w="9525">
            <a:noFill/>
            <a:miter lim="800000"/>
            <a:headEnd/>
            <a:tailEnd/>
          </a:ln>
          <a:effectLst/>
        </p:spPr>
        <p:txBody>
          <a:bodyPr wrap="none" lIns="0" tIns="0" rIns="0" bIns="0">
            <a:spAutoFit/>
          </a:bodyPr>
          <a:lstStyle/>
          <a:p>
            <a:pPr algn="r"/>
            <a:r>
              <a:rPr lang="en-GB" sz="1300" b="1" dirty="0" smtClean="0">
                <a:solidFill>
                  <a:schemeClr val="accent6">
                    <a:lumMod val="60000"/>
                    <a:lumOff val="40000"/>
                  </a:schemeClr>
                </a:solidFill>
                <a:latin typeface="+mn-lt"/>
              </a:rPr>
              <a:t>Time</a:t>
            </a:r>
            <a:endParaRPr lang="en-GB" sz="1300" b="1" dirty="0">
              <a:solidFill>
                <a:schemeClr val="accent6">
                  <a:lumMod val="60000"/>
                  <a:lumOff val="40000"/>
                </a:schemeClr>
              </a:solidFill>
              <a:latin typeface="+mn-lt"/>
            </a:endParaRPr>
          </a:p>
        </p:txBody>
      </p:sp>
      <p:sp>
        <p:nvSpPr>
          <p:cNvPr id="32" name="Text Box 17"/>
          <p:cNvSpPr txBox="1">
            <a:spLocks noChangeArrowheads="1"/>
          </p:cNvSpPr>
          <p:nvPr/>
        </p:nvSpPr>
        <p:spPr bwMode="auto">
          <a:xfrm>
            <a:off x="5283777" y="4059373"/>
            <a:ext cx="1321259" cy="200055"/>
          </a:xfrm>
          <a:prstGeom prst="rect">
            <a:avLst/>
          </a:prstGeom>
          <a:noFill/>
          <a:ln w="9525">
            <a:noFill/>
            <a:miter lim="800000"/>
            <a:headEnd/>
            <a:tailEnd/>
          </a:ln>
          <a:effectLst/>
        </p:spPr>
        <p:txBody>
          <a:bodyPr wrap="none" lIns="0" tIns="0" rIns="0" bIns="0">
            <a:spAutoFit/>
          </a:bodyPr>
          <a:lstStyle/>
          <a:p>
            <a:r>
              <a:rPr lang="en-GB" sz="1300" b="1" dirty="0" smtClean="0">
                <a:solidFill>
                  <a:schemeClr val="accent4">
                    <a:lumMod val="75000"/>
                  </a:schemeClr>
                </a:solidFill>
                <a:latin typeface="+mn-lt"/>
              </a:rPr>
              <a:t>Upper control limit</a:t>
            </a:r>
            <a:endParaRPr lang="en-GB" sz="1300" b="1" dirty="0">
              <a:solidFill>
                <a:schemeClr val="accent4">
                  <a:lumMod val="75000"/>
                </a:schemeClr>
              </a:solidFill>
              <a:latin typeface="+mn-lt"/>
            </a:endParaRPr>
          </a:p>
        </p:txBody>
      </p:sp>
      <p:sp>
        <p:nvSpPr>
          <p:cNvPr id="33" name="Text Box 5"/>
          <p:cNvSpPr txBox="1">
            <a:spLocks noChangeArrowheads="1"/>
          </p:cNvSpPr>
          <p:nvPr/>
        </p:nvSpPr>
        <p:spPr bwMode="auto">
          <a:xfrm>
            <a:off x="496829" y="4489083"/>
            <a:ext cx="1641292" cy="360099"/>
          </a:xfrm>
          <a:prstGeom prst="rect">
            <a:avLst/>
          </a:prstGeom>
          <a:noFill/>
          <a:ln w="9525">
            <a:noFill/>
            <a:miter lim="800000"/>
            <a:headEnd/>
            <a:tailEnd/>
          </a:ln>
          <a:effectLst/>
        </p:spPr>
        <p:txBody>
          <a:bodyPr wrap="square" lIns="0" tIns="0" rIns="0" bIns="0">
            <a:spAutoFit/>
          </a:bodyPr>
          <a:lstStyle/>
          <a:p>
            <a:pPr algn="r">
              <a:lnSpc>
                <a:spcPct val="90000"/>
              </a:lnSpc>
            </a:pPr>
            <a:r>
              <a:rPr lang="en-GB" sz="1300" b="1" dirty="0" smtClean="0">
                <a:solidFill>
                  <a:schemeClr val="accent4">
                    <a:lumMod val="75000"/>
                  </a:schemeClr>
                </a:solidFill>
                <a:latin typeface="+mn-lt"/>
              </a:rPr>
              <a:t>Predetermined expectation</a:t>
            </a:r>
            <a:endParaRPr lang="en-GB" sz="1300" b="1" dirty="0">
              <a:solidFill>
                <a:schemeClr val="accent4">
                  <a:lumMod val="75000"/>
                </a:schemeClr>
              </a:solidFill>
              <a:latin typeface="+mn-lt"/>
            </a:endParaRPr>
          </a:p>
        </p:txBody>
      </p:sp>
      <p:sp>
        <p:nvSpPr>
          <p:cNvPr id="34" name="Text Box 5"/>
          <p:cNvSpPr txBox="1">
            <a:spLocks noChangeArrowheads="1"/>
          </p:cNvSpPr>
          <p:nvPr/>
        </p:nvSpPr>
        <p:spPr bwMode="auto">
          <a:xfrm>
            <a:off x="1051030" y="4059373"/>
            <a:ext cx="1087092" cy="180049"/>
          </a:xfrm>
          <a:prstGeom prst="rect">
            <a:avLst/>
          </a:prstGeom>
          <a:noFill/>
          <a:ln w="9525">
            <a:noFill/>
            <a:miter lim="800000"/>
            <a:headEnd/>
            <a:tailEnd/>
          </a:ln>
          <a:effectLst/>
        </p:spPr>
        <p:txBody>
          <a:bodyPr wrap="none" lIns="0" tIns="0" rIns="0" bIns="0">
            <a:spAutoFit/>
          </a:bodyPr>
          <a:lstStyle/>
          <a:p>
            <a:pPr algn="r">
              <a:lnSpc>
                <a:spcPct val="90000"/>
              </a:lnSpc>
            </a:pPr>
            <a:r>
              <a:rPr lang="en-GB" sz="1300" b="1" dirty="0" smtClean="0">
                <a:solidFill>
                  <a:schemeClr val="accent4">
                    <a:lumMod val="75000"/>
                  </a:schemeClr>
                </a:solidFill>
                <a:latin typeface="+mn-lt"/>
              </a:rPr>
              <a:t>Sample average</a:t>
            </a:r>
            <a:endParaRPr lang="en-GB" sz="1300" b="1" dirty="0">
              <a:solidFill>
                <a:schemeClr val="accent4">
                  <a:lumMod val="75000"/>
                </a:schemeClr>
              </a:solidFill>
              <a:latin typeface="+mn-lt"/>
            </a:endParaRPr>
          </a:p>
        </p:txBody>
      </p:sp>
      <p:sp>
        <p:nvSpPr>
          <p:cNvPr id="36" name="Text Box 17"/>
          <p:cNvSpPr txBox="1">
            <a:spLocks noChangeArrowheads="1"/>
          </p:cNvSpPr>
          <p:nvPr/>
        </p:nvSpPr>
        <p:spPr bwMode="auto">
          <a:xfrm>
            <a:off x="2372966" y="3682434"/>
            <a:ext cx="684226" cy="153054"/>
          </a:xfrm>
          <a:prstGeom prst="rect">
            <a:avLst/>
          </a:prstGeom>
          <a:noFill/>
          <a:ln w="9525">
            <a:noFill/>
            <a:miter lim="800000"/>
            <a:headEnd/>
            <a:tailEnd/>
          </a:ln>
          <a:effectLst/>
        </p:spPr>
        <p:txBody>
          <a:bodyPr wrap="none" lIns="0" tIns="0" rIns="0" bIns="0">
            <a:noAutofit/>
          </a:bodyPr>
          <a:lstStyle/>
          <a:p>
            <a:r>
              <a:rPr lang="en-GB" sz="1300" b="1" dirty="0" smtClean="0">
                <a:latin typeface="+mn-lt"/>
              </a:rPr>
              <a:t>R CHART</a:t>
            </a:r>
            <a:endParaRPr lang="en-GB" sz="1300" b="1" dirty="0">
              <a:latin typeface="+mn-lt"/>
            </a:endParaRPr>
          </a:p>
        </p:txBody>
      </p:sp>
      <p:sp>
        <p:nvSpPr>
          <p:cNvPr id="38" name="Text Box 17"/>
          <p:cNvSpPr txBox="1">
            <a:spLocks noChangeArrowheads="1"/>
          </p:cNvSpPr>
          <p:nvPr/>
        </p:nvSpPr>
        <p:spPr bwMode="auto">
          <a:xfrm>
            <a:off x="5379791" y="5641157"/>
            <a:ext cx="343043" cy="200055"/>
          </a:xfrm>
          <a:prstGeom prst="rect">
            <a:avLst/>
          </a:prstGeom>
          <a:noFill/>
          <a:ln w="9525">
            <a:noFill/>
            <a:miter lim="800000"/>
            <a:headEnd/>
            <a:tailEnd/>
          </a:ln>
          <a:effectLst/>
        </p:spPr>
        <p:txBody>
          <a:bodyPr wrap="none" lIns="0" tIns="0" rIns="0" bIns="0">
            <a:spAutoFit/>
          </a:bodyPr>
          <a:lstStyle/>
          <a:p>
            <a:pPr algn="r"/>
            <a:r>
              <a:rPr lang="en-GB" sz="1300" b="1" dirty="0" smtClean="0">
                <a:solidFill>
                  <a:schemeClr val="accent6">
                    <a:lumMod val="60000"/>
                    <a:lumOff val="40000"/>
                  </a:schemeClr>
                </a:solidFill>
                <a:latin typeface="+mn-lt"/>
              </a:rPr>
              <a:t>Time</a:t>
            </a:r>
            <a:endParaRPr lang="en-GB" sz="1300" b="1" dirty="0">
              <a:solidFill>
                <a:schemeClr val="accent6">
                  <a:lumMod val="60000"/>
                  <a:lumOff val="40000"/>
                </a:schemeClr>
              </a:solidFill>
              <a:latin typeface="+mn-lt"/>
            </a:endParaRPr>
          </a:p>
        </p:txBody>
      </p:sp>
    </p:spTree>
    <p:extLst>
      <p:ext uri="{BB962C8B-B14F-4D97-AF65-F5344CB8AC3E}">
        <p14:creationId xmlns:p14="http://schemas.microsoft.com/office/powerpoint/2010/main" val="851411004"/>
      </p:ext>
    </p:extLst>
  </p:cSld>
  <p:clrMapOvr>
    <a:masterClrMapping/>
  </p:clrMapOvr>
  <p:transition>
    <p:fade/>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136947701"/>
              </p:ext>
            </p:extLst>
          </p:nvPr>
        </p:nvGraphicFramePr>
        <p:xfrm>
          <a:off x="417513" y="1320800"/>
          <a:ext cx="8316912" cy="4641851"/>
        </p:xfrm>
        <a:graphic>
          <a:graphicData uri="http://schemas.openxmlformats.org/drawingml/2006/table">
            <a:tbl>
              <a:tblPr/>
              <a:tblGrid>
                <a:gridCol w="1446009">
                  <a:extLst>
                    <a:ext uri="{9D8B030D-6E8A-4147-A177-3AD203B41FA5}">
                      <a16:colId xmlns:a16="http://schemas.microsoft.com/office/drawing/2014/main" xmlns="" val="20000"/>
                    </a:ext>
                  </a:extLst>
                </a:gridCol>
                <a:gridCol w="1899658">
                  <a:extLst>
                    <a:ext uri="{9D8B030D-6E8A-4147-A177-3AD203B41FA5}">
                      <a16:colId xmlns:a16="http://schemas.microsoft.com/office/drawing/2014/main" xmlns="" val="20001"/>
                    </a:ext>
                  </a:extLst>
                </a:gridCol>
                <a:gridCol w="4971245">
                  <a:extLst>
                    <a:ext uri="{9D8B030D-6E8A-4147-A177-3AD203B41FA5}">
                      <a16:colId xmlns:a16="http://schemas.microsoft.com/office/drawing/2014/main" xmlns="" val="20002"/>
                    </a:ext>
                  </a:extLst>
                </a:gridCol>
              </a:tblGrid>
              <a:tr h="64717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Calibri" pitchFamily="34" charset="0"/>
                      </a:endParaRPr>
                    </a:p>
                  </a:txBody>
                  <a:tcPr marL="90730" marR="9073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rPr>
                        <a:t>FOCUS</a:t>
                      </a:r>
                    </a:p>
                  </a:txBody>
                  <a:tcPr marL="90730" marR="90730" anchor="ctr"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rPr>
                        <a:t>APPLICATIONS</a:t>
                      </a:r>
                    </a:p>
                  </a:txBody>
                  <a:tcPr marL="90730" marR="90730"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12372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rPr>
                        <a:t>Binomial distribution</a:t>
                      </a:r>
                      <a:endParaRPr kumimoji="0" lang="en-GB" sz="1600" b="0" i="0" u="none" strike="noStrike" cap="none" normalizeH="0" baseline="0" dirty="0" smtClean="0">
                        <a:ln>
                          <a:noFill/>
                        </a:ln>
                        <a:solidFill>
                          <a:schemeClr val="bg1"/>
                        </a:solidFill>
                        <a:effectLst/>
                        <a:latin typeface="Calibri" pitchFamily="34" charset="0"/>
                      </a:endParaRPr>
                    </a:p>
                  </a:txBody>
                  <a:tcPr marL="144000" marR="144000"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Calibri" pitchFamily="34" charset="0"/>
                        </a:rPr>
                        <a:t>The occurrence of discrete events with only two either/or outcomes</a:t>
                      </a:r>
                    </a:p>
                  </a:txBody>
                  <a:tcPr marL="90730" marR="90730"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chemeClr val="tx1"/>
                          </a:solidFill>
                          <a:effectLst/>
                          <a:latin typeface="Calibri" pitchFamily="34" charset="0"/>
                        </a:rPr>
                        <a:t>Probability of a batch containing defects or non-defects; </a:t>
                      </a:r>
                      <a:r>
                        <a:rPr kumimoji="0" lang="en-GB" sz="1600" b="0" i="1" u="none" strike="noStrike" cap="none" normalizeH="0" baseline="0" dirty="0" smtClean="0">
                          <a:ln>
                            <a:noFill/>
                          </a:ln>
                          <a:solidFill>
                            <a:schemeClr val="tx1"/>
                          </a:solidFill>
                          <a:effectLst/>
                          <a:latin typeface="Calibri" pitchFamily="34" charset="0"/>
                        </a:rPr>
                        <a:t>x</a:t>
                      </a:r>
                      <a:r>
                        <a:rPr kumimoji="0" lang="en-GB" sz="1600" b="0" i="0" u="none" strike="noStrike" cap="none" normalizeH="0" baseline="0" dirty="0" smtClean="0">
                          <a:ln>
                            <a:noFill/>
                          </a:ln>
                          <a:solidFill>
                            <a:schemeClr val="tx1"/>
                          </a:solidFill>
                          <a:effectLst/>
                          <a:latin typeface="Calibri" pitchFamily="34" charset="0"/>
                        </a:rPr>
                        <a:t> or more/fewer-than-</a:t>
                      </a:r>
                      <a:r>
                        <a:rPr kumimoji="0" lang="en-GB" sz="1600" b="0" i="1" u="none" strike="noStrike" cap="none" normalizeH="0" baseline="0" dirty="0" smtClean="0">
                          <a:ln>
                            <a:noFill/>
                          </a:ln>
                          <a:solidFill>
                            <a:schemeClr val="tx1"/>
                          </a:solidFill>
                          <a:effectLst/>
                          <a:latin typeface="Calibri" pitchFamily="34" charset="0"/>
                        </a:rPr>
                        <a:t>x</a:t>
                      </a:r>
                      <a:r>
                        <a:rPr kumimoji="0" lang="en-GB" sz="1600" b="0" i="0" u="none" strike="noStrike" cap="none" normalizeH="0" baseline="0" dirty="0" smtClean="0">
                          <a:ln>
                            <a:noFill/>
                          </a:ln>
                          <a:solidFill>
                            <a:schemeClr val="tx1"/>
                          </a:solidFill>
                          <a:effectLst/>
                          <a:latin typeface="Calibri" pitchFamily="34" charset="0"/>
                        </a:rPr>
                        <a:t> defects</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chemeClr val="tx1"/>
                          </a:solidFill>
                          <a:effectLst/>
                          <a:latin typeface="Calibri" pitchFamily="34" charset="0"/>
                        </a:rPr>
                        <a:t>Customers buying or not buying a brand</a:t>
                      </a:r>
                    </a:p>
                    <a:p>
                      <a:pPr marL="285750" marR="0" lvl="0" indent="-28575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chemeClr val="tx1"/>
                          </a:solidFill>
                          <a:effectLst/>
                          <a:latin typeface="Calibri" pitchFamily="34" charset="0"/>
                        </a:rPr>
                        <a:t>Success or failure of a project; delivery on time or late</a:t>
                      </a:r>
                    </a:p>
                  </a:txBody>
                  <a:tcPr marL="90730" marR="9073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152009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rPr>
                        <a:t>Poisson distribution</a:t>
                      </a:r>
                      <a:endParaRPr kumimoji="0" lang="en-GB" sz="1600" b="0" i="0" u="none" strike="noStrike" cap="none" normalizeH="0" baseline="0" dirty="0" smtClean="0">
                        <a:ln>
                          <a:noFill/>
                        </a:ln>
                        <a:solidFill>
                          <a:schemeClr val="bg1"/>
                        </a:solidFill>
                        <a:effectLst/>
                        <a:latin typeface="Calibri" pitchFamily="34" charset="0"/>
                      </a:endParaRPr>
                    </a:p>
                  </a:txBody>
                  <a:tcPr marL="144000" marR="144000"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Calibri" pitchFamily="34" charset="0"/>
                        </a:rPr>
                        <a:t>The occurrence of discrete events occurring within a continuous medium</a:t>
                      </a:r>
                    </a:p>
                  </a:txBody>
                  <a:tcPr marL="90730" marR="90730"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en-GB" sz="1600" b="0" i="0" u="none" strike="noStrike" cap="none" normalizeH="0" baseline="0" dirty="0" smtClean="0">
                          <a:ln>
                            <a:noFill/>
                          </a:ln>
                          <a:solidFill>
                            <a:srgbClr val="002060"/>
                          </a:solidFill>
                          <a:effectLst/>
                          <a:latin typeface="Calibri" pitchFamily="34" charset="0"/>
                        </a:rPr>
                        <a:t>Quality control and risk assessment e.g.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rgbClr val="002060"/>
                          </a:solidFill>
                          <a:effectLst/>
                          <a:latin typeface="Calibri" pitchFamily="34" charset="0"/>
                        </a:rPr>
                        <a:t> Defects in a pipeline (or other continuous medium)</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rgbClr val="002060"/>
                          </a:solidFill>
                          <a:effectLst/>
                          <a:latin typeface="Calibri" pitchFamily="34" charset="0"/>
                        </a:rPr>
                        <a:t> Supplier failures over a time period</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rgbClr val="002060"/>
                          </a:solidFill>
                          <a:effectLst/>
                          <a:latin typeface="Calibri" pitchFamily="34" charset="0"/>
                        </a:rPr>
                        <a:t> Machine breakdown over a time period</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rgbClr val="002060"/>
                          </a:solidFill>
                          <a:effectLst/>
                          <a:latin typeface="Calibri" pitchFamily="34" charset="0"/>
                        </a:rPr>
                        <a:t> Problems occurring within a given time period</a:t>
                      </a:r>
                    </a:p>
                  </a:txBody>
                  <a:tcPr marL="90730" marR="9073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2"/>
                  </a:ext>
                </a:extLst>
              </a:tr>
              <a:tr h="12372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chemeClr val="bg1"/>
                          </a:solidFill>
                          <a:effectLst/>
                          <a:latin typeface="Calibri" pitchFamily="34" charset="0"/>
                        </a:rPr>
                        <a:t>Normal distribution</a:t>
                      </a:r>
                      <a:endParaRPr kumimoji="0" lang="en-GB" sz="1600" b="0" i="0" u="none" strike="noStrike" cap="none" normalizeH="0" baseline="0" dirty="0" smtClean="0">
                        <a:ln>
                          <a:noFill/>
                        </a:ln>
                        <a:solidFill>
                          <a:schemeClr val="bg1"/>
                        </a:solidFill>
                        <a:effectLst/>
                        <a:latin typeface="Calibri" pitchFamily="34" charset="0"/>
                      </a:endParaRPr>
                    </a:p>
                  </a:txBody>
                  <a:tcPr marL="144000" marR="144000"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smtClean="0">
                          <a:ln>
                            <a:noFill/>
                          </a:ln>
                          <a:solidFill>
                            <a:schemeClr val="tx1"/>
                          </a:solidFill>
                          <a:effectLst/>
                          <a:latin typeface="Calibri" pitchFamily="34" charset="0"/>
                        </a:rPr>
                        <a:t>Ranges of possibilities and how likely they are to occur</a:t>
                      </a:r>
                    </a:p>
                  </a:txBody>
                  <a:tcPr marL="90730" marR="90730" horzOverflow="overflow">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en-GB" sz="1600" b="0" i="0" u="none" strike="noStrike" cap="none" normalizeH="0" baseline="0" dirty="0" smtClean="0">
                          <a:ln>
                            <a:noFill/>
                          </a:ln>
                          <a:solidFill>
                            <a:srgbClr val="002060"/>
                          </a:solidFill>
                          <a:effectLst/>
                          <a:latin typeface="Calibri" pitchFamily="34" charset="0"/>
                        </a:rPr>
                        <a:t>Statistical process control: If defects are normally distributed, calculate the probability that defects are between 3 and 7 (tolerance level) per delivery</a:t>
                      </a:r>
                    </a:p>
                  </a:txBody>
                  <a:tcPr marL="90730" marR="9073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bl>
          </a:graphicData>
        </a:graphic>
      </p:graphicFrame>
      <p:sp>
        <p:nvSpPr>
          <p:cNvPr id="104449" name="Title 1"/>
          <p:cNvSpPr>
            <a:spLocks noGrp="1"/>
          </p:cNvSpPr>
          <p:nvPr>
            <p:ph type="title"/>
          </p:nvPr>
        </p:nvSpPr>
        <p:spPr/>
        <p:txBody>
          <a:bodyPr/>
          <a:lstStyle/>
          <a:p>
            <a:r>
              <a:rPr lang="en-GB" smtClean="0"/>
              <a:t>Probability Distributions</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175</a:t>
            </a:fld>
            <a:endParaRPr lang="en-GB"/>
          </a:p>
        </p:txBody>
      </p:sp>
    </p:spTree>
    <p:extLst>
      <p:ext uri="{BB962C8B-B14F-4D97-AF65-F5344CB8AC3E}">
        <p14:creationId xmlns:p14="http://schemas.microsoft.com/office/powerpoint/2010/main" val="2201782329"/>
      </p:ext>
    </p:extLst>
  </p:cSld>
  <p:clrMapOvr>
    <a:masterClrMapping/>
  </p:clrMapOvr>
  <p:transition>
    <p:fade/>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313856" y="3422741"/>
            <a:ext cx="8406000" cy="360000"/>
            <a:chOff x="313856" y="2232101"/>
            <a:chExt cx="8415805" cy="360000"/>
          </a:xfrm>
        </p:grpSpPr>
        <p:sp>
          <p:nvSpPr>
            <p:cNvPr id="17" name="Rectangle 16"/>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8" name="Rectangle 17"/>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a:t>
            </a:r>
            <a:r>
              <a:rPr lang="en-GB" dirty="0" smtClean="0"/>
              <a:t>we will </a:t>
            </a:r>
            <a:r>
              <a:rPr lang="en-GB" dirty="0"/>
              <a:t>be focusing on</a:t>
            </a:r>
            <a:r>
              <a:rPr lang="en-GB" dirty="0" smtClean="0"/>
              <a:t>:</a:t>
            </a:r>
            <a:endParaRPr lang="en-GB" dirty="0"/>
          </a:p>
        </p:txBody>
      </p:sp>
      <p:sp>
        <p:nvSpPr>
          <p:cNvPr id="2" name="Content Placeholder 1"/>
          <p:cNvSpPr>
            <a:spLocks noGrp="1"/>
          </p:cNvSpPr>
          <p:nvPr>
            <p:ph idx="1"/>
          </p:nvPr>
        </p:nvSpPr>
        <p:spPr/>
        <p:txBody>
          <a:bodyPr/>
          <a:lstStyle/>
          <a:p>
            <a:r>
              <a:rPr lang="en-GB" dirty="0"/>
              <a:t>The collaborative model of SCM</a:t>
            </a:r>
          </a:p>
          <a:p>
            <a:r>
              <a:rPr lang="en-GB" dirty="0"/>
              <a:t>Value chain analysis</a:t>
            </a:r>
          </a:p>
          <a:p>
            <a:r>
              <a:rPr lang="en-GB" dirty="0"/>
              <a:t>Total quality approaches</a:t>
            </a:r>
          </a:p>
          <a:p>
            <a:r>
              <a:rPr lang="en-GB" dirty="0"/>
              <a:t>Using statistical analysis to develop supplies</a:t>
            </a:r>
          </a:p>
          <a:p>
            <a:r>
              <a:rPr lang="en-GB" b="1" dirty="0"/>
              <a:t>JIT and lean thinking</a:t>
            </a:r>
          </a:p>
          <a:p>
            <a:r>
              <a:rPr lang="en-GB" dirty="0"/>
              <a:t>Benchmarking</a:t>
            </a:r>
          </a:p>
          <a:p>
            <a:r>
              <a:rPr lang="en-GB"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176</a:t>
            </a:fld>
            <a:endParaRPr lang="en-GB"/>
          </a:p>
        </p:txBody>
      </p:sp>
    </p:spTree>
    <p:extLst>
      <p:ext uri="{BB962C8B-B14F-4D97-AF65-F5344CB8AC3E}">
        <p14:creationId xmlns:p14="http://schemas.microsoft.com/office/powerpoint/2010/main" val="2557994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925" y="1479416"/>
            <a:ext cx="8315324" cy="4468945"/>
          </a:xfrm>
        </p:spPr>
        <p:txBody>
          <a:bodyPr/>
          <a:lstStyle/>
          <a:p>
            <a:r>
              <a:rPr lang="en-US" dirty="0" smtClean="0"/>
              <a:t>Lean is a set of tools that assist the identification and steady elimination of waste ( </a:t>
            </a:r>
            <a:r>
              <a:rPr lang="en-US" dirty="0" err="1" smtClean="0"/>
              <a:t>muda</a:t>
            </a:r>
            <a:r>
              <a:rPr lang="en-US" dirty="0" smtClean="0"/>
              <a:t>)</a:t>
            </a:r>
          </a:p>
          <a:p>
            <a:r>
              <a:rPr lang="en-US" dirty="0" smtClean="0"/>
              <a:t>As waste is eliminated quality improves whilst production time and costs are reduced</a:t>
            </a:r>
          </a:p>
          <a:p>
            <a:r>
              <a:rPr lang="en-US" dirty="0" smtClean="0"/>
              <a:t>Examples of such tools include:</a:t>
            </a:r>
          </a:p>
          <a:p>
            <a:pPr lvl="1"/>
            <a:r>
              <a:rPr lang="en-US" dirty="0" smtClean="0"/>
              <a:t>Value stream mapping</a:t>
            </a:r>
          </a:p>
          <a:p>
            <a:pPr lvl="1"/>
            <a:r>
              <a:rPr lang="en-US" dirty="0" smtClean="0"/>
              <a:t>Five S</a:t>
            </a:r>
          </a:p>
          <a:p>
            <a:pPr lvl="1"/>
            <a:r>
              <a:rPr lang="en-US" dirty="0" err="1" smtClean="0"/>
              <a:t>Kanban</a:t>
            </a:r>
            <a:r>
              <a:rPr lang="en-US" dirty="0" smtClean="0"/>
              <a:t> /pull systems</a:t>
            </a:r>
          </a:p>
          <a:p>
            <a:pPr lvl="1"/>
            <a:r>
              <a:rPr lang="en-US" dirty="0" err="1" smtClean="0"/>
              <a:t>Poka</a:t>
            </a:r>
            <a:r>
              <a:rPr lang="en-US" dirty="0" smtClean="0"/>
              <a:t>-Yoke ( error-proofing)</a:t>
            </a:r>
            <a:endParaRPr lang="en-US" dirty="0"/>
          </a:p>
        </p:txBody>
      </p:sp>
      <p:sp>
        <p:nvSpPr>
          <p:cNvPr id="4" name="Title 3"/>
          <p:cNvSpPr>
            <a:spLocks noGrp="1"/>
          </p:cNvSpPr>
          <p:nvPr>
            <p:ph type="title"/>
          </p:nvPr>
        </p:nvSpPr>
        <p:spPr/>
        <p:txBody>
          <a:bodyPr/>
          <a:lstStyle/>
          <a:p>
            <a:r>
              <a:rPr lang="en-US" dirty="0" smtClean="0"/>
              <a:t>What is lean?</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177</a:t>
            </a:fld>
            <a:endParaRPr lang="en-GB"/>
          </a:p>
        </p:txBody>
      </p:sp>
    </p:spTree>
    <p:extLst>
      <p:ext uri="{BB962C8B-B14F-4D97-AF65-F5344CB8AC3E}">
        <p14:creationId xmlns:p14="http://schemas.microsoft.com/office/powerpoint/2010/main" val="2598004373"/>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925" y="1451502"/>
            <a:ext cx="8315324" cy="4496859"/>
          </a:xfrm>
        </p:spPr>
        <p:txBody>
          <a:bodyPr/>
          <a:lstStyle/>
          <a:p>
            <a:pPr marL="0" indent="0">
              <a:buNone/>
            </a:pPr>
            <a:r>
              <a:rPr lang="en-US" dirty="0" smtClean="0"/>
              <a:t>Lean is not the tools but the reduction of three types of waste:</a:t>
            </a:r>
          </a:p>
          <a:p>
            <a:r>
              <a:rPr lang="en-US" dirty="0" err="1" smtClean="0"/>
              <a:t>Muda</a:t>
            </a:r>
            <a:r>
              <a:rPr lang="en-US" dirty="0"/>
              <a:t>	</a:t>
            </a:r>
            <a:r>
              <a:rPr lang="en-US" dirty="0" smtClean="0"/>
              <a:t> - non-value adding work</a:t>
            </a:r>
          </a:p>
          <a:p>
            <a:r>
              <a:rPr lang="en-US" dirty="0" err="1" smtClean="0"/>
              <a:t>Muri</a:t>
            </a:r>
            <a:r>
              <a:rPr lang="en-US" dirty="0" smtClean="0"/>
              <a:t> – overburden</a:t>
            </a:r>
          </a:p>
          <a:p>
            <a:r>
              <a:rPr lang="en-US" dirty="0" smtClean="0"/>
              <a:t>Mura - unevenness</a:t>
            </a:r>
            <a:endParaRPr lang="en-US" dirty="0"/>
          </a:p>
        </p:txBody>
      </p:sp>
      <p:sp>
        <p:nvSpPr>
          <p:cNvPr id="4" name="Title 3"/>
          <p:cNvSpPr>
            <a:spLocks noGrp="1"/>
          </p:cNvSpPr>
          <p:nvPr>
            <p:ph type="title"/>
          </p:nvPr>
        </p:nvSpPr>
        <p:spPr/>
        <p:txBody>
          <a:bodyPr/>
          <a:lstStyle/>
          <a:p>
            <a:r>
              <a:rPr lang="en-US" dirty="0" smtClean="0"/>
              <a:t>How do we define waste</a:t>
            </a:r>
            <a:endParaRPr lang="en-US"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178</a:t>
            </a:fld>
            <a:endParaRPr lang="en-GB"/>
          </a:p>
        </p:txBody>
      </p:sp>
    </p:spTree>
    <p:extLst>
      <p:ext uri="{BB962C8B-B14F-4D97-AF65-F5344CB8AC3E}">
        <p14:creationId xmlns:p14="http://schemas.microsoft.com/office/powerpoint/2010/main" val="4281215782"/>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0" name="Rectangle 10"/>
          <p:cNvSpPr>
            <a:spLocks noGrp="1" noChangeArrowheads="1"/>
          </p:cNvSpPr>
          <p:nvPr>
            <p:ph idx="1"/>
          </p:nvPr>
        </p:nvSpPr>
        <p:spPr>
          <a:noFill/>
        </p:spPr>
        <p:txBody>
          <a:bodyPr lIns="91440" tIns="45720" rIns="91440" bIns="45720"/>
          <a:lstStyle/>
          <a:p>
            <a:pPr marL="533400" indent="-533400" algn="ctr">
              <a:buFontTx/>
              <a:buNone/>
            </a:pPr>
            <a:r>
              <a:rPr lang="en-GB" altLang="en-US" smtClean="0"/>
              <a:t>The need for Lean is driven by the Customer</a:t>
            </a:r>
            <a:endParaRPr lang="en-US" altLang="en-US" smtClean="0"/>
          </a:p>
        </p:txBody>
      </p:sp>
      <p:sp>
        <p:nvSpPr>
          <p:cNvPr id="101378" name="Rectangle 2"/>
          <p:cNvSpPr>
            <a:spLocks noGrp="1" noChangeArrowheads="1"/>
          </p:cNvSpPr>
          <p:nvPr>
            <p:ph type="title"/>
          </p:nvPr>
        </p:nvSpPr>
        <p:spPr/>
        <p:txBody>
          <a:bodyPr lIns="91440" tIns="45720" rIns="91440" bIns="45720" anchor="ctr"/>
          <a:lstStyle/>
          <a:p>
            <a:r>
              <a:rPr lang="en-GB" altLang="en-US" dirty="0" smtClean="0"/>
              <a:t>What is Lean?</a:t>
            </a:r>
            <a:endParaRPr lang="en-US" altLang="en-US" dirty="0" smtClean="0"/>
          </a:p>
        </p:txBody>
      </p:sp>
      <p:pic>
        <p:nvPicPr>
          <p:cNvPr id="101379" name="Picture 7" descr="leansyst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68525"/>
            <a:ext cx="8642350" cy="413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AutoShape 11"/>
          <p:cNvSpPr>
            <a:spLocks noChangeArrowheads="1"/>
          </p:cNvSpPr>
          <p:nvPr/>
        </p:nvSpPr>
        <p:spPr bwMode="auto">
          <a:xfrm>
            <a:off x="107950" y="4284663"/>
            <a:ext cx="1727200" cy="1079500"/>
          </a:xfrm>
          <a:prstGeom prst="roundRect">
            <a:avLst>
              <a:gd name="adj" fmla="val 16667"/>
            </a:avLst>
          </a:prstGeom>
          <a:noFill/>
          <a:ln w="1016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Char char="–"/>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Char char="•"/>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Char char="»"/>
              <a:defRPr sz="1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US" altLang="en-US" sz="2400">
              <a:cs typeface="Arial" panose="020B0604020202020204" pitchFamily="34" charset="0"/>
            </a:endParaRPr>
          </a:p>
        </p:txBody>
      </p:sp>
    </p:spTree>
    <p:extLst>
      <p:ext uri="{BB962C8B-B14F-4D97-AF65-F5344CB8AC3E}">
        <p14:creationId xmlns:p14="http://schemas.microsoft.com/office/powerpoint/2010/main" val="4243252343"/>
      </p:ext>
    </p:extLst>
  </p:cSld>
  <p:clrMapOvr>
    <a:masterClrMapping/>
  </p:clrMapOvr>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lIns="91440" tIns="45720" rIns="91440" bIns="45720" anchor="ctr"/>
          <a:lstStyle/>
          <a:p>
            <a:r>
              <a:rPr lang="en-GB" altLang="en-US" dirty="0" smtClean="0"/>
              <a:t>What is Lean?</a:t>
            </a:r>
            <a:endParaRPr lang="en-US" altLang="en-US" dirty="0" smtClean="0"/>
          </a:p>
        </p:txBody>
      </p:sp>
      <p:sp>
        <p:nvSpPr>
          <p:cNvPr id="103427" name="Rectangle 3"/>
          <p:cNvSpPr>
            <a:spLocks noGrp="1" noChangeArrowheads="1"/>
          </p:cNvSpPr>
          <p:nvPr>
            <p:ph type="body" sz="quarter" idx="10"/>
          </p:nvPr>
        </p:nvSpPr>
        <p:spPr/>
        <p:txBody>
          <a:bodyPr lIns="91440" tIns="45720" rIns="91440" bIns="45720"/>
          <a:lstStyle/>
          <a:p>
            <a:pPr marL="533400" indent="-533400" algn="ctr">
              <a:buFontTx/>
              <a:buNone/>
            </a:pPr>
            <a:r>
              <a:rPr lang="en-GB" altLang="en-US" dirty="0" smtClean="0"/>
              <a:t>Lean is about planning and doing things on time</a:t>
            </a:r>
            <a:endParaRPr lang="en-US" altLang="en-US" dirty="0" smtClean="0"/>
          </a:p>
        </p:txBody>
      </p:sp>
      <p:sp>
        <p:nvSpPr>
          <p:cNvPr id="2" name="Content Placeholder 1"/>
          <p:cNvSpPr>
            <a:spLocks noGrp="1"/>
          </p:cNvSpPr>
          <p:nvPr>
            <p:ph idx="1"/>
          </p:nvPr>
        </p:nvSpPr>
        <p:spPr/>
        <p:txBody>
          <a:bodyPr/>
          <a:lstStyle/>
          <a:p>
            <a:endParaRPr lang="en-US"/>
          </a:p>
        </p:txBody>
      </p:sp>
      <p:pic>
        <p:nvPicPr>
          <p:cNvPr id="103428" name="Picture 4" descr="leansyst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24038"/>
            <a:ext cx="8642350" cy="413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9" name="AutoShape 5"/>
          <p:cNvSpPr>
            <a:spLocks noChangeArrowheads="1"/>
          </p:cNvSpPr>
          <p:nvPr/>
        </p:nvSpPr>
        <p:spPr bwMode="auto">
          <a:xfrm>
            <a:off x="3059113" y="1812925"/>
            <a:ext cx="3097212" cy="936625"/>
          </a:xfrm>
          <a:prstGeom prst="roundRect">
            <a:avLst>
              <a:gd name="adj" fmla="val 16667"/>
            </a:avLst>
          </a:prstGeom>
          <a:noFill/>
          <a:ln w="1016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Char char="–"/>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Char char="•"/>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Char char="»"/>
              <a:defRPr sz="1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US" altLang="en-US" sz="2400">
              <a:cs typeface="Arial" panose="020B0604020202020204" pitchFamily="34" charset="0"/>
            </a:endParaRPr>
          </a:p>
        </p:txBody>
      </p:sp>
    </p:spTree>
    <p:extLst>
      <p:ext uri="{BB962C8B-B14F-4D97-AF65-F5344CB8AC3E}">
        <p14:creationId xmlns:p14="http://schemas.microsoft.com/office/powerpoint/2010/main" val="1949426761"/>
      </p:ext>
    </p:extLst>
  </p:cSld>
  <p:clrMapOvr>
    <a:masterClrMapping/>
  </p:clrMapOvr>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altLang="en-US" dirty="0">
                <a:solidFill>
                  <a:srgbClr val="FFFFFF"/>
                </a:solidFill>
                <a:latin typeface="Univers 55" charset="0"/>
                <a:cs typeface="Arial" panose="020B0604020202020204" pitchFamily="34" charset="0"/>
              </a:rPr>
              <a:t>Lean is about linking Supply with Demand</a:t>
            </a:r>
            <a:endParaRPr lang="en-US" altLang="en-US" dirty="0">
              <a:solidFill>
                <a:srgbClr val="FFFFFF"/>
              </a:solidFill>
              <a:latin typeface="Univers 55" charset="0"/>
              <a:cs typeface="Arial" panose="020B0604020202020204" pitchFamily="34" charset="0"/>
            </a:endParaRPr>
          </a:p>
          <a:p>
            <a:endParaRPr lang="en-US" dirty="0"/>
          </a:p>
        </p:txBody>
      </p:sp>
      <p:sp>
        <p:nvSpPr>
          <p:cNvPr id="105474" name="Rectangle 2"/>
          <p:cNvSpPr>
            <a:spLocks noGrp="1" noChangeArrowheads="1"/>
          </p:cNvSpPr>
          <p:nvPr>
            <p:ph type="title"/>
          </p:nvPr>
        </p:nvSpPr>
        <p:spPr/>
        <p:txBody>
          <a:bodyPr lIns="91440" tIns="45720" rIns="91440" bIns="45720" anchor="ctr"/>
          <a:lstStyle/>
          <a:p>
            <a:r>
              <a:rPr lang="en-GB" altLang="en-US" dirty="0" smtClean="0"/>
              <a:t>What is Lean?</a:t>
            </a:r>
            <a:endParaRPr lang="en-US" altLang="en-US" dirty="0" smtClean="0"/>
          </a:p>
        </p:txBody>
      </p:sp>
      <p:pic>
        <p:nvPicPr>
          <p:cNvPr id="105475" name="Picture 4" descr="leansyst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70075"/>
            <a:ext cx="8642350" cy="413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7" name="AutoShape 6"/>
          <p:cNvSpPr>
            <a:spLocks noChangeArrowheads="1"/>
          </p:cNvSpPr>
          <p:nvPr/>
        </p:nvSpPr>
        <p:spPr bwMode="auto">
          <a:xfrm>
            <a:off x="7272338" y="4384675"/>
            <a:ext cx="1763712" cy="1079500"/>
          </a:xfrm>
          <a:prstGeom prst="roundRect">
            <a:avLst>
              <a:gd name="adj" fmla="val 16667"/>
            </a:avLst>
          </a:prstGeom>
          <a:noFill/>
          <a:ln w="1016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Char char="–"/>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Char char="•"/>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Char char="»"/>
              <a:defRPr sz="1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US" altLang="en-US" sz="2400">
              <a:cs typeface="Arial" panose="020B0604020202020204" pitchFamily="34" charset="0"/>
            </a:endParaRPr>
          </a:p>
        </p:txBody>
      </p:sp>
    </p:spTree>
    <p:extLst>
      <p:ext uri="{BB962C8B-B14F-4D97-AF65-F5344CB8AC3E}">
        <p14:creationId xmlns:p14="http://schemas.microsoft.com/office/powerpoint/2010/main" val="2976000404"/>
      </p:ext>
    </p:extLst>
  </p:cSld>
  <p:clrMapOvr>
    <a:masterClrMapping/>
  </p:clrMapOvr>
  <p:transition/>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spcAft>
                <a:spcPts val="300"/>
              </a:spcAft>
              <a:buNone/>
            </a:pPr>
            <a:r>
              <a:rPr lang="en-GB" b="1" dirty="0">
                <a:solidFill>
                  <a:schemeClr val="accent2"/>
                </a:solidFill>
              </a:rPr>
              <a:t>Quality</a:t>
            </a:r>
          </a:p>
          <a:p>
            <a:pPr>
              <a:spcAft>
                <a:spcPts val="900"/>
              </a:spcAft>
            </a:pPr>
            <a:r>
              <a:rPr lang="en-GB" dirty="0"/>
              <a:t>All tiers of suppliers must share the commitment to quality, as there is no slack for inspection, rework or rejection</a:t>
            </a:r>
          </a:p>
          <a:p>
            <a:pPr marL="0" indent="0">
              <a:spcAft>
                <a:spcPts val="300"/>
              </a:spcAft>
              <a:buNone/>
            </a:pPr>
            <a:r>
              <a:rPr lang="en-GB" b="1" dirty="0">
                <a:solidFill>
                  <a:schemeClr val="accent2"/>
                </a:solidFill>
              </a:rPr>
              <a:t>Speed</a:t>
            </a:r>
          </a:p>
          <a:p>
            <a:pPr>
              <a:spcAft>
                <a:spcPts val="900"/>
              </a:spcAft>
            </a:pPr>
            <a:r>
              <a:rPr lang="en-GB" dirty="0"/>
              <a:t>Little work in progress is held, with most of the work effectively being made on a make-to-order basis</a:t>
            </a:r>
          </a:p>
          <a:p>
            <a:pPr marL="0" indent="0">
              <a:spcAft>
                <a:spcPts val="300"/>
              </a:spcAft>
              <a:buNone/>
            </a:pPr>
            <a:r>
              <a:rPr lang="en-GB" b="1" dirty="0">
                <a:solidFill>
                  <a:schemeClr val="accent2"/>
                </a:solidFill>
              </a:rPr>
              <a:t>Flexibility</a:t>
            </a:r>
          </a:p>
          <a:p>
            <a:pPr>
              <a:spcAft>
                <a:spcPts val="900"/>
              </a:spcAft>
            </a:pPr>
            <a:r>
              <a:rPr lang="en-GB" dirty="0"/>
              <a:t>JIT is designed to react flexibly to customers changing requirements</a:t>
            </a:r>
          </a:p>
          <a:p>
            <a:pPr marL="0" indent="0">
              <a:spcAft>
                <a:spcPts val="300"/>
              </a:spcAft>
              <a:buNone/>
            </a:pPr>
            <a:r>
              <a:rPr lang="en-GB" b="1" dirty="0" smtClean="0">
                <a:solidFill>
                  <a:schemeClr val="accent2"/>
                </a:solidFill>
              </a:rPr>
              <a:t>Dependability</a:t>
            </a:r>
            <a:endParaRPr lang="en-GB" b="1" dirty="0">
              <a:solidFill>
                <a:schemeClr val="accent2"/>
              </a:solidFill>
            </a:endParaRPr>
          </a:p>
          <a:p>
            <a:r>
              <a:rPr lang="en-GB" dirty="0"/>
              <a:t>Pursuing quality, speed and flexibility leads to the exposure and rectification of inefficiencies and process variability, which can be </a:t>
            </a:r>
            <a:r>
              <a:rPr lang="en-GB" dirty="0" smtClean="0"/>
              <a:t>addressed</a:t>
            </a:r>
            <a:endParaRPr lang="en-GB" dirty="0"/>
          </a:p>
        </p:txBody>
      </p:sp>
      <p:sp>
        <p:nvSpPr>
          <p:cNvPr id="124929" name="Title 1"/>
          <p:cNvSpPr>
            <a:spLocks noGrp="1"/>
          </p:cNvSpPr>
          <p:nvPr>
            <p:ph type="title"/>
          </p:nvPr>
        </p:nvSpPr>
        <p:spPr/>
        <p:txBody>
          <a:bodyPr/>
          <a:lstStyle/>
          <a:p>
            <a:r>
              <a:rPr lang="en-GB" smtClean="0"/>
              <a:t>JIT –Performance Objectives</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182</a:t>
            </a:fld>
            <a:endParaRPr lang="en-GB"/>
          </a:p>
        </p:txBody>
      </p:sp>
    </p:spTree>
    <p:extLst>
      <p:ext uri="{BB962C8B-B14F-4D97-AF65-F5344CB8AC3E}">
        <p14:creationId xmlns:p14="http://schemas.microsoft.com/office/powerpoint/2010/main" val="2697196672"/>
      </p:ext>
    </p:extLst>
  </p:cSld>
  <p:clrMapOvr>
    <a:masterClrMapping/>
  </p:clrMapOvr>
  <p:transition>
    <p:fade/>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66820707"/>
              </p:ext>
            </p:extLst>
          </p:nvPr>
        </p:nvGraphicFramePr>
        <p:xfrm>
          <a:off x="417513" y="1320798"/>
          <a:ext cx="8316912" cy="4651376"/>
        </p:xfrm>
        <a:graphic>
          <a:graphicData uri="http://schemas.openxmlformats.org/drawingml/2006/table">
            <a:tbl>
              <a:tblPr/>
              <a:tblGrid>
                <a:gridCol w="4206420">
                  <a:extLst>
                    <a:ext uri="{9D8B030D-6E8A-4147-A177-3AD203B41FA5}">
                      <a16:colId xmlns:a16="http://schemas.microsoft.com/office/drawing/2014/main" xmlns="" val="20000"/>
                    </a:ext>
                  </a:extLst>
                </a:gridCol>
                <a:gridCol w="4110492">
                  <a:extLst>
                    <a:ext uri="{9D8B030D-6E8A-4147-A177-3AD203B41FA5}">
                      <a16:colId xmlns:a16="http://schemas.microsoft.com/office/drawing/2014/main" xmlns="" val="20001"/>
                    </a:ext>
                  </a:extLst>
                </a:gridCol>
              </a:tblGrid>
              <a:tr h="546480">
                <a:tc>
                  <a:txBody>
                    <a:bodyPr/>
                    <a:lstStyle/>
                    <a:p>
                      <a:pPr marL="0" marR="0" lvl="0" indent="0" algn="l" defTabSz="914400" rtl="0" eaLnBrk="1" fontAlgn="auto" latinLnBrk="0" hangingPunct="1">
                        <a:lnSpc>
                          <a:spcPct val="85000"/>
                        </a:lnSpc>
                        <a:spcBef>
                          <a:spcPts val="0"/>
                        </a:spcBef>
                        <a:spcAft>
                          <a:spcPts val="0"/>
                        </a:spcAft>
                        <a:buClrTx/>
                        <a:buSzTx/>
                        <a:buFontTx/>
                        <a:buNone/>
                        <a:tabLst/>
                        <a:defRPr/>
                      </a:pPr>
                      <a:r>
                        <a:rPr lang="en-GB" sz="1600" b="1" kern="1200" dirty="0" smtClean="0">
                          <a:solidFill>
                            <a:schemeClr val="bg1"/>
                          </a:solidFill>
                          <a:latin typeface="+mn-lt"/>
                          <a:ea typeface="+mn-ea"/>
                          <a:cs typeface="+mn-cs"/>
                        </a:rPr>
                        <a:t>TRADITIONAL PROCUREMENT</a:t>
                      </a:r>
                    </a:p>
                  </a:txBody>
                  <a:tcPr marL="92090" marR="92090" anchor="ctr"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3"/>
                    </a:solidFill>
                  </a:tcPr>
                </a:tc>
                <a:tc>
                  <a:txBody>
                    <a:bodyPr/>
                    <a:lstStyle/>
                    <a:p>
                      <a:pPr marL="0" marR="0" lvl="0" indent="0" algn="l" defTabSz="914400" rtl="0" eaLnBrk="1" fontAlgn="auto" latinLnBrk="0" hangingPunct="1">
                        <a:lnSpc>
                          <a:spcPct val="85000"/>
                        </a:lnSpc>
                        <a:spcBef>
                          <a:spcPts val="0"/>
                        </a:spcBef>
                        <a:spcAft>
                          <a:spcPts val="0"/>
                        </a:spcAft>
                        <a:buClrTx/>
                        <a:buSzTx/>
                        <a:buFontTx/>
                        <a:buNone/>
                        <a:tabLst/>
                        <a:defRPr/>
                      </a:pPr>
                      <a:r>
                        <a:rPr lang="en-GB" sz="1600" b="1" kern="1200" dirty="0" smtClean="0">
                          <a:solidFill>
                            <a:schemeClr val="bg1"/>
                          </a:solidFill>
                          <a:latin typeface="+mn-lt"/>
                          <a:ea typeface="+mn-ea"/>
                          <a:cs typeface="+mn-cs"/>
                        </a:rPr>
                        <a:t>JIT PROCUREMENT</a:t>
                      </a:r>
                    </a:p>
                  </a:txBody>
                  <a:tcPr marL="92090" marR="92090" anchor="ctr"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977664">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Production runs are long and standardised</a:t>
                      </a:r>
                    </a:p>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Delivery timings are not critical, and long lead times are built into calculation of order quantities</a:t>
                      </a:r>
                    </a:p>
                  </a:txBody>
                  <a:tcPr marL="92090" marR="9209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Production runs are short and frequently switched </a:t>
                      </a:r>
                    </a:p>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Delivery dates and times are carefully defined by the buyer’s production schedule </a:t>
                      </a:r>
                    </a:p>
                  </a:txBody>
                  <a:tcPr marL="92090" marR="9209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1"/>
                  </a:ext>
                </a:extLst>
              </a:tr>
              <a:tr h="537392">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Inventory buffers are held as a safety net, to protect service levels</a:t>
                      </a:r>
                    </a:p>
                  </a:txBody>
                  <a:tcPr marL="92090" marR="9209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‘Inventory is evil’: reduced or eliminated</a:t>
                      </a:r>
                    </a:p>
                  </a:txBody>
                  <a:tcPr marL="92090" marR="9209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757528">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A certain level of quality defects is expected </a:t>
                      </a:r>
                    </a:p>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Quality management is based on inspection of incoming goods</a:t>
                      </a:r>
                    </a:p>
                  </a:txBody>
                  <a:tcPr marL="92090" marR="9209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Zero-defect targets are set</a:t>
                      </a:r>
                    </a:p>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Inspections are replaced by supplier quality assurance</a:t>
                      </a:r>
                    </a:p>
                  </a:txBody>
                  <a:tcPr marL="92090" marR="9209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3"/>
                  </a:ext>
                </a:extLst>
              </a:tr>
              <a:tr h="757528">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Contracts are awarded on lowest price</a:t>
                      </a:r>
                    </a:p>
                  </a:txBody>
                  <a:tcPr marL="92090" marR="9209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Long-term relational contracts are awarded on quality and delivery performance, flexibility and willingness to pursue JIT</a:t>
                      </a:r>
                    </a:p>
                  </a:txBody>
                  <a:tcPr marL="92090" marR="9209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537392">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Wide supplier base and competitive orientation support opportunistic switching</a:t>
                      </a:r>
                    </a:p>
                  </a:txBody>
                  <a:tcPr marL="92090" marR="9209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Narrow supplier base allows focus on relationship and supplier development</a:t>
                      </a:r>
                    </a:p>
                  </a:txBody>
                  <a:tcPr marL="92090" marR="9209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a16="http://schemas.microsoft.com/office/drawing/2014/main" xmlns="" val="10005"/>
                  </a:ext>
                </a:extLst>
              </a:tr>
              <a:tr h="537392">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Administrative bureaucracy and formal communication interfaces to control supply</a:t>
                      </a:r>
                    </a:p>
                  </a:txBody>
                  <a:tcPr marL="92090" marR="92090" horzOverflow="overflow">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tc>
                  <a:txBody>
                    <a:bodyPr/>
                    <a:lstStyle/>
                    <a:p>
                      <a:pPr marL="285750" marR="0" lvl="0" indent="-285750" algn="l" defTabSz="914400" rtl="0" eaLnBrk="1" fontAlgn="base" latinLnBrk="0" hangingPunct="1">
                        <a:lnSpc>
                          <a:spcPct val="85000"/>
                        </a:lnSpc>
                        <a:spcBef>
                          <a:spcPct val="0"/>
                        </a:spcBef>
                        <a:spcAft>
                          <a:spcPct val="0"/>
                        </a:spcAft>
                        <a:buClrTx/>
                        <a:buSzTx/>
                        <a:buFontTx/>
                        <a:buChar char="•"/>
                        <a:tabLst/>
                      </a:pPr>
                      <a:r>
                        <a:rPr kumimoji="0" lang="en-GB" sz="1600" b="0" i="0" u="none" strike="noStrike" cap="none" normalizeH="0" baseline="0" dirty="0" smtClean="0">
                          <a:ln>
                            <a:noFill/>
                          </a:ln>
                          <a:solidFill>
                            <a:schemeClr val="tx1"/>
                          </a:solidFill>
                          <a:effectLst/>
                          <a:latin typeface="Calibri" pitchFamily="34" charset="0"/>
                        </a:rPr>
                        <a:t>Internal flexibility and communication </a:t>
                      </a:r>
                    </a:p>
                  </a:txBody>
                  <a:tcPr marL="92090" marR="92090" horzOverflow="overflow">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
        <p:nvSpPr>
          <p:cNvPr id="125953" name="Title 5"/>
          <p:cNvSpPr>
            <a:spLocks noGrp="1"/>
          </p:cNvSpPr>
          <p:nvPr>
            <p:ph type="title"/>
          </p:nvPr>
        </p:nvSpPr>
        <p:spPr/>
        <p:txBody>
          <a:bodyPr/>
          <a:lstStyle/>
          <a:p>
            <a:r>
              <a:rPr lang="en-GB" smtClean="0"/>
              <a:t>Traditional versus JIT supply</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183</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2677880376"/>
      </p:ext>
    </p:extLst>
  </p:cSld>
  <p:clrMapOvr>
    <a:masterClrMapping/>
  </p:clrMapOvr>
  <p:transition>
    <p:fade/>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Content Placeholder 4"/>
          <p:cNvSpPr>
            <a:spLocks noGrp="1"/>
          </p:cNvSpPr>
          <p:nvPr>
            <p:ph idx="1"/>
          </p:nvPr>
        </p:nvSpPr>
        <p:spPr/>
        <p:txBody>
          <a:bodyPr/>
          <a:lstStyle/>
          <a:p>
            <a:r>
              <a:rPr lang="en-GB" dirty="0" smtClean="0"/>
              <a:t>The gains of JIT are offset by some reduction in capacity utilisation, loss of economies of scale, and additional transport costs</a:t>
            </a:r>
          </a:p>
          <a:p>
            <a:r>
              <a:rPr lang="en-GB" dirty="0" smtClean="0"/>
              <a:t>The gains of JIT come at a risk: there are no time or stock buffers, if the supplier or the system fails</a:t>
            </a:r>
          </a:p>
          <a:p>
            <a:r>
              <a:rPr lang="en-GB" dirty="0" smtClean="0"/>
              <a:t>There may be additional costs associated with the evaluation, development and management of high-quality, long-term supply partners</a:t>
            </a:r>
          </a:p>
          <a:p>
            <a:r>
              <a:rPr lang="en-GB" dirty="0" smtClean="0"/>
              <a:t>‘What might look like a cost saving to one firm could mean increased costs to the supply chain as a whole’ (Christopher)</a:t>
            </a:r>
          </a:p>
          <a:p>
            <a:r>
              <a:rPr lang="en-GB" dirty="0" smtClean="0"/>
              <a:t>Buyers may pay a higher unit price to compensate for the supplier’s costs in supplying on a JIT basis </a:t>
            </a:r>
          </a:p>
        </p:txBody>
      </p:sp>
      <p:sp>
        <p:nvSpPr>
          <p:cNvPr id="126977" name="Title 1"/>
          <p:cNvSpPr>
            <a:spLocks noGrp="1"/>
          </p:cNvSpPr>
          <p:nvPr>
            <p:ph type="title"/>
          </p:nvPr>
        </p:nvSpPr>
        <p:spPr/>
        <p:txBody>
          <a:bodyPr/>
          <a:lstStyle/>
          <a:p>
            <a:r>
              <a:rPr lang="en-GB" smtClean="0"/>
              <a:t>Limitations and Risks of JIT </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184</a:t>
            </a:fld>
            <a:endParaRPr lang="en-GB"/>
          </a:p>
        </p:txBody>
      </p:sp>
      <p:sp>
        <p:nvSpPr>
          <p:cNvPr id="5"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827651987"/>
      </p:ext>
    </p:extLst>
  </p:cSld>
  <p:clrMapOvr>
    <a:masterClrMapping/>
  </p:clrMapOvr>
  <p:transition>
    <p:fade/>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p:cNvPicPr>
            <a:picLocks noChangeAspect="1"/>
          </p:cNvPicPr>
          <p:nvPr/>
        </p:nvPicPr>
        <p:blipFill>
          <a:blip r:embed="rId2"/>
          <a:stretch>
            <a:fillRect/>
          </a:stretch>
        </p:blipFill>
        <p:spPr bwMode="ltGray">
          <a:xfrm>
            <a:off x="4571999" y="3446492"/>
            <a:ext cx="3962743" cy="2085013"/>
          </a:xfrm>
          <a:prstGeom prst="rect">
            <a:avLst/>
          </a:prstGeom>
        </p:spPr>
      </p:pic>
      <p:sp>
        <p:nvSpPr>
          <p:cNvPr id="1641475" name="Rectangle 3"/>
          <p:cNvSpPr>
            <a:spLocks noGrp="1" noChangeArrowheads="1"/>
          </p:cNvSpPr>
          <p:nvPr>
            <p:ph idx="1"/>
          </p:nvPr>
        </p:nvSpPr>
        <p:spPr/>
        <p:txBody>
          <a:bodyPr/>
          <a:lstStyle/>
          <a:p>
            <a:r>
              <a:rPr lang="en-GB" dirty="0" smtClean="0"/>
              <a:t>Identify the Value Stream		</a:t>
            </a:r>
          </a:p>
          <a:p>
            <a:r>
              <a:rPr lang="en-GB" dirty="0" smtClean="0"/>
              <a:t>Enable Flow</a:t>
            </a:r>
          </a:p>
          <a:p>
            <a:r>
              <a:rPr lang="en-GB" dirty="0" smtClean="0"/>
              <a:t>Pull Requirements</a:t>
            </a:r>
          </a:p>
          <a:p>
            <a:pPr>
              <a:spcAft>
                <a:spcPts val="19800"/>
              </a:spcAft>
            </a:pPr>
            <a:r>
              <a:rPr lang="en-GB" dirty="0" smtClean="0"/>
              <a:t>Seek Perfection</a:t>
            </a:r>
            <a:endParaRPr lang="en-GB" dirty="0"/>
          </a:p>
        </p:txBody>
      </p:sp>
      <p:sp>
        <p:nvSpPr>
          <p:cNvPr id="1641474" name="Rectangle 2"/>
          <p:cNvSpPr>
            <a:spLocks noGrp="1" noChangeArrowheads="1"/>
          </p:cNvSpPr>
          <p:nvPr>
            <p:ph type="title"/>
          </p:nvPr>
        </p:nvSpPr>
        <p:spPr/>
        <p:txBody>
          <a:bodyPr/>
          <a:lstStyle/>
          <a:p>
            <a:r>
              <a:rPr lang="en-GB" smtClean="0"/>
              <a:t>Lean Thinking</a:t>
            </a:r>
            <a:endParaRPr lang="en-GB" dirty="0"/>
          </a:p>
        </p:txBody>
      </p:sp>
      <p:sp>
        <p:nvSpPr>
          <p:cNvPr id="6"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smtClean="0">
                <a:solidFill>
                  <a:schemeClr val="accent3"/>
                </a:solidFill>
              </a:rPr>
              <a:t>“</a:t>
            </a:r>
            <a:r>
              <a:rPr lang="en-GB" dirty="0">
                <a:solidFill>
                  <a:schemeClr val="accent3"/>
                </a:solidFill>
              </a:rPr>
              <a:t>Lean Thinking” James Womack &amp; Dan Jones (1996)</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185</a:t>
            </a:fld>
            <a:endParaRPr lang="en-GB"/>
          </a:p>
        </p:txBody>
      </p:sp>
    </p:spTree>
    <p:extLst>
      <p:ext uri="{BB962C8B-B14F-4D97-AF65-F5344CB8AC3E}">
        <p14:creationId xmlns:p14="http://schemas.microsoft.com/office/powerpoint/2010/main" val="2112058238"/>
      </p:ext>
    </p:extLst>
  </p:cSld>
  <p:clrMapOvr>
    <a:masterClrMapping/>
  </p:clrMapOvr>
  <p:transition>
    <p:fade/>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2500"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Lean Thinking: James Womack &amp; Dan Jones (1996)</a:t>
            </a:r>
          </a:p>
        </p:txBody>
      </p:sp>
      <p:graphicFrame>
        <p:nvGraphicFramePr>
          <p:cNvPr id="14" name="Content Placeholder 13"/>
          <p:cNvGraphicFramePr>
            <a:graphicFrameLocks noGrp="1"/>
          </p:cNvGraphicFramePr>
          <p:nvPr>
            <p:ph idx="1"/>
            <p:extLst>
              <p:ext uri="{D42A27DB-BD31-4B8C-83A1-F6EECF244321}">
                <p14:modId xmlns:p14="http://schemas.microsoft.com/office/powerpoint/2010/main" val="1437169657"/>
              </p:ext>
            </p:extLst>
          </p:nvPr>
        </p:nvGraphicFramePr>
        <p:xfrm>
          <a:off x="415925" y="1819275"/>
          <a:ext cx="8316000" cy="3697488"/>
        </p:xfrm>
        <a:graphic>
          <a:graphicData uri="http://schemas.openxmlformats.org/drawingml/2006/table">
            <a:tbl>
              <a:tblPr firstRow="1" bandRow="1">
                <a:tableStyleId>{5C22544A-7EE6-4342-B048-85BDC9FD1C3A}</a:tableStyleId>
              </a:tblPr>
              <a:tblGrid>
                <a:gridCol w="1598625">
                  <a:extLst>
                    <a:ext uri="{9D8B030D-6E8A-4147-A177-3AD203B41FA5}">
                      <a16:colId xmlns:a16="http://schemas.microsoft.com/office/drawing/2014/main" xmlns="" val="20000"/>
                    </a:ext>
                  </a:extLst>
                </a:gridCol>
                <a:gridCol w="1343475">
                  <a:extLst>
                    <a:ext uri="{9D8B030D-6E8A-4147-A177-3AD203B41FA5}">
                      <a16:colId xmlns:a16="http://schemas.microsoft.com/office/drawing/2014/main" xmlns="" val="20001"/>
                    </a:ext>
                  </a:extLst>
                </a:gridCol>
                <a:gridCol w="1343475">
                  <a:extLst>
                    <a:ext uri="{9D8B030D-6E8A-4147-A177-3AD203B41FA5}">
                      <a16:colId xmlns:a16="http://schemas.microsoft.com/office/drawing/2014/main" xmlns="" val="20002"/>
                    </a:ext>
                  </a:extLst>
                </a:gridCol>
                <a:gridCol w="1343475">
                  <a:extLst>
                    <a:ext uri="{9D8B030D-6E8A-4147-A177-3AD203B41FA5}">
                      <a16:colId xmlns:a16="http://schemas.microsoft.com/office/drawing/2014/main" xmlns="" val="20003"/>
                    </a:ext>
                  </a:extLst>
                </a:gridCol>
                <a:gridCol w="1343475">
                  <a:extLst>
                    <a:ext uri="{9D8B030D-6E8A-4147-A177-3AD203B41FA5}">
                      <a16:colId xmlns:a16="http://schemas.microsoft.com/office/drawing/2014/main" xmlns="" val="20004"/>
                    </a:ext>
                  </a:extLst>
                </a:gridCol>
                <a:gridCol w="1343475">
                  <a:extLst>
                    <a:ext uri="{9D8B030D-6E8A-4147-A177-3AD203B41FA5}">
                      <a16:colId xmlns:a16="http://schemas.microsoft.com/office/drawing/2014/main" xmlns="" val="20005"/>
                    </a:ext>
                  </a:extLst>
                </a:gridCol>
              </a:tblGrid>
              <a:tr h="405154">
                <a:tc>
                  <a:txBody>
                    <a:bodyPr/>
                    <a:lstStyle/>
                    <a:p>
                      <a:pPr>
                        <a:lnSpc>
                          <a:spcPct val="85000"/>
                        </a:lnSpc>
                      </a:pPr>
                      <a:endParaRPr lang="en-US" sz="1600" dirty="0">
                        <a:solidFill>
                          <a:schemeClr val="bg1"/>
                        </a:solidFill>
                      </a:endParaRPr>
                    </a:p>
                  </a:txBody>
                  <a:tcPr marT="72000" marB="72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a:lnSpc>
                          <a:spcPct val="85000"/>
                        </a:lnSpc>
                      </a:pPr>
                      <a:r>
                        <a:rPr lang="en-GB" sz="1600" dirty="0" smtClean="0">
                          <a:solidFill>
                            <a:schemeClr val="bg1"/>
                          </a:solidFill>
                        </a:rPr>
                        <a:t>Incoming</a:t>
                      </a:r>
                    </a:p>
                    <a:p>
                      <a:pPr>
                        <a:lnSpc>
                          <a:spcPct val="85000"/>
                        </a:lnSpc>
                      </a:pPr>
                      <a:r>
                        <a:rPr lang="en-GB" sz="1600" dirty="0" smtClean="0">
                          <a:solidFill>
                            <a:schemeClr val="bg1"/>
                          </a:solidFill>
                        </a:rPr>
                        <a:t>Storage</a:t>
                      </a:r>
                      <a:endParaRPr lang="en-US" sz="1600" dirty="0" smtClean="0">
                        <a:solidFill>
                          <a:schemeClr val="bg1"/>
                        </a:solidFill>
                      </a:endParaRPr>
                    </a:p>
                  </a:txBody>
                  <a:tcPr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1">
                        <a:lumMod val="75000"/>
                      </a:schemeClr>
                    </a:solidFill>
                  </a:tcPr>
                </a:tc>
                <a:tc>
                  <a:txBody>
                    <a:bodyPr/>
                    <a:lstStyle/>
                    <a:p>
                      <a:pPr>
                        <a:lnSpc>
                          <a:spcPct val="85000"/>
                        </a:lnSpc>
                      </a:pPr>
                      <a:r>
                        <a:rPr lang="en-GB" sz="1600" dirty="0" smtClean="0">
                          <a:solidFill>
                            <a:schemeClr val="bg1"/>
                          </a:solidFill>
                        </a:rPr>
                        <a:t>Processing</a:t>
                      </a:r>
                    </a:p>
                    <a:p>
                      <a:pPr>
                        <a:lnSpc>
                          <a:spcPct val="85000"/>
                        </a:lnSpc>
                      </a:pPr>
                      <a:r>
                        <a:rPr lang="en-GB" sz="1600" dirty="0" smtClean="0">
                          <a:solidFill>
                            <a:schemeClr val="bg1"/>
                          </a:solidFill>
                        </a:rPr>
                        <a:t>Time </a:t>
                      </a:r>
                      <a:endParaRPr lang="en-US" sz="1600" dirty="0" smtClean="0">
                        <a:solidFill>
                          <a:schemeClr val="bg1"/>
                        </a:solidFill>
                      </a:endParaRPr>
                    </a:p>
                  </a:txBody>
                  <a:tcPr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2"/>
                    </a:solidFill>
                  </a:tcPr>
                </a:tc>
                <a:tc>
                  <a:txBody>
                    <a:bodyPr/>
                    <a:lstStyle/>
                    <a:p>
                      <a:pPr>
                        <a:lnSpc>
                          <a:spcPct val="85000"/>
                        </a:lnSpc>
                      </a:pPr>
                      <a:r>
                        <a:rPr lang="en-GB" sz="1600" dirty="0" smtClean="0">
                          <a:solidFill>
                            <a:schemeClr val="bg1"/>
                          </a:solidFill>
                        </a:rPr>
                        <a:t>Finished</a:t>
                      </a:r>
                    </a:p>
                    <a:p>
                      <a:pPr>
                        <a:lnSpc>
                          <a:spcPct val="85000"/>
                        </a:lnSpc>
                      </a:pPr>
                      <a:r>
                        <a:rPr lang="en-GB" sz="1600" dirty="0" smtClean="0">
                          <a:solidFill>
                            <a:schemeClr val="bg1"/>
                          </a:solidFill>
                        </a:rPr>
                        <a:t>Storage</a:t>
                      </a:r>
                      <a:endParaRPr lang="en-US" sz="1600" dirty="0" smtClean="0">
                        <a:solidFill>
                          <a:schemeClr val="bg1"/>
                        </a:solidFill>
                      </a:endParaRPr>
                    </a:p>
                  </a:txBody>
                  <a:tcPr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3"/>
                    </a:solidFill>
                  </a:tcPr>
                </a:tc>
                <a:tc>
                  <a:txBody>
                    <a:bodyPr/>
                    <a:lstStyle/>
                    <a:p>
                      <a:pPr marL="0" marR="0" indent="0" algn="l" defTabSz="914400" rtl="0" eaLnBrk="1" fontAlgn="auto" latinLnBrk="0" hangingPunct="1">
                        <a:lnSpc>
                          <a:spcPct val="85000"/>
                        </a:lnSpc>
                        <a:spcBef>
                          <a:spcPts val="0"/>
                        </a:spcBef>
                        <a:spcAft>
                          <a:spcPts val="0"/>
                        </a:spcAft>
                        <a:buClrTx/>
                        <a:buSzTx/>
                        <a:buFontTx/>
                        <a:buNone/>
                        <a:tabLst/>
                        <a:defRPr/>
                      </a:pPr>
                      <a:r>
                        <a:rPr lang="en-GB" sz="1600" dirty="0" smtClean="0">
                          <a:solidFill>
                            <a:schemeClr val="bg1"/>
                          </a:solidFill>
                        </a:rPr>
                        <a:t>Process Rate</a:t>
                      </a:r>
                      <a:endParaRPr lang="en-US" sz="1600" dirty="0" smtClean="0">
                        <a:solidFill>
                          <a:schemeClr val="bg1"/>
                        </a:solidFill>
                      </a:endParaRPr>
                    </a:p>
                  </a:txBody>
                  <a:tcPr marT="72000" marB="72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solidFill>
                  </a:tcPr>
                </a:tc>
                <a:tc>
                  <a:txBody>
                    <a:bodyPr/>
                    <a:lstStyle/>
                    <a:p>
                      <a:pPr marL="0" marR="0" indent="0" algn="l" defTabSz="914400" rtl="0" eaLnBrk="1" fontAlgn="auto" latinLnBrk="0" hangingPunct="1">
                        <a:lnSpc>
                          <a:spcPct val="85000"/>
                        </a:lnSpc>
                        <a:spcBef>
                          <a:spcPts val="0"/>
                        </a:spcBef>
                        <a:spcAft>
                          <a:spcPts val="0"/>
                        </a:spcAft>
                        <a:buClrTx/>
                        <a:buSzTx/>
                        <a:buFontTx/>
                        <a:buNone/>
                        <a:tabLst/>
                        <a:defRPr/>
                      </a:pPr>
                      <a:r>
                        <a:rPr lang="en-GB" sz="1600" dirty="0" smtClean="0">
                          <a:solidFill>
                            <a:schemeClr val="bg1"/>
                          </a:solidFill>
                        </a:rPr>
                        <a:t>Cumulative Days</a:t>
                      </a:r>
                    </a:p>
                  </a:txBody>
                  <a:tcPr marT="72000" marB="72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5"/>
                    </a:solidFill>
                  </a:tcPr>
                </a:tc>
                <a:extLst>
                  <a:ext uri="{0D108BD9-81ED-4DB2-BD59-A6C34878D82A}">
                    <a16:rowId xmlns:a16="http://schemas.microsoft.com/office/drawing/2014/main" xmlns="" val="10000"/>
                  </a:ext>
                </a:extLst>
              </a:tr>
              <a:tr h="155614">
                <a:tc>
                  <a:txBody>
                    <a:bodyPr/>
                    <a:lstStyle/>
                    <a:p>
                      <a:r>
                        <a:rPr lang="en-GB" sz="1400" b="1" dirty="0" smtClean="0">
                          <a:solidFill>
                            <a:srgbClr val="161C68"/>
                          </a:solidFill>
                        </a:rPr>
                        <a:t>Mine</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0</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20min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 </a:t>
                      </a:r>
                      <a:r>
                        <a:rPr lang="en-GB" sz="1400" b="1" dirty="0" err="1" smtClean="0">
                          <a:solidFill>
                            <a:srgbClr val="161C68"/>
                          </a:solidFill>
                        </a:rPr>
                        <a:t>wks</a:t>
                      </a:r>
                      <a:r>
                        <a:rPr lang="en-GB" sz="1400" b="1" dirty="0" smtClean="0">
                          <a:solidFill>
                            <a:srgbClr val="161C68"/>
                          </a:solidFill>
                        </a:rPr>
                        <a:t>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1000t/</a:t>
                      </a:r>
                      <a:r>
                        <a:rPr lang="en-GB" sz="1400" b="1" dirty="0" err="1" smtClean="0">
                          <a:solidFill>
                            <a:srgbClr val="161C68"/>
                          </a:solidFill>
                        </a:rPr>
                        <a:t>hr</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319</a:t>
                      </a:r>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1"/>
                  </a:ext>
                </a:extLst>
              </a:tr>
              <a:tr h="0">
                <a:tc>
                  <a:txBody>
                    <a:bodyPr/>
                    <a:lstStyle/>
                    <a:p>
                      <a:r>
                        <a:rPr lang="en-GB" sz="1400" b="1" dirty="0" smtClean="0">
                          <a:solidFill>
                            <a:srgbClr val="161C68"/>
                          </a:solidFill>
                        </a:rPr>
                        <a:t>Reduction Mill</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2 </a:t>
                      </a:r>
                      <a:r>
                        <a:rPr lang="en-GB" sz="1400" b="1" dirty="0" err="1" smtClean="0">
                          <a:solidFill>
                            <a:srgbClr val="161C68"/>
                          </a:solidFill>
                        </a:rPr>
                        <a:t>wks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30min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2 </a:t>
                      </a:r>
                      <a:r>
                        <a:rPr lang="en-GB" sz="1400" b="1" dirty="0" err="1" smtClean="0">
                          <a:solidFill>
                            <a:srgbClr val="161C68"/>
                          </a:solidFill>
                        </a:rPr>
                        <a:t>wks</a:t>
                      </a:r>
                      <a:r>
                        <a:rPr lang="en-GB" sz="1400" b="1" dirty="0" smtClean="0">
                          <a:solidFill>
                            <a:srgbClr val="161C68"/>
                          </a:solidFill>
                        </a:rPr>
                        <a:t>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305</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2"/>
                  </a:ext>
                </a:extLst>
              </a:tr>
              <a:tr h="0">
                <a:tc>
                  <a:txBody>
                    <a:bodyPr/>
                    <a:lstStyle/>
                    <a:p>
                      <a:r>
                        <a:rPr lang="en-GB" sz="1400" b="1" dirty="0" smtClean="0">
                          <a:solidFill>
                            <a:srgbClr val="161C68"/>
                          </a:solidFill>
                        </a:rPr>
                        <a:t>Smelter</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3 </a:t>
                      </a:r>
                      <a:r>
                        <a:rPr lang="en-GB" sz="1400" b="1" dirty="0" err="1" smtClean="0">
                          <a:solidFill>
                            <a:srgbClr val="161C68"/>
                          </a:solidFill>
                        </a:rPr>
                        <a:t>mths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2hours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 </a:t>
                      </a:r>
                      <a:r>
                        <a:rPr lang="en-GB" sz="1400" b="1" dirty="0" err="1" smtClean="0">
                          <a:solidFill>
                            <a:srgbClr val="161C68"/>
                          </a:solidFill>
                        </a:rPr>
                        <a:t>wks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endParaRPr lang="en-US" sz="1400" b="1"/>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277</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3"/>
                  </a:ext>
                </a:extLst>
              </a:tr>
              <a:tr h="0">
                <a:tc>
                  <a:txBody>
                    <a:bodyPr/>
                    <a:lstStyle/>
                    <a:p>
                      <a:r>
                        <a:rPr lang="en-GB" sz="1400" b="1" dirty="0" smtClean="0">
                          <a:solidFill>
                            <a:srgbClr val="161C68"/>
                          </a:solidFill>
                        </a:rPr>
                        <a:t>Hot Rolling Mill</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2 </a:t>
                      </a:r>
                      <a:r>
                        <a:rPr lang="en-GB" sz="1400" b="1" dirty="0" err="1" smtClean="0">
                          <a:solidFill>
                            <a:srgbClr val="161C68"/>
                          </a:solidFill>
                        </a:rPr>
                        <a:t>wks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1min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4 </a:t>
                      </a:r>
                      <a:r>
                        <a:rPr lang="en-GB" sz="1400" b="1" dirty="0" err="1" smtClean="0">
                          <a:solidFill>
                            <a:srgbClr val="161C68"/>
                          </a:solidFill>
                        </a:rPr>
                        <a:t>wks</a:t>
                      </a:r>
                      <a:r>
                        <a:rPr lang="en-GB" sz="1400" b="1" dirty="0" smtClean="0">
                          <a:solidFill>
                            <a:srgbClr val="161C68"/>
                          </a:solidFill>
                        </a:rPr>
                        <a:t>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10ft/min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173</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4"/>
                  </a:ext>
                </a:extLst>
              </a:tr>
              <a:tr h="0">
                <a:tc>
                  <a:txBody>
                    <a:bodyPr/>
                    <a:lstStyle/>
                    <a:p>
                      <a:r>
                        <a:rPr lang="en-GB" sz="1400" b="1" dirty="0" smtClean="0">
                          <a:solidFill>
                            <a:srgbClr val="161C68"/>
                          </a:solidFill>
                        </a:rPr>
                        <a:t>Cold Rolling Mill</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 </a:t>
                      </a:r>
                      <a:r>
                        <a:rPr lang="en-GB" sz="1400" b="1" dirty="0" err="1" smtClean="0">
                          <a:solidFill>
                            <a:srgbClr val="161C68"/>
                          </a:solidFill>
                        </a:rPr>
                        <a:t>wks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1min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4 </a:t>
                      </a:r>
                      <a:r>
                        <a:rPr lang="en-GB" sz="1400" b="1" dirty="0" err="1" smtClean="0">
                          <a:solidFill>
                            <a:srgbClr val="161C68"/>
                          </a:solidFill>
                        </a:rPr>
                        <a:t>wks</a:t>
                      </a:r>
                      <a:r>
                        <a:rPr lang="en-GB" sz="1400" b="1" dirty="0" smtClean="0">
                          <a:solidFill>
                            <a:srgbClr val="161C68"/>
                          </a:solidFill>
                        </a:rPr>
                        <a:t>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2000ft/m</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131</a:t>
                      </a:r>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5"/>
                  </a:ext>
                </a:extLst>
              </a:tr>
              <a:tr h="0">
                <a:tc>
                  <a:txBody>
                    <a:bodyPr/>
                    <a:lstStyle/>
                    <a:p>
                      <a:r>
                        <a:rPr lang="en-GB" sz="1400" b="1" dirty="0" smtClean="0">
                          <a:solidFill>
                            <a:srgbClr val="161C68"/>
                          </a:solidFill>
                        </a:rPr>
                        <a:t>Can Maker </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2 </a:t>
                      </a:r>
                      <a:r>
                        <a:rPr lang="en-GB" sz="1400" b="1" dirty="0" err="1" smtClean="0">
                          <a:solidFill>
                            <a:srgbClr val="161C68"/>
                          </a:solidFill>
                        </a:rPr>
                        <a:t>wks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1min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4 </a:t>
                      </a:r>
                      <a:r>
                        <a:rPr lang="en-GB" sz="1400" b="1" dirty="0" err="1" smtClean="0">
                          <a:solidFill>
                            <a:srgbClr val="161C68"/>
                          </a:solidFill>
                        </a:rPr>
                        <a:t>wks</a:t>
                      </a:r>
                      <a:r>
                        <a:rPr lang="en-GB" sz="1400" b="1" dirty="0" smtClean="0">
                          <a:solidFill>
                            <a:srgbClr val="161C68"/>
                          </a:solidFill>
                        </a:rPr>
                        <a:t> </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2000/min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89</a:t>
                      </a:r>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6"/>
                  </a:ext>
                </a:extLst>
              </a:tr>
              <a:tr h="0">
                <a:tc>
                  <a:txBody>
                    <a:bodyPr/>
                    <a:lstStyle/>
                    <a:p>
                      <a:r>
                        <a:rPr lang="en-GB" sz="1400" b="1" dirty="0" smtClean="0">
                          <a:solidFill>
                            <a:srgbClr val="161C68"/>
                          </a:solidFill>
                        </a:rPr>
                        <a:t>Bottler</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4 days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1min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5 </a:t>
                      </a:r>
                      <a:r>
                        <a:rPr lang="en-GB" sz="1400" b="1" dirty="0" err="1" smtClean="0">
                          <a:solidFill>
                            <a:srgbClr val="161C68"/>
                          </a:solidFill>
                        </a:rPr>
                        <a:t>wks</a:t>
                      </a:r>
                      <a:r>
                        <a:rPr lang="en-GB" sz="1400" b="1" dirty="0" smtClean="0">
                          <a:solidFill>
                            <a:srgbClr val="161C68"/>
                          </a:solidFill>
                        </a:rPr>
                        <a:t> </a:t>
                      </a:r>
                      <a:endParaRPr lang="en-US" sz="1400" b="1" dirty="0" smtClean="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1500/min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47</a:t>
                      </a:r>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7"/>
                  </a:ext>
                </a:extLst>
              </a:tr>
              <a:tr h="0">
                <a:tc>
                  <a:txBody>
                    <a:bodyPr/>
                    <a:lstStyle/>
                    <a:p>
                      <a:r>
                        <a:rPr lang="en-GB" sz="1400" b="1" dirty="0" smtClean="0">
                          <a:solidFill>
                            <a:srgbClr val="161C68"/>
                          </a:solidFill>
                        </a:rPr>
                        <a:t>Tesco RDC</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0</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0</a:t>
                      </a:r>
                      <a:endParaRPr lang="en-US" sz="1400" b="1" dirty="0" smtClean="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3 days</a:t>
                      </a:r>
                      <a:endParaRPr lang="en-US" sz="1400" b="1" dirty="0" smtClean="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8</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08"/>
                  </a:ext>
                </a:extLst>
              </a:tr>
              <a:tr h="0">
                <a:tc>
                  <a:txBody>
                    <a:bodyPr/>
                    <a:lstStyle/>
                    <a:p>
                      <a:r>
                        <a:rPr lang="en-GB" sz="1400" b="1" dirty="0" smtClean="0">
                          <a:solidFill>
                            <a:srgbClr val="161C68"/>
                          </a:solidFill>
                        </a:rPr>
                        <a:t>Tesco Store</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0</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0</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2 days</a:t>
                      </a:r>
                      <a:endParaRPr lang="en-US" sz="1400" b="1" dirty="0" smtClean="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5</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09"/>
                  </a:ext>
                </a:extLst>
              </a:tr>
              <a:tr h="237806">
                <a:tc>
                  <a:txBody>
                    <a:bodyPr/>
                    <a:lstStyle/>
                    <a:p>
                      <a:r>
                        <a:rPr lang="en-GB" sz="1400" b="1" dirty="0" smtClean="0">
                          <a:solidFill>
                            <a:srgbClr val="161C68"/>
                          </a:solidFill>
                        </a:rPr>
                        <a:t>Home</a:t>
                      </a:r>
                      <a:endParaRPr lang="en-US" sz="1400" b="1" dirty="0"/>
                    </a:p>
                  </a:txBody>
                  <a:tcPr marT="36000" marB="36000">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3 days</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r>
                        <a:rPr lang="en-GB" sz="1400" b="1" dirty="0" smtClean="0">
                          <a:solidFill>
                            <a:srgbClr val="161C68"/>
                          </a:solidFill>
                        </a:rPr>
                        <a:t>5min</a:t>
                      </a:r>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smtClean="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tc>
                  <a:txBody>
                    <a:bodyPr/>
                    <a:lstStyle/>
                    <a:p>
                      <a:endParaRPr lang="en-US" sz="1400" b="1" dirty="0"/>
                    </a:p>
                  </a:txBody>
                  <a:tcPr marT="36000" marB="36000">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xmlns="" val="10010"/>
                  </a:ext>
                </a:extLst>
              </a:tr>
              <a:tr h="1705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smtClean="0">
                          <a:solidFill>
                            <a:srgbClr val="161C68"/>
                          </a:solidFill>
                          <a:latin typeface="+mn-lt"/>
                          <a:ea typeface="+mn-ea"/>
                          <a:cs typeface="+mn-cs"/>
                        </a:rPr>
                        <a:t>Total</a:t>
                      </a:r>
                      <a:endParaRPr lang="en-US" sz="1400" b="1" kern="1200" dirty="0">
                        <a:solidFill>
                          <a:srgbClr val="161C68"/>
                        </a:solidFill>
                        <a:latin typeface="+mn-lt"/>
                        <a:ea typeface="+mn-ea"/>
                        <a:cs typeface="+mn-cs"/>
                      </a:endParaRPr>
                    </a:p>
                  </a:txBody>
                  <a:tcPr marT="36000" marB="36000"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5 months</a:t>
                      </a:r>
                      <a:endParaRPr lang="en-US" sz="1400" b="1" dirty="0"/>
                    </a:p>
                  </a:txBody>
                  <a:tcPr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3 hours</a:t>
                      </a:r>
                      <a:endParaRPr lang="en-US" sz="1400" b="1" dirty="0"/>
                    </a:p>
                  </a:txBody>
                  <a:tcPr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solidFill>
                      <a:schemeClr val="accent4">
                        <a:lumMod val="20000"/>
                        <a:lumOff val="80000"/>
                      </a:schemeClr>
                    </a:solidFill>
                  </a:tcPr>
                </a:tc>
                <a:tc>
                  <a:txBody>
                    <a:bodyPr/>
                    <a:lstStyle/>
                    <a:p>
                      <a:r>
                        <a:rPr lang="en-GB" sz="1400" b="1" dirty="0" smtClean="0">
                          <a:solidFill>
                            <a:srgbClr val="161C68"/>
                          </a:solidFill>
                        </a:rPr>
                        <a:t>6 months	 </a:t>
                      </a:r>
                      <a:endParaRPr lang="en-US" sz="1400" b="1" dirty="0"/>
                    </a:p>
                  </a:txBody>
                  <a:tcPr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solidFill>
                      <a:schemeClr val="accent4">
                        <a:lumMod val="20000"/>
                        <a:lumOff val="80000"/>
                      </a:schemeClr>
                    </a:solidFill>
                  </a:tcPr>
                </a:tc>
                <a:tc>
                  <a:txBody>
                    <a:bodyPr/>
                    <a:lstStyle/>
                    <a:p>
                      <a:endParaRPr lang="en-US" sz="1400" b="1" dirty="0"/>
                    </a:p>
                  </a:txBody>
                  <a:tcPr marT="36000" marB="36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161C68"/>
                          </a:solidFill>
                        </a:rPr>
                        <a:t>319</a:t>
                      </a:r>
                    </a:p>
                  </a:txBody>
                  <a:tcPr marT="36000" marB="3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xmlns="" val="10011"/>
                  </a:ext>
                </a:extLst>
              </a:tr>
            </a:tbl>
          </a:graphicData>
        </a:graphic>
      </p:graphicFrame>
      <p:sp>
        <p:nvSpPr>
          <p:cNvPr id="2" name="Text Placeholder 1"/>
          <p:cNvSpPr>
            <a:spLocks noGrp="1"/>
          </p:cNvSpPr>
          <p:nvPr>
            <p:ph type="body" sz="quarter" idx="10"/>
          </p:nvPr>
        </p:nvSpPr>
        <p:spPr/>
        <p:txBody>
          <a:bodyPr/>
          <a:lstStyle/>
          <a:p>
            <a:r>
              <a:rPr lang="en-GB" dirty="0" smtClean="0"/>
              <a:t>The Value Stream of a Can of Cola</a:t>
            </a:r>
            <a:endParaRPr lang="en-US" dirty="0"/>
          </a:p>
        </p:txBody>
      </p:sp>
      <p:sp>
        <p:nvSpPr>
          <p:cNvPr id="1642502" name="Rectangle 6"/>
          <p:cNvSpPr>
            <a:spLocks noGrp="1" noChangeArrowheads="1"/>
          </p:cNvSpPr>
          <p:nvPr>
            <p:ph type="title"/>
          </p:nvPr>
        </p:nvSpPr>
        <p:spPr/>
        <p:txBody>
          <a:bodyPr/>
          <a:lstStyle/>
          <a:p>
            <a:r>
              <a:rPr lang="en-GB" smtClean="0"/>
              <a:t>Lean Supply</a:t>
            </a:r>
            <a:endParaRPr lang="en-GB"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186</a:t>
            </a:fld>
            <a:endParaRPr lang="en-GB"/>
          </a:p>
        </p:txBody>
      </p:sp>
    </p:spTree>
    <p:extLst>
      <p:ext uri="{BB962C8B-B14F-4D97-AF65-F5344CB8AC3E}">
        <p14:creationId xmlns:p14="http://schemas.microsoft.com/office/powerpoint/2010/main" val="3635338234"/>
      </p:ext>
    </p:extLst>
  </p:cSld>
  <p:clrMapOvr>
    <a:masterClrMapping/>
  </p:clrMapOvr>
  <p:transition>
    <p:fade/>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b="5159"/>
          <a:stretch/>
        </p:blipFill>
        <p:spPr bwMode="ltGray">
          <a:xfrm>
            <a:off x="5804424" y="3728730"/>
            <a:ext cx="1523583" cy="2188781"/>
          </a:xfrm>
          <a:prstGeom prst="rect">
            <a:avLst/>
          </a:prstGeom>
        </p:spPr>
      </p:pic>
      <p:sp>
        <p:nvSpPr>
          <p:cNvPr id="1637379" name="Rectangle 3"/>
          <p:cNvSpPr>
            <a:spLocks noGrp="1" noChangeArrowheads="1"/>
          </p:cNvSpPr>
          <p:nvPr>
            <p:ph type="title"/>
          </p:nvPr>
        </p:nvSpPr>
        <p:spPr/>
        <p:txBody>
          <a:bodyPr/>
          <a:lstStyle/>
          <a:p>
            <a:r>
              <a:rPr lang="en-GB" dirty="0" smtClean="0"/>
              <a:t>Lean Supply-</a:t>
            </a:r>
            <a:r>
              <a:rPr lang="en-GB" dirty="0" err="1" smtClean="0"/>
              <a:t>Ohno</a:t>
            </a:r>
            <a:endParaRPr lang="en-GB" dirty="0"/>
          </a:p>
        </p:txBody>
      </p:sp>
      <p:sp>
        <p:nvSpPr>
          <p:cNvPr id="1637380" name="Rectangle 4"/>
          <p:cNvSpPr>
            <a:spLocks noGrp="1" noChangeArrowheads="1"/>
          </p:cNvSpPr>
          <p:nvPr>
            <p:ph type="body" sz="quarter" idx="10"/>
          </p:nvPr>
        </p:nvSpPr>
        <p:spPr/>
        <p:txBody>
          <a:bodyPr/>
          <a:lstStyle/>
          <a:p>
            <a:r>
              <a:rPr lang="en-GB" dirty="0" smtClean="0"/>
              <a:t>Waste needs to be eliminated in order to maximise the benefits in Supply Chain Management</a:t>
            </a:r>
          </a:p>
        </p:txBody>
      </p:sp>
      <p:sp>
        <p:nvSpPr>
          <p:cNvPr id="2" name="Content Placeholder 1"/>
          <p:cNvSpPr>
            <a:spLocks noGrp="1"/>
          </p:cNvSpPr>
          <p:nvPr>
            <p:ph idx="1"/>
          </p:nvPr>
        </p:nvSpPr>
        <p:spPr>
          <a:xfrm>
            <a:off x="422467" y="2114549"/>
            <a:ext cx="8316911" cy="3833811"/>
          </a:xfrm>
        </p:spPr>
        <p:txBody>
          <a:bodyPr/>
          <a:lstStyle/>
          <a:p>
            <a:pPr marL="0" indent="0">
              <a:buNone/>
            </a:pPr>
            <a:r>
              <a:rPr lang="en-GB" b="1" dirty="0"/>
              <a:t>The 7 major types of waste are:</a:t>
            </a:r>
          </a:p>
          <a:p>
            <a:r>
              <a:rPr lang="en-GB" dirty="0"/>
              <a:t>Over production</a:t>
            </a:r>
          </a:p>
          <a:p>
            <a:r>
              <a:rPr lang="en-GB" dirty="0"/>
              <a:t>Correction</a:t>
            </a:r>
          </a:p>
          <a:p>
            <a:r>
              <a:rPr lang="en-GB" dirty="0"/>
              <a:t>Over processing</a:t>
            </a:r>
          </a:p>
          <a:p>
            <a:r>
              <a:rPr lang="en-GB" dirty="0"/>
              <a:t>Unnecessary motion</a:t>
            </a:r>
          </a:p>
          <a:p>
            <a:r>
              <a:rPr lang="en-GB" dirty="0"/>
              <a:t>Unnecessary Conveyance</a:t>
            </a:r>
          </a:p>
          <a:p>
            <a:r>
              <a:rPr lang="en-GB" dirty="0"/>
              <a:t>Waiting</a:t>
            </a:r>
          </a:p>
          <a:p>
            <a:r>
              <a:rPr lang="en-GB" dirty="0"/>
              <a:t>Excess </a:t>
            </a:r>
            <a:r>
              <a:rPr lang="en-GB" dirty="0" smtClean="0"/>
              <a:t>inventory</a:t>
            </a:r>
            <a:endParaRPr lang="en-GB" dirty="0"/>
          </a:p>
        </p:txBody>
      </p:sp>
      <p:sp>
        <p:nvSpPr>
          <p:cNvPr id="1637382" name="AutoShape 6"/>
          <p:cNvSpPr>
            <a:spLocks noChangeArrowheads="1"/>
          </p:cNvSpPr>
          <p:nvPr/>
        </p:nvSpPr>
        <p:spPr bwMode="auto">
          <a:xfrm>
            <a:off x="6829425" y="2114549"/>
            <a:ext cx="1638616" cy="1720641"/>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a:ln>
            <a:solidFill>
              <a:schemeClr val="accent2"/>
            </a:solidFill>
          </a:ln>
        </p:spPr>
        <p:txBody>
          <a:bodyPr wrap="square" tIns="72000" bIns="108000">
            <a:spAutoFit/>
          </a:bodyPr>
          <a:lstStyle/>
          <a:p>
            <a:pPr algn="ctr"/>
            <a:r>
              <a:rPr lang="en-GB" sz="2000" dirty="0">
                <a:solidFill>
                  <a:schemeClr val="accent3"/>
                </a:solidFill>
              </a:rPr>
              <a:t>Elimination of Waste is </a:t>
            </a:r>
          </a:p>
          <a:p>
            <a:pPr algn="ctr"/>
            <a:r>
              <a:rPr lang="en-GB" sz="2000" dirty="0">
                <a:solidFill>
                  <a:schemeClr val="accent3"/>
                </a:solidFill>
              </a:rPr>
              <a:t>a key principle of</a:t>
            </a:r>
          </a:p>
          <a:p>
            <a:pPr algn="ctr"/>
            <a:r>
              <a:rPr lang="en-GB" sz="2000" dirty="0">
                <a:solidFill>
                  <a:schemeClr val="accent3"/>
                </a:solidFill>
              </a:rPr>
              <a:t>LEAN thinking</a:t>
            </a:r>
          </a:p>
        </p:txBody>
      </p:sp>
      <p:sp>
        <p:nvSpPr>
          <p:cNvPr id="3" name="Slide Number Placeholder 2"/>
          <p:cNvSpPr>
            <a:spLocks noGrp="1"/>
          </p:cNvSpPr>
          <p:nvPr>
            <p:ph type="sldNum" sz="quarter" idx="11"/>
          </p:nvPr>
        </p:nvSpPr>
        <p:spPr/>
        <p:txBody>
          <a:bodyPr/>
          <a:lstStyle/>
          <a:p>
            <a:fld id="{19BF2C6B-E0EC-4C0E-B7D3-613ED3B301ED}" type="slidenum">
              <a:rPr lang="en-GB" smtClean="0"/>
              <a:pPr/>
              <a:t>187</a:t>
            </a:fld>
            <a:endParaRPr lang="en-GB"/>
          </a:p>
        </p:txBody>
      </p:sp>
    </p:spTree>
    <p:extLst>
      <p:ext uri="{BB962C8B-B14F-4D97-AF65-F5344CB8AC3E}">
        <p14:creationId xmlns:p14="http://schemas.microsoft.com/office/powerpoint/2010/main" val="2196712206"/>
      </p:ext>
    </p:extLst>
  </p:cSld>
  <p:clrMapOvr>
    <a:masterClrMapping/>
  </p:clrMapOvr>
  <p:transition>
    <p:fade/>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Content Placeholder 4"/>
          <p:cNvSpPr>
            <a:spLocks noGrp="1"/>
          </p:cNvSpPr>
          <p:nvPr>
            <p:ph idx="1"/>
          </p:nvPr>
        </p:nvSpPr>
        <p:spPr/>
        <p:txBody>
          <a:bodyPr/>
          <a:lstStyle/>
          <a:p>
            <a:r>
              <a:rPr lang="en-GB" dirty="0" smtClean="0"/>
              <a:t>Specify what creates value as seen from the customer’s perspective</a:t>
            </a:r>
          </a:p>
          <a:p>
            <a:r>
              <a:rPr lang="en-GB" dirty="0" smtClean="0"/>
              <a:t>Identify all steps across the value stream</a:t>
            </a:r>
          </a:p>
          <a:p>
            <a:r>
              <a:rPr lang="en-GB" dirty="0" smtClean="0"/>
              <a:t>Make actions that create value ‘flow’</a:t>
            </a:r>
          </a:p>
          <a:p>
            <a:r>
              <a:rPr lang="en-GB" dirty="0" smtClean="0"/>
              <a:t>Only make what is pulled by customer demand, just in time</a:t>
            </a:r>
          </a:p>
          <a:p>
            <a:r>
              <a:rPr lang="en-GB" dirty="0" smtClean="0"/>
              <a:t>Strive for perfection by continually</a:t>
            </a:r>
            <a:br>
              <a:rPr lang="en-GB" dirty="0" smtClean="0"/>
            </a:br>
            <a:r>
              <a:rPr lang="en-GB" dirty="0" smtClean="0"/>
              <a:t>removing successive layers of waste</a:t>
            </a:r>
          </a:p>
        </p:txBody>
      </p:sp>
      <p:sp>
        <p:nvSpPr>
          <p:cNvPr id="128001" name="Title 1"/>
          <p:cNvSpPr>
            <a:spLocks noGrp="1"/>
          </p:cNvSpPr>
          <p:nvPr>
            <p:ph type="title"/>
          </p:nvPr>
        </p:nvSpPr>
        <p:spPr/>
        <p:txBody>
          <a:bodyPr/>
          <a:lstStyle/>
          <a:p>
            <a:r>
              <a:rPr lang="en-GB" smtClean="0"/>
              <a:t>Principles of Lean Thinking</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188</a:t>
            </a:fld>
            <a:endParaRPr lang="en-GB"/>
          </a:p>
        </p:txBody>
      </p:sp>
      <p:pic>
        <p:nvPicPr>
          <p:cNvPr id="23" name="Picture 22"/>
          <p:cNvPicPr>
            <a:picLocks noChangeAspect="1"/>
          </p:cNvPicPr>
          <p:nvPr/>
        </p:nvPicPr>
        <p:blipFill>
          <a:blip r:embed="rId2"/>
          <a:stretch>
            <a:fillRect/>
          </a:stretch>
        </p:blipFill>
        <p:spPr bwMode="ltGray">
          <a:xfrm>
            <a:off x="4900973" y="3267475"/>
            <a:ext cx="3075760" cy="2365026"/>
          </a:xfrm>
          <a:prstGeom prst="rect">
            <a:avLst/>
          </a:prstGeom>
        </p:spPr>
      </p:pic>
    </p:spTree>
    <p:extLst>
      <p:ext uri="{BB962C8B-B14F-4D97-AF65-F5344CB8AC3E}">
        <p14:creationId xmlns:p14="http://schemas.microsoft.com/office/powerpoint/2010/main" val="2183449847"/>
      </p:ext>
    </p:extLst>
  </p:cSld>
  <p:clrMapOvr>
    <a:masterClrMapping/>
  </p:clrMapOvr>
  <p:transition>
    <p:fade/>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2"/>
          <a:srcRect b="6831"/>
          <a:stretch/>
        </p:blipFill>
        <p:spPr bwMode="ltGray">
          <a:xfrm>
            <a:off x="5240933" y="2879094"/>
            <a:ext cx="3279993" cy="2230111"/>
          </a:xfrm>
          <a:prstGeom prst="rect">
            <a:avLst/>
          </a:prstGeom>
        </p:spPr>
      </p:pic>
      <p:sp>
        <p:nvSpPr>
          <p:cNvPr id="10" name="Content Placeholder 9"/>
          <p:cNvSpPr>
            <a:spLocks noGrp="1"/>
          </p:cNvSpPr>
          <p:nvPr>
            <p:ph idx="1"/>
          </p:nvPr>
        </p:nvSpPr>
        <p:spPr/>
        <p:txBody>
          <a:bodyPr/>
          <a:lstStyle/>
          <a:p>
            <a:pPr marL="0" indent="0">
              <a:spcAft>
                <a:spcPts val="300"/>
              </a:spcAft>
              <a:buNone/>
            </a:pPr>
            <a:r>
              <a:rPr lang="en-GB" b="1" i="1" dirty="0" err="1">
                <a:solidFill>
                  <a:schemeClr val="accent2"/>
                </a:solidFill>
              </a:rPr>
              <a:t>Shitsuke</a:t>
            </a:r>
            <a:r>
              <a:rPr lang="en-GB" b="1" dirty="0">
                <a:solidFill>
                  <a:schemeClr val="accent2"/>
                </a:solidFill>
              </a:rPr>
              <a:t> – or Self-discipline</a:t>
            </a:r>
          </a:p>
          <a:p>
            <a:pPr>
              <a:spcAft>
                <a:spcPts val="1200"/>
              </a:spcAft>
            </a:pPr>
            <a:r>
              <a:rPr lang="en-GB" dirty="0"/>
              <a:t>A</a:t>
            </a:r>
            <a:r>
              <a:rPr lang="en-GB" dirty="0" smtClean="0"/>
              <a:t> </a:t>
            </a:r>
            <a:r>
              <a:rPr lang="en-GB" dirty="0"/>
              <a:t>foundational value of the framework, and of </a:t>
            </a:r>
            <a:r>
              <a:rPr lang="en-GB" dirty="0" smtClean="0"/>
              <a:t>Kaizen </a:t>
            </a:r>
            <a:r>
              <a:rPr lang="en-GB" dirty="0"/>
              <a:t>in general</a:t>
            </a:r>
          </a:p>
          <a:p>
            <a:pPr marL="0" indent="0">
              <a:spcAft>
                <a:spcPts val="300"/>
              </a:spcAft>
              <a:buNone/>
            </a:pPr>
            <a:r>
              <a:rPr lang="en-GB" b="1" i="1" dirty="0" err="1">
                <a:solidFill>
                  <a:schemeClr val="accent2"/>
                </a:solidFill>
              </a:rPr>
              <a:t>Seiri</a:t>
            </a:r>
            <a:r>
              <a:rPr lang="en-GB" b="1" dirty="0">
                <a:solidFill>
                  <a:schemeClr val="accent2"/>
                </a:solidFill>
              </a:rPr>
              <a:t> – or Straighten</a:t>
            </a:r>
          </a:p>
          <a:p>
            <a:pPr>
              <a:spcAft>
                <a:spcPts val="1200"/>
              </a:spcAft>
            </a:pPr>
            <a:r>
              <a:rPr lang="en-GB" dirty="0"/>
              <a:t>V</a:t>
            </a:r>
            <a:r>
              <a:rPr lang="en-GB" dirty="0" smtClean="0"/>
              <a:t>aluing </a:t>
            </a:r>
            <a:r>
              <a:rPr lang="en-GB" dirty="0"/>
              <a:t>tidiness</a:t>
            </a:r>
          </a:p>
          <a:p>
            <a:pPr marL="0" indent="0">
              <a:spcAft>
                <a:spcPts val="300"/>
              </a:spcAft>
              <a:buNone/>
            </a:pPr>
            <a:r>
              <a:rPr lang="en-GB" b="1" i="1" dirty="0" err="1">
                <a:solidFill>
                  <a:schemeClr val="accent2"/>
                </a:solidFill>
              </a:rPr>
              <a:t>Seiton</a:t>
            </a:r>
            <a:r>
              <a:rPr lang="en-GB" b="1" dirty="0">
                <a:solidFill>
                  <a:schemeClr val="accent2"/>
                </a:solidFill>
              </a:rPr>
              <a:t> – or Sort</a:t>
            </a:r>
          </a:p>
          <a:p>
            <a:pPr>
              <a:spcAft>
                <a:spcPts val="1200"/>
              </a:spcAft>
            </a:pPr>
            <a:r>
              <a:rPr lang="en-GB" dirty="0"/>
              <a:t>E</a:t>
            </a:r>
            <a:r>
              <a:rPr lang="en-GB" dirty="0" smtClean="0"/>
              <a:t>stablishing </a:t>
            </a:r>
            <a:r>
              <a:rPr lang="en-GB" dirty="0"/>
              <a:t>a state of orderliness</a:t>
            </a:r>
          </a:p>
          <a:p>
            <a:pPr marL="0" indent="0">
              <a:spcAft>
                <a:spcPts val="300"/>
              </a:spcAft>
              <a:buNone/>
            </a:pPr>
            <a:r>
              <a:rPr lang="en-GB" b="1" i="1" dirty="0">
                <a:solidFill>
                  <a:schemeClr val="accent2"/>
                </a:solidFill>
              </a:rPr>
              <a:t>Seizo</a:t>
            </a:r>
            <a:r>
              <a:rPr lang="en-GB" b="1" dirty="0">
                <a:solidFill>
                  <a:schemeClr val="accent2"/>
                </a:solidFill>
              </a:rPr>
              <a:t> – or Sweep</a:t>
            </a:r>
          </a:p>
          <a:p>
            <a:pPr>
              <a:spcAft>
                <a:spcPts val="1200"/>
              </a:spcAft>
            </a:pPr>
            <a:r>
              <a:rPr lang="en-GB" dirty="0"/>
              <a:t>V</a:t>
            </a:r>
            <a:r>
              <a:rPr lang="en-GB" dirty="0" smtClean="0"/>
              <a:t>aluing </a:t>
            </a:r>
            <a:r>
              <a:rPr lang="en-GB" dirty="0"/>
              <a:t>cleanliness</a:t>
            </a:r>
          </a:p>
          <a:p>
            <a:pPr marL="0" indent="0">
              <a:spcAft>
                <a:spcPts val="300"/>
              </a:spcAft>
              <a:buNone/>
            </a:pPr>
            <a:r>
              <a:rPr lang="en-GB" b="1" i="1" dirty="0" err="1">
                <a:solidFill>
                  <a:schemeClr val="accent2"/>
                </a:solidFill>
              </a:rPr>
              <a:t>Seiketsu</a:t>
            </a:r>
            <a:r>
              <a:rPr lang="en-GB" b="1" dirty="0">
                <a:solidFill>
                  <a:schemeClr val="accent2"/>
                </a:solidFill>
              </a:rPr>
              <a:t> – or Standardise</a:t>
            </a:r>
          </a:p>
          <a:p>
            <a:r>
              <a:rPr lang="en-GB" dirty="0"/>
              <a:t>S</a:t>
            </a:r>
            <a:r>
              <a:rPr lang="en-GB" dirty="0" smtClean="0"/>
              <a:t>pecifically</a:t>
            </a:r>
            <a:r>
              <a:rPr lang="en-GB" dirty="0"/>
              <a:t>, standardising clean-up </a:t>
            </a:r>
            <a:r>
              <a:rPr lang="en-GB" dirty="0" smtClean="0"/>
              <a:t>processes</a:t>
            </a:r>
            <a:endParaRPr lang="en-GB" dirty="0"/>
          </a:p>
        </p:txBody>
      </p:sp>
      <p:sp>
        <p:nvSpPr>
          <p:cNvPr id="130049" name="Title 1"/>
          <p:cNvSpPr>
            <a:spLocks noGrp="1"/>
          </p:cNvSpPr>
          <p:nvPr>
            <p:ph type="title"/>
          </p:nvPr>
        </p:nvSpPr>
        <p:spPr/>
        <p:txBody>
          <a:bodyPr/>
          <a:lstStyle/>
          <a:p>
            <a:r>
              <a:rPr lang="en-GB" smtClean="0"/>
              <a:t>The 5-S methodology</a:t>
            </a:r>
          </a:p>
        </p:txBody>
      </p:sp>
      <p:sp>
        <p:nvSpPr>
          <p:cNvPr id="2" name="Slide Number Placeholder 1"/>
          <p:cNvSpPr>
            <a:spLocks noGrp="1"/>
          </p:cNvSpPr>
          <p:nvPr>
            <p:ph type="sldNum" sz="quarter" idx="10"/>
          </p:nvPr>
        </p:nvSpPr>
        <p:spPr/>
        <p:txBody>
          <a:bodyPr/>
          <a:lstStyle/>
          <a:p>
            <a:fld id="{19BF2C6B-E0EC-4C0E-B7D3-613ED3B301ED}" type="slidenum">
              <a:rPr lang="en-GB" smtClean="0"/>
              <a:pPr/>
              <a:t>189</a:t>
            </a:fld>
            <a:endParaRPr lang="en-GB" dirty="0"/>
          </a:p>
        </p:txBody>
      </p:sp>
    </p:spTree>
    <p:extLst>
      <p:ext uri="{BB962C8B-B14F-4D97-AF65-F5344CB8AC3E}">
        <p14:creationId xmlns:p14="http://schemas.microsoft.com/office/powerpoint/2010/main" val="1874937171"/>
      </p:ext>
    </p:extLst>
  </p:cSld>
  <p:clrMapOvr>
    <a:masterClrMapping/>
  </p:clrMapOvr>
  <p:transition>
    <p:fade/>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Footer Placeholder 3"/>
          <p:cNvSpPr txBox="1">
            <a:spLocks noGrp="1"/>
          </p:cNvSpPr>
          <p:nvPr/>
        </p:nvSpPr>
        <p:spPr bwMode="auto">
          <a:xfrm>
            <a:off x="8470900" y="346075"/>
            <a:ext cx="37623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Char char="–"/>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Char char="•"/>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Char char="»"/>
              <a:defRPr sz="1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fld id="{3F0A6EE2-995C-4ACF-BF47-1B92FDF332D1}" type="slidenum">
              <a:rPr lang="en-US" altLang="en-US" sz="800">
                <a:solidFill>
                  <a:schemeClr val="bg1"/>
                </a:solidFill>
                <a:latin typeface="Univers 55" charset="0"/>
                <a:cs typeface="Arial" panose="020B0604020202020204" pitchFamily="34" charset="0"/>
              </a:rPr>
              <a:pPr algn="ctr">
                <a:spcBef>
                  <a:spcPct val="0"/>
                </a:spcBef>
                <a:buFontTx/>
                <a:buNone/>
              </a:pPr>
              <a:t>190</a:t>
            </a:fld>
            <a:endParaRPr lang="en-US" altLang="en-US" sz="800">
              <a:solidFill>
                <a:schemeClr val="bg1"/>
              </a:solidFill>
              <a:latin typeface="Univers 55" charset="0"/>
              <a:cs typeface="Arial" panose="020B0604020202020204" pitchFamily="34" charset="0"/>
            </a:endParaRPr>
          </a:p>
        </p:txBody>
      </p:sp>
      <p:sp>
        <p:nvSpPr>
          <p:cNvPr id="6" name="Content Placeholder 5"/>
          <p:cNvSpPr>
            <a:spLocks noGrp="1"/>
          </p:cNvSpPr>
          <p:nvPr>
            <p:ph idx="1"/>
          </p:nvPr>
        </p:nvSpPr>
        <p:spPr/>
        <p:txBody>
          <a:bodyPr/>
          <a:lstStyle/>
          <a:p>
            <a:r>
              <a:rPr lang="en-GB" altLang="en-US" sz="2000" dirty="0"/>
              <a:t>“As we move into the era of supply chain competition a number of principles emerge to guide the supply chain manager”</a:t>
            </a:r>
            <a:endParaRPr lang="en-US" dirty="0"/>
          </a:p>
        </p:txBody>
      </p:sp>
      <p:sp>
        <p:nvSpPr>
          <p:cNvPr id="107523" name="Rectangle 2"/>
          <p:cNvSpPr>
            <a:spLocks noGrp="1" noChangeArrowheads="1"/>
          </p:cNvSpPr>
          <p:nvPr>
            <p:ph type="title"/>
          </p:nvPr>
        </p:nvSpPr>
        <p:spPr/>
        <p:txBody>
          <a:bodyPr lIns="91440" tIns="45720" rIns="91440" bIns="45720" anchor="ctr"/>
          <a:lstStyle/>
          <a:p>
            <a:r>
              <a:rPr lang="en-GB" altLang="en-US" dirty="0" smtClean="0"/>
              <a:t>Agile - Martin Christopher’s 4 R’s</a:t>
            </a:r>
          </a:p>
        </p:txBody>
      </p:sp>
      <p:sp>
        <p:nvSpPr>
          <p:cNvPr id="5" name="TextBox 4"/>
          <p:cNvSpPr txBox="1"/>
          <p:nvPr/>
        </p:nvSpPr>
        <p:spPr>
          <a:xfrm>
            <a:off x="1568807" y="5896793"/>
            <a:ext cx="6550701" cy="584775"/>
          </a:xfrm>
          <a:prstGeom prst="rect">
            <a:avLst/>
          </a:prstGeom>
          <a:noFill/>
        </p:spPr>
        <p:txBody>
          <a:bodyPr wrap="square" rtlCol="0">
            <a:spAutoFit/>
          </a:bodyPr>
          <a:lstStyle/>
          <a:p>
            <a:pPr marL="0" lvl="2" indent="0">
              <a:buNone/>
            </a:pPr>
            <a:r>
              <a:rPr lang="en-GB" altLang="en-US" sz="1600" b="1" dirty="0">
                <a:solidFill>
                  <a:schemeClr val="bg2">
                    <a:lumMod val="50000"/>
                  </a:schemeClr>
                </a:solidFill>
              </a:rPr>
              <a:t>Source: Martin Christopher ‘Logistics and Supply Chain Management’ (2005)</a:t>
            </a:r>
          </a:p>
        </p:txBody>
      </p:sp>
      <p:sp>
        <p:nvSpPr>
          <p:cNvPr id="10" name="Content Placeholder 5"/>
          <p:cNvSpPr txBox="1">
            <a:spLocks/>
          </p:cNvSpPr>
          <p:nvPr/>
        </p:nvSpPr>
        <p:spPr bwMode="blackWhite">
          <a:xfrm>
            <a:off x="570105" y="2172385"/>
            <a:ext cx="3798695" cy="774015"/>
          </a:xfrm>
          <a:prstGeom prst="rect">
            <a:avLst/>
          </a:prstGeom>
          <a:noFill/>
          <a:ln w="9525">
            <a:noFill/>
            <a:miter lim="800000"/>
            <a:headEnd/>
            <a:tailEnd/>
          </a:ln>
          <a:effectLst/>
        </p:spPr>
        <p:txBody>
          <a:bodyPr vert="horz" wrap="square" lIns="144000" tIns="108000" rIns="144000" bIns="0" numCol="1" anchor="t" anchorCtr="0" compatLnSpc="1">
            <a:prstTxWarp prst="textNoShape">
              <a:avLst/>
            </a:prstTxWarp>
          </a:bodyPr>
          <a:lstStyle>
            <a:lvl1pPr marL="342900" indent="-342900" algn="l" rtl="0" eaLnBrk="1" fontAlgn="base" hangingPunct="1">
              <a:spcBef>
                <a:spcPts val="0"/>
              </a:spcBef>
              <a:spcAft>
                <a:spcPts val="600"/>
              </a:spcAft>
              <a:buFont typeface="Arial" panose="020B0604020202020204" pitchFamily="34" charset="0"/>
              <a:buChar char="•"/>
              <a:defRPr sz="2100">
                <a:solidFill>
                  <a:schemeClr val="bg1"/>
                </a:solidFill>
                <a:latin typeface="+mn-lt"/>
                <a:ea typeface="+mn-ea"/>
                <a:cs typeface="+mn-cs"/>
              </a:defRPr>
            </a:lvl1pPr>
            <a:lvl2pPr marL="612000" indent="-252000" algn="l" rtl="0" eaLnBrk="1" fontAlgn="base" hangingPunct="1">
              <a:spcBef>
                <a:spcPts val="0"/>
              </a:spcBef>
              <a:spcAft>
                <a:spcPts val="400"/>
              </a:spcAft>
              <a:buFont typeface="Arial" panose="020B0604020202020204" pitchFamily="34" charset="0"/>
              <a:buChar char="•"/>
              <a:defRPr sz="1800">
                <a:solidFill>
                  <a:schemeClr val="bg1"/>
                </a:solidFill>
                <a:latin typeface="+mn-lt"/>
              </a:defRPr>
            </a:lvl2pPr>
            <a:lvl3pPr marL="1143000" indent="-228600" algn="l" rtl="0" eaLnBrk="1" fontAlgn="base" hangingPunct="1">
              <a:spcBef>
                <a:spcPts val="0"/>
              </a:spcBef>
              <a:spcAft>
                <a:spcPts val="400"/>
              </a:spcAft>
              <a:buChar char="•"/>
              <a:defRPr sz="1800">
                <a:solidFill>
                  <a:schemeClr val="bg1"/>
                </a:solidFill>
                <a:latin typeface="+mn-lt"/>
              </a:defRPr>
            </a:lvl3pPr>
            <a:lvl4pPr marL="1600200" indent="-228600" algn="l" rtl="0" eaLnBrk="1" fontAlgn="base" hangingPunct="1">
              <a:spcBef>
                <a:spcPts val="0"/>
              </a:spcBef>
              <a:spcAft>
                <a:spcPts val="400"/>
              </a:spcAft>
              <a:buChar char="–"/>
              <a:defRPr sz="1800">
                <a:solidFill>
                  <a:schemeClr val="bg1"/>
                </a:solidFill>
                <a:latin typeface="+mn-lt"/>
              </a:defRPr>
            </a:lvl4pPr>
            <a:lvl5pPr marL="2057400" indent="-228600" algn="l" rtl="0" eaLnBrk="1" fontAlgn="base" hangingPunct="1">
              <a:spcBef>
                <a:spcPts val="0"/>
              </a:spcBef>
              <a:spcAft>
                <a:spcPts val="400"/>
              </a:spcAft>
              <a:buChar char="»"/>
              <a:defRPr sz="1800">
                <a:solidFill>
                  <a:schemeClr val="bg1"/>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a:lstStyle>
          <a:p>
            <a:pPr marL="360363" indent="-360363"/>
            <a:r>
              <a:rPr lang="en-GB" altLang="en-US" sz="2000" dirty="0">
                <a:solidFill>
                  <a:srgbClr val="003366"/>
                </a:solidFill>
              </a:rPr>
              <a:t>Responsiveness</a:t>
            </a:r>
          </a:p>
          <a:p>
            <a:pPr marL="809625" lvl="1" indent="-352425"/>
            <a:r>
              <a:rPr lang="en-GB" altLang="en-US" sz="1600" dirty="0">
                <a:solidFill>
                  <a:srgbClr val="003366"/>
                </a:solidFill>
              </a:rPr>
              <a:t>The ability to respond to customers’ requirements</a:t>
            </a:r>
          </a:p>
          <a:p>
            <a:pPr marL="809625" lvl="1" indent="-352425"/>
            <a:r>
              <a:rPr lang="en-GB" altLang="en-US" sz="1600" dirty="0">
                <a:solidFill>
                  <a:srgbClr val="003366"/>
                </a:solidFill>
              </a:rPr>
              <a:t>Flexibility</a:t>
            </a:r>
          </a:p>
          <a:p>
            <a:pPr marL="809625" lvl="1" indent="-352425"/>
            <a:r>
              <a:rPr lang="en-GB" altLang="en-US" sz="1600" dirty="0">
                <a:solidFill>
                  <a:srgbClr val="003366"/>
                </a:solidFill>
              </a:rPr>
              <a:t>Customised solutions</a:t>
            </a:r>
          </a:p>
          <a:p>
            <a:pPr marL="360363" indent="-360363">
              <a:spcBef>
                <a:spcPts val="600"/>
              </a:spcBef>
            </a:pPr>
            <a:r>
              <a:rPr lang="en-GB" altLang="en-US" sz="2000" dirty="0">
                <a:solidFill>
                  <a:srgbClr val="003366"/>
                </a:solidFill>
              </a:rPr>
              <a:t>Resilience</a:t>
            </a:r>
          </a:p>
          <a:p>
            <a:pPr marL="809625" lvl="1" indent="-352425"/>
            <a:r>
              <a:rPr lang="en-GB" altLang="en-US" sz="1600" dirty="0">
                <a:solidFill>
                  <a:srgbClr val="003366"/>
                </a:solidFill>
              </a:rPr>
              <a:t>Today’s markets are turbulent and volatile</a:t>
            </a:r>
          </a:p>
          <a:p>
            <a:pPr marL="809625" lvl="1" indent="-352425"/>
            <a:r>
              <a:rPr lang="en-GB" altLang="en-US" sz="1600" dirty="0">
                <a:solidFill>
                  <a:srgbClr val="003366"/>
                </a:solidFill>
              </a:rPr>
              <a:t>Ability to deal with unexpected disturbances</a:t>
            </a:r>
          </a:p>
          <a:p>
            <a:pPr marL="809625" lvl="1" indent="-352425"/>
            <a:r>
              <a:rPr lang="en-GB" altLang="en-US" sz="1600" dirty="0">
                <a:solidFill>
                  <a:srgbClr val="003366"/>
                </a:solidFill>
              </a:rPr>
              <a:t>Need to assess risks in supply chains</a:t>
            </a:r>
          </a:p>
        </p:txBody>
      </p:sp>
      <p:sp>
        <p:nvSpPr>
          <p:cNvPr id="11" name="Content Placeholder 5"/>
          <p:cNvSpPr txBox="1">
            <a:spLocks/>
          </p:cNvSpPr>
          <p:nvPr/>
        </p:nvSpPr>
        <p:spPr bwMode="blackWhite">
          <a:xfrm>
            <a:off x="4189605" y="2185085"/>
            <a:ext cx="3798695" cy="774015"/>
          </a:xfrm>
          <a:prstGeom prst="rect">
            <a:avLst/>
          </a:prstGeom>
          <a:noFill/>
          <a:ln w="9525">
            <a:noFill/>
            <a:miter lim="800000"/>
            <a:headEnd/>
            <a:tailEnd/>
          </a:ln>
          <a:effectLst/>
        </p:spPr>
        <p:txBody>
          <a:bodyPr vert="horz" wrap="square" lIns="144000" tIns="108000" rIns="144000" bIns="0" numCol="1" anchor="t" anchorCtr="0" compatLnSpc="1">
            <a:prstTxWarp prst="textNoShape">
              <a:avLst/>
            </a:prstTxWarp>
          </a:bodyPr>
          <a:lstStyle>
            <a:lvl1pPr marL="342900" indent="-342900" algn="l" rtl="0" eaLnBrk="1" fontAlgn="base" hangingPunct="1">
              <a:spcBef>
                <a:spcPts val="0"/>
              </a:spcBef>
              <a:spcAft>
                <a:spcPts val="600"/>
              </a:spcAft>
              <a:buFont typeface="Arial" panose="020B0604020202020204" pitchFamily="34" charset="0"/>
              <a:buChar char="•"/>
              <a:defRPr sz="2100">
                <a:solidFill>
                  <a:schemeClr val="bg1"/>
                </a:solidFill>
                <a:latin typeface="+mn-lt"/>
                <a:ea typeface="+mn-ea"/>
                <a:cs typeface="+mn-cs"/>
              </a:defRPr>
            </a:lvl1pPr>
            <a:lvl2pPr marL="612000" indent="-252000" algn="l" rtl="0" eaLnBrk="1" fontAlgn="base" hangingPunct="1">
              <a:spcBef>
                <a:spcPts val="0"/>
              </a:spcBef>
              <a:spcAft>
                <a:spcPts val="400"/>
              </a:spcAft>
              <a:buFont typeface="Arial" panose="020B0604020202020204" pitchFamily="34" charset="0"/>
              <a:buChar char="•"/>
              <a:defRPr sz="1800">
                <a:solidFill>
                  <a:schemeClr val="bg1"/>
                </a:solidFill>
                <a:latin typeface="+mn-lt"/>
              </a:defRPr>
            </a:lvl2pPr>
            <a:lvl3pPr marL="1143000" indent="-228600" algn="l" rtl="0" eaLnBrk="1" fontAlgn="base" hangingPunct="1">
              <a:spcBef>
                <a:spcPts val="0"/>
              </a:spcBef>
              <a:spcAft>
                <a:spcPts val="400"/>
              </a:spcAft>
              <a:buChar char="•"/>
              <a:defRPr sz="1800">
                <a:solidFill>
                  <a:schemeClr val="bg1"/>
                </a:solidFill>
                <a:latin typeface="+mn-lt"/>
              </a:defRPr>
            </a:lvl3pPr>
            <a:lvl4pPr marL="1600200" indent="-228600" algn="l" rtl="0" eaLnBrk="1" fontAlgn="base" hangingPunct="1">
              <a:spcBef>
                <a:spcPts val="0"/>
              </a:spcBef>
              <a:spcAft>
                <a:spcPts val="400"/>
              </a:spcAft>
              <a:buChar char="–"/>
              <a:defRPr sz="1800">
                <a:solidFill>
                  <a:schemeClr val="bg1"/>
                </a:solidFill>
                <a:latin typeface="+mn-lt"/>
              </a:defRPr>
            </a:lvl4pPr>
            <a:lvl5pPr marL="2057400" indent="-228600" algn="l" rtl="0" eaLnBrk="1" fontAlgn="base" hangingPunct="1">
              <a:spcBef>
                <a:spcPts val="0"/>
              </a:spcBef>
              <a:spcAft>
                <a:spcPts val="400"/>
              </a:spcAft>
              <a:buChar char="»"/>
              <a:defRPr sz="1800">
                <a:solidFill>
                  <a:schemeClr val="bg1"/>
                </a:solidFill>
                <a:latin typeface="+mn-lt"/>
              </a:defRPr>
            </a:lvl5pPr>
            <a:lvl6pPr marL="2514600" indent="-228600" algn="l" rtl="0" eaLnBrk="1" fontAlgn="base" hangingPunct="1">
              <a:spcBef>
                <a:spcPct val="20000"/>
              </a:spcBef>
              <a:spcAft>
                <a:spcPct val="0"/>
              </a:spcAft>
              <a:buChar char="»"/>
              <a:defRPr sz="1400">
                <a:solidFill>
                  <a:schemeClr val="accent2"/>
                </a:solidFill>
                <a:latin typeface="+mn-lt"/>
              </a:defRPr>
            </a:lvl6pPr>
            <a:lvl7pPr marL="2971800" indent="-228600" algn="l" rtl="0" eaLnBrk="1" fontAlgn="base" hangingPunct="1">
              <a:spcBef>
                <a:spcPct val="20000"/>
              </a:spcBef>
              <a:spcAft>
                <a:spcPct val="0"/>
              </a:spcAft>
              <a:buChar char="»"/>
              <a:defRPr sz="1400">
                <a:solidFill>
                  <a:schemeClr val="accent2"/>
                </a:solidFill>
                <a:latin typeface="+mn-lt"/>
              </a:defRPr>
            </a:lvl7pPr>
            <a:lvl8pPr marL="3429000" indent="-228600" algn="l" rtl="0" eaLnBrk="1" fontAlgn="base" hangingPunct="1">
              <a:spcBef>
                <a:spcPct val="20000"/>
              </a:spcBef>
              <a:spcAft>
                <a:spcPct val="0"/>
              </a:spcAft>
              <a:buChar char="»"/>
              <a:defRPr sz="1400">
                <a:solidFill>
                  <a:schemeClr val="accent2"/>
                </a:solidFill>
                <a:latin typeface="+mn-lt"/>
              </a:defRPr>
            </a:lvl8pPr>
            <a:lvl9pPr marL="3886200" indent="-228600" algn="l" rtl="0" eaLnBrk="1" fontAlgn="base" hangingPunct="1">
              <a:spcBef>
                <a:spcPct val="20000"/>
              </a:spcBef>
              <a:spcAft>
                <a:spcPct val="0"/>
              </a:spcAft>
              <a:buChar char="»"/>
              <a:defRPr sz="1400">
                <a:solidFill>
                  <a:schemeClr val="accent2"/>
                </a:solidFill>
                <a:latin typeface="+mn-lt"/>
              </a:defRPr>
            </a:lvl9pPr>
          </a:lstStyle>
          <a:p>
            <a:pPr marL="360363" indent="-360363"/>
            <a:r>
              <a:rPr lang="en-GB" altLang="en-US" sz="2000" dirty="0">
                <a:solidFill>
                  <a:srgbClr val="003366"/>
                </a:solidFill>
              </a:rPr>
              <a:t>Reliability</a:t>
            </a:r>
          </a:p>
          <a:p>
            <a:pPr marL="630238" lvl="1" indent="-269875"/>
            <a:r>
              <a:rPr lang="en-GB" altLang="en-US" sz="1600" dirty="0">
                <a:solidFill>
                  <a:srgbClr val="003366"/>
                </a:solidFill>
              </a:rPr>
              <a:t>Traditionally achieved by holding high inventories</a:t>
            </a:r>
          </a:p>
          <a:p>
            <a:pPr marL="630238" lvl="1" indent="-269875"/>
            <a:r>
              <a:rPr lang="en-GB" altLang="en-US" sz="1600" dirty="0">
                <a:solidFill>
                  <a:srgbClr val="003366"/>
                </a:solidFill>
              </a:rPr>
              <a:t>Need for reliability in logistics</a:t>
            </a:r>
          </a:p>
          <a:p>
            <a:pPr marL="360363" indent="-360363">
              <a:spcBef>
                <a:spcPts val="600"/>
              </a:spcBef>
            </a:pPr>
            <a:r>
              <a:rPr lang="en-GB" altLang="en-US" sz="2000" dirty="0">
                <a:solidFill>
                  <a:srgbClr val="003366"/>
                </a:solidFill>
              </a:rPr>
              <a:t>Relationships</a:t>
            </a:r>
          </a:p>
          <a:p>
            <a:pPr marL="630238" lvl="1" indent="-269875"/>
            <a:r>
              <a:rPr lang="en-GB" altLang="en-US" sz="1600" dirty="0">
                <a:solidFill>
                  <a:srgbClr val="003366"/>
                </a:solidFill>
              </a:rPr>
              <a:t>Organisations now seeing the benefits of long term contracts</a:t>
            </a:r>
          </a:p>
          <a:p>
            <a:pPr marL="630238" lvl="1" indent="-269875"/>
            <a:r>
              <a:rPr lang="en-GB" altLang="en-US" sz="1600" dirty="0">
                <a:solidFill>
                  <a:srgbClr val="003366"/>
                </a:solidFill>
              </a:rPr>
              <a:t>“The more processes are linked between suppliers and their customers the more mutual dependencies increase </a:t>
            </a:r>
            <a:r>
              <a:rPr lang="en-GB" altLang="en-US" sz="1600" dirty="0" smtClean="0">
                <a:solidFill>
                  <a:srgbClr val="003366"/>
                </a:solidFill>
              </a:rPr>
              <a:t>and </a:t>
            </a:r>
            <a:r>
              <a:rPr lang="en-GB" altLang="en-US" sz="1600" dirty="0">
                <a:solidFill>
                  <a:srgbClr val="003366"/>
                </a:solidFill>
              </a:rPr>
              <a:t>hence more difficult for competitors to break in”</a:t>
            </a:r>
          </a:p>
          <a:p>
            <a:pPr marL="0" indent="0">
              <a:buNone/>
            </a:pPr>
            <a:endParaRPr lang="en-GB" dirty="0"/>
          </a:p>
        </p:txBody>
      </p:sp>
    </p:spTree>
    <p:extLst>
      <p:ext uri="{BB962C8B-B14F-4D97-AF65-F5344CB8AC3E}">
        <p14:creationId xmlns:p14="http://schemas.microsoft.com/office/powerpoint/2010/main" val="415938532"/>
      </p:ext>
    </p:extLst>
  </p:cSld>
  <p:clrMapOvr>
    <a:masterClrMapping/>
  </p:clrMapOvr>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Footer Placeholder 1"/>
          <p:cNvSpPr txBox="1">
            <a:spLocks noGrp="1"/>
          </p:cNvSpPr>
          <p:nvPr/>
        </p:nvSpPr>
        <p:spPr bwMode="auto">
          <a:xfrm>
            <a:off x="8470900" y="346075"/>
            <a:ext cx="376238"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800">
                <a:solidFill>
                  <a:schemeClr val="tx1"/>
                </a:solidFill>
                <a:latin typeface="Calibri" panose="020F0502020204030204" pitchFamily="34" charset="0"/>
                <a:ea typeface="MS PGothic" panose="020B0600070205080204" pitchFamily="34" charset="-128"/>
              </a:defRPr>
            </a:lvl1pPr>
            <a:lvl2pPr marL="742950" indent="-285750">
              <a:spcBef>
                <a:spcPct val="20000"/>
              </a:spcBef>
              <a:buChar char="–"/>
              <a:defRPr sz="2400">
                <a:solidFill>
                  <a:schemeClr val="tx1"/>
                </a:solidFill>
                <a:latin typeface="Calibri" panose="020F0502020204030204" pitchFamily="34" charset="0"/>
                <a:ea typeface="MS PGothic" panose="020B0600070205080204" pitchFamily="34" charset="-128"/>
              </a:defRPr>
            </a:lvl2pPr>
            <a:lvl3pPr marL="1143000" indent="-228600">
              <a:spcBef>
                <a:spcPct val="20000"/>
              </a:spcBef>
              <a:buChar char="•"/>
              <a:defRPr sz="2000">
                <a:solidFill>
                  <a:schemeClr val="tx1"/>
                </a:solidFill>
                <a:latin typeface="Calibri" panose="020F0502020204030204" pitchFamily="34" charset="0"/>
                <a:ea typeface="MS PGothic" panose="020B0600070205080204" pitchFamily="34" charset="-128"/>
              </a:defRPr>
            </a:lvl3pPr>
            <a:lvl4pPr marL="1600200" indent="-228600">
              <a:spcBef>
                <a:spcPct val="20000"/>
              </a:spcBef>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Char char="»"/>
              <a:defRPr sz="1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Char char="»"/>
              <a:defRPr sz="14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fld id="{44FDE7FD-3A18-46E4-B7B8-BA3495BC9165}" type="slidenum">
              <a:rPr lang="en-US" altLang="en-US" sz="800">
                <a:solidFill>
                  <a:schemeClr val="bg1"/>
                </a:solidFill>
                <a:latin typeface="Univers 55" charset="0"/>
                <a:cs typeface="Arial" panose="020B0604020202020204" pitchFamily="34" charset="0"/>
              </a:rPr>
              <a:pPr algn="ctr">
                <a:spcBef>
                  <a:spcPct val="0"/>
                </a:spcBef>
                <a:buFontTx/>
                <a:buNone/>
              </a:pPr>
              <a:t>191</a:t>
            </a:fld>
            <a:endParaRPr lang="en-US" altLang="en-US" sz="800">
              <a:solidFill>
                <a:schemeClr val="bg1"/>
              </a:solidFill>
              <a:latin typeface="Univers 55" charset="0"/>
              <a:cs typeface="Arial" panose="020B0604020202020204" pitchFamily="34" charset="0"/>
            </a:endParaRPr>
          </a:p>
        </p:txBody>
      </p:sp>
      <p:sp>
        <p:nvSpPr>
          <p:cNvPr id="111619" name="Rectangle 2"/>
          <p:cNvSpPr>
            <a:spLocks noGrp="1" noChangeArrowheads="1"/>
          </p:cNvSpPr>
          <p:nvPr>
            <p:ph type="title"/>
          </p:nvPr>
        </p:nvSpPr>
        <p:spPr/>
        <p:txBody>
          <a:bodyPr lIns="91440" tIns="45720" rIns="91440" bIns="45720" anchor="ctr"/>
          <a:lstStyle/>
          <a:p>
            <a:r>
              <a:rPr lang="en-US" altLang="en-US" dirty="0" smtClean="0"/>
              <a:t>Agility </a:t>
            </a:r>
          </a:p>
        </p:txBody>
      </p:sp>
      <p:graphicFrame>
        <p:nvGraphicFramePr>
          <p:cNvPr id="23568" name="Group 16"/>
          <p:cNvGraphicFramePr>
            <a:graphicFrameLocks noGrp="1"/>
          </p:cNvGraphicFramePr>
          <p:nvPr>
            <p:extLst>
              <p:ext uri="{D42A27DB-BD31-4B8C-83A1-F6EECF244321}">
                <p14:modId xmlns:p14="http://schemas.microsoft.com/office/powerpoint/2010/main" val="811766552"/>
              </p:ext>
            </p:extLst>
          </p:nvPr>
        </p:nvGraphicFramePr>
        <p:xfrm>
          <a:off x="1045279" y="1456267"/>
          <a:ext cx="6841421" cy="4514361"/>
        </p:xfrm>
        <a:graphic>
          <a:graphicData uri="http://schemas.openxmlformats.org/drawingml/2006/table">
            <a:tbl>
              <a:tblPr/>
              <a:tblGrid>
                <a:gridCol w="3422204"/>
                <a:gridCol w="3419217"/>
              </a:tblGrid>
              <a:tr h="1411497">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rgbClr val="003366"/>
                          </a:solidFill>
                          <a:effectLst/>
                          <a:latin typeface="Calibri" pitchFamily="34" charset="0"/>
                          <a:cs typeface="Arial" charset="0"/>
                        </a:rPr>
                        <a:t>Responsive</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Short lead-times</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Flexibility</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Increased </a:t>
                      </a:r>
                      <a:r>
                        <a:rPr kumimoji="0" lang="en-US" sz="1400" b="0" i="0" u="none" strike="noStrike" cap="none" normalizeH="0" baseline="0" dirty="0" err="1" smtClean="0">
                          <a:ln>
                            <a:noFill/>
                          </a:ln>
                          <a:solidFill>
                            <a:srgbClr val="003366"/>
                          </a:solidFill>
                          <a:effectLst/>
                          <a:latin typeface="Calibri" pitchFamily="34" charset="0"/>
                          <a:cs typeface="Arial" charset="0"/>
                        </a:rPr>
                        <a:t>customisation</a:t>
                      </a:r>
                      <a:endParaRPr kumimoji="0" lang="en-US" sz="1400" b="0" i="0" u="none" strike="noStrike" cap="none" normalizeH="0" baseline="0" dirty="0" smtClean="0">
                        <a:ln>
                          <a:noFill/>
                        </a:ln>
                        <a:solidFill>
                          <a:srgbClr val="003366"/>
                        </a:solidFill>
                        <a:effectLst/>
                        <a:latin typeface="Calibri" pitchFamily="34" charset="0"/>
                        <a:cs typeface="Arial" charset="0"/>
                      </a:endParaRP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Pull not push (demand driven)</a:t>
                      </a:r>
                      <a:endParaRPr kumimoji="0" lang="en-US" sz="1200" b="0" i="0" u="none" strike="noStrike" cap="none" normalizeH="0" baseline="0" dirty="0" smtClean="0">
                        <a:ln>
                          <a:noFill/>
                        </a:ln>
                        <a:solidFill>
                          <a:srgbClr val="003366"/>
                        </a:solidFill>
                        <a:effectLst/>
                        <a:latin typeface="Calibri"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smtClean="0">
                          <a:ln>
                            <a:noFill/>
                          </a:ln>
                          <a:solidFill>
                            <a:srgbClr val="003366"/>
                          </a:solidFill>
                          <a:effectLst/>
                          <a:latin typeface="Calibri" pitchFamily="34" charset="0"/>
                          <a:cs typeface="Arial" charset="0"/>
                        </a:rPr>
                        <a:t>Reliable</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smtClean="0">
                          <a:ln>
                            <a:noFill/>
                          </a:ln>
                          <a:solidFill>
                            <a:srgbClr val="003366"/>
                          </a:solidFill>
                          <a:effectLst/>
                          <a:latin typeface="Calibri" pitchFamily="34" charset="0"/>
                          <a:cs typeface="Arial" charset="0"/>
                        </a:rPr>
                        <a:t> Re-engineer process</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smtClean="0">
                          <a:ln>
                            <a:noFill/>
                          </a:ln>
                          <a:solidFill>
                            <a:srgbClr val="003366"/>
                          </a:solidFill>
                          <a:effectLst/>
                          <a:latin typeface="Calibri" pitchFamily="34" charset="0"/>
                          <a:cs typeface="Arial" charset="0"/>
                        </a:rPr>
                        <a:t> Enhance pipeline visibility</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smtClean="0">
                          <a:ln>
                            <a:noFill/>
                          </a:ln>
                          <a:solidFill>
                            <a:srgbClr val="003366"/>
                          </a:solidFill>
                          <a:effectLst/>
                          <a:latin typeface="Calibri" pitchFamily="34" charset="0"/>
                          <a:cs typeface="Arial" charset="0"/>
                        </a:rPr>
                        <a:t> Reduce stocks</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smtClean="0">
                          <a:ln>
                            <a:noFill/>
                          </a:ln>
                          <a:solidFill>
                            <a:srgbClr val="003366"/>
                          </a:solidFill>
                          <a:effectLst/>
                          <a:latin typeface="Calibri" pitchFamily="34" charset="0"/>
                          <a:cs typeface="Arial" charset="0"/>
                        </a:rPr>
                        <a:t> Focus on process not inspection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48837">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rgbClr val="003366"/>
                          </a:solidFill>
                          <a:effectLst/>
                          <a:latin typeface="Calibri" pitchFamily="34" charset="0"/>
                          <a:cs typeface="Arial" charset="0"/>
                        </a:rPr>
                        <a:t>Resilience</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Cope with the unexpected</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Strategic inventory</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Second sourcing</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Manage Risk ( probability of</a:t>
                      </a:r>
                      <a:br>
                        <a:rPr kumimoji="0" lang="en-US" sz="1400" b="0" i="0" u="none" strike="noStrike" cap="none" normalizeH="0" baseline="0" dirty="0" smtClean="0">
                          <a:ln>
                            <a:noFill/>
                          </a:ln>
                          <a:solidFill>
                            <a:srgbClr val="003366"/>
                          </a:solidFill>
                          <a:effectLst/>
                          <a:latin typeface="Calibri" pitchFamily="34" charset="0"/>
                          <a:cs typeface="Arial" charset="0"/>
                        </a:rPr>
                      </a:br>
                      <a:r>
                        <a:rPr kumimoji="0" lang="en-US" sz="1400" b="0" i="0" u="none" strike="noStrike" cap="none" normalizeH="0" baseline="0" dirty="0" smtClean="0">
                          <a:ln>
                            <a:noFill/>
                          </a:ln>
                          <a:solidFill>
                            <a:srgbClr val="003366"/>
                          </a:solidFill>
                          <a:effectLst/>
                          <a:latin typeface="Calibri" pitchFamily="34" charset="0"/>
                          <a:cs typeface="Arial" charset="0"/>
                        </a:rPr>
                        <a:t>  disruption x impact)</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Design for agility</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Transferable manufacturing</a:t>
                      </a:r>
                      <a:br>
                        <a:rPr kumimoji="0" lang="en-US" sz="1400" b="0" i="0" u="none" strike="noStrike" cap="none" normalizeH="0" baseline="0" dirty="0" smtClean="0">
                          <a:ln>
                            <a:noFill/>
                          </a:ln>
                          <a:solidFill>
                            <a:srgbClr val="003366"/>
                          </a:solidFill>
                          <a:effectLst/>
                          <a:latin typeface="Calibri" pitchFamily="34" charset="0"/>
                          <a:cs typeface="Arial" charset="0"/>
                        </a:rPr>
                      </a:br>
                      <a:r>
                        <a:rPr kumimoji="0" lang="en-US" sz="1400" b="0" i="0" u="none" strike="noStrike" cap="none" normalizeH="0" baseline="0" dirty="0" smtClean="0">
                          <a:ln>
                            <a:noFill/>
                          </a:ln>
                          <a:solidFill>
                            <a:srgbClr val="003366"/>
                          </a:solidFill>
                          <a:effectLst/>
                          <a:latin typeface="Calibri" pitchFamily="34" charset="0"/>
                          <a:cs typeface="Arial" charset="0"/>
                        </a:rPr>
                        <a:t>   processes</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Supply chain visibility</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Monitoring the risk environment</a:t>
                      </a:r>
                    </a:p>
                    <a:p>
                      <a:pPr marL="0" marR="0" lvl="0" indent="0" algn="l" defTabSz="914400" rtl="0" eaLnBrk="0" fontAlgn="base" latinLnBrk="0" hangingPunct="0">
                        <a:lnSpc>
                          <a:spcPct val="100000"/>
                        </a:lnSpc>
                        <a:spcBef>
                          <a:spcPct val="20000"/>
                        </a:spcBef>
                        <a:spcAft>
                          <a:spcPct val="0"/>
                        </a:spcAft>
                        <a:buClrTx/>
                        <a:buSzTx/>
                        <a:buFontTx/>
                        <a:buChar char="•"/>
                        <a:tabLst/>
                      </a:pPr>
                      <a:endParaRPr kumimoji="0" lang="en-US" sz="1600" b="0" i="0" u="none" strike="noStrike" cap="none" normalizeH="0" baseline="0" dirty="0" smtClean="0">
                        <a:ln>
                          <a:noFill/>
                        </a:ln>
                        <a:solidFill>
                          <a:srgbClr val="003366"/>
                        </a:solidFill>
                        <a:effectLst/>
                        <a:latin typeface="Calibri" pitchFamily="34"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rgbClr val="003366"/>
                          </a:solidFill>
                          <a:effectLst/>
                          <a:latin typeface="Calibri" pitchFamily="34" charset="0"/>
                          <a:cs typeface="Arial" charset="0"/>
                        </a:rPr>
                        <a:t>Relationships</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Partnership win/win</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Mutually beneficial long term</a:t>
                      </a:r>
                    </a:p>
                    <a:p>
                      <a:pPr marL="457200" marR="0" lvl="1" indent="0" algn="l" defTabSz="914400" rtl="0" eaLnBrk="0" fontAlgn="base" latinLnBrk="0" hangingPunct="0">
                        <a:lnSpc>
                          <a:spcPct val="100000"/>
                        </a:lnSpc>
                        <a:spcBef>
                          <a:spcPct val="20000"/>
                        </a:spcBef>
                        <a:spcAft>
                          <a:spcPct val="0"/>
                        </a:spcAft>
                        <a:buClrTx/>
                        <a:buSzTx/>
                        <a:buFontTx/>
                        <a:buChar char="–"/>
                        <a:tabLst/>
                      </a:pPr>
                      <a:r>
                        <a:rPr kumimoji="0" lang="en-US" sz="1400" b="0" i="0" u="none" strike="noStrike" cap="none" normalizeH="0" baseline="0" dirty="0" smtClean="0">
                          <a:ln>
                            <a:noFill/>
                          </a:ln>
                          <a:solidFill>
                            <a:srgbClr val="003366"/>
                          </a:solidFill>
                          <a:effectLst/>
                          <a:latin typeface="Calibri" pitchFamily="34" charset="0"/>
                          <a:cs typeface="Arial" charset="0"/>
                        </a:rPr>
                        <a:t> Creates barriers to entry and mutual</a:t>
                      </a:r>
                      <a:br>
                        <a:rPr kumimoji="0" lang="en-US" sz="1400" b="0" i="0" u="none" strike="noStrike" cap="none" normalizeH="0" baseline="0" dirty="0" smtClean="0">
                          <a:ln>
                            <a:noFill/>
                          </a:ln>
                          <a:solidFill>
                            <a:srgbClr val="003366"/>
                          </a:solidFill>
                          <a:effectLst/>
                          <a:latin typeface="Calibri" pitchFamily="34" charset="0"/>
                          <a:cs typeface="Arial" charset="0"/>
                        </a:rPr>
                      </a:br>
                      <a:r>
                        <a:rPr kumimoji="0" lang="en-US" sz="1400" b="0" i="0" u="none" strike="noStrike" cap="none" normalizeH="0" baseline="0" dirty="0" smtClean="0">
                          <a:ln>
                            <a:noFill/>
                          </a:ln>
                          <a:solidFill>
                            <a:srgbClr val="003366"/>
                          </a:solidFill>
                          <a:effectLst/>
                          <a:latin typeface="Calibri" pitchFamily="34" charset="0"/>
                          <a:cs typeface="Arial" charset="0"/>
                        </a:rPr>
                        <a:t>  dependencies</a:t>
                      </a: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rgbClr val="003366"/>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493190555"/>
      </p:ext>
    </p:extLst>
  </p:cSld>
  <p:clrMapOvr>
    <a:masterClrMapping/>
  </p:clrMapOv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sz="2400" dirty="0" smtClean="0"/>
              <a:t>If you were designing a brand new supply chain:</a:t>
            </a:r>
          </a:p>
          <a:p>
            <a:r>
              <a:rPr lang="en-US" sz="2400" dirty="0" smtClean="0"/>
              <a:t>What steps would you take?</a:t>
            </a:r>
          </a:p>
          <a:p>
            <a:r>
              <a:rPr lang="en-US" sz="2400" dirty="0" smtClean="0"/>
              <a:t>What characteristics would it have?</a:t>
            </a:r>
          </a:p>
          <a:p>
            <a:r>
              <a:rPr lang="en-US" sz="2400" dirty="0" smtClean="0"/>
              <a:t>How would it be managed?</a:t>
            </a:r>
          </a:p>
          <a:p>
            <a:r>
              <a:rPr lang="en-US" sz="2400" dirty="0" smtClean="0"/>
              <a:t>What would be it’s outputs?</a:t>
            </a:r>
          </a:p>
          <a:p>
            <a:endParaRPr lang="en-US" sz="2400" dirty="0"/>
          </a:p>
          <a:p>
            <a:pPr marL="0" indent="0">
              <a:buNone/>
            </a:pPr>
            <a:r>
              <a:rPr lang="en-US" sz="2400" dirty="0" smtClean="0"/>
              <a:t>Use a blank sheet of paper to create a mind</a:t>
            </a:r>
          </a:p>
          <a:p>
            <a:pPr marL="0" indent="0">
              <a:buNone/>
            </a:pPr>
            <a:r>
              <a:rPr lang="en-US" sz="2400" dirty="0" smtClean="0"/>
              <a:t>map of your ideas</a:t>
            </a:r>
          </a:p>
          <a:p>
            <a:endParaRPr lang="en-US" dirty="0"/>
          </a:p>
        </p:txBody>
      </p:sp>
      <p:sp>
        <p:nvSpPr>
          <p:cNvPr id="3" name="Title 2"/>
          <p:cNvSpPr>
            <a:spLocks noGrp="1"/>
          </p:cNvSpPr>
          <p:nvPr>
            <p:ph type="title"/>
          </p:nvPr>
        </p:nvSpPr>
        <p:spPr/>
        <p:txBody>
          <a:bodyPr/>
          <a:lstStyle/>
          <a:p>
            <a:r>
              <a:rPr lang="en-US" dirty="0" smtClean="0"/>
              <a:t>Starting with a Blank Sheet</a:t>
            </a:r>
            <a:endParaRPr lang="en-US" dirty="0"/>
          </a:p>
        </p:txBody>
      </p:sp>
    </p:spTree>
    <p:extLst>
      <p:ext uri="{BB962C8B-B14F-4D97-AF65-F5344CB8AC3E}">
        <p14:creationId xmlns:p14="http://schemas.microsoft.com/office/powerpoint/2010/main" val="1633186817"/>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prstGeom prst="rect">
            <a:avLst/>
          </a:prstGeom>
        </p:spPr>
        <p:txBody>
          <a:bodyPr>
            <a:noAutofit/>
          </a:bodyPr>
          <a:lstStyle/>
          <a:p>
            <a:pPr marL="0" indent="0" eaLnBrk="1" hangingPunct="1">
              <a:buNone/>
              <a:defRPr/>
            </a:pPr>
            <a:r>
              <a:rPr lang="en-GB" sz="2000" dirty="0" smtClean="0"/>
              <a:t>We need to focus on:</a:t>
            </a:r>
          </a:p>
          <a:p>
            <a:pPr eaLnBrk="1" hangingPunct="1">
              <a:buFont typeface="Arial" pitchFamily="34" charset="0"/>
              <a:buChar char="•"/>
              <a:defRPr/>
            </a:pPr>
            <a:r>
              <a:rPr lang="en-GB" sz="2000" dirty="0" smtClean="0"/>
              <a:t>The role and positioning (or repositioning) of an organisation within the total supply chain </a:t>
            </a:r>
          </a:p>
          <a:p>
            <a:pPr eaLnBrk="1" hangingPunct="1">
              <a:buFont typeface="Arial" pitchFamily="34" charset="0"/>
              <a:buChar char="•"/>
              <a:defRPr/>
            </a:pPr>
            <a:r>
              <a:rPr lang="en-GB" sz="2000" dirty="0" smtClean="0"/>
              <a:t>The configuration of the chain or network, and the competitive or collaborative nature of the relationships within it</a:t>
            </a:r>
          </a:p>
          <a:p>
            <a:pPr eaLnBrk="1" hangingPunct="1">
              <a:buFont typeface="Arial" pitchFamily="34" charset="0"/>
              <a:buChar char="•"/>
              <a:defRPr/>
            </a:pPr>
            <a:r>
              <a:rPr lang="en-GB" sz="2000" dirty="0" smtClean="0"/>
              <a:t>The selection of strategic supply chain partners</a:t>
            </a:r>
          </a:p>
          <a:p>
            <a:pPr eaLnBrk="1" hangingPunct="1">
              <a:buFont typeface="Arial" pitchFamily="34" charset="0"/>
              <a:buChar char="•"/>
              <a:defRPr/>
            </a:pPr>
            <a:r>
              <a:rPr lang="en-GB" sz="2000" dirty="0" smtClean="0"/>
              <a:t>Internal and trans-organisational processes for materials and information flow</a:t>
            </a:r>
          </a:p>
          <a:p>
            <a:pPr eaLnBrk="1" hangingPunct="1">
              <a:buFont typeface="Arial" pitchFamily="34" charset="0"/>
              <a:buChar char="•"/>
              <a:defRPr/>
            </a:pPr>
            <a:r>
              <a:rPr lang="en-GB" sz="2000" dirty="0" smtClean="0"/>
              <a:t>Collaborative and integrative arrangements, where appropriate</a:t>
            </a:r>
            <a:endParaRPr lang="en-GB" sz="2000" dirty="0"/>
          </a:p>
        </p:txBody>
      </p:sp>
      <p:sp>
        <p:nvSpPr>
          <p:cNvPr id="27649" name="Title 1"/>
          <p:cNvSpPr>
            <a:spLocks noGrp="1"/>
          </p:cNvSpPr>
          <p:nvPr>
            <p:ph type="title"/>
          </p:nvPr>
        </p:nvSpPr>
        <p:spPr/>
        <p:txBody>
          <a:bodyPr/>
          <a:lstStyle/>
          <a:p>
            <a:pPr eaLnBrk="1" hangingPunct="1"/>
            <a:r>
              <a:rPr lang="en-GB" dirty="0" smtClean="0">
                <a:latin typeface="Calibri" charset="0"/>
              </a:rPr>
              <a:t/>
            </a:r>
            <a:br>
              <a:rPr lang="en-GB" dirty="0" smtClean="0">
                <a:latin typeface="Calibri" charset="0"/>
              </a:rPr>
            </a:br>
            <a:r>
              <a:rPr lang="en-GB" dirty="0" smtClean="0">
                <a:latin typeface="Calibri" charset="0"/>
              </a:rPr>
              <a:t>Supply Chain Design</a:t>
            </a:r>
            <a:r>
              <a:rPr lang="en-GB" dirty="0">
                <a:latin typeface="Calibri" charset="0"/>
              </a:rPr>
              <a:t/>
            </a:r>
            <a:br>
              <a:rPr lang="en-GB" dirty="0">
                <a:latin typeface="Calibri" charset="0"/>
              </a:rPr>
            </a:br>
            <a:endParaRPr lang="en-GB" dirty="0">
              <a:latin typeface="Calibri" charset="0"/>
            </a:endParaRPr>
          </a:p>
        </p:txBody>
      </p:sp>
    </p:spTree>
    <p:extLst>
      <p:ext uri="{BB962C8B-B14F-4D97-AF65-F5344CB8AC3E}">
        <p14:creationId xmlns:p14="http://schemas.microsoft.com/office/powerpoint/2010/main" val="2760067157"/>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a:defRPr/>
            </a:pPr>
            <a:r>
              <a:rPr lang="en-GB" sz="2000" dirty="0" smtClean="0"/>
              <a:t>Reducing non-value-adding (waste) activities</a:t>
            </a:r>
          </a:p>
          <a:p>
            <a:pPr>
              <a:defRPr/>
            </a:pPr>
            <a:r>
              <a:rPr lang="en-GB" sz="2000" dirty="0" smtClean="0"/>
              <a:t>Reducing total costs throughout the supply chain </a:t>
            </a:r>
          </a:p>
          <a:p>
            <a:pPr>
              <a:defRPr/>
            </a:pPr>
            <a:r>
              <a:rPr lang="en-GB" sz="2000" dirty="0" smtClean="0"/>
              <a:t>Reducing cycle times</a:t>
            </a:r>
          </a:p>
          <a:p>
            <a:pPr>
              <a:defRPr/>
            </a:pPr>
            <a:r>
              <a:rPr lang="en-GB" sz="2000" dirty="0" smtClean="0"/>
              <a:t>Improving responsiveness to customer requirements </a:t>
            </a:r>
          </a:p>
          <a:p>
            <a:pPr>
              <a:defRPr/>
            </a:pPr>
            <a:r>
              <a:rPr lang="en-GB" sz="2000" dirty="0" smtClean="0"/>
              <a:t>Giving access to complementary resources and capabilities </a:t>
            </a:r>
          </a:p>
          <a:p>
            <a:pPr>
              <a:defRPr/>
            </a:pPr>
            <a:r>
              <a:rPr lang="en-GB" sz="2000" dirty="0" smtClean="0"/>
              <a:t>Enhancing quality and service </a:t>
            </a:r>
          </a:p>
          <a:p>
            <a:pPr>
              <a:defRPr/>
            </a:pPr>
            <a:r>
              <a:rPr lang="en-GB" sz="2000" dirty="0" smtClean="0"/>
              <a:t>Improving supply chain communication </a:t>
            </a:r>
          </a:p>
          <a:p>
            <a:pPr>
              <a:defRPr/>
            </a:pPr>
            <a:r>
              <a:rPr lang="en-GB" sz="2000" dirty="0" smtClean="0"/>
              <a:t>Optimising the balance of service levels and costs </a:t>
            </a:r>
          </a:p>
          <a:p>
            <a:pPr>
              <a:defRPr/>
            </a:pPr>
            <a:r>
              <a:rPr lang="en-GB" sz="2000" dirty="0" smtClean="0"/>
              <a:t>Greater transparency for cost and risk management</a:t>
            </a:r>
          </a:p>
          <a:p>
            <a:pPr>
              <a:defRPr/>
            </a:pPr>
            <a:r>
              <a:rPr lang="en-GB" sz="2000" dirty="0" smtClean="0"/>
              <a:t>Greater supply chain visibility</a:t>
            </a:r>
            <a:endParaRPr lang="en-GB" sz="2000" dirty="0"/>
          </a:p>
        </p:txBody>
      </p:sp>
      <p:sp>
        <p:nvSpPr>
          <p:cNvPr id="29697" name="Title 1"/>
          <p:cNvSpPr>
            <a:spLocks noGrp="1"/>
          </p:cNvSpPr>
          <p:nvPr>
            <p:ph type="title"/>
          </p:nvPr>
        </p:nvSpPr>
        <p:spPr>
          <a:ln/>
        </p:spPr>
        <p:txBody>
          <a:bodyPr/>
          <a:lstStyle/>
          <a:p>
            <a:pPr eaLnBrk="1" hangingPunct="1"/>
            <a:r>
              <a:rPr lang="en-GB" dirty="0" smtClean="0">
                <a:latin typeface="Calibri" charset="0"/>
              </a:rPr>
              <a:t>Designed to:</a:t>
            </a:r>
            <a:endParaRPr lang="en-GB" dirty="0">
              <a:latin typeface="Calibri" charset="0"/>
            </a:endParaRPr>
          </a:p>
        </p:txBody>
      </p:sp>
    </p:spTree>
    <p:extLst>
      <p:ext uri="{BB962C8B-B14F-4D97-AF65-F5344CB8AC3E}">
        <p14:creationId xmlns:p14="http://schemas.microsoft.com/office/powerpoint/2010/main" val="3144101153"/>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Autofit/>
          </a:bodyPr>
          <a:lstStyle/>
          <a:p>
            <a:pPr>
              <a:defRPr/>
            </a:pPr>
            <a:r>
              <a:rPr lang="en-GB" sz="1800" dirty="0" smtClean="0"/>
              <a:t>Collaboration on cost reduction programmes utilising supply chain expertise and resources</a:t>
            </a:r>
          </a:p>
          <a:p>
            <a:pPr>
              <a:defRPr/>
            </a:pPr>
            <a:r>
              <a:rPr lang="en-GB" sz="1800" dirty="0" smtClean="0"/>
              <a:t>Increasing the visibility of supply chain processes, enabling areas of waste to be identified</a:t>
            </a:r>
          </a:p>
          <a:p>
            <a:pPr>
              <a:defRPr/>
            </a:pPr>
            <a:r>
              <a:rPr lang="en-GB" sz="1800" dirty="0" smtClean="0"/>
              <a:t>Supporting the optimising of end-to-end supply chain costs</a:t>
            </a:r>
          </a:p>
          <a:p>
            <a:pPr>
              <a:defRPr/>
            </a:pPr>
            <a:r>
              <a:rPr lang="en-GB" sz="1800" dirty="0" smtClean="0"/>
              <a:t>Supporting better information-sharing, activity co-ordination and collaborative planning</a:t>
            </a:r>
          </a:p>
          <a:p>
            <a:pPr>
              <a:defRPr/>
            </a:pPr>
            <a:r>
              <a:rPr lang="en-GB" sz="1800" dirty="0" smtClean="0"/>
              <a:t>Supporting proactive quality assurance and management</a:t>
            </a:r>
          </a:p>
          <a:p>
            <a:pPr>
              <a:defRPr/>
            </a:pPr>
            <a:r>
              <a:rPr lang="en-GB" sz="1800" dirty="0" smtClean="0"/>
              <a:t>Encouraging buyer-side and supplier-side systems integration, offering reduced transaction costs</a:t>
            </a:r>
          </a:p>
          <a:p>
            <a:pPr>
              <a:defRPr/>
            </a:pPr>
            <a:r>
              <a:rPr lang="en-GB" sz="1800" dirty="0" smtClean="0"/>
              <a:t>Creating long-term, stable and mutually beneficial commercial relationships</a:t>
            </a:r>
          </a:p>
          <a:p>
            <a:pPr>
              <a:defRPr/>
            </a:pPr>
            <a:r>
              <a:rPr lang="en-GB" sz="1800" dirty="0" smtClean="0"/>
              <a:t>Supporting whole-life contracts, which can lower the whole life costs of assets</a:t>
            </a:r>
          </a:p>
          <a:p>
            <a:pPr marL="0" indent="0" eaLnBrk="1" hangingPunct="1">
              <a:defRPr/>
            </a:pPr>
            <a:endParaRPr lang="en-GB" sz="2000" dirty="0"/>
          </a:p>
        </p:txBody>
      </p:sp>
      <p:sp>
        <p:nvSpPr>
          <p:cNvPr id="48129" name="Title 1"/>
          <p:cNvSpPr>
            <a:spLocks noGrp="1"/>
          </p:cNvSpPr>
          <p:nvPr>
            <p:ph type="title"/>
          </p:nvPr>
        </p:nvSpPr>
        <p:spPr>
          <a:ln/>
        </p:spPr>
        <p:txBody>
          <a:bodyPr/>
          <a:lstStyle/>
          <a:p>
            <a:pPr eaLnBrk="1" hangingPunct="1"/>
            <a:r>
              <a:rPr lang="en-GB" dirty="0" smtClean="0">
                <a:latin typeface="Calibri" charset="0"/>
              </a:rPr>
              <a:t>Value Add – Cost Reduction</a:t>
            </a:r>
            <a:endParaRPr lang="en-GB" dirty="0">
              <a:latin typeface="Calibri" charset="0"/>
            </a:endParaRPr>
          </a:p>
        </p:txBody>
      </p:sp>
    </p:spTree>
    <p:extLst>
      <p:ext uri="{BB962C8B-B14F-4D97-AF65-F5344CB8AC3E}">
        <p14:creationId xmlns:p14="http://schemas.microsoft.com/office/powerpoint/2010/main" val="2422893013"/>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4"/>
          <p:cNvSpPr>
            <a:spLocks noGrp="1"/>
          </p:cNvSpPr>
          <p:nvPr>
            <p:ph idx="1"/>
          </p:nvPr>
        </p:nvSpPr>
        <p:spPr/>
        <p:txBody>
          <a:bodyPr>
            <a:normAutofit/>
          </a:bodyPr>
          <a:lstStyle/>
          <a:p>
            <a:pPr>
              <a:lnSpc>
                <a:spcPct val="88000"/>
              </a:lnSpc>
              <a:defRPr/>
            </a:pPr>
            <a:r>
              <a:rPr lang="en-GB" sz="2000" dirty="0">
                <a:latin typeface="Calibri" charset="0"/>
              </a:rPr>
              <a:t>Selecting suppliers with third party approved or accredited quality management systems</a:t>
            </a:r>
          </a:p>
          <a:p>
            <a:pPr>
              <a:lnSpc>
                <a:spcPct val="88000"/>
              </a:lnSpc>
              <a:defRPr/>
            </a:pPr>
            <a:r>
              <a:rPr lang="en-GB" sz="2000" dirty="0">
                <a:latin typeface="Calibri" charset="0"/>
              </a:rPr>
              <a:t>Appraising the quality management systems and </a:t>
            </a:r>
            <a:r>
              <a:rPr lang="ja-JP" altLang="en-GB" sz="2000" dirty="0">
                <a:latin typeface="Calibri" charset="0"/>
              </a:rPr>
              <a:t>‘</a:t>
            </a:r>
            <a:r>
              <a:rPr lang="en-GB" sz="2000" dirty="0">
                <a:latin typeface="Calibri" charset="0"/>
              </a:rPr>
              <a:t>track record</a:t>
            </a:r>
            <a:r>
              <a:rPr lang="ja-JP" altLang="en-GB" sz="2000" dirty="0">
                <a:latin typeface="Calibri" charset="0"/>
              </a:rPr>
              <a:t>’</a:t>
            </a:r>
            <a:r>
              <a:rPr lang="en-GB" sz="2000" dirty="0">
                <a:latin typeface="Calibri" charset="0"/>
              </a:rPr>
              <a:t> of suppliers</a:t>
            </a:r>
          </a:p>
          <a:p>
            <a:pPr>
              <a:lnSpc>
                <a:spcPct val="88000"/>
              </a:lnSpc>
              <a:defRPr/>
            </a:pPr>
            <a:r>
              <a:rPr lang="en-GB" sz="2000" dirty="0">
                <a:latin typeface="Calibri" charset="0"/>
              </a:rPr>
              <a:t>Preparing preferred or approved supplier lists</a:t>
            </a:r>
          </a:p>
          <a:p>
            <a:pPr>
              <a:lnSpc>
                <a:spcPct val="88000"/>
              </a:lnSpc>
              <a:defRPr/>
            </a:pPr>
            <a:r>
              <a:rPr lang="en-GB" sz="2000" dirty="0">
                <a:latin typeface="Calibri" charset="0"/>
              </a:rPr>
              <a:t>Influencing the quality of product design</a:t>
            </a:r>
          </a:p>
          <a:p>
            <a:pPr>
              <a:lnSpc>
                <a:spcPct val="88000"/>
              </a:lnSpc>
              <a:defRPr/>
            </a:pPr>
            <a:r>
              <a:rPr lang="en-GB" sz="2000" dirty="0">
                <a:latin typeface="Calibri" charset="0"/>
              </a:rPr>
              <a:t>Translating design requirements into clear, accurate materials and service specifications</a:t>
            </a:r>
          </a:p>
          <a:p>
            <a:pPr>
              <a:lnSpc>
                <a:spcPct val="88000"/>
              </a:lnSpc>
              <a:defRPr/>
            </a:pPr>
            <a:r>
              <a:rPr lang="en-GB" sz="2000" dirty="0">
                <a:latin typeface="Calibri" charset="0"/>
              </a:rPr>
              <a:t>Developing goods inwards procedures for quality inspection and testing</a:t>
            </a:r>
          </a:p>
          <a:p>
            <a:pPr>
              <a:lnSpc>
                <a:spcPct val="88000"/>
              </a:lnSpc>
              <a:defRPr/>
            </a:pPr>
            <a:r>
              <a:rPr lang="en-GB" sz="2000" dirty="0">
                <a:latin typeface="Calibri" charset="0"/>
              </a:rPr>
              <a:t>Managing relationships with suppliers</a:t>
            </a:r>
          </a:p>
          <a:p>
            <a:pPr>
              <a:lnSpc>
                <a:spcPct val="88000"/>
              </a:lnSpc>
              <a:defRPr/>
            </a:pPr>
            <a:r>
              <a:rPr lang="en-GB" sz="2000" dirty="0">
                <a:latin typeface="Calibri" charset="0"/>
              </a:rPr>
              <a:t>Monitoring and controlling suppliers</a:t>
            </a:r>
            <a:r>
              <a:rPr lang="ja-JP" altLang="en-GB" sz="2000" dirty="0">
                <a:latin typeface="Calibri" charset="0"/>
              </a:rPr>
              <a:t>’</a:t>
            </a:r>
            <a:r>
              <a:rPr lang="en-GB" sz="2000" dirty="0">
                <a:latin typeface="Calibri" charset="0"/>
              </a:rPr>
              <a:t> quality performance over time</a:t>
            </a:r>
          </a:p>
          <a:p>
            <a:pPr>
              <a:lnSpc>
                <a:spcPct val="88000"/>
              </a:lnSpc>
              <a:defRPr/>
            </a:pPr>
            <a:r>
              <a:rPr lang="en-GB" sz="2000" dirty="0">
                <a:latin typeface="Calibri" charset="0"/>
              </a:rPr>
              <a:t>Working with suppliers to resolve quality disputes, solve quality problems and/or make </a:t>
            </a:r>
            <a:r>
              <a:rPr lang="en-GB" sz="2000" dirty="0" err="1">
                <a:latin typeface="Calibri" charset="0"/>
              </a:rPr>
              <a:t>ongoing</a:t>
            </a:r>
            <a:r>
              <a:rPr lang="en-GB" sz="2000" dirty="0">
                <a:latin typeface="Calibri" charset="0"/>
              </a:rPr>
              <a:t> quality improvements</a:t>
            </a:r>
          </a:p>
        </p:txBody>
      </p:sp>
      <p:sp>
        <p:nvSpPr>
          <p:cNvPr id="28673" name="Title 1"/>
          <p:cNvSpPr>
            <a:spLocks noGrp="1"/>
          </p:cNvSpPr>
          <p:nvPr>
            <p:ph type="title"/>
          </p:nvPr>
        </p:nvSpPr>
        <p:spPr>
          <a:ln/>
        </p:spPr>
        <p:txBody>
          <a:bodyPr/>
          <a:lstStyle/>
          <a:p>
            <a:pPr eaLnBrk="1" hangingPunct="1"/>
            <a:r>
              <a:rPr lang="en-GB" dirty="0" smtClean="0">
                <a:latin typeface="Calibri" charset="0"/>
              </a:rPr>
              <a:t>Adding Value - Improving </a:t>
            </a:r>
            <a:r>
              <a:rPr lang="en-GB" dirty="0">
                <a:latin typeface="Calibri" charset="0"/>
              </a:rPr>
              <a:t>quality</a:t>
            </a:r>
          </a:p>
        </p:txBody>
      </p:sp>
    </p:spTree>
    <p:extLst>
      <p:ext uri="{BB962C8B-B14F-4D97-AF65-F5344CB8AC3E}">
        <p14:creationId xmlns:p14="http://schemas.microsoft.com/office/powerpoint/2010/main" val="3635165784"/>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4"/>
          <p:cNvSpPr>
            <a:spLocks noGrp="1"/>
          </p:cNvSpPr>
          <p:nvPr>
            <p:ph idx="1"/>
          </p:nvPr>
        </p:nvSpPr>
        <p:spPr/>
        <p:txBody>
          <a:bodyPr/>
          <a:lstStyle/>
          <a:p>
            <a:pPr>
              <a:lnSpc>
                <a:spcPct val="90000"/>
              </a:lnSpc>
              <a:buFont typeface="Arial"/>
              <a:buChar char="•"/>
            </a:pPr>
            <a:r>
              <a:rPr lang="en-GB" sz="2000" dirty="0">
                <a:latin typeface="Calibri" charset="0"/>
              </a:rPr>
              <a:t>Creating a pool of trusted expert suppliers, and a collaborative approach, enabling early supplier involvement in product design and </a:t>
            </a:r>
            <a:r>
              <a:rPr lang="en-GB" sz="2000" dirty="0" smtClean="0">
                <a:latin typeface="Calibri" charset="0"/>
              </a:rPr>
              <a:t>development</a:t>
            </a:r>
          </a:p>
          <a:p>
            <a:pPr>
              <a:lnSpc>
                <a:spcPct val="90000"/>
              </a:lnSpc>
              <a:buFont typeface="Arial"/>
              <a:buChar char="•"/>
            </a:pPr>
            <a:r>
              <a:rPr lang="en-GB" sz="2000" dirty="0" smtClean="0">
                <a:latin typeface="Calibri" charset="0"/>
              </a:rPr>
              <a:t>Encouraging </a:t>
            </a:r>
            <a:r>
              <a:rPr lang="en-GB" sz="2000" dirty="0">
                <a:latin typeface="Calibri" charset="0"/>
              </a:rPr>
              <a:t>end-to-end proactive management of supply chain processes, so that downstream channels are prepared to adopt and distribute new </a:t>
            </a:r>
            <a:r>
              <a:rPr lang="en-GB" sz="2000" dirty="0" smtClean="0">
                <a:latin typeface="Calibri" charset="0"/>
              </a:rPr>
              <a:t>products</a:t>
            </a:r>
          </a:p>
          <a:p>
            <a:pPr>
              <a:lnSpc>
                <a:spcPct val="90000"/>
              </a:lnSpc>
              <a:buFont typeface="Arial"/>
              <a:buChar char="•"/>
            </a:pPr>
            <a:r>
              <a:rPr lang="en-GB" sz="2000" dirty="0" smtClean="0">
                <a:latin typeface="Calibri" charset="0"/>
              </a:rPr>
              <a:t>Encouraging </a:t>
            </a:r>
            <a:r>
              <a:rPr lang="en-GB" sz="2000" dirty="0">
                <a:latin typeface="Calibri" charset="0"/>
              </a:rPr>
              <a:t>demand chain management and data-sharing, enabling sensitivity to changing and emerging customer </a:t>
            </a:r>
            <a:r>
              <a:rPr lang="en-GB" sz="2000" dirty="0" smtClean="0">
                <a:latin typeface="Calibri" charset="0"/>
              </a:rPr>
              <a:t>demands</a:t>
            </a:r>
          </a:p>
          <a:p>
            <a:pPr>
              <a:lnSpc>
                <a:spcPct val="90000"/>
              </a:lnSpc>
              <a:buFont typeface="Arial"/>
              <a:buChar char="•"/>
            </a:pPr>
            <a:r>
              <a:rPr lang="en-GB" sz="2000" dirty="0" smtClean="0">
                <a:latin typeface="Calibri" charset="0"/>
              </a:rPr>
              <a:t>Developing </a:t>
            </a:r>
            <a:r>
              <a:rPr lang="en-GB" sz="2000" dirty="0">
                <a:latin typeface="Calibri" charset="0"/>
              </a:rPr>
              <a:t>supply chain </a:t>
            </a:r>
            <a:r>
              <a:rPr lang="ja-JP" altLang="en-GB" sz="2000" dirty="0">
                <a:latin typeface="Calibri" charset="0"/>
              </a:rPr>
              <a:t>‘</a:t>
            </a:r>
            <a:r>
              <a:rPr lang="en-GB" altLang="ja-JP" sz="2000" dirty="0">
                <a:latin typeface="Calibri" charset="0"/>
              </a:rPr>
              <a:t>agility</a:t>
            </a:r>
            <a:r>
              <a:rPr lang="ja-JP" altLang="en-GB" sz="2000" dirty="0">
                <a:latin typeface="Calibri" charset="0"/>
              </a:rPr>
              <a:t>’</a:t>
            </a:r>
            <a:r>
              <a:rPr lang="en-GB" altLang="ja-JP" sz="2000" dirty="0">
                <a:latin typeface="Calibri" charset="0"/>
              </a:rPr>
              <a:t> or responsiveness  – supporting short product lifecycles and frequent adaptations and customisation</a:t>
            </a:r>
            <a:endParaRPr lang="en-GB" sz="2000" dirty="0">
              <a:latin typeface="Calibri" charset="0"/>
            </a:endParaRPr>
          </a:p>
        </p:txBody>
      </p:sp>
      <p:sp>
        <p:nvSpPr>
          <p:cNvPr id="49153" name="Title 1"/>
          <p:cNvSpPr>
            <a:spLocks noGrp="1"/>
          </p:cNvSpPr>
          <p:nvPr>
            <p:ph type="title"/>
          </p:nvPr>
        </p:nvSpPr>
        <p:spPr>
          <a:ln/>
        </p:spPr>
        <p:txBody>
          <a:bodyPr/>
          <a:lstStyle/>
          <a:p>
            <a:pPr eaLnBrk="1" hangingPunct="1"/>
            <a:r>
              <a:rPr lang="en-GB" dirty="0" smtClean="0">
                <a:latin typeface="Calibri" charset="0"/>
              </a:rPr>
              <a:t>Value Add - Reducing </a:t>
            </a:r>
            <a:r>
              <a:rPr lang="en-GB" dirty="0">
                <a:latin typeface="Calibri" charset="0"/>
              </a:rPr>
              <a:t>time-to-market</a:t>
            </a:r>
          </a:p>
        </p:txBody>
      </p:sp>
    </p:spTree>
    <p:extLst>
      <p:ext uri="{BB962C8B-B14F-4D97-AF65-F5344CB8AC3E}">
        <p14:creationId xmlns:p14="http://schemas.microsoft.com/office/powerpoint/2010/main" val="4261029798"/>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p:txBody>
          <a:bodyPr/>
          <a:lstStyle/>
          <a:p>
            <a:pPr>
              <a:lnSpc>
                <a:spcPct val="94000"/>
              </a:lnSpc>
            </a:pPr>
            <a:r>
              <a:rPr lang="en-GB" sz="2000" dirty="0">
                <a:latin typeface="Calibri" charset="0"/>
              </a:rPr>
              <a:t>Enhanced access to market intelligence</a:t>
            </a:r>
          </a:p>
          <a:p>
            <a:pPr>
              <a:lnSpc>
                <a:spcPct val="94000"/>
              </a:lnSpc>
            </a:pPr>
            <a:r>
              <a:rPr lang="en-GB" sz="2000" dirty="0">
                <a:latin typeface="Calibri" charset="0"/>
              </a:rPr>
              <a:t>Faster and more effective product design and development processes</a:t>
            </a:r>
          </a:p>
          <a:p>
            <a:pPr>
              <a:lnSpc>
                <a:spcPct val="94000"/>
              </a:lnSpc>
            </a:pPr>
            <a:r>
              <a:rPr lang="en-GB" sz="2000" dirty="0">
                <a:latin typeface="Calibri" charset="0"/>
              </a:rPr>
              <a:t>Tapping into synergies and opportunities available from pooling information, ideas and expertise </a:t>
            </a:r>
          </a:p>
          <a:p>
            <a:pPr>
              <a:lnSpc>
                <a:spcPct val="94000"/>
              </a:lnSpc>
            </a:pPr>
            <a:r>
              <a:rPr lang="en-GB" sz="2000" dirty="0">
                <a:latin typeface="Calibri" charset="0"/>
              </a:rPr>
              <a:t>Creating incentives for supply chain partners to innovate </a:t>
            </a:r>
          </a:p>
          <a:p>
            <a:pPr>
              <a:lnSpc>
                <a:spcPct val="94000"/>
              </a:lnSpc>
            </a:pPr>
            <a:r>
              <a:rPr lang="en-GB" sz="2000" dirty="0">
                <a:latin typeface="Calibri" charset="0"/>
              </a:rPr>
              <a:t>The intentional selection of long-term strategic supply chain partners </a:t>
            </a:r>
          </a:p>
          <a:p>
            <a:pPr>
              <a:lnSpc>
                <a:spcPct val="94000"/>
              </a:lnSpc>
            </a:pPr>
            <a:r>
              <a:rPr lang="en-GB" sz="2000" dirty="0">
                <a:latin typeface="Calibri" charset="0"/>
              </a:rPr>
              <a:t>Supporting the use of collaborative  techniques </a:t>
            </a:r>
          </a:p>
          <a:p>
            <a:pPr>
              <a:lnSpc>
                <a:spcPct val="94000"/>
              </a:lnSpc>
            </a:pPr>
            <a:r>
              <a:rPr lang="en-GB" sz="2000" dirty="0">
                <a:latin typeface="Calibri" charset="0"/>
              </a:rPr>
              <a:t>Supporting the ongoing development of supplier innovation capability</a:t>
            </a:r>
          </a:p>
          <a:p>
            <a:pPr>
              <a:lnSpc>
                <a:spcPct val="94000"/>
              </a:lnSpc>
            </a:pPr>
            <a:r>
              <a:rPr lang="en-GB" sz="2000" dirty="0">
                <a:latin typeface="Calibri" charset="0"/>
              </a:rPr>
              <a:t>Supporting supply chain management techniques which are themselves regarded as </a:t>
            </a:r>
            <a:r>
              <a:rPr lang="ja-JP" altLang="en-GB" sz="2000" dirty="0">
                <a:latin typeface="Calibri" charset="0"/>
              </a:rPr>
              <a:t>‘</a:t>
            </a:r>
            <a:r>
              <a:rPr lang="en-GB" altLang="ja-JP" sz="2000" dirty="0">
                <a:latin typeface="Calibri" charset="0"/>
              </a:rPr>
              <a:t>innovative</a:t>
            </a:r>
            <a:r>
              <a:rPr lang="ja-JP" altLang="en-GB" sz="2000" dirty="0">
                <a:latin typeface="Calibri" charset="0"/>
              </a:rPr>
              <a:t>’</a:t>
            </a:r>
            <a:r>
              <a:rPr lang="en-GB" altLang="ja-JP" sz="2000" dirty="0">
                <a:latin typeface="Calibri" charset="0"/>
              </a:rPr>
              <a:t> in traditional procurement settings</a:t>
            </a:r>
          </a:p>
          <a:p>
            <a:pPr>
              <a:lnSpc>
                <a:spcPct val="94000"/>
              </a:lnSpc>
            </a:pPr>
            <a:r>
              <a:rPr lang="en-GB" sz="2000" dirty="0">
                <a:latin typeface="Calibri" charset="0"/>
              </a:rPr>
              <a:t>Supporting continuous supply chain improvement and development </a:t>
            </a:r>
          </a:p>
        </p:txBody>
      </p:sp>
      <p:sp>
        <p:nvSpPr>
          <p:cNvPr id="29697" name="Title 1"/>
          <p:cNvSpPr>
            <a:spLocks noGrp="1"/>
          </p:cNvSpPr>
          <p:nvPr>
            <p:ph type="title"/>
          </p:nvPr>
        </p:nvSpPr>
        <p:spPr>
          <a:ln/>
        </p:spPr>
        <p:txBody>
          <a:bodyPr/>
          <a:lstStyle/>
          <a:p>
            <a:pPr eaLnBrk="1" hangingPunct="1"/>
            <a:r>
              <a:rPr lang="en-GB" dirty="0" smtClean="0">
                <a:latin typeface="Calibri" charset="0"/>
              </a:rPr>
              <a:t/>
            </a:r>
            <a:br>
              <a:rPr lang="en-GB" dirty="0" smtClean="0">
                <a:latin typeface="Calibri" charset="0"/>
              </a:rPr>
            </a:br>
            <a:r>
              <a:rPr lang="en-GB" dirty="0" smtClean="0">
                <a:latin typeface="Calibri" charset="0"/>
              </a:rPr>
              <a:t>Adding Value - Supporting </a:t>
            </a:r>
            <a:r>
              <a:rPr lang="en-GB" dirty="0">
                <a:latin typeface="Calibri" charset="0"/>
              </a:rPr>
              <a:t>innovation </a:t>
            </a:r>
            <a:br>
              <a:rPr lang="en-GB" dirty="0">
                <a:latin typeface="Calibri" charset="0"/>
              </a:rPr>
            </a:br>
            <a:endParaRPr lang="en-GB" dirty="0">
              <a:latin typeface="Calibri" charset="0"/>
            </a:endParaRPr>
          </a:p>
        </p:txBody>
      </p:sp>
    </p:spTree>
    <p:extLst>
      <p:ext uri="{BB962C8B-B14F-4D97-AF65-F5344CB8AC3E}">
        <p14:creationId xmlns:p14="http://schemas.microsoft.com/office/powerpoint/2010/main" val="2412755841"/>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Content Placeholder 5"/>
          <p:cNvSpPr>
            <a:spLocks noGrp="1"/>
          </p:cNvSpPr>
          <p:nvPr>
            <p:ph idx="1"/>
          </p:nvPr>
        </p:nvSpPr>
        <p:spPr/>
        <p:txBody>
          <a:bodyPr/>
          <a:lstStyle/>
          <a:p>
            <a:pPr>
              <a:lnSpc>
                <a:spcPct val="105000"/>
              </a:lnSpc>
            </a:pPr>
            <a:r>
              <a:rPr lang="en-GB" sz="2000" dirty="0">
                <a:latin typeface="Calibri" charset="0"/>
              </a:rPr>
              <a:t>Identify and develop unknown suppliers, which competitors are unlikely to be able to access</a:t>
            </a:r>
          </a:p>
          <a:p>
            <a:pPr>
              <a:lnSpc>
                <a:spcPct val="105000"/>
              </a:lnSpc>
            </a:pPr>
            <a:r>
              <a:rPr lang="ja-JP" altLang="en-GB" sz="2000" dirty="0">
                <a:latin typeface="Calibri" charset="0"/>
              </a:rPr>
              <a:t>‘</a:t>
            </a:r>
            <a:r>
              <a:rPr lang="en-GB" altLang="ja-JP" sz="2000" dirty="0">
                <a:latin typeface="Calibri" charset="0"/>
              </a:rPr>
              <a:t>Enclose</a:t>
            </a:r>
            <a:r>
              <a:rPr lang="ja-JP" altLang="en-GB" sz="2000" dirty="0">
                <a:latin typeface="Calibri" charset="0"/>
              </a:rPr>
              <a:t>’</a:t>
            </a:r>
            <a:r>
              <a:rPr lang="en-GB" altLang="ja-JP" sz="2000" dirty="0">
                <a:latin typeface="Calibri" charset="0"/>
              </a:rPr>
              <a:t> a supplier in order to secure sole access to its resources</a:t>
            </a:r>
          </a:p>
          <a:p>
            <a:pPr>
              <a:lnSpc>
                <a:spcPct val="105000"/>
              </a:lnSpc>
            </a:pPr>
            <a:r>
              <a:rPr lang="en-GB" sz="2000" dirty="0">
                <a:latin typeface="Calibri" charset="0"/>
              </a:rPr>
              <a:t>Apply procurement strategies which are hard for competitors to imitate</a:t>
            </a:r>
          </a:p>
        </p:txBody>
      </p:sp>
      <p:sp>
        <p:nvSpPr>
          <p:cNvPr id="51202" name="Title 1"/>
          <p:cNvSpPr>
            <a:spLocks noGrp="1"/>
          </p:cNvSpPr>
          <p:nvPr>
            <p:ph type="title"/>
          </p:nvPr>
        </p:nvSpPr>
        <p:spPr/>
        <p:txBody>
          <a:bodyPr/>
          <a:lstStyle/>
          <a:p>
            <a:pPr eaLnBrk="1" hangingPunct="1"/>
            <a:r>
              <a:rPr lang="en-GB" dirty="0" smtClean="0">
                <a:latin typeface="Calibri" charset="0"/>
              </a:rPr>
              <a:t/>
            </a:r>
            <a:br>
              <a:rPr lang="en-GB" dirty="0" smtClean="0">
                <a:latin typeface="Calibri" charset="0"/>
              </a:rPr>
            </a:br>
            <a:r>
              <a:rPr lang="en-GB" dirty="0" smtClean="0">
                <a:latin typeface="Calibri" charset="0"/>
              </a:rPr>
              <a:t>Value Add – Non-replicable Competencies</a:t>
            </a:r>
            <a:r>
              <a:rPr lang="en-GB" dirty="0">
                <a:latin typeface="Calibri" charset="0"/>
              </a:rPr>
              <a:t/>
            </a:r>
            <a:br>
              <a:rPr lang="en-GB" dirty="0">
                <a:latin typeface="Calibri" charset="0"/>
              </a:rPr>
            </a:br>
            <a:endParaRPr lang="en-GB" dirty="0">
              <a:latin typeface="Calibri" charset="0"/>
            </a:endParaRPr>
          </a:p>
        </p:txBody>
      </p:sp>
    </p:spTree>
    <p:extLst>
      <p:ext uri="{BB962C8B-B14F-4D97-AF65-F5344CB8AC3E}">
        <p14:creationId xmlns:p14="http://schemas.microsoft.com/office/powerpoint/2010/main" val="330553900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Content Placeholder 4"/>
          <p:cNvSpPr>
            <a:spLocks noGrp="1"/>
          </p:cNvSpPr>
          <p:nvPr>
            <p:ph idx="1"/>
          </p:nvPr>
        </p:nvSpPr>
        <p:spPr/>
        <p:txBody>
          <a:bodyPr/>
          <a:lstStyle/>
          <a:p>
            <a:pPr>
              <a:lnSpc>
                <a:spcPct val="78000"/>
              </a:lnSpc>
            </a:pPr>
            <a:r>
              <a:rPr lang="en-GB" sz="2000" dirty="0">
                <a:latin typeface="Calibri" charset="0"/>
              </a:rPr>
              <a:t>Access to required materials, facilities and/or skills</a:t>
            </a:r>
          </a:p>
          <a:p>
            <a:pPr>
              <a:lnSpc>
                <a:spcPct val="78000"/>
              </a:lnSpc>
            </a:pPr>
            <a:r>
              <a:rPr lang="en-GB" sz="2000" dirty="0">
                <a:latin typeface="Calibri" charset="0"/>
              </a:rPr>
              <a:t>Availability of culturally distinctive goods</a:t>
            </a:r>
          </a:p>
          <a:p>
            <a:pPr>
              <a:lnSpc>
                <a:spcPct val="78000"/>
              </a:lnSpc>
            </a:pPr>
            <a:r>
              <a:rPr lang="en-GB" sz="2000" dirty="0">
                <a:latin typeface="Calibri" charset="0"/>
              </a:rPr>
              <a:t>Access to a wider supplier base</a:t>
            </a:r>
          </a:p>
          <a:p>
            <a:pPr>
              <a:lnSpc>
                <a:spcPct val="78000"/>
              </a:lnSpc>
            </a:pPr>
            <a:r>
              <a:rPr lang="en-GB" sz="2000" dirty="0">
                <a:latin typeface="Calibri" charset="0"/>
              </a:rPr>
              <a:t>Opportunities for cost savings</a:t>
            </a:r>
          </a:p>
          <a:p>
            <a:pPr>
              <a:lnSpc>
                <a:spcPct val="78000"/>
              </a:lnSpc>
            </a:pPr>
            <a:r>
              <a:rPr lang="en-GB" sz="2000" dirty="0">
                <a:latin typeface="Calibri" charset="0"/>
              </a:rPr>
              <a:t>Exchange rate advantages</a:t>
            </a:r>
          </a:p>
          <a:p>
            <a:pPr>
              <a:lnSpc>
                <a:spcPct val="78000"/>
              </a:lnSpc>
            </a:pPr>
            <a:r>
              <a:rPr lang="en-GB" sz="2000" dirty="0">
                <a:latin typeface="Calibri" charset="0"/>
              </a:rPr>
              <a:t>Competitive quality</a:t>
            </a:r>
          </a:p>
          <a:p>
            <a:pPr>
              <a:lnSpc>
                <a:spcPct val="78000"/>
              </a:lnSpc>
            </a:pPr>
            <a:r>
              <a:rPr lang="en-GB" sz="2000" dirty="0">
                <a:latin typeface="Calibri" charset="0"/>
              </a:rPr>
              <a:t>Reduced regulatory and compliance burden</a:t>
            </a:r>
          </a:p>
          <a:p>
            <a:pPr>
              <a:lnSpc>
                <a:spcPct val="78000"/>
              </a:lnSpc>
            </a:pPr>
            <a:r>
              <a:rPr lang="en-GB" sz="2000" dirty="0">
                <a:latin typeface="Calibri" charset="0"/>
              </a:rPr>
              <a:t>Leveraging available ICT developments for virtual organisation, e-sourcing and e-procurement, contract management and supplier relationship management and communication</a:t>
            </a:r>
          </a:p>
          <a:p>
            <a:pPr>
              <a:lnSpc>
                <a:spcPct val="78000"/>
              </a:lnSpc>
            </a:pPr>
            <a:r>
              <a:rPr lang="en-GB" sz="2000" dirty="0">
                <a:latin typeface="Calibri" charset="0"/>
              </a:rPr>
              <a:t>Support for supply chain agility and the establishment of a </a:t>
            </a:r>
            <a:r>
              <a:rPr lang="ja-JP" altLang="en-GB" sz="2000" dirty="0">
                <a:latin typeface="Calibri" charset="0"/>
              </a:rPr>
              <a:t>‘</a:t>
            </a:r>
            <a:r>
              <a:rPr lang="en-GB" altLang="ja-JP" sz="2000" dirty="0">
                <a:latin typeface="Calibri" charset="0"/>
              </a:rPr>
              <a:t>local</a:t>
            </a:r>
            <a:r>
              <a:rPr lang="ja-JP" altLang="en-GB" sz="2000" dirty="0">
                <a:latin typeface="Calibri" charset="0"/>
              </a:rPr>
              <a:t>’</a:t>
            </a:r>
            <a:r>
              <a:rPr lang="en-GB" altLang="ja-JP" sz="2000" dirty="0">
                <a:latin typeface="Calibri" charset="0"/>
              </a:rPr>
              <a:t> supply presence in global markets</a:t>
            </a:r>
          </a:p>
          <a:p>
            <a:pPr>
              <a:lnSpc>
                <a:spcPct val="78000"/>
              </a:lnSpc>
            </a:pPr>
            <a:r>
              <a:rPr lang="en-GB" sz="2000" dirty="0">
                <a:latin typeface="Calibri" charset="0"/>
              </a:rPr>
              <a:t>Ability to compete with competitors who are benefiting from any or all of the above advantages</a:t>
            </a:r>
          </a:p>
        </p:txBody>
      </p:sp>
      <p:sp>
        <p:nvSpPr>
          <p:cNvPr id="58369" name="Title 1"/>
          <p:cNvSpPr>
            <a:spLocks noGrp="1"/>
          </p:cNvSpPr>
          <p:nvPr>
            <p:ph type="title"/>
          </p:nvPr>
        </p:nvSpPr>
        <p:spPr>
          <a:ln/>
        </p:spPr>
        <p:txBody>
          <a:bodyPr/>
          <a:lstStyle/>
          <a:p>
            <a:pPr eaLnBrk="1" hangingPunct="1"/>
            <a:r>
              <a:rPr lang="en-GB" sz="3200" dirty="0" smtClean="0">
                <a:latin typeface="Calibri" charset="0"/>
              </a:rPr>
              <a:t>Value Add – International Sourcing</a:t>
            </a:r>
            <a:endParaRPr lang="en-GB" sz="3200" dirty="0">
              <a:latin typeface="Calibri" charset="0"/>
            </a:endParaRPr>
          </a:p>
        </p:txBody>
      </p:sp>
    </p:spTree>
    <p:extLst>
      <p:ext uri="{BB962C8B-B14F-4D97-AF65-F5344CB8AC3E}">
        <p14:creationId xmlns:p14="http://schemas.microsoft.com/office/powerpoint/2010/main" val="1533818677"/>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313856" y="3819179"/>
            <a:ext cx="8406000" cy="360000"/>
            <a:chOff x="313856" y="2232101"/>
            <a:chExt cx="8415805" cy="360000"/>
          </a:xfrm>
        </p:grpSpPr>
        <p:sp>
          <p:nvSpPr>
            <p:cNvPr id="14" name="Rectangle 13"/>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5" name="Rectangle 14"/>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dirty="0"/>
              <a:t>The collaborative model of SCM</a:t>
            </a:r>
          </a:p>
          <a:p>
            <a:r>
              <a:rPr lang="en-GB" dirty="0"/>
              <a:t>Value chain analysis</a:t>
            </a:r>
          </a:p>
          <a:p>
            <a:r>
              <a:rPr lang="en-GB" dirty="0"/>
              <a:t>Total quality approaches</a:t>
            </a:r>
          </a:p>
          <a:p>
            <a:r>
              <a:rPr lang="en-GB" dirty="0"/>
              <a:t>Using statistical analysis to develop supplies</a:t>
            </a:r>
          </a:p>
          <a:p>
            <a:r>
              <a:rPr lang="en-GB" dirty="0"/>
              <a:t>JIT and lean thinking</a:t>
            </a:r>
          </a:p>
          <a:p>
            <a:r>
              <a:rPr lang="en-GB" b="1" dirty="0"/>
              <a:t>Benchmarking</a:t>
            </a:r>
          </a:p>
          <a:p>
            <a:r>
              <a:rPr lang="en-GB"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201</a:t>
            </a:fld>
            <a:endParaRPr lang="en-GB"/>
          </a:p>
        </p:txBody>
      </p:sp>
    </p:spTree>
    <p:extLst>
      <p:ext uri="{BB962C8B-B14F-4D97-AF65-F5344CB8AC3E}">
        <p14:creationId xmlns:p14="http://schemas.microsoft.com/office/powerpoint/2010/main" val="13400871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spcAft>
                <a:spcPts val="300"/>
              </a:spcAft>
              <a:buNone/>
            </a:pPr>
            <a:r>
              <a:rPr lang="en-GB" b="1" dirty="0">
                <a:solidFill>
                  <a:schemeClr val="accent2"/>
                </a:solidFill>
              </a:rPr>
              <a:t>Internal benchmarking</a:t>
            </a:r>
          </a:p>
          <a:p>
            <a:pPr>
              <a:spcAft>
                <a:spcPts val="1200"/>
              </a:spcAft>
            </a:pPr>
            <a:r>
              <a:rPr lang="en-GB" dirty="0"/>
              <a:t>C</a:t>
            </a:r>
            <a:r>
              <a:rPr lang="en-GB" dirty="0" smtClean="0"/>
              <a:t>omparison </a:t>
            </a:r>
            <a:r>
              <a:rPr lang="en-GB" dirty="0"/>
              <a:t>with high-performing units in the same organisation</a:t>
            </a:r>
          </a:p>
          <a:p>
            <a:pPr marL="0" indent="0">
              <a:spcAft>
                <a:spcPts val="300"/>
              </a:spcAft>
              <a:buNone/>
            </a:pPr>
            <a:r>
              <a:rPr lang="en-GB" b="1" dirty="0">
                <a:solidFill>
                  <a:schemeClr val="accent2"/>
                </a:solidFill>
              </a:rPr>
              <a:t>Competitor benchmarking</a:t>
            </a:r>
          </a:p>
          <a:p>
            <a:pPr>
              <a:spcAft>
                <a:spcPts val="1200"/>
              </a:spcAft>
            </a:pPr>
            <a:r>
              <a:rPr lang="en-GB" dirty="0"/>
              <a:t>C</a:t>
            </a:r>
            <a:r>
              <a:rPr lang="en-GB" dirty="0" smtClean="0"/>
              <a:t>omparison </a:t>
            </a:r>
            <a:r>
              <a:rPr lang="en-GB" dirty="0"/>
              <a:t>with high-performing competitors in key areas which give them their competitive advantage</a:t>
            </a:r>
          </a:p>
          <a:p>
            <a:pPr marL="0" indent="0">
              <a:spcAft>
                <a:spcPts val="300"/>
              </a:spcAft>
              <a:buNone/>
            </a:pPr>
            <a:r>
              <a:rPr lang="en-GB" b="1" dirty="0">
                <a:solidFill>
                  <a:schemeClr val="accent2"/>
                </a:solidFill>
              </a:rPr>
              <a:t>Functional benchmarking</a:t>
            </a:r>
          </a:p>
          <a:p>
            <a:pPr>
              <a:spcAft>
                <a:spcPts val="1200"/>
              </a:spcAft>
            </a:pPr>
            <a:r>
              <a:rPr lang="en-GB" dirty="0"/>
              <a:t>C</a:t>
            </a:r>
            <a:r>
              <a:rPr lang="en-GB" dirty="0" smtClean="0"/>
              <a:t>omparison </a:t>
            </a:r>
            <a:r>
              <a:rPr lang="en-GB" dirty="0"/>
              <a:t>with another, high-performing organisation</a:t>
            </a:r>
          </a:p>
          <a:p>
            <a:pPr marL="0" indent="0">
              <a:spcAft>
                <a:spcPts val="300"/>
              </a:spcAft>
              <a:buNone/>
            </a:pPr>
            <a:r>
              <a:rPr lang="en-GB" b="1" dirty="0">
                <a:solidFill>
                  <a:schemeClr val="accent2"/>
                </a:solidFill>
              </a:rPr>
              <a:t>Generic benchmarking</a:t>
            </a:r>
          </a:p>
          <a:p>
            <a:r>
              <a:rPr lang="en-GB" dirty="0"/>
              <a:t>C</a:t>
            </a:r>
            <a:r>
              <a:rPr lang="en-GB" dirty="0" smtClean="0"/>
              <a:t>omparison </a:t>
            </a:r>
            <a:r>
              <a:rPr lang="en-GB" dirty="0"/>
              <a:t>of business processes across functional and industry </a:t>
            </a:r>
            <a:r>
              <a:rPr lang="en-GB" dirty="0" smtClean="0"/>
              <a:t>boundaries</a:t>
            </a:r>
            <a:endParaRPr lang="en-GB" dirty="0"/>
          </a:p>
        </p:txBody>
      </p:sp>
      <p:sp>
        <p:nvSpPr>
          <p:cNvPr id="139265" name="Title 1"/>
          <p:cNvSpPr>
            <a:spLocks noGrp="1"/>
          </p:cNvSpPr>
          <p:nvPr>
            <p:ph type="title"/>
          </p:nvPr>
        </p:nvSpPr>
        <p:spPr/>
        <p:txBody>
          <a:bodyPr/>
          <a:lstStyle/>
          <a:p>
            <a:r>
              <a:rPr lang="en-GB" smtClean="0"/>
              <a:t>Benchmarking</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202</a:t>
            </a:fld>
            <a:endParaRPr lang="en-GB"/>
          </a:p>
        </p:txBody>
      </p:sp>
    </p:spTree>
    <p:extLst>
      <p:ext uri="{BB962C8B-B14F-4D97-AF65-F5344CB8AC3E}">
        <p14:creationId xmlns:p14="http://schemas.microsoft.com/office/powerpoint/2010/main" val="2436669649"/>
      </p:ext>
    </p:extLst>
  </p:cSld>
  <p:clrMapOvr>
    <a:masterClrMapping/>
  </p:clrMapOvr>
  <p:transition>
    <p:fade/>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7438916" y="2968011"/>
            <a:ext cx="1135041" cy="660485"/>
          </a:xfrm>
          <a:prstGeom prst="rect">
            <a:avLst/>
          </a:prstGeom>
          <a:noFill/>
          <a:ln w="19050">
            <a:solidFill>
              <a:schemeClr val="accent4"/>
            </a:solidFill>
          </a:ln>
        </p:spPr>
        <p:txBody>
          <a:bodyPr wrap="square" lIns="72000" rIns="72000" rtlCol="0" anchor="ctr">
            <a:noAutofit/>
          </a:bodyPr>
          <a:lstStyle/>
          <a:p>
            <a:pPr algn="ctr">
              <a:lnSpc>
                <a:spcPct val="90000"/>
              </a:lnSpc>
            </a:pPr>
            <a:endParaRPr lang="en-US" sz="1500" b="1" dirty="0"/>
          </a:p>
        </p:txBody>
      </p:sp>
      <p:sp>
        <p:nvSpPr>
          <p:cNvPr id="19" name="TextBox 18"/>
          <p:cNvSpPr txBox="1"/>
          <p:nvPr/>
        </p:nvSpPr>
        <p:spPr>
          <a:xfrm>
            <a:off x="7438916" y="4123055"/>
            <a:ext cx="1135041" cy="660485"/>
          </a:xfrm>
          <a:prstGeom prst="rect">
            <a:avLst/>
          </a:prstGeom>
          <a:noFill/>
          <a:ln w="19050">
            <a:solidFill>
              <a:schemeClr val="accent4"/>
            </a:solidFill>
          </a:ln>
        </p:spPr>
        <p:txBody>
          <a:bodyPr wrap="square" lIns="36000" rIns="36000" rtlCol="0" anchor="ctr">
            <a:noAutofit/>
          </a:bodyPr>
          <a:lstStyle/>
          <a:p>
            <a:pPr algn="ctr">
              <a:lnSpc>
                <a:spcPct val="90000"/>
              </a:lnSpc>
            </a:pPr>
            <a:r>
              <a:rPr lang="en-US" sz="1500" b="1" dirty="0" smtClean="0">
                <a:solidFill>
                  <a:schemeClr val="accent4">
                    <a:lumMod val="75000"/>
                  </a:schemeClr>
                </a:solidFill>
              </a:rPr>
              <a:t>Excellent</a:t>
            </a:r>
            <a:br>
              <a:rPr lang="en-US" sz="1500" b="1" dirty="0" smtClean="0">
                <a:solidFill>
                  <a:schemeClr val="accent4">
                    <a:lumMod val="75000"/>
                  </a:schemeClr>
                </a:solidFill>
              </a:rPr>
            </a:br>
            <a:r>
              <a:rPr lang="en-US" sz="1500" b="1" dirty="0" smtClean="0">
                <a:solidFill>
                  <a:schemeClr val="accent4">
                    <a:lumMod val="75000"/>
                  </a:schemeClr>
                </a:solidFill>
              </a:rPr>
              <a:t>(8-10)</a:t>
            </a:r>
            <a:endParaRPr lang="en-US" sz="1500" b="1" dirty="0">
              <a:solidFill>
                <a:schemeClr val="accent4">
                  <a:lumMod val="75000"/>
                </a:schemeClr>
              </a:solidFill>
            </a:endParaRPr>
          </a:p>
        </p:txBody>
      </p:sp>
      <p:sp>
        <p:nvSpPr>
          <p:cNvPr id="2" name="TextBox 1"/>
          <p:cNvSpPr txBox="1"/>
          <p:nvPr/>
        </p:nvSpPr>
        <p:spPr>
          <a:xfrm>
            <a:off x="573456" y="2968011"/>
            <a:ext cx="1135041" cy="660485"/>
          </a:xfrm>
          <a:prstGeom prst="rect">
            <a:avLst/>
          </a:prstGeom>
          <a:noFill/>
          <a:ln w="19050">
            <a:solidFill>
              <a:schemeClr val="accent4"/>
            </a:solidFill>
          </a:ln>
        </p:spPr>
        <p:txBody>
          <a:bodyPr wrap="square" lIns="36000" rIns="36000" rtlCol="0" anchor="ctr">
            <a:noAutofit/>
          </a:bodyPr>
          <a:lstStyle/>
          <a:p>
            <a:pPr algn="ctr">
              <a:lnSpc>
                <a:spcPct val="90000"/>
              </a:lnSpc>
            </a:pPr>
            <a:r>
              <a:rPr lang="en-US" sz="1500" b="1" dirty="0" smtClean="0">
                <a:solidFill>
                  <a:schemeClr val="accent4">
                    <a:lumMod val="75000"/>
                  </a:schemeClr>
                </a:solidFill>
              </a:rPr>
              <a:t>Supplier delivery</a:t>
            </a:r>
            <a:endParaRPr lang="en-US" sz="1500" b="1" dirty="0">
              <a:solidFill>
                <a:schemeClr val="accent4">
                  <a:lumMod val="75000"/>
                </a:schemeClr>
              </a:solidFill>
            </a:endParaRPr>
          </a:p>
        </p:txBody>
      </p:sp>
      <p:sp>
        <p:nvSpPr>
          <p:cNvPr id="5" name="TextBox 4"/>
          <p:cNvSpPr txBox="1"/>
          <p:nvPr/>
        </p:nvSpPr>
        <p:spPr>
          <a:xfrm>
            <a:off x="573456" y="4123055"/>
            <a:ext cx="1135041" cy="660485"/>
          </a:xfrm>
          <a:prstGeom prst="rect">
            <a:avLst/>
          </a:prstGeom>
          <a:noFill/>
          <a:ln w="19050">
            <a:solidFill>
              <a:schemeClr val="accent4"/>
            </a:solidFill>
          </a:ln>
        </p:spPr>
        <p:txBody>
          <a:bodyPr wrap="square" lIns="36000" rIns="36000" rtlCol="0" anchor="ctr">
            <a:noAutofit/>
          </a:bodyPr>
          <a:lstStyle/>
          <a:p>
            <a:pPr algn="ctr">
              <a:lnSpc>
                <a:spcPct val="90000"/>
              </a:lnSpc>
            </a:pPr>
            <a:r>
              <a:rPr lang="en-US" sz="1500" b="1" dirty="0" smtClean="0">
                <a:solidFill>
                  <a:schemeClr val="accent4">
                    <a:lumMod val="75000"/>
                  </a:schemeClr>
                </a:solidFill>
              </a:rPr>
              <a:t>Group performance</a:t>
            </a:r>
            <a:endParaRPr lang="en-US" sz="1500" b="1" dirty="0">
              <a:solidFill>
                <a:schemeClr val="accent4">
                  <a:lumMod val="75000"/>
                </a:schemeClr>
              </a:solidFill>
            </a:endParaRPr>
          </a:p>
        </p:txBody>
      </p:sp>
      <p:sp>
        <p:nvSpPr>
          <p:cNvPr id="8" name="TextBox 7"/>
          <p:cNvSpPr txBox="1"/>
          <p:nvPr/>
        </p:nvSpPr>
        <p:spPr>
          <a:xfrm>
            <a:off x="1710337" y="2968011"/>
            <a:ext cx="1135041" cy="660485"/>
          </a:xfrm>
          <a:prstGeom prst="rect">
            <a:avLst/>
          </a:prstGeom>
          <a:noFill/>
          <a:ln w="19050">
            <a:solidFill>
              <a:schemeClr val="accent4"/>
            </a:solidFill>
          </a:ln>
        </p:spPr>
        <p:txBody>
          <a:bodyPr wrap="square" lIns="72000" rIns="72000" rtlCol="0" anchor="ctr">
            <a:noAutofit/>
          </a:bodyPr>
          <a:lstStyle/>
          <a:p>
            <a:pPr algn="ctr">
              <a:lnSpc>
                <a:spcPct val="90000"/>
              </a:lnSpc>
            </a:pPr>
            <a:endParaRPr lang="en-US" sz="1500" b="1" dirty="0"/>
          </a:p>
        </p:txBody>
      </p:sp>
      <p:sp>
        <p:nvSpPr>
          <p:cNvPr id="9" name="TextBox 8"/>
          <p:cNvSpPr txBox="1"/>
          <p:nvPr/>
        </p:nvSpPr>
        <p:spPr>
          <a:xfrm>
            <a:off x="1710337" y="4123055"/>
            <a:ext cx="1135041" cy="660485"/>
          </a:xfrm>
          <a:prstGeom prst="rect">
            <a:avLst/>
          </a:prstGeom>
          <a:noFill/>
          <a:ln w="19050">
            <a:solidFill>
              <a:schemeClr val="accent4"/>
            </a:solidFill>
          </a:ln>
        </p:spPr>
        <p:txBody>
          <a:bodyPr wrap="square" lIns="72000" rIns="72000" rtlCol="0" anchor="ctr">
            <a:noAutofit/>
          </a:bodyPr>
          <a:lstStyle/>
          <a:p>
            <a:pPr algn="ctr">
              <a:lnSpc>
                <a:spcPct val="90000"/>
              </a:lnSpc>
            </a:pPr>
            <a:endParaRPr lang="en-US" sz="1500" b="1" dirty="0"/>
          </a:p>
        </p:txBody>
      </p:sp>
      <p:sp>
        <p:nvSpPr>
          <p:cNvPr id="10" name="TextBox 9"/>
          <p:cNvSpPr txBox="1"/>
          <p:nvPr/>
        </p:nvSpPr>
        <p:spPr>
          <a:xfrm>
            <a:off x="2847219" y="2968011"/>
            <a:ext cx="1135041" cy="660485"/>
          </a:xfrm>
          <a:prstGeom prst="rect">
            <a:avLst/>
          </a:prstGeom>
          <a:noFill/>
          <a:ln w="19050">
            <a:solidFill>
              <a:schemeClr val="accent4"/>
            </a:solidFill>
          </a:ln>
        </p:spPr>
        <p:txBody>
          <a:bodyPr wrap="square" lIns="72000" rIns="72000" rtlCol="0" anchor="ctr">
            <a:noAutofit/>
          </a:bodyPr>
          <a:lstStyle/>
          <a:p>
            <a:pPr algn="ctr">
              <a:lnSpc>
                <a:spcPct val="90000"/>
              </a:lnSpc>
            </a:pPr>
            <a:endParaRPr lang="en-US" sz="1500" b="1" dirty="0"/>
          </a:p>
        </p:txBody>
      </p:sp>
      <p:sp>
        <p:nvSpPr>
          <p:cNvPr id="11" name="TextBox 10"/>
          <p:cNvSpPr txBox="1"/>
          <p:nvPr/>
        </p:nvSpPr>
        <p:spPr>
          <a:xfrm>
            <a:off x="2847219" y="4123055"/>
            <a:ext cx="1135041" cy="660485"/>
          </a:xfrm>
          <a:prstGeom prst="rect">
            <a:avLst/>
          </a:prstGeom>
          <a:noFill/>
          <a:ln w="19050">
            <a:solidFill>
              <a:schemeClr val="accent4"/>
            </a:solidFill>
          </a:ln>
        </p:spPr>
        <p:txBody>
          <a:bodyPr wrap="square" lIns="36000" rIns="36000" rtlCol="0" anchor="ctr">
            <a:noAutofit/>
          </a:bodyPr>
          <a:lstStyle/>
          <a:p>
            <a:pPr algn="ctr">
              <a:lnSpc>
                <a:spcPct val="90000"/>
              </a:lnSpc>
            </a:pPr>
            <a:r>
              <a:rPr lang="en-US" sz="1500" b="1" dirty="0" smtClean="0">
                <a:solidFill>
                  <a:schemeClr val="accent4">
                    <a:lumMod val="75000"/>
                  </a:schemeClr>
                </a:solidFill>
              </a:rPr>
              <a:t>Poor</a:t>
            </a:r>
            <a:br>
              <a:rPr lang="en-US" sz="1500" b="1" dirty="0" smtClean="0">
                <a:solidFill>
                  <a:schemeClr val="accent4">
                    <a:lumMod val="75000"/>
                  </a:schemeClr>
                </a:solidFill>
              </a:rPr>
            </a:br>
            <a:r>
              <a:rPr lang="en-US" sz="1500" b="1" dirty="0" smtClean="0">
                <a:solidFill>
                  <a:schemeClr val="accent4">
                    <a:lumMod val="75000"/>
                  </a:schemeClr>
                </a:solidFill>
              </a:rPr>
              <a:t>(0-2)</a:t>
            </a:r>
            <a:endParaRPr lang="en-US" sz="1500" b="1" dirty="0">
              <a:solidFill>
                <a:schemeClr val="accent4">
                  <a:lumMod val="75000"/>
                </a:schemeClr>
              </a:solidFill>
            </a:endParaRPr>
          </a:p>
        </p:txBody>
      </p:sp>
      <p:pic>
        <p:nvPicPr>
          <p:cNvPr id="28" name="Picture 27"/>
          <p:cNvPicPr>
            <a:picLocks noChangeAspect="1"/>
          </p:cNvPicPr>
          <p:nvPr/>
        </p:nvPicPr>
        <p:blipFill>
          <a:blip r:embed="rId2"/>
          <a:stretch>
            <a:fillRect/>
          </a:stretch>
        </p:blipFill>
        <p:spPr bwMode="ltGray">
          <a:xfrm>
            <a:off x="4122366" y="2407817"/>
            <a:ext cx="584109" cy="563685"/>
          </a:xfrm>
          <a:prstGeom prst="rect">
            <a:avLst/>
          </a:prstGeom>
        </p:spPr>
      </p:pic>
      <p:pic>
        <p:nvPicPr>
          <p:cNvPr id="140288" name="Picture 140287"/>
          <p:cNvPicPr>
            <a:picLocks noChangeAspect="1"/>
          </p:cNvPicPr>
          <p:nvPr/>
        </p:nvPicPr>
        <p:blipFill>
          <a:blip r:embed="rId3"/>
          <a:stretch>
            <a:fillRect/>
          </a:stretch>
        </p:blipFill>
        <p:spPr bwMode="ltGray">
          <a:xfrm>
            <a:off x="5601288" y="2397813"/>
            <a:ext cx="588193" cy="563685"/>
          </a:xfrm>
          <a:prstGeom prst="rect">
            <a:avLst/>
          </a:prstGeom>
        </p:spPr>
      </p:pic>
      <p:sp>
        <p:nvSpPr>
          <p:cNvPr id="140290" name="Title 1"/>
          <p:cNvSpPr>
            <a:spLocks noGrp="1"/>
          </p:cNvSpPr>
          <p:nvPr>
            <p:ph type="title"/>
          </p:nvPr>
        </p:nvSpPr>
        <p:spPr/>
        <p:txBody>
          <a:bodyPr/>
          <a:lstStyle/>
          <a:p>
            <a:r>
              <a:rPr lang="en-GB" smtClean="0"/>
              <a:t>Benchmarking</a:t>
            </a:r>
            <a:endParaRPr lang="en-GB" dirty="0" smtClean="0"/>
          </a:p>
        </p:txBody>
      </p:sp>
      <p:sp>
        <p:nvSpPr>
          <p:cNvPr id="27" name="Rectangle 26"/>
          <p:cNvSpPr/>
          <p:nvPr/>
        </p:nvSpPr>
        <p:spPr bwMode="grayWhite">
          <a:xfrm>
            <a:off x="4006201" y="2968011"/>
            <a:ext cx="3402819" cy="1815529"/>
          </a:xfrm>
          <a:prstGeom prst="rect">
            <a:avLst/>
          </a:prstGeom>
          <a:solidFill>
            <a:srgbClr val="BDCED9"/>
          </a:solidFill>
          <a:ln w="19050" cap="rnd">
            <a:noFill/>
            <a:prstDash val="sysDot"/>
            <a:round/>
            <a:headEnd/>
            <a:tailEnd/>
          </a:ln>
          <a:effectLst/>
        </p:spPr>
        <p:txBody>
          <a:bodyPr wrap="none" anchor="ctr"/>
          <a:lstStyle/>
          <a:p>
            <a:pPr>
              <a:lnSpc>
                <a:spcPct val="85000"/>
              </a:lnSpc>
            </a:pPr>
            <a:endParaRPr lang="en-US">
              <a:solidFill>
                <a:schemeClr val="bg1"/>
              </a:solidFill>
            </a:endParaRPr>
          </a:p>
        </p:txBody>
      </p:sp>
      <p:sp>
        <p:nvSpPr>
          <p:cNvPr id="24" name="Rectangle 23"/>
          <p:cNvSpPr/>
          <p:nvPr/>
        </p:nvSpPr>
        <p:spPr bwMode="gray">
          <a:xfrm>
            <a:off x="5601288" y="2968011"/>
            <a:ext cx="222310" cy="660486"/>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3" name="Rectangle 2"/>
          <p:cNvSpPr/>
          <p:nvPr/>
        </p:nvSpPr>
        <p:spPr bwMode="gray">
          <a:xfrm>
            <a:off x="4469927" y="2968010"/>
            <a:ext cx="222310" cy="660486"/>
          </a:xfrm>
          <a:prstGeom prst="rect">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13" name="TextBox 12"/>
          <p:cNvSpPr txBox="1"/>
          <p:nvPr/>
        </p:nvSpPr>
        <p:spPr>
          <a:xfrm>
            <a:off x="4008040" y="4123055"/>
            <a:ext cx="1135041" cy="660485"/>
          </a:xfrm>
          <a:prstGeom prst="rect">
            <a:avLst/>
          </a:prstGeom>
          <a:noFill/>
          <a:ln w="19050">
            <a:solidFill>
              <a:schemeClr val="bg1"/>
            </a:solidFill>
          </a:ln>
        </p:spPr>
        <p:txBody>
          <a:bodyPr wrap="square" lIns="36000" rIns="36000" rtlCol="0" anchor="ctr">
            <a:noAutofit/>
          </a:bodyPr>
          <a:lstStyle/>
          <a:p>
            <a:pPr algn="ctr">
              <a:lnSpc>
                <a:spcPct val="90000"/>
              </a:lnSpc>
            </a:pPr>
            <a:r>
              <a:rPr lang="en-US" sz="1500" b="1" dirty="0" smtClean="0">
                <a:solidFill>
                  <a:schemeClr val="accent3"/>
                </a:solidFill>
              </a:rPr>
              <a:t>Moderate</a:t>
            </a:r>
            <a:r>
              <a:rPr lang="en-US" sz="1500" b="1" dirty="0">
                <a:solidFill>
                  <a:schemeClr val="accent3"/>
                </a:solidFill>
              </a:rPr>
              <a:t/>
            </a:r>
            <a:br>
              <a:rPr lang="en-US" sz="1500" b="1" dirty="0">
                <a:solidFill>
                  <a:schemeClr val="accent3"/>
                </a:solidFill>
              </a:rPr>
            </a:br>
            <a:r>
              <a:rPr lang="en-US" sz="1500" b="1" dirty="0" smtClean="0">
                <a:solidFill>
                  <a:schemeClr val="accent3"/>
                </a:solidFill>
              </a:rPr>
              <a:t>(2-4)</a:t>
            </a:r>
            <a:endParaRPr lang="en-US" sz="1500" b="1" dirty="0">
              <a:solidFill>
                <a:schemeClr val="accent3"/>
              </a:solidFill>
            </a:endParaRPr>
          </a:p>
        </p:txBody>
      </p:sp>
      <p:sp>
        <p:nvSpPr>
          <p:cNvPr id="15" name="TextBox 14"/>
          <p:cNvSpPr txBox="1"/>
          <p:nvPr/>
        </p:nvSpPr>
        <p:spPr>
          <a:xfrm>
            <a:off x="5144922" y="4123055"/>
            <a:ext cx="1135041" cy="660485"/>
          </a:xfrm>
          <a:prstGeom prst="rect">
            <a:avLst/>
          </a:prstGeom>
          <a:noFill/>
          <a:ln w="19050">
            <a:solidFill>
              <a:schemeClr val="bg1"/>
            </a:solidFill>
          </a:ln>
        </p:spPr>
        <p:txBody>
          <a:bodyPr wrap="square" lIns="36000" rIns="36000" rtlCol="0" anchor="ctr">
            <a:noAutofit/>
          </a:bodyPr>
          <a:lstStyle/>
          <a:p>
            <a:pPr algn="ctr">
              <a:lnSpc>
                <a:spcPct val="90000"/>
              </a:lnSpc>
            </a:pPr>
            <a:r>
              <a:rPr lang="en-US" sz="1500" b="1" dirty="0" smtClean="0">
                <a:solidFill>
                  <a:schemeClr val="accent3"/>
                </a:solidFill>
              </a:rPr>
              <a:t>Adequate</a:t>
            </a:r>
            <a:br>
              <a:rPr lang="en-US" sz="1500" b="1" dirty="0" smtClean="0">
                <a:solidFill>
                  <a:schemeClr val="accent3"/>
                </a:solidFill>
              </a:rPr>
            </a:br>
            <a:r>
              <a:rPr lang="en-US" sz="1500" b="1" dirty="0" smtClean="0">
                <a:solidFill>
                  <a:schemeClr val="accent3"/>
                </a:solidFill>
              </a:rPr>
              <a:t>(4-6)</a:t>
            </a:r>
            <a:endParaRPr lang="en-US" sz="1500" b="1" dirty="0">
              <a:solidFill>
                <a:schemeClr val="accent3"/>
              </a:solidFill>
            </a:endParaRPr>
          </a:p>
        </p:txBody>
      </p:sp>
      <p:sp>
        <p:nvSpPr>
          <p:cNvPr id="17" name="TextBox 16"/>
          <p:cNvSpPr txBox="1"/>
          <p:nvPr/>
        </p:nvSpPr>
        <p:spPr>
          <a:xfrm>
            <a:off x="6278154" y="4123055"/>
            <a:ext cx="1135041" cy="660485"/>
          </a:xfrm>
          <a:prstGeom prst="rect">
            <a:avLst/>
          </a:prstGeom>
          <a:noFill/>
          <a:ln w="19050">
            <a:solidFill>
              <a:schemeClr val="bg1"/>
            </a:solidFill>
          </a:ln>
        </p:spPr>
        <p:txBody>
          <a:bodyPr wrap="square" lIns="36000" rIns="36000" rtlCol="0" anchor="ctr">
            <a:noAutofit/>
          </a:bodyPr>
          <a:lstStyle/>
          <a:p>
            <a:pPr algn="ctr">
              <a:lnSpc>
                <a:spcPct val="90000"/>
              </a:lnSpc>
            </a:pPr>
            <a:r>
              <a:rPr lang="en-US" sz="1500" b="1" dirty="0" smtClean="0">
                <a:solidFill>
                  <a:schemeClr val="accent3"/>
                </a:solidFill>
              </a:rPr>
              <a:t>Good</a:t>
            </a:r>
            <a:r>
              <a:rPr lang="en-US" sz="1500" b="1" dirty="0">
                <a:solidFill>
                  <a:schemeClr val="accent3"/>
                </a:solidFill>
              </a:rPr>
              <a:t/>
            </a:r>
            <a:br>
              <a:rPr lang="en-US" sz="1500" b="1" dirty="0">
                <a:solidFill>
                  <a:schemeClr val="accent3"/>
                </a:solidFill>
              </a:rPr>
            </a:br>
            <a:r>
              <a:rPr lang="en-US" sz="1500" b="1" dirty="0" smtClean="0">
                <a:solidFill>
                  <a:schemeClr val="accent3"/>
                </a:solidFill>
              </a:rPr>
              <a:t>(6-8)</a:t>
            </a:r>
            <a:endParaRPr lang="en-US" sz="1500" b="1" dirty="0">
              <a:solidFill>
                <a:schemeClr val="accent3"/>
              </a:solidFill>
            </a:endParaRPr>
          </a:p>
        </p:txBody>
      </p:sp>
      <p:sp>
        <p:nvSpPr>
          <p:cNvPr id="22" name="TextBox 21"/>
          <p:cNvSpPr txBox="1"/>
          <p:nvPr/>
        </p:nvSpPr>
        <p:spPr>
          <a:xfrm>
            <a:off x="4397659" y="3716291"/>
            <a:ext cx="2629567" cy="330243"/>
          </a:xfrm>
          <a:prstGeom prst="rect">
            <a:avLst/>
          </a:prstGeom>
          <a:noFill/>
          <a:ln>
            <a:noFill/>
          </a:ln>
        </p:spPr>
        <p:txBody>
          <a:bodyPr wrap="square" lIns="72000" rIns="72000" rtlCol="0" anchor="ctr">
            <a:noAutofit/>
          </a:bodyPr>
          <a:lstStyle/>
          <a:p>
            <a:pPr algn="ctr">
              <a:lnSpc>
                <a:spcPct val="90000"/>
              </a:lnSpc>
            </a:pPr>
            <a:r>
              <a:rPr lang="en-US" sz="1800" b="1" dirty="0" smtClean="0">
                <a:solidFill>
                  <a:schemeClr val="accent3"/>
                </a:solidFill>
              </a:rPr>
              <a:t>Group performance range</a:t>
            </a:r>
            <a:endParaRPr lang="en-US" sz="1800" b="1" dirty="0">
              <a:solidFill>
                <a:schemeClr val="accent3"/>
              </a:solidFill>
            </a:endParaRPr>
          </a:p>
        </p:txBody>
      </p:sp>
      <p:cxnSp>
        <p:nvCxnSpPr>
          <p:cNvPr id="25" name="Straight Arrow Connector 24"/>
          <p:cNvCxnSpPr/>
          <p:nvPr/>
        </p:nvCxnSpPr>
        <p:spPr bwMode="auto">
          <a:xfrm flipV="1">
            <a:off x="6943859" y="3881412"/>
            <a:ext cx="455122" cy="1"/>
          </a:xfrm>
          <a:prstGeom prst="straightConnector1">
            <a:avLst/>
          </a:prstGeom>
          <a:solidFill>
            <a:schemeClr val="accent1"/>
          </a:solidFill>
          <a:ln w="19050" cap="flat" cmpd="sng" algn="ctr">
            <a:solidFill>
              <a:schemeClr val="accent3"/>
            </a:solidFill>
            <a:prstDash val="solid"/>
            <a:round/>
            <a:headEnd type="triangle" w="med" len="med"/>
            <a:tailEnd type="triangle" w="med" len="med"/>
          </a:ln>
          <a:effectLst/>
        </p:spPr>
      </p:cxnSp>
      <p:cxnSp>
        <p:nvCxnSpPr>
          <p:cNvPr id="29" name="Straight Arrow Connector 28"/>
          <p:cNvCxnSpPr>
            <a:stCxn id="22" idx="1"/>
          </p:cNvCxnSpPr>
          <p:nvPr/>
        </p:nvCxnSpPr>
        <p:spPr bwMode="auto">
          <a:xfrm flipH="1" flipV="1">
            <a:off x="4008039" y="3881412"/>
            <a:ext cx="455122" cy="1"/>
          </a:xfrm>
          <a:prstGeom prst="straightConnector1">
            <a:avLst/>
          </a:prstGeom>
          <a:solidFill>
            <a:schemeClr val="accent1"/>
          </a:solidFill>
          <a:ln w="19050" cap="flat" cmpd="sng" algn="ctr">
            <a:solidFill>
              <a:schemeClr val="accent3"/>
            </a:solidFill>
            <a:prstDash val="solid"/>
            <a:round/>
            <a:headEnd type="triangle" w="med" len="med"/>
            <a:tailEnd type="triangle" w="med" len="med"/>
          </a:ln>
          <a:effectLst/>
        </p:spPr>
      </p:cxnSp>
      <p:sp>
        <p:nvSpPr>
          <p:cNvPr id="12" name="TextBox 11"/>
          <p:cNvSpPr txBox="1"/>
          <p:nvPr/>
        </p:nvSpPr>
        <p:spPr>
          <a:xfrm>
            <a:off x="4008040" y="2968011"/>
            <a:ext cx="1135041" cy="660485"/>
          </a:xfrm>
          <a:prstGeom prst="rect">
            <a:avLst/>
          </a:prstGeom>
          <a:noFill/>
          <a:ln w="19050">
            <a:solidFill>
              <a:schemeClr val="bg1"/>
            </a:solidFill>
          </a:ln>
        </p:spPr>
        <p:txBody>
          <a:bodyPr wrap="square" lIns="72000" rIns="72000" rtlCol="0" anchor="ctr">
            <a:noAutofit/>
          </a:bodyPr>
          <a:lstStyle/>
          <a:p>
            <a:pPr algn="ctr">
              <a:lnSpc>
                <a:spcPct val="90000"/>
              </a:lnSpc>
            </a:pPr>
            <a:endParaRPr lang="en-US" sz="1500" b="1" dirty="0"/>
          </a:p>
        </p:txBody>
      </p:sp>
      <p:sp>
        <p:nvSpPr>
          <p:cNvPr id="16" name="TextBox 15"/>
          <p:cNvSpPr txBox="1"/>
          <p:nvPr/>
        </p:nvSpPr>
        <p:spPr>
          <a:xfrm>
            <a:off x="6278154" y="2968011"/>
            <a:ext cx="1135041" cy="660485"/>
          </a:xfrm>
          <a:prstGeom prst="rect">
            <a:avLst/>
          </a:prstGeom>
          <a:noFill/>
          <a:ln w="19050">
            <a:solidFill>
              <a:schemeClr val="bg1"/>
            </a:solidFill>
          </a:ln>
        </p:spPr>
        <p:txBody>
          <a:bodyPr wrap="square" lIns="72000" rIns="72000" rtlCol="0" anchor="ctr">
            <a:noAutofit/>
          </a:bodyPr>
          <a:lstStyle/>
          <a:p>
            <a:pPr algn="ctr">
              <a:lnSpc>
                <a:spcPct val="90000"/>
              </a:lnSpc>
            </a:pPr>
            <a:endParaRPr lang="en-US" sz="1500" b="1" dirty="0"/>
          </a:p>
        </p:txBody>
      </p:sp>
      <p:sp>
        <p:nvSpPr>
          <p:cNvPr id="14" name="TextBox 13"/>
          <p:cNvSpPr txBox="1"/>
          <p:nvPr/>
        </p:nvSpPr>
        <p:spPr>
          <a:xfrm>
            <a:off x="5144922" y="2968011"/>
            <a:ext cx="1135041" cy="660485"/>
          </a:xfrm>
          <a:prstGeom prst="rect">
            <a:avLst/>
          </a:prstGeom>
          <a:noFill/>
          <a:ln w="19050">
            <a:solidFill>
              <a:schemeClr val="bg1"/>
            </a:solidFill>
          </a:ln>
        </p:spPr>
        <p:txBody>
          <a:bodyPr wrap="square" lIns="72000" rIns="72000" rtlCol="0" anchor="ctr">
            <a:noAutofit/>
          </a:bodyPr>
          <a:lstStyle/>
          <a:p>
            <a:pPr algn="ctr">
              <a:lnSpc>
                <a:spcPct val="90000"/>
              </a:lnSpc>
            </a:pPr>
            <a:endParaRPr lang="en-US" sz="1500" b="1" dirty="0"/>
          </a:p>
        </p:txBody>
      </p:sp>
      <p:sp>
        <p:nvSpPr>
          <p:cNvPr id="20" name="TextBox 19"/>
          <p:cNvSpPr txBox="1"/>
          <p:nvPr/>
        </p:nvSpPr>
        <p:spPr>
          <a:xfrm>
            <a:off x="2454966" y="2184952"/>
            <a:ext cx="2703972" cy="339587"/>
          </a:xfrm>
          <a:prstGeom prst="rect">
            <a:avLst/>
          </a:prstGeom>
          <a:noFill/>
          <a:ln>
            <a:noFill/>
          </a:ln>
        </p:spPr>
        <p:txBody>
          <a:bodyPr wrap="square" lIns="72000" rIns="72000" rtlCol="0" anchor="ctr">
            <a:noAutofit/>
          </a:bodyPr>
          <a:lstStyle/>
          <a:p>
            <a:pPr algn="ctr">
              <a:lnSpc>
                <a:spcPct val="90000"/>
              </a:lnSpc>
            </a:pPr>
            <a:r>
              <a:rPr lang="en-US" sz="1600" b="1" dirty="0" smtClean="0"/>
              <a:t>Supplier position with group</a:t>
            </a:r>
            <a:endParaRPr lang="en-US" sz="1600" b="1" dirty="0"/>
          </a:p>
        </p:txBody>
      </p:sp>
      <p:sp>
        <p:nvSpPr>
          <p:cNvPr id="21" name="TextBox 20"/>
          <p:cNvSpPr txBox="1"/>
          <p:nvPr/>
        </p:nvSpPr>
        <p:spPr>
          <a:xfrm>
            <a:off x="5157046" y="2184952"/>
            <a:ext cx="2703972" cy="339587"/>
          </a:xfrm>
          <a:prstGeom prst="rect">
            <a:avLst/>
          </a:prstGeom>
          <a:noFill/>
          <a:ln>
            <a:noFill/>
          </a:ln>
        </p:spPr>
        <p:txBody>
          <a:bodyPr wrap="square" lIns="72000" rIns="72000" rtlCol="0" anchor="ctr">
            <a:noAutofit/>
          </a:bodyPr>
          <a:lstStyle/>
          <a:p>
            <a:pPr algn="ctr">
              <a:lnSpc>
                <a:spcPct val="90000"/>
              </a:lnSpc>
            </a:pPr>
            <a:r>
              <a:rPr lang="en-US" sz="1600" b="1" dirty="0" smtClean="0">
                <a:solidFill>
                  <a:schemeClr val="accent4">
                    <a:lumMod val="75000"/>
                  </a:schemeClr>
                </a:solidFill>
              </a:rPr>
              <a:t>Average  position with group</a:t>
            </a:r>
            <a:endParaRPr lang="en-US" sz="1600" b="1" dirty="0">
              <a:solidFill>
                <a:schemeClr val="accent4">
                  <a:lumMod val="75000"/>
                </a:schemeClr>
              </a:solidFill>
            </a:endParaRPr>
          </a:p>
        </p:txBody>
      </p:sp>
      <p:sp>
        <p:nvSpPr>
          <p:cNvPr id="6" name="Slide Number Placeholder 5"/>
          <p:cNvSpPr>
            <a:spLocks noGrp="1"/>
          </p:cNvSpPr>
          <p:nvPr>
            <p:ph type="sldNum" sz="quarter" idx="10"/>
          </p:nvPr>
        </p:nvSpPr>
        <p:spPr/>
        <p:txBody>
          <a:bodyPr/>
          <a:lstStyle/>
          <a:p>
            <a:fld id="{19BF2C6B-E0EC-4C0E-B7D3-613ED3B301ED}" type="slidenum">
              <a:rPr lang="en-GB" smtClean="0"/>
              <a:pPr/>
              <a:t>203</a:t>
            </a:fld>
            <a:endParaRPr lang="en-GB"/>
          </a:p>
        </p:txBody>
      </p:sp>
    </p:spTree>
    <p:extLst>
      <p:ext uri="{BB962C8B-B14F-4D97-AF65-F5344CB8AC3E}">
        <p14:creationId xmlns:p14="http://schemas.microsoft.com/office/powerpoint/2010/main" val="616017747"/>
      </p:ext>
    </p:extLst>
  </p:cSld>
  <p:clrMapOvr>
    <a:masterClrMapping/>
  </p:clrMapOvr>
  <p:transition>
    <p:fade/>
  </p:transition>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13856" y="4215617"/>
            <a:ext cx="8406000" cy="360000"/>
            <a:chOff x="313856" y="2232101"/>
            <a:chExt cx="8415805" cy="360000"/>
          </a:xfrm>
        </p:grpSpPr>
        <p:sp>
          <p:nvSpPr>
            <p:cNvPr id="11" name="Rectangle 10"/>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2" name="Rectangle 11"/>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dirty="0"/>
              <a:t>The collaborative model of SCM</a:t>
            </a:r>
          </a:p>
          <a:p>
            <a:r>
              <a:rPr lang="en-GB" dirty="0"/>
              <a:t>Value chain analysis</a:t>
            </a:r>
          </a:p>
          <a:p>
            <a:r>
              <a:rPr lang="en-GB" dirty="0"/>
              <a:t>Total quality approaches</a:t>
            </a:r>
          </a:p>
          <a:p>
            <a:r>
              <a:rPr lang="en-GB" dirty="0"/>
              <a:t>Using statistical analysis to develop supplies</a:t>
            </a:r>
          </a:p>
          <a:p>
            <a:r>
              <a:rPr lang="en-GB" dirty="0"/>
              <a:t>JIT and lean thinking</a:t>
            </a:r>
          </a:p>
          <a:p>
            <a:r>
              <a:rPr lang="en-GB" dirty="0"/>
              <a:t>Benchmarking</a:t>
            </a:r>
          </a:p>
          <a:p>
            <a:r>
              <a:rPr lang="en-GB" b="1" dirty="0"/>
              <a:t>BPR</a:t>
            </a:r>
          </a:p>
        </p:txBody>
      </p:sp>
      <p:sp>
        <p:nvSpPr>
          <p:cNvPr id="3" name="Title 2"/>
          <p:cNvSpPr>
            <a:spLocks noGrp="1"/>
          </p:cNvSpPr>
          <p:nvPr>
            <p:ph type="title"/>
          </p:nvPr>
        </p:nvSpPr>
        <p:spPr/>
        <p:txBody>
          <a:bodyPr/>
          <a:lstStyle/>
          <a:p>
            <a:r>
              <a:rPr lang="en-GB" dirty="0"/>
              <a:t>Supply Chain Improvement</a:t>
            </a:r>
          </a:p>
        </p:txBody>
      </p:sp>
      <p:sp>
        <p:nvSpPr>
          <p:cNvPr id="4" name="Slide Number Placeholder 3"/>
          <p:cNvSpPr>
            <a:spLocks noGrp="1"/>
          </p:cNvSpPr>
          <p:nvPr>
            <p:ph type="sldNum" sz="quarter" idx="11"/>
          </p:nvPr>
        </p:nvSpPr>
        <p:spPr/>
        <p:txBody>
          <a:bodyPr/>
          <a:lstStyle/>
          <a:p>
            <a:fld id="{19BF2C6B-E0EC-4C0E-B7D3-613ED3B301ED}" type="slidenum">
              <a:rPr lang="en-GB" smtClean="0"/>
              <a:pPr/>
              <a:t>204</a:t>
            </a:fld>
            <a:endParaRPr lang="en-GB"/>
          </a:p>
        </p:txBody>
      </p:sp>
    </p:spTree>
    <p:extLst>
      <p:ext uri="{BB962C8B-B14F-4D97-AF65-F5344CB8AC3E}">
        <p14:creationId xmlns:p14="http://schemas.microsoft.com/office/powerpoint/2010/main" val="22607593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pPr>
              <a:spcAft>
                <a:spcPts val="900"/>
              </a:spcAft>
            </a:pPr>
            <a:r>
              <a:rPr lang="en-GB" dirty="0"/>
              <a:t>The fundamental rethinking and radical </a:t>
            </a:r>
            <a:r>
              <a:rPr lang="en-GB" dirty="0" smtClean="0"/>
              <a:t>redesign</a:t>
            </a:r>
            <a:br>
              <a:rPr lang="en-GB" dirty="0" smtClean="0"/>
            </a:br>
            <a:r>
              <a:rPr lang="en-GB" dirty="0" smtClean="0"/>
              <a:t>of </a:t>
            </a:r>
            <a:r>
              <a:rPr lang="en-GB" dirty="0"/>
              <a:t>business processes. To achieve </a:t>
            </a:r>
            <a:r>
              <a:rPr lang="en-GB" dirty="0" smtClean="0"/>
              <a:t>dramatic</a:t>
            </a:r>
            <a:br>
              <a:rPr lang="en-GB" dirty="0" smtClean="0"/>
            </a:br>
            <a:r>
              <a:rPr lang="en-GB" dirty="0" smtClean="0"/>
              <a:t>improvements </a:t>
            </a:r>
            <a:r>
              <a:rPr lang="en-GB" dirty="0"/>
              <a:t>in critical, </a:t>
            </a:r>
            <a:r>
              <a:rPr lang="en-GB" dirty="0" smtClean="0"/>
              <a:t>contemporary</a:t>
            </a:r>
            <a:br>
              <a:rPr lang="en-GB" dirty="0" smtClean="0"/>
            </a:br>
            <a:r>
              <a:rPr lang="en-GB" dirty="0" smtClean="0"/>
              <a:t>measures </a:t>
            </a:r>
            <a:r>
              <a:rPr lang="en-GB" dirty="0"/>
              <a:t>of performance such as cost, quality</a:t>
            </a:r>
            <a:r>
              <a:rPr lang="en-GB" dirty="0" smtClean="0"/>
              <a:t>,</a:t>
            </a:r>
            <a:br>
              <a:rPr lang="en-GB" dirty="0" smtClean="0"/>
            </a:br>
            <a:r>
              <a:rPr lang="en-GB" dirty="0" smtClean="0"/>
              <a:t>service </a:t>
            </a:r>
            <a:r>
              <a:rPr lang="en-GB" dirty="0"/>
              <a:t>and </a:t>
            </a:r>
            <a:r>
              <a:rPr lang="en-GB" dirty="0" smtClean="0"/>
              <a:t>speed</a:t>
            </a:r>
            <a:endParaRPr lang="en-GB" dirty="0"/>
          </a:p>
          <a:p>
            <a:pPr marL="0" indent="0">
              <a:buNone/>
            </a:pPr>
            <a:r>
              <a:rPr lang="en-GB" b="1" dirty="0"/>
              <a:t>Key concepts:</a:t>
            </a:r>
          </a:p>
          <a:p>
            <a:r>
              <a:rPr lang="en-GB" dirty="0"/>
              <a:t>Radical redesign of process can result in dramatic performance improvements</a:t>
            </a:r>
          </a:p>
          <a:p>
            <a:pPr>
              <a:spcAft>
                <a:spcPts val="900"/>
              </a:spcAft>
            </a:pPr>
            <a:r>
              <a:rPr lang="en-GB" dirty="0"/>
              <a:t>At least some existing processes are unsound and need to be replaced (‘breakthroughs’)</a:t>
            </a:r>
          </a:p>
          <a:p>
            <a:pPr marL="0" indent="0">
              <a:buNone/>
            </a:pPr>
            <a:r>
              <a:rPr lang="en-GB" b="1" dirty="0"/>
              <a:t>BPR is concerned with fundamental </a:t>
            </a:r>
            <a:r>
              <a:rPr lang="en-GB" b="1" dirty="0" smtClean="0"/>
              <a:t>change</a:t>
            </a:r>
            <a:endParaRPr lang="en-GB" b="1" dirty="0"/>
          </a:p>
        </p:txBody>
      </p:sp>
      <p:sp>
        <p:nvSpPr>
          <p:cNvPr id="4" name="Text Placeholder 3"/>
          <p:cNvSpPr>
            <a:spLocks noGrp="1"/>
          </p:cNvSpPr>
          <p:nvPr>
            <p:ph type="body" sz="quarter" idx="10"/>
          </p:nvPr>
        </p:nvSpPr>
        <p:spPr/>
        <p:txBody>
          <a:bodyPr/>
          <a:lstStyle/>
          <a:p>
            <a:r>
              <a:rPr lang="en-US" dirty="0" smtClean="0"/>
              <a:t>‘Business Process Re-engineering’ </a:t>
            </a:r>
            <a:endParaRPr lang="en-US" dirty="0"/>
          </a:p>
        </p:txBody>
      </p:sp>
      <p:sp>
        <p:nvSpPr>
          <p:cNvPr id="2867202" name="Rectangle 2"/>
          <p:cNvSpPr>
            <a:spLocks noGrp="1" noChangeArrowheads="1"/>
          </p:cNvSpPr>
          <p:nvPr>
            <p:ph type="title"/>
          </p:nvPr>
        </p:nvSpPr>
        <p:spPr/>
        <p:txBody>
          <a:bodyPr/>
          <a:lstStyle/>
          <a:p>
            <a:r>
              <a:rPr lang="en-GB" smtClean="0"/>
              <a:t>BPR</a:t>
            </a:r>
            <a:endParaRPr lang="en-GB" dirty="0"/>
          </a:p>
        </p:txBody>
      </p:sp>
      <p:pic>
        <p:nvPicPr>
          <p:cNvPr id="5" name="Picture 4" descr="BPR.png"/>
          <p:cNvPicPr>
            <a:picLocks noChangeAspect="1"/>
          </p:cNvPicPr>
          <p:nvPr/>
        </p:nvPicPr>
        <p:blipFill rotWithShape="1">
          <a:blip r:embed="rId3" cstate="print"/>
          <a:srcRect l="4405" r="7200" b="4458"/>
          <a:stretch/>
        </p:blipFill>
        <p:spPr>
          <a:xfrm>
            <a:off x="7292990" y="1512192"/>
            <a:ext cx="1242551" cy="1792983"/>
          </a:xfrm>
          <a:prstGeom prst="rect">
            <a:avLst/>
          </a:prstGeom>
          <a:ln w="12700">
            <a:solidFill>
              <a:schemeClr val="accent3"/>
            </a:solidFill>
          </a:ln>
        </p:spPr>
      </p:pic>
      <p:sp>
        <p:nvSpPr>
          <p:cNvPr id="2" name="Slide Number Placeholder 1"/>
          <p:cNvSpPr>
            <a:spLocks noGrp="1"/>
          </p:cNvSpPr>
          <p:nvPr>
            <p:ph type="sldNum" sz="quarter" idx="11"/>
          </p:nvPr>
        </p:nvSpPr>
        <p:spPr/>
        <p:txBody>
          <a:bodyPr/>
          <a:lstStyle/>
          <a:p>
            <a:fld id="{19BF2C6B-E0EC-4C0E-B7D3-613ED3B301ED}" type="slidenum">
              <a:rPr lang="en-GB" smtClean="0"/>
              <a:pPr/>
              <a:t>205</a:t>
            </a:fld>
            <a:endParaRPr lang="en-GB"/>
          </a:p>
        </p:txBody>
      </p:sp>
    </p:spTree>
    <p:extLst>
      <p:ext uri="{BB962C8B-B14F-4D97-AF65-F5344CB8AC3E}">
        <p14:creationId xmlns:p14="http://schemas.microsoft.com/office/powerpoint/2010/main" val="3738498290"/>
      </p:ext>
    </p:extLst>
  </p:cSld>
  <p:clrMapOvr>
    <a:masterClrMapping/>
  </p:clrMapOvr>
  <p:transition>
    <p:fade/>
  </p:transition>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Title 1"/>
          <p:cNvSpPr>
            <a:spLocks noGrp="1"/>
          </p:cNvSpPr>
          <p:nvPr>
            <p:ph type="title"/>
          </p:nvPr>
        </p:nvSpPr>
        <p:spPr/>
        <p:txBody>
          <a:bodyPr/>
          <a:lstStyle/>
          <a:p>
            <a:r>
              <a:rPr lang="en-GB" dirty="0"/>
              <a:t>BPR</a:t>
            </a:r>
            <a:endParaRPr lang="en-GB" dirty="0" smtClean="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378720200"/>
              </p:ext>
            </p:extLst>
          </p:nvPr>
        </p:nvGraphicFramePr>
        <p:xfrm>
          <a:off x="417513" y="1320799"/>
          <a:ext cx="8316912" cy="4632325"/>
        </p:xfrm>
        <a:graphic>
          <a:graphicData uri="http://schemas.openxmlformats.org/drawingml/2006/table">
            <a:tbl>
              <a:tblPr firstRow="1" bandRow="1">
                <a:tableStyleId>{2D5ABB26-0587-4C30-8999-92F81FD0307C}</a:tableStyleId>
              </a:tblPr>
              <a:tblGrid>
                <a:gridCol w="4158456">
                  <a:extLst>
                    <a:ext uri="{9D8B030D-6E8A-4147-A177-3AD203B41FA5}">
                      <a16:colId xmlns:a16="http://schemas.microsoft.com/office/drawing/2014/main" xmlns="" val="20000"/>
                    </a:ext>
                  </a:extLst>
                </a:gridCol>
                <a:gridCol w="4158456">
                  <a:extLst>
                    <a:ext uri="{9D8B030D-6E8A-4147-A177-3AD203B41FA5}">
                      <a16:colId xmlns:a16="http://schemas.microsoft.com/office/drawing/2014/main" xmlns="" val="20001"/>
                    </a:ext>
                  </a:extLst>
                </a:gridCol>
              </a:tblGrid>
              <a:tr h="431583">
                <a:tc>
                  <a:txBody>
                    <a:bodyPr/>
                    <a:lstStyle/>
                    <a:p>
                      <a:pPr algn="ctr"/>
                      <a:r>
                        <a:rPr lang="en-GB" sz="2100" b="1" dirty="0" smtClean="0">
                          <a:solidFill>
                            <a:schemeClr val="bg1"/>
                          </a:solidFill>
                        </a:rPr>
                        <a:t>Benefits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solidFill>
                  </a:tcPr>
                </a:tc>
                <a:tc>
                  <a:txBody>
                    <a:bodyPr/>
                    <a:lstStyle/>
                    <a:p>
                      <a:pPr algn="ctr"/>
                      <a:r>
                        <a:rPr lang="en-GB" sz="2100" b="1" dirty="0" smtClean="0">
                          <a:solidFill>
                            <a:schemeClr val="bg1"/>
                          </a:solidFill>
                        </a:rPr>
                        <a:t>Reasons for failure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4">
                        <a:lumMod val="75000"/>
                      </a:schemeClr>
                    </a:solidFill>
                  </a:tcPr>
                </a:tc>
                <a:extLst>
                  <a:ext uri="{0D108BD9-81ED-4DB2-BD59-A6C34878D82A}">
                    <a16:rowId xmlns:a16="http://schemas.microsoft.com/office/drawing/2014/main" xmlns="" val="10000"/>
                  </a:ext>
                </a:extLst>
              </a:tr>
              <a:tr h="4200742">
                <a:tc>
                  <a:txBody>
                    <a:bodyPr/>
                    <a:lstStyle/>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Revolutionary thinking</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Breakthrough improvement</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More effective organisational structures</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Organisational renewal</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Corporate culture</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Job redesign</a:t>
                      </a:r>
                    </a:p>
                  </a:txBody>
                  <a:tcPr marT="72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High risk of changing what is proven to work</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Focus on process may ignore the people</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Inappropriate change management methods</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High cost of IT projects</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Difficulties in project management such as in participation and leadership</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Inadequate training</a:t>
                      </a:r>
                    </a:p>
                  </a:txBody>
                  <a:tcPr marT="72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xmlns="" val="10001"/>
                  </a:ext>
                </a:extLst>
              </a:tr>
            </a:tbl>
          </a:graphicData>
        </a:graphic>
      </p:graphicFrame>
      <p:sp>
        <p:nvSpPr>
          <p:cNvPr id="2" name="Slide Number Placeholder 1"/>
          <p:cNvSpPr>
            <a:spLocks noGrp="1"/>
          </p:cNvSpPr>
          <p:nvPr>
            <p:ph type="sldNum" sz="quarter" idx="10"/>
          </p:nvPr>
        </p:nvSpPr>
        <p:spPr/>
        <p:txBody>
          <a:bodyPr/>
          <a:lstStyle/>
          <a:p>
            <a:fld id="{19BF2C6B-E0EC-4C0E-B7D3-613ED3B301ED}" type="slidenum">
              <a:rPr lang="en-GB" smtClean="0"/>
              <a:pPr/>
              <a:t>206</a:t>
            </a:fld>
            <a:endParaRPr lang="en-GB"/>
          </a:p>
        </p:txBody>
      </p:sp>
      <p:sp>
        <p:nvSpPr>
          <p:cNvPr id="5" name="Text Box 4"/>
          <p:cNvSpPr txBox="1">
            <a:spLocks noChangeArrowheads="1"/>
          </p:cNvSpPr>
          <p:nvPr/>
        </p:nvSpPr>
        <p:spPr bwMode="auto">
          <a:xfrm>
            <a:off x="4362759" y="5539540"/>
            <a:ext cx="4274614" cy="339887"/>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sz="1200" dirty="0">
                <a:solidFill>
                  <a:schemeClr val="accent3"/>
                </a:solidFill>
              </a:rPr>
              <a:t>Source: </a:t>
            </a:r>
            <a:r>
              <a:rPr lang="en-GB" sz="1200" dirty="0" smtClean="0">
                <a:solidFill>
                  <a:schemeClr val="accent3"/>
                </a:solidFill>
              </a:rPr>
              <a:t>Adapted from CIPS Study Materials</a:t>
            </a:r>
            <a:endParaRPr lang="en-GB" sz="1200" dirty="0">
              <a:solidFill>
                <a:schemeClr val="accent3"/>
              </a:solidFill>
            </a:endParaRPr>
          </a:p>
        </p:txBody>
      </p:sp>
    </p:spTree>
    <p:extLst>
      <p:ext uri="{BB962C8B-B14F-4D97-AF65-F5344CB8AC3E}">
        <p14:creationId xmlns:p14="http://schemas.microsoft.com/office/powerpoint/2010/main" val="403857400"/>
      </p:ext>
    </p:extLst>
  </p:cSld>
  <p:clrMapOvr>
    <a:masterClrMapping/>
  </p:clrMapOvr>
  <p:transition>
    <p:fade/>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4337" y="820271"/>
            <a:ext cx="8315325" cy="501214"/>
          </a:xfrm>
        </p:spPr>
        <p:txBody>
          <a:bodyPr/>
          <a:lstStyle/>
          <a:p>
            <a:pPr>
              <a:lnSpc>
                <a:spcPct val="90000"/>
              </a:lnSpc>
              <a:spcAft>
                <a:spcPts val="200"/>
              </a:spcAft>
            </a:pPr>
            <a:r>
              <a:rPr lang="en-GB" altLang="en-US" sz="2400" dirty="0"/>
              <a:t>Advanced </a:t>
            </a:r>
            <a:r>
              <a:rPr lang="en-GB" sz="2400" kern="1200" dirty="0">
                <a:ea typeface="Times New Roman"/>
                <a:cs typeface="Times New Roman"/>
              </a:rPr>
              <a:t>Category Management in Procurement and SCM module</a:t>
            </a:r>
            <a:r>
              <a:rPr lang="en-GB" kern="1200" dirty="0">
                <a:ea typeface="Times New Roman"/>
                <a:cs typeface="Times New Roman"/>
              </a:rPr>
              <a:t/>
            </a:r>
            <a:br>
              <a:rPr lang="en-GB" kern="1200" dirty="0">
                <a:ea typeface="Times New Roman"/>
                <a:cs typeface="Times New Roman"/>
              </a:rPr>
            </a:br>
            <a:endParaRPr lang="en-GB" kern="1200" dirty="0">
              <a:ea typeface="Times New Roman"/>
              <a:cs typeface="Times New Roman"/>
            </a:endParaRPr>
          </a:p>
        </p:txBody>
      </p:sp>
      <p:sp>
        <p:nvSpPr>
          <p:cNvPr id="2" name="Content Placeholder 1"/>
          <p:cNvSpPr>
            <a:spLocks noGrp="1"/>
          </p:cNvSpPr>
          <p:nvPr>
            <p:ph idx="1"/>
          </p:nvPr>
        </p:nvSpPr>
        <p:spPr/>
        <p:txBody>
          <a:bodyPr/>
          <a:lstStyle/>
          <a:p>
            <a:pPr marL="0" indent="0">
              <a:lnSpc>
                <a:spcPct val="90000"/>
              </a:lnSpc>
              <a:spcAft>
                <a:spcPts val="200"/>
              </a:spcAft>
              <a:buNone/>
            </a:pPr>
            <a:r>
              <a:rPr lang="en-GB" sz="2400" b="1" kern="1200" dirty="0">
                <a:ea typeface="Times New Roman"/>
                <a:cs typeface="Times New Roman"/>
              </a:rPr>
              <a:t>There are 3 units to this module</a:t>
            </a:r>
          </a:p>
          <a:p>
            <a:pPr marL="0" indent="0">
              <a:lnSpc>
                <a:spcPct val="90000"/>
              </a:lnSpc>
              <a:spcAft>
                <a:spcPts val="200"/>
              </a:spcAft>
              <a:buNone/>
            </a:pPr>
            <a:endParaRPr lang="en-GB" sz="2400" b="1" i="1" kern="1200" dirty="0">
              <a:ea typeface="Times New Roman"/>
              <a:cs typeface="Times New Roman"/>
            </a:endParaRPr>
          </a:p>
          <a:p>
            <a:pPr>
              <a:lnSpc>
                <a:spcPct val="90000"/>
              </a:lnSpc>
              <a:spcBef>
                <a:spcPts val="600"/>
              </a:spcBef>
              <a:buClr>
                <a:schemeClr val="bg1"/>
              </a:buClr>
            </a:pPr>
            <a:r>
              <a:rPr lang="en-GB" sz="2400" kern="1200" dirty="0" smtClean="0">
                <a:ea typeface="Times New Roman"/>
                <a:cs typeface="Times New Roman"/>
              </a:rPr>
              <a:t>Category </a:t>
            </a:r>
            <a:r>
              <a:rPr lang="en-GB" sz="2400" kern="1200" dirty="0">
                <a:ea typeface="Times New Roman"/>
                <a:cs typeface="Times New Roman"/>
              </a:rPr>
              <a:t>Management</a:t>
            </a:r>
          </a:p>
          <a:p>
            <a:pPr>
              <a:lnSpc>
                <a:spcPct val="90000"/>
              </a:lnSpc>
              <a:spcBef>
                <a:spcPts val="600"/>
              </a:spcBef>
              <a:buClr>
                <a:schemeClr val="bg1"/>
              </a:buClr>
            </a:pPr>
            <a:r>
              <a:rPr lang="en-GB" sz="2400" kern="1200" dirty="0">
                <a:ea typeface="Times New Roman"/>
                <a:cs typeface="Times New Roman"/>
              </a:rPr>
              <a:t>Supply Chain </a:t>
            </a:r>
            <a:r>
              <a:rPr lang="en-GB" sz="2400" kern="1200" dirty="0" smtClean="0">
                <a:ea typeface="Times New Roman"/>
                <a:cs typeface="Times New Roman"/>
              </a:rPr>
              <a:t>Improvement</a:t>
            </a:r>
          </a:p>
          <a:p>
            <a:pPr>
              <a:lnSpc>
                <a:spcPct val="90000"/>
              </a:lnSpc>
              <a:spcBef>
                <a:spcPts val="600"/>
              </a:spcBef>
              <a:buClr>
                <a:schemeClr val="bg1"/>
              </a:buClr>
            </a:pPr>
            <a:r>
              <a:rPr lang="en-GB" sz="2400" b="1" u="sng" kern="1200" dirty="0" smtClean="0">
                <a:ea typeface="Times New Roman"/>
                <a:cs typeface="Times New Roman"/>
              </a:rPr>
              <a:t>Developing </a:t>
            </a:r>
            <a:r>
              <a:rPr lang="en-GB" sz="2400" b="1" u="sng" kern="1200" dirty="0">
                <a:ea typeface="Times New Roman"/>
                <a:cs typeface="Times New Roman"/>
              </a:rPr>
              <a:t>Systems for  Procurement and Supply Chain Management</a:t>
            </a:r>
          </a:p>
          <a:p>
            <a:pPr marL="0" indent="0">
              <a:lnSpc>
                <a:spcPct val="90000"/>
              </a:lnSpc>
              <a:spcBef>
                <a:spcPts val="600"/>
              </a:spcBef>
              <a:buClr>
                <a:schemeClr val="bg1"/>
              </a:buClr>
              <a:buNone/>
            </a:pPr>
            <a:endParaRPr lang="en-GB" sz="2400" kern="1200" dirty="0">
              <a:ea typeface="Times New Roman"/>
              <a:cs typeface="Times New Roman"/>
            </a:endParaRPr>
          </a:p>
          <a:p>
            <a:pPr marL="0" indent="0">
              <a:lnSpc>
                <a:spcPct val="90000"/>
              </a:lnSpc>
              <a:spcBef>
                <a:spcPts val="600"/>
              </a:spcBef>
              <a:buClr>
                <a:schemeClr val="bg1"/>
              </a:buClr>
              <a:buNone/>
            </a:pPr>
            <a:endParaRPr lang="en-GB" sz="2400" kern="1200" dirty="0">
              <a:ea typeface="Times New Roman"/>
              <a:cs typeface="Times New Roman"/>
            </a:endParaRPr>
          </a:p>
          <a:p>
            <a:endParaRPr lang="en-GB" dirty="0"/>
          </a:p>
        </p:txBody>
      </p:sp>
    </p:spTree>
    <p:extLst>
      <p:ext uri="{BB962C8B-B14F-4D97-AF65-F5344CB8AC3E}">
        <p14:creationId xmlns:p14="http://schemas.microsoft.com/office/powerpoint/2010/main" val="1743219754"/>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r>
              <a:rPr lang="en-GB" dirty="0"/>
              <a:t>In this Unit, </a:t>
            </a:r>
            <a:r>
              <a:rPr lang="en-GB" dirty="0" smtClean="0"/>
              <a:t>we will </a:t>
            </a:r>
            <a:r>
              <a:rPr lang="en-GB" dirty="0"/>
              <a:t>be focusing on</a:t>
            </a:r>
            <a:r>
              <a:rPr lang="en-GB" dirty="0" smtClean="0"/>
              <a:t>:</a:t>
            </a:r>
            <a:endParaRPr lang="en-GB" dirty="0"/>
          </a:p>
        </p:txBody>
      </p:sp>
      <p:sp>
        <p:nvSpPr>
          <p:cNvPr id="2" name="Content Placeholder 1"/>
          <p:cNvSpPr>
            <a:spLocks noGrp="1"/>
          </p:cNvSpPr>
          <p:nvPr>
            <p:ph idx="1"/>
          </p:nvPr>
        </p:nvSpPr>
        <p:spPr/>
        <p:txBody>
          <a:bodyPr/>
          <a:lstStyle/>
          <a:p>
            <a:r>
              <a:rPr lang="en-GB" dirty="0" smtClean="0"/>
              <a:t>The use of systems, ERP and databases</a:t>
            </a:r>
          </a:p>
          <a:p>
            <a:r>
              <a:rPr lang="en-GB" dirty="0" smtClean="0"/>
              <a:t>The development of P2P systems</a:t>
            </a:r>
          </a:p>
          <a:p>
            <a:r>
              <a:rPr lang="en-GB" dirty="0" smtClean="0"/>
              <a:t>Data integrity</a:t>
            </a:r>
          </a:p>
          <a:p>
            <a:r>
              <a:rPr lang="en-GB" dirty="0" smtClean="0"/>
              <a:t>Integration tools</a:t>
            </a:r>
          </a:p>
          <a:p>
            <a:r>
              <a:rPr lang="en-GB" dirty="0" smtClean="0"/>
              <a:t>Developments in IT</a:t>
            </a:r>
          </a:p>
        </p:txBody>
      </p:sp>
      <p:sp>
        <p:nvSpPr>
          <p:cNvPr id="3" name="Title 2"/>
          <p:cNvSpPr>
            <a:spLocks noGrp="1"/>
          </p:cNvSpPr>
          <p:nvPr>
            <p:ph type="title"/>
          </p:nvPr>
        </p:nvSpPr>
        <p:spPr/>
        <p:txBody>
          <a:bodyPr/>
          <a:lstStyle/>
          <a:p>
            <a:r>
              <a:rPr lang="en-GB" dirty="0" smtClean="0"/>
              <a:t>Developing Systems</a:t>
            </a:r>
            <a:endParaRPr lang="en-GB"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208</a:t>
            </a:fld>
            <a:endParaRPr lang="en-GB"/>
          </a:p>
        </p:txBody>
      </p:sp>
    </p:spTree>
    <p:extLst>
      <p:ext uri="{BB962C8B-B14F-4D97-AF65-F5344CB8AC3E}">
        <p14:creationId xmlns:p14="http://schemas.microsoft.com/office/powerpoint/2010/main" val="1338306127"/>
      </p:ext>
    </p:extLst>
  </p:cSld>
  <p:clrMapOvr>
    <a:masterClrMapping/>
  </p:clrMapOvr>
  <p:transition>
    <p:fade/>
  </p:transition>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13856" y="1836992"/>
            <a:ext cx="8406000" cy="360000"/>
            <a:chOff x="313856" y="2232101"/>
            <a:chExt cx="8415805" cy="360000"/>
          </a:xfrm>
        </p:grpSpPr>
        <p:sp>
          <p:nvSpPr>
            <p:cNvPr id="11" name="Rectangle 10"/>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2" name="Rectangle 11"/>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a:t>
            </a:r>
            <a:r>
              <a:rPr lang="en-GB" dirty="0" smtClean="0"/>
              <a:t>be focusing </a:t>
            </a:r>
            <a:r>
              <a:rPr lang="en-GB" dirty="0"/>
              <a:t>on</a:t>
            </a:r>
            <a:r>
              <a:rPr lang="en-GB" dirty="0" smtClean="0"/>
              <a:t>:</a:t>
            </a:r>
            <a:endParaRPr lang="en-GB" dirty="0"/>
          </a:p>
        </p:txBody>
      </p:sp>
      <p:sp>
        <p:nvSpPr>
          <p:cNvPr id="2" name="Content Placeholder 1"/>
          <p:cNvSpPr>
            <a:spLocks noGrp="1"/>
          </p:cNvSpPr>
          <p:nvPr>
            <p:ph idx="1"/>
          </p:nvPr>
        </p:nvSpPr>
        <p:spPr/>
        <p:txBody>
          <a:bodyPr/>
          <a:lstStyle/>
          <a:p>
            <a:r>
              <a:rPr lang="en-GB" b="1" dirty="0" smtClean="0"/>
              <a:t>The use of systems, ERP and databases</a:t>
            </a:r>
          </a:p>
          <a:p>
            <a:r>
              <a:rPr lang="en-GB" dirty="0" smtClean="0"/>
              <a:t>The development of P2P systems</a:t>
            </a:r>
          </a:p>
          <a:p>
            <a:r>
              <a:rPr lang="en-GB" dirty="0" smtClean="0"/>
              <a:t>Data integrity</a:t>
            </a:r>
          </a:p>
          <a:p>
            <a:r>
              <a:rPr lang="en-GB" dirty="0" smtClean="0"/>
              <a:t>Integration tools</a:t>
            </a:r>
          </a:p>
          <a:p>
            <a:r>
              <a:rPr lang="en-GB" dirty="0" smtClean="0"/>
              <a:t>Developments in IT</a:t>
            </a:r>
          </a:p>
        </p:txBody>
      </p:sp>
      <p:sp>
        <p:nvSpPr>
          <p:cNvPr id="3" name="Title 2"/>
          <p:cNvSpPr>
            <a:spLocks noGrp="1"/>
          </p:cNvSpPr>
          <p:nvPr>
            <p:ph type="title"/>
          </p:nvPr>
        </p:nvSpPr>
        <p:spPr/>
        <p:txBody>
          <a:bodyPr/>
          <a:lstStyle/>
          <a:p>
            <a:r>
              <a:rPr lang="en-GB" smtClean="0"/>
              <a:t>Developing Systems</a:t>
            </a:r>
            <a:endParaRPr lang="en-GB"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209</a:t>
            </a:fld>
            <a:endParaRPr lang="en-GB"/>
          </a:p>
        </p:txBody>
      </p:sp>
    </p:spTree>
    <p:extLst>
      <p:ext uri="{BB962C8B-B14F-4D97-AF65-F5344CB8AC3E}">
        <p14:creationId xmlns:p14="http://schemas.microsoft.com/office/powerpoint/2010/main" val="8175310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pPr marL="0" indent="0">
              <a:buNone/>
            </a:pPr>
            <a:r>
              <a:rPr lang="en-GB" b="1" dirty="0">
                <a:solidFill>
                  <a:srgbClr val="003366"/>
                </a:solidFill>
              </a:rPr>
              <a:t>Independence</a:t>
            </a:r>
          </a:p>
          <a:p>
            <a:r>
              <a:rPr lang="en-GB" dirty="0">
                <a:solidFill>
                  <a:srgbClr val="003366"/>
                </a:solidFill>
              </a:rPr>
              <a:t>Procurement operates within its own guidelines, with a focus on functional efficiencies and </a:t>
            </a:r>
            <a:r>
              <a:rPr lang="en-GB" dirty="0" smtClean="0">
                <a:solidFill>
                  <a:srgbClr val="003366"/>
                </a:solidFill>
              </a:rPr>
              <a:t>improvements</a:t>
            </a:r>
            <a:endParaRPr lang="en-GB" dirty="0">
              <a:solidFill>
                <a:srgbClr val="003366"/>
              </a:solidFill>
            </a:endParaRPr>
          </a:p>
          <a:p>
            <a:pPr marL="0" indent="0">
              <a:buNone/>
            </a:pPr>
            <a:r>
              <a:rPr lang="en-GB" b="1" dirty="0">
                <a:solidFill>
                  <a:srgbClr val="003366"/>
                </a:solidFill>
              </a:rPr>
              <a:t>Dependence</a:t>
            </a:r>
          </a:p>
          <a:p>
            <a:r>
              <a:rPr lang="en-GB" dirty="0">
                <a:solidFill>
                  <a:srgbClr val="003366"/>
                </a:solidFill>
              </a:rPr>
              <a:t>Procurement dovetails with other functions via consultation and reporting, but still uses a standalone information </a:t>
            </a:r>
            <a:r>
              <a:rPr lang="en-GB" dirty="0" smtClean="0">
                <a:solidFill>
                  <a:srgbClr val="003366"/>
                </a:solidFill>
              </a:rPr>
              <a:t>system</a:t>
            </a:r>
            <a:endParaRPr lang="en-GB" dirty="0">
              <a:solidFill>
                <a:srgbClr val="003366"/>
              </a:solidFill>
            </a:endParaRPr>
          </a:p>
          <a:p>
            <a:pPr marL="0" indent="0">
              <a:buNone/>
            </a:pPr>
            <a:r>
              <a:rPr lang="en-GB" b="1" dirty="0">
                <a:solidFill>
                  <a:srgbClr val="003366"/>
                </a:solidFill>
              </a:rPr>
              <a:t>Business integration</a:t>
            </a:r>
          </a:p>
          <a:p>
            <a:r>
              <a:rPr lang="en-GB" dirty="0">
                <a:solidFill>
                  <a:srgbClr val="003366"/>
                </a:solidFill>
              </a:rPr>
              <a:t>Procurement systematically integrates with other functions in the internal supply </a:t>
            </a:r>
            <a:r>
              <a:rPr lang="en-GB" dirty="0" smtClean="0">
                <a:solidFill>
                  <a:srgbClr val="003366"/>
                </a:solidFill>
              </a:rPr>
              <a:t>chain</a:t>
            </a:r>
          </a:p>
          <a:p>
            <a:pPr marL="0" indent="0">
              <a:buNone/>
            </a:pPr>
            <a:r>
              <a:rPr lang="en-GB" b="1" dirty="0">
                <a:solidFill>
                  <a:srgbClr val="003366"/>
                </a:solidFill>
              </a:rPr>
              <a:t>Chain integration</a:t>
            </a:r>
          </a:p>
          <a:p>
            <a:r>
              <a:rPr lang="en-GB" dirty="0">
                <a:solidFill>
                  <a:srgbClr val="003366"/>
                </a:solidFill>
              </a:rPr>
              <a:t>Procurement has a key role in securing systematic co-operation and information-sharing </a:t>
            </a:r>
            <a:r>
              <a:rPr lang="en-GB" dirty="0"/>
              <a:t>across the supply </a:t>
            </a:r>
            <a:r>
              <a:rPr lang="en-GB" dirty="0" smtClean="0"/>
              <a:t>chain</a:t>
            </a:r>
            <a:endParaRPr lang="en-GB" dirty="0"/>
          </a:p>
        </p:txBody>
      </p:sp>
      <p:sp>
        <p:nvSpPr>
          <p:cNvPr id="72706" name="Title 1"/>
          <p:cNvSpPr>
            <a:spLocks noGrp="1"/>
          </p:cNvSpPr>
          <p:nvPr>
            <p:ph type="title"/>
          </p:nvPr>
        </p:nvSpPr>
        <p:spPr/>
        <p:txBody>
          <a:bodyPr/>
          <a:lstStyle/>
          <a:p>
            <a:r>
              <a:rPr lang="en-GB" altLang="en-US" dirty="0" smtClean="0"/>
              <a:t>The Use of Systems</a:t>
            </a:r>
          </a:p>
        </p:txBody>
      </p:sp>
    </p:spTree>
    <p:extLst>
      <p:ext uri="{BB962C8B-B14F-4D97-AF65-F5344CB8AC3E}">
        <p14:creationId xmlns:p14="http://schemas.microsoft.com/office/powerpoint/2010/main" val="2051401889"/>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Enterprise Resource Planning</a:t>
            </a:r>
            <a:endParaRPr lang="en-GB" dirty="0"/>
          </a:p>
        </p:txBody>
      </p:sp>
      <p:sp>
        <p:nvSpPr>
          <p:cNvPr id="3" name="Content Placeholder 2"/>
          <p:cNvSpPr>
            <a:spLocks noGrp="1"/>
          </p:cNvSpPr>
          <p:nvPr>
            <p:ph idx="1"/>
          </p:nvPr>
        </p:nvSpPr>
        <p:spPr/>
        <p:txBody>
          <a:bodyPr/>
          <a:lstStyle/>
          <a:p>
            <a:r>
              <a:rPr lang="en-GB" dirty="0" smtClean="0"/>
              <a:t>Provides an integrated view of the core business processes</a:t>
            </a:r>
          </a:p>
          <a:p>
            <a:r>
              <a:rPr lang="en-GB" dirty="0" smtClean="0"/>
              <a:t>ERPI</a:t>
            </a:r>
          </a:p>
          <a:p>
            <a:pPr lvl="1"/>
            <a:r>
              <a:rPr lang="en-GB" dirty="0" smtClean="0"/>
              <a:t>Accounting</a:t>
            </a:r>
          </a:p>
          <a:p>
            <a:pPr lvl="1"/>
            <a:r>
              <a:rPr lang="en-GB" dirty="0" smtClean="0"/>
              <a:t>Human Resource</a:t>
            </a:r>
          </a:p>
          <a:p>
            <a:pPr lvl="1"/>
            <a:r>
              <a:rPr lang="en-GB" dirty="0" smtClean="0"/>
              <a:t>Corporate Performance and Governance</a:t>
            </a:r>
          </a:p>
          <a:p>
            <a:pPr lvl="1"/>
            <a:r>
              <a:rPr lang="en-GB" dirty="0" smtClean="0"/>
              <a:t>Sales</a:t>
            </a:r>
          </a:p>
          <a:p>
            <a:r>
              <a:rPr lang="en-GB" dirty="0" smtClean="0"/>
              <a:t>ERP II</a:t>
            </a:r>
          </a:p>
          <a:p>
            <a:pPr lvl="1"/>
            <a:r>
              <a:rPr lang="en-GB" dirty="0" smtClean="0"/>
              <a:t>Customer Services </a:t>
            </a:r>
          </a:p>
          <a:p>
            <a:pPr lvl="1"/>
            <a:r>
              <a:rPr lang="en-GB" dirty="0" smtClean="0"/>
              <a:t>Production</a:t>
            </a:r>
          </a:p>
          <a:p>
            <a:pPr lvl="1"/>
            <a:r>
              <a:rPr lang="en-GB" dirty="0" smtClean="0"/>
              <a:t>Distribution</a:t>
            </a:r>
          </a:p>
          <a:p>
            <a:pPr lvl="1"/>
            <a:r>
              <a:rPr lang="en-GB" b="1" dirty="0" smtClean="0"/>
              <a:t>Procurement (SRM)</a:t>
            </a:r>
            <a:endParaRPr lang="en-GB" b="1" dirty="0"/>
          </a:p>
        </p:txBody>
      </p:sp>
      <p:sp>
        <p:nvSpPr>
          <p:cNvPr id="4" name="Title 3"/>
          <p:cNvSpPr>
            <a:spLocks noGrp="1"/>
          </p:cNvSpPr>
          <p:nvPr>
            <p:ph type="title"/>
          </p:nvPr>
        </p:nvSpPr>
        <p:spPr/>
        <p:txBody>
          <a:bodyPr/>
          <a:lstStyle/>
          <a:p>
            <a:r>
              <a:rPr lang="en-GB" dirty="0" smtClean="0"/>
              <a:t>Use of Systems</a:t>
            </a:r>
            <a:endParaRPr lang="en-GB"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211</a:t>
            </a:fld>
            <a:endParaRPr lang="en-GB"/>
          </a:p>
        </p:txBody>
      </p:sp>
    </p:spTree>
    <p:extLst>
      <p:ext uri="{BB962C8B-B14F-4D97-AF65-F5344CB8AC3E}">
        <p14:creationId xmlns:p14="http://schemas.microsoft.com/office/powerpoint/2010/main" val="3648495728"/>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smtClean="0"/>
              <a:t>Enterprise Resource Systems</a:t>
            </a:r>
            <a:endParaRPr lang="en-GB" dirty="0"/>
          </a:p>
        </p:txBody>
      </p:sp>
      <p:sp>
        <p:nvSpPr>
          <p:cNvPr id="3" name="Content Placeholder 2"/>
          <p:cNvSpPr>
            <a:spLocks noGrp="1"/>
          </p:cNvSpPr>
          <p:nvPr>
            <p:ph idx="1"/>
          </p:nvPr>
        </p:nvSpPr>
        <p:spPr/>
        <p:txBody>
          <a:bodyPr/>
          <a:lstStyle/>
          <a:p>
            <a:r>
              <a:rPr lang="en-GB" dirty="0" smtClean="0"/>
              <a:t>What do we want the system to do for us?</a:t>
            </a:r>
          </a:p>
          <a:p>
            <a:pPr lvl="1"/>
            <a:r>
              <a:rPr lang="en-GB" dirty="0" smtClean="0"/>
              <a:t>Collect Data</a:t>
            </a:r>
          </a:p>
          <a:p>
            <a:pPr lvl="1"/>
            <a:r>
              <a:rPr lang="en-GB" dirty="0" smtClean="0"/>
              <a:t>Store Data</a:t>
            </a:r>
          </a:p>
          <a:p>
            <a:pPr lvl="1"/>
            <a:r>
              <a:rPr lang="en-GB" dirty="0" smtClean="0"/>
              <a:t>Manage Data</a:t>
            </a:r>
          </a:p>
          <a:p>
            <a:pPr lvl="1"/>
            <a:r>
              <a:rPr lang="en-GB" dirty="0" smtClean="0"/>
              <a:t>Interpret Data</a:t>
            </a:r>
          </a:p>
          <a:p>
            <a:r>
              <a:rPr lang="en-GB" dirty="0" smtClean="0"/>
              <a:t>What does that mean for us?</a:t>
            </a:r>
          </a:p>
          <a:p>
            <a:pPr lvl="1"/>
            <a:r>
              <a:rPr lang="en-GB" dirty="0" smtClean="0"/>
              <a:t>What do we know?</a:t>
            </a:r>
          </a:p>
          <a:p>
            <a:pPr lvl="1"/>
            <a:r>
              <a:rPr lang="en-GB" dirty="0" smtClean="0"/>
              <a:t>What can we do?</a:t>
            </a:r>
            <a:endParaRPr lang="en-GB" dirty="0"/>
          </a:p>
        </p:txBody>
      </p:sp>
      <p:sp>
        <p:nvSpPr>
          <p:cNvPr id="4" name="Title 3"/>
          <p:cNvSpPr>
            <a:spLocks noGrp="1"/>
          </p:cNvSpPr>
          <p:nvPr>
            <p:ph type="title"/>
          </p:nvPr>
        </p:nvSpPr>
        <p:spPr/>
        <p:txBody>
          <a:bodyPr/>
          <a:lstStyle/>
          <a:p>
            <a:r>
              <a:rPr lang="en-GB" dirty="0" smtClean="0"/>
              <a:t>Use of Systems</a:t>
            </a:r>
            <a:endParaRPr lang="en-GB"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212</a:t>
            </a:fld>
            <a:endParaRPr lang="en-GB"/>
          </a:p>
        </p:txBody>
      </p:sp>
      <p:pic>
        <p:nvPicPr>
          <p:cNvPr id="6" name="Picture 5"/>
          <p:cNvPicPr>
            <a:picLocks noChangeAspect="1"/>
          </p:cNvPicPr>
          <p:nvPr/>
        </p:nvPicPr>
        <p:blipFill rotWithShape="1">
          <a:blip r:embed="rId3"/>
          <a:srcRect b="24870"/>
          <a:stretch/>
        </p:blipFill>
        <p:spPr bwMode="ltGray">
          <a:xfrm>
            <a:off x="969859" y="4622978"/>
            <a:ext cx="7381006" cy="1270490"/>
          </a:xfrm>
          <a:prstGeom prst="rect">
            <a:avLst/>
          </a:prstGeom>
        </p:spPr>
      </p:pic>
    </p:spTree>
    <p:extLst>
      <p:ext uri="{BB962C8B-B14F-4D97-AF65-F5344CB8AC3E}">
        <p14:creationId xmlns:p14="http://schemas.microsoft.com/office/powerpoint/2010/main" val="3076652689"/>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Enterprise Resource Planning Systems (ERP)</a:t>
            </a:r>
          </a:p>
        </p:txBody>
      </p:sp>
      <p:sp>
        <p:nvSpPr>
          <p:cNvPr id="3" name="Rectangle 2"/>
          <p:cNvSpPr/>
          <p:nvPr/>
        </p:nvSpPr>
        <p:spPr>
          <a:xfrm>
            <a:off x="443754" y="1292436"/>
            <a:ext cx="8364070" cy="4939814"/>
          </a:xfrm>
          <a:prstGeom prst="rect">
            <a:avLst/>
          </a:prstGeom>
        </p:spPr>
        <p:txBody>
          <a:bodyPr wrap="square">
            <a:spAutoFit/>
          </a:bodyPr>
          <a:lstStyle/>
          <a:p>
            <a:r>
              <a:rPr lang="en-GB" sz="2000" dirty="0">
                <a:solidFill>
                  <a:schemeClr val="accent3"/>
                </a:solidFill>
              </a:rPr>
              <a:t>ERP software is a business software solution aimed at the integration of all business processes into a single unified system aimed at supporting the achievement of the business goals of an organization.  Benefits include:-</a:t>
            </a:r>
          </a:p>
          <a:p>
            <a:endParaRPr lang="en-GB" sz="1100" dirty="0">
              <a:solidFill>
                <a:schemeClr val="accent3"/>
              </a:solidFill>
            </a:endParaRPr>
          </a:p>
          <a:p>
            <a:pPr marL="342900" indent="-342900">
              <a:buFont typeface="Arial" panose="020B0604020202020204" pitchFamily="34" charset="0"/>
              <a:buChar char="•"/>
            </a:pPr>
            <a:r>
              <a:rPr lang="en-US" sz="2000" dirty="0" err="1">
                <a:solidFill>
                  <a:schemeClr val="accent3"/>
                </a:solidFill>
              </a:rPr>
              <a:t>Standardised</a:t>
            </a:r>
            <a:r>
              <a:rPr lang="en-US" sz="2000" dirty="0">
                <a:solidFill>
                  <a:schemeClr val="accent3"/>
                </a:solidFill>
              </a:rPr>
              <a:t> environment with shared databases independent of applications and integrated applications</a:t>
            </a:r>
          </a:p>
          <a:p>
            <a:pPr marL="342900" indent="-342900">
              <a:buFont typeface="Arial" panose="020B0604020202020204" pitchFamily="34" charset="0"/>
              <a:buChar char="•"/>
            </a:pPr>
            <a:r>
              <a:rPr lang="en-GB" sz="2000" dirty="0">
                <a:solidFill>
                  <a:schemeClr val="accent3"/>
                </a:solidFill>
              </a:rPr>
              <a:t>All processes and sub-processes are linked and unified into a single system</a:t>
            </a:r>
          </a:p>
          <a:p>
            <a:pPr marL="342900" indent="-342900">
              <a:buFont typeface="Arial" panose="020B0604020202020204" pitchFamily="34" charset="0"/>
              <a:buChar char="•"/>
            </a:pPr>
            <a:r>
              <a:rPr lang="en-US" sz="2000" dirty="0">
                <a:solidFill>
                  <a:schemeClr val="accent3"/>
                </a:solidFill>
              </a:rPr>
              <a:t>Smooth and seamless flow of information across </a:t>
            </a:r>
            <a:r>
              <a:rPr lang="en-US" sz="2000" dirty="0" err="1">
                <a:solidFill>
                  <a:schemeClr val="accent3"/>
                </a:solidFill>
              </a:rPr>
              <a:t>organisational</a:t>
            </a:r>
            <a:r>
              <a:rPr lang="en-US" sz="2000" dirty="0">
                <a:solidFill>
                  <a:schemeClr val="accent3"/>
                </a:solidFill>
              </a:rPr>
              <a:t> boundaries</a:t>
            </a:r>
          </a:p>
          <a:p>
            <a:pPr marL="342900" indent="-342900">
              <a:buFont typeface="Arial" panose="020B0604020202020204" pitchFamily="34" charset="0"/>
              <a:buChar char="•"/>
            </a:pPr>
            <a:r>
              <a:rPr lang="en-GB" sz="2000" dirty="0">
                <a:solidFill>
                  <a:schemeClr val="accent3"/>
                </a:solidFill>
              </a:rPr>
              <a:t>Improved productivity, efficiency and consequent achievement of business objectives.</a:t>
            </a:r>
          </a:p>
          <a:p>
            <a:pPr marL="342900" indent="-342900">
              <a:buFont typeface="Arial" panose="020B0604020202020204" pitchFamily="34" charset="0"/>
              <a:buChar char="•"/>
            </a:pPr>
            <a:r>
              <a:rPr lang="en-GB" sz="2000" dirty="0">
                <a:solidFill>
                  <a:schemeClr val="accent3"/>
                </a:solidFill>
              </a:rPr>
              <a:t>Reduced response times by allowing access and effective usage of business critical information</a:t>
            </a:r>
          </a:p>
          <a:p>
            <a:pPr marL="342900" indent="-342900">
              <a:buFont typeface="Arial" panose="020B0604020202020204" pitchFamily="34" charset="0"/>
              <a:buChar char="•"/>
            </a:pPr>
            <a:r>
              <a:rPr lang="en-GB" sz="2000" dirty="0">
                <a:solidFill>
                  <a:schemeClr val="accent3"/>
                </a:solidFill>
              </a:rPr>
              <a:t>The streamlining of numerous functions performed by the organisation as a whole</a:t>
            </a:r>
          </a:p>
          <a:p>
            <a:pPr marL="342900" indent="-342900">
              <a:buFont typeface="Arial" panose="020B0604020202020204" pitchFamily="34" charset="0"/>
              <a:buChar char="•"/>
            </a:pPr>
            <a:r>
              <a:rPr lang="en-GB" sz="2000" dirty="0">
                <a:solidFill>
                  <a:schemeClr val="accent3"/>
                </a:solidFill>
              </a:rPr>
              <a:t>Aids decision making and control within organisations</a:t>
            </a:r>
          </a:p>
          <a:p>
            <a:pPr marL="342900" indent="-342900">
              <a:buFont typeface="Arial" panose="020B0604020202020204" pitchFamily="34" charset="0"/>
              <a:buChar char="•"/>
            </a:pPr>
            <a:endParaRPr lang="en-GB" sz="2400" dirty="0">
              <a:solidFill>
                <a:schemeClr val="bg1"/>
              </a:solidFill>
              <a:effectLst/>
            </a:endParaRPr>
          </a:p>
        </p:txBody>
      </p:sp>
    </p:spTree>
    <p:extLst>
      <p:ext uri="{BB962C8B-B14F-4D97-AF65-F5344CB8AC3E}">
        <p14:creationId xmlns:p14="http://schemas.microsoft.com/office/powerpoint/2010/main" val="1253341754"/>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3342" y="1251132"/>
            <a:ext cx="8315325" cy="501650"/>
          </a:xfrm>
        </p:spPr>
        <p:txBody>
          <a:bodyPr/>
          <a:lstStyle/>
          <a:p>
            <a:r>
              <a:rPr lang="en-GB" dirty="0" smtClean="0"/>
              <a:t>What do we need from an e-procurement system</a:t>
            </a:r>
            <a:endParaRPr lang="en-GB" dirty="0"/>
          </a:p>
          <a:p>
            <a:endParaRPr lang="en-GB" dirty="0"/>
          </a:p>
        </p:txBody>
      </p:sp>
      <p:sp>
        <p:nvSpPr>
          <p:cNvPr id="3" name="Content Placeholder 2"/>
          <p:cNvSpPr>
            <a:spLocks noGrp="1"/>
          </p:cNvSpPr>
          <p:nvPr>
            <p:ph idx="1"/>
          </p:nvPr>
        </p:nvSpPr>
        <p:spPr>
          <a:xfrm>
            <a:off x="407216" y="1679938"/>
            <a:ext cx="8315324" cy="4129086"/>
          </a:xfrm>
        </p:spPr>
        <p:txBody>
          <a:bodyPr/>
          <a:lstStyle/>
          <a:p>
            <a:r>
              <a:rPr lang="en-GB" sz="1800" dirty="0" smtClean="0"/>
              <a:t>Efficient implementation</a:t>
            </a:r>
          </a:p>
          <a:p>
            <a:r>
              <a:rPr lang="en-GB" sz="1800" dirty="0" smtClean="0"/>
              <a:t>Spend visibility across the supply chain</a:t>
            </a:r>
          </a:p>
          <a:p>
            <a:r>
              <a:rPr lang="en-GB" sz="1800" dirty="0" smtClean="0"/>
              <a:t>Financial performance</a:t>
            </a:r>
          </a:p>
          <a:p>
            <a:r>
              <a:rPr lang="en-GB" sz="1800" dirty="0" smtClean="0"/>
              <a:t>Functionality</a:t>
            </a:r>
          </a:p>
          <a:p>
            <a:r>
              <a:rPr lang="en-GB" sz="1800" dirty="0" smtClean="0"/>
              <a:t>Ease of use and end user adoption</a:t>
            </a:r>
          </a:p>
          <a:p>
            <a:r>
              <a:rPr lang="en-GB" sz="1800" dirty="0" smtClean="0"/>
              <a:t>Collaboration between internal and external stakeholders</a:t>
            </a:r>
          </a:p>
          <a:p>
            <a:r>
              <a:rPr lang="en-GB" sz="1800" dirty="0" smtClean="0"/>
              <a:t>End to end visibility</a:t>
            </a:r>
          </a:p>
          <a:p>
            <a:r>
              <a:rPr lang="en-GB" sz="1800" dirty="0" smtClean="0"/>
              <a:t>Advanced procurement analytics and flexible data models (Big Data analytics)</a:t>
            </a:r>
          </a:p>
          <a:p>
            <a:pPr algn="just"/>
            <a:r>
              <a:rPr lang="en-GB" sz="1800" dirty="0" smtClean="0"/>
              <a:t>Ability to manage strategic procurement not just operational procurement i.e. savings tracking, supplier value management, spend analysis, contract management</a:t>
            </a:r>
          </a:p>
          <a:p>
            <a:r>
              <a:rPr lang="en-GB" sz="1100" dirty="0"/>
              <a:t>Source: </a:t>
            </a:r>
            <a:r>
              <a:rPr lang="en-GB" sz="1100" dirty="0" err="1"/>
              <a:t>BravoSolution</a:t>
            </a:r>
            <a:r>
              <a:rPr lang="en-GB" sz="1100" dirty="0"/>
              <a:t>, CIPS Knowledge </a:t>
            </a:r>
            <a:r>
              <a:rPr lang="en-GB" sz="1100" dirty="0" smtClean="0"/>
              <a:t>Partner http</a:t>
            </a:r>
            <a:r>
              <a:rPr lang="en-GB" sz="1100" dirty="0"/>
              <a:t>://more.bravosolution.com/hubfs/0_Global_BravoSolution/1_CIPS/Content/CIPS_Whitepaper_10-Reasons-Why-ERP-Fails-Procurement.pdf</a:t>
            </a:r>
          </a:p>
        </p:txBody>
      </p:sp>
      <p:sp>
        <p:nvSpPr>
          <p:cNvPr id="4" name="Title 3"/>
          <p:cNvSpPr>
            <a:spLocks noGrp="1"/>
          </p:cNvSpPr>
          <p:nvPr>
            <p:ph type="title"/>
          </p:nvPr>
        </p:nvSpPr>
        <p:spPr/>
        <p:txBody>
          <a:bodyPr/>
          <a:lstStyle/>
          <a:p>
            <a:r>
              <a:rPr lang="en-GB" dirty="0" smtClean="0"/>
              <a:t>E-Procurement</a:t>
            </a:r>
            <a:endParaRPr lang="en-GB" dirty="0"/>
          </a:p>
        </p:txBody>
      </p:sp>
      <p:sp>
        <p:nvSpPr>
          <p:cNvPr id="5" name="Slide Number Placeholder 4"/>
          <p:cNvSpPr>
            <a:spLocks noGrp="1"/>
          </p:cNvSpPr>
          <p:nvPr>
            <p:ph type="sldNum" sz="quarter" idx="11"/>
          </p:nvPr>
        </p:nvSpPr>
        <p:spPr/>
        <p:txBody>
          <a:bodyPr/>
          <a:lstStyle/>
          <a:p>
            <a:fld id="{19BF2C6B-E0EC-4C0E-B7D3-613ED3B301ED}" type="slidenum">
              <a:rPr lang="en-GB" smtClean="0"/>
              <a:pPr/>
              <a:t>214</a:t>
            </a:fld>
            <a:endParaRPr lang="en-GB"/>
          </a:p>
        </p:txBody>
      </p:sp>
    </p:spTree>
    <p:extLst>
      <p:ext uri="{BB962C8B-B14F-4D97-AF65-F5344CB8AC3E}">
        <p14:creationId xmlns:p14="http://schemas.microsoft.com/office/powerpoint/2010/main" val="4054085142"/>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13856" y="2233429"/>
            <a:ext cx="8406000" cy="360000"/>
            <a:chOff x="313856" y="2233429"/>
            <a:chExt cx="8406000" cy="360000"/>
          </a:xfrm>
        </p:grpSpPr>
        <p:sp>
          <p:nvSpPr>
            <p:cNvPr id="14" name="Rectangle 13"/>
            <p:cNvSpPr/>
            <p:nvPr/>
          </p:nvSpPr>
          <p:spPr bwMode="ltGray">
            <a:xfrm>
              <a:off x="313856" y="2233429"/>
              <a:ext cx="8406000"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5" name="Rectangle 14"/>
            <p:cNvSpPr/>
            <p:nvPr/>
          </p:nvSpPr>
          <p:spPr bwMode="invGray">
            <a:xfrm>
              <a:off x="313857" y="2233429"/>
              <a:ext cx="100363"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dirty="0" smtClean="0"/>
              <a:t>The use of systems, ERP and databases</a:t>
            </a:r>
          </a:p>
          <a:p>
            <a:r>
              <a:rPr lang="en-GB" b="1" dirty="0" smtClean="0"/>
              <a:t>The development of P2P systems</a:t>
            </a:r>
          </a:p>
          <a:p>
            <a:r>
              <a:rPr lang="en-GB" dirty="0" smtClean="0"/>
              <a:t>Data integrity</a:t>
            </a:r>
          </a:p>
          <a:p>
            <a:r>
              <a:rPr lang="en-GB" dirty="0" smtClean="0"/>
              <a:t>Integration tools</a:t>
            </a:r>
          </a:p>
          <a:p>
            <a:r>
              <a:rPr lang="en-GB" dirty="0" smtClean="0"/>
              <a:t>Developments in IT</a:t>
            </a:r>
          </a:p>
        </p:txBody>
      </p:sp>
      <p:sp>
        <p:nvSpPr>
          <p:cNvPr id="3" name="Title 2"/>
          <p:cNvSpPr>
            <a:spLocks noGrp="1"/>
          </p:cNvSpPr>
          <p:nvPr>
            <p:ph type="title"/>
          </p:nvPr>
        </p:nvSpPr>
        <p:spPr/>
        <p:txBody>
          <a:bodyPr/>
          <a:lstStyle/>
          <a:p>
            <a:r>
              <a:rPr lang="en-GB" smtClean="0"/>
              <a:t>Developing Systems</a:t>
            </a:r>
            <a:endParaRPr lang="en-GB"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215</a:t>
            </a:fld>
            <a:endParaRPr lang="en-GB"/>
          </a:p>
        </p:txBody>
      </p:sp>
    </p:spTree>
    <p:extLst>
      <p:ext uri="{BB962C8B-B14F-4D97-AF65-F5344CB8AC3E}">
        <p14:creationId xmlns:p14="http://schemas.microsoft.com/office/powerpoint/2010/main" val="37270970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p:cNvSpPr/>
          <p:nvPr/>
        </p:nvSpPr>
        <p:spPr bwMode="invGray">
          <a:xfrm>
            <a:off x="418289" y="1320599"/>
            <a:ext cx="4127142" cy="4644885"/>
          </a:xfrm>
          <a:prstGeom prst="rect">
            <a:avLst/>
          </a:prstGeom>
          <a:solidFill>
            <a:schemeClr val="accent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800" b="1" i="0" u="none" strike="noStrike" cap="none" normalizeH="0" baseline="0" dirty="0" smtClean="0">
              <a:ln>
                <a:noFill/>
              </a:ln>
              <a:solidFill>
                <a:schemeClr val="bg1"/>
              </a:solidFill>
              <a:effectLst/>
              <a:latin typeface="Calibri" pitchFamily="34" charset="0"/>
            </a:endParaRPr>
          </a:p>
        </p:txBody>
      </p:sp>
      <p:sp>
        <p:nvSpPr>
          <p:cNvPr id="100" name="Rectangle 99"/>
          <p:cNvSpPr/>
          <p:nvPr/>
        </p:nvSpPr>
        <p:spPr bwMode="gray">
          <a:xfrm>
            <a:off x="4545806" y="1320599"/>
            <a:ext cx="4185443" cy="4642455"/>
          </a:xfrm>
          <a:prstGeom prst="rect">
            <a:avLst/>
          </a:prstGeom>
          <a:solidFill>
            <a:schemeClr val="accent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bg1"/>
                </a:solidFill>
                <a:effectLst/>
                <a:latin typeface="Calibri" pitchFamily="34" charset="0"/>
              </a:rPr>
              <a:t>E-SOURCING</a:t>
            </a:r>
          </a:p>
        </p:txBody>
      </p:sp>
      <p:sp>
        <p:nvSpPr>
          <p:cNvPr id="2" name="Oval 1"/>
          <p:cNvSpPr/>
          <p:nvPr/>
        </p:nvSpPr>
        <p:spPr bwMode="gray">
          <a:xfrm>
            <a:off x="3184322" y="2426461"/>
            <a:ext cx="2736000" cy="2736000"/>
          </a:xfrm>
          <a:prstGeom prst="ellipse">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201729" name="Title 1"/>
          <p:cNvSpPr>
            <a:spLocks noGrp="1"/>
          </p:cNvSpPr>
          <p:nvPr>
            <p:ph type="title"/>
          </p:nvPr>
        </p:nvSpPr>
        <p:spPr/>
        <p:txBody>
          <a:bodyPr/>
          <a:lstStyle/>
          <a:p>
            <a:r>
              <a:rPr lang="en-GB" dirty="0" smtClean="0"/>
              <a:t>Purchase to Pay (P2P)</a:t>
            </a:r>
          </a:p>
        </p:txBody>
      </p:sp>
      <p:grpSp>
        <p:nvGrpSpPr>
          <p:cNvPr id="45" name="Group 44"/>
          <p:cNvGrpSpPr>
            <a:grpSpLocks noChangeAspect="1"/>
          </p:cNvGrpSpPr>
          <p:nvPr/>
        </p:nvGrpSpPr>
        <p:grpSpPr bwMode="white">
          <a:xfrm>
            <a:off x="3297769" y="2597495"/>
            <a:ext cx="2490539" cy="2412000"/>
            <a:chOff x="4040534" y="1403496"/>
            <a:chExt cx="3766190" cy="3647430"/>
          </a:xfrm>
        </p:grpSpPr>
        <p:sp>
          <p:nvSpPr>
            <p:cNvPr id="46" name="Oval 45"/>
            <p:cNvSpPr/>
            <p:nvPr/>
          </p:nvSpPr>
          <p:spPr bwMode="white">
            <a:xfrm>
              <a:off x="4164808" y="1466686"/>
              <a:ext cx="3524878" cy="3524878"/>
            </a:xfrm>
            <a:prstGeom prst="ellipse">
              <a:avLst/>
            </a:prstGeom>
            <a:noFill/>
            <a:ln w="28575" cap="rnd" cmpd="sng" algn="ctr">
              <a:solidFill>
                <a:schemeClr val="bg1"/>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47" name="Isosceles Triangle 25"/>
            <p:cNvSpPr/>
            <p:nvPr/>
          </p:nvSpPr>
          <p:spPr bwMode="white">
            <a:xfrm rot="8431293">
              <a:off x="7141328" y="1993148"/>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57" name="Isosceles Triangle 25"/>
            <p:cNvSpPr/>
            <p:nvPr/>
          </p:nvSpPr>
          <p:spPr bwMode="white">
            <a:xfrm rot="6278940">
              <a:off x="6250862" y="1434565"/>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58" name="Isosceles Triangle 25"/>
            <p:cNvSpPr/>
            <p:nvPr/>
          </p:nvSpPr>
          <p:spPr bwMode="white">
            <a:xfrm rot="10538474">
              <a:off x="7558172" y="3027524"/>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59" name="Isosceles Triangle 25"/>
            <p:cNvSpPr/>
            <p:nvPr/>
          </p:nvSpPr>
          <p:spPr bwMode="white">
            <a:xfrm rot="12595427">
              <a:off x="7296511" y="4049922"/>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0" name="Isosceles Triangle 25"/>
            <p:cNvSpPr/>
            <p:nvPr/>
          </p:nvSpPr>
          <p:spPr bwMode="white">
            <a:xfrm rot="14861856">
              <a:off x="6467686" y="4764680"/>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1" name="Isosceles Triangle 25"/>
            <p:cNvSpPr/>
            <p:nvPr/>
          </p:nvSpPr>
          <p:spPr bwMode="white">
            <a:xfrm rot="17060142">
              <a:off x="5349921" y="4833443"/>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2" name="Isosceles Triangle 25"/>
            <p:cNvSpPr/>
            <p:nvPr/>
          </p:nvSpPr>
          <p:spPr bwMode="white">
            <a:xfrm rot="19309458">
              <a:off x="4439844" y="4242433"/>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3" name="Isosceles Triangle 25"/>
            <p:cNvSpPr/>
            <p:nvPr/>
          </p:nvSpPr>
          <p:spPr bwMode="white">
            <a:xfrm>
              <a:off x="4040534" y="3241456"/>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4" name="Isosceles Triangle 25"/>
            <p:cNvSpPr/>
            <p:nvPr/>
          </p:nvSpPr>
          <p:spPr bwMode="white">
            <a:xfrm rot="2121400">
              <a:off x="4337978" y="2154964"/>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sp>
          <p:nvSpPr>
            <p:cNvPr id="65" name="Isosceles Triangle 25"/>
            <p:cNvSpPr/>
            <p:nvPr/>
          </p:nvSpPr>
          <p:spPr bwMode="white">
            <a:xfrm rot="4127457">
              <a:off x="5138362" y="1507734"/>
              <a:ext cx="248552" cy="186414"/>
            </a:xfrm>
            <a:custGeom>
              <a:avLst/>
              <a:gdLst>
                <a:gd name="connsiteX0" fmla="*/ 0 w 803868"/>
                <a:gd name="connsiteY0" fmla="*/ 692990 h 692990"/>
                <a:gd name="connsiteX1" fmla="*/ 401934 w 803868"/>
                <a:gd name="connsiteY1" fmla="*/ 0 h 692990"/>
                <a:gd name="connsiteX2" fmla="*/ 803868 w 803868"/>
                <a:gd name="connsiteY2" fmla="*/ 692990 h 692990"/>
                <a:gd name="connsiteX3" fmla="*/ 0 w 803868"/>
                <a:gd name="connsiteY3" fmla="*/ 692990 h 692990"/>
                <a:gd name="connsiteX0" fmla="*/ 0 w 803868"/>
                <a:gd name="connsiteY0" fmla="*/ 692990 h 692990"/>
                <a:gd name="connsiteX1" fmla="*/ 401934 w 803868"/>
                <a:gd name="connsiteY1" fmla="*/ 0 h 692990"/>
                <a:gd name="connsiteX2" fmla="*/ 446019 w 803868"/>
                <a:gd name="connsiteY2" fmla="*/ 75629 h 692990"/>
                <a:gd name="connsiteX3" fmla="*/ 803868 w 803868"/>
                <a:gd name="connsiteY3" fmla="*/ 692990 h 692990"/>
                <a:gd name="connsiteX4" fmla="*/ 0 w 803868"/>
                <a:gd name="connsiteY4" fmla="*/ 692990 h 692990"/>
                <a:gd name="connsiteX0" fmla="*/ 0 w 803868"/>
                <a:gd name="connsiteY0" fmla="*/ 692990 h 692990"/>
                <a:gd name="connsiteX1" fmla="*/ 357365 w 803868"/>
                <a:gd name="connsiteY1" fmla="*/ 78162 h 692990"/>
                <a:gd name="connsiteX2" fmla="*/ 401934 w 803868"/>
                <a:gd name="connsiteY2" fmla="*/ 0 h 692990"/>
                <a:gd name="connsiteX3" fmla="*/ 446019 w 803868"/>
                <a:gd name="connsiteY3" fmla="*/ 75629 h 692990"/>
                <a:gd name="connsiteX4" fmla="*/ 803868 w 803868"/>
                <a:gd name="connsiteY4" fmla="*/ 692990 h 692990"/>
                <a:gd name="connsiteX5" fmla="*/ 0 w 803868"/>
                <a:gd name="connsiteY5" fmla="*/ 692990 h 692990"/>
                <a:gd name="connsiteX0" fmla="*/ 0 w 803868"/>
                <a:gd name="connsiteY0" fmla="*/ 617361 h 617361"/>
                <a:gd name="connsiteX1" fmla="*/ 357365 w 803868"/>
                <a:gd name="connsiteY1" fmla="*/ 2533 h 617361"/>
                <a:gd name="connsiteX2" fmla="*/ 446019 w 803868"/>
                <a:gd name="connsiteY2" fmla="*/ 0 h 617361"/>
                <a:gd name="connsiteX3" fmla="*/ 803868 w 803868"/>
                <a:gd name="connsiteY3" fmla="*/ 617361 h 617361"/>
                <a:gd name="connsiteX4" fmla="*/ 0 w 803868"/>
                <a:gd name="connsiteY4" fmla="*/ 617361 h 617361"/>
                <a:gd name="connsiteX0" fmla="*/ 0 w 803868"/>
                <a:gd name="connsiteY0" fmla="*/ 633416 h 633416"/>
                <a:gd name="connsiteX1" fmla="*/ 357365 w 803868"/>
                <a:gd name="connsiteY1" fmla="*/ 18588 h 633416"/>
                <a:gd name="connsiteX2" fmla="*/ 446019 w 803868"/>
                <a:gd name="connsiteY2" fmla="*/ 16055 h 633416"/>
                <a:gd name="connsiteX3" fmla="*/ 803868 w 803868"/>
                <a:gd name="connsiteY3" fmla="*/ 633416 h 633416"/>
                <a:gd name="connsiteX4" fmla="*/ 0 w 803868"/>
                <a:gd name="connsiteY4" fmla="*/ 633416 h 633416"/>
                <a:gd name="connsiteX0" fmla="*/ 0 w 803868"/>
                <a:gd name="connsiteY0" fmla="*/ 641046 h 641046"/>
                <a:gd name="connsiteX1" fmla="*/ 357365 w 803868"/>
                <a:gd name="connsiteY1" fmla="*/ 26218 h 641046"/>
                <a:gd name="connsiteX2" fmla="*/ 446019 w 803868"/>
                <a:gd name="connsiteY2" fmla="*/ 23685 h 641046"/>
                <a:gd name="connsiteX3" fmla="*/ 803868 w 803868"/>
                <a:gd name="connsiteY3" fmla="*/ 641046 h 641046"/>
                <a:gd name="connsiteX4" fmla="*/ 0 w 803868"/>
                <a:gd name="connsiteY4" fmla="*/ 641046 h 641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3868" h="641046">
                  <a:moveTo>
                    <a:pt x="0" y="641046"/>
                  </a:moveTo>
                  <a:lnTo>
                    <a:pt x="357365" y="26218"/>
                  </a:lnTo>
                  <a:cubicBezTo>
                    <a:pt x="381850" y="-2488"/>
                    <a:pt x="408869" y="-13465"/>
                    <a:pt x="446019" y="23685"/>
                  </a:cubicBezTo>
                  <a:lnTo>
                    <a:pt x="803868" y="641046"/>
                  </a:lnTo>
                  <a:lnTo>
                    <a:pt x="0" y="641046"/>
                  </a:lnTo>
                  <a:close/>
                </a:path>
              </a:pathLst>
            </a:cu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accent2"/>
                </a:solidFill>
                <a:effectLst/>
                <a:latin typeface="Calibri" pitchFamily="34" charset="0"/>
              </a:endParaRPr>
            </a:p>
          </p:txBody>
        </p:sp>
      </p:grpSp>
      <p:sp>
        <p:nvSpPr>
          <p:cNvPr id="67" name="Oval 66"/>
          <p:cNvSpPr/>
          <p:nvPr/>
        </p:nvSpPr>
        <p:spPr bwMode="gray">
          <a:xfrm>
            <a:off x="3644010" y="2887017"/>
            <a:ext cx="1824088" cy="1824088"/>
          </a:xfrm>
          <a:prstGeom prst="ellipse">
            <a:avLst/>
          </a:prstGeom>
          <a:solidFill>
            <a:schemeClr val="accent2"/>
          </a:solidFill>
          <a:ln w="19050"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85000"/>
              </a:lnSpc>
              <a:spcBef>
                <a:spcPct val="0"/>
              </a:spcBef>
              <a:spcAft>
                <a:spcPct val="0"/>
              </a:spcAft>
              <a:buClrTx/>
              <a:buSzTx/>
              <a:buFontTx/>
              <a:buNone/>
              <a:tabLst/>
            </a:pPr>
            <a:r>
              <a:rPr lang="en-US" sz="1800" b="1" dirty="0" smtClean="0">
                <a:solidFill>
                  <a:schemeClr val="bg1"/>
                </a:solidFill>
              </a:rPr>
              <a:t>Business Case</a:t>
            </a:r>
            <a:br>
              <a:rPr lang="en-US" sz="1800" b="1" dirty="0" smtClean="0">
                <a:solidFill>
                  <a:schemeClr val="bg1"/>
                </a:solidFill>
              </a:rPr>
            </a:br>
            <a:r>
              <a:rPr lang="en-US" sz="1800" b="1" dirty="0" smtClean="0">
                <a:solidFill>
                  <a:schemeClr val="bg1"/>
                </a:solidFill>
              </a:rPr>
              <a:t>Legal</a:t>
            </a:r>
          </a:p>
          <a:p>
            <a:pPr marL="0" marR="0" indent="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chemeClr val="bg1"/>
                </a:solidFill>
                <a:effectLst/>
              </a:rPr>
              <a:t>Security</a:t>
            </a:r>
          </a:p>
          <a:p>
            <a:pPr marL="0" marR="0" indent="0" algn="ctr" defTabSz="914400" rtl="0" eaLnBrk="1" fontAlgn="base" latinLnBrk="0" hangingPunct="1">
              <a:lnSpc>
                <a:spcPct val="85000"/>
              </a:lnSpc>
              <a:spcBef>
                <a:spcPct val="0"/>
              </a:spcBef>
              <a:spcAft>
                <a:spcPct val="0"/>
              </a:spcAft>
              <a:buClrTx/>
              <a:buSzTx/>
              <a:buFontTx/>
              <a:buNone/>
              <a:tabLst/>
            </a:pPr>
            <a:r>
              <a:rPr lang="en-US" sz="1800" b="1" dirty="0" smtClean="0">
                <a:solidFill>
                  <a:schemeClr val="bg1"/>
                </a:solidFill>
              </a:rPr>
              <a:t>CSR</a:t>
            </a:r>
            <a:endParaRPr kumimoji="0" lang="en-US" sz="1800" b="1" i="0" u="none" strike="noStrike" cap="none" normalizeH="0" baseline="0" dirty="0" smtClean="0">
              <a:ln>
                <a:noFill/>
              </a:ln>
              <a:solidFill>
                <a:schemeClr val="bg1"/>
              </a:solidFill>
              <a:effectLst/>
            </a:endParaRPr>
          </a:p>
        </p:txBody>
      </p:sp>
      <p:cxnSp>
        <p:nvCxnSpPr>
          <p:cNvPr id="66" name="Straight Connector 65"/>
          <p:cNvCxnSpPr/>
          <p:nvPr/>
        </p:nvCxnSpPr>
        <p:spPr bwMode="blackGray">
          <a:xfrm>
            <a:off x="4083135" y="2378165"/>
            <a:ext cx="43058" cy="111789"/>
          </a:xfrm>
          <a:prstGeom prst="line">
            <a:avLst/>
          </a:prstGeom>
          <a:solidFill>
            <a:schemeClr val="accent1"/>
          </a:solidFill>
          <a:ln w="28575" cap="flat" cmpd="sng" algn="ctr">
            <a:solidFill>
              <a:schemeClr val="bg1"/>
            </a:solidFill>
            <a:prstDash val="solid"/>
            <a:round/>
            <a:headEnd type="none" w="med" len="med"/>
            <a:tailEnd type="none" w="med" len="med"/>
          </a:ln>
          <a:effectLst/>
        </p:spPr>
      </p:cxnSp>
      <p:cxnSp>
        <p:nvCxnSpPr>
          <p:cNvPr id="73" name="Straight Connector 72"/>
          <p:cNvCxnSpPr/>
          <p:nvPr/>
        </p:nvCxnSpPr>
        <p:spPr bwMode="auto">
          <a:xfrm flipH="1">
            <a:off x="4964989" y="2378165"/>
            <a:ext cx="43058" cy="111789"/>
          </a:xfrm>
          <a:prstGeom prst="line">
            <a:avLst/>
          </a:prstGeom>
          <a:solidFill>
            <a:schemeClr val="accent1"/>
          </a:solidFill>
          <a:ln w="28575" cap="flat" cmpd="sng" algn="ctr">
            <a:solidFill>
              <a:schemeClr val="accent3"/>
            </a:solidFill>
            <a:prstDash val="solid"/>
            <a:round/>
            <a:headEnd type="none" w="med" len="med"/>
            <a:tailEnd type="none" w="med" len="med"/>
          </a:ln>
          <a:effectLst/>
        </p:spPr>
      </p:cxnSp>
      <p:cxnSp>
        <p:nvCxnSpPr>
          <p:cNvPr id="74" name="Straight Connector 73"/>
          <p:cNvCxnSpPr/>
          <p:nvPr/>
        </p:nvCxnSpPr>
        <p:spPr bwMode="auto">
          <a:xfrm flipH="1">
            <a:off x="5667855" y="2949235"/>
            <a:ext cx="124900" cy="99826"/>
          </a:xfrm>
          <a:prstGeom prst="line">
            <a:avLst/>
          </a:prstGeom>
          <a:solidFill>
            <a:schemeClr val="accent1"/>
          </a:solidFill>
          <a:ln w="28575" cap="flat" cmpd="sng" algn="ctr">
            <a:solidFill>
              <a:schemeClr val="accent3"/>
            </a:solidFill>
            <a:prstDash val="solid"/>
            <a:round/>
            <a:headEnd type="none" w="med" len="med"/>
            <a:tailEnd type="none" w="med" len="med"/>
          </a:ln>
          <a:effectLst/>
        </p:spPr>
      </p:cxnSp>
      <p:cxnSp>
        <p:nvCxnSpPr>
          <p:cNvPr id="76" name="Straight Connector 75"/>
          <p:cNvCxnSpPr>
            <a:stCxn id="38" idx="1"/>
          </p:cNvCxnSpPr>
          <p:nvPr/>
        </p:nvCxnSpPr>
        <p:spPr bwMode="auto">
          <a:xfrm flipH="1">
            <a:off x="5929110" y="3812253"/>
            <a:ext cx="140263" cy="4143"/>
          </a:xfrm>
          <a:prstGeom prst="line">
            <a:avLst/>
          </a:prstGeom>
          <a:solidFill>
            <a:schemeClr val="accent1"/>
          </a:solidFill>
          <a:ln w="28575" cap="flat" cmpd="sng" algn="ctr">
            <a:solidFill>
              <a:schemeClr val="accent3"/>
            </a:solidFill>
            <a:prstDash val="solid"/>
            <a:round/>
            <a:headEnd type="none" w="med" len="med"/>
            <a:tailEnd type="none" w="med" len="med"/>
          </a:ln>
          <a:effectLst/>
        </p:spPr>
      </p:cxnSp>
      <p:cxnSp>
        <p:nvCxnSpPr>
          <p:cNvPr id="78" name="Straight Connector 77"/>
          <p:cNvCxnSpPr/>
          <p:nvPr/>
        </p:nvCxnSpPr>
        <p:spPr bwMode="auto">
          <a:xfrm flipH="1" flipV="1">
            <a:off x="5657640" y="4588132"/>
            <a:ext cx="130548" cy="106039"/>
          </a:xfrm>
          <a:prstGeom prst="line">
            <a:avLst/>
          </a:prstGeom>
          <a:solidFill>
            <a:schemeClr val="accent1"/>
          </a:solidFill>
          <a:ln w="28575" cap="flat" cmpd="sng" algn="ctr">
            <a:solidFill>
              <a:schemeClr val="accent3"/>
            </a:solidFill>
            <a:prstDash val="solid"/>
            <a:round/>
            <a:headEnd type="none" w="med" len="med"/>
            <a:tailEnd type="none" w="med" len="med"/>
          </a:ln>
          <a:effectLst/>
        </p:spPr>
      </p:cxnSp>
      <p:cxnSp>
        <p:nvCxnSpPr>
          <p:cNvPr id="80" name="Straight Connector 79"/>
          <p:cNvCxnSpPr/>
          <p:nvPr/>
        </p:nvCxnSpPr>
        <p:spPr bwMode="auto">
          <a:xfrm flipH="1" flipV="1">
            <a:off x="4969093" y="5109442"/>
            <a:ext cx="38954" cy="124574"/>
          </a:xfrm>
          <a:prstGeom prst="line">
            <a:avLst/>
          </a:prstGeom>
          <a:solidFill>
            <a:schemeClr val="accent1"/>
          </a:solidFill>
          <a:ln w="28575" cap="flat" cmpd="sng" algn="ctr">
            <a:solidFill>
              <a:schemeClr val="accent3"/>
            </a:solidFill>
            <a:prstDash val="solid"/>
            <a:round/>
            <a:headEnd type="none" w="med" len="med"/>
            <a:tailEnd type="none" w="med" len="med"/>
          </a:ln>
          <a:effectLst/>
        </p:spPr>
      </p:cxnSp>
      <p:cxnSp>
        <p:nvCxnSpPr>
          <p:cNvPr id="82" name="Straight Connector 81"/>
          <p:cNvCxnSpPr/>
          <p:nvPr/>
        </p:nvCxnSpPr>
        <p:spPr bwMode="blackGray">
          <a:xfrm flipV="1">
            <a:off x="4083135" y="5100174"/>
            <a:ext cx="45198" cy="166070"/>
          </a:xfrm>
          <a:prstGeom prst="line">
            <a:avLst/>
          </a:prstGeom>
          <a:solidFill>
            <a:schemeClr val="accent1"/>
          </a:solidFill>
          <a:ln w="28575" cap="flat" cmpd="sng" algn="ctr">
            <a:solidFill>
              <a:schemeClr val="bg1"/>
            </a:solidFill>
            <a:prstDash val="solid"/>
            <a:round/>
            <a:headEnd type="none" w="med" len="med"/>
            <a:tailEnd type="none" w="med" len="med"/>
          </a:ln>
          <a:effectLst/>
        </p:spPr>
      </p:cxnSp>
      <p:cxnSp>
        <p:nvCxnSpPr>
          <p:cNvPr id="84" name="Straight Connector 83"/>
          <p:cNvCxnSpPr/>
          <p:nvPr/>
        </p:nvCxnSpPr>
        <p:spPr bwMode="blackGray">
          <a:xfrm flipV="1">
            <a:off x="3297769" y="4605067"/>
            <a:ext cx="149418" cy="106038"/>
          </a:xfrm>
          <a:prstGeom prst="line">
            <a:avLst/>
          </a:prstGeom>
          <a:solidFill>
            <a:schemeClr val="accent1"/>
          </a:solidFill>
          <a:ln w="28575" cap="flat" cmpd="sng" algn="ctr">
            <a:solidFill>
              <a:schemeClr val="bg1"/>
            </a:solidFill>
            <a:prstDash val="solid"/>
            <a:round/>
            <a:headEnd type="none" w="med" len="med"/>
            <a:tailEnd type="none" w="med" len="med"/>
          </a:ln>
          <a:effectLst/>
        </p:spPr>
      </p:cxnSp>
      <p:cxnSp>
        <p:nvCxnSpPr>
          <p:cNvPr id="88" name="Straight Connector 87"/>
          <p:cNvCxnSpPr/>
          <p:nvPr/>
        </p:nvCxnSpPr>
        <p:spPr bwMode="blackGray">
          <a:xfrm>
            <a:off x="2918298" y="3812915"/>
            <a:ext cx="288230" cy="0"/>
          </a:xfrm>
          <a:prstGeom prst="line">
            <a:avLst/>
          </a:prstGeom>
          <a:solidFill>
            <a:schemeClr val="accent1"/>
          </a:solidFill>
          <a:ln w="28575" cap="flat" cmpd="sng" algn="ctr">
            <a:solidFill>
              <a:schemeClr val="bg1"/>
            </a:solidFill>
            <a:prstDash val="solid"/>
            <a:round/>
            <a:headEnd type="none" w="med" len="med"/>
            <a:tailEnd type="none" w="med" len="med"/>
          </a:ln>
          <a:effectLst/>
        </p:spPr>
      </p:cxnSp>
      <p:cxnSp>
        <p:nvCxnSpPr>
          <p:cNvPr id="94" name="Straight Connector 93"/>
          <p:cNvCxnSpPr/>
          <p:nvPr/>
        </p:nvCxnSpPr>
        <p:spPr bwMode="blackGray">
          <a:xfrm>
            <a:off x="3297769" y="2949235"/>
            <a:ext cx="132484" cy="76642"/>
          </a:xfrm>
          <a:prstGeom prst="line">
            <a:avLst/>
          </a:prstGeom>
          <a:solidFill>
            <a:schemeClr val="accent1"/>
          </a:solidFill>
          <a:ln w="28575" cap="flat" cmpd="sng" algn="ctr">
            <a:solidFill>
              <a:schemeClr val="bg1"/>
            </a:solidFill>
            <a:prstDash val="solid"/>
            <a:round/>
            <a:headEnd type="none" w="med" len="med"/>
            <a:tailEnd type="none" w="med" len="med"/>
          </a:ln>
          <a:effectLst/>
        </p:spPr>
      </p:cxnSp>
      <p:sp>
        <p:nvSpPr>
          <p:cNvPr id="26" name="Rectangle 25"/>
          <p:cNvSpPr/>
          <p:nvPr/>
        </p:nvSpPr>
        <p:spPr bwMode="gray">
          <a:xfrm>
            <a:off x="3056765" y="1918215"/>
            <a:ext cx="1336430" cy="450919"/>
          </a:xfrm>
          <a:prstGeom prst="rect">
            <a:avLst/>
          </a:prstGeom>
          <a:solidFill>
            <a:schemeClr val="accent4"/>
          </a:solidFill>
          <a:ln w="19050" cap="flat" cmpd="sng" algn="ctr">
            <a:solidFill>
              <a:schemeClr val="bg1"/>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algn="ctr">
              <a:lnSpc>
                <a:spcPct val="80000"/>
              </a:lnSpc>
            </a:pPr>
            <a:r>
              <a:rPr lang="en-GB" sz="1600" b="1" dirty="0">
                <a:solidFill>
                  <a:schemeClr val="bg1"/>
                </a:solidFill>
              </a:rPr>
              <a:t>Payment</a:t>
            </a:r>
          </a:p>
        </p:txBody>
      </p:sp>
      <p:sp>
        <p:nvSpPr>
          <p:cNvPr id="36" name="Rectangle 35"/>
          <p:cNvSpPr/>
          <p:nvPr/>
        </p:nvSpPr>
        <p:spPr bwMode="auto">
          <a:xfrm>
            <a:off x="4691179" y="1918215"/>
            <a:ext cx="1336430" cy="450919"/>
          </a:xfrm>
          <a:prstGeom prst="rect">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600" b="1" dirty="0" smtClean="0">
                <a:solidFill>
                  <a:schemeClr val="accent3"/>
                </a:solidFill>
              </a:rPr>
              <a:t>Knowledge</a:t>
            </a:r>
            <a:endParaRPr kumimoji="0" lang="en-GB" sz="1600" b="1" i="1" u="none" strike="noStrike" cap="none" normalizeH="0" baseline="0" dirty="0" smtClean="0">
              <a:ln>
                <a:noFill/>
              </a:ln>
              <a:solidFill>
                <a:schemeClr val="accent3"/>
              </a:solidFill>
              <a:effectLst/>
            </a:endParaRPr>
          </a:p>
        </p:txBody>
      </p:sp>
      <p:sp>
        <p:nvSpPr>
          <p:cNvPr id="37" name="Rectangle 36"/>
          <p:cNvSpPr/>
          <p:nvPr/>
        </p:nvSpPr>
        <p:spPr bwMode="auto">
          <a:xfrm>
            <a:off x="5766353" y="2532293"/>
            <a:ext cx="1336430" cy="450919"/>
          </a:xfrm>
          <a:prstGeom prst="rect">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600" b="1" dirty="0" smtClean="0">
                <a:solidFill>
                  <a:schemeClr val="accent3"/>
                </a:solidFill>
              </a:rPr>
              <a:t>Specification</a:t>
            </a:r>
            <a:endParaRPr kumimoji="0" lang="en-GB" sz="1600" b="1" i="1" u="none" strike="noStrike" cap="none" normalizeH="0" baseline="0" dirty="0" smtClean="0">
              <a:ln>
                <a:noFill/>
              </a:ln>
              <a:solidFill>
                <a:schemeClr val="accent3"/>
              </a:solidFill>
              <a:effectLst/>
            </a:endParaRPr>
          </a:p>
        </p:txBody>
      </p:sp>
      <p:sp>
        <p:nvSpPr>
          <p:cNvPr id="38" name="Rectangle 37"/>
          <p:cNvSpPr/>
          <p:nvPr/>
        </p:nvSpPr>
        <p:spPr bwMode="auto">
          <a:xfrm>
            <a:off x="6069373" y="3586793"/>
            <a:ext cx="1336430" cy="450919"/>
          </a:xfrm>
          <a:prstGeom prst="rect">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600" b="1" dirty="0" smtClean="0">
                <a:solidFill>
                  <a:schemeClr val="accent3"/>
                </a:solidFill>
              </a:rPr>
              <a:t>RFQ/tender</a:t>
            </a:r>
            <a:endParaRPr kumimoji="0" lang="en-GB" sz="1600" b="1" i="1" u="none" strike="noStrike" cap="none" normalizeH="0" baseline="0" dirty="0" smtClean="0">
              <a:ln>
                <a:noFill/>
              </a:ln>
              <a:solidFill>
                <a:schemeClr val="accent3"/>
              </a:solidFill>
              <a:effectLst/>
            </a:endParaRPr>
          </a:p>
        </p:txBody>
      </p:sp>
      <p:sp>
        <p:nvSpPr>
          <p:cNvPr id="39" name="Rectangle 38"/>
          <p:cNvSpPr/>
          <p:nvPr/>
        </p:nvSpPr>
        <p:spPr bwMode="auto">
          <a:xfrm>
            <a:off x="5788188" y="4681356"/>
            <a:ext cx="1440000" cy="450919"/>
          </a:xfrm>
          <a:prstGeom prst="rect">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600" b="1" dirty="0" smtClean="0">
                <a:solidFill>
                  <a:schemeClr val="accent3"/>
                </a:solidFill>
              </a:rPr>
              <a:t>Negotiation and evaluation</a:t>
            </a:r>
            <a:endParaRPr kumimoji="0" lang="en-GB" sz="1600" b="1" i="1" u="none" strike="noStrike" cap="none" normalizeH="0" baseline="0" dirty="0" smtClean="0">
              <a:ln>
                <a:noFill/>
              </a:ln>
              <a:solidFill>
                <a:schemeClr val="accent3"/>
              </a:solidFill>
              <a:effectLst/>
            </a:endParaRPr>
          </a:p>
        </p:txBody>
      </p:sp>
      <p:sp>
        <p:nvSpPr>
          <p:cNvPr id="40" name="Rectangle 39"/>
          <p:cNvSpPr/>
          <p:nvPr/>
        </p:nvSpPr>
        <p:spPr bwMode="auto">
          <a:xfrm>
            <a:off x="4728087" y="5234016"/>
            <a:ext cx="1336430" cy="450919"/>
          </a:xfrm>
          <a:prstGeom prst="rect">
            <a:avLst/>
          </a:prstGeom>
          <a:solidFill>
            <a:schemeClr val="accent4">
              <a:lumMod val="20000"/>
              <a:lumOff val="80000"/>
            </a:schemeClr>
          </a:solidFill>
          <a:ln w="19050" cap="flat" cmpd="sng" algn="ctr">
            <a:solidFill>
              <a:schemeClr val="accent3"/>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marL="0" marR="0" indent="0" algn="ctr" defTabSz="914400" rtl="0" eaLnBrk="1" fontAlgn="base" latinLnBrk="0" hangingPunct="1">
              <a:lnSpc>
                <a:spcPct val="80000"/>
              </a:lnSpc>
              <a:spcBef>
                <a:spcPct val="0"/>
              </a:spcBef>
              <a:spcAft>
                <a:spcPct val="0"/>
              </a:spcAft>
              <a:buClrTx/>
              <a:buSzTx/>
              <a:buFontTx/>
              <a:buNone/>
              <a:tabLst/>
            </a:pPr>
            <a:r>
              <a:rPr lang="en-GB" sz="1600" b="1" dirty="0" smtClean="0">
                <a:solidFill>
                  <a:schemeClr val="accent3"/>
                </a:solidFill>
              </a:rPr>
              <a:t>Contract</a:t>
            </a:r>
            <a:endParaRPr kumimoji="0" lang="en-GB" sz="1600" b="1" i="1" u="none" strike="noStrike" cap="none" normalizeH="0" baseline="0" dirty="0" smtClean="0">
              <a:ln>
                <a:noFill/>
              </a:ln>
              <a:solidFill>
                <a:schemeClr val="accent3"/>
              </a:solidFill>
              <a:effectLst/>
            </a:endParaRPr>
          </a:p>
        </p:txBody>
      </p:sp>
      <p:sp>
        <p:nvSpPr>
          <p:cNvPr id="41" name="Rectangle 40"/>
          <p:cNvSpPr/>
          <p:nvPr/>
        </p:nvSpPr>
        <p:spPr bwMode="gray">
          <a:xfrm>
            <a:off x="3028190" y="5234016"/>
            <a:ext cx="1336430" cy="450919"/>
          </a:xfrm>
          <a:prstGeom prst="rect">
            <a:avLst/>
          </a:prstGeom>
          <a:solidFill>
            <a:schemeClr val="accent4"/>
          </a:solidFill>
          <a:ln w="19050" cap="flat" cmpd="sng" algn="ctr">
            <a:solidFill>
              <a:schemeClr val="bg1"/>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algn="ctr">
              <a:lnSpc>
                <a:spcPct val="80000"/>
              </a:lnSpc>
            </a:pPr>
            <a:r>
              <a:rPr lang="en-GB" sz="1600" b="1" dirty="0">
                <a:solidFill>
                  <a:schemeClr val="bg1"/>
                </a:solidFill>
              </a:rPr>
              <a:t>Select and requisition</a:t>
            </a:r>
          </a:p>
        </p:txBody>
      </p:sp>
      <p:sp>
        <p:nvSpPr>
          <p:cNvPr id="42" name="Rectangle 41"/>
          <p:cNvSpPr/>
          <p:nvPr/>
        </p:nvSpPr>
        <p:spPr bwMode="gray">
          <a:xfrm>
            <a:off x="1999535" y="4681356"/>
            <a:ext cx="1336430" cy="450919"/>
          </a:xfrm>
          <a:prstGeom prst="rect">
            <a:avLst/>
          </a:prstGeom>
          <a:solidFill>
            <a:schemeClr val="accent4"/>
          </a:solidFill>
          <a:ln w="19050" cap="flat" cmpd="sng" algn="ctr">
            <a:solidFill>
              <a:schemeClr val="bg1"/>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algn="ctr">
              <a:lnSpc>
                <a:spcPct val="80000"/>
              </a:lnSpc>
            </a:pPr>
            <a:r>
              <a:rPr lang="en-GB" sz="1600" b="1" dirty="0">
                <a:solidFill>
                  <a:schemeClr val="bg1"/>
                </a:solidFill>
              </a:rPr>
              <a:t>Authorise</a:t>
            </a:r>
          </a:p>
        </p:txBody>
      </p:sp>
      <p:sp>
        <p:nvSpPr>
          <p:cNvPr id="43" name="Rectangle 42"/>
          <p:cNvSpPr/>
          <p:nvPr/>
        </p:nvSpPr>
        <p:spPr bwMode="gray">
          <a:xfrm>
            <a:off x="1703730" y="3586792"/>
            <a:ext cx="1336430" cy="450919"/>
          </a:xfrm>
          <a:prstGeom prst="rect">
            <a:avLst/>
          </a:prstGeom>
          <a:solidFill>
            <a:schemeClr val="accent4"/>
          </a:solidFill>
          <a:ln w="19050" cap="flat" cmpd="sng" algn="ctr">
            <a:solidFill>
              <a:schemeClr val="bg1"/>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algn="ctr">
              <a:lnSpc>
                <a:spcPct val="80000"/>
              </a:lnSpc>
            </a:pPr>
            <a:r>
              <a:rPr lang="en-GB" sz="1600" b="1" dirty="0">
                <a:solidFill>
                  <a:schemeClr val="bg1"/>
                </a:solidFill>
              </a:rPr>
              <a:t>Order</a:t>
            </a:r>
          </a:p>
        </p:txBody>
      </p:sp>
      <p:sp>
        <p:nvSpPr>
          <p:cNvPr id="44" name="Rectangle 43"/>
          <p:cNvSpPr/>
          <p:nvPr/>
        </p:nvSpPr>
        <p:spPr bwMode="gray">
          <a:xfrm>
            <a:off x="2004828" y="2532293"/>
            <a:ext cx="1336430" cy="450919"/>
          </a:xfrm>
          <a:prstGeom prst="rect">
            <a:avLst/>
          </a:prstGeom>
          <a:solidFill>
            <a:schemeClr val="accent4"/>
          </a:solidFill>
          <a:ln w="19050" cap="flat" cmpd="sng" algn="ctr">
            <a:solidFill>
              <a:schemeClr val="bg1"/>
            </a:solidFill>
            <a:prstDash val="solid"/>
            <a:round/>
            <a:headEnd type="none" w="med" len="med"/>
            <a:tailEnd type="none" w="med" len="med"/>
          </a:ln>
          <a:effectLst/>
        </p:spPr>
        <p:txBody>
          <a:bodyPr vert="horz" wrap="square" lIns="91440" tIns="36000" rIns="91440" bIns="25200" numCol="1" rtlCol="0" anchor="ctr" anchorCtr="0" compatLnSpc="1">
            <a:prstTxWarp prst="textNoShape">
              <a:avLst/>
            </a:prstTxWarp>
          </a:bodyPr>
          <a:lstStyle/>
          <a:p>
            <a:pPr algn="ctr">
              <a:lnSpc>
                <a:spcPct val="80000"/>
              </a:lnSpc>
            </a:pPr>
            <a:r>
              <a:rPr lang="en-GB" sz="1600" b="1" dirty="0">
                <a:solidFill>
                  <a:schemeClr val="bg1"/>
                </a:solidFill>
              </a:rPr>
              <a:t>Receive</a:t>
            </a:r>
          </a:p>
        </p:txBody>
      </p:sp>
      <p:sp>
        <p:nvSpPr>
          <p:cNvPr id="3" name="Slide Number Placeholder 2"/>
          <p:cNvSpPr>
            <a:spLocks noGrp="1"/>
          </p:cNvSpPr>
          <p:nvPr>
            <p:ph type="sldNum" sz="quarter" idx="10"/>
          </p:nvPr>
        </p:nvSpPr>
        <p:spPr/>
        <p:txBody>
          <a:bodyPr/>
          <a:lstStyle/>
          <a:p>
            <a:fld id="{19BF2C6B-E0EC-4C0E-B7D3-613ED3B301ED}" type="slidenum">
              <a:rPr lang="en-GB" smtClean="0"/>
              <a:pPr/>
              <a:t>216</a:t>
            </a:fld>
            <a:endParaRPr lang="en-GB"/>
          </a:p>
        </p:txBody>
      </p:sp>
      <p:sp>
        <p:nvSpPr>
          <p:cNvPr id="4" name="Rectangle 3"/>
          <p:cNvSpPr/>
          <p:nvPr/>
        </p:nvSpPr>
        <p:spPr>
          <a:xfrm>
            <a:off x="968515" y="1320911"/>
            <a:ext cx="2806859" cy="523220"/>
          </a:xfrm>
          <a:prstGeom prst="rect">
            <a:avLst/>
          </a:prstGeom>
        </p:spPr>
        <p:txBody>
          <a:bodyPr wrap="none">
            <a:spAutoFit/>
          </a:bodyPr>
          <a:lstStyle/>
          <a:p>
            <a:pPr algn="ctr"/>
            <a:r>
              <a:rPr lang="en-US" b="1" dirty="0">
                <a:solidFill>
                  <a:schemeClr val="bg1"/>
                </a:solidFill>
              </a:rPr>
              <a:t>E-PROCUREMENT</a:t>
            </a:r>
          </a:p>
        </p:txBody>
      </p:sp>
      <p:sp>
        <p:nvSpPr>
          <p:cNvPr id="48" name="Text Box 4"/>
          <p:cNvSpPr txBox="1">
            <a:spLocks noChangeArrowheads="1"/>
          </p:cNvSpPr>
          <p:nvPr/>
        </p:nvSpPr>
        <p:spPr bwMode="auto">
          <a:xfrm>
            <a:off x="6434568" y="5140058"/>
            <a:ext cx="2548035" cy="709219"/>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1489048629"/>
      </p:ext>
    </p:extLst>
  </p:cSld>
  <p:clrMapOvr>
    <a:masterClrMapping/>
  </p:clrMapOvr>
  <p:transition>
    <p:fade/>
  </p:transition>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bwMode="ltGray">
          <a:xfrm>
            <a:off x="2338169" y="1367240"/>
            <a:ext cx="4578980" cy="4478388"/>
          </a:xfrm>
          <a:prstGeom prst="rect">
            <a:avLst/>
          </a:prstGeom>
        </p:spPr>
      </p:pic>
      <p:sp>
        <p:nvSpPr>
          <p:cNvPr id="2" name="Title 1"/>
          <p:cNvSpPr>
            <a:spLocks noGrp="1"/>
          </p:cNvSpPr>
          <p:nvPr>
            <p:ph type="title"/>
          </p:nvPr>
        </p:nvSpPr>
        <p:spPr/>
        <p:txBody>
          <a:bodyPr/>
          <a:lstStyle/>
          <a:p>
            <a:r>
              <a:rPr lang="en-US" dirty="0"/>
              <a:t>Purchase to Pay (P2P)</a:t>
            </a:r>
          </a:p>
        </p:txBody>
      </p:sp>
      <p:sp>
        <p:nvSpPr>
          <p:cNvPr id="25" name="Text Box 13"/>
          <p:cNvSpPr txBox="1">
            <a:spLocks noChangeArrowheads="1"/>
          </p:cNvSpPr>
          <p:nvPr/>
        </p:nvSpPr>
        <p:spPr bwMode="auto">
          <a:xfrm>
            <a:off x="6646222" y="1321981"/>
            <a:ext cx="2088000" cy="1447301"/>
          </a:xfrm>
          <a:prstGeom prst="rect">
            <a:avLst/>
          </a:prstGeom>
          <a:noFill/>
          <a:ln w="9525" algn="ctr">
            <a:noFill/>
            <a:miter lim="800000"/>
            <a:headEnd/>
            <a:tailEnd/>
          </a:ln>
          <a:effectLst/>
        </p:spPr>
        <p:txBody>
          <a:bodyPr wrap="square" lIns="144000" tIns="144000">
            <a:spAutoFit/>
          </a:bodyPr>
          <a:lstStyle/>
          <a:p>
            <a:pPr marL="216000" indent="-216000" eaLnBrk="0" hangingPunct="0">
              <a:lnSpc>
                <a:spcPct val="85000"/>
              </a:lnSpc>
              <a:buClr>
                <a:schemeClr val="accent3"/>
              </a:buClr>
              <a:buFont typeface="Arial" panose="020B0604020202020204" pitchFamily="34" charset="0"/>
              <a:buChar char="•"/>
            </a:pPr>
            <a:r>
              <a:rPr lang="en-GB" sz="1600" b="0" dirty="0">
                <a:solidFill>
                  <a:schemeClr val="accent3"/>
                </a:solidFill>
              </a:rPr>
              <a:t>Spend </a:t>
            </a:r>
            <a:r>
              <a:rPr lang="en-GB" sz="1600" dirty="0" smtClean="0">
                <a:solidFill>
                  <a:schemeClr val="accent3"/>
                </a:solidFill>
              </a:rPr>
              <a:t>a</a:t>
            </a:r>
            <a:r>
              <a:rPr lang="en-GB" sz="1600" b="0" dirty="0" smtClean="0">
                <a:solidFill>
                  <a:schemeClr val="accent3"/>
                </a:solidFill>
              </a:rPr>
              <a:t>nalysis and </a:t>
            </a:r>
            <a:r>
              <a:rPr lang="en-GB" sz="1600" dirty="0">
                <a:solidFill>
                  <a:schemeClr val="accent3"/>
                </a:solidFill>
              </a:rPr>
              <a:t>a</a:t>
            </a:r>
            <a:r>
              <a:rPr lang="en-GB" sz="1600" b="0" dirty="0" smtClean="0">
                <a:solidFill>
                  <a:schemeClr val="accent3"/>
                </a:solidFill>
              </a:rPr>
              <a:t>ggregation</a:t>
            </a:r>
            <a:endParaRPr lang="en-GB" sz="1600" b="0" dirty="0">
              <a:solidFill>
                <a:schemeClr val="accent3"/>
              </a:solidFill>
            </a:endParaRPr>
          </a:p>
          <a:p>
            <a:pPr marL="216000" indent="-216000" eaLnBrk="0" hangingPunct="0">
              <a:lnSpc>
                <a:spcPct val="85000"/>
              </a:lnSpc>
              <a:buClr>
                <a:schemeClr val="accent3"/>
              </a:buClr>
              <a:buFont typeface="Arial" panose="020B0604020202020204" pitchFamily="34" charset="0"/>
              <a:buChar char="•"/>
            </a:pPr>
            <a:r>
              <a:rPr lang="en-GB" sz="1600" b="0" dirty="0" smtClean="0">
                <a:solidFill>
                  <a:schemeClr val="accent3"/>
                </a:solidFill>
              </a:rPr>
              <a:t>Standardises specifications</a:t>
            </a:r>
          </a:p>
          <a:p>
            <a:pPr marL="216000" indent="-216000" eaLnBrk="0" hangingPunct="0">
              <a:lnSpc>
                <a:spcPct val="85000"/>
              </a:lnSpc>
              <a:buClr>
                <a:schemeClr val="accent3"/>
              </a:buClr>
              <a:buFont typeface="Arial" panose="020B0604020202020204" pitchFamily="34" charset="0"/>
              <a:buChar char="•"/>
            </a:pPr>
            <a:r>
              <a:rPr lang="en-GB" sz="1600" b="0" dirty="0" smtClean="0">
                <a:solidFill>
                  <a:schemeClr val="accent3"/>
                </a:solidFill>
              </a:rPr>
              <a:t>Supplier </a:t>
            </a:r>
            <a:r>
              <a:rPr lang="en-GB" sz="1600" dirty="0">
                <a:solidFill>
                  <a:schemeClr val="accent3"/>
                </a:solidFill>
              </a:rPr>
              <a:t>r</a:t>
            </a:r>
            <a:r>
              <a:rPr lang="en-GB" sz="1600" b="0" dirty="0" smtClean="0">
                <a:solidFill>
                  <a:schemeClr val="accent3"/>
                </a:solidFill>
              </a:rPr>
              <a:t>ationalisation</a:t>
            </a:r>
            <a:endParaRPr lang="en-GB" sz="1600" b="0" dirty="0">
              <a:solidFill>
                <a:schemeClr val="accent3"/>
              </a:solidFill>
            </a:endParaRPr>
          </a:p>
        </p:txBody>
      </p:sp>
      <p:sp>
        <p:nvSpPr>
          <p:cNvPr id="26" name="Text Box 14"/>
          <p:cNvSpPr txBox="1">
            <a:spLocks noChangeArrowheads="1"/>
          </p:cNvSpPr>
          <p:nvPr/>
        </p:nvSpPr>
        <p:spPr bwMode="auto">
          <a:xfrm>
            <a:off x="6646222" y="3881890"/>
            <a:ext cx="2088000" cy="2076256"/>
          </a:xfrm>
          <a:prstGeom prst="rect">
            <a:avLst/>
          </a:prstGeom>
          <a:noFill/>
          <a:ln w="9525" algn="ctr">
            <a:noFill/>
            <a:miter lim="800000"/>
            <a:headEnd/>
            <a:tailEnd/>
          </a:ln>
          <a:effectLst/>
        </p:spPr>
        <p:txBody>
          <a:bodyPr wrap="square" lIns="144000" tIns="46800" bIns="144000">
            <a:noAutofit/>
          </a:bodyPr>
          <a:lstStyle>
            <a:defPPr>
              <a:defRPr lang="en-GB"/>
            </a:defPPr>
            <a:lvl1pPr marL="216000" indent="-216000" eaLnBrk="0" hangingPunct="0">
              <a:lnSpc>
                <a:spcPct val="85000"/>
              </a:lnSpc>
              <a:buClr>
                <a:schemeClr val="bg1"/>
              </a:buClr>
              <a:buFont typeface="Arial" pitchFamily="34" charset="0"/>
              <a:buChar char="•"/>
              <a:defRPr sz="1600">
                <a:solidFill>
                  <a:schemeClr val="bg1"/>
                </a:solidFill>
              </a:defRPr>
            </a:lvl1pPr>
          </a:lstStyle>
          <a:p>
            <a:pPr>
              <a:buClr>
                <a:schemeClr val="accent3"/>
              </a:buClr>
            </a:pPr>
            <a:r>
              <a:rPr lang="en-GB" dirty="0" smtClean="0">
                <a:solidFill>
                  <a:schemeClr val="accent3"/>
                </a:solidFill>
              </a:rPr>
              <a:t>Strategic sourcing</a:t>
            </a:r>
            <a:endParaRPr lang="en-GB" dirty="0">
              <a:solidFill>
                <a:schemeClr val="accent3"/>
              </a:solidFill>
            </a:endParaRPr>
          </a:p>
          <a:p>
            <a:pPr>
              <a:buClr>
                <a:schemeClr val="accent3"/>
              </a:buClr>
            </a:pPr>
            <a:r>
              <a:rPr lang="en-GB" dirty="0" smtClean="0">
                <a:solidFill>
                  <a:schemeClr val="accent3"/>
                </a:solidFill>
              </a:rPr>
              <a:t>E-auctions and E-tendering</a:t>
            </a:r>
            <a:endParaRPr lang="en-GB" dirty="0">
              <a:solidFill>
                <a:schemeClr val="accent3"/>
              </a:solidFill>
            </a:endParaRPr>
          </a:p>
        </p:txBody>
      </p:sp>
      <p:sp>
        <p:nvSpPr>
          <p:cNvPr id="27" name="Text Box 15"/>
          <p:cNvSpPr txBox="1">
            <a:spLocks noChangeArrowheads="1"/>
          </p:cNvSpPr>
          <p:nvPr/>
        </p:nvSpPr>
        <p:spPr bwMode="auto">
          <a:xfrm>
            <a:off x="424876" y="3881890"/>
            <a:ext cx="2088000" cy="2076256"/>
          </a:xfrm>
          <a:prstGeom prst="rect">
            <a:avLst/>
          </a:prstGeom>
          <a:noFill/>
          <a:ln w="9525" algn="ctr">
            <a:noFill/>
            <a:miter lim="800000"/>
            <a:headEnd/>
            <a:tailEnd/>
          </a:ln>
          <a:effectLst/>
        </p:spPr>
        <p:txBody>
          <a:bodyPr wrap="square" lIns="144000" tIns="46800" bIns="144000">
            <a:spAutoFit/>
          </a:bodyPr>
          <a:lstStyle>
            <a:defPPr>
              <a:defRPr lang="en-GB"/>
            </a:defPPr>
            <a:lvl1pPr marL="216000" indent="-216000" eaLnBrk="0" hangingPunct="0">
              <a:lnSpc>
                <a:spcPct val="85000"/>
              </a:lnSpc>
              <a:buClr>
                <a:schemeClr val="bg1"/>
              </a:buClr>
              <a:buFont typeface="Arial" pitchFamily="34" charset="0"/>
              <a:buChar char="•"/>
              <a:defRPr sz="1600">
                <a:solidFill>
                  <a:schemeClr val="bg1"/>
                </a:solidFill>
              </a:defRPr>
            </a:lvl1pPr>
          </a:lstStyle>
          <a:p>
            <a:pPr>
              <a:buClr>
                <a:schemeClr val="accent3"/>
              </a:buClr>
            </a:pPr>
            <a:r>
              <a:rPr lang="en-GB" dirty="0">
                <a:solidFill>
                  <a:schemeClr val="accent3"/>
                </a:solidFill>
              </a:rPr>
              <a:t>E-Procurement enables compliance to contracts</a:t>
            </a:r>
          </a:p>
          <a:p>
            <a:pPr>
              <a:buClr>
                <a:schemeClr val="accent3"/>
              </a:buClr>
            </a:pPr>
            <a:r>
              <a:rPr lang="en-GB" dirty="0">
                <a:solidFill>
                  <a:schemeClr val="accent3"/>
                </a:solidFill>
              </a:rPr>
              <a:t>Content </a:t>
            </a:r>
            <a:r>
              <a:rPr lang="en-GB" dirty="0" smtClean="0">
                <a:solidFill>
                  <a:schemeClr val="accent3"/>
                </a:solidFill>
              </a:rPr>
              <a:t>management</a:t>
            </a:r>
            <a:endParaRPr lang="en-GB" dirty="0">
              <a:solidFill>
                <a:schemeClr val="accent3"/>
              </a:solidFill>
            </a:endParaRPr>
          </a:p>
          <a:p>
            <a:pPr>
              <a:buClr>
                <a:schemeClr val="accent3"/>
              </a:buClr>
            </a:pPr>
            <a:r>
              <a:rPr lang="en-GB" dirty="0">
                <a:solidFill>
                  <a:schemeClr val="accent3"/>
                </a:solidFill>
              </a:rPr>
              <a:t>Purchase 2 Pay Process</a:t>
            </a:r>
          </a:p>
          <a:p>
            <a:pPr>
              <a:buClr>
                <a:schemeClr val="accent3"/>
              </a:buClr>
            </a:pPr>
            <a:r>
              <a:rPr lang="en-GB" dirty="0">
                <a:solidFill>
                  <a:schemeClr val="accent3"/>
                </a:solidFill>
              </a:rPr>
              <a:t>Reduces </a:t>
            </a:r>
            <a:r>
              <a:rPr lang="en-GB" dirty="0" smtClean="0">
                <a:solidFill>
                  <a:schemeClr val="accent3"/>
                </a:solidFill>
              </a:rPr>
              <a:t>maverick spend</a:t>
            </a:r>
            <a:endParaRPr lang="en-GB" dirty="0">
              <a:solidFill>
                <a:schemeClr val="accent3"/>
              </a:solidFill>
            </a:endParaRPr>
          </a:p>
        </p:txBody>
      </p:sp>
      <p:sp>
        <p:nvSpPr>
          <p:cNvPr id="28" name="Text Box 16"/>
          <p:cNvSpPr txBox="1">
            <a:spLocks noChangeArrowheads="1"/>
          </p:cNvSpPr>
          <p:nvPr/>
        </p:nvSpPr>
        <p:spPr bwMode="auto">
          <a:xfrm>
            <a:off x="424876" y="1321981"/>
            <a:ext cx="2088000" cy="2284453"/>
          </a:xfrm>
          <a:prstGeom prst="rect">
            <a:avLst/>
          </a:prstGeom>
          <a:noFill/>
          <a:ln w="9525" algn="ctr">
            <a:noFill/>
            <a:miter lim="800000"/>
            <a:headEnd/>
            <a:tailEnd/>
          </a:ln>
          <a:effectLst/>
        </p:spPr>
        <p:txBody>
          <a:bodyPr wrap="square" lIns="144000" tIns="144000">
            <a:spAutoFit/>
          </a:bodyPr>
          <a:lstStyle/>
          <a:p>
            <a:pPr marL="216000" indent="-216000" eaLnBrk="0" hangingPunct="0">
              <a:lnSpc>
                <a:spcPct val="85000"/>
              </a:lnSpc>
              <a:buClr>
                <a:schemeClr val="accent3"/>
              </a:buClr>
              <a:buFont typeface="Arial" pitchFamily="34" charset="0"/>
              <a:buChar char="•"/>
            </a:pPr>
            <a:r>
              <a:rPr lang="en-GB" sz="1600" dirty="0">
                <a:solidFill>
                  <a:schemeClr val="accent3"/>
                </a:solidFill>
              </a:rPr>
              <a:t>Information provided by </a:t>
            </a:r>
            <a:r>
              <a:rPr lang="en-GB" sz="1600" dirty="0" err="1">
                <a:solidFill>
                  <a:schemeClr val="accent3"/>
                </a:solidFill>
              </a:rPr>
              <a:t>eProcurement</a:t>
            </a:r>
            <a:r>
              <a:rPr lang="en-GB" sz="1600" dirty="0">
                <a:solidFill>
                  <a:schemeClr val="accent3"/>
                </a:solidFill>
              </a:rPr>
              <a:t> </a:t>
            </a:r>
          </a:p>
          <a:p>
            <a:pPr marL="216000" indent="-216000" eaLnBrk="0" hangingPunct="0">
              <a:lnSpc>
                <a:spcPct val="85000"/>
              </a:lnSpc>
              <a:buClr>
                <a:schemeClr val="accent3"/>
              </a:buClr>
              <a:buFont typeface="Arial" pitchFamily="34" charset="0"/>
              <a:buChar char="•"/>
            </a:pPr>
            <a:r>
              <a:rPr lang="en-GB" sz="1600" dirty="0">
                <a:solidFill>
                  <a:schemeClr val="accent3"/>
                </a:solidFill>
              </a:rPr>
              <a:t>Enables </a:t>
            </a:r>
            <a:r>
              <a:rPr lang="en-GB" sz="1600" dirty="0" smtClean="0">
                <a:solidFill>
                  <a:schemeClr val="accent3"/>
                </a:solidFill>
              </a:rPr>
              <a:t>benefits </a:t>
            </a:r>
            <a:r>
              <a:rPr lang="en-GB" sz="1600" dirty="0">
                <a:solidFill>
                  <a:schemeClr val="accent3"/>
                </a:solidFill>
              </a:rPr>
              <a:t>m</a:t>
            </a:r>
            <a:r>
              <a:rPr lang="en-GB" sz="1600" dirty="0" smtClean="0">
                <a:solidFill>
                  <a:schemeClr val="accent3"/>
                </a:solidFill>
              </a:rPr>
              <a:t>anagement and</a:t>
            </a:r>
            <a:br>
              <a:rPr lang="en-GB" sz="1600" dirty="0" smtClean="0">
                <a:solidFill>
                  <a:schemeClr val="accent3"/>
                </a:solidFill>
              </a:rPr>
            </a:br>
            <a:r>
              <a:rPr lang="en-GB" sz="1600" dirty="0" smtClean="0">
                <a:solidFill>
                  <a:schemeClr val="accent3"/>
                </a:solidFill>
              </a:rPr>
              <a:t>on-going </a:t>
            </a:r>
            <a:r>
              <a:rPr lang="en-GB" sz="1600" dirty="0">
                <a:solidFill>
                  <a:schemeClr val="accent3"/>
                </a:solidFill>
              </a:rPr>
              <a:t>s</a:t>
            </a:r>
            <a:r>
              <a:rPr lang="en-GB" sz="1600" dirty="0" smtClean="0">
                <a:solidFill>
                  <a:schemeClr val="accent3"/>
                </a:solidFill>
              </a:rPr>
              <a:t>trategic </a:t>
            </a:r>
            <a:r>
              <a:rPr lang="en-GB" sz="1600" dirty="0">
                <a:solidFill>
                  <a:schemeClr val="accent3"/>
                </a:solidFill>
              </a:rPr>
              <a:t>s</a:t>
            </a:r>
            <a:r>
              <a:rPr lang="en-GB" sz="1600" dirty="0" smtClean="0">
                <a:solidFill>
                  <a:schemeClr val="accent3"/>
                </a:solidFill>
              </a:rPr>
              <a:t>ourcing</a:t>
            </a:r>
            <a:endParaRPr lang="en-GB" sz="1600" dirty="0">
              <a:solidFill>
                <a:schemeClr val="accent3"/>
              </a:solidFill>
            </a:endParaRPr>
          </a:p>
          <a:p>
            <a:pPr marL="216000" indent="-216000" eaLnBrk="0" hangingPunct="0">
              <a:lnSpc>
                <a:spcPct val="85000"/>
              </a:lnSpc>
              <a:buClr>
                <a:schemeClr val="accent3"/>
              </a:buClr>
              <a:buFont typeface="Arial" pitchFamily="34" charset="0"/>
              <a:buChar char="•"/>
            </a:pPr>
            <a:r>
              <a:rPr lang="en-GB" sz="1600" dirty="0">
                <a:solidFill>
                  <a:schemeClr val="accent3"/>
                </a:solidFill>
              </a:rPr>
              <a:t>Improved </a:t>
            </a:r>
            <a:r>
              <a:rPr lang="en-GB" sz="1600" dirty="0" smtClean="0">
                <a:solidFill>
                  <a:schemeClr val="accent3"/>
                </a:solidFill>
              </a:rPr>
              <a:t>supplier</a:t>
            </a:r>
            <a:r>
              <a:rPr lang="en-GB" sz="1600" dirty="0">
                <a:solidFill>
                  <a:schemeClr val="accent3"/>
                </a:solidFill>
              </a:rPr>
              <a:t/>
            </a:r>
            <a:br>
              <a:rPr lang="en-GB" sz="1600" dirty="0">
                <a:solidFill>
                  <a:schemeClr val="accent3"/>
                </a:solidFill>
              </a:rPr>
            </a:br>
            <a:r>
              <a:rPr lang="en-GB" sz="1600" dirty="0" smtClean="0">
                <a:solidFill>
                  <a:schemeClr val="accent3"/>
                </a:solidFill>
              </a:rPr>
              <a:t>management</a:t>
            </a:r>
            <a:endParaRPr lang="en-GB" sz="1600" dirty="0">
              <a:solidFill>
                <a:schemeClr val="accent3"/>
              </a:solidFill>
            </a:endParaRPr>
          </a:p>
          <a:p>
            <a:pPr marL="216000" indent="-216000" eaLnBrk="0" hangingPunct="0">
              <a:lnSpc>
                <a:spcPct val="85000"/>
              </a:lnSpc>
              <a:buClr>
                <a:schemeClr val="accent3"/>
              </a:buClr>
              <a:buFont typeface="Arial" pitchFamily="34" charset="0"/>
              <a:buChar char="•"/>
            </a:pPr>
            <a:endParaRPr lang="en-GB" sz="1600" dirty="0">
              <a:solidFill>
                <a:schemeClr val="accent3"/>
              </a:solidFill>
            </a:endParaRPr>
          </a:p>
        </p:txBody>
      </p:sp>
      <p:sp>
        <p:nvSpPr>
          <p:cNvPr id="3" name="Slide Number Placeholder 2"/>
          <p:cNvSpPr>
            <a:spLocks noGrp="1"/>
          </p:cNvSpPr>
          <p:nvPr>
            <p:ph type="sldNum" sz="quarter" idx="10"/>
          </p:nvPr>
        </p:nvSpPr>
        <p:spPr/>
        <p:txBody>
          <a:bodyPr/>
          <a:lstStyle/>
          <a:p>
            <a:fld id="{19BF2C6B-E0EC-4C0E-B7D3-613ED3B301ED}" type="slidenum">
              <a:rPr lang="en-GB" smtClean="0"/>
              <a:pPr/>
              <a:t>217</a:t>
            </a:fld>
            <a:endParaRPr lang="en-GB"/>
          </a:p>
        </p:txBody>
      </p:sp>
      <p:sp>
        <p:nvSpPr>
          <p:cNvPr id="22" name="Text Box 10"/>
          <p:cNvSpPr txBox="1">
            <a:spLocks noChangeArrowheads="1"/>
          </p:cNvSpPr>
          <p:nvPr/>
        </p:nvSpPr>
        <p:spPr bwMode="auto">
          <a:xfrm>
            <a:off x="4848547" y="4563969"/>
            <a:ext cx="976101" cy="617861"/>
          </a:xfrm>
          <a:prstGeom prst="rect">
            <a:avLst/>
          </a:prstGeom>
          <a:noFill/>
          <a:ln w="9525" algn="ctr">
            <a:noFill/>
            <a:miter lim="800000"/>
            <a:headEnd/>
            <a:tailEnd/>
          </a:ln>
          <a:effectLst/>
        </p:spPr>
        <p:txBody>
          <a:bodyPr wrap="none">
            <a:spAutoFit/>
          </a:bodyPr>
          <a:lstStyle/>
          <a:p>
            <a:pPr algn="ctr" eaLnBrk="0" hangingPunct="0">
              <a:lnSpc>
                <a:spcPct val="85000"/>
              </a:lnSpc>
            </a:pPr>
            <a:r>
              <a:rPr lang="en-GB" sz="2000" b="1" dirty="0">
                <a:solidFill>
                  <a:schemeClr val="bg1"/>
                </a:solidFill>
              </a:rPr>
              <a:t>Secure</a:t>
            </a:r>
          </a:p>
          <a:p>
            <a:pPr algn="ctr" eaLnBrk="0" hangingPunct="0">
              <a:lnSpc>
                <a:spcPct val="85000"/>
              </a:lnSpc>
            </a:pPr>
            <a:r>
              <a:rPr lang="en-GB" sz="2000" b="1" dirty="0">
                <a:solidFill>
                  <a:schemeClr val="bg1"/>
                </a:solidFill>
              </a:rPr>
              <a:t>Savings</a:t>
            </a:r>
          </a:p>
        </p:txBody>
      </p:sp>
      <p:sp>
        <p:nvSpPr>
          <p:cNvPr id="23" name="Text Box 9"/>
          <p:cNvSpPr txBox="1">
            <a:spLocks noChangeArrowheads="1"/>
          </p:cNvSpPr>
          <p:nvPr/>
        </p:nvSpPr>
        <p:spPr bwMode="auto">
          <a:xfrm>
            <a:off x="5270297" y="2511475"/>
            <a:ext cx="1012329" cy="617861"/>
          </a:xfrm>
          <a:prstGeom prst="rect">
            <a:avLst/>
          </a:prstGeom>
          <a:noFill/>
          <a:ln w="9525" algn="ctr">
            <a:noFill/>
            <a:miter lim="800000"/>
            <a:headEnd/>
            <a:tailEnd/>
          </a:ln>
          <a:effectLst/>
        </p:spPr>
        <p:txBody>
          <a:bodyPr wrap="none">
            <a:spAutoFit/>
          </a:bodyPr>
          <a:lstStyle/>
          <a:p>
            <a:pPr algn="ctr" eaLnBrk="0" hangingPunct="0">
              <a:lnSpc>
                <a:spcPct val="85000"/>
              </a:lnSpc>
            </a:pPr>
            <a:r>
              <a:rPr lang="en-GB" sz="2000" b="1" dirty="0">
                <a:solidFill>
                  <a:schemeClr val="bg1"/>
                </a:solidFill>
              </a:rPr>
              <a:t>Identify</a:t>
            </a:r>
          </a:p>
          <a:p>
            <a:pPr algn="ctr" eaLnBrk="0" hangingPunct="0">
              <a:lnSpc>
                <a:spcPct val="85000"/>
              </a:lnSpc>
            </a:pPr>
            <a:r>
              <a:rPr lang="en-GB" sz="2000" b="1" dirty="0">
                <a:solidFill>
                  <a:schemeClr val="bg1"/>
                </a:solidFill>
              </a:rPr>
              <a:t>Savings</a:t>
            </a:r>
          </a:p>
        </p:txBody>
      </p:sp>
      <p:sp>
        <p:nvSpPr>
          <p:cNvPr id="24" name="Text Box 11"/>
          <p:cNvSpPr txBox="1">
            <a:spLocks noChangeArrowheads="1"/>
          </p:cNvSpPr>
          <p:nvPr/>
        </p:nvSpPr>
        <p:spPr bwMode="auto">
          <a:xfrm>
            <a:off x="2893267" y="4048718"/>
            <a:ext cx="976101" cy="617861"/>
          </a:xfrm>
          <a:prstGeom prst="rect">
            <a:avLst/>
          </a:prstGeom>
          <a:noFill/>
          <a:ln w="9525" algn="ctr">
            <a:noFill/>
            <a:miter lim="800000"/>
            <a:headEnd/>
            <a:tailEnd/>
          </a:ln>
          <a:effectLst/>
        </p:spPr>
        <p:txBody>
          <a:bodyPr wrap="none">
            <a:spAutoFit/>
          </a:bodyPr>
          <a:lstStyle/>
          <a:p>
            <a:pPr algn="ctr" eaLnBrk="0" hangingPunct="0">
              <a:lnSpc>
                <a:spcPct val="85000"/>
              </a:lnSpc>
            </a:pPr>
            <a:r>
              <a:rPr lang="en-GB" sz="2000" b="1" dirty="0">
                <a:solidFill>
                  <a:schemeClr val="bg1"/>
                </a:solidFill>
              </a:rPr>
              <a:t>Deliver</a:t>
            </a:r>
          </a:p>
          <a:p>
            <a:pPr algn="ctr" eaLnBrk="0" hangingPunct="0">
              <a:lnSpc>
                <a:spcPct val="85000"/>
              </a:lnSpc>
            </a:pPr>
            <a:r>
              <a:rPr lang="en-GB" sz="2000" b="1" dirty="0">
                <a:solidFill>
                  <a:schemeClr val="bg1"/>
                </a:solidFill>
              </a:rPr>
              <a:t>Savings</a:t>
            </a:r>
          </a:p>
        </p:txBody>
      </p:sp>
      <p:sp>
        <p:nvSpPr>
          <p:cNvPr id="29" name="Text Box 12"/>
          <p:cNvSpPr txBox="1">
            <a:spLocks noChangeArrowheads="1"/>
          </p:cNvSpPr>
          <p:nvPr/>
        </p:nvSpPr>
        <p:spPr bwMode="auto">
          <a:xfrm>
            <a:off x="3388003" y="2043924"/>
            <a:ext cx="976101" cy="617861"/>
          </a:xfrm>
          <a:prstGeom prst="rect">
            <a:avLst/>
          </a:prstGeom>
          <a:noFill/>
          <a:ln w="9525" algn="ctr">
            <a:noFill/>
            <a:miter lim="800000"/>
            <a:headEnd/>
            <a:tailEnd/>
          </a:ln>
          <a:effectLst/>
        </p:spPr>
        <p:txBody>
          <a:bodyPr wrap="none">
            <a:spAutoFit/>
          </a:bodyPr>
          <a:lstStyle/>
          <a:p>
            <a:pPr algn="ctr" eaLnBrk="0" hangingPunct="0">
              <a:lnSpc>
                <a:spcPct val="85000"/>
              </a:lnSpc>
            </a:pPr>
            <a:r>
              <a:rPr lang="en-GB" sz="2000" b="1" dirty="0">
                <a:solidFill>
                  <a:schemeClr val="bg1"/>
                </a:solidFill>
              </a:rPr>
              <a:t>Track</a:t>
            </a:r>
          </a:p>
          <a:p>
            <a:pPr algn="ctr" eaLnBrk="0" hangingPunct="0">
              <a:lnSpc>
                <a:spcPct val="85000"/>
              </a:lnSpc>
            </a:pPr>
            <a:r>
              <a:rPr lang="en-GB" sz="2000" b="1" dirty="0">
                <a:solidFill>
                  <a:schemeClr val="bg1"/>
                </a:solidFill>
              </a:rPr>
              <a:t>Savings</a:t>
            </a:r>
          </a:p>
        </p:txBody>
      </p:sp>
      <p:sp>
        <p:nvSpPr>
          <p:cNvPr id="13" name="Text Box 4"/>
          <p:cNvSpPr txBox="1">
            <a:spLocks noChangeArrowheads="1"/>
          </p:cNvSpPr>
          <p:nvPr/>
        </p:nvSpPr>
        <p:spPr bwMode="auto">
          <a:xfrm>
            <a:off x="433310" y="5531505"/>
            <a:ext cx="8291590" cy="432220"/>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dirty="0">
                <a:solidFill>
                  <a:schemeClr val="accent3"/>
                </a:solidFill>
              </a:rPr>
              <a:t>Source: </a:t>
            </a:r>
            <a:r>
              <a:rPr lang="en-GB" dirty="0" smtClean="0">
                <a:solidFill>
                  <a:schemeClr val="accent3"/>
                </a:solidFill>
              </a:rPr>
              <a:t>Adapted from CIPS Study Materials</a:t>
            </a:r>
            <a:endParaRPr lang="en-GB" dirty="0">
              <a:solidFill>
                <a:schemeClr val="accent3"/>
              </a:solidFill>
            </a:endParaRPr>
          </a:p>
        </p:txBody>
      </p:sp>
    </p:spTree>
    <p:extLst>
      <p:ext uri="{BB962C8B-B14F-4D97-AF65-F5344CB8AC3E}">
        <p14:creationId xmlns:p14="http://schemas.microsoft.com/office/powerpoint/2010/main" val="2975139079"/>
      </p:ext>
    </p:extLst>
  </p:cSld>
  <p:clrMapOvr>
    <a:masterClrMapping/>
  </p:clrMapOvr>
  <p:transition>
    <p:fade/>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idx="1"/>
          </p:nvPr>
        </p:nvSpPr>
        <p:spPr/>
        <p:txBody>
          <a:bodyPr/>
          <a:lstStyle/>
          <a:p>
            <a:pPr marL="0" indent="0">
              <a:buNone/>
            </a:pPr>
            <a:r>
              <a:rPr lang="en-US" b="1" dirty="0" smtClean="0">
                <a:solidFill>
                  <a:schemeClr val="accent2"/>
                </a:solidFill>
              </a:rPr>
              <a:t>E-catalogues</a:t>
            </a:r>
          </a:p>
          <a:p>
            <a:r>
              <a:rPr lang="en-GB" dirty="0"/>
              <a:t>S</a:t>
            </a:r>
            <a:r>
              <a:rPr lang="en-GB" dirty="0" smtClean="0"/>
              <a:t>uppliers exhibit their products in electronic catalogues, which can be viewed online or downloaded by potential purchasers</a:t>
            </a:r>
          </a:p>
          <a:p>
            <a:pPr marL="0" indent="0">
              <a:buNone/>
            </a:pPr>
            <a:r>
              <a:rPr lang="en-GB" b="1" dirty="0">
                <a:solidFill>
                  <a:schemeClr val="accent2"/>
                </a:solidFill>
              </a:rPr>
              <a:t>Supplier portals and market exchanges</a:t>
            </a:r>
          </a:p>
          <a:p>
            <a:pPr marL="342900" lvl="2" indent="-342900">
              <a:spcAft>
                <a:spcPts val="600"/>
              </a:spcAft>
              <a:buFont typeface="Arial" panose="020B0604020202020204" pitchFamily="34" charset="0"/>
              <a:buChar char="•"/>
            </a:pPr>
            <a:r>
              <a:rPr lang="en-GB" sz="2100" dirty="0">
                <a:ea typeface="+mn-ea"/>
                <a:cs typeface="+mn-cs"/>
              </a:rPr>
              <a:t>S</a:t>
            </a:r>
            <a:r>
              <a:rPr lang="en-GB" sz="2100" dirty="0" smtClean="0">
                <a:ea typeface="+mn-ea"/>
                <a:cs typeface="+mn-cs"/>
              </a:rPr>
              <a:t>ites </a:t>
            </a:r>
            <a:r>
              <a:rPr lang="en-GB" sz="2100" dirty="0">
                <a:ea typeface="+mn-ea"/>
                <a:cs typeface="+mn-cs"/>
              </a:rPr>
              <a:t>where multiple buyers and sellers access and share information about requirements and </a:t>
            </a:r>
            <a:r>
              <a:rPr lang="en-GB" sz="2100" dirty="0" smtClean="0">
                <a:ea typeface="+mn-ea"/>
                <a:cs typeface="+mn-cs"/>
              </a:rPr>
              <a:t>offerings</a:t>
            </a:r>
          </a:p>
          <a:p>
            <a:pPr marL="0" lvl="1" indent="0">
              <a:spcAft>
                <a:spcPts val="600"/>
              </a:spcAft>
              <a:buNone/>
            </a:pPr>
            <a:r>
              <a:rPr lang="en-GB" sz="2100" b="1" dirty="0">
                <a:solidFill>
                  <a:schemeClr val="accent2"/>
                </a:solidFill>
              </a:rPr>
              <a:t>Online supplier evaluation data </a:t>
            </a:r>
          </a:p>
          <a:p>
            <a:pPr marL="342900" lvl="2" indent="-342900">
              <a:spcAft>
                <a:spcPts val="600"/>
              </a:spcAft>
              <a:buFont typeface="Arial" panose="020B0604020202020204" pitchFamily="34" charset="0"/>
              <a:buChar char="•"/>
            </a:pPr>
            <a:r>
              <a:rPr lang="en-GB" sz="2100" dirty="0"/>
              <a:t>Third party reports, customer feedback, approved or accredited supplier registers and directories, benchmarking reports, market intelligence </a:t>
            </a:r>
            <a:r>
              <a:rPr lang="en-GB" sz="2100" dirty="0" smtClean="0"/>
              <a:t>tools</a:t>
            </a:r>
            <a:endParaRPr lang="en-US" b="1" dirty="0">
              <a:solidFill>
                <a:schemeClr val="accent2"/>
              </a:solidFill>
            </a:endParaRPr>
          </a:p>
        </p:txBody>
      </p:sp>
      <p:sp>
        <p:nvSpPr>
          <p:cNvPr id="204801" name="Title 1"/>
          <p:cNvSpPr>
            <a:spLocks noGrp="1"/>
          </p:cNvSpPr>
          <p:nvPr>
            <p:ph type="title"/>
          </p:nvPr>
        </p:nvSpPr>
        <p:spPr/>
        <p:txBody>
          <a:bodyPr/>
          <a:lstStyle/>
          <a:p>
            <a:r>
              <a:rPr lang="en-GB" smtClean="0"/>
              <a:t>E-sourcing </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218</a:t>
            </a:fld>
            <a:endParaRPr lang="en-GB"/>
          </a:p>
        </p:txBody>
      </p:sp>
    </p:spTree>
    <p:extLst>
      <p:ext uri="{BB962C8B-B14F-4D97-AF65-F5344CB8AC3E}">
        <p14:creationId xmlns:p14="http://schemas.microsoft.com/office/powerpoint/2010/main" val="1248840997"/>
      </p:ext>
    </p:extLst>
  </p:cSld>
  <p:clrMapOvr>
    <a:masterClrMapping/>
  </p:clrMapOvr>
  <p:transition>
    <p:fade/>
  </p:transition>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p:cNvSpPr>
            <a:spLocks noGrp="1"/>
          </p:cNvSpPr>
          <p:nvPr>
            <p:ph idx="1"/>
          </p:nvPr>
        </p:nvSpPr>
        <p:spPr/>
        <p:txBody>
          <a:bodyPr/>
          <a:lstStyle/>
          <a:p>
            <a:pPr marL="0" indent="0">
              <a:buNone/>
            </a:pPr>
            <a:r>
              <a:rPr lang="en-US" b="1" dirty="0" smtClean="0">
                <a:solidFill>
                  <a:schemeClr val="accent2"/>
                </a:solidFill>
              </a:rPr>
              <a:t>E-auctions</a:t>
            </a:r>
            <a:endParaRPr lang="en-US" b="1" dirty="0">
              <a:solidFill>
                <a:schemeClr val="accent2"/>
              </a:solidFill>
            </a:endParaRPr>
          </a:p>
          <a:p>
            <a:r>
              <a:rPr lang="en-GB" dirty="0"/>
              <a:t>C</a:t>
            </a:r>
            <a:r>
              <a:rPr lang="en-GB" dirty="0" smtClean="0"/>
              <a:t>onducted </a:t>
            </a:r>
            <a:r>
              <a:rPr lang="en-GB" dirty="0"/>
              <a:t>online using the buyer’s or seller’s website, or third party auction sites</a:t>
            </a:r>
          </a:p>
          <a:p>
            <a:pPr marL="0" indent="0">
              <a:buNone/>
            </a:pPr>
            <a:r>
              <a:rPr lang="en-GB" b="1" dirty="0">
                <a:solidFill>
                  <a:schemeClr val="accent2"/>
                </a:solidFill>
              </a:rPr>
              <a:t>E-tendering </a:t>
            </a:r>
          </a:p>
          <a:p>
            <a:pPr marL="342900" lvl="2" indent="-342900">
              <a:spcAft>
                <a:spcPts val="600"/>
              </a:spcAft>
              <a:buFont typeface="Arial" panose="020B0604020202020204" pitchFamily="34" charset="0"/>
              <a:buChar char="•"/>
            </a:pPr>
            <a:r>
              <a:rPr lang="en-GB" sz="2100" dirty="0" smtClean="0">
                <a:ea typeface="+mn-ea"/>
                <a:cs typeface="+mn-cs"/>
              </a:rPr>
              <a:t>Using </a:t>
            </a:r>
            <a:r>
              <a:rPr lang="en-GB" sz="2100" dirty="0">
                <a:ea typeface="+mn-ea"/>
                <a:cs typeface="+mn-cs"/>
              </a:rPr>
              <a:t>e-RFQs (electronic requests for quotation) and specifications posted online or emailed to potential </a:t>
            </a:r>
            <a:r>
              <a:rPr lang="en-GB" sz="2100" dirty="0" smtClean="0">
                <a:ea typeface="+mn-ea"/>
                <a:cs typeface="+mn-cs"/>
              </a:rPr>
              <a:t>suppliers</a:t>
            </a:r>
            <a:endParaRPr lang="en-GB" sz="2100" dirty="0">
              <a:ea typeface="+mn-ea"/>
              <a:cs typeface="+mn-cs"/>
            </a:endParaRPr>
          </a:p>
        </p:txBody>
      </p:sp>
      <p:sp>
        <p:nvSpPr>
          <p:cNvPr id="204801" name="Title 1"/>
          <p:cNvSpPr>
            <a:spLocks noGrp="1"/>
          </p:cNvSpPr>
          <p:nvPr>
            <p:ph type="title"/>
          </p:nvPr>
        </p:nvSpPr>
        <p:spPr/>
        <p:txBody>
          <a:bodyPr/>
          <a:lstStyle/>
          <a:p>
            <a:r>
              <a:rPr lang="en-GB" smtClean="0"/>
              <a:t>E-sourcing </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219</a:t>
            </a:fld>
            <a:endParaRPr lang="en-GB"/>
          </a:p>
        </p:txBody>
      </p:sp>
      <p:pic>
        <p:nvPicPr>
          <p:cNvPr id="5" name="Picture 4"/>
          <p:cNvPicPr>
            <a:picLocks noChangeAspect="1"/>
          </p:cNvPicPr>
          <p:nvPr/>
        </p:nvPicPr>
        <p:blipFill rotWithShape="1">
          <a:blip r:embed="rId2"/>
          <a:srcRect b="24870"/>
          <a:stretch/>
        </p:blipFill>
        <p:spPr bwMode="ltGray">
          <a:xfrm>
            <a:off x="969859" y="4622978"/>
            <a:ext cx="7381006" cy="1270490"/>
          </a:xfrm>
          <a:prstGeom prst="rect">
            <a:avLst/>
          </a:prstGeom>
        </p:spPr>
      </p:pic>
    </p:spTree>
    <p:extLst>
      <p:ext uri="{BB962C8B-B14F-4D97-AF65-F5344CB8AC3E}">
        <p14:creationId xmlns:p14="http://schemas.microsoft.com/office/powerpoint/2010/main" val="3996522265"/>
      </p:ext>
    </p:extLst>
  </p:cSld>
  <p:clrMapOvr>
    <a:masterClrMapping/>
  </p:clrMapOvr>
  <p:transition>
    <p:fade/>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Title 1"/>
          <p:cNvSpPr>
            <a:spLocks noGrp="1"/>
          </p:cNvSpPr>
          <p:nvPr>
            <p:ph type="title"/>
          </p:nvPr>
        </p:nvSpPr>
        <p:spPr/>
        <p:txBody>
          <a:bodyPr/>
          <a:lstStyle/>
          <a:p>
            <a:r>
              <a:rPr lang="en-GB" dirty="0"/>
              <a:t>E-auctions</a:t>
            </a:r>
            <a:endParaRPr lang="en-GB" dirty="0" smtClean="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80881067"/>
              </p:ext>
            </p:extLst>
          </p:nvPr>
        </p:nvGraphicFramePr>
        <p:xfrm>
          <a:off x="417513" y="1320799"/>
          <a:ext cx="8316912" cy="4632325"/>
        </p:xfrm>
        <a:graphic>
          <a:graphicData uri="http://schemas.openxmlformats.org/drawingml/2006/table">
            <a:tbl>
              <a:tblPr firstRow="1" bandRow="1">
                <a:tableStyleId>{2D5ABB26-0587-4C30-8999-92F81FD0307C}</a:tableStyleId>
              </a:tblPr>
              <a:tblGrid>
                <a:gridCol w="4158456">
                  <a:extLst>
                    <a:ext uri="{9D8B030D-6E8A-4147-A177-3AD203B41FA5}">
                      <a16:colId xmlns:a16="http://schemas.microsoft.com/office/drawing/2014/main" xmlns="" val="20000"/>
                    </a:ext>
                  </a:extLst>
                </a:gridCol>
                <a:gridCol w="4158456">
                  <a:extLst>
                    <a:ext uri="{9D8B030D-6E8A-4147-A177-3AD203B41FA5}">
                      <a16:colId xmlns:a16="http://schemas.microsoft.com/office/drawing/2014/main" xmlns="" val="20001"/>
                    </a:ext>
                  </a:extLst>
                </a:gridCol>
              </a:tblGrid>
              <a:tr h="431583">
                <a:tc>
                  <a:txBody>
                    <a:bodyPr/>
                    <a:lstStyle/>
                    <a:p>
                      <a:pPr algn="ctr"/>
                      <a:r>
                        <a:rPr lang="en-GB" sz="2100" b="1" dirty="0" smtClean="0">
                          <a:solidFill>
                            <a:schemeClr val="bg1"/>
                          </a:solidFill>
                        </a:rPr>
                        <a:t>Benefits </a:t>
                      </a:r>
                    </a:p>
                  </a:txBody>
                  <a:tcPr anchor="ctr">
                    <a:lnL w="1905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solidFill>
                  </a:tcPr>
                </a:tc>
                <a:tc>
                  <a:txBody>
                    <a:bodyPr/>
                    <a:lstStyle/>
                    <a:p>
                      <a:pPr algn="ctr"/>
                      <a:r>
                        <a:rPr lang="en-GB" sz="2100" b="1" dirty="0" smtClean="0">
                          <a:solidFill>
                            <a:schemeClr val="bg1"/>
                          </a:solidFill>
                        </a:rPr>
                        <a:t>Criticisms</a:t>
                      </a:r>
                    </a:p>
                  </a:txBody>
                  <a:tcPr anchor="ctr">
                    <a:lnL w="1270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4">
                        <a:lumMod val="75000"/>
                      </a:schemeClr>
                    </a:solidFill>
                  </a:tcPr>
                </a:tc>
                <a:extLst>
                  <a:ext uri="{0D108BD9-81ED-4DB2-BD59-A6C34878D82A}">
                    <a16:rowId xmlns:a16="http://schemas.microsoft.com/office/drawing/2014/main" xmlns="" val="10000"/>
                  </a:ext>
                </a:extLst>
              </a:tr>
              <a:tr h="4200742">
                <a:tc>
                  <a:txBody>
                    <a:bodyPr/>
                    <a:lstStyle/>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Efficient administration and reduction in acquisition lead time</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Savings for buyers, as a result of competition</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Improved value for buyers</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Access for buyers to a wider range of potential suppliers </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Less time ‘wasted’ on interpersonal interaction </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Opportunities for suppliers to enter previously closed markets or accounts </a:t>
                      </a:r>
                    </a:p>
                    <a:p>
                      <a:pPr marL="342900" indent="-342900" algn="l" rtl="0" eaLnBrk="1" fontAlgn="base" hangingPunct="1">
                        <a:lnSpc>
                          <a:spcPct val="90000"/>
                        </a:lnSpc>
                        <a:spcBef>
                          <a:spcPts val="0"/>
                        </a:spcBef>
                        <a:spcAft>
                          <a:spcPts val="900"/>
                        </a:spcAft>
                        <a:buClr>
                          <a:schemeClr val="accent5"/>
                        </a:buClr>
                        <a:buSzPct val="200000"/>
                        <a:buFont typeface="Calibri" panose="020F0502020204030204" pitchFamily="34" charset="0"/>
                        <a:buChar char="₊"/>
                      </a:pPr>
                      <a:r>
                        <a:rPr lang="en-GB" sz="1800" dirty="0" smtClean="0">
                          <a:solidFill>
                            <a:schemeClr val="accent3"/>
                          </a:solidFill>
                          <a:latin typeface="+mn-lt"/>
                          <a:ea typeface="+mn-ea"/>
                          <a:cs typeface="+mn-cs"/>
                        </a:rPr>
                        <a:t>Opportunities for suppliers to gather competitor and market pricing data </a:t>
                      </a:r>
                    </a:p>
                  </a:txBody>
                  <a:tcPr marT="72000">
                    <a:lnL w="1905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noFill/>
                  </a:tcPr>
                </a:tc>
                <a:tc>
                  <a:txBody>
                    <a:bodyPr/>
                    <a:lstStyle/>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Based on a zero-sum, adversarial or ‘win-lose’ approach and suppliers more vulnerable</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There may be long-term adverse effects on both the supplier and purchaser</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Promised savings may not materialise- suppliers may seize opportunities to increase prices</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The indication is that pricing will be the key award criteria</a:t>
                      </a:r>
                    </a:p>
                    <a:p>
                      <a:pPr marL="342900" indent="-342900" algn="l" rtl="0" eaLnBrk="1" fontAlgn="base" hangingPunct="1">
                        <a:lnSpc>
                          <a:spcPct val="90000"/>
                        </a:lnSpc>
                        <a:spcBef>
                          <a:spcPts val="0"/>
                        </a:spcBef>
                        <a:spcAft>
                          <a:spcPts val="900"/>
                        </a:spcAft>
                        <a:buClr>
                          <a:schemeClr val="accent4">
                            <a:lumMod val="75000"/>
                          </a:schemeClr>
                        </a:buClr>
                        <a:buSzPct val="200000"/>
                        <a:buFont typeface="Calibri" panose="020F0502020204030204" pitchFamily="34" charset="0"/>
                        <a:buChar char="₋"/>
                      </a:pPr>
                      <a:r>
                        <a:rPr lang="en-GB" sz="1800" dirty="0" smtClean="0">
                          <a:solidFill>
                            <a:schemeClr val="accent3"/>
                          </a:solidFill>
                          <a:latin typeface="+mn-lt"/>
                          <a:ea typeface="+mn-ea"/>
                          <a:cs typeface="+mn-cs"/>
                        </a:rPr>
                        <a:t>The process leaves little scope to take adequate account of non-price criteria and other sources of value add</a:t>
                      </a:r>
                    </a:p>
                  </a:txBody>
                  <a:tcPr marT="72000">
                    <a:lnL w="1270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noFill/>
                  </a:tcPr>
                </a:tc>
                <a:extLst>
                  <a:ext uri="{0D108BD9-81ED-4DB2-BD59-A6C34878D82A}">
                    <a16:rowId xmlns:a16="http://schemas.microsoft.com/office/drawing/2014/main" xmlns="" val="10001"/>
                  </a:ext>
                </a:extLst>
              </a:tr>
            </a:tbl>
          </a:graphicData>
        </a:graphic>
      </p:graphicFrame>
      <p:sp>
        <p:nvSpPr>
          <p:cNvPr id="2" name="Slide Number Placeholder 1"/>
          <p:cNvSpPr>
            <a:spLocks noGrp="1"/>
          </p:cNvSpPr>
          <p:nvPr>
            <p:ph type="sldNum" sz="quarter" idx="10"/>
          </p:nvPr>
        </p:nvSpPr>
        <p:spPr/>
        <p:txBody>
          <a:bodyPr/>
          <a:lstStyle/>
          <a:p>
            <a:fld id="{19BF2C6B-E0EC-4C0E-B7D3-613ED3B301ED}" type="slidenum">
              <a:rPr lang="en-GB" smtClean="0"/>
              <a:pPr/>
              <a:t>220</a:t>
            </a:fld>
            <a:endParaRPr lang="en-GB"/>
          </a:p>
        </p:txBody>
      </p:sp>
      <p:sp>
        <p:nvSpPr>
          <p:cNvPr id="5" name="Text Box 4"/>
          <p:cNvSpPr txBox="1">
            <a:spLocks noChangeArrowheads="1"/>
          </p:cNvSpPr>
          <p:nvPr/>
        </p:nvSpPr>
        <p:spPr bwMode="auto">
          <a:xfrm>
            <a:off x="433310" y="5739734"/>
            <a:ext cx="8291590" cy="370665"/>
          </a:xfrm>
          <a:prstGeom prst="rect">
            <a:avLst/>
          </a:prstGeom>
          <a:noFill/>
          <a:ln w="9525">
            <a:noFill/>
            <a:miter lim="800000"/>
            <a:headEnd/>
            <a:tailEnd/>
          </a:ln>
        </p:spPr>
        <p:txBody>
          <a:bodyPr wrap="square" lIns="144000" bIns="108000">
            <a:spAutoFit/>
          </a:bodyPr>
          <a:lstStyle>
            <a:defPPr>
              <a:defRPr lang="en-GB"/>
            </a:defPPr>
            <a:lvl1pPr>
              <a:defRPr sz="1800" i="1">
                <a:solidFill>
                  <a:schemeClr val="bg1"/>
                </a:solidFill>
              </a:defRPr>
            </a:lvl1pPr>
          </a:lstStyle>
          <a:p>
            <a:pPr algn="r"/>
            <a:r>
              <a:rPr lang="en-GB" sz="1400" dirty="0">
                <a:solidFill>
                  <a:schemeClr val="accent3"/>
                </a:solidFill>
              </a:rPr>
              <a:t>Source: </a:t>
            </a:r>
            <a:r>
              <a:rPr lang="en-GB" sz="1400" dirty="0" smtClean="0">
                <a:solidFill>
                  <a:schemeClr val="accent3"/>
                </a:solidFill>
              </a:rPr>
              <a:t>Adapted from CIPS Study Materials</a:t>
            </a:r>
            <a:endParaRPr lang="en-GB" sz="1400" dirty="0">
              <a:solidFill>
                <a:schemeClr val="accent3"/>
              </a:solidFill>
            </a:endParaRPr>
          </a:p>
        </p:txBody>
      </p:sp>
    </p:spTree>
    <p:extLst>
      <p:ext uri="{BB962C8B-B14F-4D97-AF65-F5344CB8AC3E}">
        <p14:creationId xmlns:p14="http://schemas.microsoft.com/office/powerpoint/2010/main" val="1083630709"/>
      </p:ext>
    </p:extLst>
  </p:cSld>
  <p:clrMapOvr>
    <a:masterClrMapping/>
  </p:clrMapOvr>
  <p:transition>
    <p:fade/>
  </p:transition>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Single Variable reverse auction ( price only)</a:t>
            </a:r>
          </a:p>
          <a:p>
            <a:r>
              <a:rPr lang="en-US" dirty="0"/>
              <a:t>Weighted Multi-Variable or Parametric </a:t>
            </a:r>
            <a:r>
              <a:rPr lang="en-US" dirty="0" smtClean="0"/>
              <a:t>Auction</a:t>
            </a:r>
          </a:p>
          <a:p>
            <a:r>
              <a:rPr lang="en-US" dirty="0" smtClean="0"/>
              <a:t>Bundled ( seller has to bid for it all)</a:t>
            </a:r>
          </a:p>
          <a:p>
            <a:r>
              <a:rPr lang="en-US" dirty="0" smtClean="0"/>
              <a:t>Cherry pick ( seller selects which elements to bid on)</a:t>
            </a:r>
          </a:p>
          <a:p>
            <a:r>
              <a:rPr lang="en-US" dirty="0" smtClean="0"/>
              <a:t>Dutch (buyer raises price. First to accept wins)</a:t>
            </a:r>
          </a:p>
          <a:p>
            <a:r>
              <a:rPr lang="en-US" dirty="0" smtClean="0"/>
              <a:t>Japanese ( buyer lowers price until only one supplier remaining)</a:t>
            </a:r>
          </a:p>
          <a:p>
            <a:endParaRPr lang="en-US" dirty="0"/>
          </a:p>
        </p:txBody>
      </p:sp>
      <p:sp>
        <p:nvSpPr>
          <p:cNvPr id="3" name="Title 2"/>
          <p:cNvSpPr>
            <a:spLocks noGrp="1"/>
          </p:cNvSpPr>
          <p:nvPr>
            <p:ph type="title"/>
          </p:nvPr>
        </p:nvSpPr>
        <p:spPr/>
        <p:txBody>
          <a:bodyPr/>
          <a:lstStyle/>
          <a:p>
            <a:r>
              <a:rPr lang="en-US" dirty="0" smtClean="0"/>
              <a:t>Types of Auction</a:t>
            </a:r>
            <a:endParaRPr lang="en-US"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221</a:t>
            </a:fld>
            <a:endParaRPr lang="en-GB"/>
          </a:p>
        </p:txBody>
      </p:sp>
    </p:spTree>
    <p:extLst>
      <p:ext uri="{BB962C8B-B14F-4D97-AF65-F5344CB8AC3E}">
        <p14:creationId xmlns:p14="http://schemas.microsoft.com/office/powerpoint/2010/main" val="3171806797"/>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Assess the categories of procurement that Reverse Auctions are an appropriate buying tool for</a:t>
            </a:r>
          </a:p>
          <a:p>
            <a:r>
              <a:rPr lang="en-GB" dirty="0"/>
              <a:t>Develop conclusions on their impact on Supplier Relationships</a:t>
            </a:r>
          </a:p>
        </p:txBody>
      </p:sp>
      <p:sp>
        <p:nvSpPr>
          <p:cNvPr id="2820101" name="Rectangle 5"/>
          <p:cNvSpPr>
            <a:spLocks noGrp="1" noChangeArrowheads="1"/>
          </p:cNvSpPr>
          <p:nvPr>
            <p:ph type="body" sz="quarter" idx="10"/>
          </p:nvPr>
        </p:nvSpPr>
        <p:spPr/>
        <p:txBody>
          <a:bodyPr/>
          <a:lstStyle/>
          <a:p>
            <a:r>
              <a:rPr lang="en-GB" smtClean="0"/>
              <a:t>Tasks:</a:t>
            </a:r>
            <a:endParaRPr lang="en-GB" dirty="0" smtClean="0"/>
          </a:p>
        </p:txBody>
      </p:sp>
      <p:sp>
        <p:nvSpPr>
          <p:cNvPr id="2820100" name="Rectangle 4"/>
          <p:cNvSpPr>
            <a:spLocks noGrp="1" noChangeArrowheads="1"/>
          </p:cNvSpPr>
          <p:nvPr>
            <p:ph type="title"/>
          </p:nvPr>
        </p:nvSpPr>
        <p:spPr/>
        <p:txBody>
          <a:bodyPr/>
          <a:lstStyle/>
          <a:p>
            <a:r>
              <a:rPr lang="en-GB" smtClean="0"/>
              <a:t>E-auctions</a:t>
            </a:r>
            <a:endParaRPr lang="en-GB" dirty="0"/>
          </a:p>
        </p:txBody>
      </p:sp>
      <p:sp>
        <p:nvSpPr>
          <p:cNvPr id="7" name="Slide Number Placeholder 6"/>
          <p:cNvSpPr>
            <a:spLocks noGrp="1"/>
          </p:cNvSpPr>
          <p:nvPr>
            <p:ph type="sldNum" sz="quarter" idx="11"/>
          </p:nvPr>
        </p:nvSpPr>
        <p:spPr/>
        <p:txBody>
          <a:bodyPr/>
          <a:lstStyle/>
          <a:p>
            <a:fld id="{19BF2C6B-E0EC-4C0E-B7D3-613ED3B301ED}" type="slidenum">
              <a:rPr lang="en-GB" smtClean="0"/>
              <a:pPr/>
              <a:t>222</a:t>
            </a:fld>
            <a:endParaRPr lang="en-GB"/>
          </a:p>
        </p:txBody>
      </p:sp>
    </p:spTree>
    <p:extLst>
      <p:ext uri="{BB962C8B-B14F-4D97-AF65-F5344CB8AC3E}">
        <p14:creationId xmlns:p14="http://schemas.microsoft.com/office/powerpoint/2010/main" val="1754809921"/>
      </p:ext>
    </p:extLst>
  </p:cSld>
  <p:clrMapOvr>
    <a:masterClrMapping/>
  </p:clrMapOvr>
  <p:transition>
    <p:fade/>
  </p:transition>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Content Placeholder 2"/>
          <p:cNvSpPr>
            <a:spLocks noGrp="1"/>
          </p:cNvSpPr>
          <p:nvPr>
            <p:ph idx="1"/>
          </p:nvPr>
        </p:nvSpPr>
        <p:spPr/>
        <p:txBody>
          <a:bodyPr/>
          <a:lstStyle/>
          <a:p>
            <a:pPr>
              <a:lnSpc>
                <a:spcPct val="95000"/>
              </a:lnSpc>
            </a:pPr>
            <a:r>
              <a:rPr lang="en-GB" dirty="0" smtClean="0"/>
              <a:t>The invitation to tender (ITT) is published on the buyer’s e-tender web portal, for potential suppliers to view</a:t>
            </a:r>
          </a:p>
          <a:p>
            <a:pPr>
              <a:lnSpc>
                <a:spcPct val="95000"/>
              </a:lnSpc>
            </a:pPr>
            <a:r>
              <a:rPr lang="en-GB" dirty="0" smtClean="0"/>
              <a:t>Suppliers respond to the ITT by sending their bids using secure email to the e-tendering system’s ‘electronic vault’, and are registered as bidders</a:t>
            </a:r>
          </a:p>
          <a:p>
            <a:pPr>
              <a:lnSpc>
                <a:spcPct val="95000"/>
              </a:lnSpc>
            </a:pPr>
            <a:r>
              <a:rPr lang="en-GB" dirty="0" smtClean="0"/>
              <a:t>Buyers can often observe and manage the tendering process through a ‘front end’ web function</a:t>
            </a:r>
          </a:p>
          <a:p>
            <a:pPr>
              <a:lnSpc>
                <a:spcPct val="95000"/>
              </a:lnSpc>
            </a:pPr>
            <a:r>
              <a:rPr lang="en-GB" dirty="0" smtClean="0"/>
              <a:t>In-built security features prohibit access to any of the tender responses until a specified time</a:t>
            </a:r>
          </a:p>
          <a:p>
            <a:pPr>
              <a:lnSpc>
                <a:spcPct val="95000"/>
              </a:lnSpc>
            </a:pPr>
            <a:r>
              <a:rPr lang="en-GB" dirty="0" smtClean="0"/>
              <a:t>The system may include an automatic scoring particularly for PQQs and pricing details included in the tenders</a:t>
            </a:r>
          </a:p>
          <a:p>
            <a:pPr>
              <a:lnSpc>
                <a:spcPct val="95000"/>
              </a:lnSpc>
            </a:pPr>
            <a:r>
              <a:rPr lang="en-GB" dirty="0" smtClean="0"/>
              <a:t>Successful and unsuccessful bidders can be automatically notified of debrief/award</a:t>
            </a:r>
          </a:p>
        </p:txBody>
      </p:sp>
      <p:sp>
        <p:nvSpPr>
          <p:cNvPr id="206849" name="Title 1"/>
          <p:cNvSpPr>
            <a:spLocks noGrp="1"/>
          </p:cNvSpPr>
          <p:nvPr>
            <p:ph type="title"/>
          </p:nvPr>
        </p:nvSpPr>
        <p:spPr/>
        <p:txBody>
          <a:bodyPr/>
          <a:lstStyle/>
          <a:p>
            <a:r>
              <a:rPr lang="en-GB" dirty="0" smtClean="0"/>
              <a:t>E-tendering</a:t>
            </a:r>
          </a:p>
        </p:txBody>
      </p:sp>
      <p:sp>
        <p:nvSpPr>
          <p:cNvPr id="2" name="Slide Number Placeholder 1"/>
          <p:cNvSpPr>
            <a:spLocks noGrp="1"/>
          </p:cNvSpPr>
          <p:nvPr>
            <p:ph type="sldNum" sz="quarter" idx="10"/>
          </p:nvPr>
        </p:nvSpPr>
        <p:spPr/>
        <p:txBody>
          <a:bodyPr/>
          <a:lstStyle/>
          <a:p>
            <a:fld id="{19BF2C6B-E0EC-4C0E-B7D3-613ED3B301ED}" type="slidenum">
              <a:rPr lang="en-GB" smtClean="0"/>
              <a:pPr/>
              <a:t>223</a:t>
            </a:fld>
            <a:endParaRPr lang="en-GB"/>
          </a:p>
        </p:txBody>
      </p:sp>
    </p:spTree>
    <p:extLst>
      <p:ext uri="{BB962C8B-B14F-4D97-AF65-F5344CB8AC3E}">
        <p14:creationId xmlns:p14="http://schemas.microsoft.com/office/powerpoint/2010/main" val="4149515771"/>
      </p:ext>
    </p:extLst>
  </p:cSld>
  <p:clrMapOvr>
    <a:masterClrMapping/>
  </p:clrMapOvr>
  <p:transition>
    <p:fade/>
  </p:transition>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313856" y="2629866"/>
            <a:ext cx="8406000" cy="360000"/>
            <a:chOff x="313856" y="2232101"/>
            <a:chExt cx="8415799" cy="360000"/>
          </a:xfrm>
        </p:grpSpPr>
        <p:sp>
          <p:nvSpPr>
            <p:cNvPr id="17" name="Rectangle 16"/>
            <p:cNvSpPr/>
            <p:nvPr/>
          </p:nvSpPr>
          <p:spPr bwMode="ltGray">
            <a:xfrm>
              <a:off x="313856" y="2232101"/>
              <a:ext cx="8415799"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8" name="Rectangle 17"/>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a:t>
            </a:r>
            <a:r>
              <a:rPr lang="en-GB" dirty="0" smtClean="0"/>
              <a:t>be </a:t>
            </a:r>
            <a:r>
              <a:rPr lang="en-GB" dirty="0"/>
              <a:t>focusing on</a:t>
            </a:r>
            <a:r>
              <a:rPr lang="en-GB" dirty="0" smtClean="0"/>
              <a:t>:</a:t>
            </a:r>
            <a:endParaRPr lang="en-GB" dirty="0"/>
          </a:p>
        </p:txBody>
      </p:sp>
      <p:sp>
        <p:nvSpPr>
          <p:cNvPr id="2" name="Content Placeholder 1"/>
          <p:cNvSpPr>
            <a:spLocks noGrp="1"/>
          </p:cNvSpPr>
          <p:nvPr>
            <p:ph idx="1"/>
          </p:nvPr>
        </p:nvSpPr>
        <p:spPr/>
        <p:txBody>
          <a:bodyPr/>
          <a:lstStyle/>
          <a:p>
            <a:r>
              <a:rPr lang="en-GB" dirty="0" smtClean="0"/>
              <a:t>The use of systems, ERP and databases</a:t>
            </a:r>
          </a:p>
          <a:p>
            <a:r>
              <a:rPr lang="en-GB" dirty="0" smtClean="0"/>
              <a:t>The development of P2P systems</a:t>
            </a:r>
          </a:p>
          <a:p>
            <a:r>
              <a:rPr lang="en-GB" b="1" dirty="0" smtClean="0"/>
              <a:t>Data integrity</a:t>
            </a:r>
          </a:p>
          <a:p>
            <a:r>
              <a:rPr lang="en-GB" dirty="0" smtClean="0"/>
              <a:t>Integration tools</a:t>
            </a:r>
          </a:p>
          <a:p>
            <a:r>
              <a:rPr lang="en-GB" dirty="0" smtClean="0"/>
              <a:t>Developments in IT</a:t>
            </a:r>
          </a:p>
        </p:txBody>
      </p:sp>
      <p:sp>
        <p:nvSpPr>
          <p:cNvPr id="3" name="Title 2"/>
          <p:cNvSpPr>
            <a:spLocks noGrp="1"/>
          </p:cNvSpPr>
          <p:nvPr>
            <p:ph type="title"/>
          </p:nvPr>
        </p:nvSpPr>
        <p:spPr/>
        <p:txBody>
          <a:bodyPr/>
          <a:lstStyle/>
          <a:p>
            <a:r>
              <a:rPr lang="en-GB" smtClean="0"/>
              <a:t>Developing Systems</a:t>
            </a:r>
            <a:endParaRPr lang="en-GB"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224</a:t>
            </a:fld>
            <a:endParaRPr lang="en-GB"/>
          </a:p>
        </p:txBody>
      </p:sp>
    </p:spTree>
    <p:extLst>
      <p:ext uri="{BB962C8B-B14F-4D97-AF65-F5344CB8AC3E}">
        <p14:creationId xmlns:p14="http://schemas.microsoft.com/office/powerpoint/2010/main" val="258765468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a:srcRect b="27345"/>
          <a:stretch/>
        </p:blipFill>
        <p:spPr bwMode="ltGray">
          <a:xfrm>
            <a:off x="5933422" y="3477051"/>
            <a:ext cx="2058676" cy="2068500"/>
          </a:xfrm>
          <a:prstGeom prst="rect">
            <a:avLst/>
          </a:prstGeom>
        </p:spPr>
      </p:pic>
      <p:sp>
        <p:nvSpPr>
          <p:cNvPr id="5" name="Content Placeholder 4"/>
          <p:cNvSpPr>
            <a:spLocks noGrp="1"/>
          </p:cNvSpPr>
          <p:nvPr>
            <p:ph idx="1"/>
          </p:nvPr>
        </p:nvSpPr>
        <p:spPr/>
        <p:txBody>
          <a:bodyPr/>
          <a:lstStyle/>
          <a:p>
            <a:r>
              <a:rPr lang="en-GB" dirty="0" smtClean="0"/>
              <a:t>Unauthorised access to confidential or commercially sensitive data</a:t>
            </a:r>
          </a:p>
          <a:p>
            <a:r>
              <a:rPr lang="en-GB" dirty="0" smtClean="0"/>
              <a:t>Industrial espionage, data fraud and data theft</a:t>
            </a:r>
          </a:p>
          <a:p>
            <a:r>
              <a:rPr lang="en-GB" dirty="0" smtClean="0"/>
              <a:t>Data corruption </a:t>
            </a:r>
          </a:p>
          <a:p>
            <a:r>
              <a:rPr lang="en-GB" dirty="0" smtClean="0"/>
              <a:t>Input or transcription errors </a:t>
            </a:r>
          </a:p>
          <a:p>
            <a:r>
              <a:rPr lang="en-GB" dirty="0" smtClean="0"/>
              <a:t>Lack of controlled data management, protocols and ‘housekeeping’ disciplines </a:t>
            </a:r>
          </a:p>
        </p:txBody>
      </p:sp>
      <p:sp>
        <p:nvSpPr>
          <p:cNvPr id="214017" name="Title 1"/>
          <p:cNvSpPr>
            <a:spLocks noGrp="1"/>
          </p:cNvSpPr>
          <p:nvPr>
            <p:ph type="title"/>
          </p:nvPr>
        </p:nvSpPr>
        <p:spPr/>
        <p:txBody>
          <a:bodyPr/>
          <a:lstStyle/>
          <a:p>
            <a:r>
              <a:rPr lang="en-GB" dirty="0" smtClean="0"/>
              <a:t>Data Security </a:t>
            </a:r>
          </a:p>
        </p:txBody>
      </p:sp>
      <p:sp>
        <p:nvSpPr>
          <p:cNvPr id="2" name="Slide Number Placeholder 1"/>
          <p:cNvSpPr>
            <a:spLocks noGrp="1"/>
          </p:cNvSpPr>
          <p:nvPr>
            <p:ph type="sldNum" sz="quarter" idx="10"/>
          </p:nvPr>
        </p:nvSpPr>
        <p:spPr/>
        <p:txBody>
          <a:bodyPr/>
          <a:lstStyle/>
          <a:p>
            <a:fld id="{19BF2C6B-E0EC-4C0E-B7D3-613ED3B301ED}" type="slidenum">
              <a:rPr lang="en-GB" smtClean="0"/>
              <a:pPr/>
              <a:t>225</a:t>
            </a:fld>
            <a:endParaRPr lang="en-GB"/>
          </a:p>
        </p:txBody>
      </p:sp>
    </p:spTree>
    <p:extLst>
      <p:ext uri="{BB962C8B-B14F-4D97-AF65-F5344CB8AC3E}">
        <p14:creationId xmlns:p14="http://schemas.microsoft.com/office/powerpoint/2010/main" val="4280843780"/>
      </p:ext>
    </p:extLst>
  </p:cSld>
  <p:clrMapOvr>
    <a:masterClrMapping/>
  </p:clrMapOvr>
  <p:transition>
    <p:fade/>
  </p:transition>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b="27583"/>
          <a:stretch/>
        </p:blipFill>
        <p:spPr bwMode="ltGray">
          <a:xfrm>
            <a:off x="5933422" y="3477051"/>
            <a:ext cx="2058676" cy="2055809"/>
          </a:xfrm>
          <a:prstGeom prst="rect">
            <a:avLst/>
          </a:prstGeom>
        </p:spPr>
      </p:pic>
      <p:sp>
        <p:nvSpPr>
          <p:cNvPr id="5" name="Content Placeholder 4"/>
          <p:cNvSpPr>
            <a:spLocks noGrp="1"/>
          </p:cNvSpPr>
          <p:nvPr>
            <p:ph idx="1"/>
          </p:nvPr>
        </p:nvSpPr>
        <p:spPr/>
        <p:txBody>
          <a:bodyPr/>
          <a:lstStyle/>
          <a:p>
            <a:r>
              <a:rPr lang="en-GB" dirty="0"/>
              <a:t>Systems failure, and associated data loss </a:t>
            </a:r>
          </a:p>
          <a:p>
            <a:r>
              <a:rPr lang="en-GB" dirty="0"/>
              <a:t>Lack of systems integration and compatibility </a:t>
            </a:r>
          </a:p>
          <a:p>
            <a:r>
              <a:rPr lang="en-GB" dirty="0"/>
              <a:t>Compliance risk in regard to law and contractual provisions </a:t>
            </a:r>
          </a:p>
          <a:p>
            <a:r>
              <a:rPr lang="en-GB" dirty="0"/>
              <a:t>Risks to the organisation’s intellectual property</a:t>
            </a:r>
          </a:p>
          <a:p>
            <a:r>
              <a:rPr lang="en-GB" dirty="0"/>
              <a:t>Risks to the confidentiality of the organisation’s sensitive commercial data</a:t>
            </a:r>
          </a:p>
          <a:p>
            <a:r>
              <a:rPr lang="en-GB" dirty="0"/>
              <a:t>Turnover of key personnel and/or </a:t>
            </a:r>
            <a:r>
              <a:rPr lang="en-GB" dirty="0" smtClean="0"/>
              <a:t>the</a:t>
            </a:r>
            <a:br>
              <a:rPr lang="en-GB" dirty="0" smtClean="0"/>
            </a:br>
            <a:r>
              <a:rPr lang="en-GB" dirty="0" smtClean="0"/>
              <a:t>outsourcing </a:t>
            </a:r>
            <a:r>
              <a:rPr lang="en-GB" dirty="0"/>
              <a:t>of organisational activities</a:t>
            </a:r>
          </a:p>
        </p:txBody>
      </p:sp>
      <p:sp>
        <p:nvSpPr>
          <p:cNvPr id="214017" name="Title 1"/>
          <p:cNvSpPr>
            <a:spLocks noGrp="1"/>
          </p:cNvSpPr>
          <p:nvPr>
            <p:ph type="title"/>
          </p:nvPr>
        </p:nvSpPr>
        <p:spPr/>
        <p:txBody>
          <a:bodyPr/>
          <a:lstStyle/>
          <a:p>
            <a:r>
              <a:rPr lang="en-GB" dirty="0" smtClean="0"/>
              <a:t>Data Security </a:t>
            </a:r>
          </a:p>
        </p:txBody>
      </p:sp>
      <p:sp>
        <p:nvSpPr>
          <p:cNvPr id="2" name="Slide Number Placeholder 1"/>
          <p:cNvSpPr>
            <a:spLocks noGrp="1"/>
          </p:cNvSpPr>
          <p:nvPr>
            <p:ph type="sldNum" sz="quarter" idx="10"/>
          </p:nvPr>
        </p:nvSpPr>
        <p:spPr/>
        <p:txBody>
          <a:bodyPr/>
          <a:lstStyle/>
          <a:p>
            <a:fld id="{19BF2C6B-E0EC-4C0E-B7D3-613ED3B301ED}" type="slidenum">
              <a:rPr lang="en-GB" smtClean="0"/>
              <a:pPr/>
              <a:t>226</a:t>
            </a:fld>
            <a:endParaRPr lang="en-GB"/>
          </a:p>
        </p:txBody>
      </p:sp>
    </p:spTree>
    <p:extLst>
      <p:ext uri="{BB962C8B-B14F-4D97-AF65-F5344CB8AC3E}">
        <p14:creationId xmlns:p14="http://schemas.microsoft.com/office/powerpoint/2010/main" val="2924100440"/>
      </p:ext>
    </p:extLst>
  </p:cSld>
  <p:clrMapOvr>
    <a:masterClrMapping/>
  </p:clrMapOvr>
  <p:transition>
    <p:fade/>
  </p:transition>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Content Placeholder 5"/>
          <p:cNvSpPr>
            <a:spLocks noGrp="1"/>
          </p:cNvSpPr>
          <p:nvPr>
            <p:ph idx="1"/>
          </p:nvPr>
        </p:nvSpPr>
        <p:spPr/>
        <p:txBody>
          <a:bodyPr/>
          <a:lstStyle/>
          <a:p>
            <a:r>
              <a:rPr lang="en-GB" dirty="0" smtClean="0"/>
              <a:t>Information assurance refers to the use of IRM (Information Risk Management) which controls the access of information to authorised users reducing access to unauthorised personnel. It also links in with information security and business continuity planning. In addition to defending against malicious  hackers and code through viruses, IA considers  corporate governance issues such as privacy, regulatory and standards  compliance, auditing, as well as business continuity and disaster recovery planning</a:t>
            </a:r>
          </a:p>
        </p:txBody>
      </p:sp>
      <p:sp>
        <p:nvSpPr>
          <p:cNvPr id="215042" name="Title 1"/>
          <p:cNvSpPr>
            <a:spLocks noGrp="1"/>
          </p:cNvSpPr>
          <p:nvPr>
            <p:ph type="title"/>
          </p:nvPr>
        </p:nvSpPr>
        <p:spPr/>
        <p:txBody>
          <a:bodyPr/>
          <a:lstStyle/>
          <a:p>
            <a:r>
              <a:rPr lang="en-GB" smtClean="0"/>
              <a:t>Information Assurance</a:t>
            </a:r>
            <a:endParaRPr lang="en-GB" dirty="0" smtClean="0"/>
          </a:p>
        </p:txBody>
      </p:sp>
      <p:sp>
        <p:nvSpPr>
          <p:cNvPr id="2" name="Slide Number Placeholder 1"/>
          <p:cNvSpPr>
            <a:spLocks noGrp="1"/>
          </p:cNvSpPr>
          <p:nvPr>
            <p:ph type="sldNum" sz="quarter" idx="10"/>
          </p:nvPr>
        </p:nvSpPr>
        <p:spPr/>
        <p:txBody>
          <a:bodyPr/>
          <a:lstStyle/>
          <a:p>
            <a:fld id="{19BF2C6B-E0EC-4C0E-B7D3-613ED3B301ED}" type="slidenum">
              <a:rPr lang="en-GB" smtClean="0"/>
              <a:pPr/>
              <a:t>227</a:t>
            </a:fld>
            <a:endParaRPr lang="en-GB"/>
          </a:p>
        </p:txBody>
      </p:sp>
      <p:pic>
        <p:nvPicPr>
          <p:cNvPr id="8" name="Picture 7"/>
          <p:cNvPicPr>
            <a:picLocks noChangeAspect="1"/>
          </p:cNvPicPr>
          <p:nvPr/>
        </p:nvPicPr>
        <p:blipFill rotWithShape="1">
          <a:blip r:embed="rId2"/>
          <a:srcRect b="27966"/>
          <a:stretch/>
        </p:blipFill>
        <p:spPr bwMode="ltGray">
          <a:xfrm>
            <a:off x="6688764" y="3920982"/>
            <a:ext cx="1429636" cy="1812490"/>
          </a:xfrm>
          <a:prstGeom prst="rect">
            <a:avLst/>
          </a:prstGeom>
        </p:spPr>
      </p:pic>
    </p:spTree>
    <p:extLst>
      <p:ext uri="{BB962C8B-B14F-4D97-AF65-F5344CB8AC3E}">
        <p14:creationId xmlns:p14="http://schemas.microsoft.com/office/powerpoint/2010/main" val="997531774"/>
      </p:ext>
    </p:extLst>
  </p:cSld>
  <p:clrMapOvr>
    <a:masterClrMapping/>
  </p:clrMapOvr>
  <p:transition>
    <p:fade/>
  </p:transition>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GB" dirty="0" smtClean="0"/>
              <a:t>For the sixth consecutive year, the cost per lost or stolen record has increased with the average cost to organisations being £2.04 million</a:t>
            </a:r>
          </a:p>
          <a:p>
            <a:r>
              <a:rPr lang="en-GB" dirty="0" smtClean="0"/>
              <a:t>Abnormal churn of customers often arises as a result of the data breach incident with financial services, pharmaceutical companies and service organisations more susceptible to customer churn</a:t>
            </a:r>
          </a:p>
          <a:p>
            <a:r>
              <a:rPr lang="en-GB" dirty="0" smtClean="0"/>
              <a:t>Data breaches caused by or occurring at a third-party organisation such as a supplier or business partner increased the per capita cost </a:t>
            </a:r>
          </a:p>
          <a:p>
            <a:r>
              <a:rPr lang="en-GB" dirty="0" smtClean="0"/>
              <a:t>Lost business costs increased from £779 thousand in 2011 to £921 thousand in 2012</a:t>
            </a:r>
          </a:p>
        </p:txBody>
      </p:sp>
      <p:sp>
        <p:nvSpPr>
          <p:cNvPr id="2" name="Content Placeholder 1"/>
          <p:cNvSpPr>
            <a:spLocks noGrp="1"/>
          </p:cNvSpPr>
          <p:nvPr>
            <p:ph type="body" sz="quarter" idx="10"/>
          </p:nvPr>
        </p:nvSpPr>
        <p:spPr/>
        <p:txBody>
          <a:bodyPr/>
          <a:lstStyle/>
          <a:p>
            <a:r>
              <a:rPr lang="en-GB" dirty="0"/>
              <a:t>B</a:t>
            </a:r>
            <a:r>
              <a:rPr lang="en-GB" dirty="0" smtClean="0"/>
              <a:t>y The </a:t>
            </a:r>
            <a:r>
              <a:rPr lang="en-GB" dirty="0" err="1" smtClean="0"/>
              <a:t>Ponemon</a:t>
            </a:r>
            <a:r>
              <a:rPr lang="en-GB" dirty="0" smtClean="0"/>
              <a:t> Institute (2013):</a:t>
            </a:r>
          </a:p>
          <a:p>
            <a:endParaRPr lang="en-GB" dirty="0"/>
          </a:p>
        </p:txBody>
      </p:sp>
      <p:sp>
        <p:nvSpPr>
          <p:cNvPr id="3" name="Title 2"/>
          <p:cNvSpPr>
            <a:spLocks noGrp="1"/>
          </p:cNvSpPr>
          <p:nvPr>
            <p:ph type="title"/>
          </p:nvPr>
        </p:nvSpPr>
        <p:spPr/>
        <p:txBody>
          <a:bodyPr/>
          <a:lstStyle/>
          <a:p>
            <a:r>
              <a:rPr lang="en-GB" smtClean="0"/>
              <a:t>A Study of the Impact of Data Breaches</a:t>
            </a:r>
            <a:endParaRPr lang="en-GB" dirty="0" smtClean="0"/>
          </a:p>
        </p:txBody>
      </p:sp>
      <p:sp>
        <p:nvSpPr>
          <p:cNvPr id="4" name="Slide Number Placeholder 3"/>
          <p:cNvSpPr>
            <a:spLocks noGrp="1"/>
          </p:cNvSpPr>
          <p:nvPr>
            <p:ph type="sldNum" sz="quarter" idx="11"/>
          </p:nvPr>
        </p:nvSpPr>
        <p:spPr/>
        <p:txBody>
          <a:bodyPr/>
          <a:lstStyle/>
          <a:p>
            <a:fld id="{19BF2C6B-E0EC-4C0E-B7D3-613ED3B301ED}" type="slidenum">
              <a:rPr lang="en-GB" smtClean="0"/>
              <a:pPr/>
              <a:t>228</a:t>
            </a:fld>
            <a:endParaRPr lang="en-GB"/>
          </a:p>
        </p:txBody>
      </p:sp>
    </p:spTree>
    <p:extLst>
      <p:ext uri="{BB962C8B-B14F-4D97-AF65-F5344CB8AC3E}">
        <p14:creationId xmlns:p14="http://schemas.microsoft.com/office/powerpoint/2010/main" val="946309875"/>
      </p:ext>
    </p:extLst>
  </p:cSld>
  <p:clrMapOvr>
    <a:masterClrMapping/>
  </p:clrMapOvr>
  <p:transition>
    <p:fade/>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GB" dirty="0" smtClean="0"/>
              <a:t>These costs refer to abnormal turnover of customers (a higher than average loss of customers for the industry or organisation), increased customer acquisition activities, reputation losses and diminished goodwill. If the organisation has a formal incident response plan in place prior to the incident, the average cost of a data breach was reduced</a:t>
            </a:r>
          </a:p>
          <a:p>
            <a:r>
              <a:rPr lang="en-GB" dirty="0" smtClean="0"/>
              <a:t>Negligence is the main cause of data breach, but malicious or criminal attacks are the most costly. Thirty-seven percent of data breaches involved negligent employees or contractors. Malicious or criminal attacks have increased slightly from 31 percent to 34 percent of data breaches</a:t>
            </a:r>
          </a:p>
          <a:p>
            <a:endParaRPr lang="en-US" dirty="0"/>
          </a:p>
        </p:txBody>
      </p:sp>
      <p:sp>
        <p:nvSpPr>
          <p:cNvPr id="2" name="Content Placeholder 1"/>
          <p:cNvSpPr>
            <a:spLocks noGrp="1"/>
          </p:cNvSpPr>
          <p:nvPr>
            <p:ph type="body" sz="quarter" idx="10"/>
          </p:nvPr>
        </p:nvSpPr>
        <p:spPr/>
        <p:txBody>
          <a:bodyPr/>
          <a:lstStyle/>
          <a:p>
            <a:r>
              <a:rPr lang="en-GB" dirty="0"/>
              <a:t>B</a:t>
            </a:r>
            <a:r>
              <a:rPr lang="en-GB" dirty="0" smtClean="0"/>
              <a:t>y the </a:t>
            </a:r>
            <a:r>
              <a:rPr lang="en-GB" dirty="0" err="1" smtClean="0"/>
              <a:t>Ponemon</a:t>
            </a:r>
            <a:r>
              <a:rPr lang="en-GB" dirty="0" smtClean="0"/>
              <a:t> Institute (2013):</a:t>
            </a:r>
          </a:p>
          <a:p>
            <a:endParaRPr lang="en-GB" dirty="0"/>
          </a:p>
        </p:txBody>
      </p:sp>
      <p:sp>
        <p:nvSpPr>
          <p:cNvPr id="3" name="Title 2"/>
          <p:cNvSpPr>
            <a:spLocks noGrp="1"/>
          </p:cNvSpPr>
          <p:nvPr>
            <p:ph type="title"/>
          </p:nvPr>
        </p:nvSpPr>
        <p:spPr/>
        <p:txBody>
          <a:bodyPr/>
          <a:lstStyle/>
          <a:p>
            <a:r>
              <a:rPr lang="en-GB" smtClean="0"/>
              <a:t>A Study of the Impact of Data Breaches</a:t>
            </a:r>
            <a:endParaRPr lang="en-GB" dirty="0" smtClean="0"/>
          </a:p>
        </p:txBody>
      </p:sp>
      <p:sp>
        <p:nvSpPr>
          <p:cNvPr id="4" name="Slide Number Placeholder 3"/>
          <p:cNvSpPr>
            <a:spLocks noGrp="1"/>
          </p:cNvSpPr>
          <p:nvPr>
            <p:ph type="sldNum" sz="quarter" idx="11"/>
          </p:nvPr>
        </p:nvSpPr>
        <p:spPr/>
        <p:txBody>
          <a:bodyPr/>
          <a:lstStyle/>
          <a:p>
            <a:fld id="{19BF2C6B-E0EC-4C0E-B7D3-613ED3B301ED}" type="slidenum">
              <a:rPr lang="en-GB" smtClean="0"/>
              <a:pPr/>
              <a:t>229</a:t>
            </a:fld>
            <a:endParaRPr lang="en-GB"/>
          </a:p>
        </p:txBody>
      </p:sp>
    </p:spTree>
    <p:extLst>
      <p:ext uri="{BB962C8B-B14F-4D97-AF65-F5344CB8AC3E}">
        <p14:creationId xmlns:p14="http://schemas.microsoft.com/office/powerpoint/2010/main" val="1467117427"/>
      </p:ext>
    </p:extLst>
  </p:cSld>
  <p:clrMapOvr>
    <a:masterClrMapping/>
  </p:clrMapOvr>
  <p:transition>
    <p:fade/>
  </p:transition>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majority of software is still installed in-house, either as specially developed bespoke applications or commercially acquired packages. However, the proportion of software procured as a service is on the rise, as is the use of mobile apps and open source components. In addition, more and more in-house applications are being web-enabled and exposed to the outside world</a:t>
            </a:r>
            <a:endParaRPr lang="en-GB" dirty="0"/>
          </a:p>
          <a:p>
            <a:r>
              <a:rPr lang="en-GB" dirty="0" smtClean="0"/>
              <a:t>The vast majority of software will contain flaws which can constitute a security risk, especially for those applications that are web-enabled. The cost of fixing a flaw increases the later that they are found in the development, acquisition and deployment life-cycle. Static code scanning involves taking the source code, in whatever language it is written, and scanning every line seeking potential coding flaws appears to be the best method of mitigating such risks”</a:t>
            </a:r>
          </a:p>
          <a:p>
            <a:endParaRPr lang="en-GB" dirty="0"/>
          </a:p>
        </p:txBody>
      </p:sp>
      <p:sp>
        <p:nvSpPr>
          <p:cNvPr id="3" name="Title 2"/>
          <p:cNvSpPr>
            <a:spLocks noGrp="1"/>
          </p:cNvSpPr>
          <p:nvPr>
            <p:ph type="title"/>
          </p:nvPr>
        </p:nvSpPr>
        <p:spPr/>
        <p:txBody>
          <a:bodyPr/>
          <a:lstStyle/>
          <a:p>
            <a:r>
              <a:rPr lang="en-GB" dirty="0" smtClean="0"/>
              <a:t>A Study Published by </a:t>
            </a:r>
            <a:r>
              <a:rPr lang="en-GB" dirty="0" err="1" smtClean="0"/>
              <a:t>Quocirca</a:t>
            </a:r>
            <a:r>
              <a:rPr lang="en-GB" dirty="0" smtClean="0"/>
              <a:t> (2012)</a:t>
            </a:r>
            <a:endParaRPr lang="en-GB"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230</a:t>
            </a:fld>
            <a:endParaRPr lang="en-GB"/>
          </a:p>
        </p:txBody>
      </p:sp>
    </p:spTree>
    <p:extLst>
      <p:ext uri="{BB962C8B-B14F-4D97-AF65-F5344CB8AC3E}">
        <p14:creationId xmlns:p14="http://schemas.microsoft.com/office/powerpoint/2010/main" val="2454024956"/>
      </p:ext>
    </p:extLst>
  </p:cSld>
  <p:clrMapOvr>
    <a:masterClrMapping/>
  </p:clrMapOvr>
  <p:transition>
    <p:fade/>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defRPr/>
            </a:pPr>
            <a:r>
              <a:rPr lang="en-GB" sz="2000" dirty="0"/>
              <a:t>Under UK law, the Data Protection Act 1998 lays down 8 principles for managing data. The 1st principle states that organisations must:</a:t>
            </a:r>
          </a:p>
          <a:p>
            <a:pPr>
              <a:defRPr/>
            </a:pPr>
            <a:r>
              <a:rPr lang="en-GB" sz="2000" dirty="0"/>
              <a:t>Have legitimate grounds for collecting and using the personal data </a:t>
            </a:r>
          </a:p>
          <a:p>
            <a:pPr>
              <a:defRPr/>
            </a:pPr>
            <a:r>
              <a:rPr lang="en-GB" sz="2000" dirty="0"/>
              <a:t>Not use the data in ways that have unjustified adverse effects on</a:t>
            </a:r>
            <a:br>
              <a:rPr lang="en-GB" sz="2000" dirty="0"/>
            </a:br>
            <a:r>
              <a:rPr lang="en-GB" sz="2000" dirty="0"/>
              <a:t>the individuals concerned</a:t>
            </a:r>
          </a:p>
          <a:p>
            <a:pPr>
              <a:defRPr/>
            </a:pPr>
            <a:r>
              <a:rPr lang="en-GB" sz="2000" dirty="0"/>
              <a:t>Be transparent about how to use the data, and give</a:t>
            </a:r>
            <a:br>
              <a:rPr lang="en-GB" sz="2000" dirty="0"/>
            </a:br>
            <a:r>
              <a:rPr lang="en-GB" sz="2000" dirty="0"/>
              <a:t>individuals appropriate privacy notices when</a:t>
            </a:r>
            <a:br>
              <a:rPr lang="en-GB" sz="2000" dirty="0"/>
            </a:br>
            <a:r>
              <a:rPr lang="en-GB" sz="2000" dirty="0"/>
              <a:t>collecting their personal data</a:t>
            </a:r>
          </a:p>
          <a:p>
            <a:pPr>
              <a:defRPr/>
            </a:pPr>
            <a:r>
              <a:rPr lang="en-GB" sz="2000" dirty="0"/>
              <a:t>Handle people’s personal data only in ways they would</a:t>
            </a:r>
            <a:br>
              <a:rPr lang="en-GB" sz="2000" dirty="0"/>
            </a:br>
            <a:r>
              <a:rPr lang="en-GB" sz="2000" dirty="0"/>
              <a:t>reasonably expect; and </a:t>
            </a:r>
          </a:p>
          <a:p>
            <a:pPr>
              <a:defRPr/>
            </a:pPr>
            <a:r>
              <a:rPr lang="en-GB" sz="2000" dirty="0"/>
              <a:t>Make sure they do not do anything unlawful with the data</a:t>
            </a:r>
          </a:p>
          <a:p>
            <a:endParaRPr lang="en-GB" sz="2000" dirty="0"/>
          </a:p>
        </p:txBody>
      </p:sp>
      <p:sp>
        <p:nvSpPr>
          <p:cNvPr id="3" name="Title 2"/>
          <p:cNvSpPr>
            <a:spLocks noGrp="1"/>
          </p:cNvSpPr>
          <p:nvPr>
            <p:ph type="title"/>
          </p:nvPr>
        </p:nvSpPr>
        <p:spPr/>
        <p:txBody>
          <a:bodyPr/>
          <a:lstStyle/>
          <a:p>
            <a:r>
              <a:rPr lang="en-GB" dirty="0"/>
              <a:t>Data Protection</a:t>
            </a:r>
          </a:p>
        </p:txBody>
      </p:sp>
      <p:sp>
        <p:nvSpPr>
          <p:cNvPr id="4" name="Slide Number Placeholder 3"/>
          <p:cNvSpPr>
            <a:spLocks noGrp="1"/>
          </p:cNvSpPr>
          <p:nvPr>
            <p:ph type="sldNum" sz="quarter" idx="10"/>
          </p:nvPr>
        </p:nvSpPr>
        <p:spPr/>
        <p:txBody>
          <a:bodyPr/>
          <a:lstStyle/>
          <a:p>
            <a:fld id="{19BF2C6B-E0EC-4C0E-B7D3-613ED3B301ED}" type="slidenum">
              <a:rPr lang="en-GB" smtClean="0"/>
              <a:pPr/>
              <a:t>231</a:t>
            </a:fld>
            <a:endParaRPr lang="en-GB"/>
          </a:p>
        </p:txBody>
      </p:sp>
    </p:spTree>
    <p:extLst>
      <p:ext uri="{BB962C8B-B14F-4D97-AF65-F5344CB8AC3E}">
        <p14:creationId xmlns:p14="http://schemas.microsoft.com/office/powerpoint/2010/main" val="2349999279"/>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spcAft>
                <a:spcPts val="1200"/>
              </a:spcAft>
              <a:defRPr/>
            </a:pPr>
            <a:r>
              <a:rPr lang="en-GB" sz="1950" dirty="0"/>
              <a:t>Individuals should generally be able to choose whether or not their personal data is disclosed to another organisation. The organisation’s intention to disclose information should be made clear at the start of their dealings</a:t>
            </a:r>
          </a:p>
          <a:p>
            <a:pPr>
              <a:spcAft>
                <a:spcPts val="1200"/>
              </a:spcAft>
              <a:defRPr/>
            </a:pPr>
            <a:r>
              <a:rPr lang="en-GB" sz="1950" dirty="0"/>
              <a:t>If, despite security measures being taken to protect the personal data, a breach of security occurs, it is important to deal with the breach effectively. The breach may arise from a theft, a deliberate attack on systems, the unauthorised use of personal data by a member of staff, accidental loss, or equipment failure. The organisation will need a strategy for dealing with the breach, including:</a:t>
            </a:r>
          </a:p>
          <a:p>
            <a:pPr marL="622300" lvl="2" indent="-261938">
              <a:lnSpc>
                <a:spcPct val="95000"/>
              </a:lnSpc>
              <a:spcAft>
                <a:spcPts val="0"/>
              </a:spcAft>
              <a:buClr>
                <a:schemeClr val="accent1"/>
              </a:buClr>
              <a:defRPr/>
            </a:pPr>
            <a:r>
              <a:rPr lang="en-GB" sz="1900" dirty="0"/>
              <a:t>a recovery plan, including damage limitation</a:t>
            </a:r>
          </a:p>
          <a:p>
            <a:pPr marL="622300" lvl="2" indent="-261938">
              <a:lnSpc>
                <a:spcPct val="95000"/>
              </a:lnSpc>
              <a:spcAft>
                <a:spcPts val="0"/>
              </a:spcAft>
              <a:buClr>
                <a:schemeClr val="accent1"/>
              </a:buClr>
              <a:defRPr/>
            </a:pPr>
            <a:r>
              <a:rPr lang="en-GB" sz="1900" dirty="0"/>
              <a:t>assessing the risks associated with the breach </a:t>
            </a:r>
          </a:p>
          <a:p>
            <a:pPr marL="622300" lvl="2" indent="-261938">
              <a:lnSpc>
                <a:spcPct val="95000"/>
              </a:lnSpc>
              <a:spcAft>
                <a:spcPts val="0"/>
              </a:spcAft>
              <a:buClr>
                <a:schemeClr val="accent1"/>
              </a:buClr>
              <a:defRPr/>
            </a:pPr>
            <a:r>
              <a:rPr lang="en-GB" sz="1900" dirty="0"/>
              <a:t>informing the appropriate people and organisations</a:t>
            </a:r>
            <a:br>
              <a:rPr lang="en-GB" sz="1900" dirty="0"/>
            </a:br>
            <a:r>
              <a:rPr lang="en-GB" sz="1900" dirty="0"/>
              <a:t>that the breach has occurred and </a:t>
            </a:r>
          </a:p>
          <a:p>
            <a:pPr marL="622300" lvl="2" indent="-261938">
              <a:lnSpc>
                <a:spcPct val="95000"/>
              </a:lnSpc>
              <a:spcAft>
                <a:spcPts val="0"/>
              </a:spcAft>
              <a:buClr>
                <a:schemeClr val="accent1"/>
              </a:buClr>
              <a:defRPr/>
            </a:pPr>
            <a:r>
              <a:rPr lang="en-GB" sz="1900" dirty="0"/>
              <a:t>Reviewing and updating information security</a:t>
            </a:r>
          </a:p>
          <a:p>
            <a:endParaRPr lang="en-GB" dirty="0"/>
          </a:p>
        </p:txBody>
      </p:sp>
      <p:sp>
        <p:nvSpPr>
          <p:cNvPr id="3" name="Title 2"/>
          <p:cNvSpPr>
            <a:spLocks noGrp="1"/>
          </p:cNvSpPr>
          <p:nvPr>
            <p:ph type="title"/>
          </p:nvPr>
        </p:nvSpPr>
        <p:spPr/>
        <p:txBody>
          <a:bodyPr/>
          <a:lstStyle/>
          <a:p>
            <a:r>
              <a:rPr lang="en-GB" dirty="0"/>
              <a:t>Data Protection</a:t>
            </a:r>
          </a:p>
        </p:txBody>
      </p:sp>
      <p:sp>
        <p:nvSpPr>
          <p:cNvPr id="4" name="Slide Number Placeholder 3"/>
          <p:cNvSpPr>
            <a:spLocks noGrp="1"/>
          </p:cNvSpPr>
          <p:nvPr>
            <p:ph type="sldNum" sz="quarter" idx="10"/>
          </p:nvPr>
        </p:nvSpPr>
        <p:spPr/>
        <p:txBody>
          <a:bodyPr/>
          <a:lstStyle/>
          <a:p>
            <a:fld id="{19BF2C6B-E0EC-4C0E-B7D3-613ED3B301ED}" type="slidenum">
              <a:rPr lang="en-GB" smtClean="0"/>
              <a:pPr/>
              <a:t>232</a:t>
            </a:fld>
            <a:endParaRPr lang="en-GB"/>
          </a:p>
        </p:txBody>
      </p:sp>
    </p:spTree>
    <p:extLst>
      <p:ext uri="{BB962C8B-B14F-4D97-AF65-F5344CB8AC3E}">
        <p14:creationId xmlns:p14="http://schemas.microsoft.com/office/powerpoint/2010/main" val="2653067008"/>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smtClean="0"/>
              <a:t>…. Throughout the contractual process consideration should be given to ensuring security is appropriate and considers;</a:t>
            </a:r>
          </a:p>
          <a:p>
            <a:pPr marL="0" indent="0">
              <a:buNone/>
            </a:pPr>
            <a:endParaRPr lang="en-GB" dirty="0"/>
          </a:p>
          <a:p>
            <a:r>
              <a:rPr lang="en-GB" dirty="0" smtClean="0"/>
              <a:t>Physical risks e.g. controlling who has access to your buildings and how much of the building they can access, when and where deliveries are made</a:t>
            </a:r>
          </a:p>
          <a:p>
            <a:r>
              <a:rPr lang="en-GB" dirty="0" smtClean="0"/>
              <a:t>Personnel risks (ensuring people are who they say they are, contractors manage sub-contractors effectively and identify possible motives to compromise your information)</a:t>
            </a:r>
          </a:p>
          <a:p>
            <a:r>
              <a:rPr lang="en-GB" dirty="0" smtClean="0"/>
              <a:t>Cyber risks (do suppliers hold official information on secure networks, are those networks regularly patched and do they control who can see that data within their organisation)</a:t>
            </a:r>
            <a:endParaRPr lang="en-GB" dirty="0"/>
          </a:p>
        </p:txBody>
      </p:sp>
      <p:sp>
        <p:nvSpPr>
          <p:cNvPr id="3" name="Title 2"/>
          <p:cNvSpPr>
            <a:spLocks noGrp="1"/>
          </p:cNvSpPr>
          <p:nvPr>
            <p:ph type="title"/>
          </p:nvPr>
        </p:nvSpPr>
        <p:spPr/>
        <p:txBody>
          <a:bodyPr/>
          <a:lstStyle/>
          <a:p>
            <a:r>
              <a:rPr lang="en-GB" dirty="0" smtClean="0"/>
              <a:t>Security in Data</a:t>
            </a:r>
            <a:endParaRPr lang="en-GB" dirty="0"/>
          </a:p>
        </p:txBody>
      </p:sp>
      <p:sp>
        <p:nvSpPr>
          <p:cNvPr id="4" name="Slide Number Placeholder 3"/>
          <p:cNvSpPr>
            <a:spLocks noGrp="1"/>
          </p:cNvSpPr>
          <p:nvPr>
            <p:ph type="sldNum" sz="quarter" idx="4294967295"/>
          </p:nvPr>
        </p:nvSpPr>
        <p:spPr>
          <a:xfrm>
            <a:off x="6734175" y="6410537"/>
            <a:ext cx="2133600" cy="365125"/>
          </a:xfrm>
          <a:prstGeom prst="rect">
            <a:avLst/>
          </a:prstGeom>
        </p:spPr>
        <p:txBody>
          <a:bodyPr/>
          <a:lstStyle/>
          <a:p>
            <a:fld id="{57F4FC78-C7C2-4B5D-B397-7AB83E9ED229}" type="slidenum">
              <a:rPr lang="en-GB" smtClean="0"/>
              <a:pPr/>
              <a:t>233</a:t>
            </a:fld>
            <a:endParaRPr lang="en-GB" dirty="0"/>
          </a:p>
        </p:txBody>
      </p:sp>
    </p:spTree>
    <p:extLst>
      <p:ext uri="{BB962C8B-B14F-4D97-AF65-F5344CB8AC3E}">
        <p14:creationId xmlns:p14="http://schemas.microsoft.com/office/powerpoint/2010/main" val="368046625"/>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Define and communicate your organisations ‘Information Risk management regime’</a:t>
            </a:r>
          </a:p>
          <a:p>
            <a:r>
              <a:rPr lang="en-GB" dirty="0" smtClean="0"/>
              <a:t>Network Security</a:t>
            </a:r>
          </a:p>
          <a:p>
            <a:r>
              <a:rPr lang="en-GB" dirty="0" smtClean="0"/>
              <a:t>Malware Protection</a:t>
            </a:r>
          </a:p>
          <a:p>
            <a:r>
              <a:rPr lang="en-GB" dirty="0" smtClean="0"/>
              <a:t>Monitoring</a:t>
            </a:r>
          </a:p>
          <a:p>
            <a:r>
              <a:rPr lang="en-GB" dirty="0" smtClean="0"/>
              <a:t>Incident Management</a:t>
            </a:r>
          </a:p>
          <a:p>
            <a:r>
              <a:rPr lang="en-GB" dirty="0" smtClean="0"/>
              <a:t>Managing User Privileges</a:t>
            </a:r>
          </a:p>
          <a:p>
            <a:r>
              <a:rPr lang="en-GB" dirty="0" smtClean="0"/>
              <a:t>Removable Media Controls</a:t>
            </a:r>
          </a:p>
          <a:p>
            <a:r>
              <a:rPr lang="en-GB" dirty="0" smtClean="0"/>
              <a:t>Secure Configuration</a:t>
            </a:r>
          </a:p>
          <a:p>
            <a:r>
              <a:rPr lang="en-GB" dirty="0" smtClean="0"/>
              <a:t>Home and Mobile Working</a:t>
            </a:r>
          </a:p>
          <a:p>
            <a:r>
              <a:rPr lang="en-GB" dirty="0" smtClean="0"/>
              <a:t>User Education and Awareness</a:t>
            </a:r>
          </a:p>
          <a:p>
            <a:endParaRPr lang="en-GB" dirty="0"/>
          </a:p>
        </p:txBody>
      </p:sp>
      <p:sp>
        <p:nvSpPr>
          <p:cNvPr id="3" name="Title 2"/>
          <p:cNvSpPr>
            <a:spLocks noGrp="1"/>
          </p:cNvSpPr>
          <p:nvPr>
            <p:ph type="title"/>
          </p:nvPr>
        </p:nvSpPr>
        <p:spPr/>
        <p:txBody>
          <a:bodyPr/>
          <a:lstStyle/>
          <a:p>
            <a:r>
              <a:rPr lang="en-GB" dirty="0" smtClean="0"/>
              <a:t>10 Steps to Cyber Security</a:t>
            </a:r>
            <a:endParaRPr lang="en-GB" dirty="0"/>
          </a:p>
        </p:txBody>
      </p:sp>
      <p:sp>
        <p:nvSpPr>
          <p:cNvPr id="4" name="Slide Number Placeholder 3"/>
          <p:cNvSpPr>
            <a:spLocks noGrp="1"/>
          </p:cNvSpPr>
          <p:nvPr>
            <p:ph type="sldNum" sz="quarter" idx="10"/>
          </p:nvPr>
        </p:nvSpPr>
        <p:spPr/>
        <p:txBody>
          <a:bodyPr/>
          <a:lstStyle/>
          <a:p>
            <a:fld id="{19BF2C6B-E0EC-4C0E-B7D3-613ED3B301ED}" type="slidenum">
              <a:rPr lang="en-GB" smtClean="0"/>
              <a:pPr/>
              <a:t>234</a:t>
            </a:fld>
            <a:endParaRPr lang="en-GB"/>
          </a:p>
        </p:txBody>
      </p:sp>
      <p:sp>
        <p:nvSpPr>
          <p:cNvPr id="5" name="TextBox 4"/>
          <p:cNvSpPr txBox="1"/>
          <p:nvPr/>
        </p:nvSpPr>
        <p:spPr>
          <a:xfrm>
            <a:off x="5341544" y="5540720"/>
            <a:ext cx="3013454" cy="276999"/>
          </a:xfrm>
          <a:prstGeom prst="rect">
            <a:avLst/>
          </a:prstGeom>
          <a:noFill/>
        </p:spPr>
        <p:txBody>
          <a:bodyPr wrap="none" rtlCol="0">
            <a:spAutoFit/>
          </a:bodyPr>
          <a:lstStyle/>
          <a:p>
            <a:r>
              <a:rPr lang="en-GB" sz="1200" dirty="0" smtClean="0">
                <a:solidFill>
                  <a:schemeClr val="accent3"/>
                </a:solidFill>
              </a:rPr>
              <a:t>Source: 10 Steps to Cyber Security from CESG</a:t>
            </a:r>
            <a:endParaRPr lang="en-GB" sz="1200" dirty="0">
              <a:solidFill>
                <a:schemeClr val="accent3"/>
              </a:solidFill>
            </a:endParaRPr>
          </a:p>
        </p:txBody>
      </p:sp>
    </p:spTree>
    <p:extLst>
      <p:ext uri="{BB962C8B-B14F-4D97-AF65-F5344CB8AC3E}">
        <p14:creationId xmlns:p14="http://schemas.microsoft.com/office/powerpoint/2010/main" val="4133079309"/>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313856" y="3026303"/>
            <a:ext cx="8406000" cy="360000"/>
            <a:chOff x="313856" y="2232101"/>
            <a:chExt cx="8415805" cy="360000"/>
          </a:xfrm>
        </p:grpSpPr>
        <p:sp>
          <p:nvSpPr>
            <p:cNvPr id="20" name="Rectangle 19"/>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21" name="Rectangle 20"/>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2" name="Content Placeholder 1"/>
          <p:cNvSpPr>
            <a:spLocks noGrp="1"/>
          </p:cNvSpPr>
          <p:nvPr>
            <p:ph idx="1"/>
          </p:nvPr>
        </p:nvSpPr>
        <p:spPr/>
        <p:txBody>
          <a:bodyPr/>
          <a:lstStyle/>
          <a:p>
            <a:r>
              <a:rPr lang="en-GB" dirty="0" smtClean="0"/>
              <a:t>The use of systems, ERP and databases</a:t>
            </a:r>
          </a:p>
          <a:p>
            <a:r>
              <a:rPr lang="en-GB" dirty="0" smtClean="0"/>
              <a:t>The development of P2P systems</a:t>
            </a:r>
          </a:p>
          <a:p>
            <a:r>
              <a:rPr lang="en-GB" dirty="0" smtClean="0"/>
              <a:t>Data integrity</a:t>
            </a:r>
          </a:p>
          <a:p>
            <a:r>
              <a:rPr lang="en-GB" b="1" dirty="0" smtClean="0"/>
              <a:t>Integration tools</a:t>
            </a:r>
          </a:p>
          <a:p>
            <a:r>
              <a:rPr lang="en-GB" dirty="0" smtClean="0"/>
              <a:t>Developments in IT</a:t>
            </a:r>
          </a:p>
        </p:txBody>
      </p:sp>
      <p:sp>
        <p:nvSpPr>
          <p:cNvPr id="3" name="Title 2"/>
          <p:cNvSpPr>
            <a:spLocks noGrp="1"/>
          </p:cNvSpPr>
          <p:nvPr>
            <p:ph type="title"/>
          </p:nvPr>
        </p:nvSpPr>
        <p:spPr/>
        <p:txBody>
          <a:bodyPr/>
          <a:lstStyle/>
          <a:p>
            <a:r>
              <a:rPr lang="en-GB" smtClean="0"/>
              <a:t>Developing Systems</a:t>
            </a:r>
            <a:endParaRPr lang="en-GB"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235</a:t>
            </a:fld>
            <a:endParaRPr lang="en-GB"/>
          </a:p>
        </p:txBody>
      </p:sp>
      <p:sp>
        <p:nvSpPr>
          <p:cNvPr id="5" name="Text Placeholder 4"/>
          <p:cNvSpPr>
            <a:spLocks noGrp="1"/>
          </p:cNvSpPr>
          <p:nvPr>
            <p:ph type="body" sz="quarter" idx="10"/>
          </p:nvPr>
        </p:nvSpPr>
        <p:spPr/>
        <p:txBody>
          <a:bodyPr/>
          <a:lstStyle/>
          <a:p>
            <a:r>
              <a:rPr lang="en-GB" dirty="0"/>
              <a:t>In this Unit, we will be focusing on</a:t>
            </a:r>
            <a:r>
              <a:rPr lang="en-GB" dirty="0" smtClean="0"/>
              <a:t>:</a:t>
            </a:r>
            <a:endParaRPr lang="en-GB" dirty="0"/>
          </a:p>
        </p:txBody>
      </p:sp>
    </p:spTree>
    <p:extLst>
      <p:ext uri="{BB962C8B-B14F-4D97-AF65-F5344CB8AC3E}">
        <p14:creationId xmlns:p14="http://schemas.microsoft.com/office/powerpoint/2010/main" val="20537860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3735" name="Rectangle 23"/>
          <p:cNvSpPr>
            <a:spLocks noGrp="1" noChangeArrowheads="1"/>
          </p:cNvSpPr>
          <p:nvPr>
            <p:ph type="title"/>
          </p:nvPr>
        </p:nvSpPr>
        <p:spPr/>
        <p:txBody>
          <a:bodyPr/>
          <a:lstStyle/>
          <a:p>
            <a:r>
              <a:rPr lang="en-GB" smtClean="0"/>
              <a:t>Data Integration</a:t>
            </a:r>
            <a:endParaRPr lang="en-GB" dirty="0"/>
          </a:p>
        </p:txBody>
      </p:sp>
      <p:sp>
        <p:nvSpPr>
          <p:cNvPr id="6" name="Text Placeholder 5"/>
          <p:cNvSpPr>
            <a:spLocks noGrp="1"/>
          </p:cNvSpPr>
          <p:nvPr>
            <p:ph type="body" sz="quarter" idx="10"/>
          </p:nvPr>
        </p:nvSpPr>
        <p:spPr/>
        <p:txBody>
          <a:bodyPr/>
          <a:lstStyle/>
          <a:p>
            <a:r>
              <a:rPr lang="en-GB" dirty="0"/>
              <a:t>Different organisations though have different data formats</a:t>
            </a:r>
          </a:p>
          <a:p>
            <a:r>
              <a:rPr lang="en-GB" dirty="0"/>
              <a:t>making the sharing of data difficult across a supply </a:t>
            </a:r>
            <a:r>
              <a:rPr lang="en-GB" dirty="0" smtClean="0"/>
              <a:t>chain</a:t>
            </a:r>
            <a:endParaRPr lang="en-GB" dirty="0"/>
          </a:p>
        </p:txBody>
      </p:sp>
      <p:sp>
        <p:nvSpPr>
          <p:cNvPr id="2" name="Slide Number Placeholder 1"/>
          <p:cNvSpPr>
            <a:spLocks noGrp="1"/>
          </p:cNvSpPr>
          <p:nvPr>
            <p:ph type="sldNum" sz="quarter" idx="11"/>
          </p:nvPr>
        </p:nvSpPr>
        <p:spPr/>
        <p:txBody>
          <a:bodyPr/>
          <a:lstStyle/>
          <a:p>
            <a:fld id="{19BF2C6B-E0EC-4C0E-B7D3-613ED3B301ED}" type="slidenum">
              <a:rPr lang="en-GB" smtClean="0"/>
              <a:pPr/>
              <a:t>236</a:t>
            </a:fld>
            <a:endParaRPr lang="en-GB"/>
          </a:p>
        </p:txBody>
      </p:sp>
      <p:pic>
        <p:nvPicPr>
          <p:cNvPr id="8" name="Picture 7"/>
          <p:cNvPicPr>
            <a:picLocks noChangeAspect="1"/>
          </p:cNvPicPr>
          <p:nvPr/>
        </p:nvPicPr>
        <p:blipFill>
          <a:blip r:embed="rId3"/>
          <a:stretch>
            <a:fillRect/>
          </a:stretch>
        </p:blipFill>
        <p:spPr bwMode="ltGray">
          <a:xfrm>
            <a:off x="1417744" y="2247430"/>
            <a:ext cx="6103966" cy="3669622"/>
          </a:xfrm>
          <a:prstGeom prst="rect">
            <a:avLst/>
          </a:prstGeom>
        </p:spPr>
      </p:pic>
      <p:sp>
        <p:nvSpPr>
          <p:cNvPr id="24" name="Text Box 15"/>
          <p:cNvSpPr txBox="1">
            <a:spLocks noChangeArrowheads="1"/>
          </p:cNvSpPr>
          <p:nvPr/>
        </p:nvSpPr>
        <p:spPr bwMode="auto">
          <a:xfrm>
            <a:off x="1670165" y="3673393"/>
            <a:ext cx="1508226" cy="1929574"/>
          </a:xfrm>
          <a:prstGeom prst="rect">
            <a:avLst/>
          </a:prstGeom>
          <a:noFill/>
          <a:ln w="9525">
            <a:noFill/>
            <a:miter lim="800000"/>
            <a:headEnd/>
            <a:tailEnd/>
          </a:ln>
          <a:effectLst/>
        </p:spPr>
        <p:txBody>
          <a:bodyPr wrap="square" tIns="108000">
            <a:noAutofit/>
          </a:bodyPr>
          <a:lstStyle/>
          <a:p>
            <a:pPr algn="ctr">
              <a:spcBef>
                <a:spcPts val="0"/>
              </a:spcBef>
              <a:spcAft>
                <a:spcPts val="900"/>
              </a:spcAft>
            </a:pPr>
            <a:r>
              <a:rPr lang="en-US" sz="2000" b="1" dirty="0"/>
              <a:t>Company A</a:t>
            </a:r>
          </a:p>
          <a:p>
            <a:pPr>
              <a:spcBef>
                <a:spcPts val="0"/>
              </a:spcBef>
              <a:spcAft>
                <a:spcPts val="600"/>
              </a:spcAft>
            </a:pPr>
            <a:r>
              <a:rPr lang="en-GB" sz="1350" dirty="0" smtClean="0">
                <a:latin typeface="Tahoma" pitchFamily="34" charset="0"/>
              </a:rPr>
              <a:t>&lt;</a:t>
            </a:r>
            <a:r>
              <a:rPr lang="en-GB" sz="1350" dirty="0">
                <a:latin typeface="Tahoma" pitchFamily="34" charset="0"/>
              </a:rPr>
              <a:t>dimension&gt;</a:t>
            </a:r>
          </a:p>
          <a:p>
            <a:pPr>
              <a:spcBef>
                <a:spcPts val="0"/>
              </a:spcBef>
              <a:spcAft>
                <a:spcPts val="600"/>
              </a:spcAft>
            </a:pPr>
            <a:r>
              <a:rPr lang="en-GB" sz="1350" dirty="0">
                <a:latin typeface="Tahoma" pitchFamily="34" charset="0"/>
              </a:rPr>
              <a:t>&lt;part number&gt;</a:t>
            </a:r>
          </a:p>
          <a:p>
            <a:pPr>
              <a:spcBef>
                <a:spcPts val="0"/>
              </a:spcBef>
              <a:spcAft>
                <a:spcPts val="600"/>
              </a:spcAft>
            </a:pPr>
            <a:r>
              <a:rPr lang="en-GB" sz="1350" dirty="0">
                <a:latin typeface="Tahoma" pitchFamily="34" charset="0"/>
              </a:rPr>
              <a:t>&lt;order quantity&gt;</a:t>
            </a:r>
          </a:p>
          <a:p>
            <a:pPr>
              <a:spcBef>
                <a:spcPts val="0"/>
              </a:spcBef>
              <a:spcAft>
                <a:spcPts val="600"/>
              </a:spcAft>
            </a:pPr>
            <a:r>
              <a:rPr lang="en-GB" sz="1350" dirty="0">
                <a:latin typeface="Tahoma" pitchFamily="34" charset="0"/>
              </a:rPr>
              <a:t>&lt;colour&gt;</a:t>
            </a:r>
          </a:p>
          <a:p>
            <a:pPr>
              <a:spcBef>
                <a:spcPts val="0"/>
              </a:spcBef>
              <a:spcAft>
                <a:spcPts val="600"/>
              </a:spcAft>
            </a:pPr>
            <a:r>
              <a:rPr lang="en-GB" sz="1350" dirty="0">
                <a:latin typeface="Tahoma" pitchFamily="34" charset="0"/>
              </a:rPr>
              <a:t>&lt;del date&gt;</a:t>
            </a:r>
          </a:p>
        </p:txBody>
      </p:sp>
      <p:sp>
        <p:nvSpPr>
          <p:cNvPr id="25" name="Text Box 15"/>
          <p:cNvSpPr txBox="1">
            <a:spLocks noChangeArrowheads="1"/>
          </p:cNvSpPr>
          <p:nvPr/>
        </p:nvSpPr>
        <p:spPr bwMode="auto">
          <a:xfrm>
            <a:off x="5728896" y="3673393"/>
            <a:ext cx="1508226" cy="1929574"/>
          </a:xfrm>
          <a:prstGeom prst="rect">
            <a:avLst/>
          </a:prstGeom>
          <a:noFill/>
          <a:ln w="9525">
            <a:noFill/>
            <a:miter lim="800000"/>
            <a:headEnd/>
            <a:tailEnd/>
          </a:ln>
          <a:effectLst/>
        </p:spPr>
        <p:txBody>
          <a:bodyPr wrap="square" tIns="108000">
            <a:noAutofit/>
          </a:bodyPr>
          <a:lstStyle/>
          <a:p>
            <a:pPr algn="ctr">
              <a:spcBef>
                <a:spcPts val="0"/>
              </a:spcBef>
              <a:spcAft>
                <a:spcPts val="900"/>
              </a:spcAft>
            </a:pPr>
            <a:r>
              <a:rPr lang="en-US" sz="2000" b="1" dirty="0">
                <a:solidFill>
                  <a:schemeClr val="accent3"/>
                </a:solidFill>
              </a:rPr>
              <a:t>Company B</a:t>
            </a:r>
          </a:p>
          <a:p>
            <a:pPr>
              <a:spcBef>
                <a:spcPts val="0"/>
              </a:spcBef>
              <a:spcAft>
                <a:spcPts val="600"/>
              </a:spcAft>
            </a:pPr>
            <a:r>
              <a:rPr lang="en-GB" sz="1350" dirty="0">
                <a:solidFill>
                  <a:schemeClr val="accent3"/>
                </a:solidFill>
                <a:latin typeface="Tahoma" pitchFamily="34" charset="0"/>
              </a:rPr>
              <a:t>&lt;diameter&gt;</a:t>
            </a:r>
          </a:p>
          <a:p>
            <a:pPr>
              <a:spcBef>
                <a:spcPts val="0"/>
              </a:spcBef>
              <a:spcAft>
                <a:spcPts val="600"/>
              </a:spcAft>
            </a:pPr>
            <a:r>
              <a:rPr lang="en-GB" sz="1350" dirty="0">
                <a:solidFill>
                  <a:schemeClr val="accent3"/>
                </a:solidFill>
                <a:latin typeface="Tahoma" pitchFamily="34" charset="0"/>
              </a:rPr>
              <a:t>&lt;catalogue no.&gt;</a:t>
            </a:r>
          </a:p>
          <a:p>
            <a:pPr>
              <a:spcBef>
                <a:spcPts val="0"/>
              </a:spcBef>
              <a:spcAft>
                <a:spcPts val="600"/>
              </a:spcAft>
            </a:pPr>
            <a:r>
              <a:rPr lang="en-GB" sz="1350" dirty="0">
                <a:solidFill>
                  <a:schemeClr val="accent3"/>
                </a:solidFill>
                <a:latin typeface="Tahoma" pitchFamily="34" charset="0"/>
              </a:rPr>
              <a:t>&lt;quantity&gt;</a:t>
            </a:r>
          </a:p>
          <a:p>
            <a:pPr>
              <a:spcBef>
                <a:spcPts val="0"/>
              </a:spcBef>
              <a:spcAft>
                <a:spcPts val="600"/>
              </a:spcAft>
            </a:pPr>
            <a:r>
              <a:rPr lang="en-GB" sz="1350" dirty="0">
                <a:solidFill>
                  <a:schemeClr val="accent3"/>
                </a:solidFill>
                <a:latin typeface="Tahoma" pitchFamily="34" charset="0"/>
              </a:rPr>
              <a:t>&lt;colour&gt;</a:t>
            </a:r>
          </a:p>
          <a:p>
            <a:pPr>
              <a:spcBef>
                <a:spcPts val="0"/>
              </a:spcBef>
              <a:spcAft>
                <a:spcPts val="600"/>
              </a:spcAft>
            </a:pPr>
            <a:r>
              <a:rPr lang="en-GB" sz="1350" dirty="0">
                <a:solidFill>
                  <a:schemeClr val="accent3"/>
                </a:solidFill>
                <a:latin typeface="Tahoma" pitchFamily="34" charset="0"/>
              </a:rPr>
              <a:t>&lt;date required&gt;</a:t>
            </a:r>
          </a:p>
        </p:txBody>
      </p:sp>
      <p:sp>
        <p:nvSpPr>
          <p:cNvPr id="26" name="Rectangle 3"/>
          <p:cNvSpPr>
            <a:spLocks noChangeArrowheads="1"/>
          </p:cNvSpPr>
          <p:nvPr/>
        </p:nvSpPr>
        <p:spPr bwMode="auto">
          <a:xfrm>
            <a:off x="3501919" y="2490601"/>
            <a:ext cx="1912699" cy="2636232"/>
          </a:xfrm>
          <a:prstGeom prst="rect">
            <a:avLst/>
          </a:prstGeom>
          <a:noFill/>
          <a:ln w="19050">
            <a:noFill/>
            <a:miter lim="800000"/>
            <a:headEnd/>
            <a:tailEnd/>
          </a:ln>
          <a:effectLst/>
        </p:spPr>
        <p:txBody>
          <a:bodyPr wrap="square" lIns="144000" tIns="144000" rIns="108000" bIns="72000" anchor="t"/>
          <a:lstStyle/>
          <a:p>
            <a:pPr algn="ctr">
              <a:spcBef>
                <a:spcPts val="0"/>
              </a:spcBef>
              <a:spcAft>
                <a:spcPts val="1200"/>
              </a:spcAft>
            </a:pPr>
            <a:r>
              <a:rPr lang="en-GB" sz="2000" b="1" dirty="0">
                <a:solidFill>
                  <a:schemeClr val="accent3"/>
                </a:solidFill>
                <a:latin typeface="+mn-lt"/>
              </a:rPr>
              <a:t>Purchase </a:t>
            </a:r>
            <a:r>
              <a:rPr lang="en-GB" sz="2000" b="1" dirty="0" smtClean="0">
                <a:solidFill>
                  <a:schemeClr val="accent3"/>
                </a:solidFill>
                <a:latin typeface="+mn-lt"/>
              </a:rPr>
              <a:t>Order</a:t>
            </a:r>
          </a:p>
          <a:p>
            <a:pPr>
              <a:spcBef>
                <a:spcPts val="0"/>
              </a:spcBef>
              <a:spcAft>
                <a:spcPts val="600"/>
              </a:spcAft>
            </a:pPr>
            <a:r>
              <a:rPr lang="en-GB" sz="2000" dirty="0">
                <a:solidFill>
                  <a:schemeClr val="accent3"/>
                </a:solidFill>
                <a:latin typeface="+mn-lt"/>
              </a:rPr>
              <a:t>Size</a:t>
            </a:r>
          </a:p>
          <a:p>
            <a:pPr>
              <a:spcBef>
                <a:spcPts val="0"/>
              </a:spcBef>
              <a:spcAft>
                <a:spcPts val="600"/>
              </a:spcAft>
            </a:pPr>
            <a:r>
              <a:rPr lang="en-GB" sz="2000" dirty="0">
                <a:solidFill>
                  <a:schemeClr val="accent3"/>
                </a:solidFill>
                <a:latin typeface="+mn-lt"/>
              </a:rPr>
              <a:t>Part ID</a:t>
            </a:r>
          </a:p>
          <a:p>
            <a:pPr>
              <a:spcBef>
                <a:spcPts val="0"/>
              </a:spcBef>
              <a:spcAft>
                <a:spcPts val="600"/>
              </a:spcAft>
            </a:pPr>
            <a:r>
              <a:rPr lang="en-GB" sz="2000" dirty="0">
                <a:solidFill>
                  <a:schemeClr val="accent3"/>
                </a:solidFill>
                <a:latin typeface="+mn-lt"/>
              </a:rPr>
              <a:t>Quantity</a:t>
            </a:r>
          </a:p>
          <a:p>
            <a:pPr>
              <a:spcBef>
                <a:spcPts val="0"/>
              </a:spcBef>
              <a:spcAft>
                <a:spcPts val="600"/>
              </a:spcAft>
            </a:pPr>
            <a:r>
              <a:rPr lang="en-GB" sz="2000" dirty="0">
                <a:solidFill>
                  <a:schemeClr val="accent3"/>
                </a:solidFill>
                <a:latin typeface="+mn-lt"/>
              </a:rPr>
              <a:t>Colour</a:t>
            </a:r>
          </a:p>
          <a:p>
            <a:pPr>
              <a:spcBef>
                <a:spcPts val="0"/>
              </a:spcBef>
              <a:spcAft>
                <a:spcPts val="600"/>
              </a:spcAft>
            </a:pPr>
            <a:r>
              <a:rPr lang="en-GB" sz="2000" dirty="0" smtClean="0">
                <a:solidFill>
                  <a:schemeClr val="accent3"/>
                </a:solidFill>
                <a:latin typeface="+mn-lt"/>
              </a:rPr>
              <a:t>Delivery</a:t>
            </a:r>
            <a:endParaRPr lang="en-GB" sz="2000" dirty="0">
              <a:solidFill>
                <a:schemeClr val="accent3"/>
              </a:solidFill>
              <a:latin typeface="+mn-lt"/>
            </a:endParaRPr>
          </a:p>
        </p:txBody>
      </p:sp>
    </p:spTree>
    <p:extLst>
      <p:ext uri="{BB962C8B-B14F-4D97-AF65-F5344CB8AC3E}">
        <p14:creationId xmlns:p14="http://schemas.microsoft.com/office/powerpoint/2010/main" val="1199092663"/>
      </p:ext>
    </p:extLst>
  </p:cSld>
  <p:clrMapOvr>
    <a:masterClrMapping/>
  </p:clrMapOvr>
  <p:transition>
    <p:fade/>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 protocol capable of use on internet based documents that can support links between multiple documents</a:t>
            </a:r>
          </a:p>
          <a:p>
            <a:r>
              <a:rPr lang="en-GB" dirty="0" smtClean="0"/>
              <a:t>XML is a means of standardising on data description and eases the path of integration between different systems used by the organisations in a supply chain</a:t>
            </a:r>
          </a:p>
          <a:p>
            <a:r>
              <a:rPr lang="en-GB" dirty="0" smtClean="0"/>
              <a:t>It allows designers to create their own customised tags, enabling the definition, transmission, validation, and interpretation of data between applications and between organisations</a:t>
            </a:r>
            <a:endParaRPr lang="en-GB" dirty="0"/>
          </a:p>
        </p:txBody>
      </p:sp>
      <p:sp>
        <p:nvSpPr>
          <p:cNvPr id="2805763" name="Rectangle 3"/>
          <p:cNvSpPr>
            <a:spLocks noGrp="1" noChangeArrowheads="1"/>
          </p:cNvSpPr>
          <p:nvPr>
            <p:ph type="body" sz="quarter" idx="10"/>
          </p:nvPr>
        </p:nvSpPr>
        <p:spPr/>
        <p:txBody>
          <a:bodyPr/>
          <a:lstStyle/>
          <a:p>
            <a:r>
              <a:rPr lang="en-US" smtClean="0"/>
              <a:t>eXtensible Markup Language</a:t>
            </a:r>
            <a:endParaRPr lang="en-US" dirty="0" smtClean="0"/>
          </a:p>
        </p:txBody>
      </p:sp>
      <p:sp>
        <p:nvSpPr>
          <p:cNvPr id="2805762" name="Rectangle 2"/>
          <p:cNvSpPr>
            <a:spLocks noGrp="1" noChangeArrowheads="1"/>
          </p:cNvSpPr>
          <p:nvPr>
            <p:ph type="title"/>
          </p:nvPr>
        </p:nvSpPr>
        <p:spPr/>
        <p:txBody>
          <a:bodyPr/>
          <a:lstStyle/>
          <a:p>
            <a:r>
              <a:rPr lang="en-US" dirty="0" smtClean="0"/>
              <a:t>Integration Tools: XML</a:t>
            </a:r>
            <a:endParaRPr lang="en-GB"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237</a:t>
            </a:fld>
            <a:endParaRPr lang="en-GB"/>
          </a:p>
        </p:txBody>
      </p:sp>
    </p:spTree>
    <p:extLst>
      <p:ext uri="{BB962C8B-B14F-4D97-AF65-F5344CB8AC3E}">
        <p14:creationId xmlns:p14="http://schemas.microsoft.com/office/powerpoint/2010/main" val="3999028191"/>
      </p:ext>
    </p:extLst>
  </p:cSld>
  <p:clrMapOvr>
    <a:masterClrMapping/>
  </p:clrMapOvr>
  <p:transition>
    <p:fade/>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3"/>
          <p:cNvSpPr>
            <a:spLocks noGrp="1" noChangeArrowheads="1"/>
          </p:cNvSpPr>
          <p:nvPr>
            <p:ph idx="1"/>
          </p:nvPr>
        </p:nvSpPr>
        <p:spPr/>
        <p:txBody>
          <a:bodyPr/>
          <a:lstStyle/>
          <a:p>
            <a:r>
              <a:rPr lang="en-GB" smtClean="0"/>
              <a:t>&lt;ItemOut quantity="2" lineNumber="1"</a:t>
            </a:r>
          </a:p>
          <a:p>
            <a:r>
              <a:rPr lang="en-GB" smtClean="0"/>
              <a:t>RequestedDeliveryDate=”2001-02-21"&gt;</a:t>
            </a:r>
          </a:p>
          <a:p>
            <a:r>
              <a:rPr lang="en-GB" smtClean="0"/>
              <a:t>&lt;ItemID&gt;</a:t>
            </a:r>
          </a:p>
          <a:p>
            <a:r>
              <a:rPr lang="en-GB" smtClean="0"/>
              <a:t>    &lt;SupplierPartID&gt;1233244&lt;/SupplierPartID&gt;</a:t>
            </a:r>
          </a:p>
          <a:p>
            <a:r>
              <a:rPr lang="en-GB" smtClean="0"/>
              <a:t>    &lt;SupplierPartAuxiliaryID&gt;ABC&lt;/SupplierPartAuxiliaryID&gt;</a:t>
            </a:r>
          </a:p>
          <a:p>
            <a:r>
              <a:rPr lang="en-GB" smtClean="0"/>
              <a:t>&lt;/ItemID&gt;</a:t>
            </a:r>
          </a:p>
          <a:p>
            <a:r>
              <a:rPr lang="en-GB" smtClean="0"/>
              <a:t>&lt;ItemDetail&gt;</a:t>
            </a:r>
          </a:p>
          <a:p>
            <a:r>
              <a:rPr lang="en-GB" smtClean="0"/>
              <a:t>    &lt;UnitPrice&gt;</a:t>
            </a:r>
          </a:p>
          <a:p>
            <a:r>
              <a:rPr lang="en-GB" smtClean="0"/>
              <a:t>        &lt;Money currency="USD"&gt;1.34&lt;/Money&gt;</a:t>
            </a:r>
          </a:p>
          <a:p>
            <a:r>
              <a:rPr lang="en-GB" smtClean="0"/>
              <a:t>    &lt;/UnitPrice&gt;</a:t>
            </a:r>
          </a:p>
          <a:p>
            <a:r>
              <a:rPr lang="en-GB" smtClean="0"/>
              <a:t>    &lt;Description xml:lang="en"&gt;hello&lt;/Description&gt;</a:t>
            </a:r>
          </a:p>
          <a:p>
            <a:r>
              <a:rPr lang="en-GB" smtClean="0"/>
              <a:t>    &lt;UnitOfMeasure&gt;EA&lt;/UnitOfMeasure&gt;</a:t>
            </a:r>
          </a:p>
          <a:p>
            <a:r>
              <a:rPr lang="en-GB" smtClean="0"/>
              <a:t>    &lt;Classification domain="SPSC"&gt;12345&lt;/Classification&gt;</a:t>
            </a:r>
          </a:p>
          <a:p>
            <a:r>
              <a:rPr lang="en-GB" smtClean="0"/>
              <a:t>    &lt;ManufacturerPartID&gt;234&lt;/ManufacturerPartID&gt;</a:t>
            </a:r>
          </a:p>
          <a:p>
            <a:r>
              <a:rPr lang="en-GB" smtClean="0"/>
              <a:t>    &lt;ManufacturerName xml:lang="en"&gt;foobar&lt;/ManufacturerName&gt;</a:t>
            </a:r>
          </a:p>
          <a:p>
            <a:r>
              <a:rPr lang="en-GB" smtClean="0"/>
              <a:t>    &lt;URL&gt;www.bar.com&lt;/URL&gt;</a:t>
            </a:r>
          </a:p>
          <a:p>
            <a:r>
              <a:rPr lang="en-GB" smtClean="0"/>
              <a:t>&lt;/ItemDetail&gt;</a:t>
            </a:r>
          </a:p>
          <a:p>
            <a:endParaRPr lang="en-GB" dirty="0" smtClean="0"/>
          </a:p>
        </p:txBody>
      </p:sp>
      <p:sp>
        <p:nvSpPr>
          <p:cNvPr id="93187" name="Rectangle 2"/>
          <p:cNvSpPr>
            <a:spLocks noGrp="1" noChangeArrowheads="1"/>
          </p:cNvSpPr>
          <p:nvPr>
            <p:ph type="title"/>
          </p:nvPr>
        </p:nvSpPr>
        <p:spPr/>
        <p:txBody>
          <a:bodyPr/>
          <a:lstStyle/>
          <a:p>
            <a:r>
              <a:rPr lang="en-GB" smtClean="0"/>
              <a:t>Sample XML</a:t>
            </a:r>
          </a:p>
        </p:txBody>
      </p:sp>
      <p:sp>
        <p:nvSpPr>
          <p:cNvPr id="93189" name="Text Box 4"/>
          <p:cNvSpPr txBox="1">
            <a:spLocks noChangeArrowheads="1"/>
          </p:cNvSpPr>
          <p:nvPr/>
        </p:nvSpPr>
        <p:spPr bwMode="gray">
          <a:xfrm>
            <a:off x="6816638" y="1524000"/>
            <a:ext cx="1698798" cy="1412864"/>
          </a:xfrm>
          <a:prstGeom prst="rect">
            <a:avLst/>
          </a:prstGeom>
          <a:gradFill flip="none" rotWithShape="1">
            <a:gsLst>
              <a:gs pos="0">
                <a:schemeClr val="accent4">
                  <a:lumMod val="20000"/>
                  <a:lumOff val="80000"/>
                </a:schemeClr>
              </a:gs>
              <a:gs pos="100000">
                <a:schemeClr val="accent4">
                  <a:lumMod val="40000"/>
                  <a:lumOff val="60000"/>
                </a:schemeClr>
              </a:gs>
            </a:gsLst>
            <a:lin ang="5400000" scaled="1"/>
            <a:tileRect/>
          </a:gradFill>
          <a:ln>
            <a:solidFill>
              <a:schemeClr val="accent2"/>
            </a:solidFill>
          </a:ln>
        </p:spPr>
        <p:txBody>
          <a:bodyPr wrap="none" tIns="72000" bIns="108000">
            <a:spAutoFit/>
          </a:bodyPr>
          <a:lstStyle/>
          <a:p>
            <a:pPr algn="ctr"/>
            <a:r>
              <a:rPr lang="en-GB" sz="2000" dirty="0" smtClean="0">
                <a:solidFill>
                  <a:schemeClr val="accent3"/>
                </a:solidFill>
              </a:rPr>
              <a:t>Database </a:t>
            </a:r>
            <a:r>
              <a:rPr lang="en-GB" sz="2000" dirty="0">
                <a:solidFill>
                  <a:schemeClr val="accent3"/>
                </a:solidFill>
              </a:rPr>
              <a:t>files</a:t>
            </a:r>
          </a:p>
          <a:p>
            <a:pPr algn="ctr"/>
            <a:r>
              <a:rPr lang="en-GB" sz="2000" dirty="0">
                <a:solidFill>
                  <a:schemeClr val="accent3"/>
                </a:solidFill>
              </a:rPr>
              <a:t>need to be </a:t>
            </a:r>
          </a:p>
          <a:p>
            <a:pPr algn="ctr"/>
            <a:r>
              <a:rPr lang="en-GB" sz="2000" dirty="0">
                <a:solidFill>
                  <a:schemeClr val="accent3"/>
                </a:solidFill>
              </a:rPr>
              <a:t>recoded into</a:t>
            </a:r>
          </a:p>
          <a:p>
            <a:pPr algn="ctr"/>
            <a:r>
              <a:rPr lang="en-GB" sz="2000" dirty="0">
                <a:solidFill>
                  <a:schemeClr val="accent3"/>
                </a:solidFill>
              </a:rPr>
              <a:t>XML format</a:t>
            </a:r>
          </a:p>
        </p:txBody>
      </p:sp>
      <p:sp>
        <p:nvSpPr>
          <p:cNvPr id="2" name="Slide Number Placeholder 1"/>
          <p:cNvSpPr>
            <a:spLocks noGrp="1"/>
          </p:cNvSpPr>
          <p:nvPr>
            <p:ph type="sldNum" sz="quarter" idx="10"/>
          </p:nvPr>
        </p:nvSpPr>
        <p:spPr/>
        <p:txBody>
          <a:bodyPr/>
          <a:lstStyle/>
          <a:p>
            <a:fld id="{19BF2C6B-E0EC-4C0E-B7D3-613ED3B301ED}" type="slidenum">
              <a:rPr lang="en-GB" smtClean="0"/>
              <a:pPr/>
              <a:t>238</a:t>
            </a:fld>
            <a:endParaRPr lang="en-GB"/>
          </a:p>
        </p:txBody>
      </p:sp>
    </p:spTree>
    <p:extLst>
      <p:ext uri="{BB962C8B-B14F-4D97-AF65-F5344CB8AC3E}">
        <p14:creationId xmlns:p14="http://schemas.microsoft.com/office/powerpoint/2010/main" val="68784128"/>
      </p:ext>
    </p:extLst>
  </p:cSld>
  <p:clrMapOvr>
    <a:masterClrMapping/>
  </p:clrMapOvr>
  <p:transition>
    <p:fade/>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type="body" sz="quarter" idx="10"/>
          </p:nvPr>
        </p:nvSpPr>
        <p:spPr/>
        <p:txBody>
          <a:bodyPr/>
          <a:lstStyle/>
          <a:p>
            <a:pPr>
              <a:buNone/>
            </a:pPr>
            <a:r>
              <a:rPr lang="en-GB" sz="2400" dirty="0" smtClean="0"/>
              <a:t>An IT infrastructure will generally consist of different layers</a:t>
            </a:r>
            <a:endParaRPr lang="en-GB" sz="2400" dirty="0"/>
          </a:p>
        </p:txBody>
      </p:sp>
      <p:sp>
        <p:nvSpPr>
          <p:cNvPr id="3" name="Title 2"/>
          <p:cNvSpPr>
            <a:spLocks noGrp="1"/>
          </p:cNvSpPr>
          <p:nvPr>
            <p:ph type="title"/>
          </p:nvPr>
        </p:nvSpPr>
        <p:spPr/>
        <p:txBody>
          <a:bodyPr/>
          <a:lstStyle/>
          <a:p>
            <a:r>
              <a:rPr lang="en-GB" dirty="0" smtClean="0"/>
              <a:t>Data Integration</a:t>
            </a:r>
            <a:endParaRPr lang="en-GB" dirty="0"/>
          </a:p>
        </p:txBody>
      </p:sp>
      <p:sp>
        <p:nvSpPr>
          <p:cNvPr id="8" name="Slide Number Placeholder 7"/>
          <p:cNvSpPr>
            <a:spLocks noGrp="1"/>
          </p:cNvSpPr>
          <p:nvPr>
            <p:ph type="sldNum" sz="quarter" idx="11"/>
          </p:nvPr>
        </p:nvSpPr>
        <p:spPr/>
        <p:txBody>
          <a:bodyPr/>
          <a:lstStyle/>
          <a:p>
            <a:fld id="{19BF2C6B-E0EC-4C0E-B7D3-613ED3B301ED}" type="slidenum">
              <a:rPr lang="en-GB" smtClean="0"/>
              <a:pPr/>
              <a:t>239</a:t>
            </a:fld>
            <a:endParaRPr lang="en-GB"/>
          </a:p>
        </p:txBody>
      </p:sp>
      <p:pic>
        <p:nvPicPr>
          <p:cNvPr id="93" name="Picture 92"/>
          <p:cNvPicPr>
            <a:picLocks noChangeAspect="1"/>
          </p:cNvPicPr>
          <p:nvPr/>
        </p:nvPicPr>
        <p:blipFill rotWithShape="1">
          <a:blip r:embed="rId2"/>
          <a:srcRect b="5409"/>
          <a:stretch/>
        </p:blipFill>
        <p:spPr>
          <a:xfrm>
            <a:off x="576458" y="2037623"/>
            <a:ext cx="7991085" cy="3927862"/>
          </a:xfrm>
          <a:prstGeom prst="rect">
            <a:avLst/>
          </a:prstGeom>
        </p:spPr>
      </p:pic>
    </p:spTree>
    <p:extLst>
      <p:ext uri="{BB962C8B-B14F-4D97-AF65-F5344CB8AC3E}">
        <p14:creationId xmlns:p14="http://schemas.microsoft.com/office/powerpoint/2010/main" val="505839949"/>
      </p:ext>
    </p:extLst>
  </p:cSld>
  <p:clrMapOvr>
    <a:masterClrMapping/>
  </p:clrMapOvr>
  <p:transition>
    <p:fade/>
  </p:transition>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7813" name="Rectangle 5"/>
          <p:cNvSpPr>
            <a:spLocks noGrp="1" noChangeArrowheads="1"/>
          </p:cNvSpPr>
          <p:nvPr>
            <p:ph idx="1"/>
          </p:nvPr>
        </p:nvSpPr>
        <p:spPr/>
        <p:txBody>
          <a:bodyPr/>
          <a:lstStyle/>
          <a:p>
            <a:pPr marL="0" indent="0">
              <a:buNone/>
            </a:pPr>
            <a:r>
              <a:rPr lang="en-GB" b="1" dirty="0" smtClean="0"/>
              <a:t>Previously </a:t>
            </a:r>
            <a:r>
              <a:rPr lang="en-GB" b="1" dirty="0"/>
              <a:t>non-MOM systems required:</a:t>
            </a:r>
          </a:p>
          <a:p>
            <a:r>
              <a:rPr lang="en-GB" dirty="0"/>
              <a:t>Network connectivity</a:t>
            </a:r>
          </a:p>
          <a:p>
            <a:r>
              <a:rPr lang="en-GB" dirty="0"/>
              <a:t>Senders </a:t>
            </a:r>
            <a:r>
              <a:rPr lang="en-GB" dirty="0" smtClean="0"/>
              <a:t>and </a:t>
            </a:r>
            <a:r>
              <a:rPr lang="en-GB" dirty="0"/>
              <a:t>receivers running at the same time</a:t>
            </a:r>
          </a:p>
          <a:p>
            <a:pPr>
              <a:spcAft>
                <a:spcPts val="1800"/>
              </a:spcAft>
            </a:pPr>
            <a:r>
              <a:rPr lang="en-GB" dirty="0"/>
              <a:t>Connections from senders to specific receivers</a:t>
            </a:r>
          </a:p>
          <a:p>
            <a:pPr marL="0" indent="0">
              <a:buNone/>
            </a:pPr>
            <a:r>
              <a:rPr lang="en-GB" b="1" dirty="0"/>
              <a:t>Message-Oriented Middleware is suitable for connecting systems across unreliable networks such as the Internet or internally and so systems do not need to be connected continuously	</a:t>
            </a:r>
          </a:p>
        </p:txBody>
      </p:sp>
      <p:sp>
        <p:nvSpPr>
          <p:cNvPr id="2" name="Text Placeholder 1"/>
          <p:cNvSpPr>
            <a:spLocks noGrp="1"/>
          </p:cNvSpPr>
          <p:nvPr>
            <p:ph type="body" sz="quarter" idx="10"/>
          </p:nvPr>
        </p:nvSpPr>
        <p:spPr/>
        <p:txBody>
          <a:bodyPr/>
          <a:lstStyle/>
          <a:p>
            <a:r>
              <a:rPr lang="en-US" smtClean="0"/>
              <a:t>Message-Oriented Middleware (MOM)</a:t>
            </a:r>
            <a:endParaRPr lang="en-US" dirty="0"/>
          </a:p>
        </p:txBody>
      </p:sp>
      <p:sp>
        <p:nvSpPr>
          <p:cNvPr id="2807812" name="Rectangle 4"/>
          <p:cNvSpPr>
            <a:spLocks noGrp="1" noChangeArrowheads="1"/>
          </p:cNvSpPr>
          <p:nvPr>
            <p:ph type="title"/>
          </p:nvPr>
        </p:nvSpPr>
        <p:spPr/>
        <p:txBody>
          <a:bodyPr/>
          <a:lstStyle/>
          <a:p>
            <a:r>
              <a:rPr lang="en-GB" dirty="0" smtClean="0"/>
              <a:t>Integration Tools - MOM</a:t>
            </a:r>
            <a:endParaRPr lang="en-GB" dirty="0"/>
          </a:p>
        </p:txBody>
      </p:sp>
      <p:sp>
        <p:nvSpPr>
          <p:cNvPr id="3" name="Slide Number Placeholder 2"/>
          <p:cNvSpPr>
            <a:spLocks noGrp="1"/>
          </p:cNvSpPr>
          <p:nvPr>
            <p:ph type="sldNum" sz="quarter" idx="11"/>
          </p:nvPr>
        </p:nvSpPr>
        <p:spPr/>
        <p:txBody>
          <a:bodyPr/>
          <a:lstStyle/>
          <a:p>
            <a:fld id="{19BF2C6B-E0EC-4C0E-B7D3-613ED3B301ED}" type="slidenum">
              <a:rPr lang="en-GB" smtClean="0"/>
              <a:pPr/>
              <a:t>240</a:t>
            </a:fld>
            <a:endParaRPr lang="en-GB"/>
          </a:p>
        </p:txBody>
      </p:sp>
    </p:spTree>
    <p:extLst>
      <p:ext uri="{BB962C8B-B14F-4D97-AF65-F5344CB8AC3E}">
        <p14:creationId xmlns:p14="http://schemas.microsoft.com/office/powerpoint/2010/main" val="527438875"/>
      </p:ext>
    </p:extLst>
  </p:cSld>
  <p:clrMapOvr>
    <a:masterClrMapping/>
  </p:clrMapOvr>
  <p:transition>
    <p:fade/>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8837" name="Rectangle 5"/>
          <p:cNvSpPr>
            <a:spLocks noGrp="1" noChangeArrowheads="1"/>
          </p:cNvSpPr>
          <p:nvPr>
            <p:ph idx="1"/>
          </p:nvPr>
        </p:nvSpPr>
        <p:spPr/>
        <p:txBody>
          <a:bodyPr/>
          <a:lstStyle/>
          <a:p>
            <a:r>
              <a:rPr lang="en-GB" dirty="0" smtClean="0"/>
              <a:t>Simple Object Application Protocol (SOAP) messages can be sent to a web service enabled web site (for example, a house price database) with the parameters needed for a search. The site would then return an XML-formatted document with the resulting data (prices, location, features, </a:t>
            </a:r>
            <a:r>
              <a:rPr lang="en-GB" dirty="0" err="1" smtClean="0"/>
              <a:t>etc</a:t>
            </a:r>
            <a:r>
              <a:rPr lang="en-GB" dirty="0" smtClean="0"/>
              <a:t>). Because the data is returned in a standardised format, it can then be integrated directly into a third-party site</a:t>
            </a:r>
          </a:p>
          <a:p>
            <a:r>
              <a:rPr lang="en-GB" dirty="0" smtClean="0"/>
              <a:t>The SOAP architecture consists of several layers of specifications for message format, message exchange patterns (MEP), underlying transport protocol bindings, message processing models, and protocol extensibility </a:t>
            </a:r>
            <a:endParaRPr lang="en-GB" dirty="0"/>
          </a:p>
        </p:txBody>
      </p:sp>
      <p:sp>
        <p:nvSpPr>
          <p:cNvPr id="2808836" name="Rectangle 4"/>
          <p:cNvSpPr>
            <a:spLocks noGrp="1" noChangeArrowheads="1"/>
          </p:cNvSpPr>
          <p:nvPr>
            <p:ph type="title"/>
          </p:nvPr>
        </p:nvSpPr>
        <p:spPr/>
        <p:txBody>
          <a:bodyPr/>
          <a:lstStyle/>
          <a:p>
            <a:r>
              <a:rPr lang="en-GB" smtClean="0"/>
              <a:t>Integration Tools</a:t>
            </a:r>
            <a:endParaRPr lang="en-GB"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241</a:t>
            </a:fld>
            <a:endParaRPr lang="en-GB"/>
          </a:p>
        </p:txBody>
      </p:sp>
    </p:spTree>
    <p:extLst>
      <p:ext uri="{BB962C8B-B14F-4D97-AF65-F5344CB8AC3E}">
        <p14:creationId xmlns:p14="http://schemas.microsoft.com/office/powerpoint/2010/main" val="293215455"/>
      </p:ext>
    </p:extLst>
  </p:cSld>
  <p:clrMapOvr>
    <a:masterClrMapping/>
  </p:clrMapOvr>
  <p:transition>
    <p:fade/>
  </p:transition>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13856" y="3422741"/>
            <a:ext cx="8406000" cy="360000"/>
            <a:chOff x="313856" y="2232101"/>
            <a:chExt cx="8415805" cy="360000"/>
          </a:xfrm>
        </p:grpSpPr>
        <p:sp>
          <p:nvSpPr>
            <p:cNvPr id="11" name="Rectangle 10"/>
            <p:cNvSpPr/>
            <p:nvPr/>
          </p:nvSpPr>
          <p:spPr bwMode="ltGray">
            <a:xfrm>
              <a:off x="313856" y="2232101"/>
              <a:ext cx="8415805" cy="360000"/>
            </a:xfrm>
            <a:prstGeom prst="rect">
              <a:avLst/>
            </a:prstGeom>
            <a:gradFill>
              <a:gsLst>
                <a:gs pos="0">
                  <a:schemeClr val="bg1"/>
                </a:gs>
                <a:gs pos="100000">
                  <a:schemeClr val="accent4">
                    <a:lumMod val="40000"/>
                    <a:lumOff val="60000"/>
                  </a:schemeClr>
                </a:gs>
              </a:gsLst>
              <a:lin ang="0" scaled="1"/>
            </a:gradFill>
            <a:ln w="12700" cap="flat" cmpd="sng" algn="ctr">
              <a:gradFill flip="none" rotWithShape="1">
                <a:gsLst>
                  <a:gs pos="0">
                    <a:schemeClr val="accent4">
                      <a:lumMod val="40000"/>
                      <a:lumOff val="60000"/>
                    </a:schemeClr>
                  </a:gs>
                  <a:gs pos="100000">
                    <a:schemeClr val="bg1"/>
                  </a:gs>
                </a:gsLst>
                <a:lin ang="10800000" scaled="1"/>
                <a:tileRect/>
              </a:gra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p>
          </p:txBody>
        </p:sp>
        <p:sp>
          <p:nvSpPr>
            <p:cNvPr id="12" name="Rectangle 11"/>
            <p:cNvSpPr/>
            <p:nvPr/>
          </p:nvSpPr>
          <p:spPr bwMode="invGray">
            <a:xfrm>
              <a:off x="313857" y="2232101"/>
              <a:ext cx="100480" cy="360000"/>
            </a:xfrm>
            <a:prstGeom prst="rect">
              <a:avLst/>
            </a:prstGeom>
            <a:solidFill>
              <a:schemeClr val="accent2"/>
            </a:solidFill>
            <a:ln w="127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800" b="0" i="0" u="none" strike="noStrike" cap="none" normalizeH="0" baseline="0" smtClean="0">
                <a:ln>
                  <a:noFill/>
                </a:ln>
                <a:solidFill>
                  <a:schemeClr val="accent2"/>
                </a:solidFill>
                <a:effectLst/>
                <a:latin typeface="Calibri" pitchFamily="34" charset="0"/>
              </a:endParaRPr>
            </a:p>
          </p:txBody>
        </p:sp>
      </p:grpSp>
      <p:sp>
        <p:nvSpPr>
          <p:cNvPr id="6" name="Text Placeholder 5"/>
          <p:cNvSpPr>
            <a:spLocks noGrp="1"/>
          </p:cNvSpPr>
          <p:nvPr>
            <p:ph type="body" sz="quarter" idx="10"/>
          </p:nvPr>
        </p:nvSpPr>
        <p:spPr/>
        <p:txBody>
          <a:bodyPr/>
          <a:lstStyle/>
          <a:p>
            <a:r>
              <a:rPr lang="en-GB" dirty="0"/>
              <a:t>In this Unit, we will be focusing on</a:t>
            </a:r>
            <a:r>
              <a:rPr lang="en-GB" dirty="0" smtClean="0"/>
              <a:t>:</a:t>
            </a:r>
            <a:endParaRPr lang="en-GB" dirty="0"/>
          </a:p>
        </p:txBody>
      </p:sp>
      <p:sp>
        <p:nvSpPr>
          <p:cNvPr id="2" name="Content Placeholder 1"/>
          <p:cNvSpPr>
            <a:spLocks noGrp="1"/>
          </p:cNvSpPr>
          <p:nvPr>
            <p:ph idx="1"/>
          </p:nvPr>
        </p:nvSpPr>
        <p:spPr/>
        <p:txBody>
          <a:bodyPr/>
          <a:lstStyle/>
          <a:p>
            <a:r>
              <a:rPr lang="en-GB" dirty="0" smtClean="0"/>
              <a:t>The use of systems, ERP and databases</a:t>
            </a:r>
          </a:p>
          <a:p>
            <a:r>
              <a:rPr lang="en-GB" dirty="0" smtClean="0"/>
              <a:t>The development of P2P systems</a:t>
            </a:r>
          </a:p>
          <a:p>
            <a:r>
              <a:rPr lang="en-GB" dirty="0" smtClean="0"/>
              <a:t>Data integrity</a:t>
            </a:r>
          </a:p>
          <a:p>
            <a:r>
              <a:rPr lang="en-GB" dirty="0" smtClean="0"/>
              <a:t>Integration tools</a:t>
            </a:r>
          </a:p>
          <a:p>
            <a:r>
              <a:rPr lang="en-GB" b="1" dirty="0" smtClean="0"/>
              <a:t>Developments in IT</a:t>
            </a:r>
          </a:p>
        </p:txBody>
      </p:sp>
      <p:sp>
        <p:nvSpPr>
          <p:cNvPr id="3" name="Title 2"/>
          <p:cNvSpPr>
            <a:spLocks noGrp="1"/>
          </p:cNvSpPr>
          <p:nvPr>
            <p:ph type="title"/>
          </p:nvPr>
        </p:nvSpPr>
        <p:spPr/>
        <p:txBody>
          <a:bodyPr/>
          <a:lstStyle/>
          <a:p>
            <a:r>
              <a:rPr lang="en-GB" smtClean="0"/>
              <a:t>Developing Systems</a:t>
            </a:r>
            <a:endParaRPr lang="en-GB" dirty="0"/>
          </a:p>
        </p:txBody>
      </p:sp>
      <p:sp>
        <p:nvSpPr>
          <p:cNvPr id="4" name="Slide Number Placeholder 3"/>
          <p:cNvSpPr>
            <a:spLocks noGrp="1"/>
          </p:cNvSpPr>
          <p:nvPr>
            <p:ph type="sldNum" sz="quarter" idx="11"/>
          </p:nvPr>
        </p:nvSpPr>
        <p:spPr/>
        <p:txBody>
          <a:bodyPr/>
          <a:lstStyle/>
          <a:p>
            <a:fld id="{19BF2C6B-E0EC-4C0E-B7D3-613ED3B301ED}" type="slidenum">
              <a:rPr lang="en-GB" smtClean="0"/>
              <a:pPr/>
              <a:t>242</a:t>
            </a:fld>
            <a:endParaRPr lang="en-GB"/>
          </a:p>
        </p:txBody>
      </p:sp>
    </p:spTree>
    <p:extLst>
      <p:ext uri="{BB962C8B-B14F-4D97-AF65-F5344CB8AC3E}">
        <p14:creationId xmlns:p14="http://schemas.microsoft.com/office/powerpoint/2010/main" val="7062366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en-GB" dirty="0" smtClean="0"/>
              <a:t>Cloud computing is a metaphor for the Internet but organisations software, platforms and infrastructure can be sold as a service remotely, through the Internet. Typically, the supplier has actual energy-consuming servers which host products and services from a remote location, so end-users don't have to; they can simply log on to the network without installing anything </a:t>
            </a:r>
          </a:p>
          <a:p>
            <a:r>
              <a:rPr lang="en-GB" dirty="0" smtClean="0"/>
              <a:t>Software, platforms or infrastructure are offered in a public, private or hybrid networks by leading companies such as Google, Oracle, Access2MyPC and Microsoft</a:t>
            </a:r>
            <a:endParaRPr lang="en-GB" dirty="0"/>
          </a:p>
        </p:txBody>
      </p:sp>
      <p:sp>
        <p:nvSpPr>
          <p:cNvPr id="210945" name="Title 1"/>
          <p:cNvSpPr>
            <a:spLocks noGrp="1"/>
          </p:cNvSpPr>
          <p:nvPr>
            <p:ph type="title"/>
          </p:nvPr>
        </p:nvSpPr>
        <p:spPr/>
        <p:txBody>
          <a:bodyPr/>
          <a:lstStyle/>
          <a:p>
            <a:r>
              <a:rPr lang="en-GB" dirty="0" smtClean="0"/>
              <a:t>Cloud Computing</a:t>
            </a:r>
          </a:p>
        </p:txBody>
      </p:sp>
    </p:spTree>
    <p:extLst>
      <p:ext uri="{BB962C8B-B14F-4D97-AF65-F5344CB8AC3E}">
        <p14:creationId xmlns:p14="http://schemas.microsoft.com/office/powerpoint/2010/main" val="3782753328"/>
      </p:ext>
    </p:extLst>
  </p:cSld>
  <p:clrMapOvr>
    <a:masterClrMapping/>
  </p:clrMapOvr>
  <p:transition>
    <p:fade/>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Refers to computer software with its source code made available  and its licence that allows the holder to change and distribute the software to a third party for any purpose. Its use generally leads to reductions in life cycle costs for the development of software</a:t>
            </a:r>
          </a:p>
          <a:p>
            <a:r>
              <a:rPr lang="en-GB" dirty="0" smtClean="0"/>
              <a:t>Its main disadvantage is that open source may allow hackers to know about the weaknesses or loopholes of the software more easily than closed-source software</a:t>
            </a:r>
          </a:p>
          <a:p>
            <a:r>
              <a:rPr lang="en-GB" dirty="0" smtClean="0"/>
              <a:t>The more prominent organisations involved in OSS development include the Apache Software Foundation and the Linux Foundation</a:t>
            </a:r>
            <a:endParaRPr lang="en-GB" dirty="0"/>
          </a:p>
        </p:txBody>
      </p:sp>
      <p:sp>
        <p:nvSpPr>
          <p:cNvPr id="3" name="Title 2"/>
          <p:cNvSpPr>
            <a:spLocks noGrp="1"/>
          </p:cNvSpPr>
          <p:nvPr>
            <p:ph type="title"/>
          </p:nvPr>
        </p:nvSpPr>
        <p:spPr/>
        <p:txBody>
          <a:bodyPr/>
          <a:lstStyle/>
          <a:p>
            <a:r>
              <a:rPr lang="en-GB" smtClean="0"/>
              <a:t>Open Source Software</a:t>
            </a:r>
            <a:endParaRPr lang="en-GB" dirty="0"/>
          </a:p>
        </p:txBody>
      </p:sp>
    </p:spTree>
    <p:extLst>
      <p:ext uri="{BB962C8B-B14F-4D97-AF65-F5344CB8AC3E}">
        <p14:creationId xmlns:p14="http://schemas.microsoft.com/office/powerpoint/2010/main" val="3517716430"/>
      </p:ext>
    </p:extLst>
  </p:cSld>
  <p:clrMapOvr>
    <a:masterClrMapping/>
  </p:clrMapOvr>
  <p:transition>
    <p:fade/>
  </p:transition>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mtClean="0"/>
              <a:t>Technological convergence is the tendency for different technological systems to evolve toward performing similar tasks. Digital convergence refers to previously separate technologies such as voice (and telephony features), data (and productivity applications), and video that now share resources and interact with each other simultaneously</a:t>
            </a:r>
          </a:p>
          <a:p>
            <a:r>
              <a:rPr lang="en-GB" smtClean="0"/>
              <a:t>The downside of convergence is that converged devices are often less functional and reliable than their component parts - a mobile phone's web browser may not render some web pages correctly, due to not supporting certain technologies. As the number of functions in a single device escalates, the ability of that device to serve its original function can decrease</a:t>
            </a:r>
            <a:endParaRPr lang="en-GB" dirty="0"/>
          </a:p>
        </p:txBody>
      </p:sp>
      <p:sp>
        <p:nvSpPr>
          <p:cNvPr id="3" name="Title 2"/>
          <p:cNvSpPr>
            <a:spLocks noGrp="1"/>
          </p:cNvSpPr>
          <p:nvPr>
            <p:ph type="title"/>
          </p:nvPr>
        </p:nvSpPr>
        <p:spPr/>
        <p:txBody>
          <a:bodyPr/>
          <a:lstStyle/>
          <a:p>
            <a:r>
              <a:rPr lang="en-GB" smtClean="0"/>
              <a:t>Convergence of Technology</a:t>
            </a:r>
            <a:endParaRPr lang="en-GB" dirty="0"/>
          </a:p>
        </p:txBody>
      </p:sp>
    </p:spTree>
    <p:extLst>
      <p:ext uri="{BB962C8B-B14F-4D97-AF65-F5344CB8AC3E}">
        <p14:creationId xmlns:p14="http://schemas.microsoft.com/office/powerpoint/2010/main" val="1522473441"/>
      </p:ext>
    </p:extLst>
  </p:cSld>
  <p:clrMapOvr>
    <a:masterClrMapping/>
  </p:clrMapOvr>
  <p:transition>
    <p:fade/>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460727596"/>
              </p:ext>
            </p:extLst>
          </p:nvPr>
        </p:nvGraphicFramePr>
        <p:xfrm>
          <a:off x="417513" y="1320800"/>
          <a:ext cx="8316914" cy="4461762"/>
        </p:xfrm>
        <a:graphic>
          <a:graphicData uri="http://schemas.openxmlformats.org/drawingml/2006/table">
            <a:tbl>
              <a:tblPr/>
              <a:tblGrid>
                <a:gridCol w="4017754">
                  <a:extLst>
                    <a:ext uri="{9D8B030D-6E8A-4147-A177-3AD203B41FA5}">
                      <a16:colId xmlns:a16="http://schemas.microsoft.com/office/drawing/2014/main" xmlns="" val="20000"/>
                    </a:ext>
                  </a:extLst>
                </a:gridCol>
                <a:gridCol w="4299160">
                  <a:extLst>
                    <a:ext uri="{9D8B030D-6E8A-4147-A177-3AD203B41FA5}">
                      <a16:colId xmlns:a16="http://schemas.microsoft.com/office/drawing/2014/main" xmlns="" val="20001"/>
                    </a:ext>
                  </a:extLst>
                </a:gridCol>
              </a:tblGrid>
              <a:tr h="411932">
                <a:tc gridSpan="2">
                  <a:txBody>
                    <a:bodyPr/>
                    <a:lstStyle/>
                    <a:p>
                      <a:pPr algn="ctr">
                        <a:spcAft>
                          <a:spcPts val="0"/>
                        </a:spcAft>
                      </a:pPr>
                      <a:r>
                        <a:rPr lang="en-GB" sz="1600" b="1" i="0" dirty="0" smtClean="0">
                          <a:solidFill>
                            <a:schemeClr val="bg1"/>
                          </a:solidFill>
                          <a:latin typeface="+mn-lt"/>
                          <a:ea typeface="Times New Roman"/>
                          <a:cs typeface="Times New Roman"/>
                        </a:rPr>
                        <a:t>Advanced Practitioner Level Modules and Units</a:t>
                      </a:r>
                      <a:endParaRPr lang="en-GB" sz="1600" b="1" i="0" dirty="0">
                        <a:solidFill>
                          <a:schemeClr val="bg1"/>
                        </a:solidFill>
                        <a:latin typeface="+mn-lt"/>
                        <a:ea typeface="Times New Roman"/>
                        <a:cs typeface="Times New Roman"/>
                      </a:endParaRPr>
                    </a:p>
                  </a:txBody>
                  <a:tcPr marL="68593" marR="68593"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hMerge="1">
                  <a:txBody>
                    <a:bodyPr/>
                    <a:lstStyle/>
                    <a:p>
                      <a:endParaRPr lang="en-US"/>
                    </a:p>
                  </a:txBody>
                  <a:tcPr/>
                </a:tc>
                <a:extLst>
                  <a:ext uri="{0D108BD9-81ED-4DB2-BD59-A6C34878D82A}">
                    <a16:rowId xmlns:a16="http://schemas.microsoft.com/office/drawing/2014/main" xmlns="" val="10000"/>
                  </a:ext>
                </a:extLst>
              </a:tr>
              <a:tr h="200843">
                <a:tc gridSpan="2">
                  <a:txBody>
                    <a:bodyPr/>
                    <a:lstStyle/>
                    <a:p>
                      <a:pPr>
                        <a:spcAft>
                          <a:spcPts val="0"/>
                        </a:spcAft>
                      </a:pPr>
                      <a:r>
                        <a:rPr lang="en-US" sz="1400" b="1" dirty="0" smtClean="0">
                          <a:solidFill>
                            <a:schemeClr val="bg1"/>
                          </a:solidFill>
                          <a:latin typeface="Calibri"/>
                          <a:ea typeface="Times New Roman"/>
                          <a:cs typeface="Times New Roman"/>
                        </a:rPr>
                        <a:t>Induction</a:t>
                      </a:r>
                      <a:endParaRPr lang="en-GB" sz="1400" dirty="0">
                        <a:solidFill>
                          <a:schemeClr val="bg1"/>
                        </a:solidFill>
                        <a:latin typeface="Garamond"/>
                        <a:ea typeface="Times New Roman"/>
                        <a:cs typeface="Times New Roman"/>
                      </a:endParaRPr>
                    </a:p>
                  </a:txBody>
                  <a:tcPr marL="144027" marR="144027"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86698"/>
                    </a:solidFill>
                  </a:tcPr>
                </a:tc>
                <a:tc hMerge="1">
                  <a:txBody>
                    <a:bodyPr/>
                    <a:lstStyle/>
                    <a:p>
                      <a:endParaRPr lang="en-US"/>
                    </a:p>
                  </a:txBody>
                  <a:tcPr/>
                </a:tc>
                <a:extLst>
                  <a:ext uri="{0D108BD9-81ED-4DB2-BD59-A6C34878D82A}">
                    <a16:rowId xmlns:a16="http://schemas.microsoft.com/office/drawing/2014/main" xmlns="" val="10001"/>
                  </a:ext>
                </a:extLst>
              </a:tr>
              <a:tr h="948383">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dirty="0" smtClean="0">
                          <a:solidFill>
                            <a:schemeClr val="accent2"/>
                          </a:solidFill>
                          <a:latin typeface="+mn-lt"/>
                          <a:ea typeface="Times New Roman"/>
                          <a:cs typeface="Times New Roman"/>
                        </a:rPr>
                        <a:t> </a:t>
                      </a:r>
                      <a:r>
                        <a:rPr lang="en-GB" sz="1400" b="1" kern="1200" dirty="0" smtClean="0">
                          <a:solidFill>
                            <a:schemeClr val="accent3"/>
                          </a:solidFill>
                          <a:latin typeface="Calibri"/>
                          <a:ea typeface="Times New Roman"/>
                          <a:cs typeface="Times New Roman"/>
                        </a:rPr>
                        <a:t>Strategic 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Corporate Strategy and Procurement and 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The Impact of Globalisation on Supply Chains</a:t>
                      </a:r>
                      <a:endParaRPr lang="en-GB" sz="1300" kern="1200" dirty="0">
                        <a:solidFill>
                          <a:schemeClr val="accent3"/>
                        </a:solidFill>
                        <a:latin typeface="Calibri"/>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Developing People in Procurement and SCM</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Developing Individuals and Teams  in Procurement and Supply</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Developing Leadership Capabilities to Improve Procurement and Supply</a:t>
                      </a:r>
                      <a:endParaRPr lang="en-GB" sz="1300" kern="1200" dirty="0">
                        <a:solidFill>
                          <a:schemeClr val="accent3"/>
                        </a:solidFill>
                        <a:latin typeface="Calibri"/>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2"/>
                  </a:ext>
                </a:extLst>
              </a:tr>
              <a:tr h="1079202">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lumMod val="60000"/>
                              <a:lumOff val="40000"/>
                            </a:schemeClr>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Advanced Category Management in Procurement and SCM</a:t>
                      </a:r>
                    </a:p>
                    <a:p>
                      <a:pPr marL="285750" indent="-285750" algn="l" defTabSz="914400" rtl="0" eaLnBrk="1" latinLnBrk="0" hangingPunct="1">
                        <a:lnSpc>
                          <a:spcPct val="90000"/>
                        </a:lnSpc>
                        <a:spcAft>
                          <a:spcPts val="0"/>
                        </a:spcAft>
                        <a:buClr>
                          <a:schemeClr val="accent2"/>
                        </a:buClr>
                        <a:buFont typeface="Wingdings" panose="05000000000000000000" pitchFamily="2" charset="2"/>
                        <a:buChar char="ü"/>
                      </a:pPr>
                      <a:r>
                        <a:rPr lang="en-GB" sz="1300" kern="1200" dirty="0" smtClean="0">
                          <a:solidFill>
                            <a:schemeClr val="accent3"/>
                          </a:solidFill>
                          <a:latin typeface="Calibri"/>
                          <a:ea typeface="Times New Roman"/>
                          <a:cs typeface="Times New Roman"/>
                        </a:rPr>
                        <a:t>Developing Systems for  Procurement and Supply Chain Management</a:t>
                      </a:r>
                    </a:p>
                    <a:p>
                      <a:pPr marL="285750" indent="-285750" algn="l" defTabSz="914400" rtl="0" eaLnBrk="1" latinLnBrk="0" hangingPunct="1">
                        <a:lnSpc>
                          <a:spcPct val="90000"/>
                        </a:lnSpc>
                        <a:spcAft>
                          <a:spcPts val="0"/>
                        </a:spcAft>
                        <a:buClr>
                          <a:schemeClr val="accent2"/>
                        </a:buClr>
                        <a:buFont typeface="Wingdings" panose="05000000000000000000" pitchFamily="2" charset="2"/>
                        <a:buChar char="ü"/>
                      </a:pPr>
                      <a:r>
                        <a:rPr lang="en-GB" sz="1300" kern="1200" dirty="0" smtClean="0">
                          <a:solidFill>
                            <a:schemeClr val="accent3"/>
                          </a:solidFill>
                          <a:latin typeface="Calibri"/>
                          <a:ea typeface="Times New Roman"/>
                          <a:cs typeface="Times New Roman"/>
                        </a:rPr>
                        <a:t>Category Management</a:t>
                      </a:r>
                    </a:p>
                    <a:p>
                      <a:pPr marL="285750" indent="-285750" algn="l" defTabSz="914400" rtl="0" eaLnBrk="1" latinLnBrk="0" hangingPunct="1">
                        <a:lnSpc>
                          <a:spcPct val="90000"/>
                        </a:lnSpc>
                        <a:spcAft>
                          <a:spcPts val="0"/>
                        </a:spcAft>
                        <a:buClr>
                          <a:schemeClr val="accent2"/>
                        </a:buClr>
                        <a:buFont typeface="Wingdings" panose="05000000000000000000" pitchFamily="2" charset="2"/>
                        <a:buChar char="ü"/>
                      </a:pPr>
                      <a:r>
                        <a:rPr lang="en-GB" sz="1300" kern="1200" dirty="0" smtClean="0">
                          <a:solidFill>
                            <a:schemeClr val="accent3"/>
                          </a:solidFill>
                          <a:latin typeface="Calibri"/>
                          <a:ea typeface="Times New Roman"/>
                          <a:cs typeface="Times New Roman"/>
                        </a:rPr>
                        <a:t>Supply Chain Improvement</a:t>
                      </a:r>
                      <a:endParaRPr lang="en-GB" sz="1300" kern="1200" dirty="0">
                        <a:solidFill>
                          <a:schemeClr val="accent3"/>
                        </a:solidFill>
                        <a:latin typeface="Calibri"/>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lumMod val="60000"/>
                              <a:lumOff val="40000"/>
                            </a:schemeClr>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Implementing Change in Procurement and SCM</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Effective Procurement and Supply Chain Management</a:t>
                      </a:r>
                    </a:p>
                    <a:p>
                      <a:pPr marL="180000" indent="-180000" algn="l" defTabSz="914400" rtl="0" eaLnBrk="1" latinLnBrk="0" hangingPunct="1">
                        <a:lnSpc>
                          <a:spcPct val="90000"/>
                        </a:lnSpc>
                        <a:spcAft>
                          <a:spcPts val="0"/>
                        </a:spcAft>
                        <a:buFont typeface="Arial" panose="020B0604020202020204" pitchFamily="34" charset="0"/>
                        <a:buChar char="•"/>
                      </a:pPr>
                      <a:r>
                        <a:rPr lang="en-GB" sz="1300" kern="1200" dirty="0" smtClean="0">
                          <a:solidFill>
                            <a:schemeClr val="accent3"/>
                          </a:solidFill>
                          <a:latin typeface="Calibri"/>
                          <a:ea typeface="Times New Roman"/>
                          <a:cs typeface="Times New Roman"/>
                        </a:rPr>
                        <a:t>Leading Stakeholders to Achieve Change</a:t>
                      </a:r>
                      <a:endParaRPr lang="en-GB" sz="1300" kern="1200" dirty="0">
                        <a:solidFill>
                          <a:schemeClr val="accent3"/>
                        </a:solidFill>
                        <a:latin typeface="Calibri"/>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3"/>
                  </a:ext>
                </a:extLst>
              </a:tr>
              <a:tr h="865597">
                <a:tc>
                  <a:txBody>
                    <a:bodyPr/>
                    <a:lstStyle/>
                    <a:p>
                      <a:pPr marL="0" algn="l" defTabSz="914400" rtl="0" eaLnBrk="1" latinLnBrk="0" hangingPunct="1">
                        <a:lnSpc>
                          <a:spcPct val="90000"/>
                        </a:lnSpc>
                        <a:spcAft>
                          <a:spcPts val="200"/>
                        </a:spcAft>
                      </a:pPr>
                      <a:r>
                        <a:rPr lang="en-GB" sz="1400" b="1" u="sng" kern="1200" dirty="0" smtClean="0">
                          <a:solidFill>
                            <a:schemeClr val="accent2"/>
                          </a:solidFill>
                          <a:latin typeface="Calibri"/>
                          <a:ea typeface="Times New Roman"/>
                          <a:cs typeface="Times New Roman"/>
                        </a:rPr>
                        <a:t>Module:</a:t>
                      </a:r>
                      <a:r>
                        <a:rPr lang="en-GB" sz="1400" b="1" u="none" kern="1200" dirty="0" smtClean="0">
                          <a:solidFill>
                            <a:schemeClr val="accent2">
                              <a:lumMod val="60000"/>
                              <a:lumOff val="40000"/>
                            </a:schemeClr>
                          </a:solidFill>
                          <a:latin typeface="Calibri"/>
                          <a:ea typeface="Times New Roman"/>
                          <a:cs typeface="Times New Roman"/>
                        </a:rPr>
                        <a:t> </a:t>
                      </a:r>
                      <a:r>
                        <a:rPr lang="en-GB" sz="1400" b="1" kern="1200" dirty="0" smtClean="0">
                          <a:solidFill>
                            <a:schemeClr val="accent3"/>
                          </a:solidFill>
                          <a:latin typeface="Calibri"/>
                          <a:ea typeface="Times New Roman"/>
                          <a:cs typeface="Times New Roman"/>
                        </a:rPr>
                        <a:t>Contracting Excellence in Procurement and SCM</a:t>
                      </a:r>
                    </a:p>
                    <a:p>
                      <a:pPr marL="180000" indent="-180000" algn="l" defTabSz="914400" rtl="0" eaLnBrk="1" latinLnBrk="0" hangingPunct="1">
                        <a:lnSpc>
                          <a:spcPct val="90000"/>
                        </a:lnSpc>
                        <a:spcAft>
                          <a:spcPts val="0"/>
                        </a:spcAft>
                        <a:buClr>
                          <a:schemeClr val="accent3"/>
                        </a:buClr>
                        <a:buFont typeface="Arial" panose="020B0604020202020204" pitchFamily="34" charset="0"/>
                        <a:buChar char="•"/>
                      </a:pPr>
                      <a:r>
                        <a:rPr lang="en-GB" sz="1300" kern="1200" dirty="0" smtClean="0">
                          <a:solidFill>
                            <a:schemeClr val="accent3"/>
                          </a:solidFill>
                          <a:latin typeface="Calibri"/>
                          <a:ea typeface="Times New Roman"/>
                          <a:cs typeface="Times New Roman"/>
                        </a:rPr>
                        <a:t>Legal Aspects of Commercial Contracts</a:t>
                      </a:r>
                    </a:p>
                    <a:p>
                      <a:pPr marL="180000" indent="-180000" algn="l" defTabSz="914400" rtl="0" eaLnBrk="1" latinLnBrk="0" hangingPunct="1">
                        <a:lnSpc>
                          <a:spcPct val="90000"/>
                        </a:lnSpc>
                        <a:spcAft>
                          <a:spcPts val="0"/>
                        </a:spcAft>
                        <a:buClr>
                          <a:schemeClr val="accent3"/>
                        </a:buClr>
                        <a:buFont typeface="Arial" panose="020B0604020202020204" pitchFamily="34" charset="0"/>
                        <a:buChar char="•"/>
                      </a:pPr>
                      <a:r>
                        <a:rPr lang="en-GB" sz="1300" kern="1200" dirty="0" smtClean="0">
                          <a:solidFill>
                            <a:schemeClr val="accent3"/>
                          </a:solidFill>
                          <a:latin typeface="Calibri"/>
                          <a:ea typeface="Times New Roman"/>
                          <a:cs typeface="Times New Roman"/>
                        </a:rPr>
                        <a:t>Managing Risks in Contracting</a:t>
                      </a:r>
                      <a:endParaRPr lang="en-GB" sz="1300" kern="1200" dirty="0">
                        <a:solidFill>
                          <a:schemeClr val="accent3"/>
                        </a:solidFill>
                        <a:latin typeface="Calibri"/>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l" defTabSz="914400" rtl="0" eaLnBrk="1" fontAlgn="auto" latinLnBrk="0" hangingPunct="1">
                        <a:lnSpc>
                          <a:spcPct val="90000"/>
                        </a:lnSpc>
                        <a:spcBef>
                          <a:spcPts val="0"/>
                        </a:spcBef>
                        <a:spcAft>
                          <a:spcPts val="0"/>
                        </a:spcAft>
                        <a:buClrTx/>
                        <a:buSzTx/>
                        <a:buFontTx/>
                        <a:buNone/>
                        <a:tabLst/>
                        <a:defRPr/>
                      </a:pPr>
                      <a:r>
                        <a:rPr lang="en-GB" sz="1400" b="1" kern="1200" dirty="0" smtClean="0">
                          <a:solidFill>
                            <a:schemeClr val="accent3"/>
                          </a:solidFill>
                          <a:latin typeface="+mn-lt"/>
                          <a:ea typeface="Times New Roman"/>
                          <a:cs typeface="Times New Roman"/>
                        </a:rPr>
                        <a:t>Project in Procurement and Supply Chain Management</a:t>
                      </a:r>
                    </a:p>
                    <a:p>
                      <a:pPr>
                        <a:lnSpc>
                          <a:spcPct val="90000"/>
                        </a:lnSpc>
                        <a:spcAft>
                          <a:spcPts val="0"/>
                        </a:spcAft>
                      </a:pPr>
                      <a:endParaRPr lang="en-GB" sz="1400" b="1" kern="1200" dirty="0">
                        <a:solidFill>
                          <a:schemeClr val="accent3"/>
                        </a:solidFill>
                        <a:latin typeface="Calibri"/>
                        <a:ea typeface="Times New Roman"/>
                        <a:cs typeface="Times New Roman"/>
                      </a:endParaRPr>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xmlns="" val="10004"/>
                  </a:ext>
                </a:extLst>
              </a:tr>
              <a:tr h="505870">
                <a:tc>
                  <a:txBody>
                    <a:bodyPr/>
                    <a:lstStyle/>
                    <a:p>
                      <a:pPr>
                        <a:lnSpc>
                          <a:spcPct val="90000"/>
                        </a:lnSpc>
                        <a:spcAft>
                          <a:spcPts val="0"/>
                        </a:spcAft>
                      </a:pPr>
                      <a:endParaRPr lang="en-GB" sz="1400" dirty="0">
                        <a:solidFill>
                          <a:schemeClr val="bg1"/>
                        </a:solidFill>
                        <a:latin typeface="Garamond"/>
                        <a:ea typeface="Times New Roman"/>
                        <a:cs typeface="Times New Roman"/>
                      </a:endParaRPr>
                    </a:p>
                  </a:txBody>
                  <a:tcPr marL="72000" marR="72000" marT="61200" marB="612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endParaRPr lang="en-GB" dirty="0"/>
                    </a:p>
                  </a:txBody>
                  <a:tcPr marL="72000" marR="72000" marT="61200" marB="6120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
        <p:nvSpPr>
          <p:cNvPr id="3" name="Title 2"/>
          <p:cNvSpPr>
            <a:spLocks noGrp="1"/>
          </p:cNvSpPr>
          <p:nvPr>
            <p:ph type="title"/>
          </p:nvPr>
        </p:nvSpPr>
        <p:spPr/>
        <p:txBody>
          <a:bodyPr/>
          <a:lstStyle/>
          <a:p>
            <a:r>
              <a:rPr lang="en-GB" altLang="en-US" smtClean="0"/>
              <a:t>The Advanced Practitioner Modules and Units</a:t>
            </a:r>
            <a:endParaRPr lang="en-US" dirty="0"/>
          </a:p>
        </p:txBody>
      </p:sp>
      <p:sp>
        <p:nvSpPr>
          <p:cNvPr id="2" name="Slide Number Placeholder 1"/>
          <p:cNvSpPr>
            <a:spLocks noGrp="1"/>
          </p:cNvSpPr>
          <p:nvPr>
            <p:ph type="sldNum" sz="quarter" idx="10"/>
          </p:nvPr>
        </p:nvSpPr>
        <p:spPr/>
        <p:txBody>
          <a:bodyPr/>
          <a:lstStyle/>
          <a:p>
            <a:fld id="{19BF2C6B-E0EC-4C0E-B7D3-613ED3B301ED}" type="slidenum">
              <a:rPr lang="en-GB" smtClean="0"/>
              <a:pPr/>
              <a:t>246</a:t>
            </a:fld>
            <a:endParaRPr lang="en-GB"/>
          </a:p>
        </p:txBody>
      </p:sp>
    </p:spTree>
    <p:extLst>
      <p:ext uri="{BB962C8B-B14F-4D97-AF65-F5344CB8AC3E}">
        <p14:creationId xmlns:p14="http://schemas.microsoft.com/office/powerpoint/2010/main" val="2881946074"/>
      </p:ext>
    </p:extLst>
  </p:cSld>
  <p:clrMapOvr>
    <a:masterClrMapping/>
  </p:clrMapOvr>
  <p:transition>
    <p:fade/>
  </p:transition>
</p:sld>
</file>

<file path=ppt/theme/theme1.xml><?xml version="1.0" encoding="utf-8"?>
<a:theme xmlns:a="http://schemas.openxmlformats.org/drawingml/2006/main" name="1_CIPS_Global_PPT_Office_Template NEW">
  <a:themeElements>
    <a:clrScheme name="test Corp Awards">
      <a:dk1>
        <a:sysClr val="windowText" lastClr="000000"/>
      </a:dk1>
      <a:lt1>
        <a:sysClr val="window" lastClr="FFFFFF"/>
      </a:lt1>
      <a:dk2>
        <a:srgbClr val="000000"/>
      </a:dk2>
      <a:lt2>
        <a:srgbClr val="FFFFFF"/>
      </a:lt2>
      <a:accent1>
        <a:srgbClr val="00CCFF"/>
      </a:accent1>
      <a:accent2>
        <a:srgbClr val="B5015C"/>
      </a:accent2>
      <a:accent3>
        <a:srgbClr val="003366"/>
      </a:accent3>
      <a:accent4>
        <a:srgbClr val="80A1B6"/>
      </a:accent4>
      <a:accent5>
        <a:srgbClr val="62BD19"/>
      </a:accent5>
      <a:accent6>
        <a:srgbClr val="962399"/>
      </a:accent6>
      <a:hlink>
        <a:srgbClr val="003366"/>
      </a:hlink>
      <a:folHlink>
        <a:srgbClr val="7F7F7F"/>
      </a:folHlink>
    </a:clrScheme>
    <a:fontScheme name="Default Design">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4">
            <a:lumMod val="40000"/>
            <a:lumOff val="60000"/>
          </a:schemeClr>
        </a:solidFill>
        <a:ln w="9525" cap="flat" cmpd="sng" algn="ctr">
          <a:no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sz="2800" b="0" i="0" u="none" strike="noStrike" cap="none" normalizeH="0" baseline="0" smtClean="0">
            <a:ln>
              <a:noFill/>
            </a:ln>
            <a:solidFill>
              <a:schemeClr val="accent2"/>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800" b="0" i="0" u="none" strike="noStrike" cap="none" normalizeH="0" baseline="0" smtClean="0">
            <a:ln>
              <a:noFill/>
            </a:ln>
            <a:solidFill>
              <a:schemeClr val="accent2"/>
            </a:solidFill>
            <a:effectLst/>
            <a:latin typeface="Calibri" pitchFamily="34" charset="0"/>
          </a:defRPr>
        </a:defPPr>
      </a:lstStyle>
    </a:lnDef>
  </a:objectDefaults>
  <a:extraClrSchemeLst>
    <a:extraClrScheme>
      <a:clrScheme name="Default Design 1">
        <a:dk1>
          <a:srgbClr val="000000"/>
        </a:dk1>
        <a:lt1>
          <a:srgbClr val="FFFFFF"/>
        </a:lt1>
        <a:dk2>
          <a:srgbClr val="000000"/>
        </a:dk2>
        <a:lt2>
          <a:srgbClr val="DDDDDD"/>
        </a:lt2>
        <a:accent1>
          <a:srgbClr val="00CCFF"/>
        </a:accent1>
        <a:accent2>
          <a:srgbClr val="003366"/>
        </a:accent2>
        <a:accent3>
          <a:srgbClr val="FFFFFF"/>
        </a:accent3>
        <a:accent4>
          <a:srgbClr val="000000"/>
        </a:accent4>
        <a:accent5>
          <a:srgbClr val="AAE2FF"/>
        </a:accent5>
        <a:accent6>
          <a:srgbClr val="002D5C"/>
        </a:accent6>
        <a:hlink>
          <a:srgbClr val="B2015C"/>
        </a:hlink>
        <a:folHlink>
          <a:srgbClr val="00946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CIPS_Global_PPT_Office_Template NEW">
  <a:themeElements>
    <a:clrScheme name="CIPS custom">
      <a:dk1>
        <a:sysClr val="windowText" lastClr="000000"/>
      </a:dk1>
      <a:lt1>
        <a:sysClr val="window" lastClr="FFFFFF"/>
      </a:lt1>
      <a:dk2>
        <a:srgbClr val="000000"/>
      </a:dk2>
      <a:lt2>
        <a:srgbClr val="FFFFFF"/>
      </a:lt2>
      <a:accent1>
        <a:srgbClr val="00CCFF"/>
      </a:accent1>
      <a:accent2>
        <a:srgbClr val="B2015C"/>
      </a:accent2>
      <a:accent3>
        <a:srgbClr val="003366"/>
      </a:accent3>
      <a:accent4>
        <a:srgbClr val="00AFAD"/>
      </a:accent4>
      <a:accent5>
        <a:srgbClr val="FF5F00"/>
      </a:accent5>
      <a:accent6>
        <a:srgbClr val="62BD19"/>
      </a:accent6>
      <a:hlink>
        <a:srgbClr val="FFFFFF"/>
      </a:hlink>
      <a:folHlink>
        <a:srgbClr val="7F7F7F"/>
      </a:folHlink>
    </a:clrScheme>
    <a:fontScheme name="Default Design">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800" b="0" i="0" u="none" strike="noStrike" cap="none" normalizeH="0" baseline="0" smtClean="0">
            <a:ln>
              <a:noFill/>
            </a:ln>
            <a:solidFill>
              <a:schemeClr val="accent2"/>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800" b="0" i="0" u="none" strike="noStrike" cap="none" normalizeH="0" baseline="0" smtClean="0">
            <a:ln>
              <a:noFill/>
            </a:ln>
            <a:solidFill>
              <a:schemeClr val="accent2"/>
            </a:solidFill>
            <a:effectLst/>
            <a:latin typeface="Calibri" pitchFamily="34" charset="0"/>
          </a:defRPr>
        </a:defPPr>
      </a:lstStyle>
    </a:lnDef>
  </a:objectDefaults>
  <a:extraClrSchemeLst>
    <a:extraClrScheme>
      <a:clrScheme name="Default Design 1">
        <a:dk1>
          <a:srgbClr val="000000"/>
        </a:dk1>
        <a:lt1>
          <a:srgbClr val="FFFFFF"/>
        </a:lt1>
        <a:dk2>
          <a:srgbClr val="000000"/>
        </a:dk2>
        <a:lt2>
          <a:srgbClr val="DDDDDD"/>
        </a:lt2>
        <a:accent1>
          <a:srgbClr val="00CCFF"/>
        </a:accent1>
        <a:accent2>
          <a:srgbClr val="003366"/>
        </a:accent2>
        <a:accent3>
          <a:srgbClr val="FFFFFF"/>
        </a:accent3>
        <a:accent4>
          <a:srgbClr val="000000"/>
        </a:accent4>
        <a:accent5>
          <a:srgbClr val="AAE2FF"/>
        </a:accent5>
        <a:accent6>
          <a:srgbClr val="002D5C"/>
        </a:accent6>
        <a:hlink>
          <a:srgbClr val="B2015C"/>
        </a:hlink>
        <a:folHlink>
          <a:srgbClr val="00946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bab956b1f44ef9d173162e10f4b27789">
  <xsd:schema xmlns:xsd="http://www.w3.org/2001/XMLSchema" xmlns:xs="http://www.w3.org/2001/XMLSchema" xmlns:p="http://schemas.microsoft.com/office/2006/metadata/properties" targetNamespace="http://schemas.microsoft.com/office/2006/metadata/properties" ma:root="true" ma:fieldsID="16eaa9825d2fedb5a83ac41ebe86c43c">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B4A3845-8B01-41F3-AD9F-C9C1FE040C9B}">
  <ds:schemaRefs>
    <ds:schemaRef ds:uri="http://schemas.microsoft.com/sharepoint/v3/contenttype/forms"/>
  </ds:schemaRefs>
</ds:datastoreItem>
</file>

<file path=customXml/itemProps2.xml><?xml version="1.0" encoding="utf-8"?>
<ds:datastoreItem xmlns:ds="http://schemas.openxmlformats.org/officeDocument/2006/customXml" ds:itemID="{D6A0AD1D-07C1-40B9-B573-9BCD35468F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0E4B48E7-D931-4421-914C-C6449EC9C75E}">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CIPS PPT 2007_2010_Template_final</Template>
  <TotalTime>26345</TotalTime>
  <Words>17033</Words>
  <Application>Microsoft Office PowerPoint</Application>
  <PresentationFormat>On-screen Show (4:3)</PresentationFormat>
  <Paragraphs>3045</Paragraphs>
  <Slides>246</Slides>
  <Notes>60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246</vt:i4>
      </vt:variant>
    </vt:vector>
  </HeadingPairs>
  <TitlesOfParts>
    <vt:vector size="249" baseType="lpstr">
      <vt:lpstr>1_CIPS_Global_PPT_Office_Template NEW</vt:lpstr>
      <vt:lpstr>2_CIPS_Global_PPT_Office_Template NEW</vt:lpstr>
      <vt:lpstr>Document</vt:lpstr>
      <vt:lpstr>CIPS Advanced Practitioner Programme Module: Advanced Category Management </vt:lpstr>
      <vt:lpstr>Important Issues</vt:lpstr>
      <vt:lpstr>The Advanced Practitioner Modules and Units</vt:lpstr>
      <vt:lpstr>Advanced Category Management in Procurement and SCM module </vt:lpstr>
      <vt:lpstr>Advanced Category Management in Procurement and SCM module </vt:lpstr>
      <vt:lpstr>Category Management</vt:lpstr>
      <vt:lpstr>Category Management</vt:lpstr>
      <vt:lpstr>Conventional Purchasing</vt:lpstr>
      <vt:lpstr>Purchasing: the traditional view </vt:lpstr>
      <vt:lpstr>Transactional and Strategic Procurement</vt:lpstr>
      <vt:lpstr>Transactional purchasing/strategic sourcing</vt:lpstr>
      <vt:lpstr>Transactional Purchasing</vt:lpstr>
      <vt:lpstr>The strategic approach to sourcing</vt:lpstr>
      <vt:lpstr>Category management and strategic sourcing</vt:lpstr>
      <vt:lpstr>Aims of Category Management</vt:lpstr>
      <vt:lpstr>Strategic Sourcing</vt:lpstr>
      <vt:lpstr>Category Management</vt:lpstr>
      <vt:lpstr>Value Levers</vt:lpstr>
      <vt:lpstr>Value Levers</vt:lpstr>
      <vt:lpstr>The CIPS category management model</vt:lpstr>
      <vt:lpstr>Category Management</vt:lpstr>
      <vt:lpstr>Task</vt:lpstr>
      <vt:lpstr>Categorising</vt:lpstr>
      <vt:lpstr>Categorising Expenditures</vt:lpstr>
      <vt:lpstr>CCS Category Focus</vt:lpstr>
      <vt:lpstr>A section of a sourcing tree</vt:lpstr>
      <vt:lpstr>Categorising using Portfolio Analysis</vt:lpstr>
      <vt:lpstr>The Kraljic Matrix</vt:lpstr>
      <vt:lpstr>Massin’s sourcing groups with six criteria</vt:lpstr>
      <vt:lpstr>Challenges of Implementing Category Management?</vt:lpstr>
      <vt:lpstr>Overcoming those Challenges</vt:lpstr>
      <vt:lpstr>Category Management</vt:lpstr>
      <vt:lpstr>The CIPS category management model</vt:lpstr>
      <vt:lpstr>Step 1 Initiate/Prepare</vt:lpstr>
      <vt:lpstr>Step 1 Initiate/Prepare</vt:lpstr>
      <vt:lpstr>Creating the Team</vt:lpstr>
      <vt:lpstr>The 3 Areas Of Focus For Effective Teams</vt:lpstr>
      <vt:lpstr>Preparing a Team Charter</vt:lpstr>
      <vt:lpstr>Indicative Project Brief or Charter</vt:lpstr>
      <vt:lpstr>Using an STP</vt:lpstr>
      <vt:lpstr>Purpose of Stakeholder Management </vt:lpstr>
      <vt:lpstr>Stakeholder analysis</vt:lpstr>
      <vt:lpstr>Identifying and mapping stakeholders </vt:lpstr>
      <vt:lpstr>Understand and Prioritise</vt:lpstr>
      <vt:lpstr>Stakeholder Map and Communication Plan</vt:lpstr>
      <vt:lpstr>Step 2A Identifying Opportunities</vt:lpstr>
      <vt:lpstr>Step 2A Identifying Opportunities</vt:lpstr>
      <vt:lpstr>Simplified Opportunity analysis</vt:lpstr>
      <vt:lpstr>Business Needs</vt:lpstr>
      <vt:lpstr>Business Requirements – Hierarchy of Needs</vt:lpstr>
      <vt:lpstr>Hierarchy of Needs</vt:lpstr>
      <vt:lpstr>Acquiring Data</vt:lpstr>
      <vt:lpstr>Acquiring Data</vt:lpstr>
      <vt:lpstr>Acquiring Data</vt:lpstr>
      <vt:lpstr>Developing a Purchase Price Cost Analysis</vt:lpstr>
      <vt:lpstr>“Should” costing</vt:lpstr>
      <vt:lpstr>“Should” costing</vt:lpstr>
      <vt:lpstr>“Should” costing</vt:lpstr>
      <vt:lpstr>“Should” costing</vt:lpstr>
      <vt:lpstr>Gathering Data on Markets</vt:lpstr>
      <vt:lpstr>Porter’s five forces model</vt:lpstr>
      <vt:lpstr>Market Position</vt:lpstr>
      <vt:lpstr>Market Position</vt:lpstr>
      <vt:lpstr>The Levels of Industry Competition </vt:lpstr>
      <vt:lpstr>The Levels of Industry Competition </vt:lpstr>
      <vt:lpstr>The Levels of Industry Competition </vt:lpstr>
      <vt:lpstr>The Industry Lifecycle</vt:lpstr>
      <vt:lpstr>STEEPLE Analysis</vt:lpstr>
      <vt:lpstr>Steps in Environmental Analysis</vt:lpstr>
      <vt:lpstr>The Boston matrix</vt:lpstr>
      <vt:lpstr>Supplier Preferencing Matrix </vt:lpstr>
      <vt:lpstr>Bringing it all together into a SWOT</vt:lpstr>
      <vt:lpstr>Step 2B Prioritising Opportunities</vt:lpstr>
      <vt:lpstr>Step 2B Prioritising Opportunities</vt:lpstr>
      <vt:lpstr>Category options</vt:lpstr>
      <vt:lpstr>The product/market growth matrix – Ansof</vt:lpstr>
      <vt:lpstr>Integration options </vt:lpstr>
      <vt:lpstr>Intregration options</vt:lpstr>
      <vt:lpstr>The make or buy decision</vt:lpstr>
      <vt:lpstr>Make or buy</vt:lpstr>
      <vt:lpstr>Determining strategic outsourcing suitability </vt:lpstr>
      <vt:lpstr>Outsourcing</vt:lpstr>
      <vt:lpstr>Market Approaches – Features</vt:lpstr>
      <vt:lpstr>Market Approaches – Advantages</vt:lpstr>
      <vt:lpstr>Market Approaches – Drawbacks</vt:lpstr>
      <vt:lpstr>Risk and Risk Management</vt:lpstr>
      <vt:lpstr>Types of Risks</vt:lpstr>
      <vt:lpstr>Consequences of not managing risk…..</vt:lpstr>
      <vt:lpstr>Risk Management Process</vt:lpstr>
      <vt:lpstr>Red / Amber / Green (RAG)</vt:lpstr>
      <vt:lpstr>Dealing with Risk</vt:lpstr>
      <vt:lpstr>Strategic Analysis, Choice and Implementation</vt:lpstr>
      <vt:lpstr>Strategic Choice</vt:lpstr>
      <vt:lpstr>Indicative Opportunity Analysis Template</vt:lpstr>
      <vt:lpstr>Step 3 Prepare/Present Category Strategy</vt:lpstr>
      <vt:lpstr>Step 3 Prepare/Present Category Strategy</vt:lpstr>
      <vt:lpstr>Sections in a category strategic sourcing plan</vt:lpstr>
      <vt:lpstr>Pointers about the plan</vt:lpstr>
      <vt:lpstr>Determining how to pitch the plan to stakeholders </vt:lpstr>
      <vt:lpstr>Step 4 Implement Category Strategy</vt:lpstr>
      <vt:lpstr>Step 4 Implement Category Strategy</vt:lpstr>
      <vt:lpstr>Compliance monitoring</vt:lpstr>
      <vt:lpstr>Continuous improvement</vt:lpstr>
      <vt:lpstr>Continuous improvement cont../</vt:lpstr>
      <vt:lpstr>Category manager duties</vt:lpstr>
      <vt:lpstr>Category manager duties cont../</vt:lpstr>
      <vt:lpstr>Step 5 Maintain</vt:lpstr>
      <vt:lpstr>Step 5 Maintain</vt:lpstr>
      <vt:lpstr>The relationship spectrum </vt:lpstr>
      <vt:lpstr>Shortcomings of the traditional adversarial model</vt:lpstr>
      <vt:lpstr>Supply chain collaboration drivers </vt:lpstr>
      <vt:lpstr>Relationship Development</vt:lpstr>
      <vt:lpstr>The PADI buyer value framework</vt:lpstr>
      <vt:lpstr>Contract Management and SRM</vt:lpstr>
      <vt:lpstr>Contract Management and SRM</vt:lpstr>
      <vt:lpstr>Contract Management and SRM</vt:lpstr>
      <vt:lpstr>Step 6 Improve and Enhance</vt:lpstr>
      <vt:lpstr>Step 6 Improve and Enhance</vt:lpstr>
      <vt:lpstr>Benefits Tracking</vt:lpstr>
      <vt:lpstr>Category Management</vt:lpstr>
      <vt:lpstr>Typical governance structure for category management </vt:lpstr>
      <vt:lpstr>Governance </vt:lpstr>
      <vt:lpstr>Category Management</vt:lpstr>
      <vt:lpstr>Snell’s Category Management Skill Set</vt:lpstr>
      <vt:lpstr>Interpersonal Skills</vt:lpstr>
      <vt:lpstr>Leading in four directions</vt:lpstr>
      <vt:lpstr>Pedler’s Challenges Approach</vt:lpstr>
      <vt:lpstr>Pedler’s Challenges Approach</vt:lpstr>
      <vt:lpstr>Ashridge Approach</vt:lpstr>
      <vt:lpstr>Facilitative Communication Skills</vt:lpstr>
      <vt:lpstr>Techniques for Building Rapport</vt:lpstr>
      <vt:lpstr>Push and Pull Influencing</vt:lpstr>
      <vt:lpstr>Influencing Tactics</vt:lpstr>
      <vt:lpstr>Resolving Conflict (Thomas and Kilmann 1974)</vt:lpstr>
      <vt:lpstr>Advanced Category Management in Procurement and SCM module </vt:lpstr>
      <vt:lpstr>Supply Chain Improvement</vt:lpstr>
      <vt:lpstr>The shift to supply chain management</vt:lpstr>
      <vt:lpstr>The shift to supply chain management</vt:lpstr>
      <vt:lpstr>Benefits of a SCM approach</vt:lpstr>
      <vt:lpstr>Supply Chain Management Discussion</vt:lpstr>
      <vt:lpstr>The Relationship Spectrum</vt:lpstr>
      <vt:lpstr>Supply Partnership</vt:lpstr>
      <vt:lpstr>Supply Partnership - Characteristics</vt:lpstr>
      <vt:lpstr>Supply Partnership - Characteristics </vt:lpstr>
      <vt:lpstr>Adversarial  Relationships - Characteristics</vt:lpstr>
      <vt:lpstr>Supply Chain Improvement</vt:lpstr>
      <vt:lpstr>Porter’s Value Chain</vt:lpstr>
      <vt:lpstr>Value Chains</vt:lpstr>
      <vt:lpstr>Process Mapping</vt:lpstr>
      <vt:lpstr>Flowchart symbols</vt:lpstr>
      <vt:lpstr>Process Map Example</vt:lpstr>
      <vt:lpstr>Value-Added Flowchart</vt:lpstr>
      <vt:lpstr>Supply Chain Improvement</vt:lpstr>
      <vt:lpstr>Defining Quality</vt:lpstr>
      <vt:lpstr>The Costs of Quality</vt:lpstr>
      <vt:lpstr>Deming’s 14 Points for Management</vt:lpstr>
      <vt:lpstr>Deming’s 14 Points for Management</vt:lpstr>
      <vt:lpstr>Deming’s 14 Points for Management</vt:lpstr>
      <vt:lpstr>Quality Tools</vt:lpstr>
      <vt:lpstr>Total Quality Approaches</vt:lpstr>
      <vt:lpstr>Using Ishikawa – Cause and Effect</vt:lpstr>
      <vt:lpstr>Ishikawa Example</vt:lpstr>
      <vt:lpstr>Deming’s PDCA Cycle</vt:lpstr>
      <vt:lpstr>Crosby’s Quality Management Maturity Grid</vt:lpstr>
      <vt:lpstr>Supply Chain Improvement</vt:lpstr>
      <vt:lpstr>Statistical Sampling</vt:lpstr>
      <vt:lpstr>Statistics</vt:lpstr>
      <vt:lpstr>The Normal Distribution</vt:lpstr>
      <vt:lpstr>The Normal Distribution</vt:lpstr>
      <vt:lpstr>Normal Distribution</vt:lpstr>
      <vt:lpstr>The Normal Distribution</vt:lpstr>
      <vt:lpstr>The Normal Distribution</vt:lpstr>
      <vt:lpstr>Two Sigma and Six Sigma Processes</vt:lpstr>
      <vt:lpstr>SPC charts</vt:lpstr>
      <vt:lpstr>Probability Distributions</vt:lpstr>
      <vt:lpstr>Supply Chain Improvement</vt:lpstr>
      <vt:lpstr>What is lean?</vt:lpstr>
      <vt:lpstr>How do we define waste</vt:lpstr>
      <vt:lpstr>What is Lean?</vt:lpstr>
      <vt:lpstr>What is Lean?</vt:lpstr>
      <vt:lpstr>What is Lean?</vt:lpstr>
      <vt:lpstr>JIT –Performance Objectives</vt:lpstr>
      <vt:lpstr>Traditional versus JIT supply</vt:lpstr>
      <vt:lpstr>Limitations and Risks of JIT </vt:lpstr>
      <vt:lpstr>Lean Thinking</vt:lpstr>
      <vt:lpstr>Lean Supply</vt:lpstr>
      <vt:lpstr>Lean Supply-Ohno</vt:lpstr>
      <vt:lpstr>Principles of Lean Thinking</vt:lpstr>
      <vt:lpstr>The 5-S methodology</vt:lpstr>
      <vt:lpstr>Agile - Martin Christopher’s 4 R’s</vt:lpstr>
      <vt:lpstr>Agility </vt:lpstr>
      <vt:lpstr>Starting with a Blank Sheet</vt:lpstr>
      <vt:lpstr> Supply Chain Design </vt:lpstr>
      <vt:lpstr>Designed to:</vt:lpstr>
      <vt:lpstr>Value Add – Cost Reduction</vt:lpstr>
      <vt:lpstr>Adding Value - Improving quality</vt:lpstr>
      <vt:lpstr>Value Add - Reducing time-to-market</vt:lpstr>
      <vt:lpstr> Adding Value - Supporting innovation  </vt:lpstr>
      <vt:lpstr> Value Add – Non-replicable Competencies </vt:lpstr>
      <vt:lpstr>Value Add – International Sourcing</vt:lpstr>
      <vt:lpstr>Supply Chain Improvement</vt:lpstr>
      <vt:lpstr>Benchmarking</vt:lpstr>
      <vt:lpstr>Benchmarking</vt:lpstr>
      <vt:lpstr>Supply Chain Improvement</vt:lpstr>
      <vt:lpstr>BPR</vt:lpstr>
      <vt:lpstr>BPR</vt:lpstr>
      <vt:lpstr>Advanced Category Management in Procurement and SCM module </vt:lpstr>
      <vt:lpstr>Developing Systems</vt:lpstr>
      <vt:lpstr>Developing Systems</vt:lpstr>
      <vt:lpstr>The Use of Systems</vt:lpstr>
      <vt:lpstr>Use of Systems</vt:lpstr>
      <vt:lpstr>Use of Systems</vt:lpstr>
      <vt:lpstr>Enterprise Resource Planning Systems (ERP)</vt:lpstr>
      <vt:lpstr>E-Procurement</vt:lpstr>
      <vt:lpstr>Developing Systems</vt:lpstr>
      <vt:lpstr>Purchase to Pay (P2P)</vt:lpstr>
      <vt:lpstr>Purchase to Pay (P2P)</vt:lpstr>
      <vt:lpstr>E-sourcing </vt:lpstr>
      <vt:lpstr>E-sourcing </vt:lpstr>
      <vt:lpstr>E-auctions</vt:lpstr>
      <vt:lpstr>Types of Auction</vt:lpstr>
      <vt:lpstr>E-auctions</vt:lpstr>
      <vt:lpstr>E-tendering</vt:lpstr>
      <vt:lpstr>Developing Systems</vt:lpstr>
      <vt:lpstr>Data Security </vt:lpstr>
      <vt:lpstr>Data Security </vt:lpstr>
      <vt:lpstr>Information Assurance</vt:lpstr>
      <vt:lpstr>A Study of the Impact of Data Breaches</vt:lpstr>
      <vt:lpstr>A Study of the Impact of Data Breaches</vt:lpstr>
      <vt:lpstr>A Study Published by Quocirca (2012)</vt:lpstr>
      <vt:lpstr>Data Protection</vt:lpstr>
      <vt:lpstr>Data Protection</vt:lpstr>
      <vt:lpstr>Security in Data</vt:lpstr>
      <vt:lpstr>10 Steps to Cyber Security</vt:lpstr>
      <vt:lpstr>Developing Systems</vt:lpstr>
      <vt:lpstr>Data Integration</vt:lpstr>
      <vt:lpstr>Integration Tools: XML</vt:lpstr>
      <vt:lpstr>Sample XML</vt:lpstr>
      <vt:lpstr>Data Integration</vt:lpstr>
      <vt:lpstr>Integration Tools - MOM</vt:lpstr>
      <vt:lpstr>Integration Tools</vt:lpstr>
      <vt:lpstr>Developing Systems</vt:lpstr>
      <vt:lpstr>Cloud Computing</vt:lpstr>
      <vt:lpstr>Open Source Software</vt:lpstr>
      <vt:lpstr>Convergence of Technology</vt:lpstr>
      <vt:lpstr>The Advanced Practitioner Modules and Units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Moore</dc:creator>
  <cp:lastModifiedBy>Julie Dix</cp:lastModifiedBy>
  <cp:revision>1146</cp:revision>
  <cp:lastPrinted>2018-05-11T11:24:04Z</cp:lastPrinted>
  <dcterms:created xsi:type="dcterms:W3CDTF">2012-08-15T11:18:47Z</dcterms:created>
  <dcterms:modified xsi:type="dcterms:W3CDTF">2018-06-14T14:13:01Z</dcterms:modified>
</cp:coreProperties>
</file>