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8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61" r:id="rId5"/>
    <p:sldId id="262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020"/>
    <a:srgbClr val="FFFFFF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69394"/>
  </p:normalViewPr>
  <p:slideViewPr>
    <p:cSldViewPr>
      <p:cViewPr varScale="1">
        <p:scale>
          <a:sx n="77" d="100"/>
          <a:sy n="77" d="100"/>
        </p:scale>
        <p:origin x="264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6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21351C7D-0C40-4E46-999B-3FA3A19699FB}" type="datetimeFigureOut">
              <a:rPr lang="en-US"/>
              <a:pPr>
                <a:defRPr/>
              </a:pPr>
              <a:t>11/26/24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9267CF3D-175A-BC42-AF3B-8ED6A0D8C5F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586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B561A891-4862-CE4E-8D27-FF4C7D450A57}" type="datetimeFigureOut">
              <a:rPr lang="en-US"/>
              <a:pPr>
                <a:defRPr/>
              </a:pPr>
              <a:t>11/26/24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66EB244F-212C-1F41-B581-9DDCA431B8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4785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This PowerPoint is meant to help you discern between strategies and instruments. For your assignment you have the option of creating either or.</a:t>
            </a: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CADF12A-9132-4F9E-AF1F-1246CAB97366}" type="slidenum">
              <a:rPr lang="en-US" altLang="en-US"/>
              <a:pPr eaLnBrk="1" hangingPunct="1"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2416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5D8784E0-1FCE-6F48-956C-105026895C4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0969" y="282593"/>
            <a:ext cx="1073150" cy="5904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solidFill>
                  <a:schemeClr val="accent4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2"/>
                </a:solidFill>
              </a:defRPr>
            </a:lvl1pPr>
            <a:lvl2pPr>
              <a:defRPr sz="2400">
                <a:solidFill>
                  <a:schemeClr val="bg2"/>
                </a:solidFill>
              </a:defRPr>
            </a:lvl2pPr>
            <a:lvl3pPr>
              <a:defRPr sz="2000">
                <a:solidFill>
                  <a:schemeClr val="bg2"/>
                </a:solidFill>
              </a:defRPr>
            </a:lvl3pPr>
            <a:lvl4pPr>
              <a:defRPr sz="1800">
                <a:solidFill>
                  <a:schemeClr val="bg2"/>
                </a:solidFill>
              </a:defRPr>
            </a:lvl4pPr>
            <a:lvl5pPr>
              <a:defRPr sz="1800">
                <a:solidFill>
                  <a:schemeClr val="bg2"/>
                </a:solidFill>
              </a:defRPr>
            </a:lvl5pPr>
            <a:extLst/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2"/>
                </a:solidFill>
              </a:defRPr>
            </a:lvl1pPr>
            <a:lvl2pPr>
              <a:defRPr sz="2400">
                <a:solidFill>
                  <a:schemeClr val="bg2"/>
                </a:solidFill>
              </a:defRPr>
            </a:lvl2pPr>
            <a:lvl3pPr>
              <a:defRPr sz="2000">
                <a:solidFill>
                  <a:schemeClr val="bg2"/>
                </a:solidFill>
              </a:defRPr>
            </a:lvl3pPr>
            <a:lvl4pPr>
              <a:defRPr sz="1800">
                <a:solidFill>
                  <a:schemeClr val="bg2"/>
                </a:solidFill>
              </a:defRPr>
            </a:lvl4pPr>
            <a:lvl5pPr>
              <a:defRPr sz="1800">
                <a:solidFill>
                  <a:schemeClr val="bg2"/>
                </a:solidFill>
              </a:defRPr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3643" y="228600"/>
            <a:ext cx="7063157" cy="8382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E38A23-BA1A-9545-B2F3-CFCA77B1EF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0969" y="282593"/>
            <a:ext cx="1073150" cy="59041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00655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2974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0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1695115" y="274638"/>
            <a:ext cx="6991685" cy="662748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1" name="AutoShape 2" descr="data:image/jpg;base64,/9j/4AAQSkZJRgABAQAAAQABAAD/2wCEAAkGBhQSEBQUEhQUFBQUGB8YFBQXGRkYIBweFxccFB8hFxgXHCYeGBojGhoUKzIiJCcpLDgsICAxNTAqNSYsLCkBCQoKDgwOGg8PGi0lHiM0LS8qNSwpNSwsMi81LCw1NiwqLzU1LCwpLy0pLywsLi8sLSwpLCw1KSwsLCwsKSwpLP/AABEIAFAApgMBIgACEQEDEQH/xAAbAAACAgMBAAAAAAAAAAAAAAAGBwAFAgMEAf/EAEkQAAIBAwIDAwcEDwYHAQAAAAECAwAEEQUSBiExE0FRBxQiYXGBkTJCobIjMzU2UlNyc3SCsbPB0dNDVWKSouEWFyQlJmPCFf/EABkBAAMBAQEAAAAAAAAAAAAAAAECAwQABf/EADMRAAIBAwMBBQQKAwAAAAAAAAECAAMREgQhMVETQWFxoSKBkdEjM0JSU5Kx4fDxBRQy/9oADAMBAAIRAxEAPwB415msJ4tykZIz3g4PuPdSY1XW7tNa8zW8uBC0yIPSUkK4U8iVPTPfVadM1L2PEm74cx1ZqZoabhCX5uo3wPraE/QYqq9Zh1OyjaaK4W9RObxSxKr7RzJVo8ZIHdigEB2BEORHIh1mpQvwTx1DqMZKAxypjtIic4zyBU/OUnvonpWUqbGMCGFxJmpmuPVtRW3gkmf5MSFz+qM/E9PfQX5JOLXu4ZkmYtLHIX5nPoyksAPUrbh7MUQhKlu4RS4DBYwaleVKSPPalYM+OtDS6/Ldsy2IURKdrXkgJUkciIEBHakfhEhfbTBSYCbQnzUzVEOFd3265upT34lMQ9yw7cCtM/BKY+xXF5C3cy3Ej/6ZSyn4UbL19ILnpCPNe0CefajYTxrcsl3aO4VrgLsePcdoMgXljJXJ6eyjkdK5lxnBrz3dUzSY8pGu3dnfrFBdziN0V9pYHBZmQ4JGcejmmEnCEmB/3C/6fhxf0qdqWKhieYgqXJAHEJc1M0N/8Hyf3hf/AOeL+lW7h6xnhknjmmknXKtDJJjO1gQVJUAEgjw7xSFRbYxwT0l/UqVKSNIaRWt/fQv6RF9VKeppFa399C/pEX1UrXpeW8pn1HA849BXmKhND+ucZRQKRGfOJj9rgi+yMT69mdi+JNZVBOwlyQOYruBYuw4ieKPkgeZMD8EZI+BC08qXXk24HmglkvLzlcTZKp127zuYtjluJ7u4Udz6hGvIuM+Gcn4Cq6ysga5I275PTo2NrQb44/6iW1sBzFxJvnA/EwkO2fDc2wUs+H5DpWumJjiMuYif8EvNCfYdlMjSdz39zdlTIGCwW+zBARObZPQEuenXlQ55TtBhkZLu5MluABESoDljksucfJI58+fdU6Wuoj6MXII7lJ39wM6pQc+3wR1IG0amahoX4Z1qS7tkkgdWQehucHcSnoncO4nAPvq1Ntcn+1Uewf7VhbUsDYU3+Fv1ImoUwftCDXG2otc3UGmRMV7b07p16rEvPaD3Fsfs7jRja2iRoqRqFRAFVR0AAwAKXXDWpx3WqXKohS4jDBrg4JcIwjwB3Dkvwo1//Jl752+n+dPV1NZbKKLe8r8zESmhu2Y9flLfNTNUx0ST8c3+r+dYHQZPxv1v51mOq1H4J/MJbs6f3/SXTpnkeYPIj+dZVQnQZfxg+LCsTo0w6Pn9Zv40h1uoHNA/G8PY0z9sfCK7y0fdSL8yn7ySnfEeQ9gpbcS3NrFOsd72ZlKgqXXedpJAw2D3huVEfndwnUuB6xkU9b/MFUUVKLrbw/qTp6MZMVcG8Ka8xQ5DxFIPlBWHwq+tbkOgYd/dVNNr6Op2Q7+MNSg9Pmb6lSpW6RkNIrW/voX9Ii+qlPU0itb++hf0iL6qVr0vLeUz6jgecedaJDtGFAyTyHQe/FdArXJFn1eBrC4JXaaRzObzHd9sYt/hHor8B199VPF+oC0spXiUCRgI4QBzLyHYuPXk591XnpDqA3s5H4Hl9NCeqTi51W3hIPZ2a+cSgj+0bKRA48PSb4UlGnSDZEcbm/z/AHnVGYi14QcNaOLW0hgH9mgBPi3Vj72JrVxdoYvLKaDvdfQPgy+kv0ge6rRJ1PQg++s91XD3OQMUrtaJryI62Y7ia0flvG9Qe509Fh7SuP8ALTlJpD8c2zabrS3EYwrMJ1A7+eJF9/pe5hTytLpZEV0OVdQynxDDI+g1p1QBIqDgyFA2BQ90SPC955nxFIr8hJLJEc/+xiy/Tt+NPUUl/LPwy0c63sYO2TCyEfNdeSn3gD3j10fcA8ZLfWqkkdvGAsy+vpuA/Bb9uRTVxmq1B5GCkcWKH3QqqVM1KxzTJUrzNTdXTojvLR91IvzKfvJKeEfQez+FI/y0fdSL8yn7ySnhF8kewfsrXW+rSZqX/bznuNNjf5SjPiOR+IrCwsjFlQcrnIz1HjXbWuWcKCT0HWvN/wBenmKgHtdf5zNmbY432mzNSuW+0yOZdssccqg5CuquMjIBwwPPBPxNSrxJvnk2qTgnHcBk+4d9JjVNBvX1rzxbOfshMj/MyVTaCcbuuAeVOo1U6ZxJb3E00MTlpIDiUbSMHJXqRg8welWpOUuQJN0DWBMsbebeoOGXPcwwfeK21x6VqkdxEJIjuQlgDgjmrFDyPrBqv1njG1tZkhnl2PJgqCDjBbbzYDAGQetTCkmwEe4AuZZ3t32aFtjvjoqDJPu/3oe4Es5AtxNcRPFPcTF3VsclHoxqCCQQEHxJq+g1SNp5IFP2SJVZ1weQfO3n0OcGsdY1eK1haaZtsa43EAnqcDkOfUiiL2xtzAbXv0nW0IPUA+0Vh5ovhj2cv2VhYXyzRJLGcpIoZT0yCMjkelcOl8U29xNLDE5MkBxIhVlI5lfnDmM949VTNIHkekbLxgr5WOGHubeLsIpJZkf0ccwFIw2SxGAcL8K3+Tc3UdsttdQTxNHkRudpUrnIBIJwR0+FF2m6lHcRiSI7kYna2CM4YrkZ6jIPPvqs1jjS1tZhDM7CVlDBFjdyQcjlsB8DVhdk7LHjeTIAbO8t7qySWNo5VDo42srDIIPiKV1/5LbqzuPONLm5jpG5wcHqu4+jIvqbB9vWmfpmopPEske7a2cblZDyOOasAR07xVVq3Glrbz9hIz9qV3BEjdyQc8xsU+Bo02dDZfeJzqrbmVOmcbXSALe6fcow6vAnaofYFJZfZz9tWw4ziPSK7J8PNp/4piuvQ+I4LxC1vIHCnDciCp8GUgEGteu8UQWmwSs2+U4jjRWkZvyUQEnrQNibY7ztwL3lfe6zfSri0tOzJ5CW6YIB6xEhZm9hxV1pOnmGFVZ2kfrJI3VmPU+r1DuGB3VNH1eK6i7SFty5KnkQQR1DKeasPA1o13iWCzCG4coJG2JhS2T17hypTc+yBCLDcmK3ymcO3l7e9pBazFEjVAxCjJDMxIBbOPSHwo40viy6ESCbTbsSBQG2dkykgYyCZAefsoquJgiM5zhQWOBk4AzyA5k0L/8AM6x3bd8u/GSnYTbsdfk7M/RVs2qKFxvaTwCEm/M6DxdL/d198If6tV9tqV7d3kSyWklraoTIzOylnZB6CnYcKNxVsc87etE+oatHDA08hIjVdzEKSQOXMqBnkDz8BnwrltuJ7eSKGVH3JcOI4sKSS3pciMZXG1s55DBqYO1wscjuJndfTShR2KRu2eYd2jGOfPKxuSc45Y9/jK6sVKlKT00sOAbhY9Y1UOwQl8gMQOQdjnn3YK/GmcRVLqfBlpcv2k9vFI+MbiOZx446++qo4AIPfEdSSCO6cPk1OdOjI6M8pB8QZnII9RFUPHHDK3+oNCcB/Mi0THudZ+WfURkH20w7e3VFCooVVGFUDAAHcAOgrUdOTte22jtNuzf37c7sezPOuFSzlhAUuoUxb+SK+lkuLoXHKWKOKFs9fsRkX0v8VEPlZ+5Nx+p+8WiS30qJJZJURVklx2jgc229M+ystS0yOeNopkWRG6q3Q4OR9NMaoNQPbpAKZCFZW8E/c20/Mp9UUB8caRPBq0clp6J1BDAx8GI2s3LvCYYfkmmlaWixIqIoVEGFUdAByAFSS2VmVmUEocoSOhIK5HgcE/GlSpixbrCyXUCa9PslhiSJBhI1CKPUo2ilrxYJDxHa9i6Rydh6Luu9R9uzlQR3Z76aZFVGq8JWty4eeCOVwNoZhk4BJx8Sa6k4ViT4znTIWE7NLEnZL2zpJJ850Xap59yknHLHfS04puJE4iR4VDyJalkQkgMQkhxkcxkZ9+KZmmaXFbxCKFFjjXOFXoMnJ+nNapNChNwLgxoZ1G0S/OA5jGfYTXI4Uk9bzmUsBAjyQW6yJc3m8NLcSHtY1G0RkEvgd5zuBz/HNb/KFw/JPc28tpcJHeQozRxMQCyg8yvhjJByMc6L9M4fgt2doYkjMhy+0Yyck5I6Z5n415q/DtvdBfOIkk2/JLDmM9cEcxTdr9JmIvZ+xjKHyacSve2jPKiLIkhR2QYDnAbdgfO5jNUflt+02f6R/wDNMLTtNjgjEcKLGi9FUYAzzrVqmhQ3IUTxpIEO5Qw6HpkUFqKtTMDaFkJTG+87aW9of/Kpf0cfu46ZOK4V0KEXBuBGvbldplx6WMAY+AFKj438RaMy3tOqWIMpVhlWGGB7weRB92aVnkz00R6newhmMdo7iFCeQMjbC35W1AM+GfGmviuGz0KGKWSWONUklOZHA5tzzz95Ncj4qw6wMlyD0nfUqVKnKT//2Q=="/>
          <p:cNvSpPr>
            <a:spLocks noChangeAspect="1" noChangeArrowheads="1"/>
          </p:cNvSpPr>
          <p:nvPr userDrawn="1"/>
        </p:nvSpPr>
        <p:spPr bwMode="auto">
          <a:xfrm>
            <a:off x="76200" y="-365125"/>
            <a:ext cx="1581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</a:endParaRP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66750" y="1066800"/>
            <a:ext cx="7867650" cy="0"/>
          </a:xfrm>
          <a:prstGeom prst="line">
            <a:avLst/>
          </a:prstGeom>
          <a:ln w="38100" cmpd="sng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01FEF09D-A37D-8646-90F3-4711A24E6C89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60969" y="282593"/>
            <a:ext cx="1073150" cy="5904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1D65F9-BDCD-E041-A33E-E5A11D06E861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147072" y="6160438"/>
            <a:ext cx="539728" cy="55242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89" r:id="rId1"/>
    <p:sldLayoutId id="2147484490" r:id="rId2"/>
    <p:sldLayoutId id="2147484491" r:id="rId3"/>
    <p:sldLayoutId id="2147484492" r:id="rId4"/>
    <p:sldLayoutId id="2147484493" r:id="rId5"/>
    <p:sldLayoutId id="2147484495" r:id="rId6"/>
    <p:sldLayoutId id="2147484500" r:id="rId7"/>
    <p:sldLayoutId id="2147484501" r:id="rId8"/>
  </p:sldLayoutIdLst>
  <p:txStyles>
    <p:titleStyle>
      <a:lvl1pPr algn="l" rtl="0" eaLnBrk="1" latinLnBrk="0" hangingPunct="1">
        <a:spcBef>
          <a:spcPct val="0"/>
        </a:spcBef>
        <a:buNone/>
        <a:defRPr kumimoji="0" sz="32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Strategies and Instruments</a:t>
            </a:r>
          </a:p>
        </p:txBody>
      </p:sp>
    </p:spTree>
    <p:extLst>
      <p:ext uri="{BB962C8B-B14F-4D97-AF65-F5344CB8AC3E}">
        <p14:creationId xmlns:p14="http://schemas.microsoft.com/office/powerpoint/2010/main" val="3587733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001000" cy="3505200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2800" dirty="0"/>
              <a:t>A strategy is a broad-based statement that enables you to accomplish an objectives 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2800" dirty="0"/>
              <a:t>use the national media to defend a client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2800" dirty="0"/>
              <a:t>use the student newspaper to deliver a particular theme</a:t>
            </a:r>
          </a:p>
          <a:p>
            <a:pPr marL="457200" lvl="1" indent="0">
              <a:buFont typeface="Arial" charset="0"/>
              <a:buNone/>
              <a:defRPr/>
            </a:pP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7530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Old but good Strategy Examples</a:t>
            </a:r>
          </a:p>
        </p:txBody>
      </p:sp>
      <p:sp>
        <p:nvSpPr>
          <p:cNvPr id="4099" name="Content Placeholder 7"/>
          <p:cNvSpPr>
            <a:spLocks noGrp="1"/>
          </p:cNvSpPr>
          <p:nvPr>
            <p:ph sz="half" idx="1"/>
          </p:nvPr>
        </p:nvSpPr>
        <p:spPr>
          <a:xfrm>
            <a:off x="533400" y="1143000"/>
            <a:ext cx="4038600" cy="4953000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dirty="0"/>
              <a:t>Starbucks wants to get away from the reputation as being too expensive particularly in today’s economic climate</a:t>
            </a:r>
          </a:p>
          <a:p>
            <a:r>
              <a:rPr lang="en-US" altLang="en-US" dirty="0"/>
              <a:t>So they start selling in Costco  (marketing)</a:t>
            </a:r>
          </a:p>
          <a:p>
            <a:r>
              <a:rPr lang="en-US" altLang="en-US" dirty="0"/>
              <a:t>Have their CEO give an interview for Costco’s  customer magazine (PR)</a:t>
            </a:r>
          </a:p>
        </p:txBody>
      </p:sp>
      <p:pic>
        <p:nvPicPr>
          <p:cNvPr id="4100" name="Picture 2" descr="C:\Users\pziek\Desktop\Images 2011-2012\Starbucks 40 Costco Schultz.t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3417888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1609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Instruments</a:t>
            </a:r>
          </a:p>
        </p:txBody>
      </p:sp>
      <p:sp>
        <p:nvSpPr>
          <p:cNvPr id="7171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A tactic (or an instrument as I call them) is the specific activity, event or channel that you propose to implement </a:t>
            </a:r>
          </a:p>
          <a:p>
            <a:pPr lvl="1"/>
            <a:r>
              <a:rPr lang="en-US" altLang="en-US" sz="2800" dirty="0"/>
              <a:t>press release</a:t>
            </a:r>
          </a:p>
          <a:p>
            <a:pPr lvl="1"/>
            <a:r>
              <a:rPr lang="en-US" altLang="en-US" sz="2800" dirty="0"/>
              <a:t>Pitch letter</a:t>
            </a:r>
          </a:p>
          <a:p>
            <a:pPr lvl="1"/>
            <a:r>
              <a:rPr lang="en-US" altLang="en-US" sz="2800" dirty="0"/>
              <a:t>Report</a:t>
            </a:r>
          </a:p>
          <a:p>
            <a:pPr lvl="1"/>
            <a:r>
              <a:rPr lang="en-US" altLang="en-US" sz="2800" dirty="0"/>
              <a:t>Media event</a:t>
            </a:r>
          </a:p>
        </p:txBody>
      </p:sp>
    </p:spTree>
    <p:extLst>
      <p:ext uri="{BB962C8B-B14F-4D97-AF65-F5344CB8AC3E}">
        <p14:creationId xmlns:p14="http://schemas.microsoft.com/office/powerpoint/2010/main" val="3587111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Instrument Examples</a:t>
            </a:r>
          </a:p>
        </p:txBody>
      </p:sp>
      <p:sp>
        <p:nvSpPr>
          <p:cNvPr id="8196" name="Text Placeholder 6"/>
          <p:cNvSpPr>
            <a:spLocks noGrp="1"/>
          </p:cNvSpPr>
          <p:nvPr>
            <p:ph type="body" sz="quarter" idx="4294967295"/>
          </p:nvPr>
        </p:nvSpPr>
        <p:spPr>
          <a:xfrm>
            <a:off x="5102225" y="5410200"/>
            <a:ext cx="4041775" cy="762000"/>
          </a:xfrm>
        </p:spPr>
        <p:txBody>
          <a:bodyPr/>
          <a:lstStyle/>
          <a:p>
            <a:r>
              <a:rPr lang="en-US" altLang="en-US"/>
              <a:t>Flyers</a:t>
            </a:r>
          </a:p>
        </p:txBody>
      </p:sp>
      <p:pic>
        <p:nvPicPr>
          <p:cNvPr id="8197" name="Picture 6" descr="C:\Users\pziek\Desktop\Images 2011-2012\Disney Vacation Brochure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752600"/>
            <a:ext cx="214788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7" descr="C:\Users\pziek\Desktop\Images 2011-2012\Petracc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363" y="3689350"/>
            <a:ext cx="347821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028" descr="Disney 2005 Annual Repor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09750"/>
            <a:ext cx="2074863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 descr="C:\Users\pziek\Desktop\Images 2012-2013\Pace Report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138" y="3248025"/>
            <a:ext cx="2382837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32972" y="1415779"/>
            <a:ext cx="1124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Reports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0669" y="138326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Flyers</a:t>
            </a:r>
          </a:p>
        </p:txBody>
      </p:sp>
    </p:spTree>
    <p:extLst>
      <p:ext uri="{BB962C8B-B14F-4D97-AF65-F5344CB8AC3E}">
        <p14:creationId xmlns:p14="http://schemas.microsoft.com/office/powerpoint/2010/main" val="39360405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919</TotalTime>
  <Words>142</Words>
  <Application>Microsoft Macintosh PowerPoint</Application>
  <PresentationFormat>On-screen Show (4:3)</PresentationFormat>
  <Paragraphs>22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Strategies and Instruments</vt:lpstr>
      <vt:lpstr>Strategies</vt:lpstr>
      <vt:lpstr>Old but good Strategy Examples</vt:lpstr>
      <vt:lpstr>Instruments</vt:lpstr>
      <vt:lpstr>Instrument Examples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/>
  <dc:creator/>
  <cp:lastModifiedBy/>
  <cp:revision>166</cp:revision>
  <dcterms:created xsi:type="dcterms:W3CDTF">2026-06-30T01:40:09Z</dcterms:created>
  <dcterms:modified xsi:type="dcterms:W3CDTF">2026-06-30T01:40:09Z</dcterms:modified>
</cp:coreProperties>
</file>