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23"/>
  </p:notesMasterIdLst>
  <p:sldIdLst>
    <p:sldId id="256" r:id="rId2"/>
    <p:sldId id="259" r:id="rId3"/>
    <p:sldId id="315" r:id="rId4"/>
    <p:sldId id="316" r:id="rId5"/>
    <p:sldId id="329" r:id="rId6"/>
    <p:sldId id="330" r:id="rId7"/>
    <p:sldId id="332" r:id="rId8"/>
    <p:sldId id="338" r:id="rId9"/>
    <p:sldId id="331" r:id="rId10"/>
    <p:sldId id="328" r:id="rId11"/>
    <p:sldId id="333" r:id="rId12"/>
    <p:sldId id="334" r:id="rId13"/>
    <p:sldId id="335" r:id="rId14"/>
    <p:sldId id="336" r:id="rId15"/>
    <p:sldId id="341" r:id="rId16"/>
    <p:sldId id="337" r:id="rId17"/>
    <p:sldId id="342" r:id="rId18"/>
    <p:sldId id="343" r:id="rId19"/>
    <p:sldId id="292" r:id="rId20"/>
    <p:sldId id="321" r:id="rId21"/>
    <p:sldId id="306" r:id="rId22"/>
  </p:sldIdLst>
  <p:sldSz cx="9144000" cy="6858000" type="screen4x3"/>
  <p:notesSz cx="68580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97" autoAdjust="0"/>
    <p:restoredTop sz="99429" autoAdjust="0"/>
  </p:normalViewPr>
  <p:slideViewPr>
    <p:cSldViewPr>
      <p:cViewPr varScale="1">
        <p:scale>
          <a:sx n="111" d="100"/>
          <a:sy n="111" d="100"/>
        </p:scale>
        <p:origin x="678" y="96"/>
      </p:cViewPr>
      <p:guideLst>
        <p:guide orient="horz" pos="2160"/>
        <p:guide pos="2880"/>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4820"/>
          </a:xfrm>
          <a:prstGeom prst="rect">
            <a:avLst/>
          </a:prstGeom>
        </p:spPr>
        <p:txBody>
          <a:bodyPr vert="horz" lIns="92830" tIns="46415" rIns="92830" bIns="46415" rtlCol="0"/>
          <a:lstStyle>
            <a:lvl1pPr algn="l">
              <a:defRPr sz="1200"/>
            </a:lvl1pPr>
          </a:lstStyle>
          <a:p>
            <a:endParaRPr lang="en-US" dirty="0"/>
          </a:p>
        </p:txBody>
      </p:sp>
      <p:sp>
        <p:nvSpPr>
          <p:cNvPr id="3" name="Date Placeholder 2"/>
          <p:cNvSpPr>
            <a:spLocks noGrp="1"/>
          </p:cNvSpPr>
          <p:nvPr>
            <p:ph type="dt" idx="1"/>
          </p:nvPr>
        </p:nvSpPr>
        <p:spPr>
          <a:xfrm>
            <a:off x="3884613" y="0"/>
            <a:ext cx="2971800" cy="464820"/>
          </a:xfrm>
          <a:prstGeom prst="rect">
            <a:avLst/>
          </a:prstGeom>
        </p:spPr>
        <p:txBody>
          <a:bodyPr vert="horz" lIns="92830" tIns="46415" rIns="92830" bIns="46415" rtlCol="0"/>
          <a:lstStyle>
            <a:lvl1pPr algn="r">
              <a:defRPr sz="1200"/>
            </a:lvl1pPr>
          </a:lstStyle>
          <a:p>
            <a:fld id="{4FC0B4DE-0D96-48D7-B437-0B824C81D26D}" type="datetimeFigureOut">
              <a:rPr lang="en-US" smtClean="0"/>
              <a:pPr/>
              <a:t>6/29/26</a:t>
            </a:fld>
            <a:endParaRPr lang="en-US" dirty="0"/>
          </a:p>
        </p:txBody>
      </p:sp>
      <p:sp>
        <p:nvSpPr>
          <p:cNvPr id="4" name="Slide Image Placeholder 3"/>
          <p:cNvSpPr>
            <a:spLocks noGrp="1" noRot="1" noChangeAspect="1"/>
          </p:cNvSpPr>
          <p:nvPr>
            <p:ph type="sldImg" idx="2"/>
          </p:nvPr>
        </p:nvSpPr>
        <p:spPr>
          <a:xfrm>
            <a:off x="1104900" y="696913"/>
            <a:ext cx="4648200" cy="3486150"/>
          </a:xfrm>
          <a:prstGeom prst="rect">
            <a:avLst/>
          </a:prstGeom>
          <a:noFill/>
          <a:ln w="12700">
            <a:solidFill>
              <a:prstClr val="black"/>
            </a:solidFill>
          </a:ln>
        </p:spPr>
        <p:txBody>
          <a:bodyPr vert="horz" lIns="92830" tIns="46415" rIns="92830" bIns="46415" rtlCol="0" anchor="ctr"/>
          <a:lstStyle/>
          <a:p>
            <a:endParaRPr lang="en-US" dirty="0"/>
          </a:p>
        </p:txBody>
      </p:sp>
      <p:sp>
        <p:nvSpPr>
          <p:cNvPr id="5" name="Notes Placeholder 4"/>
          <p:cNvSpPr>
            <a:spLocks noGrp="1"/>
          </p:cNvSpPr>
          <p:nvPr>
            <p:ph type="body" sz="quarter" idx="3"/>
          </p:nvPr>
        </p:nvSpPr>
        <p:spPr>
          <a:xfrm>
            <a:off x="685800" y="4415791"/>
            <a:ext cx="5486400" cy="4183380"/>
          </a:xfrm>
          <a:prstGeom prst="rect">
            <a:avLst/>
          </a:prstGeom>
        </p:spPr>
        <p:txBody>
          <a:bodyPr vert="horz" lIns="92830" tIns="46415" rIns="92830" bIns="46415"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6"/>
            <a:ext cx="2971800" cy="464820"/>
          </a:xfrm>
          <a:prstGeom prst="rect">
            <a:avLst/>
          </a:prstGeom>
        </p:spPr>
        <p:txBody>
          <a:bodyPr vert="horz" lIns="92830" tIns="46415" rIns="92830" bIns="46415"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829966"/>
            <a:ext cx="2971800" cy="464820"/>
          </a:xfrm>
          <a:prstGeom prst="rect">
            <a:avLst/>
          </a:prstGeom>
        </p:spPr>
        <p:txBody>
          <a:bodyPr vert="horz" lIns="92830" tIns="46415" rIns="92830" bIns="46415" rtlCol="0" anchor="b"/>
          <a:lstStyle>
            <a:lvl1pPr algn="r">
              <a:defRPr sz="1200"/>
            </a:lvl1pPr>
          </a:lstStyle>
          <a:p>
            <a:fld id="{1236453F-D457-4217-A42B-36F9F2FF80F4}" type="slidenum">
              <a:rPr lang="en-US" smtClean="0"/>
              <a:pPr/>
              <a:t>‹#›</a:t>
            </a:fld>
            <a:endParaRPr lang="en-US" dirty="0"/>
          </a:p>
        </p:txBody>
      </p:sp>
    </p:spTree>
    <p:extLst>
      <p:ext uri="{BB962C8B-B14F-4D97-AF65-F5344CB8AC3E}">
        <p14:creationId xmlns:p14="http://schemas.microsoft.com/office/powerpoint/2010/main" val="30777754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CA"/>
          </a:p>
        </p:txBody>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236453F-D457-4217-A42B-36F9F2FF80F4}" type="slidenum">
              <a:rPr lang="en-US" smtClean="0"/>
              <a:pPr/>
              <a:t>1</a:t>
            </a:fld>
            <a:endParaRPr lang="en-US" dirty="0"/>
          </a:p>
        </p:txBody>
      </p:sp>
    </p:spTree>
    <p:extLst>
      <p:ext uri="{BB962C8B-B14F-4D97-AF65-F5344CB8AC3E}">
        <p14:creationId xmlns:p14="http://schemas.microsoft.com/office/powerpoint/2010/main" val="35592494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CA"/>
          </a:p>
        </p:txBody>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236453F-D457-4217-A42B-36F9F2FF80F4}" type="slidenum">
              <a:rPr lang="en-US" smtClean="0"/>
              <a:pPr/>
              <a:t>2</a:t>
            </a:fld>
            <a:endParaRPr lang="en-US" dirty="0"/>
          </a:p>
        </p:txBody>
      </p:sp>
    </p:spTree>
    <p:extLst>
      <p:ext uri="{BB962C8B-B14F-4D97-AF65-F5344CB8AC3E}">
        <p14:creationId xmlns:p14="http://schemas.microsoft.com/office/powerpoint/2010/main" val="8013170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CA"/>
          </a:p>
        </p:txBody>
      </p:sp>
      <p:sp>
        <p:nvSpPr>
          <p:cNvPr id="3" name="Notes Placeholder 2"/>
          <p:cNvSpPr>
            <a:spLocks noGrp="1"/>
          </p:cNvSpPr>
          <p:nvPr>
            <p:ph type="body" idx="1"/>
          </p:nvPr>
        </p:nvSpPr>
        <p:spPr/>
        <p:txBody>
          <a:bodyPr>
            <a:normAutofit/>
          </a:bodyPr>
          <a:lstStyle/>
          <a:p>
            <a:r>
              <a:rPr lang="en-US" dirty="0"/>
              <a:t>Includes Presentation,</a:t>
            </a:r>
            <a:r>
              <a:rPr lang="en-US" baseline="0" dirty="0"/>
              <a:t> Essay</a:t>
            </a:r>
            <a:endParaRPr lang="en-US" dirty="0"/>
          </a:p>
        </p:txBody>
      </p:sp>
      <p:sp>
        <p:nvSpPr>
          <p:cNvPr id="4" name="Slide Number Placeholder 3"/>
          <p:cNvSpPr>
            <a:spLocks noGrp="1"/>
          </p:cNvSpPr>
          <p:nvPr>
            <p:ph type="sldNum" sz="quarter" idx="10"/>
          </p:nvPr>
        </p:nvSpPr>
        <p:spPr/>
        <p:txBody>
          <a:bodyPr/>
          <a:lstStyle/>
          <a:p>
            <a:fld id="{1236453F-D457-4217-A42B-36F9F2FF80F4}" type="slidenum">
              <a:rPr lang="en-US" smtClean="0"/>
              <a:pPr/>
              <a:t>4</a:t>
            </a:fld>
            <a:endParaRPr lang="en-US" dirty="0"/>
          </a:p>
        </p:txBody>
      </p:sp>
    </p:spTree>
    <p:extLst>
      <p:ext uri="{BB962C8B-B14F-4D97-AF65-F5344CB8AC3E}">
        <p14:creationId xmlns:p14="http://schemas.microsoft.com/office/powerpoint/2010/main" val="16620253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CA"/>
          </a:p>
        </p:txBody>
      </p:sp>
      <p:sp>
        <p:nvSpPr>
          <p:cNvPr id="3" name="Notes Placeholder 2"/>
          <p:cNvSpPr>
            <a:spLocks noGrp="1"/>
          </p:cNvSpPr>
          <p:nvPr>
            <p:ph type="body" idx="1"/>
          </p:nvPr>
        </p:nvSpPr>
        <p:spPr/>
        <p:txBody>
          <a:bodyPr>
            <a:normAutofit/>
          </a:bodyPr>
          <a:lstStyle/>
          <a:p>
            <a:r>
              <a:rPr lang="en-US" dirty="0"/>
              <a:t>Includes Presentation,</a:t>
            </a:r>
            <a:r>
              <a:rPr lang="en-US" baseline="0" dirty="0"/>
              <a:t> Essay</a:t>
            </a:r>
            <a:endParaRPr lang="en-US" dirty="0"/>
          </a:p>
        </p:txBody>
      </p:sp>
      <p:sp>
        <p:nvSpPr>
          <p:cNvPr id="4" name="Slide Number Placeholder 3"/>
          <p:cNvSpPr>
            <a:spLocks noGrp="1"/>
          </p:cNvSpPr>
          <p:nvPr>
            <p:ph type="sldNum" sz="quarter" idx="10"/>
          </p:nvPr>
        </p:nvSpPr>
        <p:spPr/>
        <p:txBody>
          <a:bodyPr/>
          <a:lstStyle/>
          <a:p>
            <a:fld id="{1236453F-D457-4217-A42B-36F9F2FF80F4}" type="slidenum">
              <a:rPr lang="en-US" smtClean="0"/>
              <a:pPr/>
              <a:t>5</a:t>
            </a:fld>
            <a:endParaRPr lang="en-US" dirty="0"/>
          </a:p>
        </p:txBody>
      </p:sp>
    </p:spTree>
    <p:extLst>
      <p:ext uri="{BB962C8B-B14F-4D97-AF65-F5344CB8AC3E}">
        <p14:creationId xmlns:p14="http://schemas.microsoft.com/office/powerpoint/2010/main" val="16242546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CA"/>
          </a:p>
        </p:txBody>
      </p:sp>
      <p:sp>
        <p:nvSpPr>
          <p:cNvPr id="3" name="Notes Placeholder 2"/>
          <p:cNvSpPr>
            <a:spLocks noGrp="1"/>
          </p:cNvSpPr>
          <p:nvPr>
            <p:ph type="body" idx="1"/>
          </p:nvPr>
        </p:nvSpPr>
        <p:spPr/>
        <p:txBody>
          <a:bodyPr>
            <a:normAutofit/>
          </a:bodyPr>
          <a:lstStyle/>
          <a:p>
            <a:r>
              <a:rPr lang="en-US" dirty="0"/>
              <a:t>Includes Presentation,</a:t>
            </a:r>
            <a:r>
              <a:rPr lang="en-US" baseline="0" dirty="0"/>
              <a:t> Essay</a:t>
            </a:r>
            <a:endParaRPr lang="en-US" dirty="0"/>
          </a:p>
        </p:txBody>
      </p:sp>
      <p:sp>
        <p:nvSpPr>
          <p:cNvPr id="4" name="Slide Number Placeholder 3"/>
          <p:cNvSpPr>
            <a:spLocks noGrp="1"/>
          </p:cNvSpPr>
          <p:nvPr>
            <p:ph type="sldNum" sz="quarter" idx="10"/>
          </p:nvPr>
        </p:nvSpPr>
        <p:spPr/>
        <p:txBody>
          <a:bodyPr/>
          <a:lstStyle/>
          <a:p>
            <a:fld id="{1236453F-D457-4217-A42B-36F9F2FF80F4}" type="slidenum">
              <a:rPr lang="en-US" smtClean="0"/>
              <a:pPr/>
              <a:t>6</a:t>
            </a:fld>
            <a:endParaRPr lang="en-US" dirty="0"/>
          </a:p>
        </p:txBody>
      </p:sp>
    </p:spTree>
    <p:extLst>
      <p:ext uri="{BB962C8B-B14F-4D97-AF65-F5344CB8AC3E}">
        <p14:creationId xmlns:p14="http://schemas.microsoft.com/office/powerpoint/2010/main" val="26936998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CA"/>
          </a:p>
        </p:txBody>
      </p:sp>
      <p:sp>
        <p:nvSpPr>
          <p:cNvPr id="3" name="Notes Placeholder 2"/>
          <p:cNvSpPr>
            <a:spLocks noGrp="1"/>
          </p:cNvSpPr>
          <p:nvPr>
            <p:ph type="body" idx="1"/>
          </p:nvPr>
        </p:nvSpPr>
        <p:spPr/>
        <p:txBody>
          <a:bodyPr>
            <a:normAutofit/>
          </a:bodyPr>
          <a:lstStyle/>
          <a:p>
            <a:r>
              <a:rPr lang="en-US" dirty="0"/>
              <a:t>Includes Presentation,</a:t>
            </a:r>
            <a:r>
              <a:rPr lang="en-US" baseline="0" dirty="0"/>
              <a:t> Essay</a:t>
            </a:r>
            <a:endParaRPr lang="en-US" dirty="0"/>
          </a:p>
        </p:txBody>
      </p:sp>
      <p:sp>
        <p:nvSpPr>
          <p:cNvPr id="4" name="Slide Number Placeholder 3"/>
          <p:cNvSpPr>
            <a:spLocks noGrp="1"/>
          </p:cNvSpPr>
          <p:nvPr>
            <p:ph type="sldNum" sz="quarter" idx="10"/>
          </p:nvPr>
        </p:nvSpPr>
        <p:spPr/>
        <p:txBody>
          <a:bodyPr/>
          <a:lstStyle/>
          <a:p>
            <a:fld id="{1236453F-D457-4217-A42B-36F9F2FF80F4}" type="slidenum">
              <a:rPr lang="en-US" smtClean="0"/>
              <a:pPr/>
              <a:t>7</a:t>
            </a:fld>
            <a:endParaRPr lang="en-US" dirty="0"/>
          </a:p>
        </p:txBody>
      </p:sp>
    </p:spTree>
    <p:extLst>
      <p:ext uri="{BB962C8B-B14F-4D97-AF65-F5344CB8AC3E}">
        <p14:creationId xmlns:p14="http://schemas.microsoft.com/office/powerpoint/2010/main" val="34898164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5DFF60-FF28-0416-3C57-FCCBB507F9B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C002816-E58C-A320-E776-C7F84322E14B}"/>
              </a:ext>
            </a:extLst>
          </p:cNvPr>
          <p:cNvSpPr>
            <a:spLocks noGrp="1" noRot="1" noChangeAspect="1"/>
          </p:cNvSpPr>
          <p:nvPr>
            <p:ph type="sldImg"/>
          </p:nvPr>
        </p:nvSpPr>
        <p:spPr/>
        <p:txBody>
          <a:bodyPr/>
          <a:lstStyle/>
          <a:p>
            <a:endParaRPr lang="en-CA"/>
          </a:p>
        </p:txBody>
      </p:sp>
      <p:sp>
        <p:nvSpPr>
          <p:cNvPr id="3" name="Notes Placeholder 2">
            <a:extLst>
              <a:ext uri="{FF2B5EF4-FFF2-40B4-BE49-F238E27FC236}">
                <a16:creationId xmlns:a16="http://schemas.microsoft.com/office/drawing/2014/main" id="{807BA196-0A36-AF4E-4792-80FBC6C82899}"/>
              </a:ext>
            </a:extLst>
          </p:cNvPr>
          <p:cNvSpPr>
            <a:spLocks noGrp="1"/>
          </p:cNvSpPr>
          <p:nvPr>
            <p:ph type="body" idx="1"/>
          </p:nvPr>
        </p:nvSpPr>
        <p:spPr/>
        <p:txBody>
          <a:bodyPr>
            <a:normAutofit/>
          </a:bodyPr>
          <a:lstStyle/>
          <a:p>
            <a:r>
              <a:rPr lang="en-US" dirty="0"/>
              <a:t>Includes Presentation,</a:t>
            </a:r>
            <a:r>
              <a:rPr lang="en-US" baseline="0" dirty="0"/>
              <a:t> Essay</a:t>
            </a:r>
            <a:endParaRPr lang="en-US" dirty="0"/>
          </a:p>
        </p:txBody>
      </p:sp>
      <p:sp>
        <p:nvSpPr>
          <p:cNvPr id="4" name="Slide Number Placeholder 3">
            <a:extLst>
              <a:ext uri="{FF2B5EF4-FFF2-40B4-BE49-F238E27FC236}">
                <a16:creationId xmlns:a16="http://schemas.microsoft.com/office/drawing/2014/main" id="{2AFA998C-1F2B-26F4-E8E7-326E854BB9EC}"/>
              </a:ext>
            </a:extLst>
          </p:cNvPr>
          <p:cNvSpPr>
            <a:spLocks noGrp="1"/>
          </p:cNvSpPr>
          <p:nvPr>
            <p:ph type="sldNum" sz="quarter" idx="10"/>
          </p:nvPr>
        </p:nvSpPr>
        <p:spPr/>
        <p:txBody>
          <a:bodyPr/>
          <a:lstStyle/>
          <a:p>
            <a:fld id="{1236453F-D457-4217-A42B-36F9F2FF80F4}" type="slidenum">
              <a:rPr lang="en-US" smtClean="0"/>
              <a:pPr/>
              <a:t>8</a:t>
            </a:fld>
            <a:endParaRPr lang="en-US" dirty="0"/>
          </a:p>
        </p:txBody>
      </p:sp>
    </p:spTree>
    <p:extLst>
      <p:ext uri="{BB962C8B-B14F-4D97-AF65-F5344CB8AC3E}">
        <p14:creationId xmlns:p14="http://schemas.microsoft.com/office/powerpoint/2010/main" val="11498059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CA"/>
          </a:p>
        </p:txBody>
      </p:sp>
      <p:sp>
        <p:nvSpPr>
          <p:cNvPr id="3" name="Notes Placeholder 2"/>
          <p:cNvSpPr>
            <a:spLocks noGrp="1"/>
          </p:cNvSpPr>
          <p:nvPr>
            <p:ph type="body" idx="1"/>
          </p:nvPr>
        </p:nvSpPr>
        <p:spPr/>
        <p:txBody>
          <a:bodyPr>
            <a:normAutofit/>
          </a:bodyPr>
          <a:lstStyle/>
          <a:p>
            <a:r>
              <a:rPr lang="en-US" dirty="0"/>
              <a:t>Includes Presentation,</a:t>
            </a:r>
            <a:r>
              <a:rPr lang="en-US" baseline="0" dirty="0"/>
              <a:t> Essay</a:t>
            </a:r>
            <a:endParaRPr lang="en-US" dirty="0"/>
          </a:p>
        </p:txBody>
      </p:sp>
      <p:sp>
        <p:nvSpPr>
          <p:cNvPr id="4" name="Slide Number Placeholder 3"/>
          <p:cNvSpPr>
            <a:spLocks noGrp="1"/>
          </p:cNvSpPr>
          <p:nvPr>
            <p:ph type="sldNum" sz="quarter" idx="10"/>
          </p:nvPr>
        </p:nvSpPr>
        <p:spPr/>
        <p:txBody>
          <a:bodyPr/>
          <a:lstStyle/>
          <a:p>
            <a:fld id="{1236453F-D457-4217-A42B-36F9F2FF80F4}" type="slidenum">
              <a:rPr lang="en-US" smtClean="0"/>
              <a:pPr/>
              <a:t>9</a:t>
            </a:fld>
            <a:endParaRPr lang="en-US" dirty="0"/>
          </a:p>
        </p:txBody>
      </p:sp>
    </p:spTree>
    <p:extLst>
      <p:ext uri="{BB962C8B-B14F-4D97-AF65-F5344CB8AC3E}">
        <p14:creationId xmlns:p14="http://schemas.microsoft.com/office/powerpoint/2010/main" val="12720337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CA"/>
          </a:p>
        </p:txBody>
      </p:sp>
      <p:sp>
        <p:nvSpPr>
          <p:cNvPr id="3" name="Notes Placeholder 2"/>
          <p:cNvSpPr>
            <a:spLocks noGrp="1"/>
          </p:cNvSpPr>
          <p:nvPr>
            <p:ph type="body" idx="1"/>
          </p:nvPr>
        </p:nvSpPr>
        <p:spPr/>
        <p:txBody>
          <a:bodyPr>
            <a:normAutofit/>
          </a:bodyPr>
          <a:lstStyle/>
          <a:p>
            <a:r>
              <a:rPr lang="en-US" dirty="0"/>
              <a:t>Includes Presentation,</a:t>
            </a:r>
            <a:r>
              <a:rPr lang="en-US" baseline="0" dirty="0"/>
              <a:t> Essay</a:t>
            </a:r>
            <a:endParaRPr lang="en-US" dirty="0"/>
          </a:p>
        </p:txBody>
      </p:sp>
      <p:sp>
        <p:nvSpPr>
          <p:cNvPr id="4" name="Slide Number Placeholder 3"/>
          <p:cNvSpPr>
            <a:spLocks noGrp="1"/>
          </p:cNvSpPr>
          <p:nvPr>
            <p:ph type="sldNum" sz="quarter" idx="10"/>
          </p:nvPr>
        </p:nvSpPr>
        <p:spPr/>
        <p:txBody>
          <a:bodyPr/>
          <a:lstStyle/>
          <a:p>
            <a:fld id="{1236453F-D457-4217-A42B-36F9F2FF80F4}" type="slidenum">
              <a:rPr lang="en-US" smtClean="0"/>
              <a:pPr/>
              <a:t>10</a:t>
            </a:fld>
            <a:endParaRPr lang="en-US" dirty="0"/>
          </a:p>
        </p:txBody>
      </p:sp>
    </p:spTree>
    <p:extLst>
      <p:ext uri="{BB962C8B-B14F-4D97-AF65-F5344CB8AC3E}">
        <p14:creationId xmlns:p14="http://schemas.microsoft.com/office/powerpoint/2010/main" val="31065662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CA"/>
          </a:p>
        </p:txBody>
      </p:sp>
      <p:sp>
        <p:nvSpPr>
          <p:cNvPr id="3" name="Notes Placeholder 2"/>
          <p:cNvSpPr>
            <a:spLocks noGrp="1"/>
          </p:cNvSpPr>
          <p:nvPr>
            <p:ph type="body" idx="1"/>
          </p:nvPr>
        </p:nvSpPr>
        <p:spPr/>
        <p:txBody>
          <a:bodyPr>
            <a:normAutofit/>
          </a:bodyPr>
          <a:lstStyle/>
          <a:p>
            <a:r>
              <a:rPr lang="en-US" dirty="0"/>
              <a:t>Includes Presentation,</a:t>
            </a:r>
            <a:r>
              <a:rPr lang="en-US" baseline="0" dirty="0"/>
              <a:t> Essay</a:t>
            </a:r>
            <a:endParaRPr lang="en-US" dirty="0"/>
          </a:p>
        </p:txBody>
      </p:sp>
      <p:sp>
        <p:nvSpPr>
          <p:cNvPr id="4" name="Slide Number Placeholder 3"/>
          <p:cNvSpPr>
            <a:spLocks noGrp="1"/>
          </p:cNvSpPr>
          <p:nvPr>
            <p:ph type="sldNum" sz="quarter" idx="10"/>
          </p:nvPr>
        </p:nvSpPr>
        <p:spPr/>
        <p:txBody>
          <a:bodyPr/>
          <a:lstStyle/>
          <a:p>
            <a:fld id="{1236453F-D457-4217-A42B-36F9F2FF80F4}" type="slidenum">
              <a:rPr lang="en-US" smtClean="0"/>
              <a:pPr/>
              <a:t>11</a:t>
            </a:fld>
            <a:endParaRPr lang="en-US" dirty="0"/>
          </a:p>
        </p:txBody>
      </p:sp>
    </p:spTree>
    <p:extLst>
      <p:ext uri="{BB962C8B-B14F-4D97-AF65-F5344CB8AC3E}">
        <p14:creationId xmlns:p14="http://schemas.microsoft.com/office/powerpoint/2010/main" val="31164372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CA"/>
          </a:p>
        </p:txBody>
      </p:sp>
      <p:sp>
        <p:nvSpPr>
          <p:cNvPr id="3" name="Notes Placeholder 2"/>
          <p:cNvSpPr>
            <a:spLocks noGrp="1"/>
          </p:cNvSpPr>
          <p:nvPr>
            <p:ph type="body" idx="1"/>
          </p:nvPr>
        </p:nvSpPr>
        <p:spPr/>
        <p:txBody>
          <a:bodyPr>
            <a:normAutofit/>
          </a:bodyPr>
          <a:lstStyle/>
          <a:p>
            <a:r>
              <a:rPr lang="en-US" dirty="0"/>
              <a:t>Includes Presentation,</a:t>
            </a:r>
            <a:r>
              <a:rPr lang="en-US" baseline="0" dirty="0"/>
              <a:t> Essay</a:t>
            </a:r>
            <a:endParaRPr lang="en-US" dirty="0"/>
          </a:p>
        </p:txBody>
      </p:sp>
      <p:sp>
        <p:nvSpPr>
          <p:cNvPr id="4" name="Slide Number Placeholder 3"/>
          <p:cNvSpPr>
            <a:spLocks noGrp="1"/>
          </p:cNvSpPr>
          <p:nvPr>
            <p:ph type="sldNum" sz="quarter" idx="10"/>
          </p:nvPr>
        </p:nvSpPr>
        <p:spPr/>
        <p:txBody>
          <a:bodyPr/>
          <a:lstStyle/>
          <a:p>
            <a:fld id="{1236453F-D457-4217-A42B-36F9F2FF80F4}" type="slidenum">
              <a:rPr lang="en-US" smtClean="0"/>
              <a:pPr/>
              <a:t>12</a:t>
            </a:fld>
            <a:endParaRPr lang="en-US" dirty="0"/>
          </a:p>
        </p:txBody>
      </p:sp>
    </p:spTree>
    <p:extLst>
      <p:ext uri="{BB962C8B-B14F-4D97-AF65-F5344CB8AC3E}">
        <p14:creationId xmlns:p14="http://schemas.microsoft.com/office/powerpoint/2010/main" val="222294742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CA"/>
          </a:p>
        </p:txBody>
      </p:sp>
      <p:sp>
        <p:nvSpPr>
          <p:cNvPr id="3" name="Notes Placeholder 2"/>
          <p:cNvSpPr>
            <a:spLocks noGrp="1"/>
          </p:cNvSpPr>
          <p:nvPr>
            <p:ph type="body" idx="1"/>
          </p:nvPr>
        </p:nvSpPr>
        <p:spPr/>
        <p:txBody>
          <a:bodyPr>
            <a:normAutofit/>
          </a:bodyPr>
          <a:lstStyle/>
          <a:p>
            <a:r>
              <a:rPr lang="en-US" dirty="0"/>
              <a:t>Includes Presentation,</a:t>
            </a:r>
            <a:r>
              <a:rPr lang="en-US" baseline="0" dirty="0"/>
              <a:t> Essay</a:t>
            </a:r>
            <a:endParaRPr lang="en-US" dirty="0"/>
          </a:p>
        </p:txBody>
      </p:sp>
      <p:sp>
        <p:nvSpPr>
          <p:cNvPr id="4" name="Slide Number Placeholder 3"/>
          <p:cNvSpPr>
            <a:spLocks noGrp="1"/>
          </p:cNvSpPr>
          <p:nvPr>
            <p:ph type="sldNum" sz="quarter" idx="10"/>
          </p:nvPr>
        </p:nvSpPr>
        <p:spPr/>
        <p:txBody>
          <a:bodyPr/>
          <a:lstStyle/>
          <a:p>
            <a:fld id="{1236453F-D457-4217-A42B-36F9F2FF80F4}" type="slidenum">
              <a:rPr lang="en-US" smtClean="0"/>
              <a:pPr/>
              <a:t>13</a:t>
            </a:fld>
            <a:endParaRPr lang="en-US" dirty="0"/>
          </a:p>
        </p:txBody>
      </p:sp>
    </p:spTree>
    <p:extLst>
      <p:ext uri="{BB962C8B-B14F-4D97-AF65-F5344CB8AC3E}">
        <p14:creationId xmlns:p14="http://schemas.microsoft.com/office/powerpoint/2010/main" val="12046880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CA"/>
          </a:p>
        </p:txBody>
      </p:sp>
      <p:sp>
        <p:nvSpPr>
          <p:cNvPr id="3" name="Notes Placeholder 2"/>
          <p:cNvSpPr>
            <a:spLocks noGrp="1"/>
          </p:cNvSpPr>
          <p:nvPr>
            <p:ph type="body" idx="1"/>
          </p:nvPr>
        </p:nvSpPr>
        <p:spPr/>
        <p:txBody>
          <a:bodyPr>
            <a:normAutofit/>
          </a:bodyPr>
          <a:lstStyle/>
          <a:p>
            <a:r>
              <a:rPr lang="en-US" dirty="0"/>
              <a:t>Includes Presentation,</a:t>
            </a:r>
            <a:r>
              <a:rPr lang="en-US" baseline="0" dirty="0"/>
              <a:t> Essay</a:t>
            </a:r>
            <a:endParaRPr lang="en-US" dirty="0"/>
          </a:p>
        </p:txBody>
      </p:sp>
      <p:sp>
        <p:nvSpPr>
          <p:cNvPr id="4" name="Slide Number Placeholder 3"/>
          <p:cNvSpPr>
            <a:spLocks noGrp="1"/>
          </p:cNvSpPr>
          <p:nvPr>
            <p:ph type="sldNum" sz="quarter" idx="10"/>
          </p:nvPr>
        </p:nvSpPr>
        <p:spPr/>
        <p:txBody>
          <a:bodyPr/>
          <a:lstStyle/>
          <a:p>
            <a:fld id="{1236453F-D457-4217-A42B-36F9F2FF80F4}" type="slidenum">
              <a:rPr lang="en-US" smtClean="0"/>
              <a:pPr/>
              <a:t>14</a:t>
            </a:fld>
            <a:endParaRPr lang="en-US" dirty="0"/>
          </a:p>
        </p:txBody>
      </p:sp>
    </p:spTree>
    <p:extLst>
      <p:ext uri="{BB962C8B-B14F-4D97-AF65-F5344CB8AC3E}">
        <p14:creationId xmlns:p14="http://schemas.microsoft.com/office/powerpoint/2010/main" val="30896524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CA" dirty="0"/>
          </a:p>
        </p:txBody>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CA" dirty="0"/>
          </a:p>
        </p:txBody>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28E5570-B298-4AE8-882D-4D623765512B}" type="datetimeFigureOut">
              <a:rPr lang="en-US" smtClean="0"/>
              <a:pPr/>
              <a:t>6/29/26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52F154D-58F3-46A3-994C-085C0F473585}" type="slidenum">
              <a:rPr lang="en-US" smtClean="0"/>
              <a:pPr/>
              <a:t>‹#›</a:t>
            </a:fld>
            <a:endParaRPr lang="en-US" dirty="0"/>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72494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28E5570-B298-4AE8-882D-4D623765512B}" type="datetimeFigureOut">
              <a:rPr lang="en-US" smtClean="0"/>
              <a:pPr/>
              <a:t>6/29/26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52F154D-58F3-46A3-994C-085C0F473585}" type="slidenum">
              <a:rPr lang="en-US" smtClean="0"/>
              <a:pPr/>
              <a:t>‹#›</a:t>
            </a:fld>
            <a:endParaRPr lang="en-US" dirty="0"/>
          </a:p>
        </p:txBody>
      </p:sp>
    </p:spTree>
    <p:extLst>
      <p:ext uri="{BB962C8B-B14F-4D97-AF65-F5344CB8AC3E}">
        <p14:creationId xmlns:p14="http://schemas.microsoft.com/office/powerpoint/2010/main" val="2073542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CA"/>
          </a:p>
        </p:txBody>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CA"/>
          </a:p>
        </p:txBody>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28E5570-B298-4AE8-882D-4D623765512B}" type="datetimeFigureOut">
              <a:rPr lang="en-US" smtClean="0"/>
              <a:pPr/>
              <a:t>6/29/26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52F154D-58F3-46A3-994C-085C0F473585}" type="slidenum">
              <a:rPr lang="en-US" smtClean="0"/>
              <a:pPr/>
              <a:t>‹#›</a:t>
            </a:fld>
            <a:endParaRPr lang="en-US" dirty="0"/>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155459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63440" y="1845736"/>
            <a:ext cx="3703320" cy="402335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28E5570-B298-4AE8-882D-4D623765512B}" type="datetimeFigureOut">
              <a:rPr lang="en-US" smtClean="0"/>
              <a:pPr/>
              <a:t>6/29/26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52F154D-58F3-46A3-994C-085C0F473585}" type="slidenum">
              <a:rPr lang="en-US" smtClean="0"/>
              <a:pPr/>
              <a:t>‹#›</a:t>
            </a:fld>
            <a:endParaRPr lang="en-US" dirty="0"/>
          </a:p>
        </p:txBody>
      </p:sp>
    </p:spTree>
    <p:extLst>
      <p:ext uri="{BB962C8B-B14F-4D97-AF65-F5344CB8AC3E}">
        <p14:creationId xmlns:p14="http://schemas.microsoft.com/office/powerpoint/2010/main" val="42028715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22960" y="2582334"/>
            <a:ext cx="3703320" cy="3286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63440" y="2582334"/>
            <a:ext cx="3703320" cy="3286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28E5570-B298-4AE8-882D-4D623765512B}" type="datetimeFigureOut">
              <a:rPr lang="en-US" smtClean="0"/>
              <a:pPr/>
              <a:t>6/29/26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552F154D-58F3-46A3-994C-085C0F473585}" type="slidenum">
              <a:rPr lang="en-US" smtClean="0"/>
              <a:pPr/>
              <a:t>‹#›</a:t>
            </a:fld>
            <a:endParaRPr lang="en-US" dirty="0"/>
          </a:p>
        </p:txBody>
      </p:sp>
    </p:spTree>
    <p:extLst>
      <p:ext uri="{BB962C8B-B14F-4D97-AF65-F5344CB8AC3E}">
        <p14:creationId xmlns:p14="http://schemas.microsoft.com/office/powerpoint/2010/main" val="22755998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28E5570-B298-4AE8-882D-4D623765512B}" type="datetimeFigureOut">
              <a:rPr lang="en-US" smtClean="0"/>
              <a:pPr/>
              <a:t>6/29/26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552F154D-58F3-46A3-994C-085C0F473585}" type="slidenum">
              <a:rPr lang="en-US" smtClean="0"/>
              <a:pPr/>
              <a:t>‹#›</a:t>
            </a:fld>
            <a:endParaRPr lang="en-US" dirty="0"/>
          </a:p>
        </p:txBody>
      </p:sp>
    </p:spTree>
    <p:extLst>
      <p:ext uri="{BB962C8B-B14F-4D97-AF65-F5344CB8AC3E}">
        <p14:creationId xmlns:p14="http://schemas.microsoft.com/office/powerpoint/2010/main" val="4450394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CA" dirty="0"/>
          </a:p>
        </p:txBody>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CA" dirty="0"/>
          </a:p>
        </p:txBody>
      </p:sp>
      <p:sp>
        <p:nvSpPr>
          <p:cNvPr id="7" name="Date Placeholder 6"/>
          <p:cNvSpPr>
            <a:spLocks noGrp="1"/>
          </p:cNvSpPr>
          <p:nvPr>
            <p:ph type="dt" sz="half" idx="10"/>
          </p:nvPr>
        </p:nvSpPr>
        <p:spPr/>
        <p:txBody>
          <a:bodyPr/>
          <a:lstStyle/>
          <a:p>
            <a:fld id="{D28E5570-B298-4AE8-882D-4D623765512B}" type="datetimeFigureOut">
              <a:rPr lang="en-US" smtClean="0"/>
              <a:pPr/>
              <a:t>6/29/26</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fld id="{552F154D-58F3-46A3-994C-085C0F473585}" type="slidenum">
              <a:rPr lang="en-US" smtClean="0"/>
              <a:pPr/>
              <a:t>‹#›</a:t>
            </a:fld>
            <a:endParaRPr lang="en-US" dirty="0"/>
          </a:p>
        </p:txBody>
      </p:sp>
    </p:spTree>
    <p:extLst>
      <p:ext uri="{BB962C8B-B14F-4D97-AF65-F5344CB8AC3E}">
        <p14:creationId xmlns:p14="http://schemas.microsoft.com/office/powerpoint/2010/main" val="35634644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CA"/>
          </a:p>
        </p:txBody>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CA"/>
          </a:p>
        </p:txBody>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3460237" y="731520"/>
            <a:ext cx="5009393"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D28E5570-B298-4AE8-882D-4D623765512B}" type="datetimeFigureOut">
              <a:rPr lang="en-US" smtClean="0"/>
              <a:pPr/>
              <a:t>6/29/26</a:t>
            </a:fld>
            <a:endParaRPr lang="en-US" dirty="0"/>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552F154D-58F3-46A3-994C-085C0F473585}" type="slidenum">
              <a:rPr lang="en-US" smtClean="0"/>
              <a:pPr/>
              <a:t>‹#›</a:t>
            </a:fld>
            <a:endParaRPr lang="en-US" dirty="0"/>
          </a:p>
        </p:txBody>
      </p:sp>
    </p:spTree>
    <p:extLst>
      <p:ext uri="{BB962C8B-B14F-4D97-AF65-F5344CB8AC3E}">
        <p14:creationId xmlns:p14="http://schemas.microsoft.com/office/powerpoint/2010/main" val="8301694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CA"/>
          </a:p>
        </p:txBody>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CA"/>
          </a:p>
        </p:txBody>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28E5570-B298-4AE8-882D-4D623765512B}" type="datetimeFigureOut">
              <a:rPr lang="en-US" smtClean="0"/>
              <a:pPr/>
              <a:t>6/29/26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52F154D-58F3-46A3-994C-085C0F473585}" type="slidenum">
              <a:rPr lang="en-US" smtClean="0"/>
              <a:pPr/>
              <a:t>‹#›</a:t>
            </a:fld>
            <a:endParaRPr lang="en-US" dirty="0"/>
          </a:p>
        </p:txBody>
      </p:sp>
    </p:spTree>
    <p:extLst>
      <p:ext uri="{BB962C8B-B14F-4D97-AF65-F5344CB8AC3E}">
        <p14:creationId xmlns:p14="http://schemas.microsoft.com/office/powerpoint/2010/main" val="17709446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28E5570-B298-4AE8-882D-4D623765512B}" type="datetimeFigureOut">
              <a:rPr lang="en-US" smtClean="0"/>
              <a:pPr/>
              <a:t>6/29/26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52F154D-58F3-46A3-994C-085C0F473585}" type="slidenum">
              <a:rPr lang="en-US" smtClean="0"/>
              <a:pPr/>
              <a:t>‹#›</a:t>
            </a:fld>
            <a:endParaRPr lang="en-US" dirty="0"/>
          </a:p>
        </p:txBody>
      </p:sp>
    </p:spTree>
    <p:extLst>
      <p:ext uri="{BB962C8B-B14F-4D97-AF65-F5344CB8AC3E}">
        <p14:creationId xmlns:p14="http://schemas.microsoft.com/office/powerpoint/2010/main" val="22660622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CA"/>
          </a:p>
        </p:txBody>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CA"/>
          </a:p>
        </p:txBody>
      </p:sp>
      <p:sp>
        <p:nvSpPr>
          <p:cNvPr id="2" name="Vertical Title 1"/>
          <p:cNvSpPr>
            <a:spLocks noGrp="1"/>
          </p:cNvSpPr>
          <p:nvPr>
            <p:ph type="title" orient="vert"/>
          </p:nvPr>
        </p:nvSpPr>
        <p:spPr>
          <a:xfrm>
            <a:off x="6543675" y="414779"/>
            <a:ext cx="1971675"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28E5570-B298-4AE8-882D-4D623765512B}" type="datetimeFigureOut">
              <a:rPr lang="en-US" smtClean="0"/>
              <a:pPr/>
              <a:t>6/29/26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52F154D-58F3-46A3-994C-085C0F473585}" type="slidenum">
              <a:rPr lang="en-US" smtClean="0"/>
              <a:pPr/>
              <a:t>‹#›</a:t>
            </a:fld>
            <a:endParaRPr lang="en-US" dirty="0"/>
          </a:p>
        </p:txBody>
      </p:sp>
    </p:spTree>
    <p:extLst>
      <p:ext uri="{BB962C8B-B14F-4D97-AF65-F5344CB8AC3E}">
        <p14:creationId xmlns:p14="http://schemas.microsoft.com/office/powerpoint/2010/main" val="1413586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5">
                <a:lumMod val="5000"/>
                <a:lumOff val="9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CA" dirty="0"/>
          </a:p>
        </p:txBody>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CA" dirty="0"/>
          </a:p>
        </p:txBody>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D28E5570-B298-4AE8-882D-4D623765512B}" type="datetimeFigureOut">
              <a:rPr lang="en-US" smtClean="0"/>
              <a:pPr/>
              <a:t>6/29/26</a:t>
            </a:fld>
            <a:endParaRPr lang="en-US" dirty="0"/>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552F154D-58F3-46A3-994C-085C0F473585}" type="slidenum">
              <a:rPr lang="en-US" smtClean="0"/>
              <a:pPr/>
              <a:t>‹#›</a:t>
            </a:fld>
            <a:endParaRPr lang="en-US" dirty="0"/>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6917089"/>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www.wikipedia.org/"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seneca.libguides.com/c.php?g=588668&amp;p=4986403"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228600"/>
            <a:ext cx="7851648" cy="2819400"/>
          </a:xfrm>
        </p:spPr>
        <p:txBody>
          <a:bodyPr>
            <a:normAutofit fontScale="90000"/>
          </a:bodyPr>
          <a:lstStyle/>
          <a:p>
            <a:br>
              <a:rPr lang="en-CA" sz="6700" dirty="0"/>
            </a:br>
            <a:br>
              <a:rPr lang="en-CA" sz="6700" dirty="0"/>
            </a:br>
            <a:br>
              <a:rPr lang="en-CA" sz="6700" dirty="0"/>
            </a:br>
            <a:br>
              <a:rPr lang="en-CA" sz="6700" dirty="0"/>
            </a:br>
            <a:br>
              <a:rPr lang="en-CA" sz="6700" b="1" dirty="0">
                <a:solidFill>
                  <a:schemeClr val="tx1"/>
                </a:solidFill>
              </a:rPr>
            </a:br>
            <a:r>
              <a:rPr lang="en-CA" sz="6700" b="1" dirty="0">
                <a:solidFill>
                  <a:schemeClr val="tx1"/>
                </a:solidFill>
                <a:latin typeface="Raleway" pitchFamily="2" charset="0"/>
                <a:cs typeface="Times New Roman" panose="02020603050405020304" pitchFamily="18" charset="0"/>
              </a:rPr>
              <a:t>Role of Development for the Practical Nurse</a:t>
            </a:r>
            <a:endParaRPr lang="en-US" b="1" dirty="0">
              <a:solidFill>
                <a:schemeClr val="tx1"/>
              </a:solidFill>
              <a:latin typeface="Raleway" pitchFamily="2" charset="0"/>
              <a:cs typeface="Times New Roman" panose="02020603050405020304" pitchFamily="18" charset="0"/>
            </a:endParaRPr>
          </a:p>
        </p:txBody>
      </p:sp>
      <p:sp>
        <p:nvSpPr>
          <p:cNvPr id="3" name="Subtitle 2"/>
          <p:cNvSpPr>
            <a:spLocks noGrp="1"/>
          </p:cNvSpPr>
          <p:nvPr>
            <p:ph type="subTitle" idx="1"/>
          </p:nvPr>
        </p:nvSpPr>
        <p:spPr>
          <a:xfrm>
            <a:off x="644652" y="3368041"/>
            <a:ext cx="7854696" cy="1600200"/>
          </a:xfrm>
        </p:spPr>
        <p:txBody>
          <a:bodyPr>
            <a:normAutofit/>
          </a:bodyPr>
          <a:lstStyle/>
          <a:p>
            <a:r>
              <a:rPr lang="en-CA" sz="6000" dirty="0">
                <a:latin typeface="Raleway" pitchFamily="2" charset="0"/>
                <a:cs typeface="Times New Roman" panose="02020603050405020304" pitchFamily="18" charset="0"/>
              </a:rPr>
              <a:t>PNR 300NIM</a:t>
            </a:r>
            <a:endParaRPr lang="en-US" sz="6000" dirty="0">
              <a:latin typeface="Raleway" pitchFamily="2"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9628025-CB23-517E-3438-B5AFE6FA2E79}"/>
              </a:ext>
            </a:extLst>
          </p:cNvPr>
          <p:cNvSpPr>
            <a:spLocks noGrp="1"/>
          </p:cNvSpPr>
          <p:nvPr>
            <p:ph type="title"/>
          </p:nvPr>
        </p:nvSpPr>
        <p:spPr/>
        <p:txBody>
          <a:bodyPr/>
          <a:lstStyle/>
          <a:p>
            <a:endParaRPr lang="en-SE"/>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7B2D9A-63D0-4CD6-9F47-3A380BD935F9}"/>
              </a:ext>
            </a:extLst>
          </p:cNvPr>
          <p:cNvSpPr>
            <a:spLocks noGrp="1"/>
          </p:cNvSpPr>
          <p:nvPr>
            <p:ph type="title"/>
          </p:nvPr>
        </p:nvSpPr>
        <p:spPr>
          <a:xfrm>
            <a:off x="800100" y="2286000"/>
            <a:ext cx="7543800" cy="1450757"/>
          </a:xfrm>
        </p:spPr>
        <p:txBody>
          <a:bodyPr/>
          <a:lstStyle/>
          <a:p>
            <a:pPr algn="ctr"/>
            <a:r>
              <a:rPr lang="en-CA" b="1" dirty="0">
                <a:latin typeface="Raleway" pitchFamily="2" charset="0"/>
                <a:cs typeface="Times New Roman" panose="02020603050405020304" pitchFamily="18" charset="0"/>
              </a:rPr>
              <a:t>Essay Requirements</a:t>
            </a:r>
          </a:p>
        </p:txBody>
      </p:sp>
    </p:spTree>
    <p:extLst>
      <p:ext uri="{BB962C8B-B14F-4D97-AF65-F5344CB8AC3E}">
        <p14:creationId xmlns:p14="http://schemas.microsoft.com/office/powerpoint/2010/main" val="12337880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09600"/>
          </a:xfrm>
        </p:spPr>
        <p:txBody>
          <a:bodyPr>
            <a:normAutofit fontScale="90000"/>
          </a:bodyPr>
          <a:lstStyle/>
          <a:p>
            <a:br>
              <a:rPr lang="en-CA" sz="5400" b="1" dirty="0">
                <a:latin typeface="Raleway" pitchFamily="2" charset="0"/>
              </a:rPr>
            </a:br>
            <a:br>
              <a:rPr lang="en-CA" sz="3600" b="1" dirty="0">
                <a:latin typeface="Raleway" pitchFamily="2" charset="0"/>
              </a:rPr>
            </a:br>
            <a:br>
              <a:rPr lang="en-CA" sz="3600" b="1" dirty="0">
                <a:latin typeface="Raleway" pitchFamily="2" charset="0"/>
              </a:rPr>
            </a:br>
            <a:r>
              <a:rPr lang="en-US" sz="3600" b="1" dirty="0">
                <a:latin typeface="Raleway" pitchFamily="2" charset="0"/>
                <a:cs typeface="Times New Roman" panose="02020603050405020304" pitchFamily="18" charset="0"/>
              </a:rPr>
              <a:t>PROCESS</a:t>
            </a:r>
            <a:endParaRPr lang="en-US" sz="3600" b="1" dirty="0">
              <a:latin typeface="Raleway" pitchFamily="2" charset="0"/>
            </a:endParaRPr>
          </a:p>
        </p:txBody>
      </p:sp>
      <p:sp>
        <p:nvSpPr>
          <p:cNvPr id="3" name="Content Placeholder 2"/>
          <p:cNvSpPr>
            <a:spLocks noGrp="1"/>
          </p:cNvSpPr>
          <p:nvPr>
            <p:ph idx="1"/>
          </p:nvPr>
        </p:nvSpPr>
        <p:spPr>
          <a:xfrm>
            <a:off x="457200" y="807720"/>
            <a:ext cx="8229600" cy="5867400"/>
          </a:xfrm>
        </p:spPr>
        <p:txBody>
          <a:bodyPr>
            <a:normAutofit/>
          </a:bodyPr>
          <a:lstStyle/>
          <a:p>
            <a:pPr marL="342900" lvl="0" indent="-342900">
              <a:lnSpc>
                <a:spcPct val="115000"/>
              </a:lnSpc>
              <a:spcAft>
                <a:spcPts val="1000"/>
              </a:spcAft>
              <a:buFont typeface="+mj-lt"/>
              <a:buAutoNum type="arabicPeriod"/>
            </a:pPr>
            <a:r>
              <a:rPr lang="en-CA" sz="2200" dirty="0">
                <a:effectLst/>
                <a:latin typeface="Raleway" pitchFamily="2" charset="0"/>
                <a:ea typeface="Calibri" panose="020F0502020204030204" pitchFamily="34" charset="0"/>
                <a:cs typeface="Times New Roman" panose="02020603050405020304" pitchFamily="18" charset="0"/>
              </a:rPr>
              <a:t>The ethical essay is to be </a:t>
            </a:r>
            <a:r>
              <a:rPr lang="en-CA" sz="2200" b="1" u="sng" dirty="0">
                <a:effectLst/>
                <a:latin typeface="Raleway" pitchFamily="2" charset="0"/>
                <a:ea typeface="Calibri" panose="020F0502020204030204" pitchFamily="34" charset="0"/>
                <a:cs typeface="Times New Roman" panose="02020603050405020304" pitchFamily="18" charset="0"/>
              </a:rPr>
              <a:t>written individually</a:t>
            </a:r>
            <a:r>
              <a:rPr lang="en-CA" sz="2200" dirty="0">
                <a:effectLst/>
                <a:latin typeface="Raleway" pitchFamily="2" charset="0"/>
                <a:ea typeface="Calibri" panose="020F0502020204030204" pitchFamily="34" charset="0"/>
                <a:cs typeface="Times New Roman" panose="02020603050405020304" pitchFamily="18" charset="0"/>
              </a:rPr>
              <a:t> using American Psychological Association (APA) format.</a:t>
            </a:r>
          </a:p>
          <a:p>
            <a:pPr marL="342900" indent="-342900">
              <a:buFont typeface="+mj-lt"/>
              <a:buAutoNum type="arabicPeriod"/>
            </a:pPr>
            <a:r>
              <a:rPr lang="en-CA" sz="2200" u="none" strike="noStrike" dirty="0">
                <a:effectLst/>
                <a:latin typeface="Raleway" pitchFamily="2" charset="0"/>
                <a:ea typeface="Times New Roman" panose="02020603050405020304" pitchFamily="18" charset="0"/>
                <a:cs typeface="Times New Roman" panose="02020603050405020304" pitchFamily="18" charset="0"/>
              </a:rPr>
              <a:t>Select ONE of the</a:t>
            </a:r>
            <a:r>
              <a:rPr lang="en-CA" sz="2200" u="none" strike="sngStrike" dirty="0">
                <a:effectLst/>
                <a:latin typeface="Raleway" pitchFamily="2" charset="0"/>
                <a:ea typeface="Times New Roman" panose="02020603050405020304" pitchFamily="18" charset="0"/>
                <a:cs typeface="Times New Roman" panose="02020603050405020304" pitchFamily="18" charset="0"/>
              </a:rPr>
              <a:t> </a:t>
            </a:r>
            <a:r>
              <a:rPr lang="en-CA" sz="2200" u="none" strike="noStrike" dirty="0">
                <a:effectLst/>
                <a:latin typeface="Raleway" pitchFamily="2" charset="0"/>
                <a:ea typeface="Times New Roman" panose="02020603050405020304" pitchFamily="18" charset="0"/>
                <a:cs typeface="Times New Roman" panose="02020603050405020304" pitchFamily="18" charset="0"/>
              </a:rPr>
              <a:t>topics </a:t>
            </a:r>
            <a:r>
              <a:rPr lang="en-CA" sz="2200" dirty="0">
                <a:latin typeface="Raleway" pitchFamily="2" charset="0"/>
                <a:ea typeface="Times New Roman" panose="02020603050405020304" pitchFamily="18" charset="0"/>
                <a:cs typeface="Times New Roman" panose="02020603050405020304" pitchFamily="18" charset="0"/>
              </a:rPr>
              <a:t>posted</a:t>
            </a:r>
            <a:r>
              <a:rPr lang="en-CA" sz="2200" u="none" strike="noStrike" dirty="0">
                <a:effectLst/>
                <a:latin typeface="Raleway" pitchFamily="2" charset="0"/>
                <a:ea typeface="Times New Roman" panose="02020603050405020304" pitchFamily="18" charset="0"/>
                <a:cs typeface="Times New Roman" panose="02020603050405020304" pitchFamily="18" charset="0"/>
              </a:rPr>
              <a:t> for your essay. Be sure to choose the topic that you have a strong interest and a strong background of information</a:t>
            </a:r>
            <a:r>
              <a:rPr lang="en-CA" sz="2200" dirty="0">
                <a:latin typeface="Raleway" pitchFamily="2" charset="0"/>
                <a:ea typeface="Times New Roman" panose="02020603050405020304" pitchFamily="18" charset="0"/>
                <a:cs typeface="Times New Roman" panose="02020603050405020304" pitchFamily="18" charset="0"/>
              </a:rPr>
              <a:t> </a:t>
            </a:r>
            <a:r>
              <a:rPr lang="en-CA" sz="2200" dirty="0">
                <a:latin typeface="Raleway" pitchFamily="2" charset="0"/>
              </a:rPr>
              <a:t>or a strong personal belief in.</a:t>
            </a:r>
            <a:endParaRPr lang="en-CA" sz="2200" u="dbl" dirty="0">
              <a:effectLst/>
              <a:latin typeface="Raleway" pitchFamily="2" charset="0"/>
              <a:ea typeface="Times New Roman" panose="02020603050405020304" pitchFamily="18" charset="0"/>
              <a:cs typeface="Times New Roman" panose="02020603050405020304" pitchFamily="18" charset="0"/>
            </a:endParaRPr>
          </a:p>
          <a:p>
            <a:pPr marL="342900" lvl="0" indent="-342900">
              <a:buFont typeface="+mj-lt"/>
              <a:buAutoNum type="arabicPeriod"/>
            </a:pPr>
            <a:r>
              <a:rPr lang="en-CA" sz="2200" u="none" strike="noStrike" dirty="0">
                <a:effectLst/>
                <a:latin typeface="Raleway" pitchFamily="2" charset="0"/>
                <a:ea typeface="Times New Roman" panose="02020603050405020304" pitchFamily="18" charset="0"/>
                <a:cs typeface="Times New Roman" panose="02020603050405020304" pitchFamily="18" charset="0"/>
              </a:rPr>
              <a:t>Read widely about your topic by researching literature study to familiarize yourself with the different perspectives that exist about your topic.</a:t>
            </a:r>
          </a:p>
          <a:p>
            <a:pPr marL="342900" indent="-342900">
              <a:buFont typeface="+mj-lt"/>
              <a:buAutoNum type="arabicPeriod"/>
            </a:pPr>
            <a:r>
              <a:rPr lang="en-CA" sz="2200" strike="noStrike" dirty="0">
                <a:effectLst/>
                <a:latin typeface="Raleway" pitchFamily="2" charset="0"/>
                <a:ea typeface="Times New Roman" panose="02020603050405020304" pitchFamily="18" charset="0"/>
                <a:cs typeface="Times New Roman" panose="02020603050405020304" pitchFamily="18" charset="0"/>
              </a:rPr>
              <a:t>Formulate a clear and concise thesis/argument. The aim of your paper is to support your position through ethical reasoning with valid literature references.</a:t>
            </a:r>
            <a:endParaRPr lang="en-CA" sz="2200" dirty="0">
              <a:latin typeface="Raleway" pitchFamily="2" charset="0"/>
              <a:ea typeface="Times New Roman" panose="02020603050405020304" pitchFamily="18" charset="0"/>
              <a:cs typeface="Times New Roman" panose="02020603050405020304" pitchFamily="18" charset="0"/>
            </a:endParaRPr>
          </a:p>
          <a:p>
            <a:pPr marL="342900" indent="-342900">
              <a:buFont typeface="+mj-lt"/>
              <a:buAutoNum type="arabicPeriod"/>
            </a:pPr>
            <a:r>
              <a:rPr lang="en-CA" sz="2200" strike="noStrike" dirty="0">
                <a:effectLst/>
                <a:latin typeface="Raleway" pitchFamily="2" charset="0"/>
                <a:ea typeface="Times New Roman" panose="02020603050405020304" pitchFamily="18" charset="0"/>
                <a:cs typeface="Times New Roman" panose="02020603050405020304" pitchFamily="18" charset="0"/>
              </a:rPr>
              <a:t>Make </a:t>
            </a:r>
            <a:r>
              <a:rPr lang="en-CA" sz="2200" u="none" strike="noStrike" dirty="0">
                <a:effectLst/>
                <a:latin typeface="Raleway" pitchFamily="2" charset="0"/>
                <a:ea typeface="Times New Roman" panose="02020603050405020304" pitchFamily="18" charset="0"/>
                <a:cs typeface="Times New Roman" panose="02020603050405020304" pitchFamily="18" charset="0"/>
              </a:rPr>
              <a:t>sure that you use a MINIMUM of five references that are </a:t>
            </a:r>
            <a:r>
              <a:rPr lang="en-CA" sz="2200" b="1" u="none" strike="noStrike" dirty="0">
                <a:effectLst/>
                <a:latin typeface="Raleway" pitchFamily="2" charset="0"/>
                <a:ea typeface="Times New Roman" panose="02020603050405020304" pitchFamily="18" charset="0"/>
                <a:cs typeface="Times New Roman" panose="02020603050405020304" pitchFamily="18" charset="0"/>
              </a:rPr>
              <a:t>NOT part of the required course readings</a:t>
            </a:r>
            <a:endParaRPr lang="en-CA" sz="2200" u="dbl" dirty="0">
              <a:effectLst/>
              <a:latin typeface="Raleway" pitchFamily="2" charset="0"/>
              <a:ea typeface="Times New Roman" panose="02020603050405020304" pitchFamily="18" charset="0"/>
              <a:cs typeface="Times New Roman" panose="02020603050405020304" pitchFamily="18" charset="0"/>
            </a:endParaRPr>
          </a:p>
          <a:p>
            <a:pPr marL="342900" lvl="0" indent="-342900">
              <a:buFont typeface="+mj-lt"/>
              <a:buAutoNum type="arabicPeriod"/>
            </a:pPr>
            <a:endParaRPr lang="en-CA" sz="2400" u="dbl"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lvl="0" indent="0">
              <a:lnSpc>
                <a:spcPct val="100000"/>
              </a:lnSpc>
              <a:spcBef>
                <a:spcPts val="0"/>
              </a:spcBef>
              <a:spcAft>
                <a:spcPts val="0"/>
              </a:spcAft>
              <a:buNone/>
            </a:pPr>
            <a:endParaRPr lang="en-CA" sz="25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044008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3387" y="280988"/>
            <a:ext cx="8229600" cy="457200"/>
          </a:xfrm>
        </p:spPr>
        <p:txBody>
          <a:bodyPr>
            <a:normAutofit fontScale="90000"/>
          </a:bodyPr>
          <a:lstStyle/>
          <a:p>
            <a:br>
              <a:rPr lang="en-CA" sz="5400" b="1" dirty="0"/>
            </a:br>
            <a:br>
              <a:rPr lang="en-CA" sz="3600" b="1" dirty="0"/>
            </a:br>
            <a:br>
              <a:rPr lang="en-CA" sz="3100" b="1" u="sng" dirty="0">
                <a:latin typeface="Raleway" pitchFamily="2" charset="0"/>
              </a:rPr>
            </a:br>
            <a:r>
              <a:rPr lang="en-US" sz="3100" b="1" dirty="0">
                <a:solidFill>
                  <a:srgbClr val="FF0000"/>
                </a:solidFill>
                <a:effectLst/>
                <a:latin typeface="Raleway" pitchFamily="2" charset="0"/>
                <a:ea typeface="Times New Roman" panose="02020603050405020304" pitchFamily="18" charset="0"/>
              </a:rPr>
              <a:t>Expectations and FORMAT</a:t>
            </a:r>
            <a:endParaRPr lang="en-US" sz="3100" b="1" dirty="0">
              <a:latin typeface="Raleway" pitchFamily="2" charset="0"/>
            </a:endParaRPr>
          </a:p>
        </p:txBody>
      </p:sp>
      <p:sp>
        <p:nvSpPr>
          <p:cNvPr id="3" name="Content Placeholder 2"/>
          <p:cNvSpPr>
            <a:spLocks noGrp="1"/>
          </p:cNvSpPr>
          <p:nvPr>
            <p:ph idx="1"/>
          </p:nvPr>
        </p:nvSpPr>
        <p:spPr>
          <a:xfrm>
            <a:off x="395287" y="857250"/>
            <a:ext cx="8305800" cy="5848350"/>
          </a:xfrm>
        </p:spPr>
        <p:txBody>
          <a:bodyPr>
            <a:normAutofit fontScale="55000" lnSpcReduction="20000"/>
          </a:bodyPr>
          <a:lstStyle/>
          <a:p>
            <a:r>
              <a:rPr lang="en-US" sz="3500" b="1" dirty="0">
                <a:effectLst/>
                <a:latin typeface="Raleway" pitchFamily="2" charset="0"/>
                <a:ea typeface="Times New Roman" panose="02020603050405020304" pitchFamily="18" charset="0"/>
              </a:rPr>
              <a:t>NOTE: </a:t>
            </a:r>
            <a:r>
              <a:rPr lang="en-US" sz="3500" dirty="0">
                <a:effectLst/>
                <a:latin typeface="Raleway" pitchFamily="2" charset="0"/>
                <a:ea typeface="Times New Roman" panose="02020603050405020304" pitchFamily="18" charset="0"/>
              </a:rPr>
              <a:t> Only the </a:t>
            </a:r>
            <a:r>
              <a:rPr lang="en-US" sz="3500" dirty="0">
                <a:latin typeface="Raleway" pitchFamily="2" charset="0"/>
                <a:ea typeface="Times New Roman" panose="02020603050405020304" pitchFamily="18" charset="0"/>
              </a:rPr>
              <a:t>approved listed of topics posted should be used </a:t>
            </a:r>
            <a:r>
              <a:rPr lang="en-US" sz="3500" dirty="0">
                <a:effectLst/>
                <a:latin typeface="Raleway" pitchFamily="2" charset="0"/>
                <a:ea typeface="Times New Roman" panose="02020603050405020304" pitchFamily="18" charset="0"/>
              </a:rPr>
              <a:t>for your Ethical Dilemma paper. Essays submitted with a topic that is not on the list will not be accepted and mark of your paper will be automatically </a:t>
            </a:r>
            <a:r>
              <a:rPr lang="en-US" sz="3500" b="1" dirty="0">
                <a:effectLst/>
                <a:latin typeface="Raleway" pitchFamily="2" charset="0"/>
                <a:ea typeface="Times New Roman" panose="02020603050405020304" pitchFamily="18" charset="0"/>
              </a:rPr>
              <a:t>zero</a:t>
            </a:r>
            <a:r>
              <a:rPr lang="en-US" sz="3500" dirty="0">
                <a:effectLst/>
                <a:latin typeface="Raleway" pitchFamily="2" charset="0"/>
                <a:ea typeface="Times New Roman" panose="02020603050405020304" pitchFamily="18" charset="0"/>
              </a:rPr>
              <a:t>. </a:t>
            </a:r>
            <a:endParaRPr lang="en-CA" sz="3500" dirty="0">
              <a:effectLst/>
              <a:latin typeface="Raleway" pitchFamily="2" charset="0"/>
              <a:ea typeface="Times New Roman" panose="02020603050405020304" pitchFamily="18" charset="0"/>
            </a:endParaRPr>
          </a:p>
          <a:p>
            <a:pPr marL="342900" lvl="0" indent="-342900">
              <a:buFont typeface="Symbol" panose="05050102010706020507" pitchFamily="18" charset="2"/>
              <a:buChar char=""/>
            </a:pPr>
            <a:r>
              <a:rPr lang="en-US" sz="3500" dirty="0">
                <a:effectLst/>
                <a:latin typeface="Raleway" pitchFamily="2" charset="0"/>
                <a:ea typeface="Times New Roman" panose="02020603050405020304" pitchFamily="18" charset="0"/>
              </a:rPr>
              <a:t>APA format with a clear and well-developed introduction, thesis, content, and conclusion</a:t>
            </a:r>
            <a:endParaRPr lang="en-CA" sz="3500" dirty="0">
              <a:effectLst/>
              <a:latin typeface="Raleway" pitchFamily="2" charset="0"/>
              <a:ea typeface="Times New Roman" panose="02020603050405020304" pitchFamily="18" charset="0"/>
            </a:endParaRPr>
          </a:p>
          <a:p>
            <a:pPr marL="342900" lvl="0" indent="-342900">
              <a:buFont typeface="Symbol" panose="05050102010706020507" pitchFamily="18" charset="2"/>
              <a:buChar char=""/>
            </a:pPr>
            <a:r>
              <a:rPr lang="en-US" sz="3500" b="1" dirty="0">
                <a:effectLst/>
                <a:latin typeface="Raleway" pitchFamily="2" charset="0"/>
                <a:ea typeface="Times New Roman" panose="02020603050405020304" pitchFamily="18" charset="0"/>
              </a:rPr>
              <a:t>Microsoft Word-processed (not (PDF) adobe format, not Mac format).</a:t>
            </a:r>
            <a:r>
              <a:rPr lang="en-US" sz="3500" dirty="0">
                <a:effectLst/>
                <a:latin typeface="Raleway" pitchFamily="2" charset="0"/>
                <a:ea typeface="Times New Roman" panose="02020603050405020304" pitchFamily="18" charset="0"/>
              </a:rPr>
              <a:t> </a:t>
            </a:r>
            <a:endParaRPr lang="en-CA" sz="3500" dirty="0">
              <a:effectLst/>
              <a:latin typeface="Raleway" pitchFamily="2" charset="0"/>
              <a:ea typeface="Times New Roman" panose="02020603050405020304" pitchFamily="18" charset="0"/>
            </a:endParaRPr>
          </a:p>
          <a:p>
            <a:pPr marL="342900" indent="-342900">
              <a:buFont typeface="Symbol" panose="05050102010706020507" pitchFamily="18" charset="2"/>
              <a:buChar char=""/>
            </a:pPr>
            <a:r>
              <a:rPr lang="en-US" sz="3500" b="1" dirty="0">
                <a:latin typeface="Raleway" pitchFamily="2" charset="0"/>
                <a:ea typeface="Times New Roman" panose="02020603050405020304" pitchFamily="18" charset="0"/>
              </a:rPr>
              <a:t>Double space- type/word processed with 12-point font, Times New Roman</a:t>
            </a:r>
            <a:endParaRPr lang="en-CA" sz="3500" dirty="0">
              <a:latin typeface="Raleway" pitchFamily="2" charset="0"/>
              <a:ea typeface="Times New Roman" panose="02020603050405020304" pitchFamily="18" charset="0"/>
            </a:endParaRPr>
          </a:p>
          <a:p>
            <a:pPr marL="342900" lvl="0" indent="-342900">
              <a:buFont typeface="Symbol" panose="05050102010706020507" pitchFamily="18" charset="2"/>
              <a:buChar char=""/>
            </a:pPr>
            <a:r>
              <a:rPr lang="en-US" sz="3500" dirty="0">
                <a:effectLst/>
                <a:latin typeface="Raleway" pitchFamily="2" charset="0"/>
                <a:ea typeface="Times New Roman" panose="02020603050405020304" pitchFamily="18" charset="0"/>
              </a:rPr>
              <a:t>Complete </a:t>
            </a:r>
            <a:r>
              <a:rPr lang="en-US" sz="3500" b="1" dirty="0">
                <a:effectLst/>
                <a:latin typeface="Raleway" pitchFamily="2" charset="0"/>
                <a:ea typeface="Times New Roman" panose="02020603050405020304" pitchFamily="18" charset="0"/>
              </a:rPr>
              <a:t>6 pages individual essay paper excluding title page and reference page.</a:t>
            </a:r>
            <a:r>
              <a:rPr lang="en-US" sz="3500" dirty="0">
                <a:effectLst/>
                <a:latin typeface="Raleway" pitchFamily="2" charset="0"/>
                <a:ea typeface="Times New Roman" panose="02020603050405020304" pitchFamily="18" charset="0"/>
              </a:rPr>
              <a:t> </a:t>
            </a:r>
            <a:r>
              <a:rPr lang="en-US" sz="3500" b="1" dirty="0">
                <a:effectLst/>
                <a:highlight>
                  <a:srgbClr val="FFFF00"/>
                </a:highlight>
                <a:latin typeface="Raleway" pitchFamily="2" charset="0"/>
                <a:ea typeface="Times New Roman" panose="02020603050405020304" pitchFamily="18" charset="0"/>
                <a:cs typeface="Times New Roman" panose="02020603050405020304" pitchFamily="18" charset="0"/>
              </a:rPr>
              <a:t>No</a:t>
            </a:r>
            <a:r>
              <a:rPr lang="en-US" sz="3500" b="1" spc="-25" dirty="0">
                <a:effectLst/>
                <a:highlight>
                  <a:srgbClr val="FFFF00"/>
                </a:highlight>
                <a:latin typeface="Raleway" pitchFamily="2" charset="0"/>
                <a:ea typeface="Times New Roman" panose="02020603050405020304" pitchFamily="18" charset="0"/>
                <a:cs typeface="Times New Roman" panose="02020603050405020304" pitchFamily="18" charset="0"/>
              </a:rPr>
              <a:t> </a:t>
            </a:r>
            <a:r>
              <a:rPr lang="en-US" sz="3500" b="1" dirty="0">
                <a:effectLst/>
                <a:highlight>
                  <a:srgbClr val="FFFF00"/>
                </a:highlight>
                <a:latin typeface="Raleway" pitchFamily="2" charset="0"/>
                <a:ea typeface="Times New Roman" panose="02020603050405020304" pitchFamily="18" charset="0"/>
                <a:cs typeface="Times New Roman" panose="02020603050405020304" pitchFamily="18" charset="0"/>
              </a:rPr>
              <a:t>marks</a:t>
            </a:r>
            <a:r>
              <a:rPr lang="en-US" sz="3500" b="1" spc="-20" dirty="0">
                <a:effectLst/>
                <a:highlight>
                  <a:srgbClr val="FFFF00"/>
                </a:highlight>
                <a:latin typeface="Raleway" pitchFamily="2" charset="0"/>
                <a:ea typeface="Times New Roman" panose="02020603050405020304" pitchFamily="18" charset="0"/>
                <a:cs typeface="Times New Roman" panose="02020603050405020304" pitchFamily="18" charset="0"/>
              </a:rPr>
              <a:t> </a:t>
            </a:r>
            <a:r>
              <a:rPr lang="en-US" sz="3500" b="1" dirty="0">
                <a:effectLst/>
                <a:highlight>
                  <a:srgbClr val="FFFF00"/>
                </a:highlight>
                <a:latin typeface="Raleway" pitchFamily="2" charset="0"/>
                <a:ea typeface="Times New Roman" panose="02020603050405020304" pitchFamily="18" charset="0"/>
                <a:cs typeface="Times New Roman" panose="02020603050405020304" pitchFamily="18" charset="0"/>
              </a:rPr>
              <a:t>will</a:t>
            </a:r>
            <a:r>
              <a:rPr lang="en-US" sz="3500" b="1" spc="-10" dirty="0">
                <a:effectLst/>
                <a:highlight>
                  <a:srgbClr val="FFFF00"/>
                </a:highlight>
                <a:latin typeface="Raleway" pitchFamily="2" charset="0"/>
                <a:ea typeface="Times New Roman" panose="02020603050405020304" pitchFamily="18" charset="0"/>
                <a:cs typeface="Times New Roman" panose="02020603050405020304" pitchFamily="18" charset="0"/>
              </a:rPr>
              <a:t> </a:t>
            </a:r>
            <a:r>
              <a:rPr lang="en-US" sz="3500" b="1" dirty="0">
                <a:effectLst/>
                <a:highlight>
                  <a:srgbClr val="FFFF00"/>
                </a:highlight>
                <a:latin typeface="Raleway" pitchFamily="2" charset="0"/>
                <a:ea typeface="Times New Roman" panose="02020603050405020304" pitchFamily="18" charset="0"/>
                <a:cs typeface="Times New Roman" panose="02020603050405020304" pitchFamily="18" charset="0"/>
              </a:rPr>
              <a:t>be awarded for essays over the page limit***</a:t>
            </a:r>
            <a:endParaRPr lang="en-CA" sz="3500" dirty="0">
              <a:effectLst/>
              <a:latin typeface="Raleway" pitchFamily="2" charset="0"/>
              <a:ea typeface="Times New Roman" panose="02020603050405020304" pitchFamily="18" charset="0"/>
            </a:endParaRPr>
          </a:p>
          <a:p>
            <a:pPr marL="342900" lvl="0" indent="-342900">
              <a:lnSpc>
                <a:spcPct val="115000"/>
              </a:lnSpc>
              <a:buFont typeface="Symbol" panose="05050102010706020507" pitchFamily="18" charset="2"/>
              <a:buChar char=""/>
            </a:pPr>
            <a:r>
              <a:rPr lang="en-CA" sz="3500" dirty="0">
                <a:solidFill>
                  <a:srgbClr val="000000"/>
                </a:solidFill>
                <a:effectLst/>
                <a:latin typeface="Raleway" pitchFamily="2" charset="0"/>
                <a:ea typeface="Calibri" panose="020F0502020204030204" pitchFamily="34" charset="0"/>
                <a:cs typeface="Times New Roman" panose="02020603050405020304" pitchFamily="18" charset="0"/>
              </a:rPr>
              <a:t>Submit an </a:t>
            </a:r>
            <a:r>
              <a:rPr lang="en-CA" sz="3500" b="1" dirty="0">
                <a:solidFill>
                  <a:srgbClr val="000000"/>
                </a:solidFill>
                <a:effectLst/>
                <a:latin typeface="Raleway" pitchFamily="2" charset="0"/>
                <a:ea typeface="Calibri" panose="020F0502020204030204" pitchFamily="34" charset="0"/>
                <a:cs typeface="Times New Roman" panose="02020603050405020304" pitchFamily="18" charset="0"/>
              </a:rPr>
              <a:t>electronic copy</a:t>
            </a:r>
            <a:r>
              <a:rPr lang="en-CA" sz="3500" dirty="0">
                <a:solidFill>
                  <a:srgbClr val="000000"/>
                </a:solidFill>
                <a:effectLst/>
                <a:latin typeface="Raleway" pitchFamily="2" charset="0"/>
                <a:ea typeface="Calibri" panose="020F0502020204030204" pitchFamily="34" charset="0"/>
                <a:cs typeface="Times New Roman" panose="02020603050405020304" pitchFamily="18" charset="0"/>
              </a:rPr>
              <a:t> to the instructor through</a:t>
            </a:r>
            <a:r>
              <a:rPr lang="en-CA" sz="3500" b="1" dirty="0">
                <a:solidFill>
                  <a:srgbClr val="C00000"/>
                </a:solidFill>
                <a:effectLst/>
                <a:latin typeface="Raleway" pitchFamily="2" charset="0"/>
                <a:ea typeface="Calibri" panose="020F0502020204030204" pitchFamily="34" charset="0"/>
                <a:cs typeface="Times New Roman" panose="02020603050405020304" pitchFamily="18" charset="0"/>
              </a:rPr>
              <a:t> SAFE ASSIGNMENT </a:t>
            </a:r>
            <a:r>
              <a:rPr lang="en-CA" sz="3500" dirty="0">
                <a:effectLst/>
                <a:latin typeface="Raleway" pitchFamily="2" charset="0"/>
                <a:ea typeface="Calibri" panose="020F0502020204030204" pitchFamily="34" charset="0"/>
                <a:cs typeface="Times New Roman" panose="02020603050405020304" pitchFamily="18" charset="0"/>
              </a:rPr>
              <a:t>by midnight of the due date and only single attempt. </a:t>
            </a:r>
          </a:p>
          <a:p>
            <a:pPr marL="457200">
              <a:lnSpc>
                <a:spcPct val="115000"/>
              </a:lnSpc>
              <a:spcAft>
                <a:spcPts val="1000"/>
              </a:spcAft>
            </a:pPr>
            <a:r>
              <a:rPr lang="en-CA" sz="3500" b="1" u="sng" dirty="0">
                <a:effectLst/>
                <a:latin typeface="Raleway" pitchFamily="2" charset="0"/>
                <a:ea typeface="Calibri" panose="020F0502020204030204" pitchFamily="34" charset="0"/>
                <a:cs typeface="Times New Roman" panose="02020603050405020304" pitchFamily="18" charset="0"/>
              </a:rPr>
              <a:t>NOTE:</a:t>
            </a:r>
            <a:r>
              <a:rPr lang="en-CA" sz="3500" dirty="0">
                <a:effectLst/>
                <a:latin typeface="Raleway" pitchFamily="2" charset="0"/>
                <a:ea typeface="Calibri" panose="020F0502020204030204" pitchFamily="34" charset="0"/>
                <a:cs typeface="Times New Roman" panose="02020603050405020304" pitchFamily="18" charset="0"/>
              </a:rPr>
              <a:t> Please make sure to double check that it is the right paper that you are submitting. (Student had submitted wrong paper in the past). </a:t>
            </a:r>
          </a:p>
          <a:p>
            <a:pPr>
              <a:buFont typeface="Arial" panose="020B0604020202020204" pitchFamily="34" charset="0"/>
              <a:buChar char="•"/>
            </a:pPr>
            <a:r>
              <a:rPr lang="en-US" sz="3500" dirty="0">
                <a:latin typeface="Raleway" pitchFamily="2" charset="0"/>
              </a:rPr>
              <a:t> If requested by your professor, a hard copy of </a:t>
            </a:r>
            <a:r>
              <a:rPr lang="en-US" sz="3200" dirty="0">
                <a:latin typeface="Raleway" pitchFamily="2" charset="0"/>
              </a:rPr>
              <a:t>the paper must be submitted on the due date or late penalties will apply.</a:t>
            </a:r>
            <a:endParaRPr lang="en-CA" sz="3200" dirty="0">
              <a:latin typeface="Raleway" pitchFamily="2" charset="0"/>
            </a:endParaRPr>
          </a:p>
          <a:p>
            <a:pPr marL="342900" indent="-342900">
              <a:buFont typeface="+mj-lt"/>
              <a:buAutoNum type="arabicPeriod"/>
            </a:pPr>
            <a:endParaRPr lang="en-CA" sz="2400" u="dbl"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buFont typeface="+mj-lt"/>
              <a:buAutoNum type="arabicPeriod"/>
            </a:pPr>
            <a:endParaRPr lang="en-CA" sz="2400" u="dbl"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lvl="0" indent="0">
              <a:lnSpc>
                <a:spcPct val="100000"/>
              </a:lnSpc>
              <a:spcBef>
                <a:spcPts val="0"/>
              </a:spcBef>
              <a:spcAft>
                <a:spcPts val="0"/>
              </a:spcAft>
              <a:buNone/>
            </a:pPr>
            <a:endParaRPr lang="en-CA" sz="25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771361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09600"/>
          </a:xfrm>
        </p:spPr>
        <p:txBody>
          <a:bodyPr>
            <a:normAutofit fontScale="90000"/>
          </a:bodyPr>
          <a:lstStyle/>
          <a:p>
            <a:br>
              <a:rPr lang="en-CA" sz="5400" b="1" dirty="0"/>
            </a:br>
            <a:br>
              <a:rPr lang="en-CA" sz="3600" b="1" dirty="0"/>
            </a:br>
            <a:br>
              <a:rPr lang="en-CA" sz="3600" b="1" dirty="0"/>
            </a:br>
            <a:r>
              <a:rPr lang="en-US" sz="3300" b="1" dirty="0">
                <a:solidFill>
                  <a:srgbClr val="FF0000"/>
                </a:solidFill>
                <a:effectLst/>
                <a:latin typeface="Raleway" pitchFamily="2" charset="0"/>
                <a:ea typeface="Times New Roman" panose="02020603050405020304" pitchFamily="18" charset="0"/>
              </a:rPr>
              <a:t>Expectations and FORMAT</a:t>
            </a:r>
            <a:endParaRPr lang="en-US" sz="3300" b="1" dirty="0">
              <a:latin typeface="Raleway" pitchFamily="2" charset="0"/>
            </a:endParaRPr>
          </a:p>
        </p:txBody>
      </p:sp>
      <p:sp>
        <p:nvSpPr>
          <p:cNvPr id="3" name="Content Placeholder 2"/>
          <p:cNvSpPr>
            <a:spLocks noGrp="1"/>
          </p:cNvSpPr>
          <p:nvPr>
            <p:ph idx="1"/>
          </p:nvPr>
        </p:nvSpPr>
        <p:spPr>
          <a:xfrm>
            <a:off x="419100" y="685800"/>
            <a:ext cx="8305800" cy="5943600"/>
          </a:xfrm>
        </p:spPr>
        <p:txBody>
          <a:bodyPr>
            <a:normAutofit/>
          </a:bodyPr>
          <a:lstStyle/>
          <a:p>
            <a:pPr marL="0" indent="0">
              <a:lnSpc>
                <a:spcPct val="100000"/>
              </a:lnSpc>
              <a:spcBef>
                <a:spcPts val="0"/>
              </a:spcBef>
              <a:spcAft>
                <a:spcPts val="0"/>
              </a:spcAft>
            </a:pPr>
            <a:r>
              <a:rPr lang="en-US" sz="1800" b="1" dirty="0">
                <a:solidFill>
                  <a:srgbClr val="FF0000"/>
                </a:solidFill>
                <a:effectLst/>
                <a:latin typeface="Raleway" pitchFamily="2" charset="0"/>
                <a:ea typeface="Times New Roman" panose="02020603050405020304" pitchFamily="18" charset="0"/>
              </a:rPr>
              <a:t>Resources:</a:t>
            </a:r>
            <a:endParaRPr lang="en-CA" sz="1800" dirty="0">
              <a:effectLst/>
              <a:latin typeface="Raleway" pitchFamily="2" charset="0"/>
              <a:ea typeface="Times New Roman" panose="02020603050405020304" pitchFamily="18" charset="0"/>
            </a:endParaRPr>
          </a:p>
          <a:p>
            <a:pPr marL="0" lvl="0" indent="0">
              <a:lnSpc>
                <a:spcPct val="100000"/>
              </a:lnSpc>
              <a:spcBef>
                <a:spcPts val="0"/>
              </a:spcBef>
              <a:spcAft>
                <a:spcPts val="0"/>
              </a:spcAft>
              <a:buFont typeface="Symbol" panose="05050102010706020507" pitchFamily="18" charset="2"/>
              <a:buChar char=""/>
            </a:pPr>
            <a:r>
              <a:rPr lang="en-CA" sz="1800" b="1" dirty="0">
                <a:solidFill>
                  <a:srgbClr val="000000"/>
                </a:solidFill>
                <a:effectLst/>
                <a:latin typeface="Raleway" pitchFamily="2" charset="0"/>
                <a:ea typeface="Calibri" panose="020F0502020204030204" pitchFamily="34" charset="0"/>
                <a:cs typeface="Times New Roman" panose="02020603050405020304" pitchFamily="18" charset="0"/>
              </a:rPr>
              <a:t>Minimum of five</a:t>
            </a:r>
            <a:r>
              <a:rPr lang="en-CA" sz="1800" b="1" dirty="0">
                <a:solidFill>
                  <a:srgbClr val="000000"/>
                </a:solidFill>
                <a:latin typeface="Raleway" pitchFamily="2" charset="0"/>
                <a:ea typeface="Calibri" panose="020F0502020204030204" pitchFamily="34" charset="0"/>
                <a:cs typeface="Times New Roman" panose="02020603050405020304" pitchFamily="18" charset="0"/>
              </a:rPr>
              <a:t> </a:t>
            </a:r>
            <a:r>
              <a:rPr lang="en-CA" sz="1800" b="1" dirty="0">
                <a:solidFill>
                  <a:srgbClr val="000000"/>
                </a:solidFill>
                <a:effectLst/>
                <a:latin typeface="Raleway" pitchFamily="2" charset="0"/>
                <a:ea typeface="Calibri" panose="020F0502020204030204" pitchFamily="34" charset="0"/>
                <a:cs typeface="Times New Roman" panose="02020603050405020304" pitchFamily="18" charset="0"/>
              </a:rPr>
              <a:t>scholarly resources</a:t>
            </a:r>
            <a:r>
              <a:rPr lang="en-CA" sz="1800" dirty="0">
                <a:effectLst/>
                <a:latin typeface="Raleway" pitchFamily="2" charset="0"/>
                <a:ea typeface="Calibri" panose="020F0502020204030204" pitchFamily="34" charset="0"/>
                <a:cs typeface="Times New Roman" panose="02020603050405020304" pitchFamily="18" charset="0"/>
              </a:rPr>
              <a:t> as references </a:t>
            </a:r>
            <a:r>
              <a:rPr lang="en-CA" sz="1800" dirty="0">
                <a:latin typeface="Raleway" pitchFamily="2" charset="0"/>
                <a:ea typeface="Calibri" panose="020F0502020204030204" pitchFamily="34" charset="0"/>
                <a:cs typeface="Times New Roman" panose="02020603050405020304" pitchFamily="18" charset="0"/>
              </a:rPr>
              <a:t>– should not</a:t>
            </a:r>
            <a:r>
              <a:rPr lang="en-CA" sz="1800" dirty="0">
                <a:effectLst/>
                <a:latin typeface="Raleway" pitchFamily="2" charset="0"/>
                <a:ea typeface="Calibri" panose="020F0502020204030204" pitchFamily="34" charset="0"/>
                <a:cs typeface="Times New Roman" panose="02020603050405020304" pitchFamily="18" charset="0"/>
              </a:rPr>
              <a:t> include our course textbooks</a:t>
            </a:r>
          </a:p>
          <a:p>
            <a:pPr marL="0" lvl="0" indent="0">
              <a:lnSpc>
                <a:spcPct val="100000"/>
              </a:lnSpc>
              <a:spcBef>
                <a:spcPts val="0"/>
              </a:spcBef>
              <a:spcAft>
                <a:spcPts val="0"/>
              </a:spcAft>
              <a:buFont typeface="Symbol" panose="05050102010706020507" pitchFamily="18" charset="2"/>
              <a:buChar char=""/>
            </a:pPr>
            <a:r>
              <a:rPr lang="en-CA" sz="1800" dirty="0">
                <a:effectLst/>
                <a:latin typeface="Raleway" pitchFamily="2" charset="0"/>
                <a:ea typeface="Calibri" panose="020F0502020204030204" pitchFamily="34" charset="0"/>
                <a:cs typeface="Times New Roman" panose="02020603050405020304" pitchFamily="18" charset="0"/>
              </a:rPr>
              <a:t>Refer to Publication Manual of the </a:t>
            </a:r>
            <a:r>
              <a:rPr lang="en-CA" sz="1800" dirty="0">
                <a:solidFill>
                  <a:srgbClr val="C00000"/>
                </a:solidFill>
                <a:effectLst/>
                <a:latin typeface="Raleway" pitchFamily="2" charset="0"/>
                <a:ea typeface="Calibri" panose="020F0502020204030204" pitchFamily="34" charset="0"/>
                <a:cs typeface="Times New Roman" panose="02020603050405020304" pitchFamily="18" charset="0"/>
              </a:rPr>
              <a:t>APA</a:t>
            </a:r>
            <a:r>
              <a:rPr lang="en-CA" sz="1800" dirty="0">
                <a:solidFill>
                  <a:srgbClr val="000000"/>
                </a:solidFill>
                <a:effectLst/>
                <a:latin typeface="Raleway" pitchFamily="2" charset="0"/>
                <a:ea typeface="Calibri" panose="020F0502020204030204" pitchFamily="34" charset="0"/>
                <a:cs typeface="Times New Roman" panose="02020603050405020304" pitchFamily="18" charset="0"/>
              </a:rPr>
              <a:t> for paper format </a:t>
            </a:r>
            <a:endParaRPr lang="en-CA" sz="1800" dirty="0">
              <a:effectLst/>
              <a:latin typeface="Raleway" pitchFamily="2" charset="0"/>
              <a:ea typeface="Calibri" panose="020F0502020204030204" pitchFamily="34" charset="0"/>
              <a:cs typeface="Times New Roman" panose="02020603050405020304" pitchFamily="18" charset="0"/>
            </a:endParaRPr>
          </a:p>
          <a:p>
            <a:pPr marL="0" lvl="0" indent="0">
              <a:lnSpc>
                <a:spcPct val="100000"/>
              </a:lnSpc>
              <a:spcBef>
                <a:spcPts val="0"/>
              </a:spcBef>
              <a:spcAft>
                <a:spcPts val="0"/>
              </a:spcAft>
              <a:buFont typeface="Symbol" panose="05050102010706020507" pitchFamily="18" charset="2"/>
              <a:buChar char=""/>
            </a:pPr>
            <a:r>
              <a:rPr lang="en-CA" sz="1800" dirty="0">
                <a:effectLst/>
                <a:latin typeface="Raleway" pitchFamily="2" charset="0"/>
                <a:ea typeface="Calibri" panose="020F0502020204030204" pitchFamily="34" charset="0"/>
                <a:cs typeface="Times New Roman" panose="02020603050405020304" pitchFamily="18" charset="0"/>
              </a:rPr>
              <a:t>Retrieved from nursing journals or any journals from the library like CNA journals</a:t>
            </a:r>
          </a:p>
          <a:p>
            <a:pPr marL="0" lvl="0" indent="0">
              <a:lnSpc>
                <a:spcPct val="100000"/>
              </a:lnSpc>
              <a:spcBef>
                <a:spcPts val="0"/>
              </a:spcBef>
              <a:spcAft>
                <a:spcPts val="0"/>
              </a:spcAft>
              <a:buFont typeface="Symbol" panose="05050102010706020507" pitchFamily="18" charset="2"/>
              <a:buChar char=""/>
            </a:pPr>
            <a:r>
              <a:rPr lang="en-CA" sz="1800" dirty="0">
                <a:effectLst/>
                <a:latin typeface="Raleway" pitchFamily="2" charset="0"/>
                <a:ea typeface="Calibri" panose="020F0502020204030204" pitchFamily="34" charset="0"/>
                <a:cs typeface="Times New Roman" panose="02020603050405020304" pitchFamily="18" charset="0"/>
              </a:rPr>
              <a:t>Other scholarly articles may be utilized, library resources like Seneca can be used. </a:t>
            </a:r>
            <a:r>
              <a:rPr lang="en-US" sz="1800" dirty="0">
                <a:effectLst/>
                <a:latin typeface="Raleway" pitchFamily="2" charset="0"/>
                <a:ea typeface="Times New Roman" panose="02020603050405020304" pitchFamily="18" charset="0"/>
                <a:cs typeface="Times New Roman" panose="02020603050405020304" pitchFamily="18" charset="0"/>
              </a:rPr>
              <a:t>Internet/Google/Edge searches for news/articles/journal are not an academic resource</a:t>
            </a:r>
            <a:endParaRPr lang="en-CA" sz="1800" dirty="0">
              <a:effectLst/>
              <a:latin typeface="Raleway" pitchFamily="2" charset="0"/>
              <a:ea typeface="Calibri" panose="020F0502020204030204" pitchFamily="34" charset="0"/>
              <a:cs typeface="Times New Roman" panose="02020603050405020304" pitchFamily="18" charset="0"/>
            </a:endParaRPr>
          </a:p>
          <a:p>
            <a:r>
              <a:rPr lang="en-US" sz="1800" b="1" dirty="0">
                <a:solidFill>
                  <a:srgbClr val="FF0000"/>
                </a:solidFill>
                <a:effectLst/>
                <a:latin typeface="Raleway" pitchFamily="2" charset="0"/>
                <a:ea typeface="Times New Roman" panose="02020603050405020304" pitchFamily="18" charset="0"/>
              </a:rPr>
              <a:t>Safe Assign</a:t>
            </a:r>
            <a:r>
              <a:rPr lang="en-US" sz="1800" dirty="0">
                <a:solidFill>
                  <a:srgbClr val="000000"/>
                </a:solidFill>
                <a:effectLst/>
                <a:latin typeface="Raleway" pitchFamily="2" charset="0"/>
                <a:ea typeface="Times New Roman" panose="02020603050405020304" pitchFamily="18" charset="0"/>
              </a:rPr>
              <a:t>: Faculty will use </a:t>
            </a:r>
            <a:r>
              <a:rPr lang="en-US" sz="1800" b="1" dirty="0">
                <a:solidFill>
                  <a:srgbClr val="000000"/>
                </a:solidFill>
                <a:effectLst/>
                <a:latin typeface="Raleway" pitchFamily="2" charset="0"/>
                <a:ea typeface="Times New Roman" panose="02020603050405020304" pitchFamily="18" charset="0"/>
              </a:rPr>
              <a:t>discretion</a:t>
            </a:r>
            <a:r>
              <a:rPr lang="en-US" sz="1800" dirty="0">
                <a:solidFill>
                  <a:srgbClr val="000000"/>
                </a:solidFill>
                <a:effectLst/>
                <a:latin typeface="Raleway" pitchFamily="2" charset="0"/>
                <a:ea typeface="Times New Roman" panose="02020603050405020304" pitchFamily="18" charset="0"/>
              </a:rPr>
              <a:t> to deduct marks based on safe-assign matches. Your paper must be submitted through safe assign in the Assignment folder Safe Assign title Essay. </a:t>
            </a:r>
            <a:endParaRPr lang="en-CA" sz="1800" dirty="0">
              <a:effectLst/>
              <a:latin typeface="Raleway" pitchFamily="2" charset="0"/>
              <a:ea typeface="Times New Roman" panose="02020603050405020304" pitchFamily="18" charset="0"/>
            </a:endParaRPr>
          </a:p>
          <a:p>
            <a:r>
              <a:rPr lang="en-US" sz="1800" b="1" dirty="0">
                <a:solidFill>
                  <a:srgbClr val="FF0000"/>
                </a:solidFill>
                <a:effectLst/>
                <a:latin typeface="Raleway" pitchFamily="2" charset="0"/>
                <a:ea typeface="Times New Roman" panose="02020603050405020304" pitchFamily="18" charset="0"/>
              </a:rPr>
              <a:t>Note:</a:t>
            </a:r>
            <a:r>
              <a:rPr lang="en-US" sz="1800" dirty="0">
                <a:solidFill>
                  <a:srgbClr val="FF0000"/>
                </a:solidFill>
                <a:effectLst/>
                <a:latin typeface="Raleway" pitchFamily="2" charset="0"/>
                <a:ea typeface="Times New Roman" panose="02020603050405020304" pitchFamily="18" charset="0"/>
              </a:rPr>
              <a:t> </a:t>
            </a:r>
            <a:r>
              <a:rPr lang="en-US" sz="1800" dirty="0">
                <a:solidFill>
                  <a:srgbClr val="000000"/>
                </a:solidFill>
                <a:effectLst/>
                <a:latin typeface="Raleway" pitchFamily="2" charset="0"/>
                <a:ea typeface="Times New Roman" panose="02020603050405020304" pitchFamily="18" charset="0"/>
              </a:rPr>
              <a:t>Safe Assign is a sensitive system that captures and detects papers from the past or years and years ago including </a:t>
            </a:r>
            <a:r>
              <a:rPr lang="en-US" sz="1800" b="1" i="1" u="sng" dirty="0">
                <a:solidFill>
                  <a:srgbClr val="000000"/>
                </a:solidFill>
                <a:effectLst/>
                <a:latin typeface="Raleway" pitchFamily="2" charset="0"/>
                <a:ea typeface="Times New Roman" panose="02020603050405020304" pitchFamily="18" charset="0"/>
              </a:rPr>
              <a:t>your own paper</a:t>
            </a:r>
            <a:r>
              <a:rPr lang="en-US" sz="1800" dirty="0">
                <a:solidFill>
                  <a:srgbClr val="000000"/>
                </a:solidFill>
                <a:effectLst/>
                <a:latin typeface="Raleway" pitchFamily="2" charset="0"/>
                <a:ea typeface="Times New Roman" panose="02020603050405020304" pitchFamily="18" charset="0"/>
              </a:rPr>
              <a:t> or </a:t>
            </a:r>
            <a:r>
              <a:rPr lang="en-US" sz="1800" b="1" i="1" u="sng" dirty="0">
                <a:solidFill>
                  <a:srgbClr val="000000"/>
                </a:solidFill>
                <a:effectLst/>
                <a:latin typeface="Raleway" pitchFamily="2" charset="0"/>
                <a:ea typeface="Times New Roman" panose="02020603050405020304" pitchFamily="18" charset="0"/>
              </a:rPr>
              <a:t>copied from another student</a:t>
            </a:r>
            <a:r>
              <a:rPr lang="en-US" sz="1800" dirty="0">
                <a:solidFill>
                  <a:srgbClr val="000000"/>
                </a:solidFill>
                <a:effectLst/>
                <a:latin typeface="Raleway" pitchFamily="2" charset="0"/>
                <a:ea typeface="Times New Roman" panose="02020603050405020304" pitchFamily="18" charset="0"/>
              </a:rPr>
              <a:t>, or information copied from journals and other pertinent resources. It will result to having a high percentage of plagiarize paper if not reference properly. </a:t>
            </a:r>
            <a:endParaRPr lang="en-CA" sz="1800" dirty="0">
              <a:effectLst/>
              <a:latin typeface="Raleway" pitchFamily="2" charset="0"/>
              <a:ea typeface="Times New Roman" panose="02020603050405020304" pitchFamily="18" charset="0"/>
            </a:endParaRPr>
          </a:p>
          <a:p>
            <a:r>
              <a:rPr lang="en-US" sz="1800" b="1" i="1" dirty="0">
                <a:solidFill>
                  <a:srgbClr val="000000"/>
                </a:solidFill>
                <a:effectLst/>
                <a:latin typeface="Raleway" pitchFamily="2" charset="0"/>
                <a:ea typeface="Times New Roman" panose="02020603050405020304" pitchFamily="18" charset="0"/>
              </a:rPr>
              <a:t>Do not use or/recycle your own paper that you have written from your other course.</a:t>
            </a:r>
            <a:r>
              <a:rPr lang="en-US" sz="1800" b="1" i="1" dirty="0">
                <a:effectLst/>
                <a:latin typeface="Raleway" pitchFamily="2" charset="0"/>
                <a:ea typeface="Times New Roman" panose="02020603050405020304" pitchFamily="18" charset="0"/>
              </a:rPr>
              <a:t> Please ensure that your paper is not plagiarize and reference properly.</a:t>
            </a:r>
            <a:endParaRPr lang="en-CA" sz="1800" b="1" i="1" dirty="0">
              <a:effectLst/>
              <a:latin typeface="Raleway" pitchFamily="2" charset="0"/>
              <a:ea typeface="Times New Roman" panose="02020603050405020304" pitchFamily="18" charset="0"/>
            </a:endParaRPr>
          </a:p>
          <a:p>
            <a:pPr marL="0" indent="0">
              <a:buNone/>
            </a:pPr>
            <a:endParaRPr lang="en-CA" sz="2400" u="dbl"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buFont typeface="+mj-lt"/>
              <a:buAutoNum type="arabicPeriod"/>
            </a:pPr>
            <a:endParaRPr lang="en-CA" sz="2400" u="dbl"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lvl="0" indent="0">
              <a:lnSpc>
                <a:spcPct val="100000"/>
              </a:lnSpc>
              <a:spcBef>
                <a:spcPts val="0"/>
              </a:spcBef>
              <a:spcAft>
                <a:spcPts val="0"/>
              </a:spcAft>
              <a:buNone/>
            </a:pPr>
            <a:endParaRPr lang="en-CA" sz="25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862763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09600"/>
          </a:xfrm>
        </p:spPr>
        <p:txBody>
          <a:bodyPr>
            <a:normAutofit fontScale="90000"/>
          </a:bodyPr>
          <a:lstStyle/>
          <a:p>
            <a:br>
              <a:rPr lang="en-CA" sz="5400" b="1" dirty="0"/>
            </a:br>
            <a:br>
              <a:rPr lang="en-CA" sz="3600" b="1" dirty="0"/>
            </a:br>
            <a:br>
              <a:rPr lang="en-CA" sz="3600" b="1" dirty="0"/>
            </a:br>
            <a:r>
              <a:rPr lang="en-US" sz="3600" b="1" dirty="0">
                <a:effectLst/>
                <a:latin typeface="Raleway" pitchFamily="2" charset="0"/>
                <a:ea typeface="Times New Roman" panose="02020603050405020304" pitchFamily="18" charset="0"/>
              </a:rPr>
              <a:t>Grading</a:t>
            </a:r>
            <a:endParaRPr lang="en-US" sz="3600" b="1" dirty="0">
              <a:latin typeface="Raleway" pitchFamily="2" charset="0"/>
            </a:endParaRPr>
          </a:p>
        </p:txBody>
      </p:sp>
      <p:sp>
        <p:nvSpPr>
          <p:cNvPr id="3" name="Content Placeholder 2"/>
          <p:cNvSpPr>
            <a:spLocks noGrp="1"/>
          </p:cNvSpPr>
          <p:nvPr>
            <p:ph idx="1"/>
          </p:nvPr>
        </p:nvSpPr>
        <p:spPr>
          <a:xfrm>
            <a:off x="381000" y="762000"/>
            <a:ext cx="8305800" cy="5943600"/>
          </a:xfrm>
        </p:spPr>
        <p:txBody>
          <a:bodyPr>
            <a:normAutofit/>
          </a:bodyPr>
          <a:lstStyle/>
          <a:p>
            <a:r>
              <a:rPr lang="en-US" b="1" dirty="0">
                <a:solidFill>
                  <a:srgbClr val="C00000"/>
                </a:solidFill>
                <a:effectLst/>
                <a:latin typeface="Raleway" pitchFamily="2" charset="0"/>
                <a:ea typeface="Times New Roman" panose="02020603050405020304" pitchFamily="18" charset="0"/>
              </a:rPr>
              <a:t>Missed paper: </a:t>
            </a:r>
            <a:r>
              <a:rPr lang="en-US" dirty="0">
                <a:solidFill>
                  <a:srgbClr val="000000"/>
                </a:solidFill>
                <a:effectLst/>
                <a:latin typeface="Raleway" pitchFamily="2" charset="0"/>
                <a:ea typeface="Times New Roman" panose="02020603050405020304" pitchFamily="18" charset="0"/>
              </a:rPr>
              <a:t>An automatic grade of zero will be given to students who</a:t>
            </a:r>
            <a:r>
              <a:rPr lang="en-US" dirty="0">
                <a:effectLst/>
                <a:latin typeface="Raleway" pitchFamily="2" charset="0"/>
                <a:ea typeface="Times New Roman" panose="02020603050405020304" pitchFamily="18" charset="0"/>
              </a:rPr>
              <a:t> missed to submit their paper</a:t>
            </a:r>
            <a:r>
              <a:rPr lang="en-US" dirty="0">
                <a:solidFill>
                  <a:srgbClr val="000000"/>
                </a:solidFill>
                <a:effectLst/>
                <a:latin typeface="Raleway" pitchFamily="2" charset="0"/>
                <a:ea typeface="Times New Roman" panose="02020603050405020304" pitchFamily="18" charset="0"/>
              </a:rPr>
              <a:t>. Should extenuating circumstances arise, appropriate</a:t>
            </a:r>
            <a:r>
              <a:rPr lang="en-US" dirty="0">
                <a:solidFill>
                  <a:srgbClr val="FF0000"/>
                </a:solidFill>
                <a:effectLst/>
                <a:latin typeface="Raleway" pitchFamily="2" charset="0"/>
                <a:ea typeface="Times New Roman" panose="02020603050405020304" pitchFamily="18" charset="0"/>
              </a:rPr>
              <a:t> </a:t>
            </a:r>
            <a:r>
              <a:rPr lang="en-US" dirty="0">
                <a:solidFill>
                  <a:srgbClr val="000000"/>
                </a:solidFill>
                <a:effectLst/>
                <a:latin typeface="Raleway" pitchFamily="2" charset="0"/>
                <a:ea typeface="Times New Roman" panose="02020603050405020304" pitchFamily="18" charset="0"/>
              </a:rPr>
              <a:t>supporting documentation must be provided</a:t>
            </a:r>
            <a:r>
              <a:rPr lang="en-US" dirty="0">
                <a:solidFill>
                  <a:srgbClr val="FF0000"/>
                </a:solidFill>
                <a:effectLst/>
                <a:latin typeface="Raleway" pitchFamily="2" charset="0"/>
                <a:ea typeface="Times New Roman" panose="02020603050405020304" pitchFamily="18" charset="0"/>
              </a:rPr>
              <a:t> </a:t>
            </a:r>
            <a:r>
              <a:rPr lang="en-US" dirty="0">
                <a:solidFill>
                  <a:srgbClr val="000000"/>
                </a:solidFill>
                <a:effectLst/>
                <a:latin typeface="Raleway" pitchFamily="2" charset="0"/>
                <a:ea typeface="Times New Roman" panose="02020603050405020304" pitchFamily="18" charset="0"/>
              </a:rPr>
              <a:t>within </a:t>
            </a:r>
            <a:r>
              <a:rPr lang="en-US" b="1" u="sng" dirty="0">
                <a:solidFill>
                  <a:srgbClr val="000000"/>
                </a:solidFill>
                <a:effectLst/>
                <a:latin typeface="Raleway" pitchFamily="2" charset="0"/>
                <a:ea typeface="Times New Roman" panose="02020603050405020304" pitchFamily="18" charset="0"/>
              </a:rPr>
              <a:t>one week of the due date</a:t>
            </a:r>
            <a:r>
              <a:rPr lang="en-US" dirty="0">
                <a:solidFill>
                  <a:srgbClr val="000000"/>
                </a:solidFill>
                <a:effectLst/>
                <a:latin typeface="Raleway" pitchFamily="2" charset="0"/>
                <a:ea typeface="Times New Roman" panose="02020603050405020304" pitchFamily="18" charset="0"/>
              </a:rPr>
              <a:t>. Failure to produce documentation within the timeframe will result to having a grade of zero.</a:t>
            </a:r>
            <a:endParaRPr lang="en-CA" dirty="0">
              <a:effectLst/>
              <a:latin typeface="Raleway" pitchFamily="2" charset="0"/>
              <a:ea typeface="Times New Roman" panose="02020603050405020304" pitchFamily="18" charset="0"/>
            </a:endParaRPr>
          </a:p>
          <a:p>
            <a:r>
              <a:rPr lang="en-US" b="1" dirty="0">
                <a:effectLst/>
                <a:latin typeface="Raleway" pitchFamily="2" charset="0"/>
                <a:ea typeface="Times New Roman" panose="02020603050405020304" pitchFamily="18" charset="0"/>
              </a:rPr>
              <a:t>Upon acceptance of the documentation and confirmed it is valid, your essay will be extended – instructor will confirm the extension date.</a:t>
            </a:r>
            <a:endParaRPr lang="en-CA" dirty="0">
              <a:effectLst/>
              <a:latin typeface="Raleway" pitchFamily="2" charset="0"/>
              <a:ea typeface="Times New Roman" panose="02020603050405020304" pitchFamily="18" charset="0"/>
            </a:endParaRPr>
          </a:p>
          <a:p>
            <a:r>
              <a:rPr lang="en-US" b="1" dirty="0">
                <a:solidFill>
                  <a:srgbClr val="C00000"/>
                </a:solidFill>
                <a:effectLst/>
                <a:latin typeface="Raleway" pitchFamily="2" charset="0"/>
                <a:ea typeface="Times New Roman" panose="02020603050405020304" pitchFamily="18" charset="0"/>
              </a:rPr>
              <a:t>Note:</a:t>
            </a:r>
            <a:r>
              <a:rPr lang="en-US" dirty="0">
                <a:solidFill>
                  <a:srgbClr val="000000"/>
                </a:solidFill>
                <a:effectLst/>
                <a:latin typeface="Raleway" pitchFamily="2" charset="0"/>
                <a:ea typeface="Times New Roman" panose="02020603050405020304" pitchFamily="18" charset="0"/>
              </a:rPr>
              <a:t> E-mail your Faculty Instructor immediately once you are unable to submit your paper on time due to illness or extenuating circumstances. </a:t>
            </a:r>
            <a:r>
              <a:rPr lang="en-US" dirty="0">
                <a:effectLst/>
                <a:latin typeface="Raleway" pitchFamily="2" charset="0"/>
                <a:ea typeface="Times New Roman" panose="02020603050405020304" pitchFamily="18" charset="0"/>
              </a:rPr>
              <a:t>Computer problem is not a reason for an extension. Power outage is not an acceptable excuse.</a:t>
            </a:r>
            <a:endParaRPr lang="en-CA" dirty="0">
              <a:effectLst/>
              <a:latin typeface="Raleway" pitchFamily="2" charset="0"/>
              <a:ea typeface="Times New Roman" panose="02020603050405020304" pitchFamily="18" charset="0"/>
            </a:endParaRPr>
          </a:p>
          <a:p>
            <a:r>
              <a:rPr lang="en-US" b="1" dirty="0">
                <a:solidFill>
                  <a:srgbClr val="C00000"/>
                </a:solidFill>
                <a:effectLst/>
                <a:latin typeface="Raleway" pitchFamily="2" charset="0"/>
                <a:ea typeface="Times New Roman" panose="02020603050405020304" pitchFamily="18" charset="0"/>
              </a:rPr>
              <a:t>Late paper</a:t>
            </a:r>
            <a:r>
              <a:rPr lang="en-US" dirty="0">
                <a:effectLst/>
                <a:latin typeface="Raleway" pitchFamily="2" charset="0"/>
                <a:ea typeface="Times New Roman" panose="02020603050405020304" pitchFamily="18" charset="0"/>
              </a:rPr>
              <a:t>: The faculty instructor will deduct </a:t>
            </a:r>
            <a:r>
              <a:rPr lang="en-US" b="1" dirty="0">
                <a:latin typeface="Raleway" pitchFamily="2" charset="0"/>
                <a:ea typeface="Times New Roman" panose="02020603050405020304" pitchFamily="18" charset="0"/>
              </a:rPr>
              <a:t>10</a:t>
            </a:r>
            <a:r>
              <a:rPr lang="en-US" b="1" dirty="0">
                <a:effectLst/>
                <a:latin typeface="Raleway" pitchFamily="2" charset="0"/>
                <a:ea typeface="Times New Roman" panose="02020603050405020304" pitchFamily="18" charset="0"/>
              </a:rPr>
              <a:t>% per day</a:t>
            </a:r>
            <a:r>
              <a:rPr lang="en-US" dirty="0">
                <a:effectLst/>
                <a:latin typeface="Raleway" pitchFamily="2" charset="0"/>
                <a:ea typeface="Times New Roman" panose="02020603050405020304" pitchFamily="18" charset="0"/>
              </a:rPr>
              <a:t> and </a:t>
            </a:r>
            <a:r>
              <a:rPr lang="en-US" dirty="0">
                <a:solidFill>
                  <a:srgbClr val="333333"/>
                </a:solidFill>
                <a:effectLst/>
                <a:latin typeface="Raleway" pitchFamily="2" charset="0"/>
                <a:ea typeface="Times New Roman" panose="02020603050405020304" pitchFamily="18" charset="0"/>
              </a:rPr>
              <a:t>will not be accepted beyond two weeks after the assignments due date.</a:t>
            </a:r>
            <a:endParaRPr lang="en-CA" dirty="0">
              <a:effectLst/>
              <a:latin typeface="Raleway" pitchFamily="2" charset="0"/>
              <a:ea typeface="Times New Roman" panose="02020603050405020304" pitchFamily="18" charset="0"/>
            </a:endParaRPr>
          </a:p>
          <a:p>
            <a:r>
              <a:rPr lang="en-US" b="1" dirty="0">
                <a:solidFill>
                  <a:srgbClr val="C00000"/>
                </a:solidFill>
                <a:effectLst/>
                <a:latin typeface="Raleway" pitchFamily="2" charset="0"/>
                <a:ea typeface="Times New Roman" panose="02020603050405020304" pitchFamily="18" charset="0"/>
              </a:rPr>
              <a:t>Cheating and Plagiarism</a:t>
            </a:r>
            <a:r>
              <a:rPr lang="en-US" dirty="0">
                <a:effectLst/>
                <a:latin typeface="Raleway" pitchFamily="2" charset="0"/>
                <a:ea typeface="Times New Roman" panose="02020603050405020304" pitchFamily="18" charset="0"/>
              </a:rPr>
              <a:t>: Read Academic Policy. It is strictly enforced.</a:t>
            </a:r>
            <a:endParaRPr lang="en-CA" dirty="0">
              <a:effectLst/>
              <a:latin typeface="Raleway" pitchFamily="2" charset="0"/>
              <a:ea typeface="Times New Roman" panose="02020603050405020304" pitchFamily="18" charset="0"/>
            </a:endParaRPr>
          </a:p>
          <a:p>
            <a:pPr marL="0" indent="0">
              <a:buNone/>
            </a:pPr>
            <a:endParaRPr lang="en-CA" sz="2400" u="dbl"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buFont typeface="+mj-lt"/>
              <a:buAutoNum type="arabicPeriod"/>
            </a:pPr>
            <a:endParaRPr lang="en-CA" sz="2400" u="dbl"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lvl="0" indent="0">
              <a:lnSpc>
                <a:spcPct val="100000"/>
              </a:lnSpc>
              <a:spcBef>
                <a:spcPts val="0"/>
              </a:spcBef>
              <a:spcAft>
                <a:spcPts val="0"/>
              </a:spcAft>
              <a:buNone/>
            </a:pPr>
            <a:endParaRPr lang="en-CA" sz="25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710854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FD41E4-9E33-E26C-1165-82906B29F1B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2C18E23-88DA-89E0-4808-44C545E39BD5}"/>
              </a:ext>
            </a:extLst>
          </p:cNvPr>
          <p:cNvSpPr>
            <a:spLocks noGrp="1"/>
          </p:cNvSpPr>
          <p:nvPr>
            <p:ph type="title"/>
          </p:nvPr>
        </p:nvSpPr>
        <p:spPr>
          <a:xfrm>
            <a:off x="457200" y="152400"/>
            <a:ext cx="8229600" cy="609600"/>
          </a:xfrm>
        </p:spPr>
        <p:txBody>
          <a:bodyPr>
            <a:normAutofit fontScale="90000"/>
          </a:bodyPr>
          <a:lstStyle/>
          <a:p>
            <a:br>
              <a:rPr lang="en-CA" sz="5400" b="1" dirty="0"/>
            </a:br>
            <a:br>
              <a:rPr lang="en-CA" sz="3600" b="1" dirty="0"/>
            </a:br>
            <a:r>
              <a:rPr lang="en-US" sz="3600" b="1" dirty="0">
                <a:latin typeface="raleway" pitchFamily="2" charset="0"/>
              </a:rPr>
              <a:t>Tips</a:t>
            </a:r>
          </a:p>
        </p:txBody>
      </p:sp>
      <p:sp>
        <p:nvSpPr>
          <p:cNvPr id="3" name="Content Placeholder 2">
            <a:extLst>
              <a:ext uri="{FF2B5EF4-FFF2-40B4-BE49-F238E27FC236}">
                <a16:creationId xmlns:a16="http://schemas.microsoft.com/office/drawing/2014/main" id="{8F381455-375F-BCE7-263A-40640B6F3044}"/>
              </a:ext>
            </a:extLst>
          </p:cNvPr>
          <p:cNvSpPr>
            <a:spLocks noGrp="1"/>
          </p:cNvSpPr>
          <p:nvPr>
            <p:ph idx="1"/>
          </p:nvPr>
        </p:nvSpPr>
        <p:spPr>
          <a:xfrm>
            <a:off x="381000" y="762000"/>
            <a:ext cx="8305800" cy="5943600"/>
          </a:xfrm>
        </p:spPr>
        <p:txBody>
          <a:bodyPr>
            <a:normAutofit fontScale="92500" lnSpcReduction="20000"/>
          </a:bodyPr>
          <a:lstStyle/>
          <a:p>
            <a:pPr>
              <a:buFont typeface="Arial" panose="020B0604020202020204" pitchFamily="34" charset="0"/>
              <a:buChar char="•"/>
            </a:pPr>
            <a:r>
              <a:rPr lang="en-US" sz="1800" dirty="0">
                <a:effectLst/>
                <a:latin typeface="Raleway" pitchFamily="2" charset="0"/>
                <a:ea typeface="Times New Roman" panose="02020603050405020304" pitchFamily="18" charset="0"/>
              </a:rPr>
              <a:t>Be analytical and provide effective argument. </a:t>
            </a:r>
          </a:p>
          <a:p>
            <a:pPr>
              <a:buFont typeface="Arial" panose="020B0604020202020204" pitchFamily="34" charset="0"/>
              <a:buChar char="•"/>
            </a:pPr>
            <a:r>
              <a:rPr lang="en-US" sz="1800" dirty="0">
                <a:effectLst/>
                <a:latin typeface="Raleway" pitchFamily="2" charset="0"/>
                <a:ea typeface="Times New Roman" panose="02020603050405020304" pitchFamily="18" charset="0"/>
              </a:rPr>
              <a:t>Be sure to explain your agreement and disagreement with the nursing practice identified. </a:t>
            </a:r>
          </a:p>
          <a:p>
            <a:pPr>
              <a:buFont typeface="Arial" panose="020B0604020202020204" pitchFamily="34" charset="0"/>
              <a:buChar char="•"/>
            </a:pPr>
            <a:r>
              <a:rPr lang="en-US" sz="1800" dirty="0">
                <a:effectLst/>
                <a:latin typeface="Raleway" pitchFamily="2" charset="0"/>
                <a:ea typeface="Times New Roman" panose="02020603050405020304" pitchFamily="18" charset="0"/>
              </a:rPr>
              <a:t>Your position should be through the utilization of relevant ethical theories, principles, nursing standards and codes and current relevant research to formulate your argument, this must include the applicable/appropriate legislation. </a:t>
            </a:r>
          </a:p>
          <a:p>
            <a:pPr>
              <a:buFont typeface="Arial" panose="020B0604020202020204" pitchFamily="34" charset="0"/>
              <a:buChar char="•"/>
            </a:pPr>
            <a:r>
              <a:rPr lang="en-US" sz="1800" dirty="0">
                <a:effectLst/>
                <a:latin typeface="Raleway" pitchFamily="2" charset="0"/>
                <a:ea typeface="Times New Roman" panose="02020603050405020304" pitchFamily="18" charset="0"/>
              </a:rPr>
              <a:t>Make sure that your paper contains a reflection on what personal values you have in relation to the issue. A good argument always presents both sides but justifies why one side is more compelling than the other. </a:t>
            </a:r>
            <a:endParaRPr lang="en-CA" sz="1800" dirty="0">
              <a:effectLst/>
              <a:latin typeface="Times New Roman" panose="02020603050405020304" pitchFamily="18" charset="0"/>
              <a:ea typeface="Times New Roman" panose="02020603050405020304" pitchFamily="18" charset="0"/>
            </a:endParaRPr>
          </a:p>
          <a:p>
            <a:r>
              <a:rPr lang="en-US" sz="1800" b="1" u="sng" dirty="0">
                <a:effectLst/>
                <a:latin typeface="Raleway" pitchFamily="2" charset="0"/>
                <a:ea typeface="Times New Roman" panose="02020603050405020304" pitchFamily="18" charset="0"/>
              </a:rPr>
              <a:t>Additional tips:</a:t>
            </a:r>
            <a:endParaRPr lang="en-CA" sz="1800" dirty="0">
              <a:effectLst/>
              <a:latin typeface="Times New Roman" panose="02020603050405020304" pitchFamily="18" charset="0"/>
              <a:ea typeface="Times New Roman" panose="02020603050405020304" pitchFamily="18" charset="0"/>
            </a:endParaRPr>
          </a:p>
          <a:p>
            <a:pPr marL="342900" lvl="0" indent="-342900">
              <a:spcAft>
                <a:spcPts val="225"/>
              </a:spcAft>
              <a:buFont typeface="Symbol" panose="05050102010706020507" pitchFamily="18" charset="2"/>
              <a:buChar char=""/>
            </a:pPr>
            <a:r>
              <a:rPr lang="en-US" sz="1800" dirty="0">
                <a:solidFill>
                  <a:srgbClr val="000000"/>
                </a:solidFill>
                <a:effectLst/>
                <a:latin typeface="Raleway" pitchFamily="2" charset="0"/>
                <a:ea typeface="Calibri" panose="020F0502020204030204" pitchFamily="34" charset="0"/>
              </a:rPr>
              <a:t>Background information and significance of the topic chosen should be included </a:t>
            </a:r>
            <a:endParaRPr lang="en-CA" sz="1800" dirty="0">
              <a:solidFill>
                <a:srgbClr val="000000"/>
              </a:solidFill>
              <a:effectLst/>
              <a:latin typeface="Times New Roman" panose="02020603050405020304" pitchFamily="18" charset="0"/>
              <a:ea typeface="Calibri" panose="020F0502020204030204" pitchFamily="34" charset="0"/>
            </a:endParaRPr>
          </a:p>
          <a:p>
            <a:pPr marL="342900" lvl="0" indent="-342900">
              <a:spcAft>
                <a:spcPts val="225"/>
              </a:spcAft>
              <a:buFont typeface="Symbol" panose="05050102010706020507" pitchFamily="18" charset="2"/>
              <a:buChar char=""/>
            </a:pPr>
            <a:r>
              <a:rPr lang="en-US" sz="1800" dirty="0">
                <a:solidFill>
                  <a:srgbClr val="000000"/>
                </a:solidFill>
                <a:effectLst/>
                <a:latin typeface="Raleway" pitchFamily="2" charset="0"/>
                <a:ea typeface="Calibri" panose="020F0502020204030204" pitchFamily="34" charset="0"/>
              </a:rPr>
              <a:t>Good case scenario that reflects your argument (i.e., journal case study from the library not internet searches) </a:t>
            </a:r>
            <a:endParaRPr lang="en-CA" sz="1800" dirty="0">
              <a:solidFill>
                <a:srgbClr val="000000"/>
              </a:solidFill>
              <a:effectLst/>
              <a:latin typeface="Times New Roman" panose="02020603050405020304" pitchFamily="18" charset="0"/>
              <a:ea typeface="Calibri" panose="020F0502020204030204" pitchFamily="34" charset="0"/>
            </a:endParaRPr>
          </a:p>
          <a:p>
            <a:pPr marL="342900" lvl="0" indent="-342900">
              <a:spcAft>
                <a:spcPts val="225"/>
              </a:spcAft>
              <a:buFont typeface="Symbol" panose="05050102010706020507" pitchFamily="18" charset="2"/>
              <a:buChar char=""/>
            </a:pPr>
            <a:r>
              <a:rPr lang="en-US" sz="1800" dirty="0">
                <a:solidFill>
                  <a:srgbClr val="000000"/>
                </a:solidFill>
                <a:effectLst/>
                <a:latin typeface="Raleway" pitchFamily="2" charset="0"/>
                <a:ea typeface="Calibri" panose="020F0502020204030204" pitchFamily="34" charset="0"/>
              </a:rPr>
              <a:t>Well-focused essay showing your understanding of the topic, clear, readable, good flow with correct grammar and spelling. </a:t>
            </a:r>
            <a:endParaRPr lang="en-CA" sz="1800" dirty="0">
              <a:solidFill>
                <a:srgbClr val="000000"/>
              </a:solidFill>
              <a:effectLst/>
              <a:latin typeface="Times New Roman" panose="02020603050405020304" pitchFamily="18" charset="0"/>
              <a:ea typeface="Calibri" panose="020F0502020204030204" pitchFamily="34" charset="0"/>
            </a:endParaRPr>
          </a:p>
          <a:p>
            <a:pPr marL="342900" lvl="0" indent="-342900">
              <a:spcAft>
                <a:spcPts val="225"/>
              </a:spcAft>
              <a:buFont typeface="Symbol" panose="05050102010706020507" pitchFamily="18" charset="2"/>
              <a:buChar char=""/>
            </a:pPr>
            <a:r>
              <a:rPr lang="en-US" sz="1800" dirty="0">
                <a:solidFill>
                  <a:srgbClr val="000000"/>
                </a:solidFill>
                <a:effectLst/>
                <a:latin typeface="Raleway" pitchFamily="2" charset="0"/>
                <a:ea typeface="Calibri" panose="020F0502020204030204" pitchFamily="34" charset="0"/>
              </a:rPr>
              <a:t>Strong argument and avoid repeated ideas and information </a:t>
            </a:r>
            <a:endParaRPr lang="en-CA" sz="1800" dirty="0">
              <a:solidFill>
                <a:srgbClr val="000000"/>
              </a:solidFill>
              <a:effectLst/>
              <a:latin typeface="Times New Roman" panose="02020603050405020304" pitchFamily="18" charset="0"/>
              <a:ea typeface="Calibri" panose="020F0502020204030204" pitchFamily="34" charset="0"/>
            </a:endParaRPr>
          </a:p>
          <a:p>
            <a:pPr marL="342900" lvl="0" indent="-342900">
              <a:spcAft>
                <a:spcPts val="225"/>
              </a:spcAft>
              <a:buFont typeface="Symbol" panose="05050102010706020507" pitchFamily="18" charset="2"/>
              <a:buChar char=""/>
            </a:pPr>
            <a:r>
              <a:rPr lang="en-US" sz="1800" dirty="0">
                <a:solidFill>
                  <a:srgbClr val="000000"/>
                </a:solidFill>
                <a:effectLst/>
                <a:latin typeface="Raleway" pitchFamily="2" charset="0"/>
                <a:ea typeface="Calibri" panose="020F0502020204030204" pitchFamily="34" charset="0"/>
              </a:rPr>
              <a:t>Discuss the implications of this topic for nursing practice. </a:t>
            </a:r>
            <a:endParaRPr lang="en-CA" sz="1800" dirty="0">
              <a:solidFill>
                <a:srgbClr val="000000"/>
              </a:solidFill>
              <a:effectLst/>
              <a:latin typeface="Times New Roman" panose="02020603050405020304" pitchFamily="18" charset="0"/>
              <a:ea typeface="Calibri" panose="020F0502020204030204" pitchFamily="34" charset="0"/>
            </a:endParaRPr>
          </a:p>
          <a:p>
            <a:pPr marL="342900" lvl="0" indent="-342900">
              <a:buFont typeface="Symbol" panose="05050102010706020507" pitchFamily="18" charset="2"/>
              <a:buChar char=""/>
            </a:pPr>
            <a:r>
              <a:rPr lang="en-US" sz="1800" dirty="0">
                <a:solidFill>
                  <a:srgbClr val="000000"/>
                </a:solidFill>
                <a:effectLst/>
                <a:latin typeface="Raleway" pitchFamily="2" charset="0"/>
                <a:ea typeface="Calibri" panose="020F0502020204030204" pitchFamily="34" charset="0"/>
              </a:rPr>
              <a:t>Conclusion; summarizes your ideas/argument/stand on the chosen theory and principle/s. </a:t>
            </a:r>
            <a:endParaRPr lang="en-CA" sz="1800" dirty="0">
              <a:solidFill>
                <a:srgbClr val="000000"/>
              </a:solidFill>
              <a:effectLst/>
              <a:latin typeface="Times New Roman" panose="02020603050405020304" pitchFamily="18" charset="0"/>
              <a:ea typeface="Calibri" panose="020F0502020204030204" pitchFamily="34" charset="0"/>
            </a:endParaRPr>
          </a:p>
          <a:p>
            <a:pPr marL="0" indent="0">
              <a:buNone/>
            </a:pPr>
            <a:endParaRPr lang="en-CA" sz="2400" u="dbl"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buFont typeface="+mj-lt"/>
              <a:buAutoNum type="arabicPeriod"/>
            </a:pPr>
            <a:endParaRPr lang="en-CA" sz="2400" u="dbl"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lvl="0" indent="0">
              <a:lnSpc>
                <a:spcPct val="100000"/>
              </a:lnSpc>
              <a:spcBef>
                <a:spcPts val="0"/>
              </a:spcBef>
              <a:spcAft>
                <a:spcPts val="0"/>
              </a:spcAft>
              <a:buNone/>
            </a:pPr>
            <a:endParaRPr lang="en-CA" sz="25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152296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457200"/>
          </a:xfrm>
        </p:spPr>
        <p:txBody>
          <a:bodyPr>
            <a:normAutofit fontScale="90000"/>
          </a:bodyPr>
          <a:lstStyle/>
          <a:p>
            <a:br>
              <a:rPr lang="en-CA" sz="5400" b="1" dirty="0"/>
            </a:br>
            <a:br>
              <a:rPr lang="en-CA" sz="3600" b="1" dirty="0"/>
            </a:br>
            <a:br>
              <a:rPr lang="en-CA" sz="3300" b="1" dirty="0">
                <a:latin typeface="Raleway" pitchFamily="2" charset="0"/>
              </a:rPr>
            </a:br>
            <a:r>
              <a:rPr lang="en-US" sz="3300" b="1" dirty="0">
                <a:effectLst/>
                <a:latin typeface="Raleway" pitchFamily="2" charset="0"/>
                <a:ea typeface="Times New Roman" panose="02020603050405020304" pitchFamily="18" charset="0"/>
              </a:rPr>
              <a:t>Additional marks will be deducted:</a:t>
            </a:r>
            <a:endParaRPr lang="en-US" sz="3300" b="1" dirty="0">
              <a:latin typeface="Raleway" pitchFamily="2" charset="0"/>
            </a:endParaRPr>
          </a:p>
        </p:txBody>
      </p:sp>
      <p:sp>
        <p:nvSpPr>
          <p:cNvPr id="3" name="Content Placeholder 2"/>
          <p:cNvSpPr>
            <a:spLocks noGrp="1"/>
          </p:cNvSpPr>
          <p:nvPr>
            <p:ph idx="1"/>
          </p:nvPr>
        </p:nvSpPr>
        <p:spPr>
          <a:xfrm>
            <a:off x="381000" y="614362"/>
            <a:ext cx="8305800" cy="5943600"/>
          </a:xfrm>
        </p:spPr>
        <p:txBody>
          <a:bodyPr>
            <a:normAutofit fontScale="92500" lnSpcReduction="10000"/>
          </a:bodyPr>
          <a:lstStyle/>
          <a:p>
            <a:pPr marL="342900" lvl="0" indent="-342900">
              <a:buFont typeface="Symbol" panose="05050102010706020507" pitchFamily="18" charset="2"/>
              <a:buChar char=""/>
            </a:pPr>
            <a:r>
              <a:rPr lang="en-US" sz="2100" dirty="0">
                <a:effectLst/>
                <a:latin typeface="Raleway" pitchFamily="2" charset="0"/>
                <a:ea typeface="Times New Roman" panose="02020603050405020304" pitchFamily="18" charset="0"/>
              </a:rPr>
              <a:t>Wrong spelling/grammars, punctuations, sentence structure are not clear. </a:t>
            </a:r>
            <a:endParaRPr lang="en-CA" sz="2100" dirty="0">
              <a:effectLst/>
              <a:latin typeface="Raleway" pitchFamily="2" charset="0"/>
              <a:ea typeface="Times New Roman" panose="02020603050405020304" pitchFamily="18" charset="0"/>
            </a:endParaRPr>
          </a:p>
          <a:p>
            <a:pPr marL="342900" lvl="0" indent="-342900">
              <a:buFont typeface="Symbol" panose="05050102010706020507" pitchFamily="18" charset="2"/>
              <a:buChar char=""/>
            </a:pPr>
            <a:r>
              <a:rPr lang="en-US" sz="2100" dirty="0">
                <a:effectLst/>
                <a:latin typeface="Raleway" pitchFamily="2" charset="0"/>
                <a:ea typeface="Times New Roman" panose="02020603050405020304" pitchFamily="18" charset="0"/>
              </a:rPr>
              <a:t>Narrative essay (e.g., describing history of your chosen topic from beginning to end). Shows that the paper wasn't researched well.</a:t>
            </a:r>
            <a:endParaRPr lang="en-CA" sz="2100" dirty="0">
              <a:effectLst/>
              <a:latin typeface="Raleway" pitchFamily="2" charset="0"/>
              <a:ea typeface="Times New Roman" panose="02020603050405020304" pitchFamily="18" charset="0"/>
            </a:endParaRPr>
          </a:p>
          <a:p>
            <a:pPr marL="342900" lvl="0" indent="-342900">
              <a:buFont typeface="Symbol" panose="05050102010706020507" pitchFamily="18" charset="2"/>
              <a:buChar char=""/>
            </a:pPr>
            <a:r>
              <a:rPr lang="en-US" sz="2100" dirty="0">
                <a:solidFill>
                  <a:srgbClr val="000000"/>
                </a:solidFill>
                <a:effectLst/>
                <a:latin typeface="Raleway" pitchFamily="2" charset="0"/>
                <a:ea typeface="Times New Roman" panose="02020603050405020304" pitchFamily="18" charset="0"/>
              </a:rPr>
              <a:t>For the use of different theme fonts (e.g., using design of ARIAL font BUT rest of the paper shows design of TIMES NEW ROMAN) and spacing/alignment is off.</a:t>
            </a:r>
            <a:endParaRPr lang="en-CA" sz="2100" dirty="0">
              <a:solidFill>
                <a:srgbClr val="000000"/>
              </a:solidFill>
              <a:effectLst/>
              <a:latin typeface="Raleway" pitchFamily="2" charset="0"/>
              <a:ea typeface="Times New Roman" panose="02020603050405020304" pitchFamily="18" charset="0"/>
            </a:endParaRPr>
          </a:p>
          <a:p>
            <a:pPr marL="342900" indent="-342900">
              <a:buFont typeface="Symbol" panose="05050102010706020507" pitchFamily="18" charset="2"/>
              <a:buChar char=""/>
            </a:pPr>
            <a:r>
              <a:rPr lang="en-US" sz="2100" dirty="0">
                <a:effectLst/>
                <a:latin typeface="Raleway" pitchFamily="2" charset="0"/>
                <a:ea typeface="Times New Roman" panose="02020603050405020304" pitchFamily="18" charset="0"/>
              </a:rPr>
              <a:t>It is considered exceeded pages if it’s </a:t>
            </a:r>
            <a:r>
              <a:rPr lang="en-US" sz="2100" b="1" u="sng" dirty="0">
                <a:effectLst/>
                <a:latin typeface="Raleway" pitchFamily="2" charset="0"/>
                <a:ea typeface="Times New Roman" panose="02020603050405020304" pitchFamily="18" charset="0"/>
              </a:rPr>
              <a:t>7 pages</a:t>
            </a:r>
            <a:r>
              <a:rPr lang="en-US" sz="2100" dirty="0">
                <a:effectLst/>
                <a:latin typeface="Raleway" pitchFamily="2" charset="0"/>
                <a:ea typeface="Times New Roman" panose="02020603050405020304" pitchFamily="18" charset="0"/>
              </a:rPr>
              <a:t> and considered too short if it’s </a:t>
            </a:r>
            <a:r>
              <a:rPr lang="en-US" sz="2100" b="1" u="sng" dirty="0">
                <a:effectLst/>
                <a:latin typeface="Raleway" pitchFamily="2" charset="0"/>
                <a:ea typeface="Times New Roman" panose="02020603050405020304" pitchFamily="18" charset="0"/>
              </a:rPr>
              <a:t>4 pages</a:t>
            </a:r>
            <a:r>
              <a:rPr lang="en-US" sz="2100" dirty="0">
                <a:effectLst/>
                <a:latin typeface="Raleway" pitchFamily="2" charset="0"/>
                <a:ea typeface="Times New Roman" panose="02020603050405020304" pitchFamily="18" charset="0"/>
              </a:rPr>
              <a:t> (excluding cover page &amp; reference page) only. </a:t>
            </a:r>
            <a:r>
              <a:rPr lang="en-US" sz="2100" b="1" dirty="0">
                <a:effectLst/>
                <a:highlight>
                  <a:srgbClr val="FFFF00"/>
                </a:highlight>
                <a:latin typeface="Raleway" pitchFamily="2" charset="0"/>
                <a:ea typeface="Times New Roman" panose="02020603050405020304" pitchFamily="18" charset="0"/>
              </a:rPr>
              <a:t>No</a:t>
            </a:r>
            <a:r>
              <a:rPr lang="en-US" sz="2100" b="1" spc="-25" dirty="0">
                <a:effectLst/>
                <a:highlight>
                  <a:srgbClr val="FFFF00"/>
                </a:highlight>
                <a:latin typeface="Raleway" pitchFamily="2" charset="0"/>
                <a:ea typeface="Times New Roman" panose="02020603050405020304" pitchFamily="18" charset="0"/>
              </a:rPr>
              <a:t> </a:t>
            </a:r>
            <a:r>
              <a:rPr lang="en-US" sz="2100" b="1" dirty="0">
                <a:effectLst/>
                <a:highlight>
                  <a:srgbClr val="FFFF00"/>
                </a:highlight>
                <a:latin typeface="Raleway" pitchFamily="2" charset="0"/>
                <a:ea typeface="Times New Roman" panose="02020603050405020304" pitchFamily="18" charset="0"/>
              </a:rPr>
              <a:t>marks</a:t>
            </a:r>
            <a:r>
              <a:rPr lang="en-US" sz="2100" b="1" spc="-20" dirty="0">
                <a:effectLst/>
                <a:highlight>
                  <a:srgbClr val="FFFF00"/>
                </a:highlight>
                <a:latin typeface="Raleway" pitchFamily="2" charset="0"/>
                <a:ea typeface="Times New Roman" panose="02020603050405020304" pitchFamily="18" charset="0"/>
              </a:rPr>
              <a:t> </a:t>
            </a:r>
            <a:r>
              <a:rPr lang="en-US" sz="2100" b="1" dirty="0">
                <a:effectLst/>
                <a:highlight>
                  <a:srgbClr val="FFFF00"/>
                </a:highlight>
                <a:latin typeface="Raleway" pitchFamily="2" charset="0"/>
                <a:ea typeface="Times New Roman" panose="02020603050405020304" pitchFamily="18" charset="0"/>
              </a:rPr>
              <a:t>will</a:t>
            </a:r>
            <a:r>
              <a:rPr lang="en-US" sz="2100" b="1" spc="-10" dirty="0">
                <a:effectLst/>
                <a:highlight>
                  <a:srgbClr val="FFFF00"/>
                </a:highlight>
                <a:latin typeface="Raleway" pitchFamily="2" charset="0"/>
                <a:ea typeface="Times New Roman" panose="02020603050405020304" pitchFamily="18" charset="0"/>
              </a:rPr>
              <a:t> </a:t>
            </a:r>
            <a:r>
              <a:rPr lang="en-US" sz="2100" b="1" dirty="0">
                <a:effectLst/>
                <a:highlight>
                  <a:srgbClr val="FFFF00"/>
                </a:highlight>
                <a:latin typeface="Raleway" pitchFamily="2" charset="0"/>
                <a:ea typeface="Times New Roman" panose="02020603050405020304" pitchFamily="18" charset="0"/>
              </a:rPr>
              <a:t>be awarded for essays over the page limit***</a:t>
            </a:r>
            <a:endParaRPr lang="en-CA" sz="2100" dirty="0">
              <a:effectLst/>
              <a:latin typeface="Raleway" pitchFamily="2" charset="0"/>
              <a:ea typeface="Times New Roman" panose="02020603050405020304" pitchFamily="18" charset="0"/>
            </a:endParaRPr>
          </a:p>
          <a:p>
            <a:pPr marL="342900" lvl="0" indent="-342900">
              <a:buFont typeface="Symbol" panose="05050102010706020507" pitchFamily="18" charset="2"/>
              <a:buChar char=""/>
            </a:pPr>
            <a:r>
              <a:rPr lang="en-US" sz="2100" dirty="0">
                <a:solidFill>
                  <a:srgbClr val="0070C0"/>
                </a:solidFill>
                <a:effectLst/>
                <a:latin typeface="Raleway" pitchFamily="2" charset="0"/>
                <a:ea typeface="Times New Roman" panose="02020603050405020304" pitchFamily="18" charset="0"/>
              </a:rPr>
              <a:t>Not referencing properly. References taken from the internet like </a:t>
            </a:r>
            <a:r>
              <a:rPr lang="en-US" sz="2100" b="1" u="sng" dirty="0">
                <a:solidFill>
                  <a:srgbClr val="0070C0"/>
                </a:solidFill>
                <a:effectLst/>
                <a:latin typeface="Raleway" pitchFamily="2" charset="0"/>
                <a:ea typeface="Times New Roman" panose="02020603050405020304" pitchFamily="18" charset="0"/>
                <a:hlinkClick r:id="rId3"/>
              </a:rPr>
              <a:t>www.wikipedia.org</a:t>
            </a:r>
            <a:r>
              <a:rPr lang="en-US" sz="2100" b="1" dirty="0">
                <a:solidFill>
                  <a:srgbClr val="8DB3E2"/>
                </a:solidFill>
                <a:effectLst/>
                <a:latin typeface="Raleway" pitchFamily="2" charset="0"/>
                <a:ea typeface="Times New Roman" panose="02020603050405020304" pitchFamily="18" charset="0"/>
              </a:rPr>
              <a:t>,</a:t>
            </a:r>
            <a:r>
              <a:rPr lang="en-US" sz="2100" dirty="0">
                <a:solidFill>
                  <a:srgbClr val="8DB3E2"/>
                </a:solidFill>
                <a:effectLst/>
                <a:latin typeface="Raleway" pitchFamily="2" charset="0"/>
                <a:ea typeface="Times New Roman" panose="02020603050405020304" pitchFamily="18" charset="0"/>
              </a:rPr>
              <a:t> </a:t>
            </a:r>
            <a:r>
              <a:rPr lang="en-US" sz="2100" b="1" u="sng" dirty="0">
                <a:solidFill>
                  <a:srgbClr val="0070C0"/>
                </a:solidFill>
                <a:effectLst/>
                <a:latin typeface="Raleway" pitchFamily="2" charset="0"/>
                <a:ea typeface="Times New Roman" panose="02020603050405020304" pitchFamily="18" charset="0"/>
              </a:rPr>
              <a:t>online </a:t>
            </a:r>
            <a:r>
              <a:rPr lang="en-US" sz="2100" b="1" u="sng" dirty="0">
                <a:solidFill>
                  <a:srgbClr val="1F497D"/>
                </a:solidFill>
                <a:effectLst/>
                <a:latin typeface="Raleway" pitchFamily="2" charset="0"/>
                <a:ea typeface="Times New Roman" panose="02020603050405020304" pitchFamily="18" charset="0"/>
              </a:rPr>
              <a:t>dictionaries</a:t>
            </a:r>
            <a:r>
              <a:rPr lang="en-US" sz="2100" dirty="0">
                <a:solidFill>
                  <a:srgbClr val="1F497D"/>
                </a:solidFill>
                <a:effectLst/>
                <a:latin typeface="Raleway" pitchFamily="2" charset="0"/>
                <a:ea typeface="Times New Roman" panose="02020603050405020304" pitchFamily="18" charset="0"/>
              </a:rPr>
              <a:t> are </a:t>
            </a:r>
            <a:r>
              <a:rPr lang="en-US" sz="2100" b="1" u="sng" dirty="0">
                <a:solidFill>
                  <a:srgbClr val="1F497D"/>
                </a:solidFill>
                <a:effectLst/>
                <a:latin typeface="Raleway" pitchFamily="2" charset="0"/>
                <a:ea typeface="Times New Roman" panose="02020603050405020304" pitchFamily="18" charset="0"/>
              </a:rPr>
              <a:t>not </a:t>
            </a:r>
            <a:r>
              <a:rPr lang="en-US" sz="2100" b="1" u="sng" dirty="0">
                <a:solidFill>
                  <a:srgbClr val="0070C0"/>
                </a:solidFill>
                <a:effectLst/>
                <a:latin typeface="Raleway" pitchFamily="2" charset="0"/>
                <a:ea typeface="Times New Roman" panose="02020603050405020304" pitchFamily="18" charset="0"/>
              </a:rPr>
              <a:t>academic online references</a:t>
            </a:r>
            <a:r>
              <a:rPr lang="en-US" sz="2100" b="1" dirty="0">
                <a:solidFill>
                  <a:srgbClr val="0070C0"/>
                </a:solidFill>
                <a:effectLst/>
                <a:latin typeface="Raleway" pitchFamily="2" charset="0"/>
                <a:ea typeface="Times New Roman" panose="02020603050405020304" pitchFamily="18" charset="0"/>
              </a:rPr>
              <a:t> and are not acceptable.</a:t>
            </a:r>
            <a:endParaRPr lang="en-CA" sz="2100" dirty="0">
              <a:solidFill>
                <a:srgbClr val="0070C0"/>
              </a:solidFill>
              <a:effectLst/>
              <a:latin typeface="Raleway" pitchFamily="2" charset="0"/>
              <a:ea typeface="Times New Roman" panose="02020603050405020304" pitchFamily="18" charset="0"/>
            </a:endParaRPr>
          </a:p>
          <a:p>
            <a:pPr marL="342900" lvl="0" indent="-342900">
              <a:lnSpc>
                <a:spcPct val="115000"/>
              </a:lnSpc>
              <a:spcAft>
                <a:spcPts val="1000"/>
              </a:spcAft>
              <a:buFont typeface="Symbol" panose="05050102010706020507" pitchFamily="18" charset="2"/>
              <a:buChar char=""/>
            </a:pPr>
            <a:r>
              <a:rPr lang="en-US" sz="2100" dirty="0">
                <a:effectLst/>
                <a:latin typeface="Raleway" pitchFamily="2" charset="0"/>
                <a:ea typeface="Calibri" panose="020F0502020204030204" pitchFamily="34" charset="0"/>
                <a:cs typeface="Times New Roman" panose="02020603050405020304" pitchFamily="18" charset="0"/>
              </a:rPr>
              <a:t>Each paragraph doesn’t address one main idea.</a:t>
            </a:r>
            <a:endParaRPr lang="en-CA" sz="2100" dirty="0">
              <a:effectLst/>
              <a:latin typeface="Raleway" pitchFamily="2" charset="0"/>
              <a:ea typeface="Calibri" panose="020F0502020204030204" pitchFamily="34" charset="0"/>
              <a:cs typeface="Times New Roman" panose="02020603050405020304" pitchFamily="18" charset="0"/>
            </a:endParaRPr>
          </a:p>
          <a:p>
            <a:pPr marL="342900" lvl="0" indent="-342900">
              <a:buFont typeface="Symbol" panose="05050102010706020507" pitchFamily="18" charset="2"/>
              <a:buChar char=""/>
            </a:pPr>
            <a:r>
              <a:rPr lang="en-US" sz="2100" dirty="0">
                <a:solidFill>
                  <a:srgbClr val="000000"/>
                </a:solidFill>
                <a:effectLst/>
                <a:latin typeface="Raleway" pitchFamily="2" charset="0"/>
                <a:ea typeface="Times New Roman" panose="02020603050405020304" pitchFamily="18" charset="0"/>
              </a:rPr>
              <a:t>Faculty Instructor will use </a:t>
            </a:r>
            <a:r>
              <a:rPr lang="en-US" sz="2100" b="1" dirty="0">
                <a:solidFill>
                  <a:srgbClr val="000000"/>
                </a:solidFill>
                <a:effectLst/>
                <a:latin typeface="Raleway" pitchFamily="2" charset="0"/>
                <a:ea typeface="Times New Roman" panose="02020603050405020304" pitchFamily="18" charset="0"/>
              </a:rPr>
              <a:t>discretion</a:t>
            </a:r>
            <a:r>
              <a:rPr lang="en-US" sz="2100" dirty="0">
                <a:solidFill>
                  <a:srgbClr val="000000"/>
                </a:solidFill>
                <a:effectLst/>
                <a:latin typeface="Raleway" pitchFamily="2" charset="0"/>
                <a:ea typeface="Times New Roman" panose="02020603050405020304" pitchFamily="18" charset="0"/>
              </a:rPr>
              <a:t> for students not following</a:t>
            </a:r>
            <a:r>
              <a:rPr lang="en-US" sz="2100" dirty="0">
                <a:effectLst/>
                <a:latin typeface="Raleway" pitchFamily="2" charset="0"/>
                <a:ea typeface="Times New Roman" panose="02020603050405020304" pitchFamily="18" charset="0"/>
              </a:rPr>
              <a:t> the format and expectations (e.g., submitted paper in PDF format- deductions can be minus 5%)</a:t>
            </a:r>
            <a:endParaRPr lang="en-CA" sz="2100" dirty="0">
              <a:effectLst/>
              <a:latin typeface="Raleway" pitchFamily="2" charset="0"/>
              <a:ea typeface="Times New Roman" panose="02020603050405020304" pitchFamily="18" charset="0"/>
            </a:endParaRPr>
          </a:p>
          <a:p>
            <a:pPr marL="342900" lvl="0" indent="-342900">
              <a:buFont typeface="Symbol" panose="05050102010706020507" pitchFamily="18" charset="2"/>
              <a:buChar char=""/>
            </a:pPr>
            <a:r>
              <a:rPr lang="en-US" sz="2100" dirty="0">
                <a:effectLst/>
                <a:latin typeface="Raleway" pitchFamily="2" charset="0"/>
                <a:ea typeface="Times New Roman" panose="02020603050405020304" pitchFamily="18" charset="0"/>
              </a:rPr>
              <a:t>If all the key elements in the paper are not covered in a substantive way</a:t>
            </a:r>
            <a:r>
              <a:rPr lang="en-US" sz="2100" b="1" dirty="0">
                <a:effectLst/>
                <a:latin typeface="Raleway" pitchFamily="2" charset="0"/>
                <a:ea typeface="Times New Roman" panose="02020603050405020304" pitchFamily="18" charset="0"/>
              </a:rPr>
              <a:t>.</a:t>
            </a:r>
            <a:endParaRPr lang="en-CA" sz="2100" dirty="0">
              <a:effectLst/>
              <a:latin typeface="Raleway" pitchFamily="2" charset="0"/>
              <a:ea typeface="Times New Roman" panose="02020603050405020304" pitchFamily="18" charset="0"/>
            </a:endParaRPr>
          </a:p>
          <a:p>
            <a:pPr marL="0" indent="0">
              <a:buNone/>
            </a:pPr>
            <a:endParaRPr lang="en-CA" sz="2400" u="dbl"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buFont typeface="+mj-lt"/>
              <a:buAutoNum type="arabicPeriod"/>
            </a:pPr>
            <a:endParaRPr lang="en-CA" sz="2400" u="dbl"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lvl="0" indent="0">
              <a:lnSpc>
                <a:spcPct val="100000"/>
              </a:lnSpc>
              <a:spcBef>
                <a:spcPts val="0"/>
              </a:spcBef>
              <a:spcAft>
                <a:spcPts val="0"/>
              </a:spcAft>
              <a:buNone/>
            </a:pPr>
            <a:endParaRPr lang="en-CA" sz="25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499585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4CC594A-A820-450F-B363-C19201FCFE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39736"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9FAB3DA-E9ED-4574-ABCC-378BC0FF1B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CA" dirty="0"/>
          </a:p>
        </p:txBody>
      </p:sp>
      <p:sp>
        <p:nvSpPr>
          <p:cNvPr id="2" name="Title 1"/>
          <p:cNvSpPr>
            <a:spLocks noGrp="1"/>
          </p:cNvSpPr>
          <p:nvPr>
            <p:ph type="title"/>
          </p:nvPr>
        </p:nvSpPr>
        <p:spPr>
          <a:xfrm>
            <a:off x="369277" y="516835"/>
            <a:ext cx="2313633" cy="4436165"/>
          </a:xfrm>
        </p:spPr>
        <p:txBody>
          <a:bodyPr>
            <a:normAutofit/>
          </a:bodyPr>
          <a:lstStyle/>
          <a:p>
            <a:br>
              <a:rPr lang="en-CA" sz="2600" b="1" dirty="0">
                <a:solidFill>
                  <a:srgbClr val="FFFFFF"/>
                </a:solidFill>
              </a:rPr>
            </a:br>
            <a:br>
              <a:rPr lang="en-CA" sz="2600" b="1" dirty="0">
                <a:solidFill>
                  <a:srgbClr val="FFFFFF"/>
                </a:solidFill>
              </a:rPr>
            </a:br>
            <a:br>
              <a:rPr lang="en-CA" sz="2600" b="1" dirty="0">
                <a:solidFill>
                  <a:srgbClr val="FFFFFF"/>
                </a:solidFill>
              </a:rPr>
            </a:br>
            <a:r>
              <a:rPr lang="en-US" sz="2600" b="1" dirty="0">
                <a:solidFill>
                  <a:srgbClr val="FFFFFF"/>
                </a:solidFill>
                <a:latin typeface="Times New Roman" panose="02020603050405020304" pitchFamily="18" charset="0"/>
                <a:cs typeface="Times New Roman" panose="02020603050405020304" pitchFamily="18" charset="0"/>
              </a:rPr>
              <a:t>TOPICS- select only one topic. Please note: Students will not be allowed to discuss MAID/End of Life or Abortion</a:t>
            </a:r>
            <a:endParaRPr lang="en-US" sz="2600" b="1" dirty="0">
              <a:solidFill>
                <a:srgbClr val="FFFFFF"/>
              </a:solidFill>
            </a:endParaRPr>
          </a:p>
        </p:txBody>
      </p:sp>
      <p:sp>
        <p:nvSpPr>
          <p:cNvPr id="3" name="Content Placeholder 2"/>
          <p:cNvSpPr>
            <a:spLocks noGrp="1"/>
          </p:cNvSpPr>
          <p:nvPr>
            <p:ph idx="1"/>
          </p:nvPr>
        </p:nvSpPr>
        <p:spPr>
          <a:xfrm>
            <a:off x="369278" y="2653800"/>
            <a:ext cx="2313633" cy="3335519"/>
          </a:xfrm>
        </p:spPr>
        <p:txBody>
          <a:bodyPr>
            <a:normAutofit/>
          </a:bodyPr>
          <a:lstStyle/>
          <a:p>
            <a:pPr marL="342900" indent="-342900">
              <a:buFont typeface="+mj-lt"/>
              <a:buAutoNum type="arabicPeriod"/>
            </a:pPr>
            <a:endParaRPr lang="en-CA" sz="1300" u="dbl" dirty="0">
              <a:solidFill>
                <a:srgbClr val="FFFFFF"/>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buFont typeface="+mj-lt"/>
              <a:buAutoNum type="arabicPeriod"/>
            </a:pPr>
            <a:endParaRPr lang="en-CA" sz="1300" u="dbl" dirty="0">
              <a:solidFill>
                <a:srgbClr val="FFFFFF"/>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lvl="0" indent="0">
              <a:spcBef>
                <a:spcPts val="0"/>
              </a:spcBef>
              <a:spcAft>
                <a:spcPts val="0"/>
              </a:spcAft>
              <a:buNone/>
            </a:pPr>
            <a:endParaRPr lang="en-CA" sz="1300" dirty="0">
              <a:solidFill>
                <a:srgbClr val="FFFFFF"/>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3" name="Rectangle 12">
            <a:extLst>
              <a:ext uri="{FF2B5EF4-FFF2-40B4-BE49-F238E27FC236}">
                <a16:creationId xmlns:a16="http://schemas.microsoft.com/office/drawing/2014/main" id="{53B8D6B0-55D6-48DC-86D8-FD95D5F118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CA" dirty="0"/>
          </a:p>
        </p:txBody>
      </p:sp>
      <p:pic>
        <p:nvPicPr>
          <p:cNvPr id="6" name="Picture 5">
            <a:extLst>
              <a:ext uri="{FF2B5EF4-FFF2-40B4-BE49-F238E27FC236}">
                <a16:creationId xmlns:a16="http://schemas.microsoft.com/office/drawing/2014/main" id="{41EA6417-49FA-57BF-6BF9-8942A91847B6}"/>
              </a:ext>
            </a:extLst>
          </p:cNvPr>
          <p:cNvPicPr>
            <a:picLocks noChangeAspect="1"/>
          </p:cNvPicPr>
          <p:nvPr/>
        </p:nvPicPr>
        <p:blipFill>
          <a:blip r:embed="rId3"/>
          <a:stretch>
            <a:fillRect/>
          </a:stretch>
        </p:blipFill>
        <p:spPr>
          <a:xfrm>
            <a:off x="3177285" y="228600"/>
            <a:ext cx="5863224" cy="6400800"/>
          </a:xfrm>
          <a:prstGeom prst="rect">
            <a:avLst/>
          </a:prstGeom>
        </p:spPr>
      </p:pic>
    </p:spTree>
    <p:extLst>
      <p:ext uri="{BB962C8B-B14F-4D97-AF65-F5344CB8AC3E}">
        <p14:creationId xmlns:p14="http://schemas.microsoft.com/office/powerpoint/2010/main" val="9450333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09600"/>
          </a:xfrm>
        </p:spPr>
        <p:txBody>
          <a:bodyPr>
            <a:normAutofit fontScale="90000"/>
          </a:bodyPr>
          <a:lstStyle/>
          <a:p>
            <a:br>
              <a:rPr lang="en-CA" sz="5400" b="1" dirty="0"/>
            </a:br>
            <a:br>
              <a:rPr lang="en-CA" sz="3600" b="1" dirty="0"/>
            </a:br>
            <a:br>
              <a:rPr lang="en-CA" sz="3600" b="1" dirty="0"/>
            </a:br>
            <a:r>
              <a:rPr lang="en-US" sz="3800" b="1" dirty="0">
                <a:effectLst/>
                <a:latin typeface="Raleway" pitchFamily="2" charset="0"/>
                <a:ea typeface="Times New Roman" panose="02020603050405020304" pitchFamily="18" charset="0"/>
              </a:rPr>
              <a:t>Paper Overview</a:t>
            </a:r>
            <a:endParaRPr lang="en-US" sz="3800" b="1" dirty="0">
              <a:latin typeface="Raleway" pitchFamily="2" charset="0"/>
            </a:endParaRPr>
          </a:p>
        </p:txBody>
      </p:sp>
      <p:sp>
        <p:nvSpPr>
          <p:cNvPr id="3" name="Content Placeholder 2"/>
          <p:cNvSpPr>
            <a:spLocks noGrp="1"/>
          </p:cNvSpPr>
          <p:nvPr>
            <p:ph idx="1"/>
          </p:nvPr>
        </p:nvSpPr>
        <p:spPr>
          <a:xfrm>
            <a:off x="381000" y="990600"/>
            <a:ext cx="8305800" cy="5715000"/>
          </a:xfrm>
        </p:spPr>
        <p:txBody>
          <a:bodyPr>
            <a:normAutofit fontScale="92500" lnSpcReduction="20000"/>
          </a:bodyPr>
          <a:lstStyle/>
          <a:p>
            <a:r>
              <a:rPr lang="en-US" sz="2400" b="1" dirty="0">
                <a:highlight>
                  <a:srgbClr val="FFFF00"/>
                </a:highlight>
                <a:latin typeface="Raleway" pitchFamily="2" charset="0"/>
              </a:rPr>
              <a:t>Note:</a:t>
            </a:r>
            <a:r>
              <a:rPr lang="en-US" sz="2400" dirty="0">
                <a:highlight>
                  <a:srgbClr val="FFFF00"/>
                </a:highlight>
                <a:latin typeface="Raleway" pitchFamily="2" charset="0"/>
              </a:rPr>
              <a:t> Decide on a position that you will take regarding the identified issue. </a:t>
            </a:r>
            <a:endParaRPr lang="en-CA" sz="2400" u="dbl" dirty="0">
              <a:highlight>
                <a:srgbClr val="FFFF00"/>
              </a:highlight>
              <a:latin typeface="Raleway" pitchFamily="2" charset="0"/>
            </a:endParaRPr>
          </a:p>
          <a:p>
            <a:r>
              <a:rPr lang="en-US" sz="2400" dirty="0">
                <a:highlight>
                  <a:srgbClr val="FFFF00"/>
                </a:highlight>
                <a:latin typeface="Raleway" pitchFamily="2" charset="0"/>
              </a:rPr>
              <a:t>State if you personally agree or disagree with the practice identified based on a reflection of your personal values.</a:t>
            </a:r>
            <a:endParaRPr lang="en-CA" sz="2400" u="dbl" dirty="0">
              <a:highlight>
                <a:srgbClr val="FFFF00"/>
              </a:highlight>
              <a:latin typeface="Raleway" pitchFamily="2" charset="0"/>
            </a:endParaRPr>
          </a:p>
          <a:p>
            <a:pPr marL="0" lvl="1" indent="0">
              <a:lnSpc>
                <a:spcPct val="110000"/>
              </a:lnSpc>
              <a:buClr>
                <a:srgbClr val="FF0000"/>
              </a:buClr>
              <a:buNone/>
            </a:pPr>
            <a:endParaRPr lang="en-CA" sz="2400" u="none" strike="noStrike" dirty="0">
              <a:effectLst/>
              <a:highlight>
                <a:srgbClr val="FFFF00"/>
              </a:highlight>
              <a:latin typeface="Raleway" pitchFamily="2" charset="0"/>
              <a:ea typeface="Times New Roman" panose="02020603050405020304" pitchFamily="18" charset="0"/>
              <a:cs typeface="Times New Roman" panose="02020603050405020304" pitchFamily="18" charset="0"/>
            </a:endParaRPr>
          </a:p>
          <a:p>
            <a:pPr marL="0" lvl="1" indent="-285750">
              <a:lnSpc>
                <a:spcPct val="110000"/>
              </a:lnSpc>
              <a:buClr>
                <a:srgbClr val="FF0000"/>
              </a:buClr>
              <a:buFont typeface="+mj-lt"/>
              <a:buAutoNum type="alphaLcPeriod"/>
            </a:pPr>
            <a:r>
              <a:rPr lang="en-CA" sz="2400" u="none" strike="noStrike" dirty="0">
                <a:effectLst/>
                <a:highlight>
                  <a:srgbClr val="FFFF00"/>
                </a:highlight>
                <a:latin typeface="Raleway" pitchFamily="2" charset="0"/>
                <a:ea typeface="Times New Roman" panose="02020603050405020304" pitchFamily="18" charset="0"/>
                <a:cs typeface="Times New Roman" panose="02020603050405020304" pitchFamily="18" charset="0"/>
              </a:rPr>
              <a:t>Cover page</a:t>
            </a:r>
            <a:r>
              <a:rPr lang="en-CA" sz="2400" u="none" strike="noStrike" dirty="0">
                <a:effectLst/>
                <a:latin typeface="Raleway" pitchFamily="2" charset="0"/>
                <a:ea typeface="Times New Roman" panose="02020603050405020304" pitchFamily="18" charset="0"/>
                <a:cs typeface="Times New Roman" panose="02020603050405020304" pitchFamily="18" charset="0"/>
              </a:rPr>
              <a:t> – follow APA format, first page. Include title of your essay (1 page)</a:t>
            </a:r>
            <a:endParaRPr lang="en-CA" sz="2400" u="dbl" dirty="0">
              <a:effectLst/>
              <a:latin typeface="Raleway" pitchFamily="2" charset="0"/>
              <a:ea typeface="Times New Roman" panose="02020603050405020304" pitchFamily="18" charset="0"/>
              <a:cs typeface="Times New Roman" panose="02020603050405020304" pitchFamily="18" charset="0"/>
            </a:endParaRPr>
          </a:p>
          <a:p>
            <a:pPr marL="0" lvl="1" indent="-285750">
              <a:lnSpc>
                <a:spcPct val="110000"/>
              </a:lnSpc>
              <a:buClr>
                <a:srgbClr val="FF0000"/>
              </a:buClr>
              <a:buFont typeface="+mj-lt"/>
              <a:buAutoNum type="alphaLcPeriod"/>
            </a:pPr>
            <a:r>
              <a:rPr lang="en-CA" sz="2400" u="none" strike="noStrike" dirty="0">
                <a:effectLst/>
                <a:highlight>
                  <a:srgbClr val="FFFF00"/>
                </a:highlight>
                <a:latin typeface="Raleway" pitchFamily="2" charset="0"/>
                <a:ea typeface="Times New Roman" panose="02020603050405020304" pitchFamily="18" charset="0"/>
                <a:cs typeface="Times New Roman" panose="02020603050405020304" pitchFamily="18" charset="0"/>
              </a:rPr>
              <a:t>Introduction/Thesis </a:t>
            </a:r>
            <a:r>
              <a:rPr lang="en-CA" sz="2400" dirty="0">
                <a:highlight>
                  <a:srgbClr val="FFFF00"/>
                </a:highlight>
                <a:latin typeface="Raleway" pitchFamily="2" charset="0"/>
                <a:ea typeface="Times New Roman" panose="02020603050405020304" pitchFamily="18" charset="0"/>
                <a:cs typeface="Times New Roman" panose="02020603050405020304" pitchFamily="18" charset="0"/>
              </a:rPr>
              <a:t>(</a:t>
            </a:r>
            <a:r>
              <a:rPr lang="en-CA" sz="2400" u="none" strike="noStrike" dirty="0">
                <a:effectLst/>
                <a:highlight>
                  <a:srgbClr val="FFFF00"/>
                </a:highlight>
                <a:latin typeface="Raleway" pitchFamily="2" charset="0"/>
                <a:ea typeface="Times New Roman" panose="02020603050405020304" pitchFamily="18" charset="0"/>
                <a:cs typeface="Times New Roman" panose="02020603050405020304" pitchFamily="18" charset="0"/>
              </a:rPr>
              <a:t>can be ½ page)</a:t>
            </a:r>
            <a:r>
              <a:rPr lang="en-CA" sz="2400" u="none" strike="noStrike" dirty="0">
                <a:effectLst/>
                <a:latin typeface="Raleway" pitchFamily="2" charset="0"/>
                <a:ea typeface="Times New Roman" panose="02020603050405020304" pitchFamily="18" charset="0"/>
                <a:cs typeface="Times New Roman" panose="02020603050405020304" pitchFamily="18" charset="0"/>
              </a:rPr>
              <a:t> – first paragraph that engages the reader’s attention and gives an overview, background, significance, and ethical dilemma of your topic.</a:t>
            </a:r>
            <a:endParaRPr lang="en-CA" sz="2400" u="dbl" dirty="0">
              <a:effectLst/>
              <a:latin typeface="Raleway" pitchFamily="2" charset="0"/>
              <a:ea typeface="Times New Roman" panose="02020603050405020304" pitchFamily="18" charset="0"/>
              <a:cs typeface="Times New Roman" panose="02020603050405020304" pitchFamily="18" charset="0"/>
            </a:endParaRPr>
          </a:p>
          <a:p>
            <a:pPr marL="533072" lvl="5">
              <a:lnSpc>
                <a:spcPct val="110000"/>
              </a:lnSpc>
              <a:buFont typeface="+mj-lt"/>
              <a:buAutoNum type="romanLcPeriod"/>
            </a:pPr>
            <a:r>
              <a:rPr lang="en-CA" sz="2400" u="none" strike="noStrike" dirty="0">
                <a:effectLst/>
                <a:latin typeface="Raleway" pitchFamily="2" charset="0"/>
                <a:ea typeface="Times New Roman" panose="02020603050405020304" pitchFamily="18" charset="0"/>
                <a:cs typeface="Times New Roman" panose="02020603050405020304" pitchFamily="18" charset="0"/>
              </a:rPr>
              <a:t>Introduction “grabs” the reader and very effectively tells the reader where the paper is headed.</a:t>
            </a:r>
          </a:p>
          <a:p>
            <a:pPr marL="533072" lvl="5">
              <a:lnSpc>
                <a:spcPct val="110000"/>
              </a:lnSpc>
              <a:buFont typeface="+mj-lt"/>
              <a:buAutoNum type="romanLcPeriod"/>
            </a:pPr>
            <a:r>
              <a:rPr lang="en-CA" sz="2400" u="none" strike="noStrike" dirty="0">
                <a:effectLst/>
                <a:latin typeface="Raleway" pitchFamily="2" charset="0"/>
                <a:ea typeface="Times New Roman" panose="02020603050405020304" pitchFamily="18" charset="0"/>
                <a:cs typeface="Times New Roman" panose="02020603050405020304" pitchFamily="18" charset="0"/>
              </a:rPr>
              <a:t>Identify your </a:t>
            </a:r>
            <a:r>
              <a:rPr lang="en-CA" sz="2400" u="none" strike="noStrike" dirty="0">
                <a:effectLst/>
                <a:highlight>
                  <a:srgbClr val="FFFF00"/>
                </a:highlight>
                <a:latin typeface="Raleway" pitchFamily="2" charset="0"/>
                <a:ea typeface="Times New Roman" panose="02020603050405020304" pitchFamily="18" charset="0"/>
                <a:cs typeface="Times New Roman" panose="02020603050405020304" pitchFamily="18" charset="0"/>
              </a:rPr>
              <a:t>thesis statement</a:t>
            </a:r>
            <a:r>
              <a:rPr lang="en-CA" sz="2400" u="none" strike="noStrike" dirty="0">
                <a:effectLst/>
                <a:latin typeface="Raleway" pitchFamily="2" charset="0"/>
                <a:ea typeface="Times New Roman" panose="02020603050405020304" pitchFamily="18" charset="0"/>
                <a:cs typeface="Times New Roman" panose="02020603050405020304" pitchFamily="18" charset="0"/>
              </a:rPr>
              <a:t> using your case scenario relating to your topic.</a:t>
            </a:r>
            <a:endParaRPr lang="en-CA" sz="2400" u="dbl" dirty="0">
              <a:latin typeface="Raleway" pitchFamily="2" charset="0"/>
              <a:ea typeface="Times New Roman" panose="02020603050405020304" pitchFamily="18" charset="0"/>
              <a:cs typeface="Times New Roman" panose="02020603050405020304" pitchFamily="18" charset="0"/>
            </a:endParaRPr>
          </a:p>
          <a:p>
            <a:pPr marL="533072" lvl="5">
              <a:lnSpc>
                <a:spcPct val="110000"/>
              </a:lnSpc>
              <a:buFont typeface="+mj-lt"/>
              <a:buAutoNum type="romanLcPeriod"/>
            </a:pPr>
            <a:r>
              <a:rPr lang="en-CA" sz="2400" u="none" strike="noStrike" dirty="0">
                <a:effectLst/>
                <a:latin typeface="Raleway" pitchFamily="2" charset="0"/>
                <a:ea typeface="Times New Roman" panose="02020603050405020304" pitchFamily="18" charset="0"/>
                <a:cs typeface="Times New Roman" panose="02020603050405020304" pitchFamily="18" charset="0"/>
              </a:rPr>
              <a:t>Your argument and justification of your position should be included including APA format reference.</a:t>
            </a:r>
            <a:endParaRPr lang="en-CA" sz="2400" u="dbl" dirty="0">
              <a:effectLst/>
              <a:latin typeface="Raleway" pitchFamily="2" charset="0"/>
              <a:ea typeface="Times New Roman" panose="02020603050405020304" pitchFamily="18" charset="0"/>
              <a:cs typeface="Times New Roman" panose="02020603050405020304" pitchFamily="18" charset="0"/>
            </a:endParaRPr>
          </a:p>
          <a:p>
            <a:r>
              <a:rPr lang="en-US" sz="2200" dirty="0">
                <a:effectLst/>
                <a:latin typeface="Times New Roman" panose="02020603050405020304" pitchFamily="18" charset="0"/>
                <a:ea typeface="Times New Roman" panose="02020603050405020304" pitchFamily="18" charset="0"/>
              </a:rPr>
              <a:t>.</a:t>
            </a:r>
            <a:endParaRPr lang="en-CA" sz="2200" dirty="0">
              <a:effectLst/>
              <a:latin typeface="Times New Roman" panose="02020603050405020304" pitchFamily="18" charset="0"/>
              <a:ea typeface="Times New Roman" panose="02020603050405020304" pitchFamily="18" charset="0"/>
            </a:endParaRPr>
          </a:p>
          <a:p>
            <a:pPr marL="0" indent="0">
              <a:buNone/>
            </a:pPr>
            <a:endParaRPr lang="en-CA" sz="2400" u="dbl"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buFont typeface="+mj-lt"/>
              <a:buAutoNum type="arabicPeriod"/>
            </a:pPr>
            <a:endParaRPr lang="en-CA" sz="2400" u="dbl"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lvl="0" indent="0">
              <a:lnSpc>
                <a:spcPct val="100000"/>
              </a:lnSpc>
              <a:spcBef>
                <a:spcPts val="0"/>
              </a:spcBef>
              <a:spcAft>
                <a:spcPts val="0"/>
              </a:spcAft>
              <a:buNone/>
            </a:pPr>
            <a:endParaRPr lang="en-CA" sz="25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157022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457200"/>
          </a:xfrm>
        </p:spPr>
        <p:txBody>
          <a:bodyPr>
            <a:normAutofit fontScale="90000"/>
          </a:bodyPr>
          <a:lstStyle/>
          <a:p>
            <a:br>
              <a:rPr lang="en-CA" sz="5400" b="1" dirty="0"/>
            </a:br>
            <a:br>
              <a:rPr lang="en-CA" sz="3600" b="1" dirty="0"/>
            </a:br>
            <a:br>
              <a:rPr lang="en-CA" sz="3600" b="1" dirty="0"/>
            </a:br>
            <a:r>
              <a:rPr lang="en-US" sz="3600" b="1" dirty="0">
                <a:effectLst/>
                <a:latin typeface="Raleway" pitchFamily="2" charset="0"/>
                <a:ea typeface="Times New Roman" panose="02020603050405020304" pitchFamily="18" charset="0"/>
              </a:rPr>
              <a:t>Essay Format:</a:t>
            </a:r>
            <a:endParaRPr lang="en-US" sz="3600" b="1" dirty="0">
              <a:latin typeface="Raleway" pitchFamily="2" charset="0"/>
            </a:endParaRPr>
          </a:p>
        </p:txBody>
      </p:sp>
      <p:sp>
        <p:nvSpPr>
          <p:cNvPr id="3" name="Content Placeholder 2"/>
          <p:cNvSpPr>
            <a:spLocks noGrp="1"/>
          </p:cNvSpPr>
          <p:nvPr>
            <p:ph idx="1"/>
          </p:nvPr>
        </p:nvSpPr>
        <p:spPr>
          <a:xfrm>
            <a:off x="381000" y="685800"/>
            <a:ext cx="8382000" cy="6096000"/>
          </a:xfrm>
        </p:spPr>
        <p:txBody>
          <a:bodyPr>
            <a:normAutofit fontScale="25000" lnSpcReduction="20000"/>
          </a:bodyPr>
          <a:lstStyle/>
          <a:p>
            <a:pPr marL="0" lvl="2" indent="0">
              <a:lnSpc>
                <a:spcPct val="120000"/>
              </a:lnSpc>
              <a:buNone/>
            </a:pPr>
            <a:r>
              <a:rPr lang="en-CA" sz="8800" dirty="0">
                <a:solidFill>
                  <a:srgbClr val="000000"/>
                </a:solidFill>
                <a:latin typeface="Raleway" pitchFamily="2" charset="0"/>
                <a:ea typeface="Times New Roman" panose="02020603050405020304" pitchFamily="18" charset="0"/>
                <a:cs typeface="Times New Roman" panose="02020603050405020304" pitchFamily="18" charset="0"/>
              </a:rPr>
              <a:t>c. </a:t>
            </a:r>
            <a:r>
              <a:rPr lang="en-CA" sz="8800" dirty="0">
                <a:latin typeface="Raleway" pitchFamily="2" charset="0"/>
                <a:ea typeface="Times New Roman" panose="02020603050405020304" pitchFamily="18" charset="0"/>
                <a:cs typeface="Times New Roman" panose="02020603050405020304" pitchFamily="18" charset="0"/>
              </a:rPr>
              <a:t>Identify how 1 ethical theory would view the ethical dilemma. Identify how </a:t>
            </a:r>
            <a:r>
              <a:rPr lang="en-CA" sz="8800" dirty="0">
                <a:highlight>
                  <a:srgbClr val="FFFF00"/>
                </a:highlight>
                <a:latin typeface="Raleway" pitchFamily="2" charset="0"/>
                <a:ea typeface="Times New Roman" panose="02020603050405020304" pitchFamily="18" charset="0"/>
                <a:cs typeface="Times New Roman" panose="02020603050405020304" pitchFamily="18" charset="0"/>
              </a:rPr>
              <a:t>2 different Ethical theories/principles</a:t>
            </a:r>
            <a:r>
              <a:rPr lang="en-CA" sz="8800" dirty="0">
                <a:latin typeface="Raleway" pitchFamily="2" charset="0"/>
                <a:ea typeface="Times New Roman" panose="02020603050405020304" pitchFamily="18" charset="0"/>
                <a:cs typeface="Times New Roman" panose="02020603050405020304" pitchFamily="18" charset="0"/>
              </a:rPr>
              <a:t> would have the opposing views with your topic. (i.e., can be 1 page or more)</a:t>
            </a:r>
            <a:endParaRPr lang="en-CA" sz="8800" u="dbl" dirty="0">
              <a:latin typeface="Raleway" pitchFamily="2" charset="0"/>
              <a:ea typeface="Times New Roman" panose="02020603050405020304" pitchFamily="18" charset="0"/>
              <a:cs typeface="Times New Roman" panose="02020603050405020304" pitchFamily="18" charset="0"/>
            </a:endParaRPr>
          </a:p>
          <a:p>
            <a:pPr marL="533072" lvl="5">
              <a:lnSpc>
                <a:spcPct val="120000"/>
              </a:lnSpc>
              <a:buFont typeface="+mj-lt"/>
              <a:buAutoNum type="romanLcPeriod"/>
            </a:pPr>
            <a:r>
              <a:rPr lang="en-CA" sz="8800" dirty="0">
                <a:solidFill>
                  <a:srgbClr val="000000"/>
                </a:solidFill>
                <a:latin typeface="Raleway" pitchFamily="2" charset="0"/>
                <a:ea typeface="Times New Roman" panose="02020603050405020304" pitchFamily="18" charset="0"/>
                <a:cs typeface="Times New Roman" panose="02020603050405020304" pitchFamily="18" charset="0"/>
              </a:rPr>
              <a:t>Use the assumptions of two ethical theories; (deontology, utilitarianism, etc.) to explicate the ethical concerns within the contemporary issue. This is the concern you introduced in your introduction.  </a:t>
            </a:r>
            <a:endParaRPr lang="en-CA" sz="8800" u="dbl" dirty="0">
              <a:solidFill>
                <a:srgbClr val="000000"/>
              </a:solidFill>
              <a:latin typeface="Raleway" pitchFamily="2" charset="0"/>
              <a:ea typeface="Times New Roman" panose="02020603050405020304" pitchFamily="18" charset="0"/>
              <a:cs typeface="Times New Roman" panose="02020603050405020304" pitchFamily="18" charset="0"/>
            </a:endParaRPr>
          </a:p>
          <a:p>
            <a:pPr marL="533072" lvl="5">
              <a:lnSpc>
                <a:spcPct val="120000"/>
              </a:lnSpc>
              <a:buFont typeface="+mj-lt"/>
              <a:buAutoNum type="romanLcPeriod"/>
            </a:pPr>
            <a:r>
              <a:rPr lang="en-CA" sz="8800" dirty="0">
                <a:latin typeface="Raleway" pitchFamily="2" charset="0"/>
                <a:ea typeface="Times New Roman" panose="02020603050405020304" pitchFamily="18" charset="0"/>
                <a:cs typeface="Times New Roman" panose="02020603050405020304" pitchFamily="18" charset="0"/>
              </a:rPr>
              <a:t>Then choose </a:t>
            </a:r>
            <a:r>
              <a:rPr lang="en-CA" sz="8800" b="1" dirty="0">
                <a:latin typeface="Raleway" pitchFamily="2" charset="0"/>
                <a:ea typeface="Times New Roman" panose="02020603050405020304" pitchFamily="18" charset="0"/>
                <a:cs typeface="Times New Roman" panose="02020603050405020304" pitchFamily="18" charset="0"/>
              </a:rPr>
              <a:t>one ethical theory including your rationale</a:t>
            </a:r>
            <a:r>
              <a:rPr lang="en-CA" sz="8800" dirty="0">
                <a:latin typeface="Raleway" pitchFamily="2" charset="0"/>
                <a:ea typeface="Times New Roman" panose="02020603050405020304" pitchFamily="18" charset="0"/>
                <a:cs typeface="Times New Roman" panose="02020603050405020304" pitchFamily="18" charset="0"/>
              </a:rPr>
              <a:t> to justify your argument</a:t>
            </a:r>
          </a:p>
          <a:p>
            <a:pPr marL="533072" lvl="5">
              <a:lnSpc>
                <a:spcPct val="120000"/>
              </a:lnSpc>
              <a:buFont typeface="+mj-lt"/>
              <a:buAutoNum type="romanLcPeriod"/>
            </a:pPr>
            <a:r>
              <a:rPr lang="en-CA" sz="8800" dirty="0">
                <a:solidFill>
                  <a:srgbClr val="000000"/>
                </a:solidFill>
                <a:latin typeface="Raleway" pitchFamily="2" charset="0"/>
                <a:ea typeface="Times New Roman" panose="02020603050405020304" pitchFamily="18" charset="0"/>
                <a:cs typeface="Times New Roman" panose="02020603050405020304" pitchFamily="18" charset="0"/>
              </a:rPr>
              <a:t> Use the assumptions of two or three ethical principles (veracity, beneficence etc.) to explicate the ethical concerns of this issues.</a:t>
            </a:r>
            <a:endParaRPr lang="en-CA" sz="8800" dirty="0">
              <a:latin typeface="Raleway" pitchFamily="2" charset="0"/>
              <a:ea typeface="Times New Roman" panose="02020603050405020304" pitchFamily="18" charset="0"/>
              <a:cs typeface="Times New Roman" panose="02020603050405020304" pitchFamily="18" charset="0"/>
            </a:endParaRPr>
          </a:p>
          <a:p>
            <a:pPr marL="533072" lvl="5">
              <a:lnSpc>
                <a:spcPct val="120000"/>
              </a:lnSpc>
              <a:buFont typeface="+mj-lt"/>
              <a:buAutoNum type="romanLcPeriod"/>
            </a:pPr>
            <a:r>
              <a:rPr lang="en-CA" sz="8800" dirty="0">
                <a:latin typeface="Raleway" pitchFamily="2" charset="0"/>
                <a:ea typeface="Times New Roman" panose="02020603050405020304" pitchFamily="18" charset="0"/>
                <a:cs typeface="Times New Roman" panose="02020603050405020304" pitchFamily="18" charset="0"/>
              </a:rPr>
              <a:t>Then choose </a:t>
            </a:r>
            <a:r>
              <a:rPr lang="en-CA" sz="8800" b="1" dirty="0">
                <a:latin typeface="Raleway" pitchFamily="2" charset="0"/>
                <a:ea typeface="Times New Roman" panose="02020603050405020304" pitchFamily="18" charset="0"/>
                <a:cs typeface="Times New Roman" panose="02020603050405020304" pitchFamily="18" charset="0"/>
              </a:rPr>
              <a:t>two or three ethical principles including your rationale</a:t>
            </a:r>
            <a:r>
              <a:rPr lang="en-CA" sz="8800" dirty="0">
                <a:latin typeface="Raleway" pitchFamily="2" charset="0"/>
                <a:ea typeface="Times New Roman" panose="02020603050405020304" pitchFamily="18" charset="0"/>
                <a:cs typeface="Times New Roman" panose="02020603050405020304" pitchFamily="18" charset="0"/>
              </a:rPr>
              <a:t> to justify your argument.</a:t>
            </a:r>
            <a:endParaRPr lang="en-CA" sz="8800" u="dbl" dirty="0">
              <a:latin typeface="Raleway" pitchFamily="2" charset="0"/>
              <a:ea typeface="Times New Roman" panose="02020603050405020304" pitchFamily="18" charset="0"/>
              <a:cs typeface="Times New Roman" panose="02020603050405020304" pitchFamily="18" charset="0"/>
            </a:endParaRPr>
          </a:p>
          <a:p>
            <a:pPr marL="533072" lvl="5">
              <a:lnSpc>
                <a:spcPct val="120000"/>
              </a:lnSpc>
              <a:buFont typeface="+mj-lt"/>
              <a:buAutoNum type="romanLcPeriod"/>
            </a:pPr>
            <a:endParaRPr lang="en-CA" sz="3800" dirty="0">
              <a:latin typeface="Times New Roman" panose="02020603050405020304" pitchFamily="18" charset="0"/>
              <a:ea typeface="Times New Roman" panose="02020603050405020304" pitchFamily="18" charset="0"/>
            </a:endParaRPr>
          </a:p>
          <a:p>
            <a:pPr marL="0" lvl="1" indent="0">
              <a:lnSpc>
                <a:spcPct val="120000"/>
              </a:lnSpc>
              <a:buClr>
                <a:srgbClr val="FF0000"/>
              </a:buClr>
              <a:buNone/>
            </a:pPr>
            <a:r>
              <a:rPr lang="en-CA" sz="3800" u="none" strike="noStrike" dirty="0">
                <a:effectLst/>
                <a:latin typeface="Raleway" pitchFamily="2" charset="0"/>
                <a:ea typeface="Times New Roman" panose="02020603050405020304" pitchFamily="18" charset="0"/>
                <a:cs typeface="Times New Roman" panose="02020603050405020304" pitchFamily="18" charset="0"/>
              </a:rPr>
              <a:t>. </a:t>
            </a:r>
            <a:endParaRPr lang="en-CA" sz="2400" u="dbl"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buFont typeface="+mj-lt"/>
              <a:buAutoNum type="arabicPeriod"/>
            </a:pPr>
            <a:endParaRPr lang="en-CA" sz="2400" u="dbl"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lvl="0" indent="0">
              <a:lnSpc>
                <a:spcPct val="100000"/>
              </a:lnSpc>
              <a:spcBef>
                <a:spcPts val="0"/>
              </a:spcBef>
              <a:spcAft>
                <a:spcPts val="0"/>
              </a:spcAft>
              <a:buNone/>
            </a:pPr>
            <a:endParaRPr lang="en-CA" sz="25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449308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457200"/>
          </a:xfrm>
        </p:spPr>
        <p:txBody>
          <a:bodyPr>
            <a:normAutofit fontScale="90000"/>
          </a:bodyPr>
          <a:lstStyle/>
          <a:p>
            <a:br>
              <a:rPr lang="en-CA" sz="5400" b="1" dirty="0"/>
            </a:br>
            <a:br>
              <a:rPr lang="en-CA" sz="3600" b="1" dirty="0"/>
            </a:br>
            <a:br>
              <a:rPr lang="en-CA" sz="3600" b="1" dirty="0"/>
            </a:br>
            <a:r>
              <a:rPr lang="en-US" sz="4000" b="1" u="sng" dirty="0">
                <a:effectLst/>
                <a:latin typeface="Raleway" pitchFamily="2" charset="0"/>
                <a:ea typeface="Times New Roman" panose="02020603050405020304" pitchFamily="18" charset="0"/>
              </a:rPr>
              <a:t>Essay Format:</a:t>
            </a:r>
            <a:endParaRPr lang="en-US" sz="4000" b="1" dirty="0">
              <a:latin typeface="Raleway" pitchFamily="2" charset="0"/>
            </a:endParaRPr>
          </a:p>
        </p:txBody>
      </p:sp>
      <p:sp>
        <p:nvSpPr>
          <p:cNvPr id="3" name="Content Placeholder 2"/>
          <p:cNvSpPr>
            <a:spLocks noGrp="1"/>
          </p:cNvSpPr>
          <p:nvPr>
            <p:ph idx="1"/>
          </p:nvPr>
        </p:nvSpPr>
        <p:spPr>
          <a:xfrm>
            <a:off x="304800" y="838200"/>
            <a:ext cx="8534400" cy="5867400"/>
          </a:xfrm>
        </p:spPr>
        <p:txBody>
          <a:bodyPr>
            <a:normAutofit fontScale="55000" lnSpcReduction="20000"/>
          </a:bodyPr>
          <a:lstStyle/>
          <a:p>
            <a:pPr marL="0" lvl="1" indent="0">
              <a:lnSpc>
                <a:spcPct val="120000"/>
              </a:lnSpc>
              <a:spcBef>
                <a:spcPts val="0"/>
              </a:spcBef>
              <a:spcAft>
                <a:spcPts val="0"/>
              </a:spcAft>
              <a:buClr>
                <a:srgbClr val="FF0000"/>
              </a:buClr>
              <a:buNone/>
            </a:pPr>
            <a:r>
              <a:rPr lang="en-CA" sz="4000" u="none" strike="noStrike" dirty="0">
                <a:solidFill>
                  <a:srgbClr val="000000"/>
                </a:solidFill>
                <a:effectLst/>
                <a:latin typeface="Raleway" pitchFamily="2" charset="0"/>
                <a:ea typeface="Times New Roman" panose="02020603050405020304" pitchFamily="18" charset="0"/>
                <a:cs typeface="Times New Roman" panose="02020603050405020304" pitchFamily="18" charset="0"/>
              </a:rPr>
              <a:t>d. How is the </a:t>
            </a:r>
            <a:r>
              <a:rPr lang="en-CA" sz="4000" u="none" strike="noStrike" dirty="0">
                <a:solidFill>
                  <a:srgbClr val="000000"/>
                </a:solidFill>
                <a:effectLst/>
                <a:highlight>
                  <a:srgbClr val="FFFF00"/>
                </a:highlight>
                <a:latin typeface="Raleway" pitchFamily="2" charset="0"/>
                <a:ea typeface="Times New Roman" panose="02020603050405020304" pitchFamily="18" charset="0"/>
                <a:cs typeface="Times New Roman" panose="02020603050405020304" pitchFamily="18" charset="0"/>
              </a:rPr>
              <a:t>nursing profession </a:t>
            </a:r>
            <a:r>
              <a:rPr lang="en-CA" sz="4000" u="none" strike="noStrike" dirty="0">
                <a:solidFill>
                  <a:srgbClr val="000000"/>
                </a:solidFill>
                <a:effectLst/>
                <a:latin typeface="Raleway" pitchFamily="2" charset="0"/>
                <a:ea typeface="Times New Roman" panose="02020603050405020304" pitchFamily="18" charset="0"/>
                <a:cs typeface="Times New Roman" panose="02020603050405020304" pitchFamily="18" charset="0"/>
              </a:rPr>
              <a:t>involved in this issue? Identify relevant nursing standards or codes (CNO) </a:t>
            </a:r>
            <a:r>
              <a:rPr lang="en-CA" sz="4000" dirty="0">
                <a:latin typeface="Raleway" pitchFamily="2" charset="0"/>
                <a:ea typeface="Times New Roman" panose="02020603050405020304" pitchFamily="18" charset="0"/>
                <a:cs typeface="Times New Roman" panose="02020603050405020304" pitchFamily="18" charset="0"/>
              </a:rPr>
              <a:t>( can be 1 page)</a:t>
            </a:r>
            <a:endParaRPr lang="en-CA" sz="4000" u="dbl" dirty="0">
              <a:effectLst/>
              <a:latin typeface="Raleway" pitchFamily="2" charset="0"/>
              <a:ea typeface="Times New Roman" panose="02020603050405020304" pitchFamily="18" charset="0"/>
              <a:cs typeface="Times New Roman" panose="02020603050405020304" pitchFamily="18" charset="0"/>
            </a:endParaRPr>
          </a:p>
          <a:p>
            <a:pPr marL="533072" lvl="5">
              <a:lnSpc>
                <a:spcPct val="120000"/>
              </a:lnSpc>
              <a:spcBef>
                <a:spcPts val="0"/>
              </a:spcBef>
              <a:spcAft>
                <a:spcPts val="0"/>
              </a:spcAft>
              <a:buFont typeface="+mj-lt"/>
              <a:buAutoNum type="romanLcPeriod"/>
            </a:pPr>
            <a:r>
              <a:rPr lang="en-CA" sz="4000" u="none" strike="noStrike" dirty="0">
                <a:solidFill>
                  <a:srgbClr val="000000"/>
                </a:solidFill>
                <a:effectLst/>
                <a:latin typeface="Raleway" pitchFamily="2" charset="0"/>
                <a:ea typeface="Times New Roman" panose="02020603050405020304" pitchFamily="18" charset="0"/>
                <a:cs typeface="Times New Roman" panose="02020603050405020304" pitchFamily="18" charset="0"/>
              </a:rPr>
              <a:t>Use the CNO, CNA, RPNAO to demonstrate how the nursing profession and/or standards/ guidelines are engaged in addressing the ethical concerns arising from your issue.</a:t>
            </a:r>
            <a:endParaRPr lang="en-CA" sz="4000" u="dbl" dirty="0">
              <a:effectLst/>
              <a:latin typeface="Raleway" pitchFamily="2" charset="0"/>
              <a:ea typeface="Times New Roman" panose="02020603050405020304" pitchFamily="18" charset="0"/>
              <a:cs typeface="Times New Roman" panose="02020603050405020304" pitchFamily="18" charset="0"/>
            </a:endParaRPr>
          </a:p>
          <a:p>
            <a:pPr marL="533072" lvl="5">
              <a:lnSpc>
                <a:spcPct val="120000"/>
              </a:lnSpc>
              <a:spcBef>
                <a:spcPts val="0"/>
              </a:spcBef>
              <a:spcAft>
                <a:spcPts val="0"/>
              </a:spcAft>
              <a:buFont typeface="+mj-lt"/>
              <a:buAutoNum type="romanLcPeriod"/>
            </a:pPr>
            <a:r>
              <a:rPr lang="en-CA" sz="4000" u="none" strike="noStrike" dirty="0">
                <a:effectLst/>
                <a:latin typeface="Raleway" pitchFamily="2" charset="0"/>
                <a:ea typeface="Times New Roman" panose="02020603050405020304" pitchFamily="18" charset="0"/>
                <a:cs typeface="Times New Roman" panose="02020603050405020304" pitchFamily="18" charset="0"/>
              </a:rPr>
              <a:t>Identify legal considerations (RHPA, Nursing Act, Criminal Code, Human Rights, etc.) </a:t>
            </a:r>
          </a:p>
          <a:p>
            <a:pPr marL="0" lvl="5" indent="0">
              <a:lnSpc>
                <a:spcPct val="120000"/>
              </a:lnSpc>
              <a:spcBef>
                <a:spcPts val="0"/>
              </a:spcBef>
              <a:spcAft>
                <a:spcPts val="0"/>
              </a:spcAft>
              <a:buNone/>
            </a:pPr>
            <a:r>
              <a:rPr lang="en-US" sz="4000" dirty="0">
                <a:latin typeface="Raleway" pitchFamily="2" charset="0"/>
                <a:ea typeface="Times New Roman" panose="02020603050405020304" pitchFamily="18" charset="0"/>
                <a:cs typeface="Times New Roman" panose="02020603050405020304" pitchFamily="18" charset="0"/>
              </a:rPr>
              <a:t>e. </a:t>
            </a:r>
            <a:r>
              <a:rPr lang="en-US" sz="4000" dirty="0">
                <a:effectLst/>
                <a:latin typeface="Raleway" pitchFamily="2" charset="0"/>
                <a:ea typeface="Times New Roman" panose="02020603050405020304" pitchFamily="18" charset="0"/>
                <a:cs typeface="Times New Roman" panose="02020603050405020304" pitchFamily="18" charset="0"/>
              </a:rPr>
              <a:t>How is your issue </a:t>
            </a:r>
            <a:r>
              <a:rPr lang="en-US" sz="4000" dirty="0">
                <a:effectLst/>
                <a:highlight>
                  <a:srgbClr val="FFFF00"/>
                </a:highlight>
                <a:latin typeface="Raleway" pitchFamily="2" charset="0"/>
                <a:ea typeface="Times New Roman" panose="02020603050405020304" pitchFamily="18" charset="0"/>
                <a:cs typeface="Times New Roman" panose="02020603050405020304" pitchFamily="18" charset="0"/>
              </a:rPr>
              <a:t>connected to social justice</a:t>
            </a:r>
            <a:r>
              <a:rPr lang="en-US" sz="4000" dirty="0">
                <a:effectLst/>
                <a:latin typeface="Raleway" pitchFamily="2" charset="0"/>
                <a:ea typeface="Times New Roman" panose="02020603050405020304" pitchFamily="18" charset="0"/>
                <a:cs typeface="Times New Roman" panose="02020603050405020304" pitchFamily="18" charset="0"/>
              </a:rPr>
              <a:t>. (</a:t>
            </a:r>
            <a:r>
              <a:rPr lang="en-CA" sz="4000" dirty="0">
                <a:latin typeface="Raleway" pitchFamily="2" charset="0"/>
              </a:rPr>
              <a:t>can be 1 page)</a:t>
            </a:r>
            <a:endParaRPr lang="en-CA" sz="4000" u="dbl" dirty="0">
              <a:latin typeface="Raleway" pitchFamily="2" charset="0"/>
            </a:endParaRPr>
          </a:p>
          <a:p>
            <a:pPr marL="571500" lvl="0" indent="-571500">
              <a:buFont typeface="+mj-lt"/>
              <a:buAutoNum type="romanLcPeriod"/>
            </a:pPr>
            <a:r>
              <a:rPr lang="en-US" sz="4000" dirty="0">
                <a:latin typeface="Raleway" pitchFamily="2" charset="0"/>
              </a:rPr>
              <a:t>Provide one sentence to define social justice (use a resource to support). Then explain how the ethical issue you described above specifically links to social justice. </a:t>
            </a:r>
          </a:p>
          <a:p>
            <a:pPr marL="571500" lvl="0" indent="-571500">
              <a:buFont typeface="+mj-lt"/>
              <a:buAutoNum type="romanLcPeriod"/>
            </a:pPr>
            <a:r>
              <a:rPr lang="en-US" sz="4000" dirty="0">
                <a:latin typeface="Raleway" pitchFamily="2" charset="0"/>
              </a:rPr>
              <a:t>Explain any existing laws and how that affects your ethical concern/issue</a:t>
            </a:r>
            <a:endParaRPr lang="en-CA" sz="4000" u="dbl" dirty="0">
              <a:latin typeface="Raleway" pitchFamily="2" charset="0"/>
            </a:endParaRPr>
          </a:p>
          <a:p>
            <a:pPr marL="0" lvl="1" indent="0">
              <a:lnSpc>
                <a:spcPct val="120000"/>
              </a:lnSpc>
              <a:spcBef>
                <a:spcPts val="0"/>
              </a:spcBef>
              <a:spcAft>
                <a:spcPts val="0"/>
              </a:spcAft>
              <a:buClr>
                <a:srgbClr val="FF0000"/>
              </a:buClr>
              <a:buNone/>
            </a:pPr>
            <a:r>
              <a:rPr lang="en-CA" sz="4000" dirty="0">
                <a:effectLst/>
                <a:latin typeface="Raleway" pitchFamily="2" charset="0"/>
                <a:ea typeface="Times New Roman" panose="02020603050405020304" pitchFamily="18" charset="0"/>
                <a:cs typeface="Times New Roman" panose="02020603050405020304" pitchFamily="18" charset="0"/>
              </a:rPr>
              <a:t>f. </a:t>
            </a:r>
            <a:r>
              <a:rPr lang="en-CA" sz="4000" dirty="0">
                <a:latin typeface="Raleway" pitchFamily="2" charset="0"/>
              </a:rPr>
              <a:t>State your </a:t>
            </a:r>
            <a:r>
              <a:rPr lang="en-CA" sz="4000" dirty="0">
                <a:highlight>
                  <a:srgbClr val="FFFF00"/>
                </a:highlight>
                <a:latin typeface="Raleway" pitchFamily="2" charset="0"/>
              </a:rPr>
              <a:t>point of view </a:t>
            </a:r>
            <a:r>
              <a:rPr lang="en-CA" sz="4000" dirty="0">
                <a:latin typeface="Raleway" pitchFamily="2" charset="0"/>
              </a:rPr>
              <a:t>based on a reflection of your personal values on the ethical issue/dilemma presented. (can be ½ page)</a:t>
            </a:r>
          </a:p>
          <a:p>
            <a:pPr marL="857250" lvl="1" indent="-857250">
              <a:lnSpc>
                <a:spcPct val="120000"/>
              </a:lnSpc>
              <a:spcBef>
                <a:spcPts val="0"/>
              </a:spcBef>
              <a:spcAft>
                <a:spcPts val="0"/>
              </a:spcAft>
              <a:buClr>
                <a:srgbClr val="FF0000"/>
              </a:buClr>
              <a:buFont typeface="+mj-lt"/>
              <a:buAutoNum type="romanLcPeriod"/>
            </a:pPr>
            <a:r>
              <a:rPr lang="en-CA" sz="4000" dirty="0">
                <a:solidFill>
                  <a:srgbClr val="000000"/>
                </a:solidFill>
                <a:latin typeface="Raleway" pitchFamily="2" charset="0"/>
                <a:ea typeface="Times New Roman" panose="02020603050405020304" pitchFamily="18" charset="0"/>
                <a:cs typeface="Times New Roman" panose="02020603050405020304" pitchFamily="18" charset="0"/>
              </a:rPr>
              <a:t>Explain how your values/beliefs/culture, media and/or religion play a role in your ethical concern/issue</a:t>
            </a:r>
            <a:endParaRPr lang="en-CA" sz="4000" u="dbl" dirty="0">
              <a:latin typeface="Raleway" pitchFamily="2" charset="0"/>
              <a:ea typeface="Times New Roman" panose="02020603050405020304" pitchFamily="18" charset="0"/>
              <a:cs typeface="Times New Roman" panose="02020603050405020304" pitchFamily="18" charset="0"/>
            </a:endParaRPr>
          </a:p>
          <a:p>
            <a:pPr marL="0" lvl="1" indent="0">
              <a:lnSpc>
                <a:spcPct val="120000"/>
              </a:lnSpc>
              <a:spcBef>
                <a:spcPts val="0"/>
              </a:spcBef>
              <a:spcAft>
                <a:spcPts val="0"/>
              </a:spcAft>
              <a:buClr>
                <a:srgbClr val="FF0000"/>
              </a:buClr>
              <a:buNone/>
            </a:pPr>
            <a:endParaRPr lang="en-CA" sz="4000" u="dbl"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buFont typeface="+mj-lt"/>
              <a:buAutoNum type="arabicPeriod"/>
            </a:pPr>
            <a:endParaRPr lang="en-CA" sz="2400" u="dbl"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lvl="0" indent="0">
              <a:lnSpc>
                <a:spcPct val="100000"/>
              </a:lnSpc>
              <a:spcBef>
                <a:spcPts val="0"/>
              </a:spcBef>
              <a:spcAft>
                <a:spcPts val="0"/>
              </a:spcAft>
              <a:buNone/>
            </a:pPr>
            <a:endParaRPr lang="en-CA" sz="25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693636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457200"/>
          </a:xfrm>
        </p:spPr>
        <p:txBody>
          <a:bodyPr>
            <a:normAutofit fontScale="90000"/>
          </a:bodyPr>
          <a:lstStyle/>
          <a:p>
            <a:br>
              <a:rPr lang="en-CA" sz="5400" b="1" dirty="0"/>
            </a:br>
            <a:br>
              <a:rPr lang="en-CA" sz="3600" b="1" dirty="0"/>
            </a:br>
            <a:br>
              <a:rPr lang="en-CA" sz="3600" b="1" dirty="0"/>
            </a:br>
            <a:r>
              <a:rPr lang="en-US" sz="3600" b="1" dirty="0">
                <a:effectLst/>
                <a:latin typeface="Raleway" pitchFamily="2" charset="0"/>
                <a:ea typeface="Times New Roman" panose="02020603050405020304" pitchFamily="18" charset="0"/>
              </a:rPr>
              <a:t>Essay Format:</a:t>
            </a:r>
            <a:endParaRPr lang="en-US" sz="3600" b="1" dirty="0">
              <a:latin typeface="Raleway" pitchFamily="2" charset="0"/>
            </a:endParaRPr>
          </a:p>
        </p:txBody>
      </p:sp>
      <p:sp>
        <p:nvSpPr>
          <p:cNvPr id="3" name="Content Placeholder 2"/>
          <p:cNvSpPr>
            <a:spLocks noGrp="1"/>
          </p:cNvSpPr>
          <p:nvPr>
            <p:ph idx="1"/>
          </p:nvPr>
        </p:nvSpPr>
        <p:spPr>
          <a:xfrm>
            <a:off x="381000" y="609600"/>
            <a:ext cx="8458200" cy="6096000"/>
          </a:xfrm>
        </p:spPr>
        <p:txBody>
          <a:bodyPr>
            <a:normAutofit lnSpcReduction="10000"/>
          </a:bodyPr>
          <a:lstStyle/>
          <a:p>
            <a:pPr marL="533072" lvl="5">
              <a:lnSpc>
                <a:spcPct val="120000"/>
              </a:lnSpc>
              <a:buFont typeface="+mj-lt"/>
              <a:buAutoNum type="romanLcPeriod"/>
            </a:pPr>
            <a:r>
              <a:rPr lang="en-CA" sz="2300" dirty="0">
                <a:solidFill>
                  <a:srgbClr val="000000"/>
                </a:solidFill>
                <a:latin typeface="Raleway" pitchFamily="2" charset="0"/>
                <a:ea typeface="Times New Roman" panose="02020603050405020304" pitchFamily="18" charset="0"/>
                <a:cs typeface="Times New Roman" panose="02020603050405020304" pitchFamily="18" charset="0"/>
              </a:rPr>
              <a:t>Integrate how your values/beliefs/culture, media, and/or religion support or do not support your ethical issue/concern</a:t>
            </a:r>
            <a:endParaRPr lang="en-CA" sz="2300" u="dbl" dirty="0">
              <a:latin typeface="Raleway" pitchFamily="2" charset="0"/>
              <a:ea typeface="Times New Roman" panose="02020603050405020304" pitchFamily="18" charset="0"/>
              <a:cs typeface="Times New Roman" panose="02020603050405020304" pitchFamily="18" charset="0"/>
            </a:endParaRPr>
          </a:p>
          <a:p>
            <a:pPr marL="0" lvl="1" indent="0">
              <a:lnSpc>
                <a:spcPct val="120000"/>
              </a:lnSpc>
              <a:spcBef>
                <a:spcPts val="0"/>
              </a:spcBef>
              <a:spcAft>
                <a:spcPts val="0"/>
              </a:spcAft>
              <a:buClr>
                <a:srgbClr val="FF0000"/>
              </a:buClr>
              <a:buNone/>
            </a:pPr>
            <a:r>
              <a:rPr lang="en-CA" sz="2500" dirty="0">
                <a:solidFill>
                  <a:srgbClr val="000000"/>
                </a:solidFill>
                <a:highlight>
                  <a:srgbClr val="FFFF00"/>
                </a:highlight>
                <a:latin typeface="Raleway" pitchFamily="2" charset="0"/>
                <a:ea typeface="Times New Roman" panose="02020603050405020304" pitchFamily="18" charset="0"/>
                <a:cs typeface="Times New Roman" panose="02020603050405020304" pitchFamily="18" charset="0"/>
              </a:rPr>
              <a:t>g.</a:t>
            </a:r>
            <a:r>
              <a:rPr lang="en-CA" sz="2500" u="none" strike="noStrike" dirty="0">
                <a:solidFill>
                  <a:srgbClr val="000000"/>
                </a:solidFill>
                <a:effectLst/>
                <a:highlight>
                  <a:srgbClr val="FFFF00"/>
                </a:highlight>
                <a:latin typeface="Raleway" pitchFamily="2" charset="0"/>
                <a:ea typeface="Times New Roman" panose="02020603050405020304" pitchFamily="18" charset="0"/>
                <a:cs typeface="Times New Roman" panose="02020603050405020304" pitchFamily="18" charset="0"/>
              </a:rPr>
              <a:t> Ethical Action</a:t>
            </a:r>
            <a:r>
              <a:rPr lang="en-CA" sz="2500" u="none" strike="noStrike" dirty="0">
                <a:solidFill>
                  <a:srgbClr val="000000"/>
                </a:solidFill>
                <a:effectLst/>
                <a:latin typeface="Raleway" pitchFamily="2" charset="0"/>
                <a:ea typeface="Times New Roman" panose="02020603050405020304" pitchFamily="18" charset="0"/>
                <a:cs typeface="Times New Roman" panose="02020603050405020304" pitchFamily="18" charset="0"/>
              </a:rPr>
              <a:t>: </a:t>
            </a:r>
            <a:r>
              <a:rPr lang="en-CA" sz="2300" u="none" strike="noStrike" dirty="0">
                <a:solidFill>
                  <a:srgbClr val="000000"/>
                </a:solidFill>
                <a:effectLst/>
                <a:latin typeface="Raleway" pitchFamily="2" charset="0"/>
                <a:ea typeface="Times New Roman" panose="02020603050405020304" pitchFamily="18" charset="0"/>
                <a:cs typeface="Times New Roman" panose="02020603050405020304" pitchFamily="18" charset="0"/>
              </a:rPr>
              <a:t>Identify and Describe the ethical framework that best fits with your ethical concern/issue.</a:t>
            </a:r>
            <a:r>
              <a:rPr lang="en-CA" sz="2300" u="none" strike="noStrike" dirty="0">
                <a:effectLst/>
                <a:latin typeface="Raleway" pitchFamily="2" charset="0"/>
                <a:ea typeface="Times New Roman" panose="02020603050405020304" pitchFamily="18" charset="0"/>
                <a:cs typeface="Times New Roman" panose="02020603050405020304" pitchFamily="18" charset="0"/>
              </a:rPr>
              <a:t> (can be ½ page)</a:t>
            </a:r>
            <a:endParaRPr lang="en-CA" sz="2300" u="dbl" dirty="0">
              <a:effectLst/>
              <a:latin typeface="Raleway" pitchFamily="2" charset="0"/>
              <a:ea typeface="Times New Roman" panose="02020603050405020304" pitchFamily="18" charset="0"/>
              <a:cs typeface="Times New Roman" panose="02020603050405020304" pitchFamily="18" charset="0"/>
            </a:endParaRPr>
          </a:p>
          <a:p>
            <a:pPr marL="533072" lvl="5">
              <a:lnSpc>
                <a:spcPct val="120000"/>
              </a:lnSpc>
              <a:spcBef>
                <a:spcPts val="0"/>
              </a:spcBef>
              <a:spcAft>
                <a:spcPts val="0"/>
              </a:spcAft>
              <a:buFont typeface="+mj-lt"/>
              <a:buAutoNum type="romanLcPeriod"/>
            </a:pPr>
            <a:r>
              <a:rPr lang="en-CA" sz="2300" u="none" strike="noStrike" dirty="0">
                <a:solidFill>
                  <a:srgbClr val="000000"/>
                </a:solidFill>
                <a:effectLst/>
                <a:latin typeface="Raleway" pitchFamily="2" charset="0"/>
                <a:ea typeface="Times New Roman" panose="02020603050405020304" pitchFamily="18" charset="0"/>
                <a:cs typeface="Times New Roman" panose="02020603050405020304" pitchFamily="18" charset="0"/>
              </a:rPr>
              <a:t>Use your ethical decision framework to describe how you would work through the ethical concern/issue.</a:t>
            </a:r>
            <a:endParaRPr lang="en-CA" sz="2300" u="none" strike="noStrike" dirty="0">
              <a:solidFill>
                <a:srgbClr val="FF0000"/>
              </a:solidFill>
              <a:effectLst/>
              <a:highlight>
                <a:srgbClr val="FFFF00"/>
              </a:highlight>
              <a:latin typeface="Raleway" pitchFamily="2" charset="0"/>
              <a:ea typeface="Times New Roman" panose="02020603050405020304" pitchFamily="18" charset="0"/>
              <a:cs typeface="Times New Roman" panose="02020603050405020304" pitchFamily="18" charset="0"/>
            </a:endParaRPr>
          </a:p>
          <a:p>
            <a:pPr marL="0" lvl="5" indent="0">
              <a:lnSpc>
                <a:spcPct val="100000"/>
              </a:lnSpc>
              <a:spcBef>
                <a:spcPts val="0"/>
              </a:spcBef>
              <a:spcAft>
                <a:spcPts val="0"/>
              </a:spcAft>
              <a:buNone/>
            </a:pPr>
            <a:r>
              <a:rPr lang="en-CA" sz="2500" u="none" strike="noStrike" dirty="0">
                <a:solidFill>
                  <a:srgbClr val="FF0000"/>
                </a:solidFill>
                <a:effectLst/>
                <a:highlight>
                  <a:srgbClr val="FFFF00"/>
                </a:highlight>
                <a:latin typeface="Raleway" pitchFamily="2" charset="0"/>
                <a:ea typeface="Times New Roman" panose="02020603050405020304" pitchFamily="18" charset="0"/>
                <a:cs typeface="Times New Roman" panose="02020603050405020304" pitchFamily="18" charset="0"/>
              </a:rPr>
              <a:t>h. . </a:t>
            </a:r>
            <a:r>
              <a:rPr lang="en-CA" sz="2500" u="none" strike="noStrike" dirty="0">
                <a:effectLst/>
                <a:highlight>
                  <a:srgbClr val="FFFF00"/>
                </a:highlight>
                <a:latin typeface="Raleway" pitchFamily="2" charset="0"/>
                <a:ea typeface="Times New Roman" panose="02020603050405020304" pitchFamily="18" charset="0"/>
                <a:cs typeface="Times New Roman" panose="02020603050405020304" pitchFamily="18" charset="0"/>
              </a:rPr>
              <a:t>Conclusion</a:t>
            </a:r>
            <a:r>
              <a:rPr lang="en-CA" sz="2500" u="none" strike="noStrike" dirty="0">
                <a:effectLst/>
                <a:latin typeface="Raleway" pitchFamily="2" charset="0"/>
                <a:ea typeface="Times New Roman" panose="02020603050405020304" pitchFamily="18" charset="0"/>
                <a:cs typeface="Times New Roman" panose="02020603050405020304" pitchFamily="18" charset="0"/>
              </a:rPr>
              <a:t> – </a:t>
            </a:r>
            <a:r>
              <a:rPr lang="en-CA" sz="2100" u="none" strike="noStrike" dirty="0">
                <a:effectLst/>
                <a:latin typeface="Raleway" pitchFamily="2" charset="0"/>
                <a:ea typeface="Times New Roman" panose="02020603050405020304" pitchFamily="18" charset="0"/>
                <a:cs typeface="Times New Roman" panose="02020603050405020304" pitchFamily="18" charset="0"/>
              </a:rPr>
              <a:t>last paragraph, provides a summary of the most salient points. </a:t>
            </a:r>
            <a:r>
              <a:rPr lang="en-CA" sz="2100" u="none" strike="noStrike" dirty="0">
                <a:effectLst/>
                <a:latin typeface="Raleway" pitchFamily="2" charset="0"/>
                <a:ea typeface="Times New Roman" panose="02020603050405020304" pitchFamily="18" charset="0"/>
              </a:rPr>
              <a:t>(i.e., can be ½)</a:t>
            </a:r>
            <a:endParaRPr lang="en-CA" sz="2100" u="none" strike="noStrike" dirty="0">
              <a:solidFill>
                <a:srgbClr val="000000"/>
              </a:solidFill>
              <a:effectLst/>
              <a:latin typeface="Raleway" pitchFamily="2" charset="0"/>
              <a:ea typeface="Times New Roman" panose="02020603050405020304" pitchFamily="18" charset="0"/>
              <a:cs typeface="Times New Roman" panose="02020603050405020304" pitchFamily="18" charset="0"/>
            </a:endParaRPr>
          </a:p>
          <a:p>
            <a:pPr marL="533072" lvl="5">
              <a:lnSpc>
                <a:spcPct val="100000"/>
              </a:lnSpc>
              <a:spcBef>
                <a:spcPts val="0"/>
              </a:spcBef>
              <a:spcAft>
                <a:spcPts val="0"/>
              </a:spcAft>
              <a:buFont typeface="+mj-lt"/>
              <a:buAutoNum type="romanLcPeriod"/>
            </a:pPr>
            <a:r>
              <a:rPr lang="en-CA" sz="2100" u="none" strike="noStrike" dirty="0">
                <a:solidFill>
                  <a:srgbClr val="000000"/>
                </a:solidFill>
                <a:effectLst/>
                <a:latin typeface="Raleway" pitchFamily="2" charset="0"/>
                <a:ea typeface="Times New Roman" panose="02020603050405020304" pitchFamily="18" charset="0"/>
                <a:cs typeface="Times New Roman" panose="02020603050405020304" pitchFamily="18" charset="0"/>
              </a:rPr>
              <a:t>Conclusion is persuasive, insightful, and clearly expressed. Does not raise any new points. </a:t>
            </a:r>
            <a:endParaRPr lang="en-CA" sz="2100" u="dbl" dirty="0">
              <a:effectLst/>
              <a:latin typeface="Raleway" pitchFamily="2" charset="0"/>
              <a:ea typeface="Times New Roman" panose="02020603050405020304" pitchFamily="18" charset="0"/>
              <a:cs typeface="Times New Roman" panose="02020603050405020304" pitchFamily="18" charset="0"/>
            </a:endParaRPr>
          </a:p>
          <a:p>
            <a:pPr marL="533072" lvl="5">
              <a:lnSpc>
                <a:spcPct val="100000"/>
              </a:lnSpc>
              <a:spcBef>
                <a:spcPts val="0"/>
              </a:spcBef>
              <a:spcAft>
                <a:spcPts val="0"/>
              </a:spcAft>
              <a:buFont typeface="+mj-lt"/>
              <a:buAutoNum type="romanLcPeriod"/>
            </a:pPr>
            <a:r>
              <a:rPr lang="en-CA" sz="2100" u="none" strike="noStrike" dirty="0">
                <a:solidFill>
                  <a:srgbClr val="000000"/>
                </a:solidFill>
                <a:effectLst/>
                <a:latin typeface="Raleway" pitchFamily="2" charset="0"/>
                <a:ea typeface="Times New Roman" panose="02020603050405020304" pitchFamily="18" charset="0"/>
                <a:cs typeface="Times New Roman" panose="02020603050405020304" pitchFamily="18" charset="0"/>
              </a:rPr>
              <a:t>Conclusion draws on research data as well as substantial information and ideas already presented throughout </a:t>
            </a:r>
            <a:endParaRPr lang="en-CA" sz="2100" u="dbl" dirty="0">
              <a:effectLst/>
              <a:latin typeface="Raleway" pitchFamily="2" charset="0"/>
              <a:ea typeface="Times New Roman" panose="02020603050405020304" pitchFamily="18" charset="0"/>
              <a:cs typeface="Times New Roman" panose="02020603050405020304" pitchFamily="18" charset="0"/>
            </a:endParaRPr>
          </a:p>
          <a:p>
            <a:pPr marL="533072" lvl="5">
              <a:lnSpc>
                <a:spcPct val="100000"/>
              </a:lnSpc>
              <a:spcBef>
                <a:spcPts val="0"/>
              </a:spcBef>
              <a:spcAft>
                <a:spcPts val="0"/>
              </a:spcAft>
              <a:buFont typeface="+mj-lt"/>
              <a:buAutoNum type="romanLcPeriod"/>
            </a:pPr>
            <a:r>
              <a:rPr lang="en-CA" sz="2100" u="none" strike="noStrike" dirty="0">
                <a:solidFill>
                  <a:srgbClr val="000000"/>
                </a:solidFill>
                <a:effectLst/>
                <a:latin typeface="Raleway" pitchFamily="2" charset="0"/>
                <a:ea typeface="Times New Roman" panose="02020603050405020304" pitchFamily="18" charset="0"/>
                <a:cs typeface="Times New Roman" panose="02020603050405020304" pitchFamily="18" charset="0"/>
              </a:rPr>
              <a:t>Summarization of </a:t>
            </a:r>
            <a:r>
              <a:rPr lang="en-CA" sz="2100" dirty="0">
                <a:solidFill>
                  <a:srgbClr val="000000"/>
                </a:solidFill>
                <a:latin typeface="Raleway" pitchFamily="2" charset="0"/>
                <a:ea typeface="Times New Roman" panose="02020603050405020304" pitchFamily="18" charset="0"/>
                <a:cs typeface="Times New Roman" panose="02020603050405020304" pitchFamily="18" charset="0"/>
              </a:rPr>
              <a:t> </a:t>
            </a:r>
            <a:r>
              <a:rPr lang="en-US" sz="2100" dirty="0">
                <a:latin typeface="Raleway" pitchFamily="2" charset="0"/>
              </a:rPr>
              <a:t>Remember**A good argument always presents both sides but justifies why one side is more compelling than the other.</a:t>
            </a:r>
            <a:endParaRPr lang="en-CA" sz="2100" u="dbl" dirty="0">
              <a:latin typeface="Raleway" pitchFamily="2" charset="0"/>
              <a:ea typeface="Times New Roman" panose="02020603050405020304" pitchFamily="18" charset="0"/>
              <a:cs typeface="Times New Roman" panose="02020603050405020304" pitchFamily="18" charset="0"/>
            </a:endParaRPr>
          </a:p>
          <a:p>
            <a:pPr marL="0" lvl="5" indent="0">
              <a:lnSpc>
                <a:spcPct val="100000"/>
              </a:lnSpc>
              <a:spcBef>
                <a:spcPts val="0"/>
              </a:spcBef>
              <a:spcAft>
                <a:spcPts val="0"/>
              </a:spcAft>
              <a:buNone/>
            </a:pPr>
            <a:r>
              <a:rPr lang="en-CA" sz="2500" dirty="0">
                <a:effectLst/>
                <a:highlight>
                  <a:srgbClr val="FFFF00"/>
                </a:highlight>
                <a:latin typeface="Raleway" pitchFamily="2" charset="0"/>
                <a:ea typeface="Calibri" panose="020F0502020204030204" pitchFamily="34" charset="0"/>
                <a:cs typeface="Times New Roman" panose="02020603050405020304" pitchFamily="18" charset="0"/>
              </a:rPr>
              <a:t>i. APA References</a:t>
            </a:r>
            <a:r>
              <a:rPr lang="en-CA" sz="2500" dirty="0">
                <a:effectLst/>
                <a:latin typeface="Raleway" pitchFamily="2" charset="0"/>
                <a:ea typeface="Calibri" panose="020F0502020204030204" pitchFamily="34" charset="0"/>
                <a:cs typeface="Times New Roman" panose="02020603050405020304" pitchFamily="18" charset="0"/>
              </a:rPr>
              <a:t>- last page</a:t>
            </a:r>
          </a:p>
          <a:p>
            <a:pPr marL="0" indent="0">
              <a:lnSpc>
                <a:spcPct val="100000"/>
              </a:lnSpc>
              <a:spcBef>
                <a:spcPts val="0"/>
              </a:spcBef>
              <a:spcAft>
                <a:spcPts val="0"/>
              </a:spcAft>
              <a:buNone/>
            </a:pPr>
            <a:endParaRPr lang="en-CA" sz="2400" b="1" dirty="0">
              <a:effectLst/>
              <a:latin typeface="Raleway" pitchFamily="2" charset="0"/>
              <a:ea typeface="Times New Roman" panose="02020603050405020304" pitchFamily="18" charset="0"/>
            </a:endParaRPr>
          </a:p>
          <a:p>
            <a:endParaRPr lang="en-CA" sz="2200" dirty="0">
              <a:effectLst/>
              <a:latin typeface="Times New Roman" panose="02020603050405020304" pitchFamily="18" charset="0"/>
              <a:ea typeface="Times New Roman" panose="02020603050405020304" pitchFamily="18" charset="0"/>
            </a:endParaRPr>
          </a:p>
          <a:p>
            <a:pPr marL="0" indent="0">
              <a:buNone/>
            </a:pPr>
            <a:endParaRPr lang="en-CA" sz="2400" u="dbl"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buFont typeface="+mj-lt"/>
              <a:buAutoNum type="arabicPeriod"/>
            </a:pPr>
            <a:endParaRPr lang="en-CA" sz="2400" u="dbl"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lvl="0" indent="0">
              <a:lnSpc>
                <a:spcPct val="100000"/>
              </a:lnSpc>
              <a:spcBef>
                <a:spcPts val="0"/>
              </a:spcBef>
              <a:spcAft>
                <a:spcPts val="0"/>
              </a:spcAft>
              <a:buNone/>
            </a:pPr>
            <a:endParaRPr lang="en-CA" sz="25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558895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10F62-12A0-A156-F554-CAC5BBDCC839}"/>
              </a:ext>
            </a:extLst>
          </p:cNvPr>
          <p:cNvSpPr>
            <a:spLocks noGrp="1"/>
          </p:cNvSpPr>
          <p:nvPr>
            <p:ph type="title"/>
          </p:nvPr>
        </p:nvSpPr>
        <p:spPr>
          <a:xfrm>
            <a:off x="822960" y="286605"/>
            <a:ext cx="7543800" cy="702302"/>
          </a:xfrm>
        </p:spPr>
        <p:txBody>
          <a:bodyPr>
            <a:normAutofit fontScale="90000"/>
          </a:bodyPr>
          <a:lstStyle/>
          <a:p>
            <a:r>
              <a:rPr lang="en-US" b="1" dirty="0">
                <a:latin typeface="Raleway" pitchFamily="2" charset="0"/>
              </a:rPr>
              <a:t>Essay</a:t>
            </a:r>
            <a:endParaRPr lang="en-CA" b="1" dirty="0">
              <a:latin typeface="Raleway" pitchFamily="2" charset="0"/>
            </a:endParaRPr>
          </a:p>
        </p:txBody>
      </p:sp>
      <p:sp>
        <p:nvSpPr>
          <p:cNvPr id="3" name="Content Placeholder 2">
            <a:extLst>
              <a:ext uri="{FF2B5EF4-FFF2-40B4-BE49-F238E27FC236}">
                <a16:creationId xmlns:a16="http://schemas.microsoft.com/office/drawing/2014/main" id="{2BA277EE-1286-D8FB-3CEC-2EC983F76C7A}"/>
              </a:ext>
            </a:extLst>
          </p:cNvPr>
          <p:cNvSpPr>
            <a:spLocks noGrp="1"/>
          </p:cNvSpPr>
          <p:nvPr>
            <p:ph idx="1"/>
          </p:nvPr>
        </p:nvSpPr>
        <p:spPr>
          <a:xfrm>
            <a:off x="822960" y="1981200"/>
            <a:ext cx="7543801" cy="3566160"/>
          </a:xfrm>
        </p:spPr>
        <p:txBody>
          <a:bodyPr>
            <a:normAutofit/>
          </a:bodyPr>
          <a:lstStyle/>
          <a:p>
            <a:pPr>
              <a:lnSpc>
                <a:spcPct val="100000"/>
              </a:lnSpc>
              <a:spcBef>
                <a:spcPts val="0"/>
              </a:spcBef>
              <a:spcAft>
                <a:spcPts val="0"/>
              </a:spcAft>
            </a:pPr>
            <a:r>
              <a:rPr lang="en-CA" sz="2400" b="1" dirty="0">
                <a:latin typeface="Raleway" pitchFamily="2" charset="0"/>
                <a:ea typeface="Times New Roman" panose="02020603050405020304" pitchFamily="18" charset="0"/>
              </a:rPr>
              <a:t>NOTE:</a:t>
            </a:r>
            <a:r>
              <a:rPr lang="en-CA" sz="2400" dirty="0">
                <a:latin typeface="Raleway" pitchFamily="2" charset="0"/>
                <a:ea typeface="Times New Roman" panose="02020603050405020304" pitchFamily="18" charset="0"/>
              </a:rPr>
              <a:t> Please proofread your paper as much as you can and read your paper repeatedly before submission. Access Seneca resource for support. Inquire with the continuing education coordinator for staff that assist with writing an essay paper.</a:t>
            </a:r>
          </a:p>
          <a:p>
            <a:pPr>
              <a:buFont typeface="Wingdings" panose="05000000000000000000" pitchFamily="2" charset="2"/>
              <a:buChar char="v"/>
            </a:pPr>
            <a:r>
              <a:rPr lang="en-CA" sz="2400" dirty="0">
                <a:latin typeface="Raleway" pitchFamily="2" charset="0"/>
                <a:ea typeface="Calibri" panose="020F0502020204030204" pitchFamily="34" charset="0"/>
                <a:cs typeface="Times New Roman" panose="02020603050405020304" pitchFamily="18" charset="0"/>
              </a:rPr>
              <a:t>By the end of your paper, you will have a better understanding of ethical situations and how these issues can affect your nursing practice. </a:t>
            </a:r>
          </a:p>
          <a:p>
            <a:pPr marL="0" lvl="1" indent="0">
              <a:lnSpc>
                <a:spcPct val="120000"/>
              </a:lnSpc>
              <a:buClr>
                <a:srgbClr val="FF0000"/>
              </a:buClr>
              <a:buNone/>
            </a:pPr>
            <a:endParaRPr lang="en-CA" sz="3800" dirty="0">
              <a:latin typeface="Raleway" pitchFamily="2" charset="0"/>
              <a:ea typeface="Times New Roman" panose="02020603050405020304" pitchFamily="18" charset="0"/>
              <a:cs typeface="Times New Roman" panose="02020603050405020304" pitchFamily="18" charset="0"/>
            </a:endParaRPr>
          </a:p>
          <a:p>
            <a:pPr marL="0" lvl="1" indent="0">
              <a:lnSpc>
                <a:spcPct val="120000"/>
              </a:lnSpc>
              <a:buClr>
                <a:srgbClr val="FF0000"/>
              </a:buClr>
              <a:buNone/>
            </a:pPr>
            <a:endParaRPr lang="en-CA" sz="3800" dirty="0">
              <a:latin typeface="Raleway" pitchFamily="2" charset="0"/>
              <a:ea typeface="Times New Roman" panose="02020603050405020304" pitchFamily="18" charset="0"/>
              <a:cs typeface="Times New Roman" panose="02020603050405020304" pitchFamily="18" charset="0"/>
            </a:endParaRPr>
          </a:p>
          <a:p>
            <a:endParaRPr lang="en-CA" dirty="0"/>
          </a:p>
        </p:txBody>
      </p:sp>
    </p:spTree>
    <p:extLst>
      <p:ext uri="{BB962C8B-B14F-4D97-AF65-F5344CB8AC3E}">
        <p14:creationId xmlns:p14="http://schemas.microsoft.com/office/powerpoint/2010/main" val="41110038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2C0B2E1-0268-42EC-ABD3-94F81A05BC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81"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CA" dirty="0"/>
          </a:p>
        </p:txBody>
      </p:sp>
      <p:sp>
        <p:nvSpPr>
          <p:cNvPr id="10" name="Rectangle 9">
            <a:extLst>
              <a:ext uri="{FF2B5EF4-FFF2-40B4-BE49-F238E27FC236}">
                <a16:creationId xmlns:a16="http://schemas.microsoft.com/office/drawing/2014/main" id="{7D2256B4-48EA-40FC-BBC0-AA1EE6E008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CA" dirty="0"/>
          </a:p>
        </p:txBody>
      </p:sp>
      <p:cxnSp>
        <p:nvCxnSpPr>
          <p:cNvPr id="12" name="Straight Connector 11">
            <a:extLst>
              <a:ext uri="{FF2B5EF4-FFF2-40B4-BE49-F238E27FC236}">
                <a16:creationId xmlns:a16="http://schemas.microsoft.com/office/drawing/2014/main" id="{3D44BCCA-102D-4A9D-B1E4-2450CAF0B05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05743"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14" name="Rectangle 13">
            <a:extLst>
              <a:ext uri="{FF2B5EF4-FFF2-40B4-BE49-F238E27FC236}">
                <a16:creationId xmlns:a16="http://schemas.microsoft.com/office/drawing/2014/main" id="{8C6E698C-8155-4B8B-BDC9-B7299772B5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061F708-6198-C438-C381-D523E6B58FAD}"/>
              </a:ext>
            </a:extLst>
          </p:cNvPr>
          <p:cNvSpPr txBox="1"/>
          <p:nvPr/>
        </p:nvSpPr>
        <p:spPr>
          <a:xfrm>
            <a:off x="3915696" y="965200"/>
            <a:ext cx="4499251" cy="4927600"/>
          </a:xfrm>
          <a:prstGeom prst="rect">
            <a:avLst/>
          </a:prstGeom>
        </p:spPr>
        <p:txBody>
          <a:bodyPr vert="horz" lIns="91440" tIns="45720" rIns="91440" bIns="45720" rtlCol="0" anchor="ctr">
            <a:normAutofit/>
          </a:bodyPr>
          <a:lstStyle/>
          <a:p>
            <a:pPr defTabSz="914400">
              <a:lnSpc>
                <a:spcPct val="85000"/>
              </a:lnSpc>
              <a:spcBef>
                <a:spcPct val="0"/>
              </a:spcBef>
              <a:spcAft>
                <a:spcPts val="600"/>
              </a:spcAft>
            </a:pPr>
            <a:r>
              <a:rPr lang="en-US" sz="8000" spc="-50" dirty="0">
                <a:solidFill>
                  <a:schemeClr val="tx2"/>
                </a:solidFill>
                <a:latin typeface="+mj-lt"/>
                <a:ea typeface="+mj-ea"/>
                <a:cs typeface="+mj-cs"/>
              </a:rPr>
              <a:t>Evaluation Mode</a:t>
            </a:r>
          </a:p>
        </p:txBody>
      </p:sp>
      <p:sp>
        <p:nvSpPr>
          <p:cNvPr id="16" name="Rectangle 15">
            <a:extLst>
              <a:ext uri="{FF2B5EF4-FFF2-40B4-BE49-F238E27FC236}">
                <a16:creationId xmlns:a16="http://schemas.microsoft.com/office/drawing/2014/main" id="{0EEF5601-A8BC-411D-AA64-3E79320BA1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343855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CA" dirty="0"/>
          </a:p>
        </p:txBody>
      </p:sp>
      <p:sp>
        <p:nvSpPr>
          <p:cNvPr id="18" name="Rectangle 17">
            <a:extLst>
              <a:ext uri="{FF2B5EF4-FFF2-40B4-BE49-F238E27FC236}">
                <a16:creationId xmlns:a16="http://schemas.microsoft.com/office/drawing/2014/main" id="{33209156-242F-4B26-8D07-CEB2B68A9F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38550"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CA" dirty="0"/>
          </a:p>
        </p:txBody>
      </p:sp>
    </p:spTree>
    <p:extLst>
      <p:ext uri="{BB962C8B-B14F-4D97-AF65-F5344CB8AC3E}">
        <p14:creationId xmlns:p14="http://schemas.microsoft.com/office/powerpoint/2010/main" val="40304684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1497DE5-0939-4D1D-9350-0C5E1B209C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5CCC70ED-6C63-4537-B7EB-51990D6C0A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043" y="457200"/>
            <a:ext cx="8455914" cy="5943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B76E24C1-2968-40DC-A36E-F6B85F0F07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2049" y="521208"/>
            <a:ext cx="8359902" cy="5815584"/>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E879D15D-083C-3DAA-79E4-D26B3FAD93FE}"/>
              </a:ext>
            </a:extLst>
          </p:cNvPr>
          <p:cNvPicPr>
            <a:picLocks noChangeAspect="1"/>
          </p:cNvPicPr>
          <p:nvPr/>
        </p:nvPicPr>
        <p:blipFill>
          <a:blip r:embed="rId2"/>
          <a:stretch>
            <a:fillRect/>
          </a:stretch>
        </p:blipFill>
        <p:spPr>
          <a:xfrm>
            <a:off x="1143001" y="905933"/>
            <a:ext cx="6553200" cy="5039728"/>
          </a:xfrm>
          <a:prstGeom prst="rect">
            <a:avLst/>
          </a:prstGeom>
        </p:spPr>
      </p:pic>
    </p:spTree>
    <p:extLst>
      <p:ext uri="{BB962C8B-B14F-4D97-AF65-F5344CB8AC3E}">
        <p14:creationId xmlns:p14="http://schemas.microsoft.com/office/powerpoint/2010/main" val="21363210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F7F8CFF-E109-F9D1-C635-1D47E8C53CA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1497DE5-0939-4D1D-9350-0C5E1B209C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5CCC70ED-6C63-4537-B7EB-51990D6C0A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043" y="457200"/>
            <a:ext cx="8455914" cy="5943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B76E24C1-2968-40DC-A36E-F6B85F0F07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2049" y="521208"/>
            <a:ext cx="8359902" cy="5815584"/>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3470356C-3E23-98DA-4A39-0777F37FFD1F}"/>
              </a:ext>
            </a:extLst>
          </p:cNvPr>
          <p:cNvPicPr>
            <a:picLocks noChangeAspect="1"/>
          </p:cNvPicPr>
          <p:nvPr/>
        </p:nvPicPr>
        <p:blipFill>
          <a:blip r:embed="rId2"/>
          <a:stretch>
            <a:fillRect/>
          </a:stretch>
        </p:blipFill>
        <p:spPr>
          <a:xfrm>
            <a:off x="609600" y="609600"/>
            <a:ext cx="7924800" cy="5336061"/>
          </a:xfrm>
          <a:prstGeom prst="rect">
            <a:avLst/>
          </a:prstGeom>
        </p:spPr>
      </p:pic>
    </p:spTree>
    <p:extLst>
      <p:ext uri="{BB962C8B-B14F-4D97-AF65-F5344CB8AC3E}">
        <p14:creationId xmlns:p14="http://schemas.microsoft.com/office/powerpoint/2010/main" val="28462387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457200"/>
          </a:xfrm>
        </p:spPr>
        <p:txBody>
          <a:bodyPr>
            <a:noAutofit/>
          </a:bodyPr>
          <a:lstStyle/>
          <a:p>
            <a:r>
              <a:rPr lang="en-US" sz="3500" b="1" dirty="0">
                <a:latin typeface="raleway" pitchFamily="2" charset="0"/>
              </a:rPr>
              <a:t>Modes of Evaluation</a:t>
            </a:r>
          </a:p>
        </p:txBody>
      </p:sp>
      <p:sp>
        <p:nvSpPr>
          <p:cNvPr id="3" name="Content Placeholder 2"/>
          <p:cNvSpPr>
            <a:spLocks noGrp="1"/>
          </p:cNvSpPr>
          <p:nvPr>
            <p:ph idx="1"/>
          </p:nvPr>
        </p:nvSpPr>
        <p:spPr>
          <a:xfrm>
            <a:off x="304800" y="762000"/>
            <a:ext cx="8610600" cy="5943600"/>
          </a:xfrm>
        </p:spPr>
        <p:txBody>
          <a:bodyPr>
            <a:noAutofit/>
          </a:bodyPr>
          <a:lstStyle/>
          <a:p>
            <a:r>
              <a:rPr lang="en-US" sz="2200" b="1" dirty="0">
                <a:latin typeface="Raleway" pitchFamily="2" charset="0"/>
              </a:rPr>
              <a:t>NOTE:</a:t>
            </a:r>
            <a:r>
              <a:rPr lang="en-US" sz="2200" dirty="0">
                <a:latin typeface="Raleway" pitchFamily="2" charset="0"/>
              </a:rPr>
              <a:t> Additional marks will be deducted if criteria are not met. </a:t>
            </a:r>
            <a:endParaRPr lang="en-CA" sz="2200" dirty="0">
              <a:latin typeface="Raleway" pitchFamily="2" charset="0"/>
            </a:endParaRPr>
          </a:p>
          <a:p>
            <a:r>
              <a:rPr lang="en-US" sz="2200" b="1" dirty="0">
                <a:latin typeface="Raleway" pitchFamily="2" charset="0"/>
              </a:rPr>
              <a:t>No marks will be awarded for essays over the page limit**grade will be automatically zero</a:t>
            </a:r>
            <a:endParaRPr lang="en-CA" sz="2200" dirty="0">
              <a:latin typeface="Raleway" pitchFamily="2" charset="0"/>
            </a:endParaRPr>
          </a:p>
          <a:p>
            <a:r>
              <a:rPr lang="en-CA" sz="2200" dirty="0">
                <a:latin typeface="raleway" pitchFamily="2" charset="0"/>
              </a:rPr>
              <a:t>If an essay, exam, and/or other requirements is missed due to extenuating circumstances, please NOTIFY the course faculty and Academic Coordinator </a:t>
            </a:r>
          </a:p>
          <a:p>
            <a:r>
              <a:rPr lang="en-CA" sz="2200" dirty="0">
                <a:latin typeface="raleway" pitchFamily="2" charset="0"/>
              </a:rPr>
              <a:t>Instructor must be notified via </a:t>
            </a:r>
            <a:r>
              <a:rPr lang="en-CA" sz="2200" b="1" u="sng" dirty="0">
                <a:solidFill>
                  <a:srgbClr val="FF0000"/>
                </a:solidFill>
                <a:latin typeface="raleway" pitchFamily="2" charset="0"/>
              </a:rPr>
              <a:t>SENECA email within 48 hours</a:t>
            </a:r>
          </a:p>
          <a:p>
            <a:pPr>
              <a:buFont typeface="Wingdings" pitchFamily="2" charset="2"/>
              <a:buChar char="Ø"/>
            </a:pPr>
            <a:r>
              <a:rPr lang="en-US" sz="2200" dirty="0">
                <a:latin typeface="raleway" pitchFamily="2" charset="0"/>
              </a:rPr>
              <a:t>Any absences or missed submissions of any of the requirements due to medical or other reasons must be supported by medical or other appropriate documentation within one (1) week of the due date. </a:t>
            </a:r>
          </a:p>
          <a:p>
            <a:pPr>
              <a:buFont typeface="Wingdings" pitchFamily="2" charset="2"/>
              <a:buChar char="Ø"/>
            </a:pPr>
            <a:r>
              <a:rPr lang="en-US" sz="2200" dirty="0">
                <a:latin typeface="raleway" pitchFamily="2" charset="0"/>
              </a:rPr>
              <a:t>Failure to produce documentation within the timeframe will result in a grade of zero in the missed evaluation</a:t>
            </a:r>
          </a:p>
          <a:p>
            <a:pPr>
              <a:buFont typeface="Wingdings" pitchFamily="2" charset="2"/>
              <a:buChar char="Ø"/>
            </a:pPr>
            <a:r>
              <a:rPr lang="en-US" sz="2200" dirty="0">
                <a:latin typeface="raleway" pitchFamily="2" charset="0"/>
              </a:rPr>
              <a:t>High percentage of plagiarism will be reported</a:t>
            </a:r>
          </a:p>
          <a:p>
            <a:pPr marL="0" indent="0">
              <a:buNone/>
            </a:pPr>
            <a:endParaRPr lang="en-US" sz="2400" dirty="0"/>
          </a:p>
        </p:txBody>
      </p:sp>
    </p:spTree>
    <p:extLst>
      <p:ext uri="{BB962C8B-B14F-4D97-AF65-F5344CB8AC3E}">
        <p14:creationId xmlns:p14="http://schemas.microsoft.com/office/powerpoint/2010/main" val="42021272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7F9BB9-F782-4492-9753-3DBB2364C980}"/>
              </a:ext>
            </a:extLst>
          </p:cNvPr>
          <p:cNvSpPr>
            <a:spLocks noGrp="1"/>
          </p:cNvSpPr>
          <p:nvPr>
            <p:ph type="title"/>
          </p:nvPr>
        </p:nvSpPr>
        <p:spPr>
          <a:xfrm>
            <a:off x="457200" y="152400"/>
            <a:ext cx="8229600" cy="609600"/>
          </a:xfrm>
        </p:spPr>
        <p:txBody>
          <a:bodyPr>
            <a:normAutofit fontScale="90000"/>
          </a:bodyPr>
          <a:lstStyle/>
          <a:p>
            <a:r>
              <a:rPr lang="en-US" sz="4400" b="1" dirty="0">
                <a:effectLst/>
                <a:latin typeface="raleway" pitchFamily="2" charset="0"/>
                <a:ea typeface="Times New Roman" panose="02020603050405020304" pitchFamily="18" charset="0"/>
                <a:cs typeface="Calibri" panose="020F0502020204030204" pitchFamily="34" charset="0"/>
              </a:rPr>
              <a:t>Copyright Statement</a:t>
            </a:r>
            <a:endParaRPr lang="en-CA" sz="4400" dirty="0">
              <a:effectLst/>
              <a:latin typeface="raleway" pitchFamily="2" charset="0"/>
              <a:ea typeface="Times New Roman" panose="02020603050405020304" pitchFamily="18" charset="0"/>
            </a:endParaRPr>
          </a:p>
        </p:txBody>
      </p:sp>
      <p:sp>
        <p:nvSpPr>
          <p:cNvPr id="3" name="Content Placeholder 2">
            <a:extLst>
              <a:ext uri="{FF2B5EF4-FFF2-40B4-BE49-F238E27FC236}">
                <a16:creationId xmlns:a16="http://schemas.microsoft.com/office/drawing/2014/main" id="{A739D243-A1B4-4600-B015-5425D19E6309}"/>
              </a:ext>
            </a:extLst>
          </p:cNvPr>
          <p:cNvSpPr>
            <a:spLocks noGrp="1"/>
          </p:cNvSpPr>
          <p:nvPr>
            <p:ph idx="1"/>
          </p:nvPr>
        </p:nvSpPr>
        <p:spPr>
          <a:xfrm>
            <a:off x="457200" y="914400"/>
            <a:ext cx="8229600" cy="5532438"/>
          </a:xfrm>
        </p:spPr>
        <p:txBody>
          <a:bodyPr>
            <a:noAutofit/>
          </a:bodyPr>
          <a:lstStyle/>
          <a:p>
            <a:r>
              <a:rPr lang="en-US" sz="1900" dirty="0">
                <a:solidFill>
                  <a:srgbClr val="000000"/>
                </a:solidFill>
                <a:effectLst/>
                <a:latin typeface="raleway" pitchFamily="2" charset="0"/>
                <a:ea typeface="Times New Roman" panose="02020603050405020304" pitchFamily="18" charset="0"/>
                <a:cs typeface="Calibri" panose="020F0502020204030204" pitchFamily="34" charset="0"/>
              </a:rPr>
              <a:t>A majority of the course lectures and materials provided in class and posted in BlackBoard are protected by copyright. Use of these materials must comply with the College’s Copyright Policy, Fair Dealing Policy, Intellectual Property Policy and Student Code of Conduct. </a:t>
            </a:r>
          </a:p>
          <a:p>
            <a:r>
              <a:rPr lang="en-US" sz="1900" dirty="0">
                <a:solidFill>
                  <a:srgbClr val="000000"/>
                </a:solidFill>
                <a:effectLst/>
                <a:latin typeface="raleway" pitchFamily="2" charset="0"/>
                <a:ea typeface="Times New Roman" panose="02020603050405020304" pitchFamily="18" charset="0"/>
                <a:cs typeface="Calibri" panose="020F0502020204030204" pitchFamily="34" charset="0"/>
              </a:rPr>
              <a:t>Students may use, copy and share these materials for learning and/or research purposes provided that the use complies with fair dealing or an exception in the </a:t>
            </a:r>
            <a:r>
              <a:rPr lang="en-US" sz="1900" i="1" dirty="0">
                <a:solidFill>
                  <a:srgbClr val="000000"/>
                </a:solidFill>
                <a:effectLst/>
                <a:latin typeface="raleway" pitchFamily="2" charset="0"/>
                <a:ea typeface="Times New Roman" panose="02020603050405020304" pitchFamily="18" charset="0"/>
                <a:cs typeface="Calibri" panose="020F0502020204030204" pitchFamily="34" charset="0"/>
              </a:rPr>
              <a:t>Copyright Act. </a:t>
            </a:r>
            <a:r>
              <a:rPr lang="en-US" sz="1900" dirty="0">
                <a:solidFill>
                  <a:srgbClr val="000000"/>
                </a:solidFill>
                <a:effectLst/>
                <a:latin typeface="raleway" pitchFamily="2" charset="0"/>
                <a:ea typeface="Times New Roman" panose="02020603050405020304" pitchFamily="18" charset="0"/>
                <a:cs typeface="Calibri" panose="020F0502020204030204" pitchFamily="34" charset="0"/>
              </a:rPr>
              <a:t>Permission from the rights holder would be necessary otherwise. </a:t>
            </a:r>
          </a:p>
          <a:p>
            <a:r>
              <a:rPr lang="en-US" sz="1900" dirty="0">
                <a:solidFill>
                  <a:srgbClr val="000000"/>
                </a:solidFill>
                <a:effectLst/>
                <a:latin typeface="raleway" pitchFamily="2" charset="0"/>
                <a:ea typeface="Times New Roman" panose="02020603050405020304" pitchFamily="18" charset="0"/>
                <a:cs typeface="Calibri" panose="020F0502020204030204" pitchFamily="34" charset="0"/>
              </a:rPr>
              <a:t>Please note that it is prohibited to reproduce and/or post a work that is not your own on third-party commercial websites including but not limited to Course Hero, OneNote or StudyBlue.  </a:t>
            </a:r>
          </a:p>
          <a:p>
            <a:r>
              <a:rPr lang="en-US" sz="1900" dirty="0">
                <a:solidFill>
                  <a:srgbClr val="000000"/>
                </a:solidFill>
                <a:effectLst/>
                <a:latin typeface="raleway" pitchFamily="2" charset="0"/>
                <a:ea typeface="Times New Roman" panose="02020603050405020304" pitchFamily="18" charset="0"/>
                <a:cs typeface="Calibri" panose="020F0502020204030204" pitchFamily="34" charset="0"/>
              </a:rPr>
              <a:t>It is also prohibited to reproduce and/or post a work that is not your own or your own work with the intent to assist others in cheating on third-party commercial websites including but not limited to Course Hero, OneNote or StudyBlue. </a:t>
            </a:r>
            <a:endParaRPr lang="en-CA" sz="1900" dirty="0">
              <a:effectLst/>
              <a:latin typeface="raleway" pitchFamily="2" charset="0"/>
              <a:ea typeface="Times New Roman" panose="02020603050405020304" pitchFamily="18" charset="0"/>
            </a:endParaRPr>
          </a:p>
          <a:p>
            <a:r>
              <a:rPr lang="en-US" sz="1900" u="sng" dirty="0">
                <a:solidFill>
                  <a:srgbClr val="0000FF"/>
                </a:solidFill>
                <a:effectLst/>
                <a:latin typeface="raleway" pitchFamily="2" charset="0"/>
                <a:ea typeface="Times New Roman" panose="02020603050405020304" pitchFamily="18" charset="0"/>
                <a:cs typeface="Calibri" panose="020F0502020204030204" pitchFamily="34" charset="0"/>
                <a:hlinkClick r:id="rId2"/>
              </a:rPr>
              <a:t>https://seneca.libguides.com/c.php?g=588668&amp;p=4986403</a:t>
            </a:r>
            <a:endParaRPr lang="en-US" sz="1900" u="sng" dirty="0">
              <a:solidFill>
                <a:srgbClr val="0000FF"/>
              </a:solidFill>
              <a:effectLst/>
              <a:latin typeface="raleway" pitchFamily="2" charset="0"/>
              <a:ea typeface="Times New Roman" panose="02020603050405020304" pitchFamily="18" charset="0"/>
              <a:cs typeface="Calibri" panose="020F0502020204030204" pitchFamily="34" charset="0"/>
            </a:endParaRPr>
          </a:p>
          <a:p>
            <a:endParaRPr lang="en-CA" sz="1900" dirty="0">
              <a:latin typeface="raleway" pitchFamily="2" charset="0"/>
            </a:endParaRPr>
          </a:p>
        </p:txBody>
      </p:sp>
    </p:spTree>
    <p:extLst>
      <p:ext uri="{BB962C8B-B14F-4D97-AF65-F5344CB8AC3E}">
        <p14:creationId xmlns:p14="http://schemas.microsoft.com/office/powerpoint/2010/main" val="25417396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143000" y="1066800"/>
            <a:ext cx="6705600" cy="3810000"/>
          </a:xfrm>
        </p:spPr>
      </p:pic>
    </p:spTree>
    <p:extLst>
      <p:ext uri="{BB962C8B-B14F-4D97-AF65-F5344CB8AC3E}">
        <p14:creationId xmlns:p14="http://schemas.microsoft.com/office/powerpoint/2010/main" val="351197090"/>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9341</TotalTime>
  <Words>2199</Words>
  <Application>Microsoft Office PowerPoint</Application>
  <PresentationFormat>On-screen Show (4:3)</PresentationFormat>
  <Paragraphs>146</Paragraphs>
  <Slides>21</Slides>
  <Notes>13</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Retrospect</vt:lpstr>
      <vt:lpstr>     Role of Development for the Practical Nurse</vt:lpstr>
      <vt:lpstr>PowerPoint Presentation</vt:lpstr>
      <vt:lpstr>Essay Requirements</vt:lpstr>
      <vt:lpstr>   PROCESS</vt:lpstr>
      <vt:lpstr>   Expectations and FORMAT</vt:lpstr>
      <vt:lpstr>   Expectations and FORMAT</vt:lpstr>
      <vt:lpstr>   Grading</vt:lpstr>
      <vt:lpstr>  Tips</vt:lpstr>
      <vt:lpstr>   Additional marks will be deducted:</vt:lpstr>
      <vt:lpstr>   TOPICS- select only one topic. Please note: Students will not be allowed to discuss MAID/End of Life or Abortion</vt:lpstr>
      <vt:lpstr>   Paper Overview</vt:lpstr>
      <vt:lpstr>   Essay Format:</vt:lpstr>
      <vt:lpstr>   Essay Format:</vt:lpstr>
      <vt:lpstr>   Essay Format:</vt:lpstr>
      <vt:lpstr>Essay</vt:lpstr>
      <vt:lpstr>PowerPoint Presentation</vt:lpstr>
      <vt:lpstr>PowerPoint Presentation</vt:lpstr>
      <vt:lpstr>PowerPoint Presentation</vt:lpstr>
      <vt:lpstr>Modes of Evaluation</vt:lpstr>
      <vt:lpstr>Copyright Statement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xsi="http://www.w3.org/2001/XMLSchema-instance">
  <dc:title/>
  <dc:creator/>
  <cp:lastModifiedBy/>
  <cp:revision>188</cp:revision>
  <cp:lastPrinted>2012-05-14T17:57:29Z</cp:lastPrinted>
  <dcterms:created xsi:type="dcterms:W3CDTF">2026-06-29T20:41:27Z</dcterms:created>
  <dcterms:modified xsi:type="dcterms:W3CDTF">2026-06-29T20:41:27Z</dcterms:modified>
</cp:coreProperties>
</file>