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73" r:id="rId5"/>
    <p:sldId id="258" r:id="rId6"/>
    <p:sldId id="276" r:id="rId7"/>
    <p:sldId id="271" r:id="rId8"/>
    <p:sldId id="261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25-10-1444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أحوال المبتدأ والخبر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174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دلالة الإسم الموصول؟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661182"/>
              </p:ext>
            </p:extLst>
          </p:nvPr>
        </p:nvGraphicFramePr>
        <p:xfrm>
          <a:off x="0" y="746202"/>
          <a:ext cx="12192001" cy="3925824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744687">
                  <a:extLst>
                    <a:ext uri="{9D8B030D-6E8A-4147-A177-3AD203B41FA5}">
                      <a16:colId xmlns:a16="http://schemas.microsoft.com/office/drawing/2014/main" val="119128198"/>
                    </a:ext>
                  </a:extLst>
                </a:gridCol>
                <a:gridCol w="1843314">
                  <a:extLst>
                    <a:ext uri="{9D8B030D-6E8A-4147-A177-3AD203B41FA5}">
                      <a16:colId xmlns:a16="http://schemas.microsoft.com/office/drawing/2014/main" val="2730068069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415085653"/>
                    </a:ext>
                  </a:extLst>
                </a:gridCol>
                <a:gridCol w="1959429">
                  <a:extLst>
                    <a:ext uri="{9D8B030D-6E8A-4147-A177-3AD203B41FA5}">
                      <a16:colId xmlns:a16="http://schemas.microsoft.com/office/drawing/2014/main" val="3366628782"/>
                    </a:ext>
                  </a:extLst>
                </a:gridCol>
                <a:gridCol w="2191657">
                  <a:extLst>
                    <a:ext uri="{9D8B030D-6E8A-4147-A177-3AD203B41FA5}">
                      <a16:colId xmlns:a16="http://schemas.microsoft.com/office/drawing/2014/main" val="4177463324"/>
                    </a:ext>
                  </a:extLst>
                </a:gridCol>
                <a:gridCol w="1378857">
                  <a:extLst>
                    <a:ext uri="{9D8B030D-6E8A-4147-A177-3AD203B41FA5}">
                      <a16:colId xmlns:a16="http://schemas.microsoft.com/office/drawing/2014/main" val="2706113147"/>
                    </a:ext>
                  </a:extLst>
                </a:gridCol>
              </a:tblGrid>
              <a:tr h="114300"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الـــــــجــــــمــــــــــــل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   " أ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" ب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08177"/>
                  </a:ext>
                </a:extLst>
              </a:tr>
              <a:tr h="86995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المبتدأ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أقسامه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الخبر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91846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اُلْبَحْرُ هائِجٌ.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اَلْحَديقَةُ أَزْهارُها مُتَفَتِّحَةٌ.ُ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هُوَ يَحْتَرِمُهُ ﭐلْجَميعُ.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رَجُلٌ شُجاعٌ يُقاتِلُ بِبَسالَة.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شَيْخُ ﭐلقَرْيَة عَطوفٌ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31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176475"/>
              </p:ext>
            </p:extLst>
          </p:nvPr>
        </p:nvGraphicFramePr>
        <p:xfrm>
          <a:off x="98473" y="804259"/>
          <a:ext cx="12047706" cy="3364992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016247">
                  <a:extLst>
                    <a:ext uri="{9D8B030D-6E8A-4147-A177-3AD203B41FA5}">
                      <a16:colId xmlns:a16="http://schemas.microsoft.com/office/drawing/2014/main" val="119128198"/>
                    </a:ext>
                  </a:extLst>
                </a:gridCol>
                <a:gridCol w="1181686">
                  <a:extLst>
                    <a:ext uri="{9D8B030D-6E8A-4147-A177-3AD203B41FA5}">
                      <a16:colId xmlns:a16="http://schemas.microsoft.com/office/drawing/2014/main" val="2730068069"/>
                    </a:ext>
                  </a:extLst>
                </a:gridCol>
                <a:gridCol w="1069144">
                  <a:extLst>
                    <a:ext uri="{9D8B030D-6E8A-4147-A177-3AD203B41FA5}">
                      <a16:colId xmlns:a16="http://schemas.microsoft.com/office/drawing/2014/main" val="415085653"/>
                    </a:ext>
                  </a:extLst>
                </a:gridCol>
                <a:gridCol w="3502856">
                  <a:extLst>
                    <a:ext uri="{9D8B030D-6E8A-4147-A177-3AD203B41FA5}">
                      <a16:colId xmlns:a16="http://schemas.microsoft.com/office/drawing/2014/main" val="3366628782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4177463324"/>
                    </a:ext>
                  </a:extLst>
                </a:gridCol>
                <a:gridCol w="1533379">
                  <a:extLst>
                    <a:ext uri="{9D8B030D-6E8A-4147-A177-3AD203B41FA5}">
                      <a16:colId xmlns:a16="http://schemas.microsoft.com/office/drawing/2014/main" val="2706113147"/>
                    </a:ext>
                  </a:extLst>
                </a:gridCol>
              </a:tblGrid>
              <a:tr h="114300"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الـــــــجــــــمــــــــــــل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   " أ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" ب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08177"/>
                  </a:ext>
                </a:extLst>
              </a:tr>
              <a:tr h="86995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المبتدأ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أقسامه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الخبر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91846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أَشابٌّ قائِدٌ؟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ما أَحَدٌ حاضِرٌ.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بَيْنَ ﭐلْفُرْسانِ شُجاع.ٌ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في ﭐلصِّدْقِ نَجاةٌ.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11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997437"/>
              </p:ext>
            </p:extLst>
          </p:nvPr>
        </p:nvGraphicFramePr>
        <p:xfrm>
          <a:off x="0" y="746202"/>
          <a:ext cx="12192001" cy="3925824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744687">
                  <a:extLst>
                    <a:ext uri="{9D8B030D-6E8A-4147-A177-3AD203B41FA5}">
                      <a16:colId xmlns:a16="http://schemas.microsoft.com/office/drawing/2014/main" val="119128198"/>
                    </a:ext>
                  </a:extLst>
                </a:gridCol>
                <a:gridCol w="1843314">
                  <a:extLst>
                    <a:ext uri="{9D8B030D-6E8A-4147-A177-3AD203B41FA5}">
                      <a16:colId xmlns:a16="http://schemas.microsoft.com/office/drawing/2014/main" val="2730068069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415085653"/>
                    </a:ext>
                  </a:extLst>
                </a:gridCol>
                <a:gridCol w="1959429">
                  <a:extLst>
                    <a:ext uri="{9D8B030D-6E8A-4147-A177-3AD203B41FA5}">
                      <a16:colId xmlns:a16="http://schemas.microsoft.com/office/drawing/2014/main" val="3366628782"/>
                    </a:ext>
                  </a:extLst>
                </a:gridCol>
                <a:gridCol w="2191657">
                  <a:extLst>
                    <a:ext uri="{9D8B030D-6E8A-4147-A177-3AD203B41FA5}">
                      <a16:colId xmlns:a16="http://schemas.microsoft.com/office/drawing/2014/main" val="4177463324"/>
                    </a:ext>
                  </a:extLst>
                </a:gridCol>
                <a:gridCol w="1378857">
                  <a:extLst>
                    <a:ext uri="{9D8B030D-6E8A-4147-A177-3AD203B41FA5}">
                      <a16:colId xmlns:a16="http://schemas.microsoft.com/office/drawing/2014/main" val="2706113147"/>
                    </a:ext>
                  </a:extLst>
                </a:gridCol>
              </a:tblGrid>
              <a:tr h="114300"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الـــــــجــــــمــــــــــــل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   " أ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" ب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08177"/>
                  </a:ext>
                </a:extLst>
              </a:tr>
              <a:tr h="86995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المبتدأ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أقسامه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الخبر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91846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اُلْبَحْرُ هائِجٌ.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اَلْحَديقَةُ أَزْهارُها مُتَفَتِّحَةٌ.ُ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هُوَ يَحْتَرِمُهُ ﭐلْجَميعُ.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رَجُلٌ شُجاعٌ يُقاتِلُ بِبَسالَة.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شَيْخُ ﭐلقَرْيَة عَطوفٌ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البحر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الحديقة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رجل شجاع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شيخ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القرية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ضمير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معرفة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معرفة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معرفة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نكرة موصوفة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نكرة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مضافة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هائج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أزهارها متفتحة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يحترمه الجميع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يقاتل ببسالة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عطوف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ج. اسمية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ج. فعلية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ج. فعلية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170921"/>
              </p:ext>
            </p:extLst>
          </p:nvPr>
        </p:nvGraphicFramePr>
        <p:xfrm>
          <a:off x="98473" y="804259"/>
          <a:ext cx="12047706" cy="3364992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016247">
                  <a:extLst>
                    <a:ext uri="{9D8B030D-6E8A-4147-A177-3AD203B41FA5}">
                      <a16:colId xmlns:a16="http://schemas.microsoft.com/office/drawing/2014/main" val="119128198"/>
                    </a:ext>
                  </a:extLst>
                </a:gridCol>
                <a:gridCol w="1181686">
                  <a:extLst>
                    <a:ext uri="{9D8B030D-6E8A-4147-A177-3AD203B41FA5}">
                      <a16:colId xmlns:a16="http://schemas.microsoft.com/office/drawing/2014/main" val="2730068069"/>
                    </a:ext>
                  </a:extLst>
                </a:gridCol>
                <a:gridCol w="1069144">
                  <a:extLst>
                    <a:ext uri="{9D8B030D-6E8A-4147-A177-3AD203B41FA5}">
                      <a16:colId xmlns:a16="http://schemas.microsoft.com/office/drawing/2014/main" val="415085653"/>
                    </a:ext>
                  </a:extLst>
                </a:gridCol>
                <a:gridCol w="3502856">
                  <a:extLst>
                    <a:ext uri="{9D8B030D-6E8A-4147-A177-3AD203B41FA5}">
                      <a16:colId xmlns:a16="http://schemas.microsoft.com/office/drawing/2014/main" val="3366628782"/>
                    </a:ext>
                  </a:extLst>
                </a:gridCol>
                <a:gridCol w="1744394">
                  <a:extLst>
                    <a:ext uri="{9D8B030D-6E8A-4147-A177-3AD203B41FA5}">
                      <a16:colId xmlns:a16="http://schemas.microsoft.com/office/drawing/2014/main" val="4177463324"/>
                    </a:ext>
                  </a:extLst>
                </a:gridCol>
                <a:gridCol w="1533379">
                  <a:extLst>
                    <a:ext uri="{9D8B030D-6E8A-4147-A177-3AD203B41FA5}">
                      <a16:colId xmlns:a16="http://schemas.microsoft.com/office/drawing/2014/main" val="2706113147"/>
                    </a:ext>
                  </a:extLst>
                </a:gridCol>
              </a:tblGrid>
              <a:tr h="114300"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الـــــــجــــــمــــــــــــل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   " أ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       " ب "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008177"/>
                  </a:ext>
                </a:extLst>
              </a:tr>
              <a:tr h="86995"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المبتدأ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أقسامه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    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     الخبر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أحواله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91846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أَشابٌّ قائِدٌ؟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ما أَحَدٌ حاضِرٌ.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بَيْنَ ﭐلْفُرْسانِ شُجاع.ٌ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- في ﭐلصِّدْقِ نَجاةٌ. 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شاب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أحد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شجاع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نجاة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ظاهر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نكرة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سبقت باستفهام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نكرة مسبوقة بنفي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نكرة سبقت بظرف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نكرة سبقت بجار ومجرور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قائد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حاضر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بين الفرسان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في الصدق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شبه 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شبه 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35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71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34512" y="36902"/>
            <a:ext cx="3241328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إعرابي: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أعرب الجملة الآتية:  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في الصدق نجاة</a:t>
            </a:r>
            <a:endParaRPr lang="ar-MA" sz="4000" b="1" i="0" dirty="0">
              <a:solidFill>
                <a:srgbClr val="FF0000"/>
              </a:solidFill>
              <a:effectLst/>
              <a:latin typeface="Roboto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79" y="1953683"/>
            <a:ext cx="11892959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rgbClr val="FF0000"/>
                </a:solidFill>
                <a:latin typeface="Roboto"/>
              </a:rPr>
              <a:t>في </a:t>
            </a:r>
            <a:r>
              <a:rPr lang="ar-MA" sz="4000" b="1" dirty="0">
                <a:solidFill>
                  <a:srgbClr val="FF0000"/>
                </a:solidFill>
                <a:latin typeface="Roboto"/>
              </a:rPr>
              <a:t>: </a:t>
            </a:r>
            <a:r>
              <a:rPr lang="ar-MA" sz="4000" b="1" dirty="0">
                <a:latin typeface="Roboto"/>
              </a:rPr>
              <a:t>حرف جر مبني على السكون لا محل له من </a:t>
            </a:r>
            <a:r>
              <a:rPr lang="ar-MA" sz="4000" b="1" dirty="0" smtClean="0">
                <a:latin typeface="Roboto"/>
              </a:rPr>
              <a:t>الإعراب.</a:t>
            </a:r>
            <a:endParaRPr lang="ar-MA" sz="4000" b="1" dirty="0">
              <a:latin typeface="Roboto"/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rgbClr val="FF0000"/>
                </a:solidFill>
                <a:latin typeface="Roboto"/>
              </a:rPr>
              <a:t>الصدق: </a:t>
            </a:r>
            <a:r>
              <a:rPr lang="ar-MA" sz="4000" b="1" dirty="0">
                <a:latin typeface="Roboto"/>
              </a:rPr>
              <a:t>اسم مجرور وعلامة جره الكسرة الظاهرة على آخره، وشبه الجملة من الجار والمجرور في محل رفع خبر مقدم.</a:t>
            </a:r>
            <a:endParaRPr lang="ar-MA" sz="4000" b="1" dirty="0" smtClean="0">
              <a:latin typeface="Roboto"/>
            </a:endParaRP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rgbClr val="FF0000"/>
                </a:solidFill>
                <a:latin typeface="Roboto"/>
              </a:rPr>
              <a:t>نجاة: </a:t>
            </a:r>
            <a:r>
              <a:rPr lang="ar-MA" sz="4000" b="1" dirty="0">
                <a:latin typeface="Roboto"/>
              </a:rPr>
              <a:t>مبتدأ مؤخر مرفوع وعلامة رفعه الضمة الظاهرة على آخره.</a:t>
            </a:r>
            <a:endParaRPr lang="ar-MA" sz="4000" b="1" dirty="0" smtClean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81235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أستنتج: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الصفحة </a:t>
            </a:r>
            <a:r>
              <a:rPr lang="ar-MA" sz="4000" b="1" dirty="0" smtClean="0">
                <a:latin typeface="Roboto"/>
              </a:rPr>
              <a:t>175  </a:t>
            </a:r>
            <a:r>
              <a:rPr lang="ar-MA" sz="4000" b="1" dirty="0">
                <a:latin typeface="Roboto"/>
              </a:rPr>
              <a:t>من الكتاب المدرسي</a:t>
            </a:r>
            <a:endParaRPr lang="ar-MA" sz="4000" b="1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أطبق: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82880" y="964515"/>
            <a:ext cx="11892959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 rtl="1"/>
            <a:r>
              <a:rPr lang="ar-MA" sz="4000" b="1" dirty="0">
                <a:latin typeface="Roboto"/>
              </a:rPr>
              <a:t>الإجابة عن أسئلة أطبق بالكتاب المدرسي ص: </a:t>
            </a:r>
            <a:r>
              <a:rPr lang="ar-MA" sz="4000" b="1" dirty="0" smtClean="0">
                <a:solidFill>
                  <a:srgbClr val="FF0000"/>
                </a:solidFill>
                <a:latin typeface="Roboto"/>
              </a:rPr>
              <a:t>175</a:t>
            </a:r>
            <a:r>
              <a:rPr lang="ar-MA" sz="4000" b="1" dirty="0" smtClean="0">
                <a:latin typeface="Roboto"/>
              </a:rPr>
              <a:t>.</a:t>
            </a:r>
            <a:endParaRPr lang="ar-MA" sz="4000" b="1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3150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436</TotalTime>
  <Words>350</Words>
  <Application>Microsoft Office PowerPoint</Application>
  <PresentationFormat>Widescreen</PresentationFormat>
  <Paragraphs>112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59</cp:revision>
  <dcterms:created xsi:type="dcterms:W3CDTF">2022-09-27T21:07:30Z</dcterms:created>
  <dcterms:modified xsi:type="dcterms:W3CDTF">2023-05-15T22:03:24Z</dcterms:modified>
</cp:coreProperties>
</file>