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61" r:id="rId8"/>
    <p:sldId id="292" r:id="rId9"/>
    <p:sldId id="269" r:id="rId10"/>
    <p:sldId id="290" r:id="rId11"/>
    <p:sldId id="288" r:id="rId12"/>
    <p:sldId id="291"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61"/>
            <p14:sldId id="292"/>
            <p14:sldId id="269"/>
            <p14:sldId id="290"/>
            <p14:sldId id="288"/>
            <p14:sldId id="291"/>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16-07-1444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16-07-1444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16-07-1444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16-07-1444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16-07-1444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16-07-1444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المـــــــــجال: </a:t>
            </a:r>
            <a:r>
              <a:rPr lang="ar-MA" sz="5400" b="1" dirty="0">
                <a:solidFill>
                  <a:schemeClr val="bg1"/>
                </a:solidFill>
                <a:effectLst>
                  <a:outerShdw blurRad="38100" dist="38100" dir="2700000" algn="tl">
                    <a:srgbClr val="000000">
                      <a:alpha val="43137"/>
                    </a:srgbClr>
                  </a:outerShdw>
                </a:effectLst>
              </a:rPr>
              <a:t>الاجتماعي والاقتصادي</a:t>
            </a:r>
            <a:endParaRPr lang="ar-MA" sz="54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المــوضـوع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أُخْتِي – ص: </a:t>
            </a:r>
            <a:r>
              <a:rPr lang="ar-MA" sz="5400" b="1" dirty="0">
                <a:solidFill>
                  <a:srgbClr val="FF0000"/>
                </a:solidFill>
                <a:effectLst>
                  <a:outerShdw blurRad="38100" dist="38100" dir="2700000" algn="tl">
                    <a:srgbClr val="000000">
                      <a:alpha val="43137"/>
                    </a:srgbClr>
                  </a:outerShdw>
                </a:effectLst>
              </a:rPr>
              <a:t>126</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5441298"/>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4000" b="1" u="sng" dirty="0">
                <a:solidFill>
                  <a:srgbClr val="00B050"/>
                </a:solidFill>
                <a:effectLst>
                  <a:outerShdw blurRad="38100" dist="38100" dir="2700000" algn="tl">
                    <a:srgbClr val="000000">
                      <a:alpha val="43137"/>
                    </a:srgbClr>
                  </a:outerShdw>
                </a:effectLst>
              </a:rPr>
              <a:t>شخصيات النص وبنيته </a:t>
            </a:r>
            <a:r>
              <a:rPr lang="ar-MA" sz="4000" b="1" u="sng" dirty="0" smtClean="0">
                <a:solidFill>
                  <a:srgbClr val="00B050"/>
                </a:solidFill>
                <a:effectLst>
                  <a:outerShdw blurRad="38100" dist="38100" dir="2700000" algn="tl">
                    <a:srgbClr val="000000">
                      <a:alpha val="43137"/>
                    </a:srgbClr>
                  </a:outerShdw>
                </a:effectLst>
              </a:rPr>
              <a:t>الزمانية والمكانية:</a:t>
            </a:r>
          </a:p>
          <a:p>
            <a:pPr algn="r" rtl="1">
              <a:lnSpc>
                <a:spcPct val="200000"/>
              </a:lnSpc>
            </a:pPr>
            <a:endParaRPr lang="ar-MA" sz="4000" b="1" u="sng" dirty="0" smtClean="0">
              <a:solidFill>
                <a:srgbClr val="00B050"/>
              </a:solidFill>
              <a:effectLst>
                <a:outerShdw blurRad="38100" dist="38100" dir="2700000" algn="tl">
                  <a:srgbClr val="000000">
                    <a:alpha val="43137"/>
                  </a:srgbClr>
                </a:outerShdw>
              </a:effectLst>
            </a:endParaRPr>
          </a:p>
          <a:p>
            <a:pPr algn="r" rtl="1">
              <a:lnSpc>
                <a:spcPct val="200000"/>
              </a:lnSpc>
            </a:pPr>
            <a:endParaRPr lang="ar-MA" sz="4000" b="1" u="sng" dirty="0">
              <a:solidFill>
                <a:srgbClr val="00B050"/>
              </a:solidFill>
              <a:effectLst>
                <a:outerShdw blurRad="38100" dist="38100" dir="2700000" algn="tl">
                  <a:srgbClr val="000000">
                    <a:alpha val="43137"/>
                  </a:srgbClr>
                </a:outerShdw>
              </a:effectLst>
            </a:endParaRPr>
          </a:p>
          <a:p>
            <a:pPr algn="r" rtl="1">
              <a:lnSpc>
                <a:spcPct val="200000"/>
              </a:lnSpc>
            </a:pPr>
            <a:endParaRPr lang="ar-MA" sz="4000" b="1" u="sng" dirty="0" smtClean="0">
              <a:solidFill>
                <a:srgbClr val="00B050"/>
              </a:solidFill>
              <a:effectLst>
                <a:outerShdw blurRad="38100" dist="38100" dir="2700000" algn="tl">
                  <a:srgbClr val="000000">
                    <a:alpha val="43137"/>
                  </a:srgbClr>
                </a:outerShdw>
              </a:effectLst>
            </a:endParaRPr>
          </a:p>
          <a:p>
            <a:pPr algn="r" rtl="1">
              <a:lnSpc>
                <a:spcPct val="200000"/>
              </a:lnSpc>
            </a:pPr>
            <a:endParaRPr lang="ar-MA" sz="4000" b="1" u="sng" dirty="0" smtClean="0">
              <a:solidFill>
                <a:srgbClr val="00B05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4198316375"/>
              </p:ext>
            </p:extLst>
          </p:nvPr>
        </p:nvGraphicFramePr>
        <p:xfrm>
          <a:off x="309489" y="1176961"/>
          <a:ext cx="11596297" cy="3154680"/>
        </p:xfrm>
        <a:graphic>
          <a:graphicData uri="http://schemas.openxmlformats.org/drawingml/2006/table">
            <a:tbl>
              <a:tblPr rtl="1" firstRow="1" firstCol="1" bandRow="1">
                <a:tableStyleId>{5C22544A-7EE6-4342-B048-85BDC9FD1C3A}</a:tableStyleId>
              </a:tblPr>
              <a:tblGrid>
                <a:gridCol w="2727791">
                  <a:extLst>
                    <a:ext uri="{9D8B030D-6E8A-4147-A177-3AD203B41FA5}">
                      <a16:colId xmlns:a16="http://schemas.microsoft.com/office/drawing/2014/main" val="4059642938"/>
                    </a:ext>
                  </a:extLst>
                </a:gridCol>
                <a:gridCol w="5798149">
                  <a:extLst>
                    <a:ext uri="{9D8B030D-6E8A-4147-A177-3AD203B41FA5}">
                      <a16:colId xmlns:a16="http://schemas.microsoft.com/office/drawing/2014/main" val="2535063103"/>
                    </a:ext>
                  </a:extLst>
                </a:gridCol>
                <a:gridCol w="3070357">
                  <a:extLst>
                    <a:ext uri="{9D8B030D-6E8A-4147-A177-3AD203B41FA5}">
                      <a16:colId xmlns:a16="http://schemas.microsoft.com/office/drawing/2014/main" val="2622136153"/>
                    </a:ext>
                  </a:extLst>
                </a:gridCol>
              </a:tblGrid>
              <a:tr h="157480">
                <a:tc>
                  <a:txBody>
                    <a:bodyPr/>
                    <a:lstStyle/>
                    <a:p>
                      <a:pPr algn="ctr" rtl="1">
                        <a:lnSpc>
                          <a:spcPct val="115000"/>
                        </a:lnSpc>
                        <a:spcAft>
                          <a:spcPts val="0"/>
                        </a:spcAft>
                      </a:pPr>
                      <a:r>
                        <a:rPr lang="ar-SA" sz="3600" b="1">
                          <a:solidFill>
                            <a:schemeClr val="bg1"/>
                          </a:solidFill>
                          <a:effectLst/>
                        </a:rPr>
                        <a:t>الشخصيات </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b="1" dirty="0">
                          <a:solidFill>
                            <a:schemeClr val="bg1"/>
                          </a:solidFill>
                          <a:effectLst/>
                        </a:rPr>
                        <a:t>الزمان</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b="1" dirty="0">
                          <a:solidFill>
                            <a:schemeClr val="bg1"/>
                          </a:solidFill>
                          <a:effectLst/>
                        </a:rPr>
                        <a:t>المكان</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4201220036"/>
                  </a:ext>
                </a:extLst>
              </a:tr>
              <a:tr h="144145">
                <a:tc>
                  <a:txBody>
                    <a:bodyPr/>
                    <a:lstStyle/>
                    <a:p>
                      <a:pPr algn="justLow" rtl="1">
                        <a:lnSpc>
                          <a:spcPct val="115000"/>
                        </a:lnSpc>
                        <a:spcAft>
                          <a:spcPts val="0"/>
                        </a:spcAft>
                      </a:pPr>
                      <a:r>
                        <a:rPr lang="ar-SA" sz="3600" b="1">
                          <a:solidFill>
                            <a:schemeClr val="bg1"/>
                          </a:solidFill>
                          <a:effectLst/>
                        </a:rPr>
                        <a:t>- الكاتب </a:t>
                      </a:r>
                      <a:endParaRPr lang="en-US" sz="3600" b="1">
                        <a:solidFill>
                          <a:schemeClr val="bg1"/>
                        </a:solidFill>
                        <a:effectLst/>
                      </a:endParaRPr>
                    </a:p>
                    <a:p>
                      <a:pPr algn="justLow" rtl="1">
                        <a:lnSpc>
                          <a:spcPct val="115000"/>
                        </a:lnSpc>
                        <a:spcAft>
                          <a:spcPts val="0"/>
                        </a:spcAft>
                      </a:pPr>
                      <a:r>
                        <a:rPr lang="ar-SA" sz="3600" b="1">
                          <a:solidFill>
                            <a:schemeClr val="bg1"/>
                          </a:solidFill>
                          <a:effectLst/>
                        </a:rPr>
                        <a:t>- أخته</a:t>
                      </a:r>
                      <a:endParaRPr lang="en-US" sz="3600" b="1">
                        <a:solidFill>
                          <a:schemeClr val="bg1"/>
                        </a:solidFill>
                        <a:effectLst/>
                      </a:endParaRPr>
                    </a:p>
                    <a:p>
                      <a:pPr algn="justLow" rtl="1">
                        <a:lnSpc>
                          <a:spcPct val="115000"/>
                        </a:lnSpc>
                        <a:spcAft>
                          <a:spcPts val="0"/>
                        </a:spcAft>
                      </a:pPr>
                      <a:r>
                        <a:rPr lang="ar-SA" sz="3600" b="1">
                          <a:solidFill>
                            <a:schemeClr val="bg1"/>
                          </a:solidFill>
                          <a:effectLst/>
                        </a:rPr>
                        <a:t>- والده</a:t>
                      </a:r>
                      <a:endParaRPr lang="en-US" sz="3600" b="1">
                        <a:solidFill>
                          <a:schemeClr val="bg1"/>
                        </a:solidFill>
                        <a:effectLst/>
                      </a:endParaRPr>
                    </a:p>
                    <a:p>
                      <a:pPr algn="justLow" rtl="1">
                        <a:lnSpc>
                          <a:spcPct val="115000"/>
                        </a:lnSpc>
                        <a:spcAft>
                          <a:spcPts val="0"/>
                        </a:spcAft>
                      </a:pPr>
                      <a:r>
                        <a:rPr lang="ar-SA" sz="3600" b="1">
                          <a:solidFill>
                            <a:schemeClr val="bg1"/>
                          </a:solidFill>
                          <a:effectLst/>
                        </a:rPr>
                        <a:t>- أفراد العائلة</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r>
                        <a:rPr lang="ar-SA" sz="3600" b="1" dirty="0">
                          <a:solidFill>
                            <a:schemeClr val="bg1"/>
                          </a:solidFill>
                          <a:effectLst/>
                        </a:rPr>
                        <a:t>- الزمن العام: فترة طفولة الكاتب</a:t>
                      </a:r>
                      <a:endParaRPr lang="en-US" sz="3600" b="1" dirty="0">
                        <a:solidFill>
                          <a:schemeClr val="bg1"/>
                        </a:solidFill>
                        <a:effectLst/>
                      </a:endParaRPr>
                    </a:p>
                    <a:p>
                      <a:pPr algn="justLow" rtl="1">
                        <a:lnSpc>
                          <a:spcPct val="115000"/>
                        </a:lnSpc>
                        <a:spcAft>
                          <a:spcPts val="0"/>
                        </a:spcAft>
                      </a:pPr>
                      <a:r>
                        <a:rPr lang="ar-SA" sz="3600" b="1" dirty="0">
                          <a:solidFill>
                            <a:schemeClr val="bg1"/>
                          </a:solidFill>
                          <a:effectLst/>
                        </a:rPr>
                        <a:t>- الزمن الخاص: أيام عاشوراء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r>
                        <a:rPr lang="ar-SA" sz="3600" b="1" dirty="0">
                          <a:solidFill>
                            <a:schemeClr val="bg1"/>
                          </a:solidFill>
                          <a:effectLst/>
                        </a:rPr>
                        <a:t>- المنزل</a:t>
                      </a:r>
                      <a:endParaRPr lang="en-US" sz="3600" b="1" dirty="0">
                        <a:solidFill>
                          <a:schemeClr val="bg1"/>
                        </a:solidFill>
                        <a:effectLst/>
                      </a:endParaRPr>
                    </a:p>
                    <a:p>
                      <a:pPr algn="justLow" rtl="1">
                        <a:lnSpc>
                          <a:spcPct val="115000"/>
                        </a:lnSpc>
                        <a:spcAft>
                          <a:spcPts val="0"/>
                        </a:spcAft>
                      </a:pPr>
                      <a:r>
                        <a:rPr lang="ar-SA" sz="3600" b="1" dirty="0">
                          <a:solidFill>
                            <a:schemeClr val="bg1"/>
                          </a:solidFill>
                          <a:effectLst/>
                        </a:rPr>
                        <a:t>- الغرفة </a:t>
                      </a:r>
                      <a:endParaRPr lang="en-US" sz="3600" b="1" dirty="0">
                        <a:solidFill>
                          <a:schemeClr val="bg1"/>
                        </a:solidFill>
                        <a:effectLst/>
                      </a:endParaRPr>
                    </a:p>
                    <a:p>
                      <a:pPr algn="justLow" rtl="1">
                        <a:lnSpc>
                          <a:spcPct val="115000"/>
                        </a:lnSpc>
                        <a:spcAft>
                          <a:spcPts val="0"/>
                        </a:spcAft>
                      </a:pPr>
                      <a:r>
                        <a:rPr lang="ar-SA" sz="3600" b="1" dirty="0">
                          <a:solidFill>
                            <a:schemeClr val="bg1"/>
                          </a:solidFill>
                          <a:effectLst/>
                        </a:rPr>
                        <a:t>- منزل الجدة</a:t>
                      </a:r>
                      <a:endParaRPr lang="en-US" sz="3600" b="1" dirty="0">
                        <a:solidFill>
                          <a:schemeClr val="bg1"/>
                        </a:solidFill>
                        <a:effectLst/>
                      </a:endParaRPr>
                    </a:p>
                    <a:p>
                      <a:pPr algn="justLow" rtl="1">
                        <a:lnSpc>
                          <a:spcPct val="115000"/>
                        </a:lnSpc>
                        <a:spcAft>
                          <a:spcPts val="0"/>
                        </a:spcAft>
                      </a:pPr>
                      <a:r>
                        <a:rPr lang="ar-SA" sz="3600" b="1" dirty="0">
                          <a:solidFill>
                            <a:schemeClr val="bg1"/>
                          </a:solidFill>
                          <a:effectLst/>
                        </a:rPr>
                        <a:t>- الشارع</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28953678"/>
                  </a:ext>
                </a:extLst>
              </a:tr>
            </a:tbl>
          </a:graphicData>
        </a:graphic>
      </p:graphicFrame>
    </p:spTree>
    <p:extLst>
      <p:ext uri="{BB962C8B-B14F-4D97-AF65-F5344CB8AC3E}">
        <p14:creationId xmlns:p14="http://schemas.microsoft.com/office/powerpoint/2010/main" val="32243742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4622099"/>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u="sng" dirty="0" smtClean="0">
                <a:solidFill>
                  <a:srgbClr val="00B050"/>
                </a:solidFill>
                <a:effectLst>
                  <a:outerShdw blurRad="38100" dist="38100" dir="2700000" algn="tl">
                    <a:srgbClr val="000000">
                      <a:alpha val="43137"/>
                    </a:srgbClr>
                  </a:outerShdw>
                </a:effectLst>
              </a:rPr>
              <a:t>لغة النص:</a:t>
            </a:r>
          </a:p>
          <a:p>
            <a:pPr algn="justLow" rtl="1">
              <a:lnSpc>
                <a:spcPct val="200000"/>
              </a:lnSpc>
              <a:spcAft>
                <a:spcPts val="1000"/>
              </a:spcAft>
            </a:pPr>
            <a:r>
              <a:rPr lang="ar-SA" sz="3600" b="1" dirty="0">
                <a:solidFill>
                  <a:schemeClr val="bg1"/>
                </a:solidFill>
                <a:highlight>
                  <a:srgbClr val="FFFF00"/>
                </a:highlight>
                <a:latin typeface="Calibri" panose="020F0502020204030204" pitchFamily="34" charset="0"/>
                <a:ea typeface="Calibri" panose="020F0502020204030204" pitchFamily="34" charset="0"/>
              </a:rPr>
              <a:t>¤ وظف الكاتب في نصه الوصف، ما وظيفته؟	</a:t>
            </a:r>
          </a:p>
          <a:p>
            <a:pPr algn="justLow" rtl="1">
              <a:lnSpc>
                <a:spcPct val="200000"/>
              </a:lnSpc>
              <a:spcAft>
                <a:spcPts val="1000"/>
              </a:spcAft>
            </a:pPr>
            <a:r>
              <a:rPr lang="ar-SA" sz="3600" b="1" dirty="0">
                <a:solidFill>
                  <a:schemeClr val="bg1"/>
                </a:solidFill>
                <a:highlight>
                  <a:srgbClr val="FFFF00"/>
                </a:highlight>
                <a:latin typeface="Calibri" panose="020F0502020204030204" pitchFamily="34" charset="0"/>
                <a:ea typeface="Calibri" panose="020F0502020204030204" pitchFamily="34" charset="0"/>
              </a:rPr>
              <a:t>¤  في العبارة التالية [ومرت الأيام]، ما التقنية الموظفة؟</a:t>
            </a:r>
          </a:p>
          <a:p>
            <a:pPr algn="justLow" rtl="1">
              <a:lnSpc>
                <a:spcPct val="200000"/>
              </a:lnSpc>
              <a:spcAft>
                <a:spcPts val="1000"/>
              </a:spcAft>
            </a:pPr>
            <a:r>
              <a:rPr lang="ar-SA" sz="3600" b="1" dirty="0">
                <a:solidFill>
                  <a:schemeClr val="bg1"/>
                </a:solidFill>
                <a:highlight>
                  <a:srgbClr val="FFFF00"/>
                </a:highlight>
                <a:latin typeface="Calibri" panose="020F0502020204030204" pitchFamily="34" charset="0"/>
                <a:ea typeface="Calibri" panose="020F0502020204030204" pitchFamily="34" charset="0"/>
              </a:rPr>
              <a:t>¤ ما الضمير الموظف في النص؟ </a:t>
            </a:r>
            <a:endParaRPr lang="ar-SA" sz="3600" b="1" dirty="0">
              <a:solidFill>
                <a:schemeClr val="bg1"/>
              </a:solidFill>
              <a:highlight>
                <a:srgbClr val="FFFF00"/>
              </a:highligh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084640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5916491"/>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u="sng" dirty="0" smtClean="0">
                <a:solidFill>
                  <a:srgbClr val="00B050"/>
                </a:solidFill>
                <a:effectLst>
                  <a:outerShdw blurRad="38100" dist="38100" dir="2700000" algn="tl">
                    <a:srgbClr val="000000">
                      <a:alpha val="43137"/>
                    </a:srgbClr>
                  </a:outerShdw>
                </a:effectLst>
              </a:rPr>
              <a:t>لغة النص:</a:t>
            </a:r>
          </a:p>
          <a:p>
            <a:pPr algn="justLow" rtl="1">
              <a:lnSpc>
                <a:spcPct val="115000"/>
              </a:lnSpc>
              <a:spcAft>
                <a:spcPts val="1000"/>
              </a:spcAft>
            </a:pPr>
            <a:r>
              <a:rPr lang="ar-SA" sz="3600" b="1" dirty="0">
                <a:solidFill>
                  <a:schemeClr val="bg1"/>
                </a:solidFill>
              </a:rPr>
              <a:t>- </a:t>
            </a:r>
            <a:r>
              <a:rPr lang="ar-SA" sz="3600" b="1" dirty="0">
                <a:solidFill>
                  <a:srgbClr val="FF0000"/>
                </a:solidFill>
              </a:rPr>
              <a:t>الوصف</a:t>
            </a:r>
            <a:r>
              <a:rPr lang="ar-SA" sz="3600" b="1" dirty="0">
                <a:solidFill>
                  <a:schemeClr val="bg1"/>
                </a:solidFill>
              </a:rPr>
              <a:t> [خابيتان – عاق – واهية – نائمة – غافل – العابرة – زائغتان – شارد – العارية ...]؛لإعطاء بعد جمالي للنص وتصوير الجو العام للأحداث والشخصيات.</a:t>
            </a:r>
          </a:p>
          <a:p>
            <a:pPr algn="justLow" rtl="1">
              <a:lnSpc>
                <a:spcPct val="115000"/>
              </a:lnSpc>
              <a:spcAft>
                <a:spcPts val="1000"/>
              </a:spcAft>
            </a:pPr>
            <a:r>
              <a:rPr lang="ar-SA" sz="3600" b="1" dirty="0">
                <a:solidFill>
                  <a:schemeClr val="bg1"/>
                </a:solidFill>
              </a:rPr>
              <a:t>- </a:t>
            </a:r>
            <a:r>
              <a:rPr lang="ar-SA" sz="3600" b="1" dirty="0">
                <a:solidFill>
                  <a:srgbClr val="FF0000"/>
                </a:solidFill>
              </a:rPr>
              <a:t>الاختزال</a:t>
            </a:r>
            <a:r>
              <a:rPr lang="ar-SA" sz="3600" b="1" dirty="0">
                <a:solidFill>
                  <a:schemeClr val="bg1"/>
                </a:solidFill>
              </a:rPr>
              <a:t>: وهو اختزال وقائع جرت في أسبوع أو أسبوعين في كلمات دون الخوض في التفاصيل.</a:t>
            </a:r>
          </a:p>
          <a:p>
            <a:pPr algn="justLow" rtl="1">
              <a:lnSpc>
                <a:spcPct val="115000"/>
              </a:lnSpc>
              <a:spcAft>
                <a:spcPts val="1000"/>
              </a:spcAft>
            </a:pPr>
            <a:r>
              <a:rPr lang="ar-SA" sz="3600" b="1" dirty="0">
                <a:solidFill>
                  <a:schemeClr val="bg1"/>
                </a:solidFill>
              </a:rPr>
              <a:t>- </a:t>
            </a:r>
            <a:r>
              <a:rPr lang="ar-SA" sz="3600" b="1" dirty="0">
                <a:solidFill>
                  <a:srgbClr val="FF0000"/>
                </a:solidFill>
              </a:rPr>
              <a:t>ضمير المتكلم أنا</a:t>
            </a:r>
            <a:r>
              <a:rPr lang="ar-SA" sz="3600" b="1" dirty="0">
                <a:solidFill>
                  <a:schemeClr val="bg1"/>
                </a:solidFill>
              </a:rPr>
              <a:t>، فالكاتب هو الشخصية الرئيسية وتتحدث عن نفسها، وهو من ملامح السيرة الذاتية في النص.</a:t>
            </a:r>
          </a:p>
        </p:txBody>
      </p:sp>
    </p:spTree>
    <p:extLst>
      <p:ext uri="{BB962C8B-B14F-4D97-AF65-F5344CB8AC3E}">
        <p14:creationId xmlns:p14="http://schemas.microsoft.com/office/powerpoint/2010/main" val="31141379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126610"/>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806009"/>
            <a:ext cx="11985674" cy="2482667"/>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انشغل الكاتب عن أخته باللعب مما جعلها تلومه طالبة منه الاحتفاظ لها بلعبة، وإحساسه بصدمة قوية إثر معرفته بخبر وفاتها خاصة عندما وجد نفسه وجها لوجه أمام جثتها، فعزم على الإخلاص لذكراها مادام قلبه نابضا بالحياة.</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282871"/>
            <a:ext cx="8883747" cy="1824923"/>
          </a:xfrm>
          <a:prstGeom prst="rect">
            <a:avLst/>
          </a:prstGeom>
          <a:solidFill>
            <a:schemeClr val="accent2">
              <a:lumMod val="40000"/>
              <a:lumOff val="60000"/>
            </a:schemeClr>
          </a:solidFill>
        </p:spPr>
        <p:txBody>
          <a:bodyPr wrap="square" rtlCol="1">
            <a:spAutoFit/>
          </a:bodyPr>
          <a:lstStyle/>
          <a:p>
            <a:pPr marL="571500" indent="-571500" algn="r" rtl="1">
              <a:lnSpc>
                <a:spcPct val="150000"/>
              </a:lnSpc>
              <a:buFontTx/>
              <a:buChar char="-"/>
            </a:pPr>
            <a:r>
              <a:rPr lang="ar-MA" sz="4000" b="1" dirty="0" smtClean="0">
                <a:solidFill>
                  <a:schemeClr val="bg1"/>
                </a:solidFill>
                <a:effectLst>
                  <a:outerShdw blurRad="38100" dist="38100" dir="2700000" algn="tl">
                    <a:srgbClr val="000000">
                      <a:alpha val="43137"/>
                    </a:srgbClr>
                  </a:outerShdw>
                </a:effectLst>
              </a:rPr>
              <a:t>ما </a:t>
            </a:r>
            <a:r>
              <a:rPr lang="ar-MA" sz="4000" b="1" dirty="0">
                <a:solidFill>
                  <a:schemeClr val="bg1"/>
                </a:solidFill>
                <a:effectLst>
                  <a:outerShdw blurRad="38100" dist="38100" dir="2700000" algn="tl">
                    <a:srgbClr val="000000">
                      <a:alpha val="43137"/>
                    </a:srgbClr>
                  </a:outerShdw>
                </a:effectLst>
              </a:rPr>
              <a:t>المشاعر التي تربط الفرد منا بأفراد أسرته؟ </a:t>
            </a:r>
            <a:endParaRPr lang="ar-MA" sz="4000" b="1" dirty="0" smtClean="0">
              <a:solidFill>
                <a:schemeClr val="bg1"/>
              </a:solidFill>
              <a:effectLst>
                <a:outerShdw blurRad="38100" dist="38100" dir="2700000" algn="tl">
                  <a:srgbClr val="000000">
                    <a:alpha val="43137"/>
                  </a:srgbClr>
                </a:outerShdw>
              </a:effectLst>
            </a:endParaRPr>
          </a:p>
          <a:p>
            <a:pPr marL="571500" indent="-571500" algn="r" rtl="1">
              <a:lnSpc>
                <a:spcPct val="150000"/>
              </a:lnSpc>
              <a:buFontTx/>
              <a:buChar char="-"/>
            </a:pPr>
            <a:r>
              <a:rPr lang="ar-MA" sz="4000" b="1" dirty="0" smtClean="0">
                <a:solidFill>
                  <a:schemeClr val="bg1"/>
                </a:solidFill>
                <a:effectLst>
                  <a:outerShdw blurRad="38100" dist="38100" dir="2700000" algn="tl">
                    <a:srgbClr val="000000">
                      <a:alpha val="43137"/>
                    </a:srgbClr>
                  </a:outerShdw>
                </a:effectLst>
              </a:rPr>
              <a:t>ما </a:t>
            </a:r>
            <a:r>
              <a:rPr lang="ar-MA" sz="4000" b="1" dirty="0">
                <a:solidFill>
                  <a:schemeClr val="bg1"/>
                </a:solidFill>
                <a:effectLst>
                  <a:outerShdw blurRad="38100" dist="38100" dir="2700000" algn="tl">
                    <a:srgbClr val="000000">
                      <a:alpha val="43137"/>
                    </a:srgbClr>
                  </a:outerShdw>
                </a:effectLst>
              </a:rPr>
              <a:t>الأثر الذي قد يخلفه فقدان أحدهم في نفسك؟</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40677" y="3386953"/>
            <a:ext cx="11943470" cy="1824025"/>
          </a:xfrm>
          <a:prstGeom prst="rect">
            <a:avLst/>
          </a:prstGeom>
          <a:solidFill>
            <a:schemeClr val="tx1">
              <a:lumMod val="85000"/>
            </a:schemeClr>
          </a:solidFill>
        </p:spPr>
        <p:txBody>
          <a:bodyPr wrap="square" rtlCol="1">
            <a:spAutoFit/>
          </a:bodyPr>
          <a:lstStyle/>
          <a:p>
            <a:pPr marL="571500" indent="-571500" algn="r" rtl="1">
              <a:lnSpc>
                <a:spcPct val="150000"/>
              </a:lnSpc>
              <a:buFontTx/>
              <a:buChar char="-"/>
            </a:pPr>
            <a:r>
              <a:rPr lang="ar-MA" sz="4000" b="1" dirty="0" smtClean="0">
                <a:solidFill>
                  <a:schemeClr val="bg1"/>
                </a:solidFill>
                <a:effectLst>
                  <a:outerShdw blurRad="38100" dist="38100" dir="2700000" algn="tl">
                    <a:srgbClr val="000000">
                      <a:alpha val="43137"/>
                    </a:srgbClr>
                  </a:outerShdw>
                </a:effectLst>
              </a:rPr>
              <a:t>المحبة </a:t>
            </a:r>
            <a:r>
              <a:rPr lang="ar-MA" sz="4000" b="1" dirty="0">
                <a:solidFill>
                  <a:schemeClr val="bg1"/>
                </a:solidFill>
                <a:effectLst>
                  <a:outerShdw blurRad="38100" dist="38100" dir="2700000" algn="tl">
                    <a:srgbClr val="000000">
                      <a:alpha val="43137"/>
                    </a:srgbClr>
                  </a:outerShdw>
                </a:effectLst>
              </a:rPr>
              <a:t>– المودة – الوفاء – الإخلاص </a:t>
            </a:r>
            <a:r>
              <a:rPr lang="ar-MA" sz="40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Tx/>
              <a:buChar char="-"/>
            </a:pPr>
            <a:r>
              <a:rPr lang="ar-MA" sz="4000" b="1" dirty="0" smtClean="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الحزن – الألم الشديد / الانهيار النفسي – البكاء المستمر...</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3416320"/>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اقرأ كلمات مفاتيح من النص، واستنتج موضوعه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 النص انطلاقا من مصدره؟</a:t>
            </a:r>
            <a:endParaRPr lang="ar-MA" sz="3600" b="1" dirty="0" smtClean="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افترض </a:t>
            </a:r>
            <a:r>
              <a:rPr lang="ar-MA" sz="3600" b="1" dirty="0">
                <a:solidFill>
                  <a:schemeClr val="bg1"/>
                </a:solidFill>
                <a:effectLst>
                  <a:outerShdw blurRad="38100" dist="38100" dir="2700000" algn="tl">
                    <a:srgbClr val="000000">
                      <a:alpha val="43137"/>
                    </a:srgbClr>
                  </a:outerShdw>
                </a:effectLst>
              </a:rPr>
              <a:t>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10" y="1069135"/>
            <a:ext cx="11929402" cy="4031873"/>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العنوان</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يتركب العنوان من كلمتين تكونان فيما بينهما مركبا إضافيا، مما يؤشر على أن الأخت هي أخت </a:t>
            </a:r>
            <a:r>
              <a:rPr lang="ar-MA" sz="3200" b="1" dirty="0" smtClean="0">
                <a:solidFill>
                  <a:schemeClr val="bg1"/>
                </a:solidFill>
                <a:effectLst>
                  <a:outerShdw blurRad="38100" dist="38100" dir="2700000" algn="tl">
                    <a:srgbClr val="000000">
                      <a:alpha val="43137"/>
                    </a:srgbClr>
                  </a:outerShdw>
                </a:effectLst>
              </a:rPr>
              <a:t>الكاتب.</a:t>
            </a:r>
          </a:p>
          <a:p>
            <a:pPr marL="457200" indent="-457200" algn="r" rtl="1">
              <a:buFont typeface="+mj-lt"/>
              <a:buAutoNum type="arabicPeriod"/>
            </a:pPr>
            <a:r>
              <a:rPr lang="ar-MA" sz="3200" b="1" u="sng" dirty="0">
                <a:solidFill>
                  <a:srgbClr val="00B050"/>
                </a:solidFill>
                <a:effectLst>
                  <a:outerShdw blurRad="38100" dist="38100" dir="2700000" algn="tl">
                    <a:srgbClr val="000000">
                      <a:alpha val="43137"/>
                    </a:srgbClr>
                  </a:outerShdw>
                </a:effectLst>
              </a:rPr>
              <a:t>كلمات مفاتيح:</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تؤشر على أن الكاتب سيتحدث عن وفاة أخته، والأثر الذي خلفه الحدث في نفسه.</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a:solidFill>
                  <a:srgbClr val="00B050"/>
                </a:solidFill>
                <a:effectLst>
                  <a:outerShdw blurRad="38100" dist="38100" dir="2700000" algn="tl">
                    <a:srgbClr val="000000">
                      <a:alpha val="43137"/>
                    </a:srgbClr>
                  </a:outerShdw>
                </a:effectLst>
              </a:rPr>
              <a:t>نوعية النص: </a:t>
            </a:r>
            <a:r>
              <a:rPr lang="ar-MA" sz="3200" b="1" dirty="0">
                <a:solidFill>
                  <a:schemeClr val="bg1"/>
                </a:solidFill>
                <a:effectLst>
                  <a:outerShdw blurRad="38100" dist="38100" dir="2700000" algn="tl">
                    <a:srgbClr val="000000">
                      <a:alpha val="43137"/>
                    </a:srgbClr>
                  </a:outerShdw>
                </a:effectLst>
              </a:rPr>
              <a:t>النص مقتطف من رواية "في الطفولة" سيرة ذاتية لعبد المجيد بن جلون، مما يوحي على أن النص </a:t>
            </a:r>
            <a:r>
              <a:rPr lang="ar-MA" sz="3200" b="1" dirty="0" smtClean="0">
                <a:solidFill>
                  <a:schemeClr val="bg1"/>
                </a:solidFill>
                <a:effectLst>
                  <a:outerShdw blurRad="38100" dist="38100" dir="2700000" algn="tl">
                    <a:srgbClr val="000000">
                      <a:alpha val="43137"/>
                    </a:srgbClr>
                  </a:outerShdw>
                </a:effectLst>
              </a:rPr>
              <a:t>سردي.</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rgbClr val="00B050"/>
                </a:solidFill>
                <a:effectLst>
                  <a:outerShdw blurRad="38100" dist="38100" dir="2700000" algn="tl">
                    <a:srgbClr val="000000">
                      <a:alpha val="43137"/>
                    </a:srgbClr>
                  </a:outerShdw>
                </a:effectLst>
              </a:rPr>
              <a:t>4.  </a:t>
            </a:r>
            <a:r>
              <a:rPr lang="ar-MA" sz="3200" b="1" u="sng" dirty="0" smtClean="0">
                <a:solidFill>
                  <a:srgbClr val="00B050"/>
                </a:solidFill>
                <a:effectLst>
                  <a:outerShdw blurRad="38100" dist="38100" dir="2700000" algn="tl">
                    <a:srgbClr val="000000">
                      <a:alpha val="43137"/>
                    </a:srgbClr>
                  </a:outerShdw>
                </a:effectLst>
              </a:rPr>
              <a:t>الفرضية:</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يفترض أن النص سردي، قد يتحدث كاتبه عن وفاة أخته، والأثر الذي خلفه الحدث في نفسه.</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97083" y="351692"/>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3219" y="661183"/>
            <a:ext cx="11760591" cy="5391156"/>
          </a:xfrm>
          <a:prstGeom prst="rect">
            <a:avLst/>
          </a:prstGeom>
          <a:solidFill>
            <a:schemeClr val="accent2">
              <a:lumMod val="40000"/>
              <a:lumOff val="60000"/>
            </a:schemeClr>
          </a:solidFill>
        </p:spPr>
        <p:txBody>
          <a:bodyPr wrap="square" rtlCol="1">
            <a:spAutoFit/>
          </a:bodyPr>
          <a:lstStyle/>
          <a:p>
            <a:pPr marL="457200" indent="-457200" algn="r" rtl="1">
              <a:lnSpc>
                <a:spcPct val="250000"/>
              </a:lnSpc>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لماذا كان أفراد العائلة يحيطون بأخت الكاتب</a:t>
            </a:r>
            <a:r>
              <a:rPr lang="ar-MA" sz="3600" b="1" dirty="0" smtClean="0">
                <a:solidFill>
                  <a:schemeClr val="bg1"/>
                </a:solidFill>
                <a:effectLst>
                  <a:outerShdw blurRad="38100" dist="38100" dir="2700000" algn="tl">
                    <a:srgbClr val="000000">
                      <a:alpha val="43137"/>
                    </a:srgbClr>
                  </a:outerShdw>
                </a:effectLst>
              </a:rPr>
              <a:t>؟</a:t>
            </a:r>
          </a:p>
          <a:p>
            <a:pPr marL="457200" indent="-457200" algn="r" rtl="1">
              <a:lnSpc>
                <a:spcPct val="2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بماذا انشغل الكاتب عن أخته؟ وماذا طلبت منه</a:t>
            </a:r>
            <a:r>
              <a:rPr lang="ar-MA" sz="3600" b="1" dirty="0" smtClean="0">
                <a:solidFill>
                  <a:schemeClr val="bg1"/>
                </a:solidFill>
                <a:effectLst>
                  <a:outerShdw blurRad="38100" dist="38100" dir="2700000" algn="tl">
                    <a:srgbClr val="000000">
                      <a:alpha val="43137"/>
                    </a:srgbClr>
                  </a:outerShdw>
                </a:effectLst>
              </a:rPr>
              <a:t>؟</a:t>
            </a:r>
          </a:p>
          <a:p>
            <a:pPr marL="457200" indent="-457200" algn="r" rtl="1">
              <a:lnSpc>
                <a:spcPct val="2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ما السر الرهيب الذي اكتشفه الأخ</a:t>
            </a:r>
            <a:r>
              <a:rPr lang="ar-MA" sz="3600" b="1" dirty="0" smtClean="0">
                <a:solidFill>
                  <a:schemeClr val="bg1"/>
                </a:solidFill>
                <a:effectLst>
                  <a:outerShdw blurRad="38100" dist="38100" dir="2700000" algn="tl">
                    <a:srgbClr val="000000">
                      <a:alpha val="43137"/>
                    </a:srgbClr>
                  </a:outerShdw>
                </a:effectLst>
              </a:rPr>
              <a:t>؟</a:t>
            </a:r>
          </a:p>
          <a:p>
            <a:pPr marL="457200" indent="-457200" algn="r" rtl="1">
              <a:lnSpc>
                <a:spcPct val="2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لماذا تسمر الأخ في مكانه عندما دخل المنزل حيث توجد أخته؟</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364566"/>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3" name="Table 2"/>
          <p:cNvGraphicFramePr>
            <a:graphicFrameLocks noGrp="1"/>
          </p:cNvGraphicFramePr>
          <p:nvPr>
            <p:extLst>
              <p:ext uri="{D42A27DB-BD31-4B8C-83A1-F6EECF244321}">
                <p14:modId xmlns:p14="http://schemas.microsoft.com/office/powerpoint/2010/main" val="1057565511"/>
              </p:ext>
            </p:extLst>
          </p:nvPr>
        </p:nvGraphicFramePr>
        <p:xfrm>
          <a:off x="182881" y="2219269"/>
          <a:ext cx="11732453" cy="4486656"/>
        </p:xfrm>
        <a:graphic>
          <a:graphicData uri="http://schemas.openxmlformats.org/drawingml/2006/table">
            <a:tbl>
              <a:tblPr rtl="1" firstRow="1" firstCol="1" bandRow="1">
                <a:tableStyleId>{5C22544A-7EE6-4342-B048-85BDC9FD1C3A}</a:tableStyleId>
              </a:tblPr>
              <a:tblGrid>
                <a:gridCol w="1953121">
                  <a:extLst>
                    <a:ext uri="{9D8B030D-6E8A-4147-A177-3AD203B41FA5}">
                      <a16:colId xmlns:a16="http://schemas.microsoft.com/office/drawing/2014/main" val="3300297210"/>
                    </a:ext>
                  </a:extLst>
                </a:gridCol>
                <a:gridCol w="4889666">
                  <a:extLst>
                    <a:ext uri="{9D8B030D-6E8A-4147-A177-3AD203B41FA5}">
                      <a16:colId xmlns:a16="http://schemas.microsoft.com/office/drawing/2014/main" val="2648585271"/>
                    </a:ext>
                  </a:extLst>
                </a:gridCol>
                <a:gridCol w="4889666">
                  <a:extLst>
                    <a:ext uri="{9D8B030D-6E8A-4147-A177-3AD203B41FA5}">
                      <a16:colId xmlns:a16="http://schemas.microsoft.com/office/drawing/2014/main" val="1623010124"/>
                    </a:ext>
                  </a:extLst>
                </a:gridCol>
              </a:tblGrid>
              <a:tr h="222250">
                <a:tc>
                  <a:txBody>
                    <a:bodyPr/>
                    <a:lstStyle/>
                    <a:p>
                      <a:pPr marL="457200" algn="just" rtl="1">
                        <a:lnSpc>
                          <a:spcPct val="115000"/>
                        </a:lnSpc>
                        <a:spcAft>
                          <a:spcPts val="0"/>
                        </a:spcAft>
                      </a:pPr>
                      <a:r>
                        <a:rPr lang="ar-MA" sz="3200" b="1">
                          <a:solidFill>
                            <a:schemeClr val="bg1"/>
                          </a:solidFill>
                          <a:effectLst/>
                        </a:rPr>
                        <a:t>المقاطع</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gridSpan="2">
                  <a:txBody>
                    <a:bodyPr/>
                    <a:lstStyle/>
                    <a:p>
                      <a:pPr marL="457200" algn="just" rtl="1">
                        <a:lnSpc>
                          <a:spcPct val="115000"/>
                        </a:lnSpc>
                        <a:spcAft>
                          <a:spcPts val="0"/>
                        </a:spcAft>
                      </a:pPr>
                      <a:r>
                        <a:rPr lang="ar-MA" sz="3200" b="1" dirty="0">
                          <a:solidFill>
                            <a:schemeClr val="bg1"/>
                          </a:solidFill>
                          <a:effectLst/>
                        </a:rPr>
                        <a:t>مضمونها</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hMerge="1">
                  <a:txBody>
                    <a:bodyPr/>
                    <a:lstStyle/>
                    <a:p>
                      <a:pPr rtl="1"/>
                      <a:endParaRPr lang="ar-MA"/>
                    </a:p>
                  </a:txBody>
                  <a:tcPr/>
                </a:tc>
                <a:extLst>
                  <a:ext uri="{0D108BD9-81ED-4DB2-BD59-A6C34878D82A}">
                    <a16:rowId xmlns:a16="http://schemas.microsoft.com/office/drawing/2014/main" val="2484619450"/>
                  </a:ext>
                </a:extLst>
              </a:tr>
              <a:tr h="266700">
                <a:tc>
                  <a:txBody>
                    <a:bodyPr/>
                    <a:lstStyle/>
                    <a:p>
                      <a:pPr marL="457200" algn="just" rtl="1">
                        <a:lnSpc>
                          <a:spcPct val="115000"/>
                        </a:lnSpc>
                        <a:spcAft>
                          <a:spcPts val="0"/>
                        </a:spcAft>
                      </a:pPr>
                      <a:r>
                        <a:rPr lang="ar-MA" sz="3200" b="1">
                          <a:solidFill>
                            <a:schemeClr val="bg1"/>
                          </a:solidFill>
                          <a:effectLst/>
                        </a:rPr>
                        <a:t>البداية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gridSpan="2">
                  <a:txBody>
                    <a:bodyPr/>
                    <a:lstStyle/>
                    <a:p>
                      <a:pPr marL="457200" algn="just" rtl="1">
                        <a:lnSpc>
                          <a:spcPct val="115000"/>
                        </a:lnSpc>
                        <a:spcAft>
                          <a:spcPts val="0"/>
                        </a:spcAft>
                      </a:pPr>
                      <a:r>
                        <a:rPr lang="ar-MA" sz="3200" b="1">
                          <a:solidFill>
                            <a:schemeClr val="bg1"/>
                          </a:solidFill>
                          <a:effectLst/>
                        </a:rPr>
                        <a:t>انشغاله عن أخته باللعب وعتابها له، طالبة منه الاحتفاظ لها بلعبة.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hMerge="1">
                  <a:txBody>
                    <a:bodyPr/>
                    <a:lstStyle/>
                    <a:p>
                      <a:pPr rtl="1"/>
                      <a:endParaRPr lang="ar-MA"/>
                    </a:p>
                  </a:txBody>
                  <a:tcPr/>
                </a:tc>
                <a:extLst>
                  <a:ext uri="{0D108BD9-81ED-4DB2-BD59-A6C34878D82A}">
                    <a16:rowId xmlns:a16="http://schemas.microsoft.com/office/drawing/2014/main" val="3006586554"/>
                  </a:ext>
                </a:extLst>
              </a:tr>
              <a:tr h="193675">
                <a:tc rowSpan="3">
                  <a:txBody>
                    <a:bodyPr/>
                    <a:lstStyle/>
                    <a:p>
                      <a:pPr marL="457200" algn="just" rtl="1">
                        <a:lnSpc>
                          <a:spcPct val="115000"/>
                        </a:lnSpc>
                        <a:spcAft>
                          <a:spcPts val="0"/>
                        </a:spcAft>
                      </a:pPr>
                      <a:r>
                        <a:rPr lang="ar-MA" sz="3200" b="1">
                          <a:solidFill>
                            <a:schemeClr val="bg1"/>
                          </a:solidFill>
                          <a:effectLst/>
                        </a:rPr>
                        <a:t>عمليات التحول</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marL="457200" algn="just" rtl="1">
                        <a:lnSpc>
                          <a:spcPct val="115000"/>
                        </a:lnSpc>
                        <a:spcAft>
                          <a:spcPts val="0"/>
                        </a:spcAft>
                      </a:pPr>
                      <a:r>
                        <a:rPr lang="ar-MA" sz="3200" b="1">
                          <a:solidFill>
                            <a:schemeClr val="bg1"/>
                          </a:solidFill>
                          <a:effectLst/>
                        </a:rPr>
                        <a:t>الحدث المحرك</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marL="457200" algn="just" rtl="1">
                        <a:lnSpc>
                          <a:spcPct val="115000"/>
                        </a:lnSpc>
                        <a:spcAft>
                          <a:spcPts val="0"/>
                        </a:spcAft>
                      </a:pPr>
                      <a:r>
                        <a:rPr lang="ar-MA" sz="3200" b="1">
                          <a:solidFill>
                            <a:schemeClr val="bg1"/>
                          </a:solidFill>
                          <a:effectLst/>
                        </a:rPr>
                        <a:t>إرسال الكاتب إلى منزل الجدة.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697670706"/>
                  </a:ext>
                </a:extLst>
              </a:tr>
              <a:tr h="145415">
                <a:tc vMerge="1">
                  <a:txBody>
                    <a:bodyPr/>
                    <a:lstStyle/>
                    <a:p>
                      <a:pPr rtl="1"/>
                      <a:endParaRPr lang="ar-MA"/>
                    </a:p>
                  </a:txBody>
                  <a:tcPr/>
                </a:tc>
                <a:tc>
                  <a:txBody>
                    <a:bodyPr/>
                    <a:lstStyle/>
                    <a:p>
                      <a:pPr marL="457200" algn="just" rtl="1">
                        <a:lnSpc>
                          <a:spcPct val="115000"/>
                        </a:lnSpc>
                        <a:spcAft>
                          <a:spcPts val="0"/>
                        </a:spcAft>
                      </a:pPr>
                      <a:r>
                        <a:rPr lang="ar-MA" sz="3200" b="1">
                          <a:solidFill>
                            <a:schemeClr val="bg1"/>
                          </a:solidFill>
                          <a:effectLst/>
                        </a:rPr>
                        <a:t>العقدة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marL="457200" algn="just" rtl="1">
                        <a:lnSpc>
                          <a:spcPct val="115000"/>
                        </a:lnSpc>
                        <a:spcAft>
                          <a:spcPts val="0"/>
                        </a:spcAft>
                      </a:pPr>
                      <a:r>
                        <a:rPr lang="ar-MA" sz="3200" b="1">
                          <a:solidFill>
                            <a:schemeClr val="bg1"/>
                          </a:solidFill>
                          <a:effectLst/>
                        </a:rPr>
                        <a:t>سماعه بخبر وفاة أخته، وإحساسه بصدمة قوية.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87133084"/>
                  </a:ext>
                </a:extLst>
              </a:tr>
              <a:tr h="193675">
                <a:tc vMerge="1">
                  <a:txBody>
                    <a:bodyPr/>
                    <a:lstStyle/>
                    <a:p>
                      <a:pPr rtl="1"/>
                      <a:endParaRPr lang="ar-MA"/>
                    </a:p>
                  </a:txBody>
                  <a:tcPr/>
                </a:tc>
                <a:tc>
                  <a:txBody>
                    <a:bodyPr/>
                    <a:lstStyle/>
                    <a:p>
                      <a:pPr marL="457200" algn="just" rtl="1">
                        <a:lnSpc>
                          <a:spcPct val="115000"/>
                        </a:lnSpc>
                        <a:spcAft>
                          <a:spcPts val="0"/>
                        </a:spcAft>
                      </a:pPr>
                      <a:r>
                        <a:rPr lang="ar-MA" sz="3200" b="1">
                          <a:solidFill>
                            <a:schemeClr val="bg1"/>
                          </a:solidFill>
                          <a:effectLst/>
                        </a:rPr>
                        <a:t>الحل</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marL="457200" algn="just" rtl="1">
                        <a:lnSpc>
                          <a:spcPct val="115000"/>
                        </a:lnSpc>
                        <a:spcAft>
                          <a:spcPts val="0"/>
                        </a:spcAft>
                      </a:pPr>
                      <a:r>
                        <a:rPr lang="ar-MA" sz="3200" b="1">
                          <a:solidFill>
                            <a:schemeClr val="bg1"/>
                          </a:solidFill>
                          <a:effectLst/>
                        </a:rPr>
                        <a:t>الذهاب إلى منزل الأسرة، للتأكد من صحة الخبر</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682901873"/>
                  </a:ext>
                </a:extLst>
              </a:tr>
              <a:tr h="266700">
                <a:tc>
                  <a:txBody>
                    <a:bodyPr/>
                    <a:lstStyle/>
                    <a:p>
                      <a:pPr marL="457200" algn="just" rtl="1">
                        <a:lnSpc>
                          <a:spcPct val="115000"/>
                        </a:lnSpc>
                        <a:spcAft>
                          <a:spcPts val="0"/>
                        </a:spcAft>
                      </a:pPr>
                      <a:r>
                        <a:rPr lang="ar-MA" sz="3200" b="1" dirty="0">
                          <a:solidFill>
                            <a:schemeClr val="bg1"/>
                          </a:solidFill>
                          <a:effectLst/>
                        </a:rPr>
                        <a:t>النهاية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gridSpan="2">
                  <a:txBody>
                    <a:bodyPr/>
                    <a:lstStyle/>
                    <a:p>
                      <a:pPr marL="457200" algn="just" rtl="1">
                        <a:lnSpc>
                          <a:spcPct val="115000"/>
                        </a:lnSpc>
                        <a:spcAft>
                          <a:spcPts val="0"/>
                        </a:spcAft>
                      </a:pPr>
                      <a:r>
                        <a:rPr lang="ar-MA" sz="3200" b="1" dirty="0">
                          <a:solidFill>
                            <a:schemeClr val="bg1"/>
                          </a:solidFill>
                          <a:effectLst/>
                        </a:rPr>
                        <a:t>عزم الكاتب على الإخلاص لذكرى أخته مادام على قيد الحياة.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hMerge="1">
                  <a:txBody>
                    <a:bodyPr/>
                    <a:lstStyle/>
                    <a:p>
                      <a:pPr rtl="1"/>
                      <a:endParaRPr lang="ar-MA"/>
                    </a:p>
                  </a:txBody>
                  <a:tcPr/>
                </a:tc>
                <a:extLst>
                  <a:ext uri="{0D108BD9-81ED-4DB2-BD59-A6C34878D82A}">
                    <a16:rowId xmlns:a16="http://schemas.microsoft.com/office/drawing/2014/main" val="767876649"/>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المعجم:</a:t>
            </a: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العلاقة بين المعجمين </a:t>
            </a:r>
            <a:r>
              <a:rPr lang="ar-MA" sz="36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874760258"/>
              </p:ext>
            </p:extLst>
          </p:nvPr>
        </p:nvGraphicFramePr>
        <p:xfrm>
          <a:off x="168812" y="1385788"/>
          <a:ext cx="11745645" cy="3117660"/>
        </p:xfrm>
        <a:graphic>
          <a:graphicData uri="http://schemas.openxmlformats.org/drawingml/2006/table">
            <a:tbl>
              <a:tblPr rtl="1" firstRow="1" firstCol="1" bandRow="1">
                <a:tableStyleId>{5C22544A-7EE6-4342-B048-85BDC9FD1C3A}</a:tableStyleId>
              </a:tblPr>
              <a:tblGrid>
                <a:gridCol w="5316709">
                  <a:extLst>
                    <a:ext uri="{9D8B030D-6E8A-4147-A177-3AD203B41FA5}">
                      <a16:colId xmlns:a16="http://schemas.microsoft.com/office/drawing/2014/main" val="2310194163"/>
                    </a:ext>
                  </a:extLst>
                </a:gridCol>
                <a:gridCol w="6428936">
                  <a:extLst>
                    <a:ext uri="{9D8B030D-6E8A-4147-A177-3AD203B41FA5}">
                      <a16:colId xmlns:a16="http://schemas.microsoft.com/office/drawing/2014/main" val="2838216630"/>
                    </a:ext>
                  </a:extLst>
                </a:gridCol>
              </a:tblGrid>
              <a:tr h="146685">
                <a:tc>
                  <a:txBody>
                    <a:bodyPr/>
                    <a:lstStyle/>
                    <a:p>
                      <a:pPr algn="ctr" rtl="1">
                        <a:lnSpc>
                          <a:spcPct val="115000"/>
                        </a:lnSpc>
                        <a:spcAft>
                          <a:spcPts val="0"/>
                        </a:spcAft>
                      </a:pPr>
                      <a:r>
                        <a:rPr lang="ar-SA" sz="3600" b="1">
                          <a:solidFill>
                            <a:schemeClr val="bg1"/>
                          </a:solidFill>
                          <a:effectLst/>
                        </a:rPr>
                        <a:t>معجم الطفولة </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B w="1905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b="1">
                          <a:solidFill>
                            <a:schemeClr val="bg1"/>
                          </a:solidFill>
                          <a:effectLst/>
                        </a:rPr>
                        <a:t>معجم الحزن</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B w="1905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42771814"/>
                  </a:ext>
                </a:extLst>
              </a:tr>
              <a:tr h="873760">
                <a:tc>
                  <a:txBody>
                    <a:bodyPr/>
                    <a:lstStyle/>
                    <a:p>
                      <a:pPr algn="justLow" rtl="1">
                        <a:lnSpc>
                          <a:spcPct val="115000"/>
                        </a:lnSpc>
                        <a:spcAft>
                          <a:spcPts val="0"/>
                        </a:spcAft>
                      </a:pPr>
                      <a:r>
                        <a:rPr lang="ar-MA" sz="3600" b="1" dirty="0" smtClean="0">
                          <a:solidFill>
                            <a:schemeClr val="bg1"/>
                          </a:solidFill>
                          <a:effectLst/>
                        </a:rPr>
                        <a:t>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r>
                        <a:rPr lang="ar-MA" sz="3600" b="1" dirty="0" smtClean="0">
                          <a:solidFill>
                            <a:schemeClr val="bg1"/>
                          </a:solidFill>
                          <a:effectLst/>
                        </a:rPr>
                        <a:t> </a:t>
                      </a:r>
                    </a:p>
                    <a:p>
                      <a:pPr algn="justLow"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550686162"/>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المعجم:</a:t>
            </a: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العلاقة بين المعجمين هي علاقة ترابط، تتجلى في الحزن الذي عاشه الكاتب في طفولته على إثر وفاة شقيقته</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3806278920"/>
              </p:ext>
            </p:extLst>
          </p:nvPr>
        </p:nvGraphicFramePr>
        <p:xfrm>
          <a:off x="168812" y="1385788"/>
          <a:ext cx="11745645" cy="3154680"/>
        </p:xfrm>
        <a:graphic>
          <a:graphicData uri="http://schemas.openxmlformats.org/drawingml/2006/table">
            <a:tbl>
              <a:tblPr rtl="1" firstRow="1" firstCol="1" bandRow="1">
                <a:tableStyleId>{5C22544A-7EE6-4342-B048-85BDC9FD1C3A}</a:tableStyleId>
              </a:tblPr>
              <a:tblGrid>
                <a:gridCol w="5316709">
                  <a:extLst>
                    <a:ext uri="{9D8B030D-6E8A-4147-A177-3AD203B41FA5}">
                      <a16:colId xmlns:a16="http://schemas.microsoft.com/office/drawing/2014/main" val="2310194163"/>
                    </a:ext>
                  </a:extLst>
                </a:gridCol>
                <a:gridCol w="6428936">
                  <a:extLst>
                    <a:ext uri="{9D8B030D-6E8A-4147-A177-3AD203B41FA5}">
                      <a16:colId xmlns:a16="http://schemas.microsoft.com/office/drawing/2014/main" val="2838216630"/>
                    </a:ext>
                  </a:extLst>
                </a:gridCol>
              </a:tblGrid>
              <a:tr h="146685">
                <a:tc>
                  <a:txBody>
                    <a:bodyPr/>
                    <a:lstStyle/>
                    <a:p>
                      <a:pPr algn="ctr" rtl="1">
                        <a:lnSpc>
                          <a:spcPct val="115000"/>
                        </a:lnSpc>
                        <a:spcAft>
                          <a:spcPts val="0"/>
                        </a:spcAft>
                      </a:pPr>
                      <a:r>
                        <a:rPr lang="ar-SA" sz="3600" b="1">
                          <a:solidFill>
                            <a:schemeClr val="bg1"/>
                          </a:solidFill>
                          <a:effectLst/>
                        </a:rPr>
                        <a:t>معجم الطفولة </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B w="1905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b="1">
                          <a:solidFill>
                            <a:schemeClr val="bg1"/>
                          </a:solidFill>
                          <a:effectLst/>
                        </a:rPr>
                        <a:t>معجم الحزن</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B w="1905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42771814"/>
                  </a:ext>
                </a:extLst>
              </a:tr>
              <a:tr h="873760">
                <a:tc>
                  <a:txBody>
                    <a:bodyPr/>
                    <a:lstStyle/>
                    <a:p>
                      <a:pPr algn="justLow" rtl="1">
                        <a:lnSpc>
                          <a:spcPct val="115000"/>
                        </a:lnSpc>
                        <a:spcAft>
                          <a:spcPts val="0"/>
                        </a:spcAft>
                      </a:pPr>
                      <a:r>
                        <a:rPr lang="ar-SA" sz="3600" b="1">
                          <a:solidFill>
                            <a:schemeClr val="bg1"/>
                          </a:solidFill>
                          <a:effectLst/>
                        </a:rPr>
                        <a:t>ألعب – الابتسامة – اللعب – لعبي – الألعاب – ألهو –– أضحك – اصرخ – أعدو – أبكي – اللعب الكثيرة...</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r>
                        <a:rPr lang="ar-SA" sz="3600" b="1" dirty="0">
                          <a:solidFill>
                            <a:schemeClr val="bg1"/>
                          </a:solidFill>
                          <a:effectLst/>
                        </a:rPr>
                        <a:t>عينان خابيتان منطفئتان – وجه أصفر شاحب – خائرة – شفتيها الذاويتين – همست بألفاظ عليلة هزيلة– دعابة ميتة...</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550686162"/>
                  </a:ext>
                </a:extLst>
              </a:tr>
            </a:tbl>
          </a:graphicData>
        </a:graphic>
      </p:graphicFrame>
    </p:spTree>
    <p:extLst>
      <p:ext uri="{BB962C8B-B14F-4D97-AF65-F5344CB8AC3E}">
        <p14:creationId xmlns:p14="http://schemas.microsoft.com/office/powerpoint/2010/main" val="3426336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3737562"/>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4000" b="1" u="sng" dirty="0">
                <a:solidFill>
                  <a:srgbClr val="00B050"/>
                </a:solidFill>
                <a:effectLst>
                  <a:outerShdw blurRad="38100" dist="38100" dir="2700000" algn="tl">
                    <a:srgbClr val="000000">
                      <a:alpha val="43137"/>
                    </a:srgbClr>
                  </a:outerShdw>
                </a:effectLst>
              </a:rPr>
              <a:t>شخصيات النص وبنيته </a:t>
            </a:r>
            <a:r>
              <a:rPr lang="ar-MA" sz="4000" b="1" u="sng" dirty="0" smtClean="0">
                <a:solidFill>
                  <a:srgbClr val="00B050"/>
                </a:solidFill>
                <a:effectLst>
                  <a:outerShdw blurRad="38100" dist="38100" dir="2700000" algn="tl">
                    <a:srgbClr val="000000">
                      <a:alpha val="43137"/>
                    </a:srgbClr>
                  </a:outerShdw>
                </a:effectLst>
              </a:rPr>
              <a:t>الزمانية والمكانية</a:t>
            </a:r>
            <a:r>
              <a:rPr lang="ar-MA" sz="4000" b="1" u="sng" dirty="0">
                <a:solidFill>
                  <a:srgbClr val="00B050"/>
                </a:solidFill>
                <a:effectLst>
                  <a:outerShdw blurRad="38100" dist="38100" dir="2700000" algn="tl">
                    <a:srgbClr val="000000">
                      <a:alpha val="43137"/>
                    </a:srgbClr>
                  </a:outerShdw>
                </a:effectLst>
              </a:rPr>
              <a:t>:</a:t>
            </a:r>
            <a:endParaRPr lang="ar-MA" sz="4000" b="1" u="sng" dirty="0" smtClean="0">
              <a:solidFill>
                <a:srgbClr val="00B050"/>
              </a:solidFill>
              <a:effectLst>
                <a:outerShdw blurRad="38100" dist="38100" dir="2700000" algn="tl">
                  <a:srgbClr val="000000">
                    <a:alpha val="43137"/>
                  </a:srgbClr>
                </a:outerShdw>
              </a:effectLst>
            </a:endParaRPr>
          </a:p>
          <a:p>
            <a:pPr algn="justLow" rtl="1">
              <a:lnSpc>
                <a:spcPct val="200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حدد شخصيات النص حسب ظهورها.</a:t>
            </a:r>
          </a:p>
          <a:p>
            <a:pPr algn="justLow" rtl="1">
              <a:lnSpc>
                <a:spcPct val="200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أين ومتى وقعت أحداث النص؟</a:t>
            </a:r>
            <a:endParaRPr lang="ar-SA" sz="4000" b="1" dirty="0">
              <a:solidFill>
                <a:schemeClr val="bg1"/>
              </a:solidFill>
              <a:highlight>
                <a:srgbClr val="FFFF00"/>
              </a:highligh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570</TotalTime>
  <Words>589</Words>
  <Application>Microsoft Office PowerPoint</Application>
  <PresentationFormat>Widescreen</PresentationFormat>
  <Paragraphs>92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51</cp:revision>
  <dcterms:created xsi:type="dcterms:W3CDTF">2022-09-26T12:22:46Z</dcterms:created>
  <dcterms:modified xsi:type="dcterms:W3CDTF">2023-02-06T18:52:05Z</dcterms:modified>
</cp:coreProperties>
</file>