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75" r:id="rId3"/>
    <p:sldId id="257" r:id="rId4"/>
    <p:sldId id="296" r:id="rId5"/>
    <p:sldId id="259" r:id="rId6"/>
    <p:sldId id="308" r:id="rId7"/>
    <p:sldId id="261" r:id="rId8"/>
    <p:sldId id="309" r:id="rId9"/>
    <p:sldId id="302" r:id="rId10"/>
    <p:sldId id="310" r:id="rId11"/>
    <p:sldId id="269" r:id="rId12"/>
    <p:sldId id="311" r:id="rId13"/>
    <p:sldId id="30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75"/>
            <p14:sldId id="257"/>
            <p14:sldId id="296"/>
            <p14:sldId id="259"/>
            <p14:sldId id="308"/>
          </p14:sldIdLst>
        </p14:section>
        <p14:section name="الحصة الثانية" id="{2A91C92C-40D6-4917-917C-47E3B2CEE21D}">
          <p14:sldIdLst>
            <p14:sldId id="261"/>
            <p14:sldId id="309"/>
            <p14:sldId id="302"/>
            <p14:sldId id="310"/>
            <p14:sldId id="269"/>
            <p14:sldId id="311"/>
            <p14:sldId id="3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11-06-1445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098" y="1681086"/>
            <a:ext cx="11605845" cy="3831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مــــــــــــــــجال: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الوطنية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القـــــــــــــراءة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المــــــوضــــوع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أخي الإنسان ص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76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703376"/>
            <a:ext cx="11854375" cy="58989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الأفكار الأساسية 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للنص: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دعوة الشاعر أخاه الإنسان إلى مصافحة يده، تعبيرا منه على حبه لجميع البشر بغض النظر عن أجناسهم وألوانهم.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بيانه الغاية التي من أجلها وجد الإنسان وهي التآخي والتعايش والتعاون.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دعوته إلى بناء الحضارة الإنسانية، والاستمتاع بالحياة والإحساس بالسعادة.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إبرازه القواسم المشتركة بينه وبين أخيه الإنسان، وما يترتب عن ذلك من تعاون في السراء والضراء.</a:t>
            </a: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846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79" y="478300"/>
            <a:ext cx="11811597" cy="51603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3. </a:t>
            </a:r>
            <a:r>
              <a:rPr lang="ar-MA" sz="40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الخصائص الفنية </a:t>
            </a:r>
            <a:r>
              <a:rPr lang="ar-MA" sz="40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للنص:</a:t>
            </a:r>
            <a:endParaRPr lang="ar-MA" sz="4000" b="1" u="sng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النداء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الطباق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ضمير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المتكلم والمخاطب 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</a:t>
            </a: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</a:t>
            </a:r>
            <a:r>
              <a:rPr lang="ar-MA" sz="40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- القيم المتضَمَّنة في النص: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</a:t>
            </a:r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16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79" y="478300"/>
            <a:ext cx="11811597" cy="52014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3. </a:t>
            </a:r>
            <a:r>
              <a:rPr lang="ar-MA" sz="40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الخصائص الفنية </a:t>
            </a:r>
            <a:r>
              <a:rPr lang="ar-MA" sz="40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للنص:</a:t>
            </a:r>
            <a:endParaRPr lang="ar-MA" sz="4000" b="1" u="sng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النداء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النداء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في عنوان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القصيدة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وهو محذوف الأداة - النداء في لازمة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القصيدة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(يا أخي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الإنسان)</a:t>
            </a:r>
          </a:p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الطباق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المشرق ≠ المغرب - الأبيض ≠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الأسود</a:t>
            </a:r>
          </a:p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ضمير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المتكلم والمخاطب : الإكثار من ضميري المتكلم والمخاطب يدل على الرسالة التي يحملها النص: مرسلها  (الشاعر) إلى المرسل إليه (الإنسان).</a:t>
            </a:r>
          </a:p>
          <a:p>
            <a:pPr algn="r" rtl="1"/>
            <a:r>
              <a:rPr lang="ar-MA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</a:t>
            </a:r>
            <a:r>
              <a:rPr lang="ar-MA" sz="40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- القيم المتضَمَّنة في النص:</a:t>
            </a:r>
          </a:p>
          <a:p>
            <a:pPr algn="r" rtl="1"/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التحلي بقيم التآخي والتعايش والتعاون تجاه كل إنسان بغض النظر عن جنسه ولونه ومعتقده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054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75981" y="379826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2" name="Rectangle 1"/>
          <p:cNvSpPr/>
          <p:nvPr/>
        </p:nvSpPr>
        <p:spPr>
          <a:xfrm>
            <a:off x="858129" y="1178562"/>
            <a:ext cx="10353821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ar-S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إنتاج تركيب جماعي يلخص مضمون النص،ويتضمن وجهة نظر المتعلمين في المقروء.</a:t>
            </a:r>
            <a:endParaRPr lang="ar-M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94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39151" y="1353210"/>
            <a:ext cx="11535507" cy="25545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ينبغي أن يعيش الناس جميعا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571500" indent="-571500" algn="r" rtl="1">
              <a:buFontTx/>
              <a:buChar char="-"/>
            </a:pP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رأيك في من يدَّعي أن حسن المعاملة يجب أن تقتصر على أمثالك من المسلمين فقط؟  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3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5421" y="1197552"/>
            <a:ext cx="11633981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صاحب النص؟ وما مصدره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نوعية النص؟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يتركب عنوان النص؟ وما الدلالات التي يتضمنها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اقرأ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بداية النص ونهايته وسجل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استنتاجك</a:t>
            </a: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ماذا تمثل الصورة المرفقة بالنص؟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افترض مما سبق نوع النص، وموضوعه، أو القضية التي يعالجها.</a:t>
            </a:r>
          </a:p>
        </p:txBody>
      </p:sp>
    </p:spTree>
    <p:extLst>
      <p:ext uri="{BB962C8B-B14F-4D97-AF65-F5344CB8AC3E}">
        <p14:creationId xmlns:p14="http://schemas.microsoft.com/office/powerpoint/2010/main" val="34981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41" y="759644"/>
            <a:ext cx="12070080" cy="57554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1- صاحب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النص</a:t>
            </a:r>
            <a:r>
              <a:rPr lang="ar-S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الأديب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الفلسطيني 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عيسى الناعوري.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2 - مصدر النص </a:t>
            </a: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مجلة 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"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دعوة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الحق"، العدد 8، 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ص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89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90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بتصرف.</a:t>
            </a:r>
            <a:r>
              <a:rPr lang="ar-SA" sz="3200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3 - نوعية النص: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 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قصيدة شعرية ذات بعد إنساني.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4 - 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دلالة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العنوان: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الملاحظ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هو حذف أداة النداء قبل المنادى أخي ليدل ذلك على رغبة الشاعر في رفع الحواجز بينه وبين سائر إخوانه من الناس في العالم كله. 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5 – بداية النص ونهايته: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نلاحظ أيضا أن هذا العنوان أصبح لازمة وعنصرا رئيسا في القصيدة لأنه تكرر في نهاية كل مقطع من المقاطع الأربعة للقصيدة. 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6 – الصورة المرفقة:</a:t>
            </a:r>
            <a:r>
              <a:rPr lang="ar-MA" sz="32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تمثل مشهدا لأجناس بشرية مختلفة من حيث اللون والجنس والعرق ، ما يدل على أن الأُخُوَّة يجب أن تكون أُخُوَّةً إنسانية تشمل سائر البشر</a:t>
            </a:r>
            <a:r>
              <a:rPr lang="fr-FR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800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</a:t>
            </a:r>
            <a:r>
              <a:rPr lang="ar-SA" sz="3200" b="1" dirty="0" smtClean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sz="3200" b="1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الفرضية: </a:t>
            </a:r>
            <a:r>
              <a:rPr lang="ar-SA" sz="3200" b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انطلاقا من المؤشرات السابقة، يفترض أن يتحدث النص عن ................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75982" y="70336"/>
            <a:ext cx="2518117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74792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3" y="168813"/>
            <a:ext cx="3038620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2" name="Rectangle 1"/>
          <p:cNvSpPr/>
          <p:nvPr/>
        </p:nvSpPr>
        <p:spPr>
          <a:xfrm>
            <a:off x="316758" y="5056290"/>
            <a:ext cx="11633981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...................................................................................</a:t>
            </a: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02738" y="916457"/>
            <a:ext cx="2714206" cy="6222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الإيضاح اللغوي: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8813" y="1628131"/>
            <a:ext cx="11781926" cy="24858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دعة 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…………………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r>
              <a:rPr lang="fr-FR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fr-FR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fr-FR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العز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fr-FR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………………………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ضيم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fr-FR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………………………….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r>
              <a:rPr lang="ar-SA" sz="3200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   </a:t>
            </a:r>
            <a:endParaRPr lang="ar-MA" sz="3200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العُمران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fr-FR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………………………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51299" y="4332354"/>
            <a:ext cx="3946218" cy="6222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2.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الفكرة العامة للنص: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3" y="168813"/>
            <a:ext cx="3038620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2" name="Rectangle 1"/>
          <p:cNvSpPr/>
          <p:nvPr/>
        </p:nvSpPr>
        <p:spPr>
          <a:xfrm>
            <a:off x="316758" y="5056290"/>
            <a:ext cx="11633981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دعوة الشاعر إلى التآخي والتعاون والتآزر بين الناس في جميع أنحاء العالم.</a:t>
            </a: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02738" y="916457"/>
            <a:ext cx="2714206" cy="6222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الإيضاح اللغوي: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8813" y="1628131"/>
            <a:ext cx="11781926" cy="24858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دعة 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عيش رغيد ، الرفاهية والاطمئنان في العيش.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FR" sz="32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fr-FR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fr-FR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العز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ضد الذل والإهانة.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ضيم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ظلم شديد صعب تحمله.</a:t>
            </a:r>
            <a:r>
              <a:rPr lang="ar-SA" sz="32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   </a:t>
            </a:r>
            <a:endParaRPr lang="ar-MA" sz="3200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العُمران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ما يتقدّم به البلد من بنيان وفلاحة وتجارة وغيرها.</a:t>
            </a:r>
            <a:endParaRPr lang="en-US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51299" y="4332354"/>
            <a:ext cx="3946218" cy="6222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2.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الفكرة العامة للنص: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4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31323" y="84399"/>
            <a:ext cx="2895599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ثالثا</a:t>
            </a:r>
            <a:r>
              <a:rPr lang="ar-MA" sz="36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6948" y="801849"/>
            <a:ext cx="11854375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المعجمية:</a:t>
            </a: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الدلالة</a:t>
            </a:r>
            <a:r>
              <a:rPr lang="ar-MA" sz="4000" b="1" dirty="0" smtClean="0">
                <a:solidFill>
                  <a:srgbClr val="FF0000"/>
                </a:solidFill>
              </a:rPr>
              <a:t>:</a:t>
            </a:r>
            <a:r>
              <a:rPr lang="ar-MA" sz="3600" b="1" dirty="0" smtClean="0">
                <a:solidFill>
                  <a:schemeClr val="bg1"/>
                </a:solidFill>
              </a:rPr>
              <a:t> .........................</a:t>
            </a:r>
            <a:endParaRPr lang="ar-MA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144023"/>
              </p:ext>
            </p:extLst>
          </p:nvPr>
        </p:nvGraphicFramePr>
        <p:xfrm>
          <a:off x="337625" y="1661944"/>
          <a:ext cx="11491131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491131">
                  <a:extLst>
                    <a:ext uri="{9D8B030D-6E8A-4147-A177-3AD203B41FA5}">
                      <a16:colId xmlns:a16="http://schemas.microsoft.com/office/drawing/2014/main" val="980058396"/>
                    </a:ext>
                  </a:extLst>
                </a:gridCol>
              </a:tblGrid>
              <a:tr h="901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الألفاظ والعبارات الدالة على الأخوة والتآخي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487931"/>
                  </a:ext>
                </a:extLst>
              </a:tr>
              <a:tr h="8953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2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057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52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31323" y="84399"/>
            <a:ext cx="2895599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ثالثا</a:t>
            </a:r>
            <a:r>
              <a:rPr lang="ar-MA" sz="36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6948" y="801849"/>
            <a:ext cx="11854375" cy="43396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المعجمية:</a:t>
            </a: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الدلالة</a:t>
            </a:r>
            <a:r>
              <a:rPr lang="ar-MA" sz="4000" b="1" dirty="0" smtClean="0">
                <a:solidFill>
                  <a:srgbClr val="FF0000"/>
                </a:solidFill>
              </a:rPr>
              <a:t>:</a:t>
            </a:r>
            <a:r>
              <a:rPr lang="ar-MA" sz="3600" b="1" dirty="0" smtClean="0">
                <a:solidFill>
                  <a:schemeClr val="bg1"/>
                </a:solidFill>
              </a:rPr>
              <a:t> </a:t>
            </a:r>
            <a:r>
              <a:rPr lang="ar-MA" sz="3600" b="1" dirty="0">
                <a:solidFill>
                  <a:schemeClr val="bg1"/>
                </a:solidFill>
              </a:rPr>
              <a:t>التأكيد على  شعور المحبة والإخاء اللذيْن يُكنُّهما الشاعر لكل إنسان، بصرف النظر عن جنسه ولونه ومعتقده وانتمائه </a:t>
            </a:r>
            <a:r>
              <a:rPr lang="ar-MA" sz="3600" b="1" dirty="0" smtClean="0">
                <a:solidFill>
                  <a:schemeClr val="bg1"/>
                </a:solidFill>
              </a:rPr>
              <a:t>الاجتماعي.</a:t>
            </a:r>
            <a:endParaRPr lang="ar-MA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560592"/>
              </p:ext>
            </p:extLst>
          </p:nvPr>
        </p:nvGraphicFramePr>
        <p:xfrm>
          <a:off x="337625" y="1661944"/>
          <a:ext cx="11491131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491131">
                  <a:extLst>
                    <a:ext uri="{9D8B030D-6E8A-4147-A177-3AD203B41FA5}">
                      <a16:colId xmlns:a16="http://schemas.microsoft.com/office/drawing/2014/main" val="980058396"/>
                    </a:ext>
                  </a:extLst>
                </a:gridCol>
              </a:tblGrid>
              <a:tr h="901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الألفاظ والعبارات الدالة على الأخوة والتآخي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487931"/>
                  </a:ext>
                </a:extLst>
              </a:tr>
              <a:tr h="8953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أخي – صافحها – حبك – معا – إخوانا – أحباء – أعوانا – ضع يمناك في يمناي – بيتك بيتي – دربك..دربي – عزك..عزي – حبك..حبي.</a:t>
                      </a:r>
                      <a:endParaRPr lang="ar-MA" sz="32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057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495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703376"/>
            <a:ext cx="11854375" cy="29238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الأفكار الأساسية 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للنص:</a:t>
            </a: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</a:t>
            </a: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340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689</TotalTime>
  <Words>626</Words>
  <Application>Microsoft Office PowerPoint</Application>
  <PresentationFormat>Widescreen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Arabic Transparent</vt:lpstr>
      <vt:lpstr>Arial</vt:lpstr>
      <vt:lpstr>Calibri</vt:lpstr>
      <vt:lpstr>Century Gothic</vt:lpstr>
      <vt:lpstr>Times New Roman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77</cp:revision>
  <dcterms:created xsi:type="dcterms:W3CDTF">2022-09-26T12:22:46Z</dcterms:created>
  <dcterms:modified xsi:type="dcterms:W3CDTF">2023-12-23T12:27:56Z</dcterms:modified>
</cp:coreProperties>
</file>