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7" r:id="rId6"/>
    <p:sldId id="269" r:id="rId7"/>
    <p:sldId id="270" r:id="rId8"/>
    <p:sldId id="261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13-10-1444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أسماء الإشارة ص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158</a:t>
            </a:r>
            <a:endParaRPr lang="ar-MA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ما هي </a:t>
            </a:r>
            <a:r>
              <a:rPr lang="ar-MA" sz="4800" b="1" dirty="0" smtClean="0"/>
              <a:t>أنواع الضمير البارز؟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59567"/>
              </p:ext>
            </p:extLst>
          </p:nvPr>
        </p:nvGraphicFramePr>
        <p:xfrm>
          <a:off x="168812" y="734621"/>
          <a:ext cx="11977367" cy="56083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125207">
                  <a:extLst>
                    <a:ext uri="{9D8B030D-6E8A-4147-A177-3AD203B41FA5}">
                      <a16:colId xmlns:a16="http://schemas.microsoft.com/office/drawing/2014/main" val="1407234953"/>
                    </a:ext>
                  </a:extLst>
                </a:gridCol>
                <a:gridCol w="1575581">
                  <a:extLst>
                    <a:ext uri="{9D8B030D-6E8A-4147-A177-3AD203B41FA5}">
                      <a16:colId xmlns:a16="http://schemas.microsoft.com/office/drawing/2014/main" val="2302581616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3549350704"/>
                    </a:ext>
                  </a:extLst>
                </a:gridCol>
                <a:gridCol w="1041009">
                  <a:extLst>
                    <a:ext uri="{9D8B030D-6E8A-4147-A177-3AD203B41FA5}">
                      <a16:colId xmlns:a16="http://schemas.microsoft.com/office/drawing/2014/main" val="2425713949"/>
                    </a:ext>
                  </a:extLst>
                </a:gridCol>
                <a:gridCol w="1195754">
                  <a:extLst>
                    <a:ext uri="{9D8B030D-6E8A-4147-A177-3AD203B41FA5}">
                      <a16:colId xmlns:a16="http://schemas.microsoft.com/office/drawing/2014/main" val="4080492846"/>
                    </a:ext>
                  </a:extLst>
                </a:gridCol>
              </a:tblGrid>
              <a:tr h="114935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اسم الإشارة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المشار إليه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51609"/>
                  </a:ext>
                </a:extLst>
              </a:tr>
              <a:tr h="69215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مرتبة المشار إليه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العـــدد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الجنس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457009"/>
                  </a:ext>
                </a:extLst>
              </a:tr>
              <a:tr h="1183005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أول ما سكنت هذا الحي كنت سعيدا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كانت هذه الكلمات تتوافق مع صوت الغريد.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كانت تلك القصور الجميلة.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كل ذلك ذهب حيث ذهب الكون.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سيعود أولئك المهاجرون.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هنا أيضا غرست شجرة ورد.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تعشعش الكروانات هنالك من جديد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818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690461"/>
              </p:ext>
            </p:extLst>
          </p:nvPr>
        </p:nvGraphicFramePr>
        <p:xfrm>
          <a:off x="168812" y="734621"/>
          <a:ext cx="11977367" cy="56083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125207">
                  <a:extLst>
                    <a:ext uri="{9D8B030D-6E8A-4147-A177-3AD203B41FA5}">
                      <a16:colId xmlns:a16="http://schemas.microsoft.com/office/drawing/2014/main" val="1407234953"/>
                    </a:ext>
                  </a:extLst>
                </a:gridCol>
                <a:gridCol w="1575581">
                  <a:extLst>
                    <a:ext uri="{9D8B030D-6E8A-4147-A177-3AD203B41FA5}">
                      <a16:colId xmlns:a16="http://schemas.microsoft.com/office/drawing/2014/main" val="2302581616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3549350704"/>
                    </a:ext>
                  </a:extLst>
                </a:gridCol>
                <a:gridCol w="1041009">
                  <a:extLst>
                    <a:ext uri="{9D8B030D-6E8A-4147-A177-3AD203B41FA5}">
                      <a16:colId xmlns:a16="http://schemas.microsoft.com/office/drawing/2014/main" val="2425713949"/>
                    </a:ext>
                  </a:extLst>
                </a:gridCol>
                <a:gridCol w="1195754">
                  <a:extLst>
                    <a:ext uri="{9D8B030D-6E8A-4147-A177-3AD203B41FA5}">
                      <a16:colId xmlns:a16="http://schemas.microsoft.com/office/drawing/2014/main" val="4080492846"/>
                    </a:ext>
                  </a:extLst>
                </a:gridCol>
              </a:tblGrid>
              <a:tr h="114935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اسم الإشارة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المشار إليه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51609"/>
                  </a:ext>
                </a:extLst>
              </a:tr>
              <a:tr h="69215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مرتبة المشار إليه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العـــدد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الجنس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457009"/>
                  </a:ext>
                </a:extLst>
              </a:tr>
              <a:tr h="1183005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أول ما سكنت هذا الحي كنت سعيدا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كانت هذه الكلمات تتوافق مع صوت الغريد.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كانت تلك القصور الجميلة.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كل ذلك ذهب حيث ذهب الكون.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سيعود أولئك المهاجرون.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هنا أيضا غرست شجرة ورد.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تعشعش الكروانات هنالك من جديد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هذا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هذه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تلك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ذلك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أولئك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هنا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هنالك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للقريب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للقريب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للبعيد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للبعيد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للبعيد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للمكان القريب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للمكان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البعيد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جمع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مذكر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مؤنث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مؤنث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مذكر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مذكر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818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32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866228" y="22834"/>
            <a:ext cx="1285919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أحلل: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5083" y="768420"/>
            <a:ext cx="11802292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تأمل أسماء الإشارة الواردة في الجدول أعلاه، </a:t>
            </a:r>
            <a:r>
              <a:rPr lang="ar-SA" sz="40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علام </a:t>
            </a:r>
            <a:r>
              <a:rPr lang="ar-SA" sz="40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تدل</a:t>
            </a:r>
            <a:r>
              <a:rPr lang="ar-SA" sz="40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؟</a:t>
            </a:r>
            <a:endParaRPr lang="ar-SA" sz="4000" b="1" dirty="0">
              <a:solidFill>
                <a:srgbClr val="FF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083" y="1575561"/>
            <a:ext cx="11802292" cy="13234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استنتاج1: أسماء الإشارة معارف </a:t>
            </a:r>
            <a:r>
              <a:rPr lang="ar-SA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تدل </a:t>
            </a:r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على مشار إليه معين حاضر أو سبق ذكره.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5083" y="3185718"/>
            <a:ext cx="11802292" cy="13234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لاحظ أسماء الإشارة الواردة في الجدول، هل تدل </a:t>
            </a:r>
            <a:r>
              <a:rPr lang="ar-SA" sz="40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عل</a:t>
            </a:r>
            <a:r>
              <a:rPr lang="ar-MA" sz="40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ى</a:t>
            </a:r>
            <a:r>
              <a:rPr lang="ar-SA" sz="40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40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قريب أم بعيد أم </a:t>
            </a:r>
            <a:r>
              <a:rPr lang="ar-SA" sz="40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م</a:t>
            </a:r>
            <a:r>
              <a:rPr lang="ar-MA" sz="40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ت</a:t>
            </a:r>
            <a:r>
              <a:rPr lang="ar-SA" sz="40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وسط</a:t>
            </a:r>
            <a:r>
              <a:rPr lang="ar-SA" sz="40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؟ ما عدد كل اسم إشارة؟ ما جنسه؟</a:t>
            </a:r>
          </a:p>
        </p:txBody>
      </p:sp>
      <p:sp>
        <p:nvSpPr>
          <p:cNvPr id="7" name="Rectangle 6"/>
          <p:cNvSpPr/>
          <p:nvPr/>
        </p:nvSpPr>
        <p:spPr>
          <a:xfrm>
            <a:off x="225083" y="4668108"/>
            <a:ext cx="11802292" cy="19389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استنتاج 2: اسم الإشارة </a:t>
            </a:r>
            <a:r>
              <a:rPr lang="ar-MA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يختلف </a:t>
            </a:r>
            <a:r>
              <a:rPr lang="ar-SA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باختلاف </a:t>
            </a:r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المشار إليه قربا وبعدا وتوسطا وأنه: مثله مثل المشار إليه، إذ يكون مطابقا له في التذكير والتأنيث والإفراد والتثنية والجمع.</a:t>
            </a:r>
          </a:p>
        </p:txBody>
      </p:sp>
    </p:spTree>
    <p:extLst>
      <p:ext uri="{BB962C8B-B14F-4D97-AF65-F5344CB8AC3E}">
        <p14:creationId xmlns:p14="http://schemas.microsoft.com/office/powerpoint/2010/main" val="310259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866228" y="22834"/>
            <a:ext cx="1285919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أحلل: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5083" y="768420"/>
            <a:ext cx="11802292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لاحظ الفرق بين هذا وذا، ماذا نسمي هذه الهاء؟</a:t>
            </a:r>
          </a:p>
        </p:txBody>
      </p:sp>
      <p:sp>
        <p:nvSpPr>
          <p:cNvPr id="5" name="Rectangle 4"/>
          <p:cNvSpPr/>
          <p:nvPr/>
        </p:nvSpPr>
        <p:spPr>
          <a:xfrm>
            <a:off x="225083" y="1575561"/>
            <a:ext cx="11802292" cy="13234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استنتاج 3: بعض أسماء الإشارة تتصدرها "هـ" تسمى هاء التنبيه، تلفظ ألفها ولا تكتب.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5083" y="3045039"/>
            <a:ext cx="11802292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بماذا تختص أسماء الإشارة: هنا وهناك وهنالك؟</a:t>
            </a:r>
          </a:p>
        </p:txBody>
      </p:sp>
      <p:sp>
        <p:nvSpPr>
          <p:cNvPr id="7" name="Rectangle 6"/>
          <p:cNvSpPr/>
          <p:nvPr/>
        </p:nvSpPr>
        <p:spPr>
          <a:xfrm>
            <a:off x="225083" y="3880316"/>
            <a:ext cx="11802292" cy="13234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استنتاج 4: تختص أسماء الإشارة: هنا، هناك، هنالك، </a:t>
            </a:r>
            <a:r>
              <a:rPr lang="ar-MA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ث</a:t>
            </a:r>
            <a:r>
              <a:rPr lang="ar-SA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م</a:t>
            </a:r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، </a:t>
            </a:r>
            <a:r>
              <a:rPr lang="ar-MA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وثمة، </a:t>
            </a:r>
            <a:r>
              <a:rPr lang="ar-SA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بالإشارة </a:t>
            </a:r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إلى المكان.</a:t>
            </a:r>
          </a:p>
        </p:txBody>
      </p:sp>
    </p:spTree>
    <p:extLst>
      <p:ext uri="{BB962C8B-B14F-4D97-AF65-F5344CB8AC3E}">
        <p14:creationId xmlns:p14="http://schemas.microsoft.com/office/powerpoint/2010/main" val="104496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1016" y="123425"/>
            <a:ext cx="11802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ماذا يطلق على اللام التي تتصل بأسماء الإشارة؟ مثل تلك وذلك؟ علام تدل؟ ماذا يطلق على الكاف؟ علام </a:t>
            </a:r>
            <a:r>
              <a:rPr lang="ar-SA" sz="3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تدل؟علام </a:t>
            </a:r>
            <a:r>
              <a:rPr lang="ar-SA" sz="36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يدل اسم الإشارة المجرد من اللام والكاف؟</a:t>
            </a:r>
          </a:p>
        </p:txBody>
      </p:sp>
      <p:sp>
        <p:nvSpPr>
          <p:cNvPr id="5" name="Rectangle 4"/>
          <p:cNvSpPr/>
          <p:nvPr/>
        </p:nvSpPr>
        <p:spPr>
          <a:xfrm>
            <a:off x="211016" y="1555164"/>
            <a:ext cx="11802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3600" b="1" dirty="0">
                <a:ea typeface="Times New Roman" panose="02020603050405020304" pitchFamily="18" charset="0"/>
                <a:cs typeface="Arial" panose="020B0604020202020204" pitchFamily="34" charset="0"/>
              </a:rPr>
              <a:t>استنتاج 5: نسمي اللام والكاف التي تتصل بأسماء الإشارة؛ لام البعد وكاف الخطاب، وتدل على المشار إليه البعيد. بينما يدل اسم الإشارة المجرد من اللام والكاف على المشار إليه القريب.</a:t>
            </a:r>
          </a:p>
        </p:txBody>
      </p:sp>
      <p:sp>
        <p:nvSpPr>
          <p:cNvPr id="6" name="Rectangle 5"/>
          <p:cNvSpPr/>
          <p:nvPr/>
        </p:nvSpPr>
        <p:spPr>
          <a:xfrm>
            <a:off x="211016" y="3531454"/>
            <a:ext cx="11802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لاحظ اسم الإشارة الوارد في الأمثلة </a:t>
            </a:r>
            <a:r>
              <a:rPr lang="ar-SA" sz="36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الستة، </a:t>
            </a:r>
            <a:r>
              <a:rPr lang="ar-SA" sz="36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ما موقع اسم الإشارة في كل جملة من الجمل السابقة؟ متى يأتي مبنيا؟ متى يأتي معربا؟</a:t>
            </a:r>
          </a:p>
        </p:txBody>
      </p:sp>
      <p:sp>
        <p:nvSpPr>
          <p:cNvPr id="7" name="Rectangle 6"/>
          <p:cNvSpPr/>
          <p:nvPr/>
        </p:nvSpPr>
        <p:spPr>
          <a:xfrm>
            <a:off x="211016" y="4988378"/>
            <a:ext cx="11802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3600" b="1" dirty="0">
                <a:ea typeface="Times New Roman" panose="02020603050405020304" pitchFamily="18" charset="0"/>
                <a:cs typeface="Arial" panose="020B0604020202020204" pitchFamily="34" charset="0"/>
              </a:rPr>
              <a:t>استنتاج </a:t>
            </a:r>
            <a:r>
              <a:rPr lang="ar-MA" sz="36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6</a:t>
            </a:r>
            <a:r>
              <a:rPr lang="ar-SA" sz="36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SA" sz="3600" b="1" dirty="0">
                <a:ea typeface="Times New Roman" panose="02020603050405020304" pitchFamily="18" charset="0"/>
                <a:cs typeface="Arial" panose="020B0604020202020204" pitchFamily="34" charset="0"/>
              </a:rPr>
              <a:t>أسماء الإشارة مبنية إلا في حالة التثنية فإنها تعرب إعراب المثنى؛ فترفع بالألف وتنب وتجر بالياء.</a:t>
            </a:r>
          </a:p>
        </p:txBody>
      </p:sp>
    </p:spTree>
    <p:extLst>
      <p:ext uri="{BB962C8B-B14F-4D97-AF65-F5344CB8AC3E}">
        <p14:creationId xmlns:p14="http://schemas.microsoft.com/office/powerpoint/2010/main" val="64050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61452" y="36902"/>
            <a:ext cx="221438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أستنتج: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880" y="964515"/>
            <a:ext cx="11892959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MA" sz="4000" b="1" dirty="0">
                <a:latin typeface="Roboto"/>
              </a:rPr>
              <a:t>الصفحة 159 من الكتاب المدرسي</a:t>
            </a:r>
            <a:endParaRPr lang="ar-MA" sz="4000" b="1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34512" y="36902"/>
            <a:ext cx="3241328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إعرابي: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82880" y="964515"/>
            <a:ext cx="11892959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MA" sz="4000" b="1" dirty="0">
                <a:latin typeface="Roboto"/>
              </a:rPr>
              <a:t>أعرب الجملة الآتية:  </a:t>
            </a:r>
            <a:r>
              <a:rPr lang="ar-MA" sz="4000" b="1" dirty="0">
                <a:solidFill>
                  <a:srgbClr val="FF0000"/>
                </a:solidFill>
                <a:latin typeface="Roboto"/>
              </a:rPr>
              <a:t>هذه تلميذة مجدة</a:t>
            </a:r>
            <a:endParaRPr lang="ar-MA" sz="4000" b="1" i="0" dirty="0">
              <a:solidFill>
                <a:srgbClr val="FF0000"/>
              </a:solidFill>
              <a:effectLst/>
              <a:latin typeface="Robot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79" y="1953683"/>
            <a:ext cx="11892959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FF0000"/>
                </a:solidFill>
                <a:latin typeface="Roboto"/>
              </a:rPr>
              <a:t>هـ</a:t>
            </a:r>
            <a:r>
              <a:rPr lang="ar-MA" sz="4000" b="1" dirty="0">
                <a:solidFill>
                  <a:srgbClr val="FF0000"/>
                </a:solidFill>
                <a:latin typeface="Roboto"/>
              </a:rPr>
              <a:t>: </a:t>
            </a:r>
            <a:r>
              <a:rPr lang="ar-MA" sz="4000" b="1" dirty="0">
                <a:latin typeface="Roboto"/>
              </a:rPr>
              <a:t>حرف تنبيه لا محل له من </a:t>
            </a:r>
            <a:r>
              <a:rPr lang="ar-MA" sz="4000" b="1" dirty="0" smtClean="0">
                <a:latin typeface="Roboto"/>
              </a:rPr>
              <a:t>الإعراب.</a:t>
            </a:r>
            <a:endParaRPr lang="ar-MA" sz="4000" b="1" dirty="0">
              <a:latin typeface="Roboto"/>
            </a:endParaRP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>
                <a:solidFill>
                  <a:srgbClr val="FF0000"/>
                </a:solidFill>
                <a:latin typeface="Roboto"/>
              </a:rPr>
              <a:t>ذه: </a:t>
            </a:r>
            <a:r>
              <a:rPr lang="ar-MA" sz="4000" b="1" dirty="0">
                <a:latin typeface="Roboto"/>
              </a:rPr>
              <a:t>اسم إشارة مبني على الكسر </a:t>
            </a:r>
            <a:r>
              <a:rPr lang="ar-MA" sz="4000" b="1" dirty="0" smtClean="0">
                <a:latin typeface="Roboto"/>
              </a:rPr>
              <a:t>في محل رفع مبتدأ.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>
                <a:solidFill>
                  <a:srgbClr val="FF0000"/>
                </a:solidFill>
                <a:latin typeface="Roboto"/>
              </a:rPr>
              <a:t>تلميذة: </a:t>
            </a:r>
            <a:r>
              <a:rPr lang="ar-MA" sz="4000" b="1" dirty="0">
                <a:latin typeface="Roboto"/>
              </a:rPr>
              <a:t>خبر مرفوع وعلامة رفعه الضمة الظاهرة على </a:t>
            </a:r>
            <a:r>
              <a:rPr lang="ar-MA" sz="4000" b="1" dirty="0" smtClean="0">
                <a:latin typeface="Roboto"/>
              </a:rPr>
              <a:t>آخره.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>
                <a:solidFill>
                  <a:srgbClr val="FF0000"/>
                </a:solidFill>
                <a:latin typeface="Roboto"/>
              </a:rPr>
              <a:t>مجدة: </a:t>
            </a:r>
            <a:r>
              <a:rPr lang="ar-MA" sz="4000" b="1" dirty="0">
                <a:latin typeface="Roboto"/>
              </a:rPr>
              <a:t>نعت تابع للمنعوت في الرفع.</a:t>
            </a:r>
            <a:endParaRPr lang="ar-MA" sz="4000" b="1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81235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414</TotalTime>
  <Words>493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54</cp:revision>
  <dcterms:created xsi:type="dcterms:W3CDTF">2022-09-27T21:07:30Z</dcterms:created>
  <dcterms:modified xsi:type="dcterms:W3CDTF">2023-05-03T20:54:55Z</dcterms:modified>
</cp:coreProperties>
</file>