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60" r:id="rId6"/>
    <p:sldId id="259" r:id="rId7"/>
    <p:sldId id="286" r:id="rId8"/>
    <p:sldId id="277" r:id="rId9"/>
    <p:sldId id="287" r:id="rId10"/>
    <p:sldId id="269" r:id="rId11"/>
    <p:sldId id="288" r:id="rId12"/>
    <p:sldId id="285" r:id="rId13"/>
    <p:sldId id="289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  <p14:sldId id="286"/>
          </p14:sldIdLst>
        </p14:section>
        <p14:section name="الحصة الثانية" id="{2A91C92C-40D6-4917-917C-47E3B2CEE21D}">
          <p14:sldIdLst>
            <p14:sldId id="277"/>
            <p14:sldId id="287"/>
            <p14:sldId id="269"/>
            <p14:sldId id="288"/>
            <p14:sldId id="285"/>
            <p14:sldId id="289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14-05-1444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24300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أُغْنَيَةٌ لِلسَّلاَمِ – ص: </a:t>
            </a:r>
            <a:r>
              <a:rPr lang="ar-MA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76</a:t>
            </a:r>
            <a:endParaRPr lang="ar-MA" sz="5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1015" y="675249"/>
            <a:ext cx="11830929" cy="545957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 وأسلوبه: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أسلوب النداء: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أسلوب الأمر: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</a:t>
            </a: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التشبيه: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أسلوب الطباق: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5083" y="393895"/>
            <a:ext cx="11830929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 startAt="2"/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لغة النص وأسلوبه: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أسلوب النداء: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وقد تكرر بصيغة واحدة [يا أخي]، الذي أفاد معنى الالتماس، فالشاعر يلتمس من أخيه الإنسان العيش سويا في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سلام.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أسلوب الأمر: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الذي أفاد معنى الالتماس، فالشاعر يلتمس من أخيه الإنسان الذي يساويه مرتبة فعل الشيء لا استعلاء ولكن حبا وتكرما وإيمانا بفائدة السلام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التشبيه: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السطر الثالث عشر من القصيدة وظف الشاعر التشبيه، فالمشبه: الشباب / المشبه به: الربيع/ الأداة: الكاف/ وجه الشبه: العطاء.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	أسلوب الطباق: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[حيوان # ملاك / شيوخ # شباب / السلام # الحرب / الموت # الحياة...]، في إشارة إلى ثنائية السلام والحرب التي بني من خلالها النص، وكذلك ليشير إلى الاختلافات والفوارق التي تميز بين الناس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351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6" y="548639"/>
            <a:ext cx="11746523" cy="53245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مكونات الخطاب:</a:t>
            </a: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 – .......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62274"/>
              </p:ext>
            </p:extLst>
          </p:nvPr>
        </p:nvGraphicFramePr>
        <p:xfrm>
          <a:off x="354109" y="1527647"/>
          <a:ext cx="11432196" cy="193253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72392">
                  <a:extLst>
                    <a:ext uri="{9D8B030D-6E8A-4147-A177-3AD203B41FA5}">
                      <a16:colId xmlns:a16="http://schemas.microsoft.com/office/drawing/2014/main" val="3610558501"/>
                    </a:ext>
                  </a:extLst>
                </a:gridCol>
                <a:gridCol w="9659804">
                  <a:extLst>
                    <a:ext uri="{9D8B030D-6E8A-4147-A177-3AD203B41FA5}">
                      <a16:colId xmlns:a16="http://schemas.microsoft.com/office/drawing/2014/main" val="579171164"/>
                    </a:ext>
                  </a:extLst>
                </a:gridCol>
              </a:tblGrid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المخاطِب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09227"/>
                  </a:ext>
                </a:extLst>
              </a:tr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المخاطَب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443413"/>
                  </a:ext>
                </a:extLst>
              </a:tr>
              <a:tr h="67066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المقصدية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73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6946" y="548639"/>
            <a:ext cx="11746523" cy="53245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مكونات الخطاب:</a:t>
            </a: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قيم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914400" lvl="1" indent="-4572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المحبة – الإخاء – التعاون – التعايش – الاطمئنان – السكينة...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510510"/>
              </p:ext>
            </p:extLst>
          </p:nvPr>
        </p:nvGraphicFramePr>
        <p:xfrm>
          <a:off x="354109" y="1527647"/>
          <a:ext cx="11432196" cy="193253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72392">
                  <a:extLst>
                    <a:ext uri="{9D8B030D-6E8A-4147-A177-3AD203B41FA5}">
                      <a16:colId xmlns:a16="http://schemas.microsoft.com/office/drawing/2014/main" val="3610558501"/>
                    </a:ext>
                  </a:extLst>
                </a:gridCol>
                <a:gridCol w="9659804">
                  <a:extLst>
                    <a:ext uri="{9D8B030D-6E8A-4147-A177-3AD203B41FA5}">
                      <a16:colId xmlns:a16="http://schemas.microsoft.com/office/drawing/2014/main" val="579171164"/>
                    </a:ext>
                  </a:extLst>
                </a:gridCol>
              </a:tblGrid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المخاطِب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الشاعر أحمد هيكل</a:t>
                      </a:r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09227"/>
                  </a:ext>
                </a:extLst>
              </a:tr>
              <a:tr h="371711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>
                          <a:solidFill>
                            <a:schemeClr val="bg1"/>
                          </a:solidFill>
                          <a:effectLst/>
                        </a:rPr>
                        <a:t>المخاطَب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الإنسان </a:t>
                      </a:r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3443413"/>
                  </a:ext>
                </a:extLst>
              </a:tr>
              <a:tr h="67066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125" algn="r"/>
                        </a:tabLst>
                      </a:pPr>
                      <a:r>
                        <a:rPr lang="ar-EG" sz="3600" b="1" dirty="0">
                          <a:solidFill>
                            <a:schemeClr val="bg1"/>
                          </a:solidFill>
                          <a:effectLst/>
                        </a:rPr>
                        <a:t>المقصدية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MA" sz="36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الدعوة إلى السلام والأخوة الإنسانية </a:t>
                      </a:r>
                      <a:endParaRPr lang="ar-MA" sz="36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598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4234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70338"/>
            <a:ext cx="2602523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35669"/>
            <a:ext cx="11985674" cy="23083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أكد الشاعر أحمد هيكل على مبدأ الأخوة الإنسانية في صور ومظاهر توحد ذاته وذات كل إنسان، ودعا إلى تحقيق السلام وإشاعته بين الناس جميعا دون اعتبار لأي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اختلاف،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ونبذ كل أسباب التفرقة والحرب، وكل ذلك من أجل حياة آمنة يسعد فيها الأطفال والشباب والشيوخ 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812" y="3124549"/>
            <a:ext cx="2602523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الاستثمار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74" y="3797963"/>
            <a:ext cx="118872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ابحث عن قصائد أخرى للشاعر نفسه أو لشعراء آخرين تتغنى بنفس الموضوع وهو السلام بين البشر باعتبارهم أخوة.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40677" y="1110487"/>
            <a:ext cx="11943470" cy="144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يمكن أن نعامل بعضنا البعض على اختلاف انتماءاتنا الدينية والجنسية والعرقية؟</a:t>
            </a:r>
            <a:endParaRPr lang="ar-MA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677" y="2725772"/>
            <a:ext cx="11943470" cy="199817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التسامح – الإنسانية – التعايش – التعاون – الأخوة – المحبة...</a:t>
            </a:r>
            <a:endParaRPr lang="ar-MA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دلالة الصورة المرافقة للنص؟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786017"/>
            <a:ext cx="12192000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 ومصدره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أحمد هيكل، ديوان: أصدقاء الناي، ص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67.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شعري (الشعر الحر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قراءة الصور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تجسد طفلين مختلفي لون البشرة في عناق، وغصن زيتون وهو ما يوحي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إلى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والتعايش.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ملاحظة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يتكون من ثلاث كلمات، فالأغنية: ميزة إنسانية يعبر الإنسان من خلالها عن مشاعره / السلام = السلم، الأمان، الأمن، الطمأنينة..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يوحي بالتغني بلغة السلام المفتقد في العالم والمراد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وتحقيقه.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قصيدة قد يتغنى شاعرها بالأخوة الإنسانية، ويدعو من خلالها إلى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السلام.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59459" y="56272"/>
            <a:ext cx="2982349" cy="6463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57" y="1223889"/>
            <a:ext cx="11760591" cy="43524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الإنسان الذي يخاطبه الشاعر في النص؟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 الشاعر في المقطع الأول بينه وبين كل إنسان؟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عدد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أسباب الحروب في نظر الشاعر؟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المبررات التي ساقها الشاعر لتحقيق سلام دائم بين البشر؟ 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5902" y="70340"/>
            <a:ext cx="3165229" cy="70788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89254" y="1296723"/>
            <a:ext cx="2996418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وحدات 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186264"/>
              </p:ext>
            </p:extLst>
          </p:nvPr>
        </p:nvGraphicFramePr>
        <p:xfrm>
          <a:off x="276667" y="2071007"/>
          <a:ext cx="11709005" cy="27432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09005">
                  <a:extLst>
                    <a:ext uri="{9D8B030D-6E8A-4147-A177-3AD203B41FA5}">
                      <a16:colId xmlns:a16="http://schemas.microsoft.com/office/drawing/2014/main" val="2358103862"/>
                    </a:ext>
                  </a:extLst>
                </a:gridCol>
              </a:tblGrid>
              <a:tr h="2660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-.............................................................................</a:t>
                      </a:r>
                      <a:endParaRPr lang="en-US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147750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-............................................................................</a:t>
                      </a:r>
                      <a:endParaRPr lang="en-US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485221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-............................................................................</a:t>
                      </a:r>
                      <a:endParaRPr lang="en-US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874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5902" y="70340"/>
            <a:ext cx="3165229" cy="70788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989254" y="1296723"/>
            <a:ext cx="2996418" cy="64633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36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r-M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وحدات 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917288"/>
              </p:ext>
            </p:extLst>
          </p:nvPr>
        </p:nvGraphicFramePr>
        <p:xfrm>
          <a:off x="276667" y="2071007"/>
          <a:ext cx="11709005" cy="27432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709005">
                  <a:extLst>
                    <a:ext uri="{9D8B030D-6E8A-4147-A177-3AD203B41FA5}">
                      <a16:colId xmlns:a16="http://schemas.microsoft.com/office/drawing/2014/main" val="2358103862"/>
                    </a:ext>
                  </a:extLst>
                </a:gridCol>
              </a:tblGrid>
              <a:tr h="2660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 اتحاد ذات الشاعر و ذات كل إنسان على أساس الأخوة الإنسانية.</a:t>
                      </a:r>
                      <a:endParaRPr lang="en-US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147750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400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 دعوة الشاعر إلى تحقيق السلام ونبذ الحرب .</a:t>
                      </a:r>
                      <a:endParaRPr lang="en-US" sz="40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485221"/>
                  </a:ext>
                </a:extLst>
              </a:tr>
              <a:tr h="266065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M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- دواعي إشاعة السلام بين كل الناس.</a:t>
                      </a:r>
                      <a:endParaRPr lang="en-US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874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18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56268"/>
            <a:ext cx="3123027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08" y="759652"/>
            <a:ext cx="11957539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299498"/>
              </p:ext>
            </p:extLst>
          </p:nvPr>
        </p:nvGraphicFramePr>
        <p:xfrm>
          <a:off x="351692" y="1577542"/>
          <a:ext cx="11565769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674189">
                  <a:extLst>
                    <a:ext uri="{9D8B030D-6E8A-4147-A177-3AD203B41FA5}">
                      <a16:colId xmlns:a16="http://schemas.microsoft.com/office/drawing/2014/main" val="4080461561"/>
                    </a:ext>
                  </a:extLst>
                </a:gridCol>
                <a:gridCol w="5891580">
                  <a:extLst>
                    <a:ext uri="{9D8B030D-6E8A-4147-A177-3AD203B41FA5}">
                      <a16:colId xmlns:a16="http://schemas.microsoft.com/office/drawing/2014/main" val="3094725691"/>
                    </a:ext>
                  </a:extLst>
                </a:gridCol>
              </a:tblGrid>
              <a:tr h="1746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معجم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الأخوة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معجم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السلام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314704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36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040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745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56268"/>
            <a:ext cx="3123027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08" y="717448"/>
            <a:ext cx="11957539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الحقول الدلالية:</a:t>
            </a:r>
          </a:p>
          <a:p>
            <a:pPr marL="514350" indent="-514350" algn="r" rtl="1">
              <a:buAutoNum type="arabicPeriod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العلاقة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بين المعجمين هي علاقة ترابط، تتجلى في كون الشاعر تغنى بعلاقة الأخوة الإنسانية التي تربطه بأخيه الإنسان داعيا إياه إلى العيش معا في سلام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059165"/>
              </p:ext>
            </p:extLst>
          </p:nvPr>
        </p:nvGraphicFramePr>
        <p:xfrm>
          <a:off x="351692" y="1535338"/>
          <a:ext cx="11565769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674189">
                  <a:extLst>
                    <a:ext uri="{9D8B030D-6E8A-4147-A177-3AD203B41FA5}">
                      <a16:colId xmlns:a16="http://schemas.microsoft.com/office/drawing/2014/main" val="4080461561"/>
                    </a:ext>
                  </a:extLst>
                </a:gridCol>
                <a:gridCol w="5891580">
                  <a:extLst>
                    <a:ext uri="{9D8B030D-6E8A-4147-A177-3AD203B41FA5}">
                      <a16:colId xmlns:a16="http://schemas.microsoft.com/office/drawing/2014/main" val="3094725691"/>
                    </a:ext>
                  </a:extLst>
                </a:gridCol>
              </a:tblGrid>
              <a:tr h="17462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معجم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الأخوة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معجم </a:t>
                      </a:r>
                      <a:r>
                        <a:rPr lang="ar-MA" sz="3600" b="1" dirty="0">
                          <a:solidFill>
                            <a:srgbClr val="00B050"/>
                          </a:solidFill>
                          <a:effectLst/>
                        </a:rPr>
                        <a:t>السلام</a:t>
                      </a:r>
                      <a:endParaRPr lang="en-US" sz="36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314704"/>
                  </a:ext>
                </a:extLst>
              </a:tr>
              <a:tr h="62738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أخي الإنسان – ما زلت على الأرض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أخاك</a:t>
                      </a:r>
                      <a:r>
                        <a:rPr lang="ar-MA" sz="36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–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في إهابي أنت – لست في الحق سواك – تبصرني جليا في سناك...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أدعوك من قلبي إلى دين السلام – لماذا تغصب اللقمة بالموت– حياة بناها الكادحون الشرفاء </a:t>
                      </a: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– </a:t>
                      </a: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لا تجر الدماء...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040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435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554</TotalTime>
  <Words>663</Words>
  <Application>Microsoft Office PowerPoint</Application>
  <PresentationFormat>Widescreen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52</cp:revision>
  <dcterms:created xsi:type="dcterms:W3CDTF">2022-09-26T12:22:46Z</dcterms:created>
  <dcterms:modified xsi:type="dcterms:W3CDTF">2022-12-07T18:12:37Z</dcterms:modified>
</cp:coreProperties>
</file>