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75" r:id="rId5"/>
    <p:sldId id="270" r:id="rId6"/>
    <p:sldId id="276" r:id="rId7"/>
    <p:sldId id="271" r:id="rId8"/>
    <p:sldId id="277" r:id="rId9"/>
    <p:sldId id="263" r:id="rId10"/>
    <p:sldId id="269" r:id="rId11"/>
    <p:sldId id="278" r:id="rId12"/>
    <p:sldId id="273" r:id="rId13"/>
    <p:sldId id="264" r:id="rId14"/>
    <p:sldId id="261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5" y="3106615"/>
            <a:ext cx="1167618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الفاعل وعمله، صيغ المبالغة –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154748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الفهم 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1101428"/>
            <a:ext cx="11910647" cy="500752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استنتاج1:</a:t>
            </a:r>
            <a:r>
              <a:rPr lang="ar-SA" sz="3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 هو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الفاعل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؟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 2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-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كيف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يصاغ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الفاعل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؟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</a:t>
            </a: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الحالات التي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يعمل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فيها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الفاعل عمل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فع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له؟</a:t>
            </a:r>
          </a:p>
          <a:p>
            <a:pPr lvl="0" algn="just" rtl="1">
              <a:lnSpc>
                <a:spcPct val="115000"/>
              </a:lnSpc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 4: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15000"/>
              </a:lnSpc>
            </a:pPr>
            <a:r>
              <a:rPr lang="fr-F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ما هي </a:t>
            </a:r>
            <a:r>
              <a:rPr lang="ar-S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صيغ المبالغة</a:t>
            </a:r>
            <a:r>
              <a:rPr lang="ar-MA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؟</a:t>
            </a:r>
            <a:r>
              <a:rPr lang="fr-F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/>
            </a:r>
            <a:br>
              <a:rPr lang="fr-F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</a:br>
            <a:r>
              <a:rPr lang="fr-F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</a:t>
            </a:r>
            <a:r>
              <a:rPr lang="ar-M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 هي أوزانها؟</a:t>
            </a:r>
            <a:r>
              <a:rPr lang="ar-S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        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Low" rtl="1">
              <a:lnSpc>
                <a:spcPct val="115000"/>
              </a:lnSpc>
            </a:pPr>
            <a:r>
              <a:rPr lang="fr-FR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-</a:t>
            </a:r>
            <a:r>
              <a:rPr lang="fr-FR" sz="3200" b="1" dirty="0" smtClean="0">
                <a:solidFill>
                  <a:prstClr val="black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 عملها؟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84408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الفهم 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46683"/>
            <a:ext cx="11910647" cy="484286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استنتاج1:</a:t>
            </a:r>
            <a:r>
              <a:rPr lang="ar-SA" sz="3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الفاعل اسم مشتق للدلالة على من قام بالفعل.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 2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-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يصاغ اسم الفاعل من الفعل الثلاثي على وزن "فاعل" ومن غير الثلاثي على وزن مضارعه بإبدال حرف المضارعة ميما مضمومة وكسر ما قبل الآخر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استنتاج 3: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يعمل اسم الفاعل عمل فعله في حالتين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: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1- المقترن ب ال : يعمل بدون شروط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المجرد من أل : يعمل بشرطين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:   </a:t>
            </a:r>
            <a:b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                  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أ- أن يدل على الحال أو الاستقبال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                 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ب- أن يكون مسبوقا بنداء أو استفهام أو مبتدأ أو موصوف أو صاحب الحال</a:t>
            </a:r>
            <a:r>
              <a:rPr lang="fr-F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09" y="121651"/>
            <a:ext cx="11910647" cy="292387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just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4: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- </a:t>
            </a:r>
            <a:r>
              <a:rPr lang="fr-FR" sz="3200" b="1" dirty="0" smtClean="0">
                <a:latin typeface="Arabic Transparent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صيغ المبالغة هي صيغ مشتقة للدلالة على من يقوم بالفعل بكثرة أو يتصف بصفة ما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اتصافا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شديدا.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لصيغ المبالغة خمسة أوزان هي : فعول - فعيل - مفعال - فعّال – فَعِل.          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</a:t>
            </a:r>
            <a:r>
              <a:rPr lang="fr-FR" sz="3200" b="1" dirty="0">
                <a:latin typeface="Arabic Transparent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تعمل صيغ المبالغة عمل اسم الفاعل بنفس شروطه</a:t>
            </a:r>
            <a:r>
              <a:rPr lang="fr-FR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0162" y="3390318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ثالثا: التركيب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8810" y="4369749"/>
            <a:ext cx="11910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قاعدة الدرس بالصفحة  25 من كتاب التلميذ</a:t>
            </a:r>
            <a:endParaRPr lang="ar-MA" sz="3600" dirty="0"/>
          </a:p>
        </p:txBody>
      </p:sp>
    </p:spTree>
    <p:extLst>
      <p:ext uri="{BB962C8B-B14F-4D97-AF65-F5344CB8AC3E}">
        <p14:creationId xmlns:p14="http://schemas.microsoft.com/office/powerpoint/2010/main" val="314316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231105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ركّب </a:t>
            </a:r>
            <a:r>
              <a:rPr lang="ar-MA" sz="3600" b="1" dirty="0">
                <a:solidFill>
                  <a:srgbClr val="FF0000"/>
                </a:solidFill>
              </a:rPr>
              <a:t>جملا تتضمن اسم فاعل: </a:t>
            </a:r>
            <a:endParaRPr lang="ar-MA" sz="3600" b="1" dirty="0" smtClean="0">
              <a:solidFill>
                <a:srgbClr val="FF0000"/>
              </a:solidFill>
            </a:endParaRP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بمبتدإ.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باستفهام.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معرفة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 شاكر المعروف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29238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ضمير منفصل مبني على الفتح، في محل رفع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فاعل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شاكر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خبر مرفوع، وعلامة رفعه الضمة الظاهرة على آخره.  وفاعل اسم الفاعل"شاكر"  ضمير مستتر تقديره (هو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المعروف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مفعول به لاسم الفاعل(شاكر)، منصوب، وعلامة نصبه الفتحة الظاهرة على آخره.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العاقل ترّاك الجدال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29238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العاقل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مبتدأ مرفوع، وعلامة رفعه الضمة الظاهرة على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آخره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ترّاك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خبر مرفوع، وعلامة رفعه الضمة الظاهرة على آخره.  وفاعل صيغة المبالغة  "ترّاك"  ضمير مستتر تقديره (هو).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الجدال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مفعول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به لصيغة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المبالغة</a:t>
            </a:r>
            <a:r>
              <a:rPr lang="fr-F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ترّاك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"،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منصوب، وعلامة نصبه الفتحة الظاهرة على آخره.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5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317009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</a:rPr>
              <a:t>- علام يدل اسم الفاعل؟</a:t>
            </a: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</a:rPr>
              <a:t>- صغ </a:t>
            </a:r>
            <a:r>
              <a:rPr lang="ar-MA" sz="4000" b="1" dirty="0">
                <a:solidFill>
                  <a:srgbClr val="FF0000"/>
                </a:solidFill>
              </a:rPr>
              <a:t>اسم الفاعل من الأفعال الآتية: </a:t>
            </a:r>
            <a:endParaRPr lang="ar-MA" sz="4000" b="1" dirty="0" smtClean="0">
              <a:solidFill>
                <a:srgbClr val="FF000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رتّب 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تعاون 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انطلق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8047" y="4161487"/>
            <a:ext cx="11887195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</a:t>
            </a:r>
            <a:r>
              <a:rPr lang="ar-MA" sz="3600" b="1" dirty="0" smtClean="0"/>
              <a:t>....................................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1713" y="65161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461714" y="1342851"/>
            <a:ext cx="3643527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200" b="1" dirty="0" smtClean="0"/>
              <a:t>المجموعة الأولى</a:t>
            </a:r>
            <a:endParaRPr lang="ar-MA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685838"/>
              </p:ext>
            </p:extLst>
          </p:nvPr>
        </p:nvGraphicFramePr>
        <p:xfrm>
          <a:off x="112542" y="2034088"/>
          <a:ext cx="11992699" cy="2622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0313">
                  <a:extLst>
                    <a:ext uri="{9D8B030D-6E8A-4147-A177-3AD203B41FA5}">
                      <a16:colId xmlns:a16="http://schemas.microsoft.com/office/drawing/2014/main" val="211304052"/>
                    </a:ext>
                  </a:extLst>
                </a:gridCol>
                <a:gridCol w="3249637">
                  <a:extLst>
                    <a:ext uri="{9D8B030D-6E8A-4147-A177-3AD203B41FA5}">
                      <a16:colId xmlns:a16="http://schemas.microsoft.com/office/drawing/2014/main" val="3888433640"/>
                    </a:ext>
                  </a:extLst>
                </a:gridCol>
                <a:gridCol w="1434905">
                  <a:extLst>
                    <a:ext uri="{9D8B030D-6E8A-4147-A177-3AD203B41FA5}">
                      <a16:colId xmlns:a16="http://schemas.microsoft.com/office/drawing/2014/main" val="1379713639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3127517449"/>
                    </a:ext>
                  </a:extLst>
                </a:gridCol>
                <a:gridCol w="2187518">
                  <a:extLst>
                    <a:ext uri="{9D8B030D-6E8A-4147-A177-3AD203B41FA5}">
                      <a16:colId xmlns:a16="http://schemas.microsoft.com/office/drawing/2014/main" val="2746108179"/>
                    </a:ext>
                  </a:extLst>
                </a:gridCol>
              </a:tblGrid>
              <a:tr h="65557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04896"/>
                  </a:ext>
                </a:extLst>
              </a:tr>
              <a:tr h="1311159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العدل من صفات ال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مؤمن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101072"/>
                  </a:ext>
                </a:extLst>
              </a:tr>
              <a:tr h="655579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أقبل ال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مجد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ّ ابنه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543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1713" y="65161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461714" y="1342851"/>
            <a:ext cx="3643527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200" b="1" dirty="0" smtClean="0"/>
              <a:t>المجموعة الأولى</a:t>
            </a:r>
            <a:endParaRPr lang="ar-MA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393569"/>
              </p:ext>
            </p:extLst>
          </p:nvPr>
        </p:nvGraphicFramePr>
        <p:xfrm>
          <a:off x="112542" y="2034089"/>
          <a:ext cx="11992699" cy="3364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0313">
                  <a:extLst>
                    <a:ext uri="{9D8B030D-6E8A-4147-A177-3AD203B41FA5}">
                      <a16:colId xmlns:a16="http://schemas.microsoft.com/office/drawing/2014/main" val="211304052"/>
                    </a:ext>
                  </a:extLst>
                </a:gridCol>
                <a:gridCol w="3249637">
                  <a:extLst>
                    <a:ext uri="{9D8B030D-6E8A-4147-A177-3AD203B41FA5}">
                      <a16:colId xmlns:a16="http://schemas.microsoft.com/office/drawing/2014/main" val="3888433640"/>
                    </a:ext>
                  </a:extLst>
                </a:gridCol>
                <a:gridCol w="1434905">
                  <a:extLst>
                    <a:ext uri="{9D8B030D-6E8A-4147-A177-3AD203B41FA5}">
                      <a16:colId xmlns:a16="http://schemas.microsoft.com/office/drawing/2014/main" val="1379713639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3127517449"/>
                    </a:ext>
                  </a:extLst>
                </a:gridCol>
                <a:gridCol w="2187518">
                  <a:extLst>
                    <a:ext uri="{9D8B030D-6E8A-4147-A177-3AD203B41FA5}">
                      <a16:colId xmlns:a16="http://schemas.microsoft.com/office/drawing/2014/main" val="2746108179"/>
                    </a:ext>
                  </a:extLst>
                </a:gridCol>
              </a:tblGrid>
              <a:tr h="3981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04896"/>
                  </a:ext>
                </a:extLst>
              </a:tr>
              <a:tr h="110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عامل (لا يقصد منه بيان فاعله أو مفعوله)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مقترن ب"ال"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وزن مضارعه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مؤمن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العدل من صفات ال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مؤمن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10107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رفع الفاعل (ابن)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مقترن ب"ال"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وزن مضارعه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مجدّ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أقبل ال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مجد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ّ ابنه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543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30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360503"/>
              </p:ext>
            </p:extLst>
          </p:nvPr>
        </p:nvGraphicFramePr>
        <p:xfrm>
          <a:off x="211015" y="184739"/>
          <a:ext cx="11811170" cy="4471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591">
                  <a:extLst>
                    <a:ext uri="{9D8B030D-6E8A-4147-A177-3AD203B41FA5}">
                      <a16:colId xmlns:a16="http://schemas.microsoft.com/office/drawing/2014/main" val="964088985"/>
                    </a:ext>
                  </a:extLst>
                </a:gridCol>
                <a:gridCol w="3770142">
                  <a:extLst>
                    <a:ext uri="{9D8B030D-6E8A-4147-A177-3AD203B41FA5}">
                      <a16:colId xmlns:a16="http://schemas.microsoft.com/office/drawing/2014/main" val="650842290"/>
                    </a:ext>
                  </a:extLst>
                </a:gridCol>
                <a:gridCol w="1308295">
                  <a:extLst>
                    <a:ext uri="{9D8B030D-6E8A-4147-A177-3AD203B41FA5}">
                      <a16:colId xmlns:a16="http://schemas.microsoft.com/office/drawing/2014/main" val="1999591361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1375377898"/>
                    </a:ext>
                  </a:extLst>
                </a:gridCol>
                <a:gridCol w="2428019">
                  <a:extLst>
                    <a:ext uri="{9D8B030D-6E8A-4147-A177-3AD203B41FA5}">
                      <a16:colId xmlns:a16="http://schemas.microsoft.com/office/drawing/2014/main" val="589652851"/>
                    </a:ext>
                  </a:extLst>
                </a:gridCol>
              </a:tblGrid>
              <a:tr h="8943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649185"/>
                  </a:ext>
                </a:extLst>
              </a:tr>
              <a:tr h="894333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كاتم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السر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928704"/>
                  </a:ext>
                </a:extLst>
              </a:tr>
              <a:tr h="89433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كن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شاكر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 نعم الله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825771"/>
                  </a:ext>
                </a:extLst>
              </a:tr>
              <a:tr h="1788667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مهمل 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صديقك الواجب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11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74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922038"/>
              </p:ext>
            </p:extLst>
          </p:nvPr>
        </p:nvGraphicFramePr>
        <p:xfrm>
          <a:off x="211015" y="184739"/>
          <a:ext cx="11811170" cy="6169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591">
                  <a:extLst>
                    <a:ext uri="{9D8B030D-6E8A-4147-A177-3AD203B41FA5}">
                      <a16:colId xmlns:a16="http://schemas.microsoft.com/office/drawing/2014/main" val="964088985"/>
                    </a:ext>
                  </a:extLst>
                </a:gridCol>
                <a:gridCol w="3770142">
                  <a:extLst>
                    <a:ext uri="{9D8B030D-6E8A-4147-A177-3AD203B41FA5}">
                      <a16:colId xmlns:a16="http://schemas.microsoft.com/office/drawing/2014/main" val="650842290"/>
                    </a:ext>
                  </a:extLst>
                </a:gridCol>
                <a:gridCol w="1308295">
                  <a:extLst>
                    <a:ext uri="{9D8B030D-6E8A-4147-A177-3AD203B41FA5}">
                      <a16:colId xmlns:a16="http://schemas.microsoft.com/office/drawing/2014/main" val="1999591361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1375377898"/>
                    </a:ext>
                  </a:extLst>
                </a:gridCol>
                <a:gridCol w="2428019">
                  <a:extLst>
                    <a:ext uri="{9D8B030D-6E8A-4147-A177-3AD203B41FA5}">
                      <a16:colId xmlns:a16="http://schemas.microsoft.com/office/drawing/2014/main" val="589652851"/>
                    </a:ext>
                  </a:extLst>
                </a:gridCol>
              </a:tblGrid>
              <a:tr h="3981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649185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رفع الفاعل (ضمير) ونصب المفعول به (السر)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مجرد من ال (يدل على الحاضر والمستقبل+مسبوق بمبتدإ)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كاتم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كاتم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السر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9287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رفع الفاعل (ضمير) ونصب المفعول به (نعم)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مجرد من ال (يدل على الحاضر والمستقبل + مسبوق بناسخ)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شاكر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كن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شاكر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 نعم الله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825771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رفع الفاعل (صديق) ونصب المفعول به (الواجب)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مجرد من ال (يدل على الحاضر والمستقبل+مسبوق بنفي)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وزن مضارعه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مهمل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مهمل 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صديقك الواجب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11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3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33290"/>
              </p:ext>
            </p:extLst>
          </p:nvPr>
        </p:nvGraphicFramePr>
        <p:xfrm>
          <a:off x="126609" y="142536"/>
          <a:ext cx="11937780" cy="37682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3247">
                  <a:extLst>
                    <a:ext uri="{9D8B030D-6E8A-4147-A177-3AD203B41FA5}">
                      <a16:colId xmlns:a16="http://schemas.microsoft.com/office/drawing/2014/main" val="4043156801"/>
                    </a:ext>
                  </a:extLst>
                </a:gridCol>
                <a:gridCol w="3053319">
                  <a:extLst>
                    <a:ext uri="{9D8B030D-6E8A-4147-A177-3AD203B41FA5}">
                      <a16:colId xmlns:a16="http://schemas.microsoft.com/office/drawing/2014/main" val="171559544"/>
                    </a:ext>
                  </a:extLst>
                </a:gridCol>
                <a:gridCol w="1380021">
                  <a:extLst>
                    <a:ext uri="{9D8B030D-6E8A-4147-A177-3AD203B41FA5}">
                      <a16:colId xmlns:a16="http://schemas.microsoft.com/office/drawing/2014/main" val="4046103004"/>
                    </a:ext>
                  </a:extLst>
                </a:gridCol>
                <a:gridCol w="1676137">
                  <a:extLst>
                    <a:ext uri="{9D8B030D-6E8A-4147-A177-3AD203B41FA5}">
                      <a16:colId xmlns:a16="http://schemas.microsoft.com/office/drawing/2014/main" val="3173940921"/>
                    </a:ext>
                  </a:extLst>
                </a:gridCol>
                <a:gridCol w="2945056">
                  <a:extLst>
                    <a:ext uri="{9D8B030D-6E8A-4147-A177-3AD203B41FA5}">
                      <a16:colId xmlns:a16="http://schemas.microsoft.com/office/drawing/2014/main" val="3005372363"/>
                    </a:ext>
                  </a:extLst>
                </a:gridCol>
              </a:tblGrid>
              <a:tr h="7536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61064"/>
                  </a:ext>
                </a:extLst>
              </a:tr>
              <a:tr h="1507313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عارف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قدر الإنصاف؟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260930"/>
                  </a:ext>
                </a:extLst>
              </a:tr>
              <a:tr h="1507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احترم رجلا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قاصد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 الإصلاح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06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07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365037"/>
              </p:ext>
            </p:extLst>
          </p:nvPr>
        </p:nvGraphicFramePr>
        <p:xfrm>
          <a:off x="126609" y="142536"/>
          <a:ext cx="11937780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3247">
                  <a:extLst>
                    <a:ext uri="{9D8B030D-6E8A-4147-A177-3AD203B41FA5}">
                      <a16:colId xmlns:a16="http://schemas.microsoft.com/office/drawing/2014/main" val="4043156801"/>
                    </a:ext>
                  </a:extLst>
                </a:gridCol>
                <a:gridCol w="3053319">
                  <a:extLst>
                    <a:ext uri="{9D8B030D-6E8A-4147-A177-3AD203B41FA5}">
                      <a16:colId xmlns:a16="http://schemas.microsoft.com/office/drawing/2014/main" val="171559544"/>
                    </a:ext>
                  </a:extLst>
                </a:gridCol>
                <a:gridCol w="1380021">
                  <a:extLst>
                    <a:ext uri="{9D8B030D-6E8A-4147-A177-3AD203B41FA5}">
                      <a16:colId xmlns:a16="http://schemas.microsoft.com/office/drawing/2014/main" val="4046103004"/>
                    </a:ext>
                  </a:extLst>
                </a:gridCol>
                <a:gridCol w="1676137">
                  <a:extLst>
                    <a:ext uri="{9D8B030D-6E8A-4147-A177-3AD203B41FA5}">
                      <a16:colId xmlns:a16="http://schemas.microsoft.com/office/drawing/2014/main" val="3173940921"/>
                    </a:ext>
                  </a:extLst>
                </a:gridCol>
                <a:gridCol w="2945056">
                  <a:extLst>
                    <a:ext uri="{9D8B030D-6E8A-4147-A177-3AD203B41FA5}">
                      <a16:colId xmlns:a16="http://schemas.microsoft.com/office/drawing/2014/main" val="3005372363"/>
                    </a:ext>
                  </a:extLst>
                </a:gridCol>
              </a:tblGrid>
              <a:tr h="3981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عمله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حالته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 الفاعل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الجملة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61064"/>
                  </a:ext>
                </a:extLst>
              </a:tr>
              <a:tr h="1390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رفع الفاعل (ضمير) ونصب المفعول به (قدر)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مجرد من ال (يدل على الحاضر والمستقبل + مسبوق باستفهام)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عارف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عارف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قدر الإنصاف؟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26093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رفع الفاعل (ضمير) ونصب المفعول به (الإصلاح)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مجرد من ال(يدل على الحاضر والمستقبل +مسبوق بموصوف)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قاصد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احترم رجلا </a:t>
                      </a:r>
                      <a:r>
                        <a:rPr lang="ar-SA" sz="3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قاصد</a:t>
                      </a: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 الإصلاح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06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61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433577" y="203368"/>
            <a:ext cx="3643527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المجموعة الثانية</a:t>
            </a:r>
            <a:endParaRPr lang="ar-MA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239151" y="1025848"/>
            <a:ext cx="11837953" cy="29238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71500" indent="-5715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أنا 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</a:t>
            </a:r>
            <a:r>
              <a:rPr lang="ar-SA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شكور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نعمة الله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fr-FR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           </a:t>
            </a:r>
            <a:endParaRPr lang="fr-FR" sz="40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</a:t>
            </a:r>
            <a:r>
              <a:rPr lang="ar-SA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حلّال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زيد مشكلته.</a:t>
            </a:r>
            <a:r>
              <a:rPr lang="fr-FR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                          </a:t>
            </a:r>
            <a:endParaRPr lang="fr-FR" sz="40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المؤمن </a:t>
            </a:r>
            <a:r>
              <a:rPr lang="ar-SA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سميع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أمر 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ربه.</a:t>
            </a:r>
            <a:endParaRPr lang="fr-FR" sz="40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المؤمن </a:t>
            </a:r>
            <a:r>
              <a:rPr lang="ar-SA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معطاء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الصدقة.</a:t>
            </a:r>
            <a:r>
              <a:rPr lang="ar-EG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152</TotalTime>
  <Words>780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22</cp:revision>
  <dcterms:created xsi:type="dcterms:W3CDTF">2022-09-27T21:07:30Z</dcterms:created>
  <dcterms:modified xsi:type="dcterms:W3CDTF">2023-09-17T20:34:28Z</dcterms:modified>
</cp:coreProperties>
</file>