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1" r:id="rId6"/>
    <p:sldId id="267" r:id="rId7"/>
    <p:sldId id="269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D66E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13-08-1444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إعراب الفعل المضارع: جزمه.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104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متى ينصب الفعل المضارع</a:t>
            </a:r>
            <a:r>
              <a:rPr lang="ar-MA" sz="4800" b="1" dirty="0" smtClean="0"/>
              <a:t>؟ مثل </a:t>
            </a:r>
            <a:r>
              <a:rPr lang="ar-MA" sz="4800" b="1" dirty="0" smtClean="0"/>
              <a:t>لذلك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647286" y="660765"/>
            <a:ext cx="6498894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الأدوات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تجزم فعلا مضارعا واحدا: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323555" y="4408954"/>
            <a:ext cx="11822623" cy="6607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SA" altLang="ar-MA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استنتاج: </a:t>
            </a:r>
            <a:r>
              <a:rPr lang="ar-MA" altLang="ar-MA" sz="3200" b="1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......................</a:t>
            </a:r>
            <a:r>
              <a:rPr lang="ar-SA" altLang="ar-MA" sz="3200" b="1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ar-SA" altLang="ar-MA" sz="32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60746" y="0"/>
            <a:ext cx="29482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MA" sz="3600" b="1" u="sng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أولا: ألاحظ وأصف</a:t>
            </a:r>
            <a:endParaRPr lang="ar-MA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173526"/>
              </p:ext>
            </p:extLst>
          </p:nvPr>
        </p:nvGraphicFramePr>
        <p:xfrm>
          <a:off x="323557" y="1455945"/>
          <a:ext cx="11822623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9348">
                  <a:extLst>
                    <a:ext uri="{9D8B030D-6E8A-4147-A177-3AD203B41FA5}">
                      <a16:colId xmlns:a16="http://schemas.microsoft.com/office/drawing/2014/main" val="1651591439"/>
                    </a:ext>
                  </a:extLst>
                </a:gridCol>
                <a:gridCol w="1969775">
                  <a:extLst>
                    <a:ext uri="{9D8B030D-6E8A-4147-A177-3AD203B41FA5}">
                      <a16:colId xmlns:a16="http://schemas.microsoft.com/office/drawing/2014/main" val="789876591"/>
                    </a:ext>
                  </a:extLst>
                </a:gridCol>
                <a:gridCol w="4223500">
                  <a:extLst>
                    <a:ext uri="{9D8B030D-6E8A-4147-A177-3AD203B41FA5}">
                      <a16:colId xmlns:a16="http://schemas.microsoft.com/office/drawing/2014/main" val="1113310416"/>
                    </a:ext>
                  </a:extLst>
                </a:gridCol>
              </a:tblGrid>
              <a:tr h="381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علامة الجزم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أداة الجزم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الفعل المضارع المجزوم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034352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لا تخف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436564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لم تراع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157680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لنتجنب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54689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لما يقلعوا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49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647286" y="660765"/>
            <a:ext cx="6498894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الأدوات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تجزم فعلا مضارعا واحدا: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323555" y="4408954"/>
            <a:ext cx="11822623" cy="17667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SA" altLang="ar-MA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استنتاج: </a:t>
            </a:r>
            <a:r>
              <a:rPr lang="ar-SA" altLang="ar-MA" sz="3200" b="1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يجزم </a:t>
            </a:r>
            <a:r>
              <a:rPr lang="ar-SA" altLang="ar-MA" sz="3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الفعل المضارع </a:t>
            </a:r>
            <a:r>
              <a:rPr lang="ar-SA" altLang="ar-MA" sz="3200" b="1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إذا </a:t>
            </a:r>
            <a:r>
              <a:rPr lang="ar-SA" altLang="ar-MA" sz="3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سبقته أداة من أدوات الجزم.</a:t>
            </a:r>
          </a:p>
          <a:p>
            <a:pPr lvl="0" algn="r" defTabSz="914400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SA" altLang="ar-MA" sz="32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 أدوات الجزم التي تجزم فعلا مضارعا واحدا هي: لم ولما ( تنفيان المضارع وتقلبان زمانه من الحال إلى الماضي)، لام الأمر، لا الناهية.</a:t>
            </a:r>
          </a:p>
        </p:txBody>
      </p:sp>
      <p:sp>
        <p:nvSpPr>
          <p:cNvPr id="2" name="Rectangle 1"/>
          <p:cNvSpPr/>
          <p:nvPr/>
        </p:nvSpPr>
        <p:spPr>
          <a:xfrm>
            <a:off x="4760746" y="0"/>
            <a:ext cx="29482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MA" sz="3600" b="1" u="sng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أولا: ألاحظ وأصف</a:t>
            </a:r>
            <a:endParaRPr lang="ar-MA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808297"/>
              </p:ext>
            </p:extLst>
          </p:nvPr>
        </p:nvGraphicFramePr>
        <p:xfrm>
          <a:off x="323557" y="1455945"/>
          <a:ext cx="11822623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9348">
                  <a:extLst>
                    <a:ext uri="{9D8B030D-6E8A-4147-A177-3AD203B41FA5}">
                      <a16:colId xmlns:a16="http://schemas.microsoft.com/office/drawing/2014/main" val="1651591439"/>
                    </a:ext>
                  </a:extLst>
                </a:gridCol>
                <a:gridCol w="1969775">
                  <a:extLst>
                    <a:ext uri="{9D8B030D-6E8A-4147-A177-3AD203B41FA5}">
                      <a16:colId xmlns:a16="http://schemas.microsoft.com/office/drawing/2014/main" val="789876591"/>
                    </a:ext>
                  </a:extLst>
                </a:gridCol>
                <a:gridCol w="4223500">
                  <a:extLst>
                    <a:ext uri="{9D8B030D-6E8A-4147-A177-3AD203B41FA5}">
                      <a16:colId xmlns:a16="http://schemas.microsoft.com/office/drawing/2014/main" val="1113310416"/>
                    </a:ext>
                  </a:extLst>
                </a:gridCol>
              </a:tblGrid>
              <a:tr h="381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علامة الجزم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أداة الجزم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الفعل المضارع المجزوم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034352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السكون الظاهر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لا الناهية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لا تخف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436564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حذف حرف العلة لأنه معتل الآخر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لم تراع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157680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السكون الظاهر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لام الأمر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لنتجنب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54689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حذف النون لأنه من الأفعال الخمسة</a:t>
                      </a: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لما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لما يقلعوا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49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62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76579" y="219782"/>
            <a:ext cx="3353869" cy="7078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تكويني:</a:t>
            </a:r>
            <a:endParaRPr lang="ar-MA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609" y="1300650"/>
            <a:ext cx="11918749" cy="193899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ركب جملا تتكون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أدوات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الجزم: </a:t>
            </a:r>
            <a:endParaRPr lang="ar-M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لام الأمر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الناهية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37760" y="36902"/>
            <a:ext cx="7138079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أدوات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الشرط التي تجزم فعلين مضارعين: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676359"/>
              </p:ext>
            </p:extLst>
          </p:nvPr>
        </p:nvGraphicFramePr>
        <p:xfrm>
          <a:off x="182879" y="788783"/>
          <a:ext cx="11892960" cy="4206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2310">
                  <a:extLst>
                    <a:ext uri="{9D8B030D-6E8A-4147-A177-3AD203B41FA5}">
                      <a16:colId xmlns:a16="http://schemas.microsoft.com/office/drawing/2014/main" val="2334249779"/>
                    </a:ext>
                  </a:extLst>
                </a:gridCol>
                <a:gridCol w="3960994">
                  <a:extLst>
                    <a:ext uri="{9D8B030D-6E8A-4147-A177-3AD203B41FA5}">
                      <a16:colId xmlns:a16="http://schemas.microsoft.com/office/drawing/2014/main" val="3617804810"/>
                    </a:ext>
                  </a:extLst>
                </a:gridCol>
                <a:gridCol w="2274828">
                  <a:extLst>
                    <a:ext uri="{9D8B030D-6E8A-4147-A177-3AD203B41FA5}">
                      <a16:colId xmlns:a16="http://schemas.microsoft.com/office/drawing/2014/main" val="550760895"/>
                    </a:ext>
                  </a:extLst>
                </a:gridCol>
                <a:gridCol w="2274828">
                  <a:extLst>
                    <a:ext uri="{9D8B030D-6E8A-4147-A177-3AD203B41FA5}">
                      <a16:colId xmlns:a16="http://schemas.microsoft.com/office/drawing/2014/main" val="1202698992"/>
                    </a:ext>
                  </a:extLst>
                </a:gridCol>
              </a:tblGrid>
              <a:tr h="906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معناها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أدوات 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جواب 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فعل 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434006"/>
                  </a:ext>
                </a:extLst>
              </a:tr>
              <a:tr h="640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إن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يحرم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يدمن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65686"/>
                  </a:ext>
                </a:extLst>
              </a:tr>
              <a:tr h="443313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611013"/>
                  </a:ext>
                </a:extLst>
              </a:tr>
              <a:tr h="44331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259841"/>
                  </a:ext>
                </a:extLst>
              </a:tr>
              <a:tr h="44331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237009"/>
                  </a:ext>
                </a:extLst>
              </a:tr>
              <a:tr h="44331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165488"/>
                  </a:ext>
                </a:extLst>
              </a:tr>
              <a:tr h="44331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44671"/>
                  </a:ext>
                </a:extLst>
              </a:tr>
              <a:tr h="44331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965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91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37760" y="36902"/>
            <a:ext cx="7138079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أدوات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الشرط التي تجزم فعلين مضارعين: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188495"/>
              </p:ext>
            </p:extLst>
          </p:nvPr>
        </p:nvGraphicFramePr>
        <p:xfrm>
          <a:off x="182879" y="788785"/>
          <a:ext cx="11892960" cy="4486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2310">
                  <a:extLst>
                    <a:ext uri="{9D8B030D-6E8A-4147-A177-3AD203B41FA5}">
                      <a16:colId xmlns:a16="http://schemas.microsoft.com/office/drawing/2014/main" val="2334249779"/>
                    </a:ext>
                  </a:extLst>
                </a:gridCol>
                <a:gridCol w="3960994">
                  <a:extLst>
                    <a:ext uri="{9D8B030D-6E8A-4147-A177-3AD203B41FA5}">
                      <a16:colId xmlns:a16="http://schemas.microsoft.com/office/drawing/2014/main" val="3617804810"/>
                    </a:ext>
                  </a:extLst>
                </a:gridCol>
                <a:gridCol w="2274828">
                  <a:extLst>
                    <a:ext uri="{9D8B030D-6E8A-4147-A177-3AD203B41FA5}">
                      <a16:colId xmlns:a16="http://schemas.microsoft.com/office/drawing/2014/main" val="550760895"/>
                    </a:ext>
                  </a:extLst>
                </a:gridCol>
                <a:gridCol w="2274828">
                  <a:extLst>
                    <a:ext uri="{9D8B030D-6E8A-4147-A177-3AD203B41FA5}">
                      <a16:colId xmlns:a16="http://schemas.microsoft.com/office/drawing/2014/main" val="1202698992"/>
                    </a:ext>
                  </a:extLst>
                </a:gridCol>
              </a:tblGrid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معناها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أدوات 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جواب 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فعل 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D6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434006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الشرط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إن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يحرم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يدمن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65686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العاقل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يدرك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يتأمل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611013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غير العاقل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ينم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تقرأ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259841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الزمن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متى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يؤذ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يكن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237009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المكان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حيثما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تتجه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165488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الحال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كيفما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تستفد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تكن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44671"/>
                  </a:ext>
                </a:extLst>
              </a:tr>
              <a:tr h="3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حسب ما تضاف إليه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توسع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تواظب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965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37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6948" y="655881"/>
            <a:ext cx="11822620" cy="175432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استنتاج: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أدوات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الشرط تجزم فعلين يسمى الأول فعل الشرط والثاني جواب الشرط، وهي اثنتا عشرة أداة: إن، إذما،(وهما حرفان)، من، ما، مهما، متى، أيان، أين، أنى، حيثما، كيفما، أي، (وكلها أسماء).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2765" y="3615393"/>
            <a:ext cx="2658795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u="sng" dirty="0" smtClean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أستنتج</a:t>
            </a:r>
            <a:endParaRPr lang="ar-MA" sz="3600" b="1" u="sng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6948" y="4336192"/>
            <a:ext cx="11850430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/>
              <a:t>القاعدة الكلية بالكتاب </a:t>
            </a:r>
            <a:r>
              <a:rPr lang="ar-MA" sz="3600" b="1" dirty="0" smtClean="0"/>
              <a:t>المدرسي صفحة </a:t>
            </a:r>
            <a:r>
              <a:rPr lang="ar-MA" sz="3600" b="1" dirty="0" smtClean="0">
                <a:solidFill>
                  <a:srgbClr val="FF0000"/>
                </a:solidFill>
              </a:rPr>
              <a:t>105</a:t>
            </a:r>
            <a:endParaRPr lang="ar-M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41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396</TotalTime>
  <Words>289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53</cp:revision>
  <dcterms:created xsi:type="dcterms:W3CDTF">2022-09-27T21:07:30Z</dcterms:created>
  <dcterms:modified xsi:type="dcterms:W3CDTF">2023-03-05T19:16:36Z</dcterms:modified>
</cp:coreProperties>
</file>