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5" r:id="rId5"/>
    <p:sldId id="261" r:id="rId6"/>
    <p:sldId id="266" r:id="rId7"/>
    <p:sldId id="264" r:id="rId8"/>
    <p:sldId id="26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15-07-1444</a:t>
            </a:fld>
            <a:endParaRPr lang="ar-MA"/>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1456352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15-07-1444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8232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15-07-1444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6003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15-07-1444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4311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19427AB-390A-4B18-A97A-C1EA441395F0}" type="datetimeFigureOut">
              <a:rPr lang="ar-MA" smtClean="0"/>
              <a:t>15-07-1444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7266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19427AB-390A-4B18-A97A-C1EA441395F0}" type="datetimeFigureOut">
              <a:rPr lang="ar-MA" smtClean="0"/>
              <a:t>15-07-1444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2418574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19427AB-390A-4B18-A97A-C1EA441395F0}" type="datetimeFigureOut">
              <a:rPr lang="ar-MA" smtClean="0"/>
              <a:t>15-07-1444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464781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19427AB-390A-4B18-A97A-C1EA441395F0}" type="datetimeFigureOut">
              <a:rPr lang="ar-MA" smtClean="0"/>
              <a:t>15-07-1444</a:t>
            </a:fld>
            <a:endParaRPr lang="ar-MA"/>
          </a:p>
        </p:txBody>
      </p:sp>
      <p:sp>
        <p:nvSpPr>
          <p:cNvPr id="4" name="Footer Placeholder 3"/>
          <p:cNvSpPr>
            <a:spLocks noGrp="1"/>
          </p:cNvSpPr>
          <p:nvPr>
            <p:ph type="ftr" sz="quarter" idx="11"/>
          </p:nvPr>
        </p:nvSpPr>
        <p:spPr/>
        <p:txBody>
          <a:bodyPr/>
          <a:lstStyle/>
          <a:p>
            <a:endParaRPr lang="ar-MA"/>
          </a:p>
        </p:txBody>
      </p:sp>
      <p:sp>
        <p:nvSpPr>
          <p:cNvPr id="5" name="Slide Number Placeholder 4"/>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1756602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9427AB-390A-4B18-A97A-C1EA441395F0}" type="datetimeFigureOut">
              <a:rPr lang="ar-MA" smtClean="0"/>
              <a:t>15-07-1444</a:t>
            </a:fld>
            <a:endParaRPr lang="ar-MA"/>
          </a:p>
        </p:txBody>
      </p:sp>
      <p:sp>
        <p:nvSpPr>
          <p:cNvPr id="3" name="Footer Placeholder 2"/>
          <p:cNvSpPr>
            <a:spLocks noGrp="1"/>
          </p:cNvSpPr>
          <p:nvPr>
            <p:ph type="ftr" sz="quarter" idx="11"/>
          </p:nvPr>
        </p:nvSpPr>
        <p:spPr/>
        <p:txBody>
          <a:bodyPr/>
          <a:lstStyle/>
          <a:p>
            <a:endParaRPr lang="ar-MA"/>
          </a:p>
        </p:txBody>
      </p:sp>
      <p:sp>
        <p:nvSpPr>
          <p:cNvPr id="4" name="Slide Number Placeholder 3"/>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71963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Edit Master text styles</a:t>
            </a:r>
          </a:p>
        </p:txBody>
      </p:sp>
      <p:sp>
        <p:nvSpPr>
          <p:cNvPr id="5" name="Date Placeholder 4"/>
          <p:cNvSpPr>
            <a:spLocks noGrp="1"/>
          </p:cNvSpPr>
          <p:nvPr>
            <p:ph type="dt" sz="half" idx="10"/>
          </p:nvPr>
        </p:nvSpPr>
        <p:spPr/>
        <p:txBody>
          <a:bodyPr/>
          <a:lstStyle/>
          <a:p>
            <a:fld id="{D19427AB-390A-4B18-A97A-C1EA441395F0}" type="datetimeFigureOut">
              <a:rPr lang="ar-MA" smtClean="0"/>
              <a:t>15-07-1444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250444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15-07-1444</a:t>
            </a:fld>
            <a:endParaRPr lang="ar-MA"/>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367677117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D19427AB-390A-4B18-A97A-C1EA441395F0}" type="datetimeFigureOut">
              <a:rPr lang="ar-MA" smtClean="0"/>
              <a:t>15-07-1444</a:t>
            </a:fld>
            <a:endParaRPr lang="ar-MA"/>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ar-MA"/>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8046057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r" defTabSz="914400" rtl="1"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r" defTabSz="914400" rtl="1"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r" defTabSz="914400" rtl="1"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49305" y="1491175"/>
            <a:ext cx="7737231" cy="923330"/>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r" rtl="1"/>
            <a:r>
              <a:rPr lang="ar-MA" sz="5400" b="1" dirty="0">
                <a:effectLst>
                  <a:outerShdw blurRad="38100" dist="38100" dir="2700000" algn="tl">
                    <a:srgbClr val="000000">
                      <a:alpha val="43137"/>
                    </a:srgbClr>
                  </a:outerShdw>
                </a:effectLst>
              </a:rPr>
              <a:t>المـــــــــــــــكـون : </a:t>
            </a:r>
            <a:r>
              <a:rPr lang="ar-MA" sz="5400" b="1" dirty="0">
                <a:solidFill>
                  <a:srgbClr val="FF0000"/>
                </a:solidFill>
                <a:effectLst>
                  <a:outerShdw blurRad="38100" dist="38100" dir="2700000" algn="tl">
                    <a:srgbClr val="000000">
                      <a:alpha val="43137"/>
                    </a:srgbClr>
                  </a:outerShdw>
                </a:effectLst>
              </a:rPr>
              <a:t>الدرس </a:t>
            </a:r>
            <a:r>
              <a:rPr lang="ar-MA" sz="5400" b="1" dirty="0" smtClean="0">
                <a:solidFill>
                  <a:srgbClr val="FF0000"/>
                </a:solidFill>
                <a:effectLst>
                  <a:outerShdw blurRad="38100" dist="38100" dir="2700000" algn="tl">
                    <a:srgbClr val="000000">
                      <a:alpha val="43137"/>
                    </a:srgbClr>
                  </a:outerShdw>
                </a:effectLst>
              </a:rPr>
              <a:t>اللغوي</a:t>
            </a:r>
            <a:endParaRPr lang="ar-MA" sz="5400" b="1" dirty="0">
              <a:solidFill>
                <a:srgbClr val="FF0000"/>
              </a:solidFill>
              <a:effectLst>
                <a:outerShdw blurRad="38100" dist="38100" dir="2700000" algn="tl">
                  <a:srgbClr val="000000">
                    <a:alpha val="43137"/>
                  </a:srgbClr>
                </a:outerShdw>
              </a:effectLst>
            </a:endParaRPr>
          </a:p>
        </p:txBody>
      </p:sp>
      <p:sp>
        <p:nvSpPr>
          <p:cNvPr id="5" name="TextBox 4"/>
          <p:cNvSpPr txBox="1"/>
          <p:nvPr/>
        </p:nvSpPr>
        <p:spPr>
          <a:xfrm>
            <a:off x="140678" y="3106615"/>
            <a:ext cx="11732454" cy="830997"/>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4800" b="1" dirty="0" smtClean="0">
                <a:effectLst>
                  <a:outerShdw blurRad="38100" dist="38100" dir="2700000" algn="tl">
                    <a:srgbClr val="000000">
                      <a:alpha val="43137"/>
                    </a:srgbClr>
                  </a:outerShdw>
                </a:effectLst>
              </a:rPr>
              <a:t>الموضوع </a:t>
            </a:r>
            <a:r>
              <a:rPr lang="ar-MA" sz="4800" b="1" dirty="0">
                <a:effectLst>
                  <a:outerShdw blurRad="38100" dist="38100" dir="2700000" algn="tl">
                    <a:srgbClr val="000000">
                      <a:alpha val="43137"/>
                    </a:srgbClr>
                  </a:outerShdw>
                </a:effectLst>
              </a:rPr>
              <a:t>: </a:t>
            </a:r>
            <a:r>
              <a:rPr lang="ar-MA" sz="4800" b="1" dirty="0">
                <a:solidFill>
                  <a:srgbClr val="FF0000"/>
                </a:solidFill>
                <a:effectLst>
                  <a:outerShdw blurRad="38100" dist="38100" dir="2700000" algn="tl">
                    <a:srgbClr val="000000">
                      <a:alpha val="43137"/>
                    </a:srgbClr>
                  </a:outerShdw>
                </a:effectLst>
              </a:rPr>
              <a:t>إعراب الفعل المضارع: رفعه ونصبه. ص </a:t>
            </a:r>
            <a:r>
              <a:rPr lang="ar-MA" sz="4800" b="1" dirty="0" smtClean="0">
                <a:solidFill>
                  <a:srgbClr val="00B050"/>
                </a:solidFill>
                <a:effectLst>
                  <a:outerShdw blurRad="38100" dist="38100" dir="2700000" algn="tl">
                    <a:srgbClr val="000000">
                      <a:alpha val="43137"/>
                    </a:srgbClr>
                  </a:outerShdw>
                </a:effectLst>
              </a:rPr>
              <a:t>98</a:t>
            </a:r>
            <a:endParaRPr lang="ar-MA" sz="48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87819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86661" y="126609"/>
            <a:ext cx="3727939" cy="923330"/>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5400" b="1">
                <a:solidFill>
                  <a:srgbClr val="FF0000"/>
                </a:solidFill>
                <a:effectLst>
                  <a:outerShdw blurRad="38100" dist="38100" dir="2700000" algn="tl">
                    <a:srgbClr val="000000">
                      <a:alpha val="43137"/>
                    </a:srgbClr>
                  </a:outerShdw>
                </a:effectLst>
              </a:rPr>
              <a:t>تقويم تشخيصي</a:t>
            </a:r>
            <a:endParaRPr lang="ar-MA" sz="5400" b="1" dirty="0">
              <a:solidFill>
                <a:srgbClr val="FF0000"/>
              </a:solidFill>
              <a:effectLst>
                <a:outerShdw blurRad="38100" dist="38100" dir="2700000" algn="tl">
                  <a:srgbClr val="000000">
                    <a:alpha val="43137"/>
                  </a:srgbClr>
                </a:outerShdw>
              </a:effectLst>
            </a:endParaRPr>
          </a:p>
        </p:txBody>
      </p:sp>
      <p:sp>
        <p:nvSpPr>
          <p:cNvPr id="5" name="TextBox 4"/>
          <p:cNvSpPr txBox="1"/>
          <p:nvPr/>
        </p:nvSpPr>
        <p:spPr>
          <a:xfrm>
            <a:off x="98470" y="1173194"/>
            <a:ext cx="11704319" cy="1067600"/>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685800" indent="-685800" algn="r" rtl="1">
              <a:lnSpc>
                <a:spcPct val="150000"/>
              </a:lnSpc>
              <a:buFont typeface="Wingdings" panose="05000000000000000000" pitchFamily="2" charset="2"/>
              <a:buChar char="ü"/>
            </a:pPr>
            <a:r>
              <a:rPr lang="ar-MA" sz="4800" b="1" dirty="0"/>
              <a:t>متى يبنى الفعل </a:t>
            </a:r>
            <a:r>
              <a:rPr lang="ar-MA" sz="4800" b="1" dirty="0" smtClean="0"/>
              <a:t>المضارع؟ مثل لذلك</a:t>
            </a:r>
          </a:p>
        </p:txBody>
      </p:sp>
    </p:spTree>
    <p:extLst>
      <p:ext uri="{BB962C8B-B14F-4D97-AF65-F5344CB8AC3E}">
        <p14:creationId xmlns:p14="http://schemas.microsoft.com/office/powerpoint/2010/main" val="1521574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393230" y="183249"/>
            <a:ext cx="3752950" cy="646331"/>
          </a:xfrm>
          <a:prstGeom prst="rect">
            <a:avLst/>
          </a:prstGeom>
          <a:solidFill>
            <a:schemeClr val="tx2">
              <a:lumMod val="10000"/>
              <a:lumOff val="90000"/>
            </a:schemeClr>
          </a:solidFill>
        </p:spPr>
        <p:txBody>
          <a:bodyPr wrap="none">
            <a:spAutoFit/>
          </a:bodyPr>
          <a:lstStyle/>
          <a:p>
            <a:pPr algn="r" rtl="1"/>
            <a:r>
              <a:rPr lang="ar-MA" sz="3600" b="1" dirty="0">
                <a:solidFill>
                  <a:srgbClr val="00B050"/>
                </a:solidFill>
                <a:effectLst>
                  <a:outerShdw blurRad="38100" dist="38100" dir="2700000" algn="tl">
                    <a:srgbClr val="000000">
                      <a:alpha val="43137"/>
                    </a:srgbClr>
                  </a:outerShdw>
                </a:effectLst>
              </a:rPr>
              <a:t>1-	</a:t>
            </a:r>
            <a:r>
              <a:rPr lang="ar-MA" sz="3600" b="1" dirty="0" smtClean="0">
                <a:solidFill>
                  <a:srgbClr val="00B050"/>
                </a:solidFill>
                <a:effectLst>
                  <a:outerShdw blurRad="38100" dist="38100" dir="2700000" algn="tl">
                    <a:srgbClr val="000000">
                      <a:alpha val="43137"/>
                    </a:srgbClr>
                  </a:outerShdw>
                </a:effectLst>
              </a:rPr>
              <a:t> رفع </a:t>
            </a:r>
            <a:r>
              <a:rPr lang="ar-MA" sz="3600" b="1" dirty="0">
                <a:solidFill>
                  <a:srgbClr val="00B050"/>
                </a:solidFill>
                <a:effectLst>
                  <a:outerShdw blurRad="38100" dist="38100" dir="2700000" algn="tl">
                    <a:srgbClr val="000000">
                      <a:alpha val="43137"/>
                    </a:srgbClr>
                  </a:outerShdw>
                </a:effectLst>
              </a:rPr>
              <a:t>الفعل المضارع:</a:t>
            </a:r>
          </a:p>
        </p:txBody>
      </p:sp>
      <p:graphicFrame>
        <p:nvGraphicFramePr>
          <p:cNvPr id="4" name="Table 3"/>
          <p:cNvGraphicFramePr>
            <a:graphicFrameLocks noGrp="1"/>
          </p:cNvGraphicFramePr>
          <p:nvPr>
            <p:extLst>
              <p:ext uri="{D42A27DB-BD31-4B8C-83A1-F6EECF244321}">
                <p14:modId xmlns:p14="http://schemas.microsoft.com/office/powerpoint/2010/main" val="1490867370"/>
              </p:ext>
            </p:extLst>
          </p:nvPr>
        </p:nvGraphicFramePr>
        <p:xfrm>
          <a:off x="323557" y="942122"/>
          <a:ext cx="11822623" cy="2523744"/>
        </p:xfrm>
        <a:graphic>
          <a:graphicData uri="http://schemas.openxmlformats.org/drawingml/2006/table">
            <a:tbl>
              <a:tblPr firstRow="1" firstCol="1" bandRow="1">
                <a:tableStyleId>{5C22544A-7EE6-4342-B048-85BDC9FD1C3A}</a:tableStyleId>
              </a:tblPr>
              <a:tblGrid>
                <a:gridCol w="3580788">
                  <a:extLst>
                    <a:ext uri="{9D8B030D-6E8A-4147-A177-3AD203B41FA5}">
                      <a16:colId xmlns:a16="http://schemas.microsoft.com/office/drawing/2014/main" val="1131723446"/>
                    </a:ext>
                  </a:extLst>
                </a:gridCol>
                <a:gridCol w="2214920">
                  <a:extLst>
                    <a:ext uri="{9D8B030D-6E8A-4147-A177-3AD203B41FA5}">
                      <a16:colId xmlns:a16="http://schemas.microsoft.com/office/drawing/2014/main" val="892406044"/>
                    </a:ext>
                  </a:extLst>
                </a:gridCol>
                <a:gridCol w="3293237">
                  <a:extLst>
                    <a:ext uri="{9D8B030D-6E8A-4147-A177-3AD203B41FA5}">
                      <a16:colId xmlns:a16="http://schemas.microsoft.com/office/drawing/2014/main" val="74225889"/>
                    </a:ext>
                  </a:extLst>
                </a:gridCol>
                <a:gridCol w="2733678">
                  <a:extLst>
                    <a:ext uri="{9D8B030D-6E8A-4147-A177-3AD203B41FA5}">
                      <a16:colId xmlns:a16="http://schemas.microsoft.com/office/drawing/2014/main" val="355834195"/>
                    </a:ext>
                  </a:extLst>
                </a:gridCol>
              </a:tblGrid>
              <a:tr h="38100">
                <a:tc>
                  <a:txBody>
                    <a:bodyPr/>
                    <a:lstStyle/>
                    <a:p>
                      <a:pPr algn="ctr">
                        <a:lnSpc>
                          <a:spcPct val="115000"/>
                        </a:lnSpc>
                        <a:spcAft>
                          <a:spcPts val="0"/>
                        </a:spcAft>
                      </a:pPr>
                      <a:r>
                        <a:rPr lang="ar-MA" sz="3600" b="1" dirty="0">
                          <a:solidFill>
                            <a:schemeClr val="tx1"/>
                          </a:solidFill>
                          <a:effectLst/>
                        </a:rPr>
                        <a:t>علامة إعرابه</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ctr">
                        <a:lnSpc>
                          <a:spcPct val="115000"/>
                        </a:lnSpc>
                        <a:spcAft>
                          <a:spcPts val="0"/>
                        </a:spcAft>
                      </a:pPr>
                      <a:r>
                        <a:rPr lang="ar-MA" sz="3600" b="1">
                          <a:solidFill>
                            <a:schemeClr val="tx1"/>
                          </a:solidFill>
                          <a:effectLst/>
                        </a:rPr>
                        <a:t>إعرابه</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ctr">
                        <a:lnSpc>
                          <a:spcPct val="115000"/>
                        </a:lnSpc>
                        <a:spcAft>
                          <a:spcPts val="0"/>
                        </a:spcAft>
                      </a:pPr>
                      <a:r>
                        <a:rPr lang="ar-MA" sz="3600" b="1">
                          <a:solidFill>
                            <a:schemeClr val="tx1"/>
                          </a:solidFill>
                          <a:effectLst/>
                        </a:rPr>
                        <a:t>نوعه</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ctr">
                        <a:lnSpc>
                          <a:spcPct val="115000"/>
                        </a:lnSpc>
                        <a:spcAft>
                          <a:spcPts val="0"/>
                        </a:spcAft>
                      </a:pPr>
                      <a:r>
                        <a:rPr lang="ar-MA" sz="3600" b="1">
                          <a:solidFill>
                            <a:schemeClr val="tx1"/>
                          </a:solidFill>
                          <a:effectLst/>
                        </a:rPr>
                        <a:t>الفعل المضارع</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extLst>
                  <a:ext uri="{0D108BD9-81ED-4DB2-BD59-A6C34878D82A}">
                    <a16:rowId xmlns:a16="http://schemas.microsoft.com/office/drawing/2014/main" val="267821760"/>
                  </a:ext>
                </a:extLst>
              </a:tr>
              <a:tr h="38100">
                <a:tc>
                  <a:txBody>
                    <a:bodyPr/>
                    <a:lstStyle/>
                    <a:p>
                      <a:endParaRPr lang="ar-MA"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rowSpan="3">
                  <a:txBody>
                    <a:bodyPr/>
                    <a:lstStyle/>
                    <a:p>
                      <a:pPr algn="ctr">
                        <a:lnSpc>
                          <a:spcPct val="115000"/>
                        </a:lnSpc>
                        <a:spcBef>
                          <a:spcPts val="1200"/>
                        </a:spcBef>
                        <a:spcAft>
                          <a:spcPts val="0"/>
                        </a:spcAft>
                      </a:pP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15000"/>
                        </a:lnSpc>
                        <a:spcAft>
                          <a:spcPts val="0"/>
                        </a:spcAft>
                      </a:pP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15000"/>
                        </a:lnSpc>
                        <a:spcAft>
                          <a:spcPts val="0"/>
                        </a:spcAft>
                      </a:pPr>
                      <a:r>
                        <a:rPr lang="ar-MA" sz="3600" b="1">
                          <a:solidFill>
                            <a:schemeClr val="tx1"/>
                          </a:solidFill>
                          <a:effectLst/>
                        </a:rPr>
                        <a:t>تعتبر</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extLst>
                  <a:ext uri="{0D108BD9-81ED-4DB2-BD59-A6C34878D82A}">
                    <a16:rowId xmlns:a16="http://schemas.microsoft.com/office/drawing/2014/main" val="235783952"/>
                  </a:ext>
                </a:extLst>
              </a:tr>
              <a:tr h="38100">
                <a:tc>
                  <a:txBody>
                    <a:bodyPr/>
                    <a:lstStyle/>
                    <a:p>
                      <a:endParaRPr lang="ar-MA"/>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vMerge="1">
                  <a:txBody>
                    <a:bodyPr/>
                    <a:lstStyle/>
                    <a:p>
                      <a:pPr rtl="1"/>
                      <a:endParaRPr lang="ar-MA"/>
                    </a:p>
                  </a:txBody>
                  <a:tcPr/>
                </a:tc>
                <a:tc>
                  <a:txBody>
                    <a:bodyPr/>
                    <a:lstStyle/>
                    <a:p>
                      <a:endParaRPr lang="ar-MA"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15000"/>
                        </a:lnSpc>
                        <a:spcAft>
                          <a:spcPts val="0"/>
                        </a:spcAft>
                      </a:pPr>
                      <a:r>
                        <a:rPr lang="ar-MA" sz="3600" b="1">
                          <a:solidFill>
                            <a:schemeClr val="tx1"/>
                          </a:solidFill>
                          <a:effectLst/>
                        </a:rPr>
                        <a:t>يرى</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extLst>
                  <a:ext uri="{0D108BD9-81ED-4DB2-BD59-A6C34878D82A}">
                    <a16:rowId xmlns:a16="http://schemas.microsoft.com/office/drawing/2014/main" val="1983083107"/>
                  </a:ext>
                </a:extLst>
              </a:tr>
              <a:tr h="38100">
                <a:tc>
                  <a:txBody>
                    <a:bodyPr/>
                    <a:lstStyle/>
                    <a:p>
                      <a:endParaRPr lang="ar-MA"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vMerge="1">
                  <a:txBody>
                    <a:bodyPr/>
                    <a:lstStyle/>
                    <a:p>
                      <a:pPr rtl="1"/>
                      <a:endParaRPr lang="ar-MA"/>
                    </a:p>
                  </a:txBody>
                  <a:tcPr/>
                </a:tc>
                <a:tc>
                  <a:txBody>
                    <a:bodyPr/>
                    <a:lstStyle/>
                    <a:p>
                      <a:endParaRPr lang="ar-MA"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15000"/>
                        </a:lnSpc>
                        <a:spcAft>
                          <a:spcPts val="0"/>
                        </a:spcAft>
                      </a:pPr>
                      <a:r>
                        <a:rPr lang="ar-MA" sz="3600" b="1" dirty="0">
                          <a:solidFill>
                            <a:schemeClr val="tx1"/>
                          </a:solidFill>
                          <a:effectLst/>
                        </a:rPr>
                        <a:t>يتوافدون</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extLst>
                  <a:ext uri="{0D108BD9-81ED-4DB2-BD59-A6C34878D82A}">
                    <a16:rowId xmlns:a16="http://schemas.microsoft.com/office/drawing/2014/main" val="4028065284"/>
                  </a:ext>
                </a:extLst>
              </a:tr>
            </a:tbl>
          </a:graphicData>
        </a:graphic>
      </p:graphicFrame>
      <p:sp>
        <p:nvSpPr>
          <p:cNvPr id="5" name="Text Box 1"/>
          <p:cNvSpPr txBox="1">
            <a:spLocks noChangeArrowheads="1"/>
          </p:cNvSpPr>
          <p:nvPr/>
        </p:nvSpPr>
        <p:spPr bwMode="auto">
          <a:xfrm>
            <a:off x="323557" y="3561190"/>
            <a:ext cx="11822623" cy="191114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0" fontAlgn="base" latinLnBrk="0" hangingPunct="0">
              <a:lnSpc>
                <a:spcPct val="100000"/>
              </a:lnSpc>
              <a:spcBef>
                <a:spcPct val="0"/>
              </a:spcBef>
              <a:spcAft>
                <a:spcPts val="800"/>
              </a:spcAft>
              <a:buClrTx/>
              <a:buSzTx/>
              <a:buFontTx/>
              <a:buNone/>
              <a:tabLst/>
            </a:pPr>
            <a:r>
              <a:rPr kumimoji="0" lang="ar-SA" altLang="ar-MA" sz="3600" b="1" i="0" u="none" strike="noStrike" cap="none" normalizeH="0" baseline="0" dirty="0" smtClean="0">
                <a:ln>
                  <a:noFill/>
                </a:ln>
                <a:effectLst/>
                <a:latin typeface="Arial" panose="020B0604020202020204" pitchFamily="34" charset="0"/>
                <a:ea typeface="Arial" panose="020B0604020202020204" pitchFamily="34" charset="0"/>
                <a:cs typeface="Arial" panose="020B0604020202020204" pitchFamily="34" charset="0"/>
              </a:rPr>
              <a:t>- </a:t>
            </a:r>
            <a:r>
              <a:rPr kumimoji="0" lang="ar-SA" altLang="ar-MA" sz="3600" b="1" i="0" u="none" strike="noStrike" cap="none" normalizeH="0" baseline="0" dirty="0" smtClean="0">
                <a:ln>
                  <a:noFill/>
                </a:ln>
                <a:solidFill>
                  <a:srgbClr val="FF0000"/>
                </a:solidFill>
                <a:effectLst/>
                <a:latin typeface="Arial" panose="020B0604020202020204" pitchFamily="34" charset="0"/>
                <a:ea typeface="Arial" panose="020B0604020202020204" pitchFamily="34" charset="0"/>
                <a:cs typeface="Arial" panose="020B0604020202020204" pitchFamily="34" charset="0"/>
              </a:rPr>
              <a:t>استنتاج: </a:t>
            </a:r>
            <a:r>
              <a:rPr kumimoji="0" lang="ar-MA" altLang="ar-MA" sz="3600" b="1" i="0" u="none" strike="noStrike" cap="none" normalizeH="0" baseline="0" dirty="0" smtClean="0">
                <a:ln>
                  <a:noFill/>
                </a:ln>
                <a:effectLst/>
                <a:latin typeface="Arial" panose="020B0604020202020204" pitchFamily="34" charset="0"/>
                <a:ea typeface="Arial" panose="020B0604020202020204" pitchFamily="34" charset="0"/>
                <a:cs typeface="Arial" panose="020B0604020202020204" pitchFamily="34" charset="0"/>
              </a:rPr>
              <a:t>...........................................................</a:t>
            </a:r>
            <a:r>
              <a:rPr kumimoji="0" lang="ar-SA" altLang="ar-MA" sz="3600" b="1" i="0" u="none" strike="noStrike" cap="none" normalizeH="0" baseline="0" dirty="0" smtClean="0">
                <a:ln>
                  <a:noFill/>
                </a:ln>
                <a:effectLst/>
                <a:latin typeface="Arial" panose="020B0604020202020204" pitchFamily="34" charset="0"/>
                <a:ea typeface="Arial" panose="020B0604020202020204" pitchFamily="34" charset="0"/>
                <a:cs typeface="Arial" panose="020B0604020202020204" pitchFamily="34" charset="0"/>
              </a:rPr>
              <a:t>.</a:t>
            </a:r>
            <a:endParaRPr kumimoji="0" lang="ar-MA" altLang="ar-MA" sz="3600" b="0" i="0" u="none" strike="noStrike" cap="none" normalizeH="0" baseline="0" dirty="0" smtClean="0">
              <a:ln>
                <a:noFill/>
              </a:ln>
              <a:effectLst/>
              <a:latin typeface="Arial" panose="020B0604020202020204" pitchFamily="34" charset="0"/>
            </a:endParaRPr>
          </a:p>
        </p:txBody>
      </p:sp>
    </p:spTree>
    <p:extLst>
      <p:ext uri="{BB962C8B-B14F-4D97-AF65-F5344CB8AC3E}">
        <p14:creationId xmlns:p14="http://schemas.microsoft.com/office/powerpoint/2010/main" val="2269097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393230" y="183249"/>
            <a:ext cx="3752950" cy="646331"/>
          </a:xfrm>
          <a:prstGeom prst="rect">
            <a:avLst/>
          </a:prstGeom>
          <a:solidFill>
            <a:schemeClr val="tx2">
              <a:lumMod val="10000"/>
              <a:lumOff val="90000"/>
            </a:schemeClr>
          </a:solidFill>
        </p:spPr>
        <p:txBody>
          <a:bodyPr wrap="none">
            <a:spAutoFit/>
          </a:bodyPr>
          <a:lstStyle/>
          <a:p>
            <a:pPr algn="r" rtl="1"/>
            <a:r>
              <a:rPr lang="ar-MA" sz="3600" b="1" dirty="0">
                <a:solidFill>
                  <a:srgbClr val="00B050"/>
                </a:solidFill>
                <a:effectLst>
                  <a:outerShdw blurRad="38100" dist="38100" dir="2700000" algn="tl">
                    <a:srgbClr val="000000">
                      <a:alpha val="43137"/>
                    </a:srgbClr>
                  </a:outerShdw>
                </a:effectLst>
              </a:rPr>
              <a:t>1-	</a:t>
            </a:r>
            <a:r>
              <a:rPr lang="ar-MA" sz="3600" b="1" dirty="0" smtClean="0">
                <a:solidFill>
                  <a:srgbClr val="00B050"/>
                </a:solidFill>
                <a:effectLst>
                  <a:outerShdw blurRad="38100" dist="38100" dir="2700000" algn="tl">
                    <a:srgbClr val="000000">
                      <a:alpha val="43137"/>
                    </a:srgbClr>
                  </a:outerShdw>
                </a:effectLst>
              </a:rPr>
              <a:t> رفع </a:t>
            </a:r>
            <a:r>
              <a:rPr lang="ar-MA" sz="3600" b="1" dirty="0">
                <a:solidFill>
                  <a:srgbClr val="00B050"/>
                </a:solidFill>
                <a:effectLst>
                  <a:outerShdw blurRad="38100" dist="38100" dir="2700000" algn="tl">
                    <a:srgbClr val="000000">
                      <a:alpha val="43137"/>
                    </a:srgbClr>
                  </a:outerShdw>
                </a:effectLst>
              </a:rPr>
              <a:t>الفعل المضارع:</a:t>
            </a:r>
          </a:p>
        </p:txBody>
      </p:sp>
      <p:graphicFrame>
        <p:nvGraphicFramePr>
          <p:cNvPr id="4" name="Table 3"/>
          <p:cNvGraphicFramePr>
            <a:graphicFrameLocks noGrp="1"/>
          </p:cNvGraphicFramePr>
          <p:nvPr>
            <p:extLst>
              <p:ext uri="{D42A27DB-BD31-4B8C-83A1-F6EECF244321}">
                <p14:modId xmlns:p14="http://schemas.microsoft.com/office/powerpoint/2010/main" val="1188915202"/>
              </p:ext>
            </p:extLst>
          </p:nvPr>
        </p:nvGraphicFramePr>
        <p:xfrm>
          <a:off x="323557" y="942122"/>
          <a:ext cx="11822623" cy="2523744"/>
        </p:xfrm>
        <a:graphic>
          <a:graphicData uri="http://schemas.openxmlformats.org/drawingml/2006/table">
            <a:tbl>
              <a:tblPr firstRow="1" firstCol="1" bandRow="1">
                <a:tableStyleId>{5C22544A-7EE6-4342-B048-85BDC9FD1C3A}</a:tableStyleId>
              </a:tblPr>
              <a:tblGrid>
                <a:gridCol w="3580788">
                  <a:extLst>
                    <a:ext uri="{9D8B030D-6E8A-4147-A177-3AD203B41FA5}">
                      <a16:colId xmlns:a16="http://schemas.microsoft.com/office/drawing/2014/main" val="1131723446"/>
                    </a:ext>
                  </a:extLst>
                </a:gridCol>
                <a:gridCol w="2214920">
                  <a:extLst>
                    <a:ext uri="{9D8B030D-6E8A-4147-A177-3AD203B41FA5}">
                      <a16:colId xmlns:a16="http://schemas.microsoft.com/office/drawing/2014/main" val="892406044"/>
                    </a:ext>
                  </a:extLst>
                </a:gridCol>
                <a:gridCol w="3293237">
                  <a:extLst>
                    <a:ext uri="{9D8B030D-6E8A-4147-A177-3AD203B41FA5}">
                      <a16:colId xmlns:a16="http://schemas.microsoft.com/office/drawing/2014/main" val="74225889"/>
                    </a:ext>
                  </a:extLst>
                </a:gridCol>
                <a:gridCol w="2733678">
                  <a:extLst>
                    <a:ext uri="{9D8B030D-6E8A-4147-A177-3AD203B41FA5}">
                      <a16:colId xmlns:a16="http://schemas.microsoft.com/office/drawing/2014/main" val="355834195"/>
                    </a:ext>
                  </a:extLst>
                </a:gridCol>
              </a:tblGrid>
              <a:tr h="38100">
                <a:tc>
                  <a:txBody>
                    <a:bodyPr/>
                    <a:lstStyle/>
                    <a:p>
                      <a:pPr algn="ctr">
                        <a:lnSpc>
                          <a:spcPct val="115000"/>
                        </a:lnSpc>
                        <a:spcAft>
                          <a:spcPts val="0"/>
                        </a:spcAft>
                      </a:pPr>
                      <a:r>
                        <a:rPr lang="ar-MA" sz="3600" b="1" dirty="0">
                          <a:solidFill>
                            <a:schemeClr val="tx1"/>
                          </a:solidFill>
                          <a:effectLst/>
                        </a:rPr>
                        <a:t>علامة إعرابه</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ctr">
                        <a:lnSpc>
                          <a:spcPct val="115000"/>
                        </a:lnSpc>
                        <a:spcAft>
                          <a:spcPts val="0"/>
                        </a:spcAft>
                      </a:pPr>
                      <a:r>
                        <a:rPr lang="ar-MA" sz="3600" b="1">
                          <a:solidFill>
                            <a:schemeClr val="tx1"/>
                          </a:solidFill>
                          <a:effectLst/>
                        </a:rPr>
                        <a:t>إعرابه</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ctr">
                        <a:lnSpc>
                          <a:spcPct val="115000"/>
                        </a:lnSpc>
                        <a:spcAft>
                          <a:spcPts val="0"/>
                        </a:spcAft>
                      </a:pPr>
                      <a:r>
                        <a:rPr lang="ar-MA" sz="3600" b="1">
                          <a:solidFill>
                            <a:schemeClr val="tx1"/>
                          </a:solidFill>
                          <a:effectLst/>
                        </a:rPr>
                        <a:t>نوعه</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ctr">
                        <a:lnSpc>
                          <a:spcPct val="115000"/>
                        </a:lnSpc>
                        <a:spcAft>
                          <a:spcPts val="0"/>
                        </a:spcAft>
                      </a:pPr>
                      <a:r>
                        <a:rPr lang="ar-MA" sz="3600" b="1">
                          <a:solidFill>
                            <a:schemeClr val="tx1"/>
                          </a:solidFill>
                          <a:effectLst/>
                        </a:rPr>
                        <a:t>الفعل المضارع</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extLst>
                  <a:ext uri="{0D108BD9-81ED-4DB2-BD59-A6C34878D82A}">
                    <a16:rowId xmlns:a16="http://schemas.microsoft.com/office/drawing/2014/main" val="267821760"/>
                  </a:ext>
                </a:extLst>
              </a:tr>
              <a:tr h="38100">
                <a:tc>
                  <a:txBody>
                    <a:bodyPr/>
                    <a:lstStyle/>
                    <a:p>
                      <a:pPr algn="ctr">
                        <a:lnSpc>
                          <a:spcPct val="115000"/>
                        </a:lnSpc>
                        <a:spcAft>
                          <a:spcPts val="0"/>
                        </a:spcAft>
                      </a:pPr>
                      <a:r>
                        <a:rPr lang="ar-MA" sz="3600" b="1">
                          <a:solidFill>
                            <a:schemeClr val="tx1"/>
                          </a:solidFill>
                          <a:effectLst/>
                        </a:rPr>
                        <a:t>الضمة الظاهرة</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rowSpan="3">
                  <a:txBody>
                    <a:bodyPr/>
                    <a:lstStyle/>
                    <a:p>
                      <a:pPr algn="ctr">
                        <a:lnSpc>
                          <a:spcPct val="115000"/>
                        </a:lnSpc>
                        <a:spcBef>
                          <a:spcPts val="1200"/>
                        </a:spcBef>
                        <a:spcAft>
                          <a:spcPts val="0"/>
                        </a:spcAft>
                      </a:pPr>
                      <a:r>
                        <a:rPr lang="ar-MA" sz="3600" b="1" dirty="0">
                          <a:solidFill>
                            <a:schemeClr val="tx1"/>
                          </a:solidFill>
                          <a:effectLst/>
                        </a:rPr>
                        <a:t>مرفوع</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15000"/>
                        </a:lnSpc>
                        <a:spcAft>
                          <a:spcPts val="0"/>
                        </a:spcAft>
                      </a:pPr>
                      <a:r>
                        <a:rPr lang="ar-MA" sz="3600" b="1">
                          <a:solidFill>
                            <a:schemeClr val="tx1"/>
                          </a:solidFill>
                          <a:effectLst/>
                        </a:rPr>
                        <a:t>صحيح الآخر</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15000"/>
                        </a:lnSpc>
                        <a:spcAft>
                          <a:spcPts val="0"/>
                        </a:spcAft>
                      </a:pPr>
                      <a:r>
                        <a:rPr lang="ar-MA" sz="3600" b="1">
                          <a:solidFill>
                            <a:schemeClr val="tx1"/>
                          </a:solidFill>
                          <a:effectLst/>
                        </a:rPr>
                        <a:t>تعتبر</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extLst>
                  <a:ext uri="{0D108BD9-81ED-4DB2-BD59-A6C34878D82A}">
                    <a16:rowId xmlns:a16="http://schemas.microsoft.com/office/drawing/2014/main" val="235783952"/>
                  </a:ext>
                </a:extLst>
              </a:tr>
              <a:tr h="38100">
                <a:tc>
                  <a:txBody>
                    <a:bodyPr/>
                    <a:lstStyle/>
                    <a:p>
                      <a:pPr algn="ctr">
                        <a:lnSpc>
                          <a:spcPct val="115000"/>
                        </a:lnSpc>
                        <a:spcAft>
                          <a:spcPts val="0"/>
                        </a:spcAft>
                      </a:pPr>
                      <a:r>
                        <a:rPr lang="ar-MA" sz="3600" b="1">
                          <a:solidFill>
                            <a:schemeClr val="tx1"/>
                          </a:solidFill>
                          <a:effectLst/>
                        </a:rPr>
                        <a:t>الضمة المقدرة</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vMerge="1">
                  <a:txBody>
                    <a:bodyPr/>
                    <a:lstStyle/>
                    <a:p>
                      <a:pPr rtl="1"/>
                      <a:endParaRPr lang="ar-MA"/>
                    </a:p>
                  </a:txBody>
                  <a:tcPr/>
                </a:tc>
                <a:tc>
                  <a:txBody>
                    <a:bodyPr/>
                    <a:lstStyle/>
                    <a:p>
                      <a:pPr algn="ctr">
                        <a:lnSpc>
                          <a:spcPct val="115000"/>
                        </a:lnSpc>
                        <a:spcAft>
                          <a:spcPts val="0"/>
                        </a:spcAft>
                      </a:pPr>
                      <a:r>
                        <a:rPr lang="ar-MA" sz="3600" b="1" dirty="0">
                          <a:solidFill>
                            <a:schemeClr val="tx1"/>
                          </a:solidFill>
                          <a:effectLst/>
                        </a:rPr>
                        <a:t>آخره حرف علة</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15000"/>
                        </a:lnSpc>
                        <a:spcAft>
                          <a:spcPts val="0"/>
                        </a:spcAft>
                      </a:pPr>
                      <a:r>
                        <a:rPr lang="ar-MA" sz="3600" b="1">
                          <a:solidFill>
                            <a:schemeClr val="tx1"/>
                          </a:solidFill>
                          <a:effectLst/>
                        </a:rPr>
                        <a:t>يرى</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extLst>
                  <a:ext uri="{0D108BD9-81ED-4DB2-BD59-A6C34878D82A}">
                    <a16:rowId xmlns:a16="http://schemas.microsoft.com/office/drawing/2014/main" val="1983083107"/>
                  </a:ext>
                </a:extLst>
              </a:tr>
              <a:tr h="38100">
                <a:tc>
                  <a:txBody>
                    <a:bodyPr/>
                    <a:lstStyle/>
                    <a:p>
                      <a:pPr algn="ctr">
                        <a:lnSpc>
                          <a:spcPct val="115000"/>
                        </a:lnSpc>
                        <a:spcAft>
                          <a:spcPts val="0"/>
                        </a:spcAft>
                      </a:pPr>
                      <a:r>
                        <a:rPr lang="ar-MA" sz="3600" b="1" dirty="0">
                          <a:solidFill>
                            <a:schemeClr val="tx1"/>
                          </a:solidFill>
                          <a:effectLst/>
                        </a:rPr>
                        <a:t>ثبوت النون</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vMerge="1">
                  <a:txBody>
                    <a:bodyPr/>
                    <a:lstStyle/>
                    <a:p>
                      <a:pPr rtl="1"/>
                      <a:endParaRPr lang="ar-MA"/>
                    </a:p>
                  </a:txBody>
                  <a:tcPr/>
                </a:tc>
                <a:tc>
                  <a:txBody>
                    <a:bodyPr/>
                    <a:lstStyle/>
                    <a:p>
                      <a:pPr algn="ctr">
                        <a:lnSpc>
                          <a:spcPct val="115000"/>
                        </a:lnSpc>
                        <a:spcAft>
                          <a:spcPts val="0"/>
                        </a:spcAft>
                      </a:pPr>
                      <a:r>
                        <a:rPr lang="ar-MA" sz="3600" b="1" dirty="0">
                          <a:solidFill>
                            <a:schemeClr val="tx1"/>
                          </a:solidFill>
                          <a:effectLst/>
                        </a:rPr>
                        <a:t>من الأفعال الخمسة</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lnSpc>
                          <a:spcPct val="115000"/>
                        </a:lnSpc>
                        <a:spcAft>
                          <a:spcPts val="0"/>
                        </a:spcAft>
                      </a:pPr>
                      <a:r>
                        <a:rPr lang="ar-MA" sz="3600" b="1" dirty="0">
                          <a:solidFill>
                            <a:schemeClr val="tx1"/>
                          </a:solidFill>
                          <a:effectLst/>
                        </a:rPr>
                        <a:t>يتوافدون</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extLst>
                  <a:ext uri="{0D108BD9-81ED-4DB2-BD59-A6C34878D82A}">
                    <a16:rowId xmlns:a16="http://schemas.microsoft.com/office/drawing/2014/main" val="4028065284"/>
                  </a:ext>
                </a:extLst>
              </a:tr>
            </a:tbl>
          </a:graphicData>
        </a:graphic>
      </p:graphicFrame>
      <p:sp>
        <p:nvSpPr>
          <p:cNvPr id="5" name="Text Box 1"/>
          <p:cNvSpPr txBox="1">
            <a:spLocks noChangeArrowheads="1"/>
          </p:cNvSpPr>
          <p:nvPr/>
        </p:nvSpPr>
        <p:spPr bwMode="auto">
          <a:xfrm>
            <a:off x="323557" y="3561190"/>
            <a:ext cx="11822623" cy="191114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0" fontAlgn="base" latinLnBrk="0" hangingPunct="0">
              <a:lnSpc>
                <a:spcPct val="100000"/>
              </a:lnSpc>
              <a:spcBef>
                <a:spcPct val="0"/>
              </a:spcBef>
              <a:spcAft>
                <a:spcPts val="800"/>
              </a:spcAft>
              <a:buClrTx/>
              <a:buSzTx/>
              <a:buFontTx/>
              <a:buNone/>
              <a:tabLst/>
            </a:pPr>
            <a:r>
              <a:rPr kumimoji="0" lang="ar-SA" altLang="ar-MA" sz="3600" b="1" i="0" u="none" strike="noStrike" cap="none" normalizeH="0" baseline="0" dirty="0" smtClean="0">
                <a:ln>
                  <a:noFill/>
                </a:ln>
                <a:effectLst/>
                <a:latin typeface="Arial" panose="020B0604020202020204" pitchFamily="34" charset="0"/>
                <a:ea typeface="Arial" panose="020B0604020202020204" pitchFamily="34" charset="0"/>
                <a:cs typeface="Arial" panose="020B0604020202020204" pitchFamily="34" charset="0"/>
              </a:rPr>
              <a:t>- </a:t>
            </a:r>
            <a:r>
              <a:rPr kumimoji="0" lang="ar-SA" altLang="ar-MA" sz="3600" b="1" i="0" u="none" strike="noStrike" cap="none" normalizeH="0" baseline="0" dirty="0" smtClean="0">
                <a:ln>
                  <a:noFill/>
                </a:ln>
                <a:solidFill>
                  <a:srgbClr val="FF0000"/>
                </a:solidFill>
                <a:effectLst/>
                <a:latin typeface="Arial" panose="020B0604020202020204" pitchFamily="34" charset="0"/>
                <a:ea typeface="Arial" panose="020B0604020202020204" pitchFamily="34" charset="0"/>
                <a:cs typeface="Arial" panose="020B0604020202020204" pitchFamily="34" charset="0"/>
              </a:rPr>
              <a:t>استنتاج: </a:t>
            </a:r>
            <a:r>
              <a:rPr kumimoji="0" lang="ar-SA" altLang="ar-MA" sz="3600" b="1" i="0" u="none" strike="noStrike" cap="none" normalizeH="0" baseline="0" dirty="0" smtClean="0">
                <a:ln>
                  <a:noFill/>
                </a:ln>
                <a:effectLst/>
                <a:latin typeface="Arial" panose="020B0604020202020204" pitchFamily="34" charset="0"/>
                <a:ea typeface="Arial" panose="020B0604020202020204" pitchFamily="34" charset="0"/>
                <a:cs typeface="Arial" panose="020B0604020202020204" pitchFamily="34" charset="0"/>
              </a:rPr>
              <a:t>يرفع الفعل المضارع إذا لم يسبقه ناصب أو جازم؛ يرفع الفعل المضارع الصحيح الآخر بالضمة الظاهرة ويرفع الناقص بالضمة المقدرة، وترفع الأفعال الخمسة بثبوت النون.</a:t>
            </a:r>
            <a:endParaRPr kumimoji="0" lang="ar-MA" altLang="ar-MA" sz="3600" b="0" i="0" u="none" strike="noStrike" cap="none" normalizeH="0" baseline="0" dirty="0" smtClean="0">
              <a:ln>
                <a:noFill/>
              </a:ln>
              <a:effectLst/>
              <a:latin typeface="Arial" panose="020B0604020202020204" pitchFamily="34" charset="0"/>
            </a:endParaRPr>
          </a:p>
        </p:txBody>
      </p:sp>
    </p:spTree>
    <p:extLst>
      <p:ext uri="{BB962C8B-B14F-4D97-AF65-F5344CB8AC3E}">
        <p14:creationId xmlns:p14="http://schemas.microsoft.com/office/powerpoint/2010/main" val="7559258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440615" y="36902"/>
            <a:ext cx="3635224" cy="584775"/>
          </a:xfrm>
          <a:prstGeom prst="rect">
            <a:avLst/>
          </a:prstGeom>
          <a:solidFill>
            <a:schemeClr val="tx2">
              <a:lumMod val="10000"/>
              <a:lumOff val="90000"/>
            </a:schemeClr>
          </a:solidFill>
        </p:spPr>
        <p:txBody>
          <a:bodyPr wrap="square">
            <a:spAutoFit/>
          </a:bodyPr>
          <a:lstStyle/>
          <a:p>
            <a:pPr algn="r" rtl="1"/>
            <a:r>
              <a:rPr lang="ar-MA" sz="3200" b="1" dirty="0" smtClean="0">
                <a:solidFill>
                  <a:srgbClr val="00B050"/>
                </a:solidFill>
                <a:effectLst>
                  <a:outerShdw blurRad="38100" dist="38100" dir="2700000" algn="tl">
                    <a:srgbClr val="000000">
                      <a:alpha val="43137"/>
                    </a:srgbClr>
                  </a:outerShdw>
                </a:effectLst>
              </a:rPr>
              <a:t>2-</a:t>
            </a:r>
            <a:r>
              <a:rPr lang="ar-MA" sz="3200" b="1" dirty="0">
                <a:solidFill>
                  <a:srgbClr val="00B050"/>
                </a:solidFill>
                <a:effectLst>
                  <a:outerShdw blurRad="38100" dist="38100" dir="2700000" algn="tl">
                    <a:srgbClr val="000000">
                      <a:alpha val="43137"/>
                    </a:srgbClr>
                  </a:outerShdw>
                </a:effectLst>
              </a:rPr>
              <a:t>	 </a:t>
            </a:r>
            <a:r>
              <a:rPr lang="ar-MA" sz="3200" b="1" dirty="0" smtClean="0">
                <a:solidFill>
                  <a:srgbClr val="00B050"/>
                </a:solidFill>
                <a:effectLst>
                  <a:outerShdw blurRad="38100" dist="38100" dir="2700000" algn="tl">
                    <a:srgbClr val="000000">
                      <a:alpha val="43137"/>
                    </a:srgbClr>
                  </a:outerShdw>
                </a:effectLst>
              </a:rPr>
              <a:t>نصب </a:t>
            </a:r>
            <a:r>
              <a:rPr lang="ar-MA" sz="3200" b="1" dirty="0">
                <a:solidFill>
                  <a:srgbClr val="00B050"/>
                </a:solidFill>
                <a:effectLst>
                  <a:outerShdw blurRad="38100" dist="38100" dir="2700000" algn="tl">
                    <a:srgbClr val="000000">
                      <a:alpha val="43137"/>
                    </a:srgbClr>
                  </a:outerShdw>
                </a:effectLst>
              </a:rPr>
              <a:t>الفعل المضارع:</a:t>
            </a:r>
          </a:p>
        </p:txBody>
      </p:sp>
      <p:graphicFrame>
        <p:nvGraphicFramePr>
          <p:cNvPr id="4" name="Table 3"/>
          <p:cNvGraphicFramePr>
            <a:graphicFrameLocks noGrp="1"/>
          </p:cNvGraphicFramePr>
          <p:nvPr>
            <p:extLst>
              <p:ext uri="{D42A27DB-BD31-4B8C-83A1-F6EECF244321}">
                <p14:modId xmlns:p14="http://schemas.microsoft.com/office/powerpoint/2010/main" val="2358472914"/>
              </p:ext>
            </p:extLst>
          </p:nvPr>
        </p:nvGraphicFramePr>
        <p:xfrm>
          <a:off x="112543" y="676242"/>
          <a:ext cx="11963296" cy="4486656"/>
        </p:xfrm>
        <a:graphic>
          <a:graphicData uri="http://schemas.openxmlformats.org/drawingml/2006/table">
            <a:tbl>
              <a:tblPr firstRow="1" firstCol="1" bandRow="1">
                <a:tableStyleId>{5C22544A-7EE6-4342-B048-85BDC9FD1C3A}</a:tableStyleId>
              </a:tblPr>
              <a:tblGrid>
                <a:gridCol w="3330233">
                  <a:extLst>
                    <a:ext uri="{9D8B030D-6E8A-4147-A177-3AD203B41FA5}">
                      <a16:colId xmlns:a16="http://schemas.microsoft.com/office/drawing/2014/main" val="1801816673"/>
                    </a:ext>
                  </a:extLst>
                </a:gridCol>
                <a:gridCol w="3900007">
                  <a:extLst>
                    <a:ext uri="{9D8B030D-6E8A-4147-A177-3AD203B41FA5}">
                      <a16:colId xmlns:a16="http://schemas.microsoft.com/office/drawing/2014/main" val="2857590021"/>
                    </a:ext>
                  </a:extLst>
                </a:gridCol>
                <a:gridCol w="1949021">
                  <a:extLst>
                    <a:ext uri="{9D8B030D-6E8A-4147-A177-3AD203B41FA5}">
                      <a16:colId xmlns:a16="http://schemas.microsoft.com/office/drawing/2014/main" val="1092950753"/>
                    </a:ext>
                  </a:extLst>
                </a:gridCol>
                <a:gridCol w="2784035">
                  <a:extLst>
                    <a:ext uri="{9D8B030D-6E8A-4147-A177-3AD203B41FA5}">
                      <a16:colId xmlns:a16="http://schemas.microsoft.com/office/drawing/2014/main" val="3282962043"/>
                    </a:ext>
                  </a:extLst>
                </a:gridCol>
              </a:tblGrid>
              <a:tr h="38100">
                <a:tc>
                  <a:txBody>
                    <a:bodyPr/>
                    <a:lstStyle/>
                    <a:p>
                      <a:pPr algn="ctr">
                        <a:lnSpc>
                          <a:spcPct val="115000"/>
                        </a:lnSpc>
                        <a:spcAft>
                          <a:spcPts val="0"/>
                        </a:spcAft>
                      </a:pPr>
                      <a:r>
                        <a:rPr lang="ar-MA" sz="3200" b="1" dirty="0">
                          <a:solidFill>
                            <a:schemeClr val="tx1"/>
                          </a:solidFill>
                          <a:effectLst/>
                        </a:rPr>
                        <a:t>علامة إعرابه</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lnSpc>
                          <a:spcPct val="115000"/>
                        </a:lnSpc>
                        <a:spcAft>
                          <a:spcPts val="0"/>
                        </a:spcAft>
                      </a:pPr>
                      <a:r>
                        <a:rPr lang="ar-MA" sz="3200" b="1" dirty="0">
                          <a:solidFill>
                            <a:schemeClr val="tx1"/>
                          </a:solidFill>
                          <a:effectLst/>
                        </a:rPr>
                        <a:t>سبب نصبه</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lnSpc>
                          <a:spcPct val="115000"/>
                        </a:lnSpc>
                        <a:spcAft>
                          <a:spcPts val="0"/>
                        </a:spcAft>
                      </a:pPr>
                      <a:r>
                        <a:rPr lang="ar-MA" sz="3200" b="1" dirty="0">
                          <a:solidFill>
                            <a:schemeClr val="tx1"/>
                          </a:solidFill>
                          <a:effectLst/>
                        </a:rPr>
                        <a:t>إعرابه</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lnSpc>
                          <a:spcPct val="115000"/>
                        </a:lnSpc>
                        <a:spcAft>
                          <a:spcPts val="0"/>
                        </a:spcAft>
                      </a:pPr>
                      <a:r>
                        <a:rPr lang="ar-MA" sz="3200" b="1" dirty="0">
                          <a:solidFill>
                            <a:schemeClr val="tx1"/>
                          </a:solidFill>
                          <a:effectLst/>
                        </a:rPr>
                        <a:t>الفعل المضارع</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4175886615"/>
                  </a:ext>
                </a:extLst>
              </a:tr>
              <a:tr h="38100">
                <a:tc>
                  <a:txBody>
                    <a:bodyPr/>
                    <a:lstStyle/>
                    <a:p>
                      <a:pPr algn="ctr">
                        <a:lnSpc>
                          <a:spcPct val="115000"/>
                        </a:lnSpc>
                        <a:spcAft>
                          <a:spcPts val="0"/>
                        </a:spcAft>
                      </a:pPr>
                      <a:r>
                        <a:rPr lang="ar-MA" sz="3200" b="1" dirty="0">
                          <a:solidFill>
                            <a:schemeClr val="tx1"/>
                          </a:solidFill>
                          <a:effectLst/>
                        </a:rPr>
                        <a:t>الفتحة الظاهرة</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ar-MA" sz="3200" b="1" dirty="0">
                          <a:solidFill>
                            <a:schemeClr val="tx1"/>
                          </a:solidFill>
                          <a:effectLst/>
                        </a:rPr>
                        <a:t>سبقته أن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7">
                  <a:txBody>
                    <a:bodyPr/>
                    <a:lstStyle/>
                    <a:p>
                      <a:pPr algn="ctr">
                        <a:lnSpc>
                          <a:spcPct val="115000"/>
                        </a:lnSpc>
                        <a:spcBef>
                          <a:spcPts val="1200"/>
                        </a:spcBef>
                        <a:spcAft>
                          <a:spcPts val="0"/>
                        </a:spcAft>
                      </a:pPr>
                      <a:r>
                        <a:rPr lang="ar-MA" sz="3200" b="1" dirty="0">
                          <a:solidFill>
                            <a:schemeClr val="tx1"/>
                          </a:solidFill>
                          <a:effectLst/>
                        </a:rPr>
                        <a:t> </a:t>
                      </a:r>
                      <a:r>
                        <a:rPr lang="ar-MA" sz="3200" b="1" dirty="0" smtClean="0">
                          <a:solidFill>
                            <a:schemeClr val="tx1"/>
                          </a:solidFill>
                          <a:effectLst/>
                        </a:rPr>
                        <a:t>منصوب</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ar-MA" sz="3200" b="1" dirty="0" smtClean="0">
                          <a:solidFill>
                            <a:schemeClr val="tx1"/>
                          </a:solidFill>
                          <a:effectLst/>
                        </a:rPr>
                        <a:t>أن يقيم</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3187529170"/>
                  </a:ext>
                </a:extLst>
              </a:tr>
              <a:tr h="38100">
                <a:tc>
                  <a:txBody>
                    <a:bodyPr/>
                    <a:lstStyle/>
                    <a:p>
                      <a:endParaRPr lang="ar-MA"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lang="ar-MA"/>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pPr rtl="1"/>
                      <a:endParaRPr lang="ar-MA"/>
                    </a:p>
                  </a:txBody>
                  <a:tcPr/>
                </a:tc>
                <a:tc>
                  <a:txBody>
                    <a:bodyPr/>
                    <a:lstStyle/>
                    <a:p>
                      <a:pPr algn="ctr">
                        <a:lnSpc>
                          <a:spcPct val="115000"/>
                        </a:lnSpc>
                        <a:spcAft>
                          <a:spcPts val="0"/>
                        </a:spcAft>
                      </a:pPr>
                      <a:r>
                        <a:rPr lang="ar-MA" sz="3200" b="1" dirty="0" smtClean="0">
                          <a:solidFill>
                            <a:schemeClr val="tx1"/>
                          </a:solidFill>
                          <a:effectLst/>
                        </a:rPr>
                        <a:t>لن تنال</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077561919"/>
                  </a:ext>
                </a:extLst>
              </a:tr>
              <a:tr h="38100">
                <a:tc>
                  <a:txBody>
                    <a:bodyPr/>
                    <a:lstStyle/>
                    <a:p>
                      <a:endParaRPr lang="ar-MA"/>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lang="ar-MA"/>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pPr rtl="1"/>
                      <a:endParaRPr lang="ar-MA"/>
                    </a:p>
                  </a:txBody>
                  <a:tcPr/>
                </a:tc>
                <a:tc>
                  <a:txBody>
                    <a:bodyPr/>
                    <a:lstStyle/>
                    <a:p>
                      <a:pPr algn="ctr">
                        <a:lnSpc>
                          <a:spcPct val="115000"/>
                        </a:lnSpc>
                        <a:spcAft>
                          <a:spcPts val="0"/>
                        </a:spcAft>
                      </a:pPr>
                      <a:r>
                        <a:rPr lang="ar-MA" sz="3200" b="1" dirty="0" smtClean="0">
                          <a:solidFill>
                            <a:schemeClr val="tx1"/>
                          </a:solidFill>
                          <a:effectLst/>
                        </a:rPr>
                        <a:t>كي يكون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2727999045"/>
                  </a:ext>
                </a:extLst>
              </a:tr>
              <a:tr h="38100">
                <a:tc>
                  <a:txBody>
                    <a:bodyPr/>
                    <a:lstStyle/>
                    <a:p>
                      <a:endParaRPr lang="ar-MA"/>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lang="ar-MA"/>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pPr rtl="1"/>
                      <a:endParaRPr lang="ar-MA"/>
                    </a:p>
                  </a:txBody>
                  <a:tcPr/>
                </a:tc>
                <a:tc>
                  <a:txBody>
                    <a:bodyPr/>
                    <a:lstStyle/>
                    <a:p>
                      <a:pPr algn="ctr">
                        <a:lnSpc>
                          <a:spcPct val="115000"/>
                        </a:lnSpc>
                        <a:spcAft>
                          <a:spcPts val="0"/>
                        </a:spcAft>
                      </a:pPr>
                      <a:r>
                        <a:rPr lang="ar-MA" sz="3200" b="1">
                          <a:solidFill>
                            <a:schemeClr val="tx1"/>
                          </a:solidFill>
                          <a:effectLst/>
                        </a:rPr>
                        <a:t>ليشاهدوا</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685480445"/>
                  </a:ext>
                </a:extLst>
              </a:tr>
              <a:tr h="38100">
                <a:tc>
                  <a:txBody>
                    <a:bodyPr/>
                    <a:lstStyle/>
                    <a:p>
                      <a:endParaRPr lang="ar-MA"/>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lang="ar-MA"/>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pPr rtl="1"/>
                      <a:endParaRPr lang="ar-MA"/>
                    </a:p>
                  </a:txBody>
                  <a:tcPr/>
                </a:tc>
                <a:tc>
                  <a:txBody>
                    <a:bodyPr/>
                    <a:lstStyle/>
                    <a:p>
                      <a:pPr algn="ctr">
                        <a:lnSpc>
                          <a:spcPct val="115000"/>
                        </a:lnSpc>
                        <a:spcAft>
                          <a:spcPts val="0"/>
                        </a:spcAft>
                      </a:pPr>
                      <a:r>
                        <a:rPr lang="ar-MA" sz="3200" b="1" dirty="0" smtClean="0">
                          <a:solidFill>
                            <a:schemeClr val="tx1"/>
                          </a:solidFill>
                          <a:effectLst/>
                        </a:rPr>
                        <a:t>لتقلع</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176937046"/>
                  </a:ext>
                </a:extLst>
              </a:tr>
              <a:tr h="38100">
                <a:tc>
                  <a:txBody>
                    <a:bodyPr/>
                    <a:lstStyle/>
                    <a:p>
                      <a:endParaRPr lang="ar-MA"/>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lang="ar-MA"/>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pPr rtl="1"/>
                      <a:endParaRPr lang="ar-MA"/>
                    </a:p>
                  </a:txBody>
                  <a:tcPr/>
                </a:tc>
                <a:tc>
                  <a:txBody>
                    <a:bodyPr/>
                    <a:lstStyle/>
                    <a:p>
                      <a:pPr algn="ctr">
                        <a:lnSpc>
                          <a:spcPct val="115000"/>
                        </a:lnSpc>
                        <a:spcAft>
                          <a:spcPts val="0"/>
                        </a:spcAft>
                      </a:pPr>
                      <a:r>
                        <a:rPr lang="ar-MA" sz="3200" b="1" dirty="0" smtClean="0">
                          <a:solidFill>
                            <a:schemeClr val="tx1"/>
                          </a:solidFill>
                          <a:effectLst/>
                        </a:rPr>
                        <a:t>حتى يرعى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933184599"/>
                  </a:ext>
                </a:extLst>
              </a:tr>
              <a:tr h="38100">
                <a:tc>
                  <a:txBody>
                    <a:bodyPr/>
                    <a:lstStyle/>
                    <a:p>
                      <a:endParaRPr lang="ar-MA"/>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lang="ar-MA"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pPr rtl="1"/>
                      <a:endParaRPr lang="ar-MA"/>
                    </a:p>
                  </a:txBody>
                  <a:tcPr/>
                </a:tc>
                <a:tc>
                  <a:txBody>
                    <a:bodyPr/>
                    <a:lstStyle/>
                    <a:p>
                      <a:pPr algn="ctr">
                        <a:lnSpc>
                          <a:spcPct val="115000"/>
                        </a:lnSpc>
                        <a:spcAft>
                          <a:spcPts val="0"/>
                        </a:spcAft>
                      </a:pPr>
                      <a:r>
                        <a:rPr lang="ar-MA" sz="3200" b="1" dirty="0" smtClean="0">
                          <a:solidFill>
                            <a:schemeClr val="tx1"/>
                          </a:solidFill>
                          <a:effectLst/>
                        </a:rPr>
                        <a:t>فتستمتع</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2237429357"/>
                  </a:ext>
                </a:extLst>
              </a:tr>
            </a:tbl>
          </a:graphicData>
        </a:graphic>
      </p:graphicFrame>
    </p:spTree>
    <p:extLst>
      <p:ext uri="{BB962C8B-B14F-4D97-AF65-F5344CB8AC3E}">
        <p14:creationId xmlns:p14="http://schemas.microsoft.com/office/powerpoint/2010/main" val="22764011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440615" y="36902"/>
            <a:ext cx="3635224" cy="584775"/>
          </a:xfrm>
          <a:prstGeom prst="rect">
            <a:avLst/>
          </a:prstGeom>
          <a:solidFill>
            <a:schemeClr val="tx2">
              <a:lumMod val="10000"/>
              <a:lumOff val="90000"/>
            </a:schemeClr>
          </a:solidFill>
        </p:spPr>
        <p:txBody>
          <a:bodyPr wrap="square">
            <a:spAutoFit/>
          </a:bodyPr>
          <a:lstStyle/>
          <a:p>
            <a:pPr algn="r" rtl="1"/>
            <a:r>
              <a:rPr lang="ar-MA" sz="3200" b="1" dirty="0" smtClean="0">
                <a:solidFill>
                  <a:srgbClr val="00B050"/>
                </a:solidFill>
                <a:effectLst>
                  <a:outerShdw blurRad="38100" dist="38100" dir="2700000" algn="tl">
                    <a:srgbClr val="000000">
                      <a:alpha val="43137"/>
                    </a:srgbClr>
                  </a:outerShdw>
                </a:effectLst>
              </a:rPr>
              <a:t>2-</a:t>
            </a:r>
            <a:r>
              <a:rPr lang="ar-MA" sz="3200" b="1" dirty="0">
                <a:solidFill>
                  <a:srgbClr val="00B050"/>
                </a:solidFill>
                <a:effectLst>
                  <a:outerShdw blurRad="38100" dist="38100" dir="2700000" algn="tl">
                    <a:srgbClr val="000000">
                      <a:alpha val="43137"/>
                    </a:srgbClr>
                  </a:outerShdw>
                </a:effectLst>
              </a:rPr>
              <a:t>	 </a:t>
            </a:r>
            <a:r>
              <a:rPr lang="ar-MA" sz="3200" b="1" dirty="0" smtClean="0">
                <a:solidFill>
                  <a:srgbClr val="00B050"/>
                </a:solidFill>
                <a:effectLst>
                  <a:outerShdw blurRad="38100" dist="38100" dir="2700000" algn="tl">
                    <a:srgbClr val="000000">
                      <a:alpha val="43137"/>
                    </a:srgbClr>
                  </a:outerShdw>
                </a:effectLst>
              </a:rPr>
              <a:t>نصب </a:t>
            </a:r>
            <a:r>
              <a:rPr lang="ar-MA" sz="3200" b="1" dirty="0">
                <a:solidFill>
                  <a:srgbClr val="00B050"/>
                </a:solidFill>
                <a:effectLst>
                  <a:outerShdw blurRad="38100" dist="38100" dir="2700000" algn="tl">
                    <a:srgbClr val="000000">
                      <a:alpha val="43137"/>
                    </a:srgbClr>
                  </a:outerShdw>
                </a:effectLst>
              </a:rPr>
              <a:t>الفعل المضارع:</a:t>
            </a:r>
          </a:p>
        </p:txBody>
      </p:sp>
      <p:graphicFrame>
        <p:nvGraphicFramePr>
          <p:cNvPr id="4" name="Table 3"/>
          <p:cNvGraphicFramePr>
            <a:graphicFrameLocks noGrp="1"/>
          </p:cNvGraphicFramePr>
          <p:nvPr>
            <p:extLst>
              <p:ext uri="{D42A27DB-BD31-4B8C-83A1-F6EECF244321}">
                <p14:modId xmlns:p14="http://schemas.microsoft.com/office/powerpoint/2010/main" val="1144176434"/>
              </p:ext>
            </p:extLst>
          </p:nvPr>
        </p:nvGraphicFramePr>
        <p:xfrm>
          <a:off x="112543" y="676242"/>
          <a:ext cx="11963296" cy="4486656"/>
        </p:xfrm>
        <a:graphic>
          <a:graphicData uri="http://schemas.openxmlformats.org/drawingml/2006/table">
            <a:tbl>
              <a:tblPr firstRow="1" firstCol="1" bandRow="1">
                <a:tableStyleId>{5C22544A-7EE6-4342-B048-85BDC9FD1C3A}</a:tableStyleId>
              </a:tblPr>
              <a:tblGrid>
                <a:gridCol w="3330233">
                  <a:extLst>
                    <a:ext uri="{9D8B030D-6E8A-4147-A177-3AD203B41FA5}">
                      <a16:colId xmlns:a16="http://schemas.microsoft.com/office/drawing/2014/main" val="1801816673"/>
                    </a:ext>
                  </a:extLst>
                </a:gridCol>
                <a:gridCol w="3900007">
                  <a:extLst>
                    <a:ext uri="{9D8B030D-6E8A-4147-A177-3AD203B41FA5}">
                      <a16:colId xmlns:a16="http://schemas.microsoft.com/office/drawing/2014/main" val="2857590021"/>
                    </a:ext>
                  </a:extLst>
                </a:gridCol>
                <a:gridCol w="1949021">
                  <a:extLst>
                    <a:ext uri="{9D8B030D-6E8A-4147-A177-3AD203B41FA5}">
                      <a16:colId xmlns:a16="http://schemas.microsoft.com/office/drawing/2014/main" val="1092950753"/>
                    </a:ext>
                  </a:extLst>
                </a:gridCol>
                <a:gridCol w="2784035">
                  <a:extLst>
                    <a:ext uri="{9D8B030D-6E8A-4147-A177-3AD203B41FA5}">
                      <a16:colId xmlns:a16="http://schemas.microsoft.com/office/drawing/2014/main" val="3282962043"/>
                    </a:ext>
                  </a:extLst>
                </a:gridCol>
              </a:tblGrid>
              <a:tr h="38100">
                <a:tc>
                  <a:txBody>
                    <a:bodyPr/>
                    <a:lstStyle/>
                    <a:p>
                      <a:pPr algn="ctr">
                        <a:lnSpc>
                          <a:spcPct val="115000"/>
                        </a:lnSpc>
                        <a:spcAft>
                          <a:spcPts val="0"/>
                        </a:spcAft>
                      </a:pPr>
                      <a:r>
                        <a:rPr lang="ar-MA" sz="3200" b="1" dirty="0">
                          <a:solidFill>
                            <a:schemeClr val="tx1"/>
                          </a:solidFill>
                          <a:effectLst/>
                        </a:rPr>
                        <a:t>علامة إعرابه</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lnSpc>
                          <a:spcPct val="115000"/>
                        </a:lnSpc>
                        <a:spcAft>
                          <a:spcPts val="0"/>
                        </a:spcAft>
                      </a:pPr>
                      <a:r>
                        <a:rPr lang="ar-MA" sz="3200" b="1" dirty="0">
                          <a:solidFill>
                            <a:schemeClr val="tx1"/>
                          </a:solidFill>
                          <a:effectLst/>
                        </a:rPr>
                        <a:t>سبب نصبه</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lnSpc>
                          <a:spcPct val="115000"/>
                        </a:lnSpc>
                        <a:spcAft>
                          <a:spcPts val="0"/>
                        </a:spcAft>
                      </a:pPr>
                      <a:r>
                        <a:rPr lang="ar-MA" sz="3200" b="1" dirty="0">
                          <a:solidFill>
                            <a:schemeClr val="tx1"/>
                          </a:solidFill>
                          <a:effectLst/>
                        </a:rPr>
                        <a:t>إعرابه</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lnSpc>
                          <a:spcPct val="115000"/>
                        </a:lnSpc>
                        <a:spcAft>
                          <a:spcPts val="0"/>
                        </a:spcAft>
                      </a:pPr>
                      <a:r>
                        <a:rPr lang="ar-MA" sz="3200" b="1" dirty="0">
                          <a:solidFill>
                            <a:schemeClr val="tx1"/>
                          </a:solidFill>
                          <a:effectLst/>
                        </a:rPr>
                        <a:t>الفعل المضارع</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4175886615"/>
                  </a:ext>
                </a:extLst>
              </a:tr>
              <a:tr h="38100">
                <a:tc>
                  <a:txBody>
                    <a:bodyPr/>
                    <a:lstStyle/>
                    <a:p>
                      <a:pPr algn="ctr">
                        <a:lnSpc>
                          <a:spcPct val="115000"/>
                        </a:lnSpc>
                        <a:spcAft>
                          <a:spcPts val="0"/>
                        </a:spcAft>
                      </a:pPr>
                      <a:r>
                        <a:rPr lang="ar-MA" sz="3200" b="1">
                          <a:solidFill>
                            <a:schemeClr val="tx1"/>
                          </a:solidFill>
                          <a:effectLst/>
                        </a:rPr>
                        <a:t>الفتحة الظاهرة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ar-MA" sz="3200" b="1">
                          <a:solidFill>
                            <a:schemeClr val="tx1"/>
                          </a:solidFill>
                          <a:effectLst/>
                        </a:rPr>
                        <a:t>سبقته أن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7">
                  <a:txBody>
                    <a:bodyPr/>
                    <a:lstStyle/>
                    <a:p>
                      <a:pPr algn="ctr">
                        <a:lnSpc>
                          <a:spcPct val="115000"/>
                        </a:lnSpc>
                        <a:spcBef>
                          <a:spcPts val="1200"/>
                        </a:spcBef>
                        <a:spcAft>
                          <a:spcPts val="0"/>
                        </a:spcAft>
                      </a:pPr>
                      <a:r>
                        <a:rPr lang="ar-MA" sz="3200" b="1">
                          <a:solidFill>
                            <a:schemeClr val="tx1"/>
                          </a:solidFill>
                          <a:effectLst/>
                        </a:rPr>
                        <a:t> </a:t>
                      </a:r>
                      <a:endParaRPr lang="en-US" sz="3200" b="1">
                        <a:solidFill>
                          <a:schemeClr val="tx1"/>
                        </a:solidFill>
                        <a:effectLst/>
                      </a:endParaRPr>
                    </a:p>
                    <a:p>
                      <a:pPr algn="ctr">
                        <a:lnSpc>
                          <a:spcPct val="115000"/>
                        </a:lnSpc>
                        <a:spcBef>
                          <a:spcPts val="1200"/>
                        </a:spcBef>
                        <a:spcAft>
                          <a:spcPts val="0"/>
                        </a:spcAft>
                      </a:pPr>
                      <a:r>
                        <a:rPr lang="ar-MA" sz="3200" b="1">
                          <a:solidFill>
                            <a:schemeClr val="tx1"/>
                          </a:solidFill>
                          <a:effectLst/>
                        </a:rPr>
                        <a:t>منصوب</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ar-MA" sz="3200" b="1" dirty="0" smtClean="0">
                          <a:solidFill>
                            <a:schemeClr val="tx1"/>
                          </a:solidFill>
                          <a:effectLst/>
                        </a:rPr>
                        <a:t>أن يقيم</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3187529170"/>
                  </a:ext>
                </a:extLst>
              </a:tr>
              <a:tr h="38100">
                <a:tc>
                  <a:txBody>
                    <a:bodyPr/>
                    <a:lstStyle/>
                    <a:p>
                      <a:pPr algn="ctr">
                        <a:lnSpc>
                          <a:spcPct val="115000"/>
                        </a:lnSpc>
                        <a:spcAft>
                          <a:spcPts val="0"/>
                        </a:spcAft>
                      </a:pPr>
                      <a:r>
                        <a:rPr lang="ar-MA" sz="3200" b="1">
                          <a:solidFill>
                            <a:schemeClr val="tx1"/>
                          </a:solidFill>
                          <a:effectLst/>
                        </a:rPr>
                        <a:t>الفتحة الظاهرة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ar-MA" sz="3200" b="1" dirty="0">
                          <a:solidFill>
                            <a:schemeClr val="tx1"/>
                          </a:solidFill>
                          <a:effectLst/>
                        </a:rPr>
                        <a:t>سبقته لن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pPr rtl="1"/>
                      <a:endParaRPr lang="ar-MA"/>
                    </a:p>
                  </a:txBody>
                  <a:tcPr/>
                </a:tc>
                <a:tc>
                  <a:txBody>
                    <a:bodyPr/>
                    <a:lstStyle/>
                    <a:p>
                      <a:pPr algn="ctr">
                        <a:lnSpc>
                          <a:spcPct val="115000"/>
                        </a:lnSpc>
                        <a:spcAft>
                          <a:spcPts val="0"/>
                        </a:spcAft>
                      </a:pPr>
                      <a:r>
                        <a:rPr lang="ar-MA" sz="3200" b="1" dirty="0" smtClean="0">
                          <a:solidFill>
                            <a:schemeClr val="tx1"/>
                          </a:solidFill>
                          <a:effectLst/>
                        </a:rPr>
                        <a:t>لن تنال</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077561919"/>
                  </a:ext>
                </a:extLst>
              </a:tr>
              <a:tr h="38100">
                <a:tc>
                  <a:txBody>
                    <a:bodyPr/>
                    <a:lstStyle/>
                    <a:p>
                      <a:pPr algn="ctr">
                        <a:lnSpc>
                          <a:spcPct val="115000"/>
                        </a:lnSpc>
                        <a:spcAft>
                          <a:spcPts val="0"/>
                        </a:spcAft>
                      </a:pPr>
                      <a:r>
                        <a:rPr lang="ar-MA" sz="3200" b="1">
                          <a:solidFill>
                            <a:schemeClr val="tx1"/>
                          </a:solidFill>
                          <a:effectLst/>
                        </a:rPr>
                        <a:t>الفتحة الظاهرة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ar-MA" sz="3200" b="1">
                          <a:solidFill>
                            <a:schemeClr val="tx1"/>
                          </a:solidFill>
                          <a:effectLst/>
                        </a:rPr>
                        <a:t>مسبوق بـكي</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pPr rtl="1"/>
                      <a:endParaRPr lang="ar-MA"/>
                    </a:p>
                  </a:txBody>
                  <a:tcPr/>
                </a:tc>
                <a:tc>
                  <a:txBody>
                    <a:bodyPr/>
                    <a:lstStyle/>
                    <a:p>
                      <a:pPr algn="ctr">
                        <a:lnSpc>
                          <a:spcPct val="115000"/>
                        </a:lnSpc>
                        <a:spcAft>
                          <a:spcPts val="0"/>
                        </a:spcAft>
                      </a:pPr>
                      <a:r>
                        <a:rPr lang="ar-MA" sz="3200" b="1" dirty="0" smtClean="0">
                          <a:solidFill>
                            <a:schemeClr val="tx1"/>
                          </a:solidFill>
                          <a:effectLst/>
                        </a:rPr>
                        <a:t>كي يكون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2727999045"/>
                  </a:ext>
                </a:extLst>
              </a:tr>
              <a:tr h="38100">
                <a:tc>
                  <a:txBody>
                    <a:bodyPr/>
                    <a:lstStyle/>
                    <a:p>
                      <a:pPr algn="ctr">
                        <a:lnSpc>
                          <a:spcPct val="115000"/>
                        </a:lnSpc>
                        <a:spcAft>
                          <a:spcPts val="0"/>
                        </a:spcAft>
                      </a:pPr>
                      <a:r>
                        <a:rPr lang="ar-MA" sz="3200" b="1">
                          <a:solidFill>
                            <a:schemeClr val="tx1"/>
                          </a:solidFill>
                          <a:effectLst/>
                        </a:rPr>
                        <a:t>حذف النون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ar-MA" sz="3200" b="1" dirty="0">
                          <a:solidFill>
                            <a:schemeClr val="tx1"/>
                          </a:solidFill>
                          <a:effectLst/>
                        </a:rPr>
                        <a:t>مسبوق بلام التعليل</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pPr rtl="1"/>
                      <a:endParaRPr lang="ar-MA"/>
                    </a:p>
                  </a:txBody>
                  <a:tcPr/>
                </a:tc>
                <a:tc>
                  <a:txBody>
                    <a:bodyPr/>
                    <a:lstStyle/>
                    <a:p>
                      <a:pPr algn="ctr">
                        <a:lnSpc>
                          <a:spcPct val="115000"/>
                        </a:lnSpc>
                        <a:spcAft>
                          <a:spcPts val="0"/>
                        </a:spcAft>
                      </a:pPr>
                      <a:r>
                        <a:rPr lang="ar-MA" sz="3200" b="1">
                          <a:solidFill>
                            <a:schemeClr val="tx1"/>
                          </a:solidFill>
                          <a:effectLst/>
                        </a:rPr>
                        <a:t>ليشاهدوا</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685480445"/>
                  </a:ext>
                </a:extLst>
              </a:tr>
              <a:tr h="38100">
                <a:tc>
                  <a:txBody>
                    <a:bodyPr/>
                    <a:lstStyle/>
                    <a:p>
                      <a:pPr algn="ctr">
                        <a:lnSpc>
                          <a:spcPct val="115000"/>
                        </a:lnSpc>
                        <a:spcAft>
                          <a:spcPts val="0"/>
                        </a:spcAft>
                      </a:pPr>
                      <a:r>
                        <a:rPr lang="ar-MA" sz="3200" b="1">
                          <a:solidFill>
                            <a:schemeClr val="tx1"/>
                          </a:solidFill>
                          <a:effectLst/>
                        </a:rPr>
                        <a:t>الفتحة الظاهرة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ar-MA" sz="3200" b="1">
                          <a:solidFill>
                            <a:schemeClr val="tx1"/>
                          </a:solidFill>
                          <a:effectLst/>
                        </a:rPr>
                        <a:t>مسبوق بلام الجحود</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pPr rtl="1"/>
                      <a:endParaRPr lang="ar-MA"/>
                    </a:p>
                  </a:txBody>
                  <a:tcPr/>
                </a:tc>
                <a:tc>
                  <a:txBody>
                    <a:bodyPr/>
                    <a:lstStyle/>
                    <a:p>
                      <a:pPr algn="ctr">
                        <a:lnSpc>
                          <a:spcPct val="115000"/>
                        </a:lnSpc>
                        <a:spcAft>
                          <a:spcPts val="0"/>
                        </a:spcAft>
                      </a:pPr>
                      <a:r>
                        <a:rPr lang="ar-MA" sz="3200" b="1" dirty="0" smtClean="0">
                          <a:solidFill>
                            <a:schemeClr val="tx1"/>
                          </a:solidFill>
                          <a:effectLst/>
                        </a:rPr>
                        <a:t>لتقلع</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176937046"/>
                  </a:ext>
                </a:extLst>
              </a:tr>
              <a:tr h="38100">
                <a:tc>
                  <a:txBody>
                    <a:bodyPr/>
                    <a:lstStyle/>
                    <a:p>
                      <a:pPr algn="ctr">
                        <a:lnSpc>
                          <a:spcPct val="115000"/>
                        </a:lnSpc>
                        <a:spcAft>
                          <a:spcPts val="0"/>
                        </a:spcAft>
                      </a:pPr>
                      <a:r>
                        <a:rPr lang="ar-MA" sz="3200" b="1">
                          <a:solidFill>
                            <a:schemeClr val="tx1"/>
                          </a:solidFill>
                          <a:effectLst/>
                        </a:rPr>
                        <a:t>الفتحة المقدرة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ar-MA" sz="3200" b="1">
                          <a:solidFill>
                            <a:schemeClr val="tx1"/>
                          </a:solidFill>
                          <a:effectLst/>
                        </a:rPr>
                        <a:t>مسبوق بحتى</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pPr rtl="1"/>
                      <a:endParaRPr lang="ar-MA"/>
                    </a:p>
                  </a:txBody>
                  <a:tcPr/>
                </a:tc>
                <a:tc>
                  <a:txBody>
                    <a:bodyPr/>
                    <a:lstStyle/>
                    <a:p>
                      <a:pPr algn="ctr">
                        <a:lnSpc>
                          <a:spcPct val="115000"/>
                        </a:lnSpc>
                        <a:spcAft>
                          <a:spcPts val="0"/>
                        </a:spcAft>
                      </a:pPr>
                      <a:r>
                        <a:rPr lang="ar-MA" sz="3200" b="1" dirty="0" smtClean="0">
                          <a:solidFill>
                            <a:schemeClr val="tx1"/>
                          </a:solidFill>
                          <a:effectLst/>
                        </a:rPr>
                        <a:t>حتى يرعى</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933184599"/>
                  </a:ext>
                </a:extLst>
              </a:tr>
              <a:tr h="38100">
                <a:tc>
                  <a:txBody>
                    <a:bodyPr/>
                    <a:lstStyle/>
                    <a:p>
                      <a:pPr algn="ctr">
                        <a:lnSpc>
                          <a:spcPct val="115000"/>
                        </a:lnSpc>
                        <a:spcAft>
                          <a:spcPts val="0"/>
                        </a:spcAft>
                      </a:pPr>
                      <a:r>
                        <a:rPr lang="ar-MA" sz="3200" b="1">
                          <a:solidFill>
                            <a:schemeClr val="tx1"/>
                          </a:solidFill>
                          <a:effectLst/>
                        </a:rPr>
                        <a:t>الفتحة الظاهرة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ar-MA" sz="3200" b="1">
                          <a:solidFill>
                            <a:schemeClr val="tx1"/>
                          </a:solidFill>
                          <a:effectLst/>
                        </a:rPr>
                        <a:t>مسبوق بفاء السببية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pPr rtl="1"/>
                      <a:endParaRPr lang="ar-MA"/>
                    </a:p>
                  </a:txBody>
                  <a:tcPr/>
                </a:tc>
                <a:tc>
                  <a:txBody>
                    <a:bodyPr/>
                    <a:lstStyle/>
                    <a:p>
                      <a:pPr algn="ctr">
                        <a:lnSpc>
                          <a:spcPct val="115000"/>
                        </a:lnSpc>
                        <a:spcAft>
                          <a:spcPts val="0"/>
                        </a:spcAft>
                      </a:pPr>
                      <a:r>
                        <a:rPr lang="ar-MA" sz="3200" b="1" dirty="0" smtClean="0">
                          <a:solidFill>
                            <a:schemeClr val="tx1"/>
                          </a:solidFill>
                          <a:effectLst/>
                        </a:rPr>
                        <a:t>فتستمتع</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2237429357"/>
                  </a:ext>
                </a:extLst>
              </a:tr>
            </a:tbl>
          </a:graphicData>
        </a:graphic>
      </p:graphicFrame>
    </p:spTree>
    <p:extLst>
      <p:ext uri="{BB962C8B-B14F-4D97-AF65-F5344CB8AC3E}">
        <p14:creationId xmlns:p14="http://schemas.microsoft.com/office/powerpoint/2010/main" val="40484136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82" y="172605"/>
            <a:ext cx="11864822" cy="3785652"/>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indent="-571500" algn="r" rtl="1">
              <a:lnSpc>
                <a:spcPct val="150000"/>
              </a:lnSpc>
              <a:buFont typeface="Wingdings" panose="05000000000000000000" pitchFamily="2" charset="2"/>
              <a:buChar char="Ø"/>
            </a:pPr>
            <a:r>
              <a:rPr lang="ar-MA" sz="3200" b="1" u="sng" dirty="0">
                <a:solidFill>
                  <a:srgbClr val="00B050"/>
                </a:solidFill>
              </a:rPr>
              <a:t>نستنتج أن</a:t>
            </a:r>
            <a:r>
              <a:rPr lang="ar-MA" sz="3200" b="1" u="sng" dirty="0" smtClean="0">
                <a:solidFill>
                  <a:srgbClr val="00B050"/>
                </a:solidFill>
              </a:rPr>
              <a:t>:</a:t>
            </a:r>
            <a:endParaRPr lang="ar-MA" sz="3200" b="1" u="sng" dirty="0" smtClean="0"/>
          </a:p>
          <a:p>
            <a:pPr marL="914400" lvl="1" indent="-457200" algn="r" rtl="1">
              <a:lnSpc>
                <a:spcPct val="150000"/>
              </a:lnSpc>
              <a:buFont typeface="Wingdings" panose="05000000000000000000" pitchFamily="2" charset="2"/>
              <a:buChar char="ü"/>
            </a:pPr>
            <a:r>
              <a:rPr lang="ar-MA" sz="3200" b="1" dirty="0"/>
              <a:t>ينصب الفعل المضارع إذا </a:t>
            </a:r>
            <a:r>
              <a:rPr lang="ar-MA" sz="3200" b="1" dirty="0" smtClean="0"/>
              <a:t>سبقته</a:t>
            </a:r>
            <a:r>
              <a:rPr lang="ar-MA" sz="3200" b="1" dirty="0" smtClean="0"/>
              <a:t> </a:t>
            </a:r>
            <a:r>
              <a:rPr lang="ar-MA" sz="3200" b="1" dirty="0"/>
              <a:t>أحد النواصب الآتية: أن، لن، إذن، كي. ينصب الفعل المضارع بأن مضمرة جوازا بعد لام التعليل، ووجوبا بعد لام الجحود وفاء السببية وحتى وأو. ينصب الفعل المضارع بالفتحة الظاهرة إذا كان صحيح الآخر أو ناقصا بالواو أو الياء، وبالضمة المقدرة إن كان ناقصا </a:t>
            </a:r>
            <a:r>
              <a:rPr lang="ar-MA" sz="3200" b="1" dirty="0" smtClean="0"/>
              <a:t>بالألف</a:t>
            </a:r>
            <a:r>
              <a:rPr lang="ar-MA" sz="3200" b="1" dirty="0"/>
              <a:t>.</a:t>
            </a:r>
          </a:p>
        </p:txBody>
      </p:sp>
    </p:spTree>
    <p:extLst>
      <p:ext uri="{BB962C8B-B14F-4D97-AF65-F5344CB8AC3E}">
        <p14:creationId xmlns:p14="http://schemas.microsoft.com/office/powerpoint/2010/main" val="33634686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78698" y="126606"/>
            <a:ext cx="2658795" cy="707886"/>
          </a:xfrm>
          <a:prstGeom prst="rect">
            <a:avLst/>
          </a:prstGeom>
          <a:solidFill>
            <a:schemeClr val="accent2">
              <a:lumMod val="60000"/>
              <a:lumOff val="40000"/>
            </a:schemeClr>
          </a:solidFill>
          <a:effectLst>
            <a:outerShdw blurRad="50800" dist="38100" dir="5400000" algn="t" rotWithShape="0">
              <a:prstClr val="black">
                <a:alpha val="40000"/>
              </a:prstClr>
            </a:outerShdw>
          </a:effectLst>
        </p:spPr>
        <p:txBody>
          <a:bodyPr wrap="square" rtlCol="1">
            <a:spAutoFit/>
          </a:bodyPr>
          <a:lstStyle/>
          <a:p>
            <a:pPr algn="ctr" rtl="1"/>
            <a:r>
              <a:rPr lang="ar-MA" sz="4000" b="1" dirty="0" smtClean="0">
                <a:solidFill>
                  <a:srgbClr val="FF0000"/>
                </a:solidFill>
              </a:rPr>
              <a:t>أستنتج</a:t>
            </a:r>
            <a:endParaRPr lang="ar-MA" sz="4000" b="1" dirty="0">
              <a:solidFill>
                <a:srgbClr val="FF0000"/>
              </a:solidFill>
            </a:endParaRPr>
          </a:p>
        </p:txBody>
      </p:sp>
      <p:sp>
        <p:nvSpPr>
          <p:cNvPr id="2" name="Rectangle 1"/>
          <p:cNvSpPr/>
          <p:nvPr/>
        </p:nvSpPr>
        <p:spPr>
          <a:xfrm>
            <a:off x="182881" y="1260790"/>
            <a:ext cx="11850430" cy="646331"/>
          </a:xfrm>
          <a:prstGeom prst="rect">
            <a:avLst/>
          </a:prstGeom>
          <a:solidFill>
            <a:schemeClr val="tx2">
              <a:lumMod val="10000"/>
              <a:lumOff val="90000"/>
            </a:schemeClr>
          </a:solidFill>
        </p:spPr>
        <p:txBody>
          <a:bodyPr wrap="square">
            <a:spAutoFit/>
          </a:bodyPr>
          <a:lstStyle/>
          <a:p>
            <a:pPr algn="r" rtl="1"/>
            <a:r>
              <a:rPr lang="ar-MA" sz="3600" b="1" dirty="0"/>
              <a:t>القاعدة الكلية بالكتاب </a:t>
            </a:r>
            <a:r>
              <a:rPr lang="ar-MA" sz="3600" b="1" dirty="0" smtClean="0"/>
              <a:t>المدرسي صفحة </a:t>
            </a:r>
            <a:r>
              <a:rPr lang="ar-MA" sz="3600" b="1" dirty="0" smtClean="0">
                <a:solidFill>
                  <a:srgbClr val="FF0000"/>
                </a:solidFill>
              </a:rPr>
              <a:t>99</a:t>
            </a:r>
            <a:endParaRPr lang="ar-MA" sz="3600" b="1" dirty="0">
              <a:solidFill>
                <a:srgbClr val="FF0000"/>
              </a:solidFill>
            </a:endParaRPr>
          </a:p>
        </p:txBody>
      </p:sp>
    </p:spTree>
    <p:extLst>
      <p:ext uri="{BB962C8B-B14F-4D97-AF65-F5344CB8AC3E}">
        <p14:creationId xmlns:p14="http://schemas.microsoft.com/office/powerpoint/2010/main" val="848600783"/>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Metropolitan</Template>
  <TotalTime>382</TotalTime>
  <Words>264</Words>
  <Application>Microsoft Office PowerPoint</Application>
  <PresentationFormat>Widescreen</PresentationFormat>
  <Paragraphs>76</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Wingdings</vt:lpstr>
      <vt:lpstr>Metropolitan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50</cp:revision>
  <dcterms:created xsi:type="dcterms:W3CDTF">2022-09-27T21:07:30Z</dcterms:created>
  <dcterms:modified xsi:type="dcterms:W3CDTF">2023-02-05T19:51:52Z</dcterms:modified>
</cp:coreProperties>
</file>