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66" r:id="rId5"/>
    <p:sldId id="260" r:id="rId6"/>
    <p:sldId id="259" r:id="rId7"/>
    <p:sldId id="291" r:id="rId8"/>
    <p:sldId id="292" r:id="rId9"/>
    <p:sldId id="269" r:id="rId10"/>
    <p:sldId id="288" r:id="rId11"/>
    <p:sldId id="290" r:id="rId12"/>
    <p:sldId id="29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66"/>
            <p14:sldId id="260"/>
            <p14:sldId id="259"/>
          </p14:sldIdLst>
        </p14:section>
        <p14:section name="الحصة الثانية" id="{2A91C92C-40D6-4917-917C-47E3B2CEE21D}">
          <p14:sldIdLst>
            <p14:sldId id="291"/>
            <p14:sldId id="292"/>
            <p14:sldId id="269"/>
            <p14:sldId id="288"/>
            <p14:sldId id="290"/>
            <p14:sldId id="29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18-10-1444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18-10-1444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18-10-1444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18-10-1444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18-10-1444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18-10-1444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18-10-1444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18-10-1444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18-10-1444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18-10-1444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18-10-1444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18-10-1444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18-10-1444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18-10-1444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18-10-1444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18-10-1444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18-10-1444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18-10-1444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المـــــــــجال: </a:t>
            </a:r>
            <a:r>
              <a:rPr lang="ar-MA" sz="5400" b="1" dirty="0" smtClean="0">
                <a:solidFill>
                  <a:schemeClr val="bg1"/>
                </a:solidFill>
                <a:effectLst>
                  <a:outerShdw blurRad="38100" dist="38100" dir="2700000" algn="tl">
                    <a:srgbClr val="000000">
                      <a:alpha val="43137"/>
                    </a:srgbClr>
                  </a:outerShdw>
                </a:effectLst>
              </a:rPr>
              <a:t>السكاني</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المجال الفني الثقافي</a:t>
            </a:r>
            <a:endParaRPr lang="ar-MA" sz="5400" b="1" dirty="0">
              <a:solidFill>
                <a:schemeClr val="bg1"/>
              </a:solidFill>
              <a:effectLst>
                <a:outerShdw blurRad="38100" dist="38100" dir="2700000" algn="tl">
                  <a:srgbClr val="000000">
                    <a:alpha val="43137"/>
                  </a:srgbClr>
                </a:outerShdw>
              </a:effectLst>
            </a:endParaRP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المــوضـوع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إلَى الْمَوْسِمِ إيمِيلْشِيلِ ص</a:t>
            </a:r>
            <a:r>
              <a:rPr lang="ar-MA" sz="5400" b="1" dirty="0">
                <a:solidFill>
                  <a:schemeClr val="bg1"/>
                </a:solidFill>
                <a:effectLst>
                  <a:outerShdw blurRad="38100" dist="38100" dir="2700000" algn="tl">
                    <a:srgbClr val="000000">
                      <a:alpha val="43137"/>
                    </a:srgbClr>
                  </a:outerShdw>
                </a:effectLst>
              </a:rPr>
              <a:t>: </a:t>
            </a:r>
            <a:r>
              <a:rPr lang="ar-MA" sz="5400" b="1" dirty="0" smtClean="0">
                <a:solidFill>
                  <a:srgbClr val="FF0000"/>
                </a:solidFill>
                <a:effectLst>
                  <a:outerShdw blurRad="38100" dist="38100" dir="2700000" algn="tl">
                    <a:srgbClr val="000000">
                      <a:alpha val="43137"/>
                    </a:srgbClr>
                  </a:outerShdw>
                </a:effectLst>
              </a:rPr>
              <a:t>203</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1" y="175847"/>
            <a:ext cx="11844997" cy="5916491"/>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3600" b="1" u="sng" dirty="0" smtClean="0">
                <a:solidFill>
                  <a:srgbClr val="00B050"/>
                </a:solidFill>
                <a:effectLst>
                  <a:outerShdw blurRad="38100" dist="38100" dir="2700000" algn="tl">
                    <a:srgbClr val="000000">
                      <a:alpha val="43137"/>
                    </a:srgbClr>
                  </a:outerShdw>
                </a:effectLst>
              </a:rPr>
              <a:t>لغة النص:</a:t>
            </a:r>
          </a:p>
          <a:p>
            <a:pPr algn="justLow" rtl="1">
              <a:lnSpc>
                <a:spcPct val="115000"/>
              </a:lnSpc>
              <a:spcAft>
                <a:spcPts val="1000"/>
              </a:spcAft>
            </a:pPr>
            <a:r>
              <a:rPr lang="ar-SA" sz="3600" b="1" dirty="0" smtClean="0">
                <a:solidFill>
                  <a:schemeClr val="bg1"/>
                </a:solidFill>
                <a:highlight>
                  <a:srgbClr val="FFFF00"/>
                </a:highlight>
                <a:latin typeface="Calibri" panose="020F0502020204030204" pitchFamily="34" charset="0"/>
                <a:ea typeface="Calibri" panose="020F0502020204030204" pitchFamily="34" charset="0"/>
              </a:rPr>
              <a:t>¤ </a:t>
            </a:r>
            <a:r>
              <a:rPr lang="ar-SA" sz="3600" b="1" dirty="0">
                <a:solidFill>
                  <a:schemeClr val="bg1"/>
                </a:solidFill>
                <a:highlight>
                  <a:srgbClr val="FFFF00"/>
                </a:highlight>
                <a:latin typeface="Calibri" panose="020F0502020204030204" pitchFamily="34" charset="0"/>
                <a:ea typeface="Calibri" panose="020F0502020204030204" pitchFamily="34" charset="0"/>
              </a:rPr>
              <a:t>الأفعال المضارعة:</a:t>
            </a:r>
            <a:r>
              <a:rPr lang="ar-SA" sz="3600" b="1" dirty="0">
                <a:solidFill>
                  <a:schemeClr val="bg1"/>
                </a:solidFill>
                <a:latin typeface="Calibri" panose="020F0502020204030204" pitchFamily="34" charset="0"/>
                <a:ea typeface="Calibri" panose="020F0502020204030204" pitchFamily="34" charset="0"/>
              </a:rPr>
              <a:t> [يعد – تقيمه - يجتمعون... ]؛ للدلالة على أن العادات مستمرة وستظل حاضرة في المجتمع المغربي حاضرا ومستقبلا.</a:t>
            </a:r>
            <a:endParaRPr lang="ar-MA" sz="3600" b="1" dirty="0" smtClean="0">
              <a:solidFill>
                <a:schemeClr val="bg1"/>
              </a:solidFill>
              <a:latin typeface="Calibri" panose="020F0502020204030204" pitchFamily="34" charset="0"/>
              <a:ea typeface="Calibri" panose="020F0502020204030204" pitchFamily="34" charset="0"/>
            </a:endParaRPr>
          </a:p>
          <a:p>
            <a:pPr algn="justLow" rtl="1">
              <a:lnSpc>
                <a:spcPct val="115000"/>
              </a:lnSpc>
              <a:spcAft>
                <a:spcPts val="1000"/>
              </a:spcAft>
            </a:pPr>
            <a:r>
              <a:rPr lang="ar-SA" sz="3600" b="1" dirty="0">
                <a:solidFill>
                  <a:schemeClr val="bg1"/>
                </a:solidFill>
                <a:highlight>
                  <a:srgbClr val="FFFF00"/>
                </a:highlight>
                <a:latin typeface="Calibri" panose="020F0502020204030204" pitchFamily="34" charset="0"/>
                <a:ea typeface="Calibri" panose="020F0502020204030204" pitchFamily="34" charset="0"/>
              </a:rPr>
              <a:t>¤ </a:t>
            </a:r>
            <a:r>
              <a:rPr lang="ar-SA" sz="3600" b="1" dirty="0">
                <a:solidFill>
                  <a:schemeClr val="bg1"/>
                </a:solidFill>
                <a:highlight>
                  <a:srgbClr val="FFFF00"/>
                </a:highlight>
                <a:latin typeface="Calibri" panose="020F0502020204030204" pitchFamily="34" charset="0"/>
                <a:ea typeface="Calibri" panose="020F0502020204030204" pitchFamily="34" charset="0"/>
              </a:rPr>
              <a:t>التوكيد</a:t>
            </a:r>
            <a:r>
              <a:rPr lang="ar-MA" sz="3600" b="1" dirty="0" smtClean="0">
                <a:solidFill>
                  <a:schemeClr val="bg1"/>
                </a:solidFill>
                <a:highlight>
                  <a:srgbClr val="FFFF00"/>
                </a:highlight>
                <a:latin typeface="Calibri" panose="020F0502020204030204" pitchFamily="34" charset="0"/>
                <a:ea typeface="Calibri" panose="020F0502020204030204" pitchFamily="34" charset="0"/>
              </a:rPr>
              <a:t>:</a:t>
            </a:r>
            <a:r>
              <a:rPr lang="ar-MA" sz="3600" b="1" dirty="0" smtClean="0">
                <a:solidFill>
                  <a:schemeClr val="bg1"/>
                </a:solidFill>
                <a:latin typeface="Calibri" panose="020F0502020204030204" pitchFamily="34" charset="0"/>
                <a:ea typeface="Calibri" panose="020F0502020204030204" pitchFamily="34" charset="0"/>
              </a:rPr>
              <a:t> </a:t>
            </a:r>
            <a:r>
              <a:rPr lang="ar-SA" sz="3600" b="1" dirty="0">
                <a:solidFill>
                  <a:schemeClr val="bg1"/>
                </a:solidFill>
                <a:latin typeface="Calibri" panose="020F0502020204030204" pitchFamily="34" charset="0"/>
                <a:ea typeface="Calibri" panose="020F0502020204030204" pitchFamily="34" charset="0"/>
              </a:rPr>
              <a:t>[موسم – إيميلشيل- أسطورة – شريط – سيناريو – الزوار –مشهد - احتفال ...]؛  وذلك للتأكيد على العادات العريقة التي يعرفها موسم إيميلشيل ونقل مظاهره الاحتفالية</a:t>
            </a:r>
            <a:r>
              <a:rPr lang="ar-MA" sz="3600" b="1" dirty="0" smtClean="0">
                <a:solidFill>
                  <a:schemeClr val="bg1"/>
                </a:solidFill>
                <a:latin typeface="Calibri" panose="020F0502020204030204" pitchFamily="34" charset="0"/>
                <a:ea typeface="Calibri" panose="020F0502020204030204" pitchFamily="34" charset="0"/>
              </a:rPr>
              <a:t>.</a:t>
            </a:r>
            <a:endParaRPr lang="ar-MA" sz="3600" b="1" dirty="0" smtClean="0">
              <a:solidFill>
                <a:schemeClr val="bg1"/>
              </a:solidFill>
              <a:latin typeface="Calibri" panose="020F0502020204030204" pitchFamily="34" charset="0"/>
              <a:ea typeface="Calibri" panose="020F0502020204030204" pitchFamily="34" charset="0"/>
            </a:endParaRPr>
          </a:p>
          <a:p>
            <a:pPr algn="justLow" rtl="1">
              <a:lnSpc>
                <a:spcPct val="115000"/>
              </a:lnSpc>
              <a:spcAft>
                <a:spcPts val="1000"/>
              </a:spcAft>
            </a:pPr>
            <a:r>
              <a:rPr lang="ar-MA" sz="3600" b="1" dirty="0">
                <a:solidFill>
                  <a:schemeClr val="bg1"/>
                </a:solidFill>
                <a:highlight>
                  <a:srgbClr val="FFFF00"/>
                </a:highlight>
                <a:latin typeface="Calibri" panose="020F0502020204030204" pitchFamily="34" charset="0"/>
                <a:ea typeface="Calibri" panose="020F0502020204030204" pitchFamily="34" charset="0"/>
              </a:rPr>
              <a:t>¤ </a:t>
            </a:r>
            <a:r>
              <a:rPr lang="ar-MA" sz="3600" b="1" dirty="0">
                <a:solidFill>
                  <a:schemeClr val="bg1"/>
                </a:solidFill>
                <a:highlight>
                  <a:srgbClr val="FFFF00"/>
                </a:highlight>
                <a:latin typeface="Calibri" panose="020F0502020204030204" pitchFamily="34" charset="0"/>
                <a:ea typeface="Calibri" panose="020F0502020204030204" pitchFamily="34" charset="0"/>
              </a:rPr>
              <a:t>الألفاظ العامية:</a:t>
            </a:r>
            <a:r>
              <a:rPr lang="ar-MA" sz="3600" b="1" dirty="0">
                <a:solidFill>
                  <a:schemeClr val="bg1"/>
                </a:solidFill>
                <a:latin typeface="Calibri" panose="020F0502020204030204" pitchFamily="34" charset="0"/>
                <a:ea typeface="Calibri" panose="020F0502020204030204" pitchFamily="34" charset="0"/>
              </a:rPr>
              <a:t> [إيسلي – تسليت – أبادير...]؛ ليربط النص ببيئته الأمازيغية، ولأن حمولة اللفظ المحلي من المعنى أقوى وأدل على المراد</a:t>
            </a:r>
            <a:endParaRPr lang="en-US" sz="3600" b="1" dirty="0">
              <a:solidFill>
                <a:schemeClr val="bg1"/>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084640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79" y="232116"/>
            <a:ext cx="11690252" cy="1754326"/>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u="sng" dirty="0" smtClean="0">
                <a:solidFill>
                  <a:srgbClr val="00B050"/>
                </a:solidFill>
                <a:effectLst>
                  <a:outerShdw blurRad="38100" dist="38100" dir="2700000" algn="tl">
                    <a:srgbClr val="000000">
                      <a:alpha val="43137"/>
                    </a:srgbClr>
                  </a:outerShdw>
                </a:effectLst>
              </a:rPr>
              <a:t>3. </a:t>
            </a:r>
            <a:r>
              <a:rPr lang="ar-MA" sz="3600" b="1" u="sng" dirty="0">
                <a:solidFill>
                  <a:srgbClr val="00B050"/>
                </a:solidFill>
                <a:effectLst>
                  <a:outerShdw blurRad="38100" dist="38100" dir="2700000" algn="tl">
                    <a:srgbClr val="000000">
                      <a:alpha val="43137"/>
                    </a:srgbClr>
                  </a:outerShdw>
                </a:effectLst>
              </a:rPr>
              <a:t>قيم النص</a:t>
            </a:r>
            <a:r>
              <a:rPr lang="ar-MA" sz="3600" b="1" u="sng" dirty="0" smtClean="0">
                <a:solidFill>
                  <a:srgbClr val="00B050"/>
                </a:solidFill>
                <a:effectLst>
                  <a:outerShdw blurRad="38100" dist="38100" dir="2700000" algn="tl">
                    <a:srgbClr val="000000">
                      <a:alpha val="43137"/>
                    </a:srgbClr>
                  </a:outerShdw>
                </a:effectLst>
              </a:rPr>
              <a:t>:</a:t>
            </a:r>
            <a:r>
              <a:rPr lang="ar-MA" sz="3600" b="1" dirty="0">
                <a:solidFill>
                  <a:schemeClr val="bg1"/>
                </a:solidFill>
                <a:effectLst>
                  <a:outerShdw blurRad="38100" dist="38100" dir="2700000" algn="tl">
                    <a:srgbClr val="000000">
                      <a:alpha val="43137"/>
                    </a:srgbClr>
                  </a:outerShdw>
                </a:effectLst>
              </a:rPr>
              <a:t> </a:t>
            </a:r>
            <a:endParaRPr lang="ar-MA" sz="3600" b="1" dirty="0" smtClean="0">
              <a:solidFill>
                <a:schemeClr val="bg1"/>
              </a:solidFill>
              <a:effectLst>
                <a:outerShdw blurRad="38100" dist="38100" dir="2700000" algn="tl">
                  <a:srgbClr val="000000">
                    <a:alpha val="43137"/>
                  </a:srgbClr>
                </a:outerShdw>
              </a:effectLst>
            </a:endParaRPr>
          </a:p>
          <a:p>
            <a:pPr lvl="0" algn="r" rtl="1">
              <a:lnSpc>
                <a:spcPct val="150000"/>
              </a:lnSpc>
            </a:pPr>
            <a:r>
              <a:rPr lang="ar-MA" sz="3600" b="1" dirty="0">
                <a:solidFill>
                  <a:schemeClr val="bg1"/>
                </a:solidFill>
                <a:effectLst>
                  <a:outerShdw blurRad="38100" dist="38100" dir="2700000" algn="tl">
                    <a:srgbClr val="000000">
                      <a:alpha val="43137"/>
                    </a:srgbClr>
                  </a:outerShdw>
                </a:effectLst>
              </a:rPr>
              <a:t>- ما القيم التي يمكن أن تستخلص من هذا النص</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rgbClr val="00B050"/>
              </a:solidFill>
            </a:endParaRPr>
          </a:p>
        </p:txBody>
      </p:sp>
      <p:sp>
        <p:nvSpPr>
          <p:cNvPr id="3" name="TextBox 2"/>
          <p:cNvSpPr txBox="1"/>
          <p:nvPr/>
        </p:nvSpPr>
        <p:spPr>
          <a:xfrm>
            <a:off x="4783014" y="2419642"/>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4" name="TextBox 3"/>
          <p:cNvSpPr txBox="1"/>
          <p:nvPr/>
        </p:nvSpPr>
        <p:spPr>
          <a:xfrm>
            <a:off x="182879" y="3102892"/>
            <a:ext cx="11802795" cy="820674"/>
          </a:xfrm>
          <a:prstGeom prst="rect">
            <a:avLst/>
          </a:prstGeom>
          <a:solidFill>
            <a:schemeClr val="accent2">
              <a:lumMod val="40000"/>
              <a:lumOff val="60000"/>
            </a:schemeClr>
          </a:solidFill>
        </p:spPr>
        <p:txBody>
          <a:bodyPr wrap="square" rtlCol="1">
            <a:spAutoFit/>
          </a:bodyPr>
          <a:lstStyle/>
          <a:p>
            <a:pPr algn="just" rtl="1">
              <a:lnSpc>
                <a:spcPct val="150000"/>
              </a:lnSpc>
            </a:pPr>
            <a:r>
              <a:rPr lang="ar-MA" sz="3600" b="1" dirty="0">
                <a:solidFill>
                  <a:schemeClr val="bg1"/>
                </a:solidFill>
                <a:effectLst>
                  <a:outerShdw blurRad="38100" dist="38100" dir="2700000" algn="tl">
                    <a:srgbClr val="000000">
                      <a:alpha val="43137"/>
                    </a:srgbClr>
                  </a:outerShdw>
                </a:effectLst>
              </a:rPr>
              <a:t>ركب أفكار النص في خلاصة مركزة لا تتجاوز خمسة أسطر.</a:t>
            </a:r>
            <a:endParaRPr lang="ar-MA" sz="36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35484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79" y="232116"/>
            <a:ext cx="11690252" cy="1754326"/>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u="sng" dirty="0" smtClean="0">
                <a:solidFill>
                  <a:srgbClr val="00B050"/>
                </a:solidFill>
                <a:effectLst>
                  <a:outerShdw blurRad="38100" dist="38100" dir="2700000" algn="tl">
                    <a:srgbClr val="000000">
                      <a:alpha val="43137"/>
                    </a:srgbClr>
                  </a:outerShdw>
                </a:effectLst>
              </a:rPr>
              <a:t>3. </a:t>
            </a:r>
            <a:r>
              <a:rPr lang="ar-MA" sz="3600" b="1" u="sng" dirty="0">
                <a:solidFill>
                  <a:srgbClr val="00B050"/>
                </a:solidFill>
                <a:effectLst>
                  <a:outerShdw blurRad="38100" dist="38100" dir="2700000" algn="tl">
                    <a:srgbClr val="000000">
                      <a:alpha val="43137"/>
                    </a:srgbClr>
                  </a:outerShdw>
                </a:effectLst>
              </a:rPr>
              <a:t>قيم النص</a:t>
            </a:r>
            <a:r>
              <a:rPr lang="ar-MA" sz="3600" b="1" u="sng" dirty="0" smtClean="0">
                <a:solidFill>
                  <a:srgbClr val="00B050"/>
                </a:solidFill>
                <a:effectLst>
                  <a:outerShdw blurRad="38100" dist="38100" dir="2700000" algn="tl">
                    <a:srgbClr val="000000">
                      <a:alpha val="43137"/>
                    </a:srgbClr>
                  </a:outerShdw>
                </a:effectLst>
              </a:rPr>
              <a:t>:</a:t>
            </a:r>
            <a:r>
              <a:rPr lang="ar-MA" sz="3600" b="1" dirty="0">
                <a:solidFill>
                  <a:schemeClr val="bg1"/>
                </a:solidFill>
                <a:effectLst>
                  <a:outerShdw blurRad="38100" dist="38100" dir="2700000" algn="tl">
                    <a:srgbClr val="000000">
                      <a:alpha val="43137"/>
                    </a:srgbClr>
                  </a:outerShdw>
                </a:effectLst>
              </a:rPr>
              <a:t> </a:t>
            </a:r>
            <a:endParaRPr lang="ar-MA" sz="3600" b="1" dirty="0" smtClean="0">
              <a:solidFill>
                <a:schemeClr val="bg1"/>
              </a:solidFill>
              <a:effectLst>
                <a:outerShdw blurRad="38100" dist="38100" dir="2700000" algn="tl">
                  <a:srgbClr val="000000">
                    <a:alpha val="43137"/>
                  </a:srgbClr>
                </a:outerShdw>
              </a:effectLst>
            </a:endParaRPr>
          </a:p>
          <a:p>
            <a:pPr lvl="0" algn="r" rtl="1">
              <a:lnSpc>
                <a:spcPct val="150000"/>
              </a:lnSpc>
            </a:pPr>
            <a:r>
              <a:rPr lang="ar-MA" sz="3600" b="1" dirty="0">
                <a:solidFill>
                  <a:schemeClr val="bg1"/>
                </a:solidFill>
                <a:effectLst>
                  <a:outerShdw blurRad="38100" dist="38100" dir="2700000" algn="tl">
                    <a:srgbClr val="000000">
                      <a:alpha val="43137"/>
                    </a:srgbClr>
                  </a:outerShdw>
                </a:effectLst>
              </a:rPr>
              <a:t>- السمو بالذوق الفني – الاعتزاز بالثقافة المغربية – الجمال...</a:t>
            </a:r>
            <a:endParaRPr lang="ar-MA" sz="3600" b="1" dirty="0">
              <a:solidFill>
                <a:srgbClr val="00B050"/>
              </a:solidFill>
            </a:endParaRPr>
          </a:p>
        </p:txBody>
      </p:sp>
      <p:sp>
        <p:nvSpPr>
          <p:cNvPr id="3" name="TextBox 2"/>
          <p:cNvSpPr txBox="1"/>
          <p:nvPr/>
        </p:nvSpPr>
        <p:spPr>
          <a:xfrm>
            <a:off x="4783014" y="2419642"/>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4" name="TextBox 3"/>
          <p:cNvSpPr txBox="1"/>
          <p:nvPr/>
        </p:nvSpPr>
        <p:spPr>
          <a:xfrm>
            <a:off x="182879" y="3102892"/>
            <a:ext cx="11802795" cy="2482667"/>
          </a:xfrm>
          <a:prstGeom prst="rect">
            <a:avLst/>
          </a:prstGeom>
          <a:solidFill>
            <a:schemeClr val="accent2">
              <a:lumMod val="40000"/>
              <a:lumOff val="60000"/>
            </a:schemeClr>
          </a:solidFill>
        </p:spPr>
        <p:txBody>
          <a:bodyPr wrap="square" rtlCol="1">
            <a:spAutoFit/>
          </a:bodyPr>
          <a:lstStyle/>
          <a:p>
            <a:pPr algn="just" rtl="1">
              <a:lnSpc>
                <a:spcPct val="150000"/>
              </a:lnSpc>
            </a:pPr>
            <a:r>
              <a:rPr lang="ar-MA" sz="3600" b="1" dirty="0">
                <a:solidFill>
                  <a:schemeClr val="bg1"/>
                </a:solidFill>
                <a:effectLst>
                  <a:outerShdw blurRad="38100" dist="38100" dir="2700000" algn="tl">
                    <a:srgbClr val="000000">
                      <a:alpha val="43137"/>
                    </a:srgbClr>
                  </a:outerShdw>
                </a:effectLst>
              </a:rPr>
              <a:t>يعد موسم إيميلشيل احتفالا شعبيا تقيمه سنويا عمالة الراشيدية من 19 إلى 21 شتنبر، تخليدا لأسطورة إيسلي وتسليت، والذي يتميز بمظاهر احتفالية للزواج، الشيء الذي يبهر السياح الأجانب بعراقة التقاليد المغربية.</a:t>
            </a:r>
            <a:endParaRPr lang="ar-MA" sz="36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485536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278966" y="1479819"/>
            <a:ext cx="8883747" cy="707886"/>
          </a:xfrm>
          <a:prstGeom prst="rect">
            <a:avLst/>
          </a:prstGeom>
          <a:solidFill>
            <a:schemeClr val="accent2">
              <a:lumMod val="40000"/>
              <a:lumOff val="60000"/>
            </a:schemeClr>
          </a:solidFill>
        </p:spPr>
        <p:txBody>
          <a:bodyPr wrap="square" rtlCol="1">
            <a:spAutoFit/>
          </a:bodyPr>
          <a:lstStyle/>
          <a:p>
            <a:pPr algn="r" rtl="1"/>
            <a:r>
              <a:rPr lang="ar-MA" sz="4000" b="1" dirty="0" smtClean="0">
                <a:solidFill>
                  <a:schemeClr val="bg1"/>
                </a:solidFill>
                <a:effectLst>
                  <a:outerShdw blurRad="38100" dist="38100" dir="2700000" algn="tl">
                    <a:srgbClr val="000000">
                      <a:alpha val="43137"/>
                    </a:srgbClr>
                  </a:outerShdw>
                </a:effectLst>
              </a:rPr>
              <a:t>- </a:t>
            </a:r>
            <a:r>
              <a:rPr lang="ar-MA" sz="4000" b="1" dirty="0">
                <a:solidFill>
                  <a:schemeClr val="bg1"/>
                </a:solidFill>
                <a:effectLst>
                  <a:outerShdw blurRad="38100" dist="38100" dir="2700000" algn="tl">
                    <a:srgbClr val="000000">
                      <a:alpha val="43137"/>
                    </a:srgbClr>
                  </a:outerShdw>
                </a:effectLst>
              </a:rPr>
              <a:t>ماذا تعرف عن الفلكلور المغربي؟</a:t>
            </a:r>
            <a:endParaRPr lang="ar-MA" sz="40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21920" y="2374079"/>
            <a:ext cx="11943470" cy="3671583"/>
          </a:xfrm>
          <a:prstGeom prst="rect">
            <a:avLst/>
          </a:prstGeom>
          <a:solidFill>
            <a:schemeClr val="tx1">
              <a:lumMod val="85000"/>
            </a:schemeClr>
          </a:solidFill>
        </p:spPr>
        <p:txBody>
          <a:bodyPr wrap="square" rtlCol="1">
            <a:spAutoFit/>
          </a:bodyPr>
          <a:lstStyle/>
          <a:p>
            <a:pPr algn="r" rtl="1">
              <a:lnSpc>
                <a:spcPct val="150000"/>
              </a:lnSpc>
            </a:pPr>
            <a:r>
              <a:rPr lang="ar-MA" sz="4000" b="1" dirty="0">
                <a:solidFill>
                  <a:schemeClr val="bg1"/>
                </a:solidFill>
                <a:effectLst>
                  <a:outerShdw blurRad="38100" dist="38100" dir="2700000" algn="tl">
                    <a:srgbClr val="000000">
                      <a:alpha val="43137"/>
                    </a:srgbClr>
                  </a:outerShdw>
                </a:effectLst>
              </a:rPr>
              <a:t>-	</a:t>
            </a:r>
            <a:r>
              <a:rPr lang="ar-MA" sz="4000" b="1" dirty="0">
                <a:solidFill>
                  <a:schemeClr val="bg1"/>
                </a:solidFill>
                <a:effectLst>
                  <a:outerShdw blurRad="38100" dist="38100" dir="2700000" algn="tl">
                    <a:srgbClr val="000000">
                      <a:alpha val="43137"/>
                    </a:srgbClr>
                  </a:outerShdw>
                </a:effectLst>
              </a:rPr>
              <a:t>لكل أمة عادات، وتقاليد، وموروثات، ومأثورات، وطقوس، وأغاني شعبية، ورقص، وأهازيج وغيرها، ويطلق على هذه الأشكال الفنية جميعها "اسم" الفولكلور ويتم عرضه في المغرب في المناسبات الاجتماعية وفي المواسم..</a:t>
            </a: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409761"/>
            <a:ext cx="11633981" cy="4247317"/>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a:solidFill>
                  <a:schemeClr val="bg1"/>
                </a:solidFill>
                <a:effectLst>
                  <a:outerShdw blurRad="38100" dist="38100" dir="2700000" algn="tl">
                    <a:srgbClr val="000000">
                      <a:alpha val="43137"/>
                    </a:srgbClr>
                  </a:outerShdw>
                </a:effectLst>
              </a:rPr>
              <a:t>¤ مما يتركب عنوان النص؟ وما الدلالات التي يتضمنها؟</a:t>
            </a:r>
          </a:p>
          <a:p>
            <a:pPr marL="285750" indent="-285750" algn="r" rtl="1">
              <a:lnSpc>
                <a:spcPct val="150000"/>
              </a:lnSpc>
              <a:buFontTx/>
              <a:buChar char="-"/>
            </a:pPr>
            <a:endParaRPr lang="ar-MA" sz="3600" b="1" dirty="0">
              <a:solidFill>
                <a:schemeClr val="bg1"/>
              </a:solidFill>
              <a:effectLst>
                <a:outerShdw blurRad="38100" dist="38100" dir="2700000" algn="tl">
                  <a:srgbClr val="000000">
                    <a:alpha val="43137"/>
                  </a:srgbClr>
                </a:outerShdw>
              </a:effectLst>
            </a:endParaRPr>
          </a:p>
          <a:p>
            <a:pPr algn="r" rtl="1">
              <a:lnSpc>
                <a:spcPct val="150000"/>
              </a:lnSpc>
            </a:pPr>
            <a:r>
              <a:rPr lang="ar-MA" sz="3600" b="1" dirty="0">
                <a:solidFill>
                  <a:schemeClr val="bg1"/>
                </a:solidFill>
                <a:effectLst>
                  <a:outerShdw blurRad="38100" dist="38100" dir="2700000" algn="tl">
                    <a:srgbClr val="000000">
                      <a:alpha val="43137"/>
                    </a:srgbClr>
                  </a:outerShdw>
                </a:effectLst>
              </a:rPr>
              <a:t>¤ تأمل الصورة المرفقة بالنص، وسجل ملاحظاتك.</a:t>
            </a:r>
          </a:p>
          <a:p>
            <a:pPr algn="r" rtl="1">
              <a:lnSpc>
                <a:spcPct val="150000"/>
              </a:lnSpc>
            </a:pPr>
            <a:endParaRPr lang="ar-MA" sz="3600" b="1" dirty="0">
              <a:solidFill>
                <a:schemeClr val="bg1"/>
              </a:solidFill>
              <a:effectLst>
                <a:outerShdw blurRad="38100" dist="38100" dir="2700000" algn="tl">
                  <a:srgbClr val="000000">
                    <a:alpha val="43137"/>
                  </a:srgbClr>
                </a:outerShdw>
              </a:effectLst>
            </a:endParaRPr>
          </a:p>
          <a:p>
            <a:pPr algn="r" rtl="1">
              <a:lnSpc>
                <a:spcPct val="150000"/>
              </a:lnSpc>
            </a:pPr>
            <a:r>
              <a:rPr lang="ar-MA" sz="3600" b="1" dirty="0">
                <a:solidFill>
                  <a:schemeClr val="bg1"/>
                </a:solidFill>
                <a:effectLst>
                  <a:outerShdw blurRad="38100" dist="38100" dir="2700000" algn="tl">
                    <a:srgbClr val="000000">
                      <a:alpha val="43137"/>
                    </a:srgbClr>
                  </a:outerShdw>
                </a:effectLst>
              </a:rPr>
              <a:t>¤ افترض مما سبق نوعية النص 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547" y="1055070"/>
            <a:ext cx="12023187" cy="5262979"/>
          </a:xfrm>
          <a:prstGeom prst="rect">
            <a:avLst/>
          </a:prstGeom>
          <a:solidFill>
            <a:schemeClr val="accent2">
              <a:lumMod val="40000"/>
              <a:lumOff val="60000"/>
            </a:schemeClr>
          </a:solidFill>
        </p:spPr>
        <p:txBody>
          <a:bodyPr wrap="square" rtlCol="1">
            <a:spAutoFit/>
          </a:bodyPr>
          <a:lstStyle/>
          <a:p>
            <a:pPr algn="r" rtl="1">
              <a:lnSpc>
                <a:spcPct val="150000"/>
              </a:lnSpc>
            </a:pPr>
            <a:r>
              <a:rPr lang="ar-MA" sz="3200" b="1" u="sng" dirty="0">
                <a:solidFill>
                  <a:srgbClr val="00B050"/>
                </a:solidFill>
                <a:effectLst>
                  <a:outerShdw blurRad="38100" dist="38100" dir="2700000" algn="tl">
                    <a:srgbClr val="000000">
                      <a:alpha val="43137"/>
                    </a:srgbClr>
                  </a:outerShdw>
                </a:effectLst>
              </a:rPr>
              <a:t>1. </a:t>
            </a:r>
            <a:r>
              <a:rPr lang="ar-MA" sz="3200" b="1" u="sng" dirty="0" smtClean="0">
                <a:solidFill>
                  <a:srgbClr val="00B050"/>
                </a:solidFill>
                <a:effectLst>
                  <a:outerShdw blurRad="38100" dist="38100" dir="2700000" algn="tl">
                    <a:srgbClr val="000000">
                      <a:alpha val="43137"/>
                    </a:srgbClr>
                  </a:outerShdw>
                </a:effectLst>
              </a:rPr>
              <a:t>العنوان: </a:t>
            </a:r>
            <a:r>
              <a:rPr lang="ar-MA" sz="3200" b="1" dirty="0" smtClean="0">
                <a:solidFill>
                  <a:schemeClr val="bg1"/>
                </a:solidFill>
                <a:effectLst>
                  <a:outerShdw blurRad="38100" dist="38100" dir="2700000" algn="tl">
                    <a:srgbClr val="000000">
                      <a:alpha val="43137"/>
                    </a:srgbClr>
                  </a:outerShdw>
                </a:effectLst>
              </a:rPr>
              <a:t>يتركب </a:t>
            </a:r>
            <a:r>
              <a:rPr lang="ar-MA" sz="3200" b="1" dirty="0">
                <a:solidFill>
                  <a:schemeClr val="bg1"/>
                </a:solidFill>
                <a:effectLst>
                  <a:outerShdw blurRad="38100" dist="38100" dir="2700000" algn="tl">
                    <a:srgbClr val="000000">
                      <a:alpha val="43137"/>
                    </a:srgbClr>
                  </a:outerShdw>
                </a:effectLst>
              </a:rPr>
              <a:t>من شبه جملة [إلى الموسم]، ويتبعه البدل [إيميلشيل]، وقد نعيد صياغته ليصيح مركبا إسناديا [لنتوجه إلى الموسم إيميلشيل]. </a:t>
            </a:r>
          </a:p>
          <a:p>
            <a:pPr marL="457200" indent="-457200" algn="r" rtl="1">
              <a:lnSpc>
                <a:spcPct val="150000"/>
              </a:lnSpc>
              <a:buFont typeface="Wingdings" panose="05000000000000000000" pitchFamily="2" charset="2"/>
              <a:buChar char="ü"/>
            </a:pPr>
            <a:r>
              <a:rPr lang="ar-MA" sz="3200" b="1" dirty="0">
                <a:solidFill>
                  <a:schemeClr val="bg1"/>
                </a:solidFill>
                <a:effectLst>
                  <a:outerShdw blurRad="38100" dist="38100" dir="2700000" algn="tl">
                    <a:srgbClr val="000000">
                      <a:alpha val="43137"/>
                    </a:srgbClr>
                  </a:outerShdw>
                </a:effectLst>
              </a:rPr>
              <a:t>دلالته : يحمل في دلالته دعوة لحضور الموسم الشعبي إيميلشيل</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a:p>
            <a:pPr algn="r" rtl="1">
              <a:lnSpc>
                <a:spcPct val="150000"/>
              </a:lnSpc>
            </a:pPr>
            <a:r>
              <a:rPr lang="ar-MA" sz="3200" b="1" u="sng" dirty="0">
                <a:solidFill>
                  <a:srgbClr val="00B050"/>
                </a:solidFill>
                <a:effectLst>
                  <a:outerShdw blurRad="38100" dist="38100" dir="2700000" algn="tl">
                    <a:srgbClr val="000000">
                      <a:alpha val="43137"/>
                    </a:srgbClr>
                  </a:outerShdw>
                </a:effectLst>
              </a:rPr>
              <a:t>2. الصورة: </a:t>
            </a:r>
            <a:r>
              <a:rPr lang="ar-MA" sz="3200" b="1" dirty="0">
                <a:solidFill>
                  <a:schemeClr val="bg1"/>
                </a:solidFill>
                <a:effectLst>
                  <a:outerShdw blurRad="38100" dist="38100" dir="2700000" algn="tl">
                    <a:srgbClr val="000000">
                      <a:alpha val="43137"/>
                    </a:srgbClr>
                  </a:outerShdw>
                </a:effectLst>
              </a:rPr>
              <a:t>نلاحظ في الصورة نساء بأزياء تقليدية أمازيغية، ويظهر خلفهن رجل بلباس أبيض تقليدي ويضع على رأسه عمامة بيضاء، ويحمل بين يديه طب وتبدو خلفهم جميعا خيمة كبيرة [فسطاط]؛ ويوحي المشهد باحتفال موسمي </a:t>
            </a:r>
            <a:r>
              <a:rPr lang="ar-MA" sz="3200" b="1" dirty="0" smtClean="0">
                <a:solidFill>
                  <a:schemeClr val="bg1"/>
                </a:solidFill>
                <a:effectLst>
                  <a:outerShdw blurRad="38100" dist="38100" dir="2700000" algn="tl">
                    <a:srgbClr val="000000">
                      <a:alpha val="43137"/>
                    </a:srgbClr>
                  </a:outerShdw>
                </a:effectLst>
              </a:rPr>
              <a:t>أمازيغي.</a:t>
            </a:r>
            <a:endParaRPr lang="ar-MA" sz="3200" b="1" dirty="0">
              <a:solidFill>
                <a:schemeClr val="bg1"/>
              </a:solidFill>
              <a:effectLst>
                <a:outerShdw blurRad="38100" dist="38100" dir="2700000" algn="tl">
                  <a:srgbClr val="000000">
                    <a:alpha val="43137"/>
                  </a:srgbClr>
                </a:outerShdw>
              </a:effectLst>
            </a:endParaRPr>
          </a:p>
          <a:p>
            <a:pPr algn="r" rtl="1">
              <a:lnSpc>
                <a:spcPct val="150000"/>
              </a:lnSpc>
            </a:pPr>
            <a:r>
              <a:rPr lang="ar-MA" sz="3200" b="1" u="sng" dirty="0">
                <a:solidFill>
                  <a:srgbClr val="00B050"/>
                </a:solidFill>
                <a:effectLst>
                  <a:outerShdw blurRad="38100" dist="38100" dir="2700000" algn="tl">
                    <a:srgbClr val="000000">
                      <a:alpha val="43137"/>
                    </a:srgbClr>
                  </a:outerShdw>
                </a:effectLst>
              </a:rPr>
              <a:t>3. </a:t>
            </a:r>
            <a:r>
              <a:rPr lang="ar-MA" sz="3200" b="1" u="sng" dirty="0">
                <a:solidFill>
                  <a:srgbClr val="00B050"/>
                </a:solidFill>
                <a:effectLst>
                  <a:outerShdw blurRad="38100" dist="38100" dir="2700000" algn="tl">
                    <a:srgbClr val="000000">
                      <a:alpha val="43137"/>
                    </a:srgbClr>
                  </a:outerShdw>
                </a:effectLst>
              </a:rPr>
              <a:t>الفرضية: </a:t>
            </a:r>
            <a:r>
              <a:rPr lang="ar-MA" sz="3200" b="1" dirty="0">
                <a:solidFill>
                  <a:schemeClr val="bg1"/>
                </a:solidFill>
                <a:effectLst>
                  <a:outerShdw blurRad="38100" dist="38100" dir="2700000" algn="tl">
                    <a:srgbClr val="000000">
                      <a:alpha val="43137"/>
                    </a:srgbClr>
                  </a:outerShdw>
                </a:effectLst>
              </a:rPr>
              <a:t>لعل النص قد يتحدث عن حضور موسم إيميلشيل ومعاينة طقوسه </a:t>
            </a:r>
            <a:r>
              <a:rPr lang="ar-MA" sz="3200" b="1" dirty="0" smtClean="0">
                <a:solidFill>
                  <a:schemeClr val="bg1"/>
                </a:solidFill>
                <a:effectLst>
                  <a:outerShdw blurRad="38100" dist="38100" dir="2700000" algn="tl">
                    <a:srgbClr val="000000">
                      <a:alpha val="43137"/>
                    </a:srgbClr>
                  </a:outerShdw>
                </a:effectLst>
              </a:rPr>
              <a:t>الاحتفالية.</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797083" y="351692"/>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3219" y="532016"/>
            <a:ext cx="11760591" cy="5460406"/>
          </a:xfrm>
          <a:prstGeom prst="rect">
            <a:avLst/>
          </a:prstGeom>
          <a:solidFill>
            <a:schemeClr val="accent2">
              <a:lumMod val="40000"/>
              <a:lumOff val="60000"/>
            </a:schemeClr>
          </a:solidFill>
        </p:spPr>
        <p:txBody>
          <a:bodyPr wrap="square" rtlCol="1">
            <a:spAutoFit/>
          </a:bodyPr>
          <a:lstStyle/>
          <a:p>
            <a:pPr marL="457200" indent="-457200" algn="r" rtl="1">
              <a:lnSpc>
                <a:spcPct val="200000"/>
              </a:lnSpc>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 متى وأين يقام موسم إيميلشيل؟ لماذا</a:t>
            </a:r>
            <a:r>
              <a:rPr lang="ar-MA" sz="3600" b="1" dirty="0" smtClean="0">
                <a:solidFill>
                  <a:schemeClr val="bg1"/>
                </a:solidFill>
                <a:effectLst>
                  <a:outerShdw blurRad="38100" dist="38100" dir="2700000" algn="tl">
                    <a:srgbClr val="000000">
                      <a:alpha val="43137"/>
                    </a:srgbClr>
                  </a:outerShdw>
                </a:effectLst>
              </a:rPr>
              <a:t>؟</a:t>
            </a:r>
          </a:p>
          <a:p>
            <a:pPr marL="457200" indent="-457200" algn="r" rtl="1">
              <a:lnSpc>
                <a:spcPct val="20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ما </a:t>
            </a:r>
            <a:r>
              <a:rPr lang="ar-MA" sz="3600" b="1" dirty="0">
                <a:solidFill>
                  <a:schemeClr val="bg1"/>
                </a:solidFill>
                <a:effectLst>
                  <a:outerShdw blurRad="38100" dist="38100" dir="2700000" algn="tl">
                    <a:srgbClr val="000000">
                      <a:alpha val="43137"/>
                    </a:srgbClr>
                  </a:outerShdw>
                </a:effectLst>
              </a:rPr>
              <a:t>قصة أسطورة البحرتين إيسلي وتسليت</a:t>
            </a:r>
            <a:r>
              <a:rPr lang="ar-MA" sz="3600" b="1" dirty="0" smtClean="0">
                <a:solidFill>
                  <a:schemeClr val="bg1"/>
                </a:solidFill>
                <a:effectLst>
                  <a:outerShdw blurRad="38100" dist="38100" dir="2700000" algn="tl">
                    <a:srgbClr val="000000">
                      <a:alpha val="43137"/>
                    </a:srgbClr>
                  </a:outerShdw>
                </a:effectLst>
              </a:rPr>
              <a:t>؟</a:t>
            </a:r>
          </a:p>
          <a:p>
            <a:pPr marL="457200" indent="-457200" algn="r" rtl="1">
              <a:lnSpc>
                <a:spcPct val="20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ما الطقوس الاحتفالية بموسم إيميلشيل؟ </a:t>
            </a:r>
            <a:endParaRPr lang="ar-MA" sz="36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ما </a:t>
            </a:r>
            <a:r>
              <a:rPr lang="ar-MA" sz="3600" b="1" dirty="0">
                <a:solidFill>
                  <a:schemeClr val="bg1"/>
                </a:solidFill>
                <a:effectLst>
                  <a:outerShdw blurRad="38100" dist="38100" dir="2700000" algn="tl">
                    <a:srgbClr val="000000">
                      <a:alpha val="43137"/>
                    </a:srgbClr>
                  </a:outerShdw>
                </a:effectLst>
              </a:rPr>
              <a:t>علة إعجاب الأجانب بما يشاهدونه في الموسم؟ وأين تتجلى حسب النص الأصالة المغربية؟</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5" name="TextBox 4"/>
          <p:cNvSpPr txBox="1"/>
          <p:nvPr/>
        </p:nvSpPr>
        <p:spPr>
          <a:xfrm>
            <a:off x="9186203" y="1364566"/>
            <a:ext cx="2729131" cy="646331"/>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1">
            <a:spAutoFit/>
          </a:bodyPr>
          <a:lstStyle/>
          <a:p>
            <a:pPr marL="342900" indent="-342900" algn="r" rtl="1">
              <a:buFont typeface="Wingdings" panose="05000000000000000000" pitchFamily="2" charset="2"/>
              <a:buChar char="Ø"/>
            </a:pPr>
            <a:r>
              <a:rPr lang="ar-MA" sz="3600" b="1" u="sng" dirty="0" smtClean="0">
                <a:solidFill>
                  <a:schemeClr val="bg1"/>
                </a:solidFill>
                <a:effectLst>
                  <a:outerShdw blurRad="38100" dist="38100" dir="2700000" algn="tl">
                    <a:srgbClr val="000000">
                      <a:alpha val="43137"/>
                    </a:srgbClr>
                  </a:outerShdw>
                </a:effectLst>
              </a:rPr>
              <a:t>بنية النص:</a:t>
            </a:r>
          </a:p>
        </p:txBody>
      </p:sp>
      <p:graphicFrame>
        <p:nvGraphicFramePr>
          <p:cNvPr id="2" name="Table 1"/>
          <p:cNvGraphicFramePr>
            <a:graphicFrameLocks noGrp="1"/>
          </p:cNvGraphicFramePr>
          <p:nvPr>
            <p:extLst>
              <p:ext uri="{D42A27DB-BD31-4B8C-83A1-F6EECF244321}">
                <p14:modId xmlns:p14="http://schemas.microsoft.com/office/powerpoint/2010/main" val="604510286"/>
              </p:ext>
            </p:extLst>
          </p:nvPr>
        </p:nvGraphicFramePr>
        <p:xfrm>
          <a:off x="182881" y="2222131"/>
          <a:ext cx="11732454" cy="2523744"/>
        </p:xfrm>
        <a:graphic>
          <a:graphicData uri="http://schemas.openxmlformats.org/drawingml/2006/table">
            <a:tbl>
              <a:tblPr rtl="1" firstRow="1" firstCol="1" bandRow="1">
                <a:tableStyleId>{5C22544A-7EE6-4342-B048-85BDC9FD1C3A}</a:tableStyleId>
              </a:tblPr>
              <a:tblGrid>
                <a:gridCol w="1479125">
                  <a:extLst>
                    <a:ext uri="{9D8B030D-6E8A-4147-A177-3AD203B41FA5}">
                      <a16:colId xmlns:a16="http://schemas.microsoft.com/office/drawing/2014/main" val="1342565284"/>
                    </a:ext>
                  </a:extLst>
                </a:gridCol>
                <a:gridCol w="10253329">
                  <a:extLst>
                    <a:ext uri="{9D8B030D-6E8A-4147-A177-3AD203B41FA5}">
                      <a16:colId xmlns:a16="http://schemas.microsoft.com/office/drawing/2014/main" val="1437947097"/>
                    </a:ext>
                  </a:extLst>
                </a:gridCol>
              </a:tblGrid>
              <a:tr h="240030">
                <a:tc>
                  <a:txBody>
                    <a:bodyPr/>
                    <a:lstStyle/>
                    <a:p>
                      <a:pPr algn="r" rtl="1">
                        <a:lnSpc>
                          <a:spcPct val="115000"/>
                        </a:lnSpc>
                        <a:spcAft>
                          <a:spcPts val="0"/>
                        </a:spcAft>
                      </a:pPr>
                      <a:r>
                        <a:rPr lang="ar-SA" sz="3600" b="1">
                          <a:solidFill>
                            <a:schemeClr val="bg1"/>
                          </a:solidFill>
                          <a:effectLst/>
                          <a:cs typeface="+mn-cs"/>
                        </a:rPr>
                        <a:t>التقديم</a:t>
                      </a:r>
                      <a:endParaRPr lang="en-US" sz="3600" b="1">
                        <a:solidFill>
                          <a:schemeClr val="bg1"/>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r" rtl="1">
                        <a:lnSpc>
                          <a:spcPct val="115000"/>
                        </a:lnSpc>
                        <a:spcAft>
                          <a:spcPts val="0"/>
                        </a:spcAft>
                      </a:pPr>
                      <a:r>
                        <a:rPr lang="ar-SA" sz="3600" b="1" dirty="0">
                          <a:solidFill>
                            <a:schemeClr val="bg1"/>
                          </a:solidFill>
                          <a:effectLst/>
                          <a:cs typeface="+mn-cs"/>
                        </a:rPr>
                        <a:t>- تحديد زمان ومكان إقامة موسم إيميلشيل. </a:t>
                      </a:r>
                      <a:endParaRPr lang="en-US" sz="3600" b="1" dirty="0">
                        <a:solidFill>
                          <a:schemeClr val="bg1"/>
                        </a:solidFill>
                        <a:effectLst/>
                        <a:latin typeface="Calibri" panose="020F0502020204030204" pitchFamily="34" charset="0"/>
                        <a:ea typeface="Calibri" panose="020F0502020204030204" pitchFamily="34" charset="0"/>
                        <a:cs typeface="+mn-cs"/>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911063667"/>
                  </a:ext>
                </a:extLst>
              </a:tr>
              <a:tr h="489585">
                <a:tc>
                  <a:txBody>
                    <a:bodyPr/>
                    <a:lstStyle/>
                    <a:p>
                      <a:pPr algn="r" rtl="1">
                        <a:lnSpc>
                          <a:spcPct val="115000"/>
                        </a:lnSpc>
                        <a:spcAft>
                          <a:spcPts val="0"/>
                        </a:spcAft>
                      </a:pPr>
                      <a:r>
                        <a:rPr lang="ar-SA" sz="3600" b="1">
                          <a:solidFill>
                            <a:schemeClr val="bg1"/>
                          </a:solidFill>
                          <a:effectLst/>
                          <a:cs typeface="+mn-cs"/>
                        </a:rPr>
                        <a:t>التفسير</a:t>
                      </a:r>
                      <a:endParaRPr lang="en-US" sz="3600" b="1">
                        <a:solidFill>
                          <a:schemeClr val="bg1"/>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r" rtl="1">
                        <a:lnSpc>
                          <a:spcPct val="115000"/>
                        </a:lnSpc>
                        <a:spcAft>
                          <a:spcPts val="0"/>
                        </a:spcAft>
                      </a:pPr>
                      <a:r>
                        <a:rPr lang="ar-SA" sz="3600" b="1">
                          <a:solidFill>
                            <a:schemeClr val="bg1"/>
                          </a:solidFill>
                          <a:effectLst/>
                          <a:cs typeface="+mn-cs"/>
                        </a:rPr>
                        <a:t>- تخليد أسطورة أيسلي وتسليت يقام موسم  إيميلشيل سنويا.</a:t>
                      </a:r>
                      <a:endParaRPr lang="en-US" sz="3600" b="1">
                        <a:solidFill>
                          <a:schemeClr val="bg1"/>
                        </a:solidFill>
                        <a:effectLst/>
                        <a:cs typeface="+mn-cs"/>
                      </a:endParaRPr>
                    </a:p>
                    <a:p>
                      <a:pPr algn="r" rtl="1">
                        <a:lnSpc>
                          <a:spcPct val="115000"/>
                        </a:lnSpc>
                        <a:spcAft>
                          <a:spcPts val="0"/>
                        </a:spcAft>
                      </a:pPr>
                      <a:r>
                        <a:rPr lang="ar-SA" sz="3600" b="1">
                          <a:solidFill>
                            <a:schemeClr val="bg1"/>
                          </a:solidFill>
                          <a:effectLst/>
                          <a:cs typeface="+mn-cs"/>
                        </a:rPr>
                        <a:t>- الطقوس الاحتفالية للزواج  بموسم إيميلشيل.</a:t>
                      </a:r>
                      <a:endParaRPr lang="en-US" sz="3600" b="1">
                        <a:solidFill>
                          <a:schemeClr val="bg1"/>
                        </a:solidFill>
                        <a:effectLst/>
                        <a:latin typeface="Calibri" panose="020F0502020204030204" pitchFamily="34" charset="0"/>
                        <a:ea typeface="Calibri" panose="020F0502020204030204" pitchFamily="34" charset="0"/>
                        <a:cs typeface="+mn-cs"/>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754457549"/>
                  </a:ext>
                </a:extLst>
              </a:tr>
              <a:tr h="271780">
                <a:tc>
                  <a:txBody>
                    <a:bodyPr/>
                    <a:lstStyle/>
                    <a:p>
                      <a:pPr algn="r" rtl="1">
                        <a:lnSpc>
                          <a:spcPct val="115000"/>
                        </a:lnSpc>
                        <a:spcAft>
                          <a:spcPts val="0"/>
                        </a:spcAft>
                      </a:pPr>
                      <a:r>
                        <a:rPr lang="ar-SA" sz="3600" b="1" dirty="0">
                          <a:solidFill>
                            <a:schemeClr val="bg1"/>
                          </a:solidFill>
                          <a:effectLst/>
                          <a:cs typeface="+mn-cs"/>
                        </a:rPr>
                        <a:t>الخلاصة</a:t>
                      </a:r>
                      <a:endParaRPr lang="en-US" sz="3600" b="1" dirty="0">
                        <a:solidFill>
                          <a:schemeClr val="bg1"/>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justLow" rtl="1">
                        <a:lnSpc>
                          <a:spcPct val="115000"/>
                        </a:lnSpc>
                        <a:spcAft>
                          <a:spcPts val="0"/>
                        </a:spcAft>
                      </a:pPr>
                      <a:r>
                        <a:rPr lang="ar-EG" sz="3600" b="1" dirty="0">
                          <a:solidFill>
                            <a:schemeClr val="bg1"/>
                          </a:solidFill>
                          <a:effectLst/>
                          <a:cs typeface="+mn-cs"/>
                        </a:rPr>
                        <a:t>- انبهار الأجانب بمشاهد </a:t>
                      </a:r>
                      <a:r>
                        <a:rPr lang="ar-SA" sz="3600" b="1" dirty="0">
                          <a:solidFill>
                            <a:schemeClr val="bg1"/>
                          </a:solidFill>
                          <a:effectLst/>
                          <a:cs typeface="+mn-cs"/>
                        </a:rPr>
                        <a:t>موسم إيميلشيل وبعراقة التقاليد المغربية.</a:t>
                      </a:r>
                      <a:endParaRPr lang="en-US" sz="3600" b="1" dirty="0">
                        <a:solidFill>
                          <a:schemeClr val="bg1"/>
                        </a:solidFill>
                        <a:effectLst/>
                        <a:latin typeface="Calibri" panose="020F0502020204030204" pitchFamily="34" charset="0"/>
                        <a:ea typeface="Calibri" panose="020F0502020204030204" pitchFamily="34" charset="0"/>
                        <a:cs typeface="+mn-cs"/>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342466245"/>
                  </a:ext>
                </a:extLst>
              </a:tr>
            </a:tbl>
          </a:graphicData>
        </a:graphic>
      </p:graphicFrame>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3970318"/>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00B050"/>
                </a:solidFill>
                <a:effectLst>
                  <a:outerShdw blurRad="38100" dist="38100" dir="2700000" algn="tl">
                    <a:srgbClr val="000000">
                      <a:alpha val="43137"/>
                    </a:srgbClr>
                  </a:outerShdw>
                </a:effectLst>
              </a:rPr>
              <a:t>الحقول الدلالية:</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استخلاص النتيجة.</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907288818"/>
              </p:ext>
            </p:extLst>
          </p:nvPr>
        </p:nvGraphicFramePr>
        <p:xfrm>
          <a:off x="168813" y="1480540"/>
          <a:ext cx="11744180" cy="2243328"/>
        </p:xfrm>
        <a:graphic>
          <a:graphicData uri="http://schemas.openxmlformats.org/drawingml/2006/table">
            <a:tbl>
              <a:tblPr rtl="1" firstRow="1" firstCol="1" bandRow="1">
                <a:tableStyleId>{5C22544A-7EE6-4342-B048-85BDC9FD1C3A}</a:tableStyleId>
              </a:tblPr>
              <a:tblGrid>
                <a:gridCol w="5919032">
                  <a:extLst>
                    <a:ext uri="{9D8B030D-6E8A-4147-A177-3AD203B41FA5}">
                      <a16:colId xmlns:a16="http://schemas.microsoft.com/office/drawing/2014/main" val="2284423878"/>
                    </a:ext>
                  </a:extLst>
                </a:gridCol>
                <a:gridCol w="5825148">
                  <a:extLst>
                    <a:ext uri="{9D8B030D-6E8A-4147-A177-3AD203B41FA5}">
                      <a16:colId xmlns:a16="http://schemas.microsoft.com/office/drawing/2014/main" val="4188707707"/>
                    </a:ext>
                  </a:extLst>
                </a:gridCol>
              </a:tblGrid>
              <a:tr h="212090">
                <a:tc>
                  <a:txBody>
                    <a:bodyPr/>
                    <a:lstStyle/>
                    <a:p>
                      <a:pPr algn="ctr" rtl="1">
                        <a:lnSpc>
                          <a:spcPct val="115000"/>
                        </a:lnSpc>
                        <a:spcAft>
                          <a:spcPts val="0"/>
                        </a:spcAft>
                      </a:pPr>
                      <a:r>
                        <a:rPr lang="ar-SA" sz="3200" b="1" i="0">
                          <a:solidFill>
                            <a:schemeClr val="bg1"/>
                          </a:solidFill>
                          <a:effectLst/>
                        </a:rPr>
                        <a:t>الاحتفال</a:t>
                      </a:r>
                      <a:endParaRPr lang="en-US" sz="3200" b="1" i="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40000"/>
                        <a:lumOff val="60000"/>
                      </a:schemeClr>
                    </a:solidFill>
                  </a:tcPr>
                </a:tc>
                <a:tc>
                  <a:txBody>
                    <a:bodyPr/>
                    <a:lstStyle/>
                    <a:p>
                      <a:pPr algn="ctr" rtl="1">
                        <a:lnSpc>
                          <a:spcPct val="115000"/>
                        </a:lnSpc>
                        <a:spcAft>
                          <a:spcPts val="0"/>
                        </a:spcAft>
                      </a:pPr>
                      <a:r>
                        <a:rPr lang="ar-SA" sz="3200" b="1" i="0" dirty="0">
                          <a:solidFill>
                            <a:schemeClr val="bg1"/>
                          </a:solidFill>
                          <a:effectLst/>
                        </a:rPr>
                        <a:t>الأزياء</a:t>
                      </a:r>
                      <a:endParaRPr lang="en-US" sz="3200" b="1" i="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40000"/>
                        <a:lumOff val="60000"/>
                      </a:schemeClr>
                    </a:solidFill>
                  </a:tcPr>
                </a:tc>
                <a:extLst>
                  <a:ext uri="{0D108BD9-81ED-4DB2-BD59-A6C34878D82A}">
                    <a16:rowId xmlns:a16="http://schemas.microsoft.com/office/drawing/2014/main" val="3766198254"/>
                  </a:ext>
                </a:extLst>
              </a:tr>
              <a:tr h="795020">
                <a:tc>
                  <a:txBody>
                    <a:bodyPr/>
                    <a:lstStyle/>
                    <a:p>
                      <a:pPr algn="justLow" rtl="1">
                        <a:lnSpc>
                          <a:spcPct val="115000"/>
                        </a:lnSpc>
                        <a:spcAft>
                          <a:spcPts val="0"/>
                        </a:spcAft>
                      </a:pPr>
                      <a:r>
                        <a:rPr lang="ar-MA" sz="3200" b="1" i="0" dirty="0" smtClean="0">
                          <a:solidFill>
                            <a:schemeClr val="bg1"/>
                          </a:solidFill>
                          <a:effectLst/>
                        </a:rPr>
                        <a:t> </a:t>
                      </a:r>
                    </a:p>
                    <a:p>
                      <a:pPr algn="justLow" rtl="1">
                        <a:lnSpc>
                          <a:spcPct val="115000"/>
                        </a:lnSpc>
                        <a:spcAft>
                          <a:spcPts val="0"/>
                        </a:spcAft>
                      </a:pPr>
                      <a:endParaRPr lang="ar-MA" sz="3200" b="1" i="0"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0"/>
                        </a:spcAft>
                      </a:pPr>
                      <a:endParaRPr lang="en-US" sz="3200" b="1" i="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justLow" rtl="1">
                        <a:lnSpc>
                          <a:spcPct val="115000"/>
                        </a:lnSpc>
                        <a:spcAft>
                          <a:spcPts val="0"/>
                        </a:spcAft>
                      </a:pPr>
                      <a:r>
                        <a:rPr lang="ar-MA" sz="3200" b="1" i="0" dirty="0" smtClean="0">
                          <a:solidFill>
                            <a:schemeClr val="bg1"/>
                          </a:solidFill>
                          <a:effectLst/>
                        </a:rPr>
                        <a:t> </a:t>
                      </a:r>
                      <a:endParaRPr lang="en-US" sz="3200" b="1" i="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247035324"/>
                  </a:ext>
                </a:extLst>
              </a:tr>
            </a:tbl>
          </a:graphicData>
        </a:graphic>
      </p:graphicFrame>
    </p:spTree>
    <p:extLst>
      <p:ext uri="{BB962C8B-B14F-4D97-AF65-F5344CB8AC3E}">
        <p14:creationId xmlns:p14="http://schemas.microsoft.com/office/powerpoint/2010/main" val="6871827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00B050"/>
                </a:solidFill>
                <a:effectLst>
                  <a:outerShdw blurRad="38100" dist="38100" dir="2700000" algn="tl">
                    <a:srgbClr val="000000">
                      <a:alpha val="43137"/>
                    </a:srgbClr>
                  </a:outerShdw>
                </a:effectLst>
              </a:rPr>
              <a:t>الحقول الدلالية:</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العلاقة بين المعجمين هي علاقة ترابط؛ تنسجم مع تمسك المغاربة بملابسهم التقليدية العريقة في احتفالاتهم.</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551612401"/>
              </p:ext>
            </p:extLst>
          </p:nvPr>
        </p:nvGraphicFramePr>
        <p:xfrm>
          <a:off x="168813" y="1480540"/>
          <a:ext cx="11744180" cy="2243328"/>
        </p:xfrm>
        <a:graphic>
          <a:graphicData uri="http://schemas.openxmlformats.org/drawingml/2006/table">
            <a:tbl>
              <a:tblPr rtl="1" firstRow="1" firstCol="1" bandRow="1">
                <a:tableStyleId>{5C22544A-7EE6-4342-B048-85BDC9FD1C3A}</a:tableStyleId>
              </a:tblPr>
              <a:tblGrid>
                <a:gridCol w="5919032">
                  <a:extLst>
                    <a:ext uri="{9D8B030D-6E8A-4147-A177-3AD203B41FA5}">
                      <a16:colId xmlns:a16="http://schemas.microsoft.com/office/drawing/2014/main" val="2284423878"/>
                    </a:ext>
                  </a:extLst>
                </a:gridCol>
                <a:gridCol w="5825148">
                  <a:extLst>
                    <a:ext uri="{9D8B030D-6E8A-4147-A177-3AD203B41FA5}">
                      <a16:colId xmlns:a16="http://schemas.microsoft.com/office/drawing/2014/main" val="4188707707"/>
                    </a:ext>
                  </a:extLst>
                </a:gridCol>
              </a:tblGrid>
              <a:tr h="212090">
                <a:tc>
                  <a:txBody>
                    <a:bodyPr/>
                    <a:lstStyle/>
                    <a:p>
                      <a:pPr algn="ctr" rtl="1">
                        <a:lnSpc>
                          <a:spcPct val="115000"/>
                        </a:lnSpc>
                        <a:spcAft>
                          <a:spcPts val="0"/>
                        </a:spcAft>
                      </a:pPr>
                      <a:r>
                        <a:rPr lang="ar-SA" sz="3200" b="1" i="0">
                          <a:solidFill>
                            <a:schemeClr val="bg1"/>
                          </a:solidFill>
                          <a:effectLst/>
                        </a:rPr>
                        <a:t>الاحتفال</a:t>
                      </a:r>
                      <a:endParaRPr lang="en-US" sz="3200" b="1" i="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40000"/>
                        <a:lumOff val="60000"/>
                      </a:schemeClr>
                    </a:solidFill>
                  </a:tcPr>
                </a:tc>
                <a:tc>
                  <a:txBody>
                    <a:bodyPr/>
                    <a:lstStyle/>
                    <a:p>
                      <a:pPr algn="ctr" rtl="1">
                        <a:lnSpc>
                          <a:spcPct val="115000"/>
                        </a:lnSpc>
                        <a:spcAft>
                          <a:spcPts val="0"/>
                        </a:spcAft>
                      </a:pPr>
                      <a:r>
                        <a:rPr lang="ar-SA" sz="3200" b="1" i="0" dirty="0">
                          <a:solidFill>
                            <a:schemeClr val="bg1"/>
                          </a:solidFill>
                          <a:effectLst/>
                        </a:rPr>
                        <a:t>الأزياء</a:t>
                      </a:r>
                      <a:endParaRPr lang="en-US" sz="3200" b="1" i="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40000"/>
                        <a:lumOff val="60000"/>
                      </a:schemeClr>
                    </a:solidFill>
                  </a:tcPr>
                </a:tc>
                <a:extLst>
                  <a:ext uri="{0D108BD9-81ED-4DB2-BD59-A6C34878D82A}">
                    <a16:rowId xmlns:a16="http://schemas.microsoft.com/office/drawing/2014/main" val="3766198254"/>
                  </a:ext>
                </a:extLst>
              </a:tr>
              <a:tr h="795020">
                <a:tc>
                  <a:txBody>
                    <a:bodyPr/>
                    <a:lstStyle/>
                    <a:p>
                      <a:pPr algn="justLow" rtl="1">
                        <a:lnSpc>
                          <a:spcPct val="115000"/>
                        </a:lnSpc>
                        <a:spcAft>
                          <a:spcPts val="0"/>
                        </a:spcAft>
                      </a:pPr>
                      <a:r>
                        <a:rPr lang="ar-EG" sz="3200" b="1" i="0">
                          <a:solidFill>
                            <a:schemeClr val="bg1"/>
                          </a:solidFill>
                          <a:effectLst/>
                        </a:rPr>
                        <a:t>موسم إيميلشيل – الفلكلور– تخليد – الخطيب – الخطيبة – الزواج – احتفالية – الزوار – التظاهرة الشعبية – أهل العروس..</a:t>
                      </a:r>
                      <a:endParaRPr lang="en-US" sz="3200" b="1" i="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justLow" rtl="1">
                        <a:lnSpc>
                          <a:spcPct val="115000"/>
                        </a:lnSpc>
                        <a:spcAft>
                          <a:spcPts val="0"/>
                        </a:spcAft>
                      </a:pPr>
                      <a:r>
                        <a:rPr lang="ar-EG" sz="3200" b="1" i="0" dirty="0">
                          <a:solidFill>
                            <a:schemeClr val="bg1"/>
                          </a:solidFill>
                          <a:effectLst/>
                        </a:rPr>
                        <a:t>الملابس – الحلي – تزويق العروس – الحناء – ثوب العرس الأبيض – برنسه – ثياب زفافها – الملابس الوطنية التقليدية </a:t>
                      </a:r>
                      <a:r>
                        <a:rPr lang="ar-MA" sz="3200" b="1" i="0" dirty="0" smtClean="0">
                          <a:solidFill>
                            <a:schemeClr val="bg1"/>
                          </a:solidFill>
                          <a:effectLst/>
                        </a:rPr>
                        <a:t>...</a:t>
                      </a:r>
                      <a:endParaRPr lang="en-US" sz="3200" b="1" i="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247035324"/>
                  </a:ext>
                </a:extLst>
              </a:tr>
            </a:tbl>
          </a:graphicData>
        </a:graphic>
      </p:graphicFrame>
    </p:spTree>
    <p:extLst>
      <p:ext uri="{BB962C8B-B14F-4D97-AF65-F5344CB8AC3E}">
        <p14:creationId xmlns:p14="http://schemas.microsoft.com/office/powerpoint/2010/main" val="17975957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7" y="386862"/>
            <a:ext cx="11844997" cy="6083717"/>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4000" b="1" u="sng" dirty="0" smtClean="0">
                <a:solidFill>
                  <a:srgbClr val="00B050"/>
                </a:solidFill>
                <a:effectLst>
                  <a:outerShdw blurRad="38100" dist="38100" dir="2700000" algn="tl">
                    <a:srgbClr val="000000">
                      <a:alpha val="43137"/>
                    </a:srgbClr>
                  </a:outerShdw>
                </a:effectLst>
              </a:rPr>
              <a:t>لغة النص:</a:t>
            </a:r>
          </a:p>
          <a:p>
            <a:pPr algn="justLow" rtl="1">
              <a:lnSpc>
                <a:spcPct val="115000"/>
              </a:lnSpc>
              <a:spcAft>
                <a:spcPts val="1000"/>
              </a:spcAft>
            </a:pPr>
            <a:r>
              <a:rPr lang="ar-SA" sz="4000" b="1" dirty="0">
                <a:solidFill>
                  <a:schemeClr val="bg1"/>
                </a:solidFill>
                <a:highlight>
                  <a:srgbClr val="FFFF00"/>
                </a:highlight>
                <a:latin typeface="Calibri" panose="020F0502020204030204" pitchFamily="34" charset="0"/>
                <a:ea typeface="Calibri" panose="020F0502020204030204" pitchFamily="34" charset="0"/>
              </a:rPr>
              <a:t>- ما زمن الأفعال الأكثر حضورا في النص؟ وما دلالتها؟</a:t>
            </a:r>
          </a:p>
          <a:p>
            <a:pPr algn="justLow" rtl="1">
              <a:lnSpc>
                <a:spcPct val="115000"/>
              </a:lnSpc>
              <a:spcAft>
                <a:spcPts val="1000"/>
              </a:spcAft>
            </a:pPr>
            <a:endParaRPr lang="ar-SA" sz="4000" b="1" dirty="0">
              <a:solidFill>
                <a:schemeClr val="bg1"/>
              </a:solidFill>
              <a:highlight>
                <a:srgbClr val="FFFF00"/>
              </a:highlight>
              <a:latin typeface="Calibri" panose="020F0502020204030204" pitchFamily="34" charset="0"/>
              <a:ea typeface="Calibri" panose="020F0502020204030204" pitchFamily="34" charset="0"/>
            </a:endParaRPr>
          </a:p>
          <a:p>
            <a:pPr algn="justLow" rtl="1">
              <a:lnSpc>
                <a:spcPct val="115000"/>
              </a:lnSpc>
              <a:spcAft>
                <a:spcPts val="1000"/>
              </a:spcAft>
            </a:pPr>
            <a:r>
              <a:rPr lang="ar-SA" sz="4000" b="1" dirty="0">
                <a:solidFill>
                  <a:schemeClr val="bg1"/>
                </a:solidFill>
                <a:highlight>
                  <a:srgbClr val="FFFF00"/>
                </a:highlight>
                <a:latin typeface="Calibri" panose="020F0502020204030204" pitchFamily="34" charset="0"/>
                <a:ea typeface="Calibri" panose="020F0502020204030204" pitchFamily="34" charset="0"/>
              </a:rPr>
              <a:t>– لماذا وظف الكاتب التكرار في النص؟</a:t>
            </a:r>
          </a:p>
          <a:p>
            <a:pPr algn="justLow" rtl="1">
              <a:lnSpc>
                <a:spcPct val="115000"/>
              </a:lnSpc>
              <a:spcAft>
                <a:spcPts val="1000"/>
              </a:spcAft>
            </a:pPr>
            <a:endParaRPr lang="ar-SA" sz="4000" b="1" dirty="0">
              <a:solidFill>
                <a:schemeClr val="bg1"/>
              </a:solidFill>
              <a:highlight>
                <a:srgbClr val="FFFF00"/>
              </a:highlight>
              <a:latin typeface="Calibri" panose="020F0502020204030204" pitchFamily="34" charset="0"/>
              <a:ea typeface="Calibri" panose="020F0502020204030204" pitchFamily="34" charset="0"/>
            </a:endParaRPr>
          </a:p>
          <a:p>
            <a:pPr algn="justLow" rtl="1">
              <a:lnSpc>
                <a:spcPct val="115000"/>
              </a:lnSpc>
              <a:spcAft>
                <a:spcPts val="1000"/>
              </a:spcAft>
            </a:pPr>
            <a:r>
              <a:rPr lang="ar-SA" sz="4000" b="1" dirty="0">
                <a:solidFill>
                  <a:schemeClr val="bg1"/>
                </a:solidFill>
                <a:highlight>
                  <a:srgbClr val="FFFF00"/>
                </a:highlight>
                <a:latin typeface="Calibri" panose="020F0502020204030204" pitchFamily="34" charset="0"/>
                <a:ea typeface="Calibri" panose="020F0502020204030204" pitchFamily="34" charset="0"/>
              </a:rPr>
              <a:t>- تضمن النص ألفاظا عامية تتصل بالمجتمع الأمازيغي، ما غاية الكاتب من إيرادها؟</a:t>
            </a:r>
            <a:endParaRPr lang="ar-SA" sz="4000" b="1" dirty="0">
              <a:solidFill>
                <a:schemeClr val="bg1"/>
              </a:solidFill>
              <a:highlight>
                <a:srgbClr val="FFFF00"/>
              </a:highligh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579</TotalTime>
  <Words>578</Words>
  <Application>Microsoft Office PowerPoint</Application>
  <PresentationFormat>Widescreen</PresentationFormat>
  <Paragraphs>71</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Century Gothic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56</cp:revision>
  <dcterms:created xsi:type="dcterms:W3CDTF">2022-09-26T12:22:46Z</dcterms:created>
  <dcterms:modified xsi:type="dcterms:W3CDTF">2023-05-08T22:04:14Z</dcterms:modified>
</cp:coreProperties>
</file>