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75" r:id="rId3"/>
    <p:sldId id="266" r:id="rId4"/>
    <p:sldId id="290" r:id="rId5"/>
    <p:sldId id="259" r:id="rId6"/>
    <p:sldId id="291" r:id="rId7"/>
    <p:sldId id="261" r:id="rId8"/>
    <p:sldId id="292" r:id="rId9"/>
    <p:sldId id="293" r:id="rId10"/>
    <p:sldId id="285" r:id="rId11"/>
    <p:sldId id="279" r:id="rId12"/>
    <p:sldId id="294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64"/>
            <p14:sldId id="275"/>
            <p14:sldId id="266"/>
            <p14:sldId id="290"/>
            <p14:sldId id="259"/>
            <p14:sldId id="291"/>
          </p14:sldIdLst>
        </p14:section>
        <p14:section name="الحصة الثانية" id="{2A91C92C-40D6-4917-917C-47E3B2CEE21D}">
          <p14:sldIdLst>
            <p14:sldId id="261"/>
            <p14:sldId id="292"/>
            <p14:sldId id="293"/>
            <p14:sldId id="285"/>
            <p14:sldId id="279"/>
            <p14:sldId id="294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12-06-1444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12-06-1444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12-06-1444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12-06-1444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12-06-1444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12-06-1444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12-06-1444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12-06-1444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12-06-1444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12-06-1444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6098" y="1681086"/>
            <a:ext cx="11605845" cy="3831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المــــــــــــــــجال: 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الحضاري</a:t>
            </a:r>
          </a:p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القـــــــــــــراءة</a:t>
            </a:r>
          </a:p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المــــــوضــــوع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ابن خلدون – ص: 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106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659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80" y="1200904"/>
            <a:ext cx="11844997" cy="39703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 startAt="2"/>
            </a:pP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شخصيات النص:</a:t>
            </a: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rgbClr val="00B050"/>
                </a:solidFill>
              </a:rPr>
              <a:t>الشخصية </a:t>
            </a:r>
            <a:r>
              <a:rPr lang="ar-MA" sz="3600" b="1" dirty="0">
                <a:solidFill>
                  <a:srgbClr val="00B050"/>
                </a:solidFill>
              </a:rPr>
              <a:t>الرئيسية للنص: </a:t>
            </a:r>
            <a:r>
              <a:rPr lang="ar-MA" sz="3600" b="1" dirty="0">
                <a:solidFill>
                  <a:schemeClr val="bg1"/>
                </a:solidFill>
              </a:rPr>
              <a:t>ابن خلدون اهتم منذ طفولته بحب العلم </a:t>
            </a:r>
            <a:r>
              <a:rPr lang="ar-MA" sz="3600" b="1" dirty="0" smtClean="0">
                <a:solidFill>
                  <a:schemeClr val="bg1"/>
                </a:solidFill>
              </a:rPr>
              <a:t>والاجتهاد </a:t>
            </a:r>
            <a:r>
              <a:rPr lang="ar-MA" sz="3600" b="1" dirty="0">
                <a:solidFill>
                  <a:schemeClr val="bg1"/>
                </a:solidFill>
              </a:rPr>
              <a:t>و الاستطلاع والتفكير والمقارنة والاهتمام </a:t>
            </a:r>
            <a:r>
              <a:rPr lang="ar-MA" sz="3600" b="1" dirty="0" smtClean="0">
                <a:solidFill>
                  <a:schemeClr val="bg1"/>
                </a:solidFill>
              </a:rPr>
              <a:t>بأحوال </a:t>
            </a:r>
            <a:r>
              <a:rPr lang="ar-MA" sz="3600" b="1" dirty="0">
                <a:solidFill>
                  <a:schemeClr val="bg1"/>
                </a:solidFill>
              </a:rPr>
              <a:t>الامم وتاريخها ومستقبلها</a:t>
            </a:r>
            <a:r>
              <a:rPr lang="ar-MA" sz="3600" b="1" dirty="0" smtClean="0">
                <a:solidFill>
                  <a:schemeClr val="bg1"/>
                </a:solidFill>
              </a:rPr>
              <a:t>.</a:t>
            </a:r>
            <a:endParaRPr lang="ar-MA" sz="3600" b="1" dirty="0">
              <a:solidFill>
                <a:schemeClr val="bg1"/>
              </a:solidFill>
            </a:endParaRP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rgbClr val="00B050"/>
                </a:solidFill>
              </a:rPr>
              <a:t>الشخصيات </a:t>
            </a:r>
            <a:r>
              <a:rPr lang="ar-MA" sz="3600" b="1" dirty="0">
                <a:solidFill>
                  <a:srgbClr val="00B050"/>
                </a:solidFill>
              </a:rPr>
              <a:t>الثانوية : </a:t>
            </a:r>
            <a:r>
              <a:rPr lang="ar-MA" sz="3600" b="1" dirty="0" smtClean="0">
                <a:solidFill>
                  <a:schemeClr val="bg1"/>
                </a:solidFill>
              </a:rPr>
              <a:t>الأطفال - </a:t>
            </a:r>
            <a:r>
              <a:rPr lang="ar-MA" sz="3600" b="1" dirty="0">
                <a:solidFill>
                  <a:schemeClr val="bg1"/>
                </a:solidFill>
              </a:rPr>
              <a:t>الشيخ عمران - </a:t>
            </a:r>
            <a:r>
              <a:rPr lang="ar-MA" sz="3600" b="1" dirty="0" smtClean="0">
                <a:solidFill>
                  <a:schemeClr val="bg1"/>
                </a:solidFill>
              </a:rPr>
              <a:t>الأسرة - العلماء </a:t>
            </a:r>
            <a:r>
              <a:rPr lang="ar-MA" sz="3600" b="1" dirty="0">
                <a:solidFill>
                  <a:schemeClr val="bg1"/>
                </a:solidFill>
              </a:rPr>
              <a:t>العرب - علماء الغرب</a:t>
            </a:r>
            <a:r>
              <a:rPr lang="ar-MA" sz="3600" b="1" dirty="0" smtClean="0">
                <a:solidFill>
                  <a:schemeClr val="bg1"/>
                </a:solidFill>
              </a:rPr>
              <a:t>.</a:t>
            </a:r>
          </a:p>
          <a:p>
            <a:pPr algn="r" rtl="1"/>
            <a:r>
              <a:rPr lang="ar-MA" sz="3600" b="1" dirty="0">
                <a:solidFill>
                  <a:srgbClr val="FF0000"/>
                </a:solidFill>
              </a:rPr>
              <a:t>3. </a:t>
            </a:r>
            <a:r>
              <a:rPr lang="ar-MA" sz="3600" b="1" dirty="0" smtClean="0">
                <a:solidFill>
                  <a:srgbClr val="FF0000"/>
                </a:solidFill>
              </a:rPr>
              <a:t>الاطار الزمني: </a:t>
            </a:r>
            <a:r>
              <a:rPr lang="ar-MA" sz="3600" b="1" dirty="0">
                <a:solidFill>
                  <a:schemeClr val="bg1"/>
                </a:solidFill>
              </a:rPr>
              <a:t>الماضي مابين سنة 1322م وسنة 1406.</a:t>
            </a:r>
          </a:p>
          <a:p>
            <a:pPr algn="r" rtl="1"/>
            <a:r>
              <a:rPr lang="ar-MA" sz="3600" b="1" dirty="0" smtClean="0">
                <a:solidFill>
                  <a:srgbClr val="FF0000"/>
                </a:solidFill>
              </a:rPr>
              <a:t>4. الفضاء </a:t>
            </a:r>
            <a:r>
              <a:rPr lang="ar-MA" sz="3600" b="1" dirty="0">
                <a:solidFill>
                  <a:srgbClr val="FF0000"/>
                </a:solidFill>
              </a:rPr>
              <a:t>والامكنة: </a:t>
            </a:r>
            <a:r>
              <a:rPr lang="ar-MA" sz="3600" b="1" dirty="0">
                <a:solidFill>
                  <a:schemeClr val="bg1"/>
                </a:solidFill>
              </a:rPr>
              <a:t>تونس القاهرة المسجد</a:t>
            </a:r>
            <a:r>
              <a:rPr lang="ar-MA" sz="3600" b="1" dirty="0" smtClean="0">
                <a:solidFill>
                  <a:schemeClr val="bg1"/>
                </a:solidFill>
              </a:rPr>
              <a:t>..</a:t>
            </a:r>
            <a:endParaRPr lang="ar-MA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45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7286" y="511588"/>
            <a:ext cx="11690253" cy="563231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0" algn="r" rtl="1">
              <a:lnSpc>
                <a:spcPct val="200000"/>
              </a:lnSpc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لغة النص وأسلوبه:</a:t>
            </a:r>
          </a:p>
          <a:p>
            <a:pPr lvl="1" algn="r" rtl="1">
              <a:lnSpc>
                <a:spcPct val="20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•</a:t>
            </a:r>
            <a:r>
              <a:rPr lang="ar-MA" sz="3600" b="1" dirty="0">
                <a:solidFill>
                  <a:srgbClr val="00B050"/>
                </a:solidFill>
              </a:rPr>
              <a:t>	</a:t>
            </a:r>
            <a:r>
              <a:rPr lang="ar-MA" sz="3600" b="1" dirty="0" smtClean="0">
                <a:solidFill>
                  <a:srgbClr val="00B050"/>
                </a:solidFill>
              </a:rPr>
              <a:t>الحوار: 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.........................................................</a:t>
            </a:r>
          </a:p>
          <a:p>
            <a:pPr lvl="1" algn="r" rtl="1">
              <a:lnSpc>
                <a:spcPct val="20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•	</a:t>
            </a:r>
            <a:r>
              <a:rPr lang="ar-MA" sz="3600" b="1" dirty="0">
                <a:solidFill>
                  <a:schemeClr val="bg1"/>
                </a:solidFill>
              </a:rPr>
              <a:t>أ</a:t>
            </a:r>
            <a:r>
              <a:rPr lang="ar-MA" sz="3600" b="1" dirty="0" smtClean="0">
                <a:solidFill>
                  <a:schemeClr val="bg1"/>
                </a:solidFill>
              </a:rPr>
              <a:t>سلوب بسيط ولغة في المتناول ليفهمه الصغار قبل الكبار.</a:t>
            </a:r>
            <a:endParaRPr lang="ar-MA" sz="3600" b="1" dirty="0" smtClean="0">
              <a:solidFill>
                <a:schemeClr val="bg1"/>
              </a:solidFill>
            </a:endParaRPr>
          </a:p>
          <a:p>
            <a:pPr lvl="0" algn="r" rtl="1">
              <a:lnSpc>
                <a:spcPct val="200000"/>
              </a:lnSpc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المغزى العام:</a:t>
            </a: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>
              <a:lnSpc>
                <a:spcPct val="200000"/>
              </a:lnSpc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46893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7286" y="511588"/>
            <a:ext cx="11690253" cy="45243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0" algn="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لغة النص وأسلوبه:</a:t>
            </a:r>
          </a:p>
          <a:p>
            <a:pPr lvl="1" algn="r" rtl="1"/>
            <a:r>
              <a:rPr lang="ar-MA" sz="3600" b="1" dirty="0" smtClean="0">
                <a:solidFill>
                  <a:srgbClr val="00B050"/>
                </a:solidFill>
              </a:rPr>
              <a:t>•</a:t>
            </a:r>
            <a:r>
              <a:rPr lang="ar-MA" sz="3600" b="1" dirty="0">
                <a:solidFill>
                  <a:srgbClr val="00B050"/>
                </a:solidFill>
              </a:rPr>
              <a:t>	</a:t>
            </a:r>
            <a:r>
              <a:rPr lang="ar-MA" sz="3600" b="1" dirty="0" smtClean="0">
                <a:solidFill>
                  <a:srgbClr val="00B050"/>
                </a:solidFill>
              </a:rPr>
              <a:t>الحوار: </a:t>
            </a:r>
            <a:r>
              <a:rPr lang="ar-MA" sz="3600" b="1" dirty="0" smtClean="0">
                <a:solidFill>
                  <a:schemeClr val="bg1"/>
                </a:solidFill>
              </a:rPr>
              <a:t>{ يا عبد الرحمن، لماذا تجمع كل هذه الأشياء؟. فيرد: أحاول أن أعرف...}</a:t>
            </a:r>
          </a:p>
          <a:p>
            <a:pPr lvl="1" algn="r" rtl="1"/>
            <a:r>
              <a:rPr lang="ar-MA" sz="3600" b="1" dirty="0" smtClean="0">
                <a:solidFill>
                  <a:srgbClr val="00B050"/>
                </a:solidFill>
              </a:rPr>
              <a:t>•	</a:t>
            </a:r>
            <a:r>
              <a:rPr lang="ar-MA" sz="3600" b="1" dirty="0" smtClean="0">
                <a:solidFill>
                  <a:schemeClr val="bg1"/>
                </a:solidFill>
              </a:rPr>
              <a:t>اسلوب بسيط ولغة في المتناول ليفهمه الصغار قبل الكبار.</a:t>
            </a:r>
            <a:endParaRPr lang="ar-MA" sz="3600" b="1" dirty="0" smtClean="0">
              <a:solidFill>
                <a:schemeClr val="bg1"/>
              </a:solidFill>
            </a:endParaRPr>
          </a:p>
          <a:p>
            <a:pPr lvl="0" algn="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المغزى العام:</a:t>
            </a: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/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الاجتهاد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والبحث المستمر يقودان بصاحبهما الى النجاح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والتفوق.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/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جدير بالعرب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أن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يفتخروا بهذه الشخصية العظيمة التي تعتبر مرجعا مهما للغرب والعرب في مجال علم الاجتماع والتاريخ وبالتالي الاقتداء بها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45296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98474"/>
            <a:ext cx="2602523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رابعا</a:t>
            </a:r>
            <a:r>
              <a:rPr lang="ar-MA" sz="3200" b="1" dirty="0">
                <a:solidFill>
                  <a:srgbClr val="FF0000"/>
                </a:solidFill>
              </a:rPr>
              <a:t>: التركيب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474" y="763805"/>
            <a:ext cx="11985674" cy="255454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عاش ابن خلدون طفولة كلها شغف بالعلم والمعرفة وكان يهوى جمع الاشياء مما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أثار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استغراب زملائه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تنبأ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له احد معلميه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بأنه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سيصبح رجلا له شان كبير . وفعلا صار الرجل مشهورا بعلمه وكتابه المقدمة خير دليل على ذلك فهو يعتبر من المراجع التي يعتمد عليها علماء الغرب قبل علماء العرب . ذاع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صيته بمصر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التي سافر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إليها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للدراسة وتحصيل العلم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وإلقاء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المحاضرات بها.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3921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86069" y="295422"/>
            <a:ext cx="2743200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278966" y="1479819"/>
            <a:ext cx="8883747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مؤسس علم </a:t>
            </a: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الاجتماع؟</a:t>
            </a: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3678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547" y="675242"/>
            <a:ext cx="12023187" cy="48639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20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 ومصدره: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..............................................................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20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........................................................................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200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 الصورة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.....................................................................</a:t>
            </a:r>
          </a:p>
          <a:p>
            <a:pPr marL="457200" indent="-457200" algn="r" rtl="1">
              <a:lnSpc>
                <a:spcPct val="20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دلالة 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</a:t>
            </a: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..........................................................................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200000"/>
              </a:lnSpc>
            </a:pP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 </a:t>
            </a: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97083" y="42207"/>
            <a:ext cx="2518117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تأطير </a:t>
            </a:r>
            <a:r>
              <a:rPr lang="ar-MA" sz="3200" b="1" dirty="0">
                <a:solidFill>
                  <a:srgbClr val="FF0000"/>
                </a:solidFill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797943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547" y="675242"/>
            <a:ext cx="12023187" cy="60016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 ومصدره: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محمود قاسم، مجلة العربي الصغير.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نص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سردي.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 الصورة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لوحة فنية يظهر فيها رجل يكتب على ورقة؛ الصورة تمثل شخصية ابن خلدون وهو منهمك في التأليف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دلالة 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</a:t>
            </a: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يدل العنوان على اسم العالم العربي عبد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الرحمن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بن خلدون المعروف بصاحب المقدمة في التاريخ والحديث عن مرحلة طفولته واهتمامه ببعض الهوايات الغريبة.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 </a:t>
            </a: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بناء على مؤشرات النص نفترض ان الكاتب يتحدث عن حياة ابن خلدون وبعض هواياته الغريبة.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97083" y="42207"/>
            <a:ext cx="2518117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تأطير </a:t>
            </a:r>
            <a:r>
              <a:rPr lang="ar-MA" sz="3200" b="1" dirty="0">
                <a:solidFill>
                  <a:srgbClr val="FF0000"/>
                </a:solidFill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575773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1663" y="168813"/>
            <a:ext cx="3038620" cy="646331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ثانيا: فهم </a:t>
            </a:r>
            <a:r>
              <a:rPr lang="ar-MA" sz="3600" b="1" dirty="0">
                <a:solidFill>
                  <a:srgbClr val="FF0000"/>
                </a:solidFill>
              </a:rPr>
              <a:t>النص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7286" y="942535"/>
            <a:ext cx="11760591" cy="424731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u="sng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1. الشرح اللغوي: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chemeClr val="bg1"/>
                </a:solidFill>
              </a:rPr>
              <a:t>- </a:t>
            </a:r>
            <a:r>
              <a:rPr lang="ar-MA" sz="3600" b="1" dirty="0" smtClean="0">
                <a:solidFill>
                  <a:srgbClr val="FF0000"/>
                </a:solidFill>
              </a:rPr>
              <a:t>يبدر </a:t>
            </a:r>
            <a:r>
              <a:rPr lang="ar-MA" sz="3600" b="1" dirty="0">
                <a:solidFill>
                  <a:srgbClr val="FF0000"/>
                </a:solidFill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</a:rPr>
              <a:t>....... </a:t>
            </a:r>
            <a:r>
              <a:rPr lang="ar-MA" sz="3600" b="1" dirty="0" smtClean="0">
                <a:solidFill>
                  <a:srgbClr val="FF0000"/>
                </a:solidFill>
              </a:rPr>
              <a:t>             </a:t>
            </a:r>
            <a:r>
              <a:rPr lang="ar-MA" sz="3600" b="1" dirty="0">
                <a:solidFill>
                  <a:srgbClr val="FF0000"/>
                </a:solidFill>
              </a:rPr>
              <a:t>- العباقرة : 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</a:t>
            </a:r>
            <a:endParaRPr lang="ar-MA" sz="3600" b="1" dirty="0">
              <a:solidFill>
                <a:schemeClr val="bg1"/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FF0000"/>
                </a:solidFill>
              </a:rPr>
              <a:t>- تبوأها </a:t>
            </a:r>
            <a:r>
              <a:rPr lang="ar-MA" sz="3600" b="1" dirty="0">
                <a:solidFill>
                  <a:srgbClr val="FF0000"/>
                </a:solidFill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</a:rPr>
              <a:t>.......</a:t>
            </a:r>
            <a:r>
              <a:rPr lang="ar-MA" sz="3600" b="1" dirty="0" smtClean="0">
                <a:solidFill>
                  <a:srgbClr val="FF0000"/>
                </a:solidFill>
              </a:rPr>
              <a:t>           </a:t>
            </a:r>
            <a:r>
              <a:rPr lang="ar-MA" sz="3600" b="1" dirty="0">
                <a:solidFill>
                  <a:srgbClr val="FF0000"/>
                </a:solidFill>
              </a:rPr>
              <a:t>- مقيدة : </a:t>
            </a:r>
            <a:r>
              <a:rPr lang="ar-MA" sz="3600" b="1" dirty="0" smtClean="0">
                <a:solidFill>
                  <a:schemeClr val="bg1"/>
                </a:solidFill>
              </a:rPr>
              <a:t>.......</a:t>
            </a:r>
            <a:r>
              <a:rPr lang="ar-MA" sz="3600" b="1" dirty="0" smtClean="0">
                <a:solidFill>
                  <a:srgbClr val="FF0000"/>
                </a:solidFill>
              </a:rPr>
              <a:t>          </a:t>
            </a:r>
            <a:r>
              <a:rPr lang="ar-MA" sz="3600" b="1" dirty="0">
                <a:solidFill>
                  <a:srgbClr val="FF0000"/>
                </a:solidFill>
              </a:rPr>
              <a:t>-   تلقفت : </a:t>
            </a:r>
            <a:r>
              <a:rPr lang="ar-MA" sz="3600" b="1" dirty="0" smtClean="0">
                <a:solidFill>
                  <a:schemeClr val="bg1"/>
                </a:solidFill>
              </a:rPr>
              <a:t>...............</a:t>
            </a:r>
            <a:endParaRPr lang="ar-MA" sz="3600" b="1" dirty="0">
              <a:solidFill>
                <a:schemeClr val="bg1"/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ar-MA" sz="3600" b="1" u="sng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</a:t>
            </a:r>
            <a:r>
              <a:rPr lang="ar-MA" sz="36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r>
              <a:rPr lang="ar-MA" sz="3600" b="1" u="sng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الحدث العام:</a:t>
            </a:r>
            <a:endParaRPr lang="ar-MA" sz="3600" b="1" u="sng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chemeClr val="bg1"/>
                </a:solidFill>
              </a:rPr>
              <a:t>.......................................................................................</a:t>
            </a:r>
            <a:endParaRPr lang="ar-MA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709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1663" y="168813"/>
            <a:ext cx="3038620" cy="646331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ثانيا: فهم </a:t>
            </a:r>
            <a:r>
              <a:rPr lang="ar-MA" sz="3600" b="1" dirty="0">
                <a:solidFill>
                  <a:srgbClr val="FF0000"/>
                </a:solidFill>
              </a:rPr>
              <a:t>النص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7286" y="942535"/>
            <a:ext cx="11760591" cy="50783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u="sng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1. الشرح اللغوي: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chemeClr val="bg1"/>
                </a:solidFill>
              </a:rPr>
              <a:t>- </a:t>
            </a:r>
            <a:r>
              <a:rPr lang="ar-MA" sz="3600" b="1" dirty="0" smtClean="0">
                <a:solidFill>
                  <a:srgbClr val="FF0000"/>
                </a:solidFill>
              </a:rPr>
              <a:t>يبدر </a:t>
            </a:r>
            <a:r>
              <a:rPr lang="ar-MA" sz="3600" b="1" dirty="0">
                <a:solidFill>
                  <a:srgbClr val="FF0000"/>
                </a:solidFill>
              </a:rPr>
              <a:t>: </a:t>
            </a:r>
            <a:r>
              <a:rPr lang="ar-MA" sz="3600" b="1" dirty="0">
                <a:solidFill>
                  <a:schemeClr val="bg1"/>
                </a:solidFill>
              </a:rPr>
              <a:t>يصدر </a:t>
            </a:r>
            <a:r>
              <a:rPr lang="ar-MA" sz="3600" b="1" dirty="0">
                <a:solidFill>
                  <a:srgbClr val="FF0000"/>
                </a:solidFill>
              </a:rPr>
              <a:t>            </a:t>
            </a:r>
            <a:r>
              <a:rPr lang="ar-MA" sz="3600" b="1" dirty="0" smtClean="0">
                <a:solidFill>
                  <a:srgbClr val="FF0000"/>
                </a:solidFill>
              </a:rPr>
              <a:t> </a:t>
            </a:r>
            <a:r>
              <a:rPr lang="ar-MA" sz="3600" b="1" dirty="0">
                <a:solidFill>
                  <a:srgbClr val="FF0000"/>
                </a:solidFill>
              </a:rPr>
              <a:t>- العباقرة : </a:t>
            </a:r>
            <a:r>
              <a:rPr lang="ar-MA" sz="3600" b="1" dirty="0">
                <a:solidFill>
                  <a:schemeClr val="bg1"/>
                </a:solidFill>
              </a:rPr>
              <a:t>مفردها عبقري الذكي النابغة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FF0000"/>
                </a:solidFill>
              </a:rPr>
              <a:t>- تبوأها </a:t>
            </a:r>
            <a:r>
              <a:rPr lang="ar-MA" sz="3600" b="1" dirty="0">
                <a:solidFill>
                  <a:srgbClr val="FF0000"/>
                </a:solidFill>
              </a:rPr>
              <a:t>: </a:t>
            </a:r>
            <a:r>
              <a:rPr lang="ar-MA" sz="3600" b="1" dirty="0">
                <a:solidFill>
                  <a:schemeClr val="bg1"/>
                </a:solidFill>
              </a:rPr>
              <a:t>احتلها</a:t>
            </a:r>
            <a:r>
              <a:rPr lang="ar-MA" sz="3600" b="1" dirty="0">
                <a:solidFill>
                  <a:srgbClr val="FF0000"/>
                </a:solidFill>
              </a:rPr>
              <a:t>        </a:t>
            </a:r>
            <a:r>
              <a:rPr lang="ar-MA" sz="3600" b="1" dirty="0" smtClean="0">
                <a:solidFill>
                  <a:srgbClr val="FF0000"/>
                </a:solidFill>
              </a:rPr>
              <a:t>   </a:t>
            </a:r>
            <a:r>
              <a:rPr lang="ar-MA" sz="3600" b="1" dirty="0">
                <a:solidFill>
                  <a:srgbClr val="FF0000"/>
                </a:solidFill>
              </a:rPr>
              <a:t>- مقيدة : </a:t>
            </a:r>
            <a:r>
              <a:rPr lang="ar-MA" sz="3600" b="1" dirty="0">
                <a:solidFill>
                  <a:schemeClr val="bg1"/>
                </a:solidFill>
              </a:rPr>
              <a:t>مرتبطة</a:t>
            </a:r>
            <a:r>
              <a:rPr lang="ar-MA" sz="3600" b="1" dirty="0">
                <a:solidFill>
                  <a:srgbClr val="FF0000"/>
                </a:solidFill>
              </a:rPr>
              <a:t>        </a:t>
            </a:r>
            <a:r>
              <a:rPr lang="ar-MA" sz="3600" b="1" dirty="0" smtClean="0">
                <a:solidFill>
                  <a:srgbClr val="FF0000"/>
                </a:solidFill>
              </a:rPr>
              <a:t>  </a:t>
            </a:r>
            <a:r>
              <a:rPr lang="ar-MA" sz="3600" b="1" dirty="0">
                <a:solidFill>
                  <a:srgbClr val="FF0000"/>
                </a:solidFill>
              </a:rPr>
              <a:t>-   تلقفت : </a:t>
            </a:r>
            <a:r>
              <a:rPr lang="ar-MA" sz="3600" b="1" dirty="0">
                <a:solidFill>
                  <a:schemeClr val="bg1"/>
                </a:solidFill>
              </a:rPr>
              <a:t>اخذت باهتمام</a:t>
            </a:r>
          </a:p>
          <a:p>
            <a:pPr algn="r" rtl="1">
              <a:lnSpc>
                <a:spcPct val="150000"/>
              </a:lnSpc>
            </a:pPr>
            <a:r>
              <a:rPr lang="ar-MA" sz="3600" b="1" u="sng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</a:t>
            </a:r>
            <a:r>
              <a:rPr lang="ar-MA" sz="36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r>
              <a:rPr lang="ar-MA" sz="3600" b="1" u="sng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الحدث العام:</a:t>
            </a:r>
            <a:endParaRPr lang="ar-MA" sz="3600" b="1" u="sng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</a:rPr>
              <a:t>جانب من السيرة الذاتية للمؤرخ العربي عبد الرحمان بن خلدون وقصة تاليفه لكتابه المشهور المقدمة في التاريخ..</a:t>
            </a:r>
            <a:endParaRPr lang="ar-MA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273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56268"/>
            <a:ext cx="2602523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ثالثا</a:t>
            </a:r>
            <a:r>
              <a:rPr lang="ar-MA" sz="32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268" y="689312"/>
            <a:ext cx="12051323" cy="45243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الحقول الدلالية:</a:t>
            </a:r>
          </a:p>
          <a:p>
            <a:pPr marL="514350" indent="-514350" algn="r" rtl="1">
              <a:buAutoNum type="arabicPeriod"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العلاقة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بين المعجمين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460522"/>
              </p:ext>
            </p:extLst>
          </p:nvPr>
        </p:nvGraphicFramePr>
        <p:xfrm>
          <a:off x="196948" y="1324317"/>
          <a:ext cx="11754266" cy="31546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757758">
                  <a:extLst>
                    <a:ext uri="{9D8B030D-6E8A-4147-A177-3AD203B41FA5}">
                      <a16:colId xmlns:a16="http://schemas.microsoft.com/office/drawing/2014/main" val="3045953975"/>
                    </a:ext>
                  </a:extLst>
                </a:gridCol>
                <a:gridCol w="5996508">
                  <a:extLst>
                    <a:ext uri="{9D8B030D-6E8A-4147-A177-3AD203B41FA5}">
                      <a16:colId xmlns:a16="http://schemas.microsoft.com/office/drawing/2014/main" val="3295598270"/>
                    </a:ext>
                  </a:extLst>
                </a:gridCol>
              </a:tblGrid>
              <a:tr h="1530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 smtClean="0">
                          <a:solidFill>
                            <a:schemeClr val="bg1"/>
                          </a:solidFill>
                          <a:effectLst/>
                        </a:rPr>
                        <a:t>شخصية ابن خلدون</a:t>
                      </a:r>
                      <a:endParaRPr lang="en-US" sz="36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 smtClean="0">
                          <a:solidFill>
                            <a:schemeClr val="bg1"/>
                          </a:solidFill>
                          <a:effectLst/>
                        </a:rPr>
                        <a:t>العلوم والمعرفة</a:t>
                      </a:r>
                      <a:endParaRPr lang="en-US" sz="36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779240"/>
                  </a:ext>
                </a:extLst>
              </a:tr>
              <a:tr h="53721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3600" b="1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3600" b="1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dirty="0" smtClean="0"/>
                        <a:t> </a:t>
                      </a:r>
                      <a:endParaRPr lang="en-US" dirty="0"/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951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527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56268"/>
            <a:ext cx="2602523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ثالثا</a:t>
            </a:r>
            <a:r>
              <a:rPr lang="ar-MA" sz="32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268" y="689312"/>
            <a:ext cx="12051323" cy="50783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الحقول الدلالية:</a:t>
            </a:r>
          </a:p>
          <a:p>
            <a:pPr marL="514350" indent="-514350" algn="r" rtl="1">
              <a:buAutoNum type="arabicPeriod"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العلاقة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بين المعجمين هي علاقة ارتباط؛ تتجلى في انشغال ابن خلدون منذ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صغره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بالعلم والمعرفة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52985"/>
              </p:ext>
            </p:extLst>
          </p:nvPr>
        </p:nvGraphicFramePr>
        <p:xfrm>
          <a:off x="196948" y="1324317"/>
          <a:ext cx="11754266" cy="31546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757758">
                  <a:extLst>
                    <a:ext uri="{9D8B030D-6E8A-4147-A177-3AD203B41FA5}">
                      <a16:colId xmlns:a16="http://schemas.microsoft.com/office/drawing/2014/main" val="3045953975"/>
                    </a:ext>
                  </a:extLst>
                </a:gridCol>
                <a:gridCol w="5996508">
                  <a:extLst>
                    <a:ext uri="{9D8B030D-6E8A-4147-A177-3AD203B41FA5}">
                      <a16:colId xmlns:a16="http://schemas.microsoft.com/office/drawing/2014/main" val="3295598270"/>
                    </a:ext>
                  </a:extLst>
                </a:gridCol>
              </a:tblGrid>
              <a:tr h="1530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 smtClean="0">
                          <a:solidFill>
                            <a:schemeClr val="bg1"/>
                          </a:solidFill>
                          <a:effectLst/>
                        </a:rPr>
                        <a:t>شخصية ابن خلدون</a:t>
                      </a:r>
                      <a:endParaRPr lang="en-US" sz="36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 smtClean="0">
                          <a:solidFill>
                            <a:schemeClr val="bg1"/>
                          </a:solidFill>
                          <a:effectLst/>
                        </a:rPr>
                        <a:t>العلوم والمعرفة</a:t>
                      </a:r>
                      <a:endParaRPr lang="en-US" sz="36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779240"/>
                  </a:ext>
                </a:extLst>
              </a:tr>
              <a:tr h="53721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r>
                        <a:rPr lang="ar-EG" sz="3600" b="1" dirty="0" smtClean="0">
                          <a:solidFill>
                            <a:schemeClr val="bg1"/>
                          </a:solidFill>
                          <a:effectLst/>
                        </a:rPr>
                        <a:t>عبد الرحمن – كم أنت غريب – كان همه هو إيجاد الأجوبة – صار شابا يافعا- أعد نفسه لإثبات ذاته – تحول عبد الرحمن بن خلدون إلى ظاهرة..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أحاول أن أعرف – القراءة والمعرفة – البحث العلمي هو أصل المعرفة – النظرية العلمية – علم التاريخ – الفلسفة – علم الاجتماع...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951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6253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80" y="384979"/>
            <a:ext cx="11844997" cy="546040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200000"/>
              </a:lnSpc>
              <a:buAutoNum type="arabicPeriod" startAt="2"/>
            </a:pP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شخصيات النص:</a:t>
            </a: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rgbClr val="00B050"/>
                </a:solidFill>
              </a:rPr>
              <a:t>الشخصية </a:t>
            </a:r>
            <a:r>
              <a:rPr lang="ar-MA" sz="3600" b="1" dirty="0">
                <a:solidFill>
                  <a:srgbClr val="00B050"/>
                </a:solidFill>
              </a:rPr>
              <a:t>الرئيسية للنص: 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...................................................</a:t>
            </a:r>
            <a:endParaRPr lang="ar-MA" sz="3600" b="1" dirty="0">
              <a:solidFill>
                <a:schemeClr val="bg1"/>
              </a:solidFill>
            </a:endParaRPr>
          </a:p>
          <a:p>
            <a:pPr marL="457200" indent="-4572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rgbClr val="00B050"/>
                </a:solidFill>
              </a:rPr>
              <a:t>الشخصيات </a:t>
            </a:r>
            <a:r>
              <a:rPr lang="ar-MA" sz="3600" b="1" dirty="0">
                <a:solidFill>
                  <a:srgbClr val="00B050"/>
                </a:solidFill>
              </a:rPr>
              <a:t>الثانوية : 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.........................................................</a:t>
            </a:r>
          </a:p>
          <a:p>
            <a:pPr algn="r" rtl="1">
              <a:lnSpc>
                <a:spcPct val="200000"/>
              </a:lnSpc>
            </a:pPr>
            <a:r>
              <a:rPr lang="ar-MA" sz="3600" b="1" dirty="0">
                <a:solidFill>
                  <a:srgbClr val="FF0000"/>
                </a:solidFill>
              </a:rPr>
              <a:t>3. </a:t>
            </a:r>
            <a:r>
              <a:rPr lang="ar-MA" sz="3600" b="1" dirty="0" smtClean="0">
                <a:solidFill>
                  <a:srgbClr val="FF0000"/>
                </a:solidFill>
              </a:rPr>
              <a:t>الاطار الزمني: 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................................................................</a:t>
            </a:r>
            <a:endParaRPr lang="ar-MA" sz="3600" b="1" dirty="0">
              <a:solidFill>
                <a:schemeClr val="bg1"/>
              </a:solidFill>
            </a:endParaRPr>
          </a:p>
          <a:p>
            <a:pPr algn="r" rtl="1">
              <a:lnSpc>
                <a:spcPct val="200000"/>
              </a:lnSpc>
            </a:pPr>
            <a:r>
              <a:rPr lang="ar-MA" sz="3600" b="1" dirty="0" smtClean="0">
                <a:solidFill>
                  <a:srgbClr val="FF0000"/>
                </a:solidFill>
              </a:rPr>
              <a:t>4. الفضاء </a:t>
            </a:r>
            <a:r>
              <a:rPr lang="ar-MA" sz="3600" b="1" dirty="0">
                <a:solidFill>
                  <a:srgbClr val="FF0000"/>
                </a:solidFill>
              </a:rPr>
              <a:t>والامكنة: 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.............................................................</a:t>
            </a:r>
            <a:endParaRPr lang="ar-MA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87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588</TotalTime>
  <Words>588</Words>
  <Application>Microsoft Office PowerPoint</Application>
  <PresentationFormat>Widescreen</PresentationFormat>
  <Paragraphs>79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56</cp:revision>
  <dcterms:created xsi:type="dcterms:W3CDTF">2022-09-26T12:22:46Z</dcterms:created>
  <dcterms:modified xsi:type="dcterms:W3CDTF">2023-01-04T19:33:02Z</dcterms:modified>
</cp:coreProperties>
</file>