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89" r:id="rId5"/>
    <p:sldId id="286" r:id="rId6"/>
    <p:sldId id="290" r:id="rId7"/>
    <p:sldId id="287" r:id="rId8"/>
    <p:sldId id="291" r:id="rId9"/>
    <p:sldId id="278" r:id="rId10"/>
    <p:sldId id="288" r:id="rId11"/>
    <p:sldId id="283" r:id="rId12"/>
    <p:sldId id="27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06-05-1445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06-05-1445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06-05-1445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06-05-1445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06-05-1445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06-05-1445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06-05-1445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06-05-1445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06-05-1445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06-05-1445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06-05-1445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06-05-1445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مـــــــــــــــكـون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الدرس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49304" y="2670516"/>
            <a:ext cx="7737231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الموضـــــوع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اسم الآلة –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87263" y="42204"/>
            <a:ext cx="4227336" cy="800219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ثانيا: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الوصف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والتحليل: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4" y="904479"/>
            <a:ext cx="11910647" cy="452431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 1: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M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اسم الآلة اسم مشتق يدل على الأداة التي ينجز بها 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الفعل.</a:t>
            </a:r>
          </a:p>
          <a:p>
            <a:pPr algn="r" rtl="1">
              <a:lnSpc>
                <a:spcPct val="150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استنتاج </a:t>
            </a: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2: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 </a:t>
            </a:r>
            <a:r>
              <a:rPr lang="ar-M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يصاغ اسم الآلة على وزن "مفعل" - "مفعال" -  "مفعلة"، كما يصاغ على وزن "فعّالة"من الفعل الثلاثي المتصرف المتعدي، وقد يصاغ على أحد الأوزان السابقة من الفعل الثلاثي اللازم ومن الفعل غير 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الثلاثي.</a:t>
            </a:r>
            <a:endParaRPr lang="ar-MA" sz="3200" b="1" dirty="0" smtClean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استنتاج 3: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قد يصاغ اسم الآلة سماعا على غير الأوزان السابقة،  فتستعمل في الكلام ولا يقاس عليها مثل : سيف، سكين، إزميل، فأس، قلم، رمح</a:t>
            </a:r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40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231105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1142363"/>
            <a:ext cx="11908292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rgbClr val="FF0000"/>
                </a:solidFill>
              </a:rPr>
              <a:t>صغ </a:t>
            </a:r>
            <a:r>
              <a:rPr lang="ar-MA" sz="3600" b="1" dirty="0" smtClean="0">
                <a:solidFill>
                  <a:srgbClr val="FF0000"/>
                </a:solidFill>
              </a:rPr>
              <a:t>من الأفعال التالية اسم آلة مناسبا، وضعه في جملة مفيدة:</a:t>
            </a:r>
            <a:endParaRPr lang="ar-MA" sz="3600" b="1" dirty="0" smtClean="0">
              <a:solidFill>
                <a:srgbClr val="FF0000"/>
              </a:solidFill>
            </a:endParaRPr>
          </a:p>
          <a:p>
            <a:pPr lvl="3" algn="r" rtl="1">
              <a:lnSpc>
                <a:spcPct val="150000"/>
              </a:lnSpc>
            </a:pPr>
            <a:r>
              <a:rPr lang="ar-MA" sz="3600" b="1" dirty="0" smtClean="0"/>
              <a:t>لف – سطر – قلى – حرث- حقن.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351327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03891" y="140681"/>
            <a:ext cx="3727939" cy="754694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ثالثا: التركيب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2539" y="1120112"/>
            <a:ext cx="11910646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قاعدة الدرس بالصفحة  </a:t>
            </a:r>
            <a:r>
              <a:rPr lang="ar-MA" sz="36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51</a:t>
            </a:r>
            <a:r>
              <a:rPr lang="ar-SA" sz="36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من كتاب التلميذ</a:t>
            </a:r>
            <a:endParaRPr lang="ar-MA" sz="3600" dirty="0"/>
          </a:p>
        </p:txBody>
      </p:sp>
    </p:spTree>
    <p:extLst>
      <p:ext uri="{BB962C8B-B14F-4D97-AF65-F5344CB8AC3E}">
        <p14:creationId xmlns:p14="http://schemas.microsoft.com/office/powerpoint/2010/main" val="314316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56272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047" y="849637"/>
            <a:ext cx="11887194" cy="255454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rgbClr val="FF0000"/>
                </a:solidFill>
              </a:rPr>
              <a:t>علام </a:t>
            </a:r>
            <a:r>
              <a:rPr lang="ar-MA" sz="4000" b="1" dirty="0">
                <a:solidFill>
                  <a:srgbClr val="FF0000"/>
                </a:solidFill>
              </a:rPr>
              <a:t>يدل اسما الزمان والمكان</a:t>
            </a:r>
            <a:r>
              <a:rPr lang="ar-MA" sz="4000" b="1" dirty="0" smtClean="0">
                <a:solidFill>
                  <a:srgbClr val="FF0000"/>
                </a:solidFill>
              </a:rPr>
              <a:t>؟</a:t>
            </a:r>
          </a:p>
          <a:p>
            <a:pPr marL="571500" indent="-571500" algn="r" rtl="1">
              <a:buFontTx/>
              <a:buChar char="-"/>
            </a:pPr>
            <a:endParaRPr lang="ar-MA" sz="4000" b="1" dirty="0">
              <a:solidFill>
                <a:srgbClr val="FF0000"/>
              </a:solidFill>
            </a:endParaRPr>
          </a:p>
          <a:p>
            <a:pPr marL="571500" indent="-571500" algn="r" rtl="1">
              <a:buFontTx/>
              <a:buChar char="-"/>
            </a:pPr>
            <a:endParaRPr lang="ar-MA" sz="4000" b="1" dirty="0">
              <a:solidFill>
                <a:srgbClr val="FF0000"/>
              </a:solidFill>
            </a:endParaRPr>
          </a:p>
          <a:p>
            <a:pPr algn="r" rtl="1"/>
            <a:r>
              <a:rPr lang="ar-MA" sz="4000" b="1" dirty="0">
                <a:solidFill>
                  <a:srgbClr val="FF0000"/>
                </a:solidFill>
              </a:rPr>
              <a:t>- صغ اسمي الزمان والمكان من الأفعال</a:t>
            </a:r>
            <a:r>
              <a:rPr lang="ar-MA" sz="4000" b="1" dirty="0" smtClean="0">
                <a:solidFill>
                  <a:srgbClr val="FF0000"/>
                </a:solidFill>
              </a:rPr>
              <a:t>: سبح </a:t>
            </a:r>
            <a:r>
              <a:rPr lang="ar-MA" sz="4000" b="1" dirty="0">
                <a:solidFill>
                  <a:srgbClr val="FF0000"/>
                </a:solidFill>
              </a:rPr>
              <a:t>- وعد- </a:t>
            </a:r>
            <a:r>
              <a:rPr lang="ar-MA" sz="4000" b="1" dirty="0" smtClean="0">
                <a:solidFill>
                  <a:srgbClr val="FF0000"/>
                </a:solidFill>
              </a:rPr>
              <a:t>التقى - ابتدأ</a:t>
            </a:r>
            <a:r>
              <a:rPr lang="ar-MA" sz="4000" b="1" dirty="0">
                <a:solidFill>
                  <a:srgbClr val="FF0000"/>
                </a:solidFill>
              </a:rPr>
              <a:t>.</a:t>
            </a:r>
            <a:endParaRPr lang="ar-MA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5399" y="28135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</a:t>
            </a:r>
            <a:r>
              <a:rPr lang="ar-MA" sz="3200" b="1" dirty="0">
                <a:solidFill>
                  <a:srgbClr val="FF0000"/>
                </a:solidFill>
              </a:rPr>
              <a:t>الملاحظة والوصف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61713" y="440593"/>
            <a:ext cx="3685733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q"/>
            </a:pPr>
            <a:r>
              <a:rPr lang="ar-MA" sz="3200" b="1" dirty="0"/>
              <a:t> </a:t>
            </a:r>
            <a:r>
              <a:rPr lang="ar-MA" sz="3200" b="1" dirty="0" smtClean="0"/>
              <a:t>الأمثلة </a:t>
            </a:r>
            <a:r>
              <a:rPr lang="ar-MA" sz="3200" b="1" dirty="0"/>
              <a:t>التوضيحية:</a:t>
            </a:r>
          </a:p>
        </p:txBody>
      </p:sp>
      <p:sp>
        <p:nvSpPr>
          <p:cNvPr id="3" name="Rectangle 2"/>
          <p:cNvSpPr/>
          <p:nvPr/>
        </p:nvSpPr>
        <p:spPr>
          <a:xfrm>
            <a:off x="2674671" y="1169676"/>
            <a:ext cx="6870791" cy="6222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أولا: اسم الآلة من الفعل الثلاثي المتصرف المتعدي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396936"/>
              </p:ext>
            </p:extLst>
          </p:nvPr>
        </p:nvGraphicFramePr>
        <p:xfrm>
          <a:off x="309488" y="1936206"/>
          <a:ext cx="11471936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867984">
                  <a:extLst>
                    <a:ext uri="{9D8B030D-6E8A-4147-A177-3AD203B41FA5}">
                      <a16:colId xmlns:a16="http://schemas.microsoft.com/office/drawing/2014/main" val="1823552894"/>
                    </a:ext>
                  </a:extLst>
                </a:gridCol>
                <a:gridCol w="2867984">
                  <a:extLst>
                    <a:ext uri="{9D8B030D-6E8A-4147-A177-3AD203B41FA5}">
                      <a16:colId xmlns:a16="http://schemas.microsoft.com/office/drawing/2014/main" val="1419588879"/>
                    </a:ext>
                  </a:extLst>
                </a:gridCol>
                <a:gridCol w="2867984">
                  <a:extLst>
                    <a:ext uri="{9D8B030D-6E8A-4147-A177-3AD203B41FA5}">
                      <a16:colId xmlns:a16="http://schemas.microsoft.com/office/drawing/2014/main" val="3962853156"/>
                    </a:ext>
                  </a:extLst>
                </a:gridCol>
                <a:gridCol w="2867984">
                  <a:extLst>
                    <a:ext uri="{9D8B030D-6E8A-4147-A177-3AD203B41FA5}">
                      <a16:colId xmlns:a16="http://schemas.microsoft.com/office/drawing/2014/main" val="287108383"/>
                    </a:ext>
                  </a:extLst>
                </a:gridCol>
              </a:tblGrid>
              <a:tr h="1911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اسم الآلة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فعله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نوع فعله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الوزن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792586"/>
                  </a:ext>
                </a:extLst>
              </a:tr>
              <a:tr h="1911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مقلع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667119"/>
                  </a:ext>
                </a:extLst>
              </a:tr>
              <a:tr h="1911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منشار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440226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مجرفة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3573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خلاطة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033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14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5399" y="28135"/>
            <a:ext cx="4227336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</a:t>
            </a:r>
            <a:r>
              <a:rPr lang="ar-MA" sz="3200" b="1" dirty="0">
                <a:solidFill>
                  <a:srgbClr val="FF0000"/>
                </a:solidFill>
              </a:rPr>
              <a:t>الملاحظة والوصف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61713" y="440593"/>
            <a:ext cx="3685733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q"/>
            </a:pPr>
            <a:r>
              <a:rPr lang="ar-MA" sz="3200" b="1" dirty="0"/>
              <a:t> </a:t>
            </a:r>
            <a:r>
              <a:rPr lang="ar-MA" sz="3200" b="1" dirty="0" smtClean="0"/>
              <a:t>الأمثلة </a:t>
            </a:r>
            <a:r>
              <a:rPr lang="ar-MA" sz="3200" b="1" dirty="0"/>
              <a:t>التوضيحية:</a:t>
            </a:r>
          </a:p>
        </p:txBody>
      </p:sp>
      <p:sp>
        <p:nvSpPr>
          <p:cNvPr id="3" name="Rectangle 2"/>
          <p:cNvSpPr/>
          <p:nvPr/>
        </p:nvSpPr>
        <p:spPr>
          <a:xfrm>
            <a:off x="2674671" y="1169676"/>
            <a:ext cx="6870791" cy="6222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أولا: اسم الآلة من الفعل الثلاثي المتصرف المتعدي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489063"/>
              </p:ext>
            </p:extLst>
          </p:nvPr>
        </p:nvGraphicFramePr>
        <p:xfrm>
          <a:off x="309488" y="1936206"/>
          <a:ext cx="11471936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867984">
                  <a:extLst>
                    <a:ext uri="{9D8B030D-6E8A-4147-A177-3AD203B41FA5}">
                      <a16:colId xmlns:a16="http://schemas.microsoft.com/office/drawing/2014/main" val="1823552894"/>
                    </a:ext>
                  </a:extLst>
                </a:gridCol>
                <a:gridCol w="2867984">
                  <a:extLst>
                    <a:ext uri="{9D8B030D-6E8A-4147-A177-3AD203B41FA5}">
                      <a16:colId xmlns:a16="http://schemas.microsoft.com/office/drawing/2014/main" val="1419588879"/>
                    </a:ext>
                  </a:extLst>
                </a:gridCol>
                <a:gridCol w="2867984">
                  <a:extLst>
                    <a:ext uri="{9D8B030D-6E8A-4147-A177-3AD203B41FA5}">
                      <a16:colId xmlns:a16="http://schemas.microsoft.com/office/drawing/2014/main" val="3962853156"/>
                    </a:ext>
                  </a:extLst>
                </a:gridCol>
                <a:gridCol w="2867984">
                  <a:extLst>
                    <a:ext uri="{9D8B030D-6E8A-4147-A177-3AD203B41FA5}">
                      <a16:colId xmlns:a16="http://schemas.microsoft.com/office/drawing/2014/main" val="287108383"/>
                    </a:ext>
                  </a:extLst>
                </a:gridCol>
              </a:tblGrid>
              <a:tr h="1911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اسم الآلة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فعله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نوع فعله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الوزن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792586"/>
                  </a:ext>
                </a:extLst>
              </a:tr>
              <a:tr h="1911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مقلع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قلع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ثلاثي متصرف متعد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مفعل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667119"/>
                  </a:ext>
                </a:extLst>
              </a:tr>
              <a:tr h="1911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منشار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نشر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ثلاثي متصرف متعد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مفعال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440226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مجرفة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جرف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ثلاثي متصرف متعد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مفعلة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3573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خلاطة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خلط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ثلاثي متصرف متعد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فعالة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033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618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91791" y="1000861"/>
            <a:ext cx="6870791" cy="6222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ثانيا: اسم الآلة من الفعل الثلاثي المتصرف اللازم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856389"/>
              </p:ext>
            </p:extLst>
          </p:nvPr>
        </p:nvGraphicFramePr>
        <p:xfrm>
          <a:off x="211015" y="1804416"/>
          <a:ext cx="11832616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958154">
                  <a:extLst>
                    <a:ext uri="{9D8B030D-6E8A-4147-A177-3AD203B41FA5}">
                      <a16:colId xmlns:a16="http://schemas.microsoft.com/office/drawing/2014/main" val="723833183"/>
                    </a:ext>
                  </a:extLst>
                </a:gridCol>
                <a:gridCol w="2958154">
                  <a:extLst>
                    <a:ext uri="{9D8B030D-6E8A-4147-A177-3AD203B41FA5}">
                      <a16:colId xmlns:a16="http://schemas.microsoft.com/office/drawing/2014/main" val="909278603"/>
                    </a:ext>
                  </a:extLst>
                </a:gridCol>
                <a:gridCol w="2958154">
                  <a:extLst>
                    <a:ext uri="{9D8B030D-6E8A-4147-A177-3AD203B41FA5}">
                      <a16:colId xmlns:a16="http://schemas.microsoft.com/office/drawing/2014/main" val="3406295339"/>
                    </a:ext>
                  </a:extLst>
                </a:gridCol>
                <a:gridCol w="2958154">
                  <a:extLst>
                    <a:ext uri="{9D8B030D-6E8A-4147-A177-3AD203B41FA5}">
                      <a16:colId xmlns:a16="http://schemas.microsoft.com/office/drawing/2014/main" val="2830977023"/>
                    </a:ext>
                  </a:extLst>
                </a:gridCol>
              </a:tblGrid>
              <a:tr h="18986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اسم الآلة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فعله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نوع فعله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الوزن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5412623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مصعد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270409"/>
                  </a:ext>
                </a:extLst>
              </a:tr>
              <a:tr h="18986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مصباح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40949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معزفة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703396"/>
                  </a:ext>
                </a:extLst>
              </a:tr>
              <a:tr h="615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ثلاجة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350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657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91791" y="1000861"/>
            <a:ext cx="6870791" cy="6222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ثانيا: اسم الآلة من الفعل الثلاثي المتصرف اللازم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463098"/>
              </p:ext>
            </p:extLst>
          </p:nvPr>
        </p:nvGraphicFramePr>
        <p:xfrm>
          <a:off x="211015" y="1804416"/>
          <a:ext cx="11832616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958154">
                  <a:extLst>
                    <a:ext uri="{9D8B030D-6E8A-4147-A177-3AD203B41FA5}">
                      <a16:colId xmlns:a16="http://schemas.microsoft.com/office/drawing/2014/main" val="723833183"/>
                    </a:ext>
                  </a:extLst>
                </a:gridCol>
                <a:gridCol w="2958154">
                  <a:extLst>
                    <a:ext uri="{9D8B030D-6E8A-4147-A177-3AD203B41FA5}">
                      <a16:colId xmlns:a16="http://schemas.microsoft.com/office/drawing/2014/main" val="909278603"/>
                    </a:ext>
                  </a:extLst>
                </a:gridCol>
                <a:gridCol w="2958154">
                  <a:extLst>
                    <a:ext uri="{9D8B030D-6E8A-4147-A177-3AD203B41FA5}">
                      <a16:colId xmlns:a16="http://schemas.microsoft.com/office/drawing/2014/main" val="3406295339"/>
                    </a:ext>
                  </a:extLst>
                </a:gridCol>
                <a:gridCol w="2958154">
                  <a:extLst>
                    <a:ext uri="{9D8B030D-6E8A-4147-A177-3AD203B41FA5}">
                      <a16:colId xmlns:a16="http://schemas.microsoft.com/office/drawing/2014/main" val="2830977023"/>
                    </a:ext>
                  </a:extLst>
                </a:gridCol>
              </a:tblGrid>
              <a:tr h="18986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اسم الآلة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فعله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نوع فعله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الوزن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5412623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مصعد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صعد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ثلاثي متصرف 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لازم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مفعل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270409"/>
                  </a:ext>
                </a:extLst>
              </a:tr>
              <a:tr h="18986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مصباح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صبح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ثلاثي متصرف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لازم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مفعال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40949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معزفة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عزف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ثلاثي متصرف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لازم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مفعلة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703396"/>
                  </a:ext>
                </a:extLst>
              </a:tr>
              <a:tr h="615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ثلاجة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ثلج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ثلاثي متصرف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لازم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فعالة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350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202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421533" y="592901"/>
            <a:ext cx="5011307" cy="6222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ثالثا: اسم الآلة من الفعل غير الثلاثي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509432"/>
              </p:ext>
            </p:extLst>
          </p:nvPr>
        </p:nvGraphicFramePr>
        <p:xfrm>
          <a:off x="225083" y="1382384"/>
          <a:ext cx="11686760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921690">
                  <a:extLst>
                    <a:ext uri="{9D8B030D-6E8A-4147-A177-3AD203B41FA5}">
                      <a16:colId xmlns:a16="http://schemas.microsoft.com/office/drawing/2014/main" val="1432312448"/>
                    </a:ext>
                  </a:extLst>
                </a:gridCol>
                <a:gridCol w="2921690">
                  <a:extLst>
                    <a:ext uri="{9D8B030D-6E8A-4147-A177-3AD203B41FA5}">
                      <a16:colId xmlns:a16="http://schemas.microsoft.com/office/drawing/2014/main" val="2335482209"/>
                    </a:ext>
                  </a:extLst>
                </a:gridCol>
                <a:gridCol w="2921690">
                  <a:extLst>
                    <a:ext uri="{9D8B030D-6E8A-4147-A177-3AD203B41FA5}">
                      <a16:colId xmlns:a16="http://schemas.microsoft.com/office/drawing/2014/main" val="527341823"/>
                    </a:ext>
                  </a:extLst>
                </a:gridCol>
                <a:gridCol w="2921690">
                  <a:extLst>
                    <a:ext uri="{9D8B030D-6E8A-4147-A177-3AD203B41FA5}">
                      <a16:colId xmlns:a16="http://schemas.microsoft.com/office/drawing/2014/main" val="2408675222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اسم الآلة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فعله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نوع فعله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الوزن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034722"/>
                  </a:ext>
                </a:extLst>
              </a:tr>
              <a:tr h="18923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مئزر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233060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محراك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73728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مملسة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597366"/>
                  </a:ext>
                </a:extLst>
              </a:tr>
              <a:tr h="20764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علاقة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571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784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421533" y="592901"/>
            <a:ext cx="5011307" cy="6222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3200" b="1" i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ثالثا: اسم الآلة من الفعل غير الثلاثي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88894"/>
              </p:ext>
            </p:extLst>
          </p:nvPr>
        </p:nvGraphicFramePr>
        <p:xfrm>
          <a:off x="225083" y="1382384"/>
          <a:ext cx="11686760" cy="28041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921690">
                  <a:extLst>
                    <a:ext uri="{9D8B030D-6E8A-4147-A177-3AD203B41FA5}">
                      <a16:colId xmlns:a16="http://schemas.microsoft.com/office/drawing/2014/main" val="1432312448"/>
                    </a:ext>
                  </a:extLst>
                </a:gridCol>
                <a:gridCol w="2921690">
                  <a:extLst>
                    <a:ext uri="{9D8B030D-6E8A-4147-A177-3AD203B41FA5}">
                      <a16:colId xmlns:a16="http://schemas.microsoft.com/office/drawing/2014/main" val="2335482209"/>
                    </a:ext>
                  </a:extLst>
                </a:gridCol>
                <a:gridCol w="2921690">
                  <a:extLst>
                    <a:ext uri="{9D8B030D-6E8A-4147-A177-3AD203B41FA5}">
                      <a16:colId xmlns:a16="http://schemas.microsoft.com/office/drawing/2014/main" val="527341823"/>
                    </a:ext>
                  </a:extLst>
                </a:gridCol>
                <a:gridCol w="2921690">
                  <a:extLst>
                    <a:ext uri="{9D8B030D-6E8A-4147-A177-3AD203B41FA5}">
                      <a16:colId xmlns:a16="http://schemas.microsoft.com/office/drawing/2014/main" val="2408675222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اسم الآلة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فعله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نوع فعله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الوزن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034722"/>
                  </a:ext>
                </a:extLst>
              </a:tr>
              <a:tr h="18923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مئزر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تأزر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غير ثلاثي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مفعل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233060"/>
                  </a:ext>
                </a:extLst>
              </a:tr>
              <a:tr h="2216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محراك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حرك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غير ثلاثي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مفعال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73728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مملسة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ملس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غير ثلاثي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rgbClr val="FF0000"/>
                          </a:solidFill>
                          <a:effectLst/>
                        </a:rPr>
                        <a:t>مفعلة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597366"/>
                  </a:ext>
                </a:extLst>
              </a:tr>
              <a:tr h="20764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علاقة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علق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غير ثلاثي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rgbClr val="FF0000"/>
                          </a:solidFill>
                          <a:effectLst/>
                        </a:rPr>
                        <a:t>فعالة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571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04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87263" y="42204"/>
            <a:ext cx="4227336" cy="800219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ثانيا: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الوصف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والتحليل: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4" y="904479"/>
            <a:ext cx="11910647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استنتاج 1: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M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عرّف اسم الآلة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r" rtl="1">
              <a:lnSpc>
                <a:spcPct val="150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استنتاج </a:t>
            </a: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2: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 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كيف 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يصاغ </a:t>
            </a:r>
            <a:r>
              <a:rPr lang="ar-S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من 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الفعل </a:t>
            </a:r>
            <a:r>
              <a:rPr lang="ar-S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الثلاثي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اللازم والمتعدي</a:t>
            </a:r>
            <a:r>
              <a:rPr lang="ar-S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، </a:t>
            </a:r>
            <a:r>
              <a:rPr lang="ar-SA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ومن غير </a:t>
            </a:r>
            <a:r>
              <a:rPr lang="ar-S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الثلاثي</a:t>
            </a:r>
            <a:r>
              <a:rPr lang="ar-MA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؟</a:t>
            </a:r>
          </a:p>
          <a:p>
            <a:pPr algn="r" rtl="1">
              <a:lnSpc>
                <a:spcPct val="150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استنتاج 3: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هل هناك أوزان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أخرى لاسم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الآلة؟</a:t>
            </a:r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72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211</TotalTime>
  <Words>389</Words>
  <Application>Microsoft Office PowerPoint</Application>
  <PresentationFormat>Widescreen</PresentationFormat>
  <Paragraphs>114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Arabic Transparent</vt:lpstr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34</cp:revision>
  <dcterms:created xsi:type="dcterms:W3CDTF">2022-09-27T21:07:30Z</dcterms:created>
  <dcterms:modified xsi:type="dcterms:W3CDTF">2023-11-18T11:30:56Z</dcterms:modified>
</cp:coreProperties>
</file>