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2" r:id="rId4"/>
    <p:sldId id="280" r:id="rId5"/>
    <p:sldId id="279" r:id="rId6"/>
    <p:sldId id="281" r:id="rId7"/>
    <p:sldId id="278" r:id="rId8"/>
    <p:sldId id="282" r:id="rId9"/>
    <p:sldId id="283" r:id="rId10"/>
    <p:sldId id="273" r:id="rId11"/>
    <p:sldId id="264" r:id="rId12"/>
    <p:sldId id="261" r:id="rId13"/>
    <p:sldId id="27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مـــــــــــــــكـون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الدرس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1015" y="3106615"/>
            <a:ext cx="1167618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اسم المفعول وعمله – ص: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03891" y="140681"/>
            <a:ext cx="3727939" cy="754694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ثالثا: التركيب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2539" y="1120112"/>
            <a:ext cx="11910646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قاعدة الدرس بالصفحة  </a:t>
            </a:r>
            <a:r>
              <a:rPr lang="ar-MA" sz="36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31</a:t>
            </a:r>
            <a:r>
              <a:rPr lang="ar-SA" sz="36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من كتاب التلميذ</a:t>
            </a:r>
            <a:endParaRPr lang="ar-MA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4203891" y="2951874"/>
            <a:ext cx="3727939" cy="754694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رابعا</a:t>
            </a:r>
            <a:r>
              <a:rPr lang="ar-S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التطبيق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167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231105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542" y="1142363"/>
            <a:ext cx="11908292" cy="341632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rgbClr val="FF0000"/>
                </a:solidFill>
              </a:rPr>
              <a:t>ركّب </a:t>
            </a:r>
            <a:r>
              <a:rPr lang="ar-MA" sz="3600" b="1" dirty="0">
                <a:solidFill>
                  <a:srgbClr val="FF0000"/>
                </a:solidFill>
              </a:rPr>
              <a:t>جملا تتضمن اسم </a:t>
            </a:r>
            <a:r>
              <a:rPr lang="ar-MA" sz="3600" b="1" dirty="0" smtClean="0">
                <a:solidFill>
                  <a:srgbClr val="FF0000"/>
                </a:solidFill>
              </a:rPr>
              <a:t>مفعول: 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/>
              <a:t>نكرة </a:t>
            </a:r>
            <a:r>
              <a:rPr lang="ar-MA" sz="3600" b="1" dirty="0"/>
              <a:t>مسبوقة </a:t>
            </a:r>
            <a:r>
              <a:rPr lang="ar-MA" sz="3600" b="1" dirty="0" smtClean="0"/>
              <a:t>بمبتدإ.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/>
              <a:t>نكرة </a:t>
            </a:r>
            <a:r>
              <a:rPr lang="ar-MA" sz="3600" b="1" dirty="0"/>
              <a:t>مسبوقة </a:t>
            </a:r>
            <a:r>
              <a:rPr lang="ar-MA" sz="3600" b="1" dirty="0" smtClean="0"/>
              <a:t>باستفهام.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/>
              <a:t>معرفة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276183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9630" y="211015"/>
            <a:ext cx="3727939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نموذج في الإعراب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8621" y="1012874"/>
            <a:ext cx="8820445" cy="61048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إعراب الجملة التالية:    " </a:t>
            </a:r>
            <a:r>
              <a:rPr lang="ar-S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المظلومُ مستجاب دعاؤه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</a:t>
            </a:r>
            <a:endParaRPr lang="ar-S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61" y="1778890"/>
            <a:ext cx="11493306" cy="292387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المظلومُ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مبتدأ مرفوع، وعلامة رفعه الضمة الظاهرة على آخره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ar-S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مستجابٌ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خبر مرفوع، وعلامة رفعه الضمة الظاهرة على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آخره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ar-S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دعاؤه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نائب فاعل لاسم المفعول " مستجابٌ "، مرفوع،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وعلامة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رفعه الضمة الظاهرة على آخره. وهو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مضاف.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وهاء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الغائب ضمير متصل مبني على الضّمّ في محل جر مضاف إليه.</a:t>
            </a:r>
          </a:p>
        </p:txBody>
      </p:sp>
    </p:spTree>
    <p:extLst>
      <p:ext uri="{BB962C8B-B14F-4D97-AF65-F5344CB8AC3E}">
        <p14:creationId xmlns:p14="http://schemas.microsoft.com/office/powerpoint/2010/main" val="347930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9630" y="211015"/>
            <a:ext cx="3727939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نموذج في الإعراب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8621" y="1012874"/>
            <a:ext cx="8820445" cy="61048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إعراب الجملة التالية:    " </a:t>
            </a:r>
            <a:r>
              <a:rPr lang="ar-S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هو محمود الخلقِ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</a:t>
            </a:r>
            <a:endParaRPr lang="ar-S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61" y="1778890"/>
            <a:ext cx="11493306" cy="179126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هو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ضمير منفصل مبني على الفتح، في محل رفع مبتدأ.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ar-S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محمود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خبر مرفوع، وعلامة رفعه الضمة الظاهرة على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آخره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ar-S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الخلق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نائب فاعل لاسم المفعول (محمود)، مجرور لفظا مرفوع محلّا.</a:t>
            </a:r>
          </a:p>
        </p:txBody>
      </p:sp>
    </p:spTree>
    <p:extLst>
      <p:ext uri="{BB962C8B-B14F-4D97-AF65-F5344CB8AC3E}">
        <p14:creationId xmlns:p14="http://schemas.microsoft.com/office/powerpoint/2010/main" val="42565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56272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8047" y="849637"/>
            <a:ext cx="11887194" cy="132343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>
                <a:solidFill>
                  <a:srgbClr val="FF0000"/>
                </a:solidFill>
              </a:rPr>
              <a:t>- علام يدل اسم الفاعل؟</a:t>
            </a:r>
          </a:p>
          <a:p>
            <a:pPr algn="r" rtl="1"/>
            <a:r>
              <a:rPr lang="ar-MA" sz="4000" b="1" dirty="0" smtClean="0">
                <a:solidFill>
                  <a:srgbClr val="FF0000"/>
                </a:solidFill>
              </a:rPr>
              <a:t>- </a:t>
            </a:r>
            <a:r>
              <a:rPr lang="ar-MA" sz="4000" b="1" dirty="0">
                <a:solidFill>
                  <a:srgbClr val="FF0000"/>
                </a:solidFill>
              </a:rPr>
              <a:t>كيف يصاغ من الفعل </a:t>
            </a:r>
            <a:r>
              <a:rPr lang="ar-MA" sz="4000" b="1" dirty="0" smtClean="0">
                <a:solidFill>
                  <a:srgbClr val="FF0000"/>
                </a:solidFill>
              </a:rPr>
              <a:t>الثلاثي؟ ومن </a:t>
            </a:r>
            <a:r>
              <a:rPr lang="ar-MA" sz="4000" b="1" dirty="0">
                <a:solidFill>
                  <a:srgbClr val="FF0000"/>
                </a:solidFill>
              </a:rPr>
              <a:t>غير الثلاثي؟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8046" y="2374890"/>
            <a:ext cx="11887195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/>
              <a:t>- اسم الفاعل اسم مشتق للدلالة على من قام بالفعل.</a:t>
            </a:r>
          </a:p>
          <a:p>
            <a:pPr algn="r" rtl="1"/>
            <a:r>
              <a:rPr lang="ar-MA" sz="3600" b="1" dirty="0"/>
              <a:t>- يصاغ اسم الفاعل من الفعل الثلاثي على وزن "فاعل" ومن غير الثلاثي على وزن مضارعه بإبدال حرف المضارعة ميما مضمومة وكسر ما قبل الآخر</a:t>
            </a:r>
            <a:r>
              <a:rPr lang="ar-MA" sz="3600" b="1" dirty="0" smtClean="0"/>
              <a:t>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5399" y="28135"/>
            <a:ext cx="4227336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</a:t>
            </a:r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الملاحظة والوصف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61713" y="482797"/>
            <a:ext cx="3685733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q"/>
            </a:pPr>
            <a:r>
              <a:rPr lang="ar-MA" sz="3200" b="1" dirty="0"/>
              <a:t> </a:t>
            </a:r>
            <a:r>
              <a:rPr lang="ar-MA" sz="3200" b="1" dirty="0" smtClean="0"/>
              <a:t>الأمثلة </a:t>
            </a:r>
            <a:r>
              <a:rPr lang="ar-MA" sz="3200" b="1" dirty="0"/>
              <a:t>التوضيحية: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820270"/>
              </p:ext>
            </p:extLst>
          </p:nvPr>
        </p:nvGraphicFramePr>
        <p:xfrm>
          <a:off x="112541" y="1172126"/>
          <a:ext cx="11992701" cy="4486656"/>
        </p:xfrm>
        <a:graphic>
          <a:graphicData uri="http://schemas.openxmlformats.org/drawingml/2006/table">
            <a:tbl>
              <a:tblPr firstRow="1" firstCol="1" bandRow="1"/>
              <a:tblGrid>
                <a:gridCol w="2442825">
                  <a:extLst>
                    <a:ext uri="{9D8B030D-6E8A-4147-A177-3AD203B41FA5}">
                      <a16:colId xmlns:a16="http://schemas.microsoft.com/office/drawing/2014/main" val="3277639590"/>
                    </a:ext>
                  </a:extLst>
                </a:gridCol>
                <a:gridCol w="3628134">
                  <a:extLst>
                    <a:ext uri="{9D8B030D-6E8A-4147-A177-3AD203B41FA5}">
                      <a16:colId xmlns:a16="http://schemas.microsoft.com/office/drawing/2014/main" val="2984266879"/>
                    </a:ext>
                  </a:extLst>
                </a:gridCol>
                <a:gridCol w="1096262">
                  <a:extLst>
                    <a:ext uri="{9D8B030D-6E8A-4147-A177-3AD203B41FA5}">
                      <a16:colId xmlns:a16="http://schemas.microsoft.com/office/drawing/2014/main" val="833388802"/>
                    </a:ext>
                  </a:extLst>
                </a:gridCol>
                <a:gridCol w="1357800">
                  <a:extLst>
                    <a:ext uri="{9D8B030D-6E8A-4147-A177-3AD203B41FA5}">
                      <a16:colId xmlns:a16="http://schemas.microsoft.com/office/drawing/2014/main" val="757379487"/>
                    </a:ext>
                  </a:extLst>
                </a:gridCol>
                <a:gridCol w="3467680">
                  <a:extLst>
                    <a:ext uri="{9D8B030D-6E8A-4147-A177-3AD203B41FA5}">
                      <a16:colId xmlns:a16="http://schemas.microsoft.com/office/drawing/2014/main" val="2306458024"/>
                    </a:ext>
                  </a:extLst>
                </a:gridCol>
              </a:tblGrid>
              <a:tr h="41857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عــــــملــــــــــه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حالــــــتــــــــه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وزنــه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اسم المفعول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الجــــــملـــــــــــة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23359"/>
                  </a:ext>
                </a:extLst>
              </a:tr>
              <a:tr h="418571"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بورك في الابن </a:t>
                      </a:r>
                      <a:r>
                        <a:rPr lang="ar-SA" sz="3200" b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المحمودة </a:t>
                      </a:r>
                      <a:r>
                        <a:rPr lang="ar-S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خصاله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500878"/>
                  </a:ext>
                </a:extLst>
              </a:tr>
              <a:tr h="418571"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المحامي </a:t>
                      </a:r>
                      <a:r>
                        <a:rPr lang="ar-MA" sz="3200" b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مسموع</a:t>
                      </a:r>
                      <a:r>
                        <a:rPr lang="ar-MA" sz="3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دفاعه.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01208"/>
                  </a:ext>
                </a:extLst>
              </a:tr>
              <a:tr h="418571"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إن الظلم </a:t>
                      </a:r>
                      <a:r>
                        <a:rPr lang="ar-SA" sz="32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مذمومة</a:t>
                      </a:r>
                      <a:r>
                        <a:rPr lang="ar-SA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عواقبه.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25047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14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5399" y="28135"/>
            <a:ext cx="4227336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</a:t>
            </a:r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الملاحظة والوصف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61713" y="482797"/>
            <a:ext cx="3685733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q"/>
            </a:pPr>
            <a:r>
              <a:rPr lang="ar-MA" sz="3200" b="1" dirty="0"/>
              <a:t> </a:t>
            </a:r>
            <a:r>
              <a:rPr lang="ar-MA" sz="3200" b="1" dirty="0" smtClean="0"/>
              <a:t>الأمثلة </a:t>
            </a:r>
            <a:r>
              <a:rPr lang="ar-MA" sz="3200" b="1" dirty="0"/>
              <a:t>التوضيحية: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531741"/>
              </p:ext>
            </p:extLst>
          </p:nvPr>
        </p:nvGraphicFramePr>
        <p:xfrm>
          <a:off x="112541" y="1172126"/>
          <a:ext cx="11992701" cy="5608320"/>
        </p:xfrm>
        <a:graphic>
          <a:graphicData uri="http://schemas.openxmlformats.org/drawingml/2006/table">
            <a:tbl>
              <a:tblPr firstRow="1" firstCol="1" bandRow="1"/>
              <a:tblGrid>
                <a:gridCol w="2442825">
                  <a:extLst>
                    <a:ext uri="{9D8B030D-6E8A-4147-A177-3AD203B41FA5}">
                      <a16:colId xmlns:a16="http://schemas.microsoft.com/office/drawing/2014/main" val="3277639590"/>
                    </a:ext>
                  </a:extLst>
                </a:gridCol>
                <a:gridCol w="3628134">
                  <a:extLst>
                    <a:ext uri="{9D8B030D-6E8A-4147-A177-3AD203B41FA5}">
                      <a16:colId xmlns:a16="http://schemas.microsoft.com/office/drawing/2014/main" val="2984266879"/>
                    </a:ext>
                  </a:extLst>
                </a:gridCol>
                <a:gridCol w="1096262">
                  <a:extLst>
                    <a:ext uri="{9D8B030D-6E8A-4147-A177-3AD203B41FA5}">
                      <a16:colId xmlns:a16="http://schemas.microsoft.com/office/drawing/2014/main" val="833388802"/>
                    </a:ext>
                  </a:extLst>
                </a:gridCol>
                <a:gridCol w="1357800">
                  <a:extLst>
                    <a:ext uri="{9D8B030D-6E8A-4147-A177-3AD203B41FA5}">
                      <a16:colId xmlns:a16="http://schemas.microsoft.com/office/drawing/2014/main" val="757379487"/>
                    </a:ext>
                  </a:extLst>
                </a:gridCol>
                <a:gridCol w="3467680">
                  <a:extLst>
                    <a:ext uri="{9D8B030D-6E8A-4147-A177-3AD203B41FA5}">
                      <a16:colId xmlns:a16="http://schemas.microsoft.com/office/drawing/2014/main" val="2306458024"/>
                    </a:ext>
                  </a:extLst>
                </a:gridCol>
              </a:tblGrid>
              <a:tr h="41857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عــــــملــــــــــه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حالــــــتــــــــه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وزنــه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اسم المفعول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الجــــــملـــــــــــة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23359"/>
                  </a:ext>
                </a:extLst>
              </a:tr>
              <a:tr h="41857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رفع نائب الفاعل (خصال)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مقترن ب "ال"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مفعول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محمود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بورك في الابن </a:t>
                      </a:r>
                      <a:r>
                        <a:rPr lang="ar-SA" sz="3200" b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المحمودة </a:t>
                      </a:r>
                      <a:r>
                        <a:rPr lang="ar-S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خصاله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500878"/>
                  </a:ext>
                </a:extLst>
              </a:tr>
              <a:tr h="41857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رفع نائب الفاعل (دفاع)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مجرد من "ال" (يدل على الحاضر والمستقبل + مسبوق بمبتدإ)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مفعول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مسموع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المحامي </a:t>
                      </a:r>
                      <a:r>
                        <a:rPr lang="ar-MA" sz="3200" b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مسموع</a:t>
                      </a:r>
                      <a:r>
                        <a:rPr lang="ar-MA" sz="3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دفاعه.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01208"/>
                  </a:ext>
                </a:extLst>
              </a:tr>
              <a:tr h="41857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رفع نائب الفاعل (عواقب)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مجرد من ال (يدل على الحاضر والمستقبل + مسبوق بناسخ)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مفعول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مذموم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إن الظلم </a:t>
                      </a:r>
                      <a:r>
                        <a:rPr lang="ar-SA" sz="32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مذمومة</a:t>
                      </a:r>
                      <a:r>
                        <a:rPr lang="ar-SA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عواقبه.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25047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76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772310"/>
              </p:ext>
            </p:extLst>
          </p:nvPr>
        </p:nvGraphicFramePr>
        <p:xfrm>
          <a:off x="100823" y="482809"/>
          <a:ext cx="11992701" cy="3840480"/>
        </p:xfrm>
        <a:graphic>
          <a:graphicData uri="http://schemas.openxmlformats.org/drawingml/2006/table">
            <a:tbl>
              <a:tblPr firstRow="1" firstCol="1" bandRow="1"/>
              <a:tblGrid>
                <a:gridCol w="2442825">
                  <a:extLst>
                    <a:ext uri="{9D8B030D-6E8A-4147-A177-3AD203B41FA5}">
                      <a16:colId xmlns:a16="http://schemas.microsoft.com/office/drawing/2014/main" val="3277639590"/>
                    </a:ext>
                  </a:extLst>
                </a:gridCol>
                <a:gridCol w="3437471">
                  <a:extLst>
                    <a:ext uri="{9D8B030D-6E8A-4147-A177-3AD203B41FA5}">
                      <a16:colId xmlns:a16="http://schemas.microsoft.com/office/drawing/2014/main" val="2984266879"/>
                    </a:ext>
                  </a:extLst>
                </a:gridCol>
                <a:gridCol w="1448973">
                  <a:extLst>
                    <a:ext uri="{9D8B030D-6E8A-4147-A177-3AD203B41FA5}">
                      <a16:colId xmlns:a16="http://schemas.microsoft.com/office/drawing/2014/main" val="833388802"/>
                    </a:ext>
                  </a:extLst>
                </a:gridCol>
                <a:gridCol w="1800664">
                  <a:extLst>
                    <a:ext uri="{9D8B030D-6E8A-4147-A177-3AD203B41FA5}">
                      <a16:colId xmlns:a16="http://schemas.microsoft.com/office/drawing/2014/main" val="757379487"/>
                    </a:ext>
                  </a:extLst>
                </a:gridCol>
                <a:gridCol w="2862768">
                  <a:extLst>
                    <a:ext uri="{9D8B030D-6E8A-4147-A177-3AD203B41FA5}">
                      <a16:colId xmlns:a16="http://schemas.microsoft.com/office/drawing/2014/main" val="2306458024"/>
                    </a:ext>
                  </a:extLst>
                </a:gridCol>
              </a:tblGrid>
              <a:tr h="418571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عــــــملــــــــــه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حالــــــتــــــــه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وزنــه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اسم المفعول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الجــــــملـــــــــــة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23359"/>
                  </a:ext>
                </a:extLst>
              </a:tr>
              <a:tr h="418571"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ما </a:t>
                      </a:r>
                      <a:r>
                        <a:rPr lang="ar-SA" sz="2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مخذول </a:t>
                      </a:r>
                      <a:r>
                        <a:rPr lang="ar-SA" sz="2800" b="1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صاحب الحق.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330012"/>
                  </a:ext>
                </a:extLst>
              </a:tr>
              <a:tr h="418571"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أ </a:t>
                      </a:r>
                      <a:r>
                        <a:rPr lang="ar-SA" sz="2800" b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مضيَّعٌ </a:t>
                      </a:r>
                      <a:r>
                        <a:rPr lang="ar-SA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الوقتُ فيما لا ينفع</a:t>
                      </a:r>
                      <a:r>
                        <a:rPr lang="ar-SA" sz="2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؟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411835"/>
                  </a:ext>
                </a:extLst>
              </a:tr>
              <a:tr h="627856"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ar-SA" sz="2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صاحب فتى </a:t>
                      </a:r>
                      <a:r>
                        <a:rPr lang="ar-SA" sz="2800" b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محمودا</a:t>
                      </a:r>
                      <a:r>
                        <a:rPr lang="ar-SA" sz="2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خلقُه.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08804"/>
                  </a:ext>
                </a:extLst>
              </a:tr>
              <a:tr h="627856"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ar-SA" sz="2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r-MA" sz="2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يعيش الكريم </a:t>
                      </a:r>
                      <a:r>
                        <a:rPr lang="ar-MA" sz="2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مرفوع</a:t>
                      </a:r>
                      <a:r>
                        <a:rPr lang="ar-MA" sz="2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الرأسِ.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299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28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140803"/>
              </p:ext>
            </p:extLst>
          </p:nvPr>
        </p:nvGraphicFramePr>
        <p:xfrm>
          <a:off x="100823" y="482809"/>
          <a:ext cx="11992701" cy="5547360"/>
        </p:xfrm>
        <a:graphic>
          <a:graphicData uri="http://schemas.openxmlformats.org/drawingml/2006/table">
            <a:tbl>
              <a:tblPr firstRow="1" firstCol="1" bandRow="1"/>
              <a:tblGrid>
                <a:gridCol w="2442825">
                  <a:extLst>
                    <a:ext uri="{9D8B030D-6E8A-4147-A177-3AD203B41FA5}">
                      <a16:colId xmlns:a16="http://schemas.microsoft.com/office/drawing/2014/main" val="3277639590"/>
                    </a:ext>
                  </a:extLst>
                </a:gridCol>
                <a:gridCol w="3437471">
                  <a:extLst>
                    <a:ext uri="{9D8B030D-6E8A-4147-A177-3AD203B41FA5}">
                      <a16:colId xmlns:a16="http://schemas.microsoft.com/office/drawing/2014/main" val="2984266879"/>
                    </a:ext>
                  </a:extLst>
                </a:gridCol>
                <a:gridCol w="1448973">
                  <a:extLst>
                    <a:ext uri="{9D8B030D-6E8A-4147-A177-3AD203B41FA5}">
                      <a16:colId xmlns:a16="http://schemas.microsoft.com/office/drawing/2014/main" val="833388802"/>
                    </a:ext>
                  </a:extLst>
                </a:gridCol>
                <a:gridCol w="1800664">
                  <a:extLst>
                    <a:ext uri="{9D8B030D-6E8A-4147-A177-3AD203B41FA5}">
                      <a16:colId xmlns:a16="http://schemas.microsoft.com/office/drawing/2014/main" val="757379487"/>
                    </a:ext>
                  </a:extLst>
                </a:gridCol>
                <a:gridCol w="2862768">
                  <a:extLst>
                    <a:ext uri="{9D8B030D-6E8A-4147-A177-3AD203B41FA5}">
                      <a16:colId xmlns:a16="http://schemas.microsoft.com/office/drawing/2014/main" val="2306458024"/>
                    </a:ext>
                  </a:extLst>
                </a:gridCol>
              </a:tblGrid>
              <a:tr h="418571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عــــــملــــــــــه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حالــــــتــــــــه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وزنــه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اسم المفعول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الجــــــملـــــــــــة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23359"/>
                  </a:ext>
                </a:extLst>
              </a:tr>
              <a:tr h="418571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رفع نائب الفاعل (صاحب)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مجرد من "ال" (يدل على الحاضر والمستقبل + مسبوق بنفي)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مفعول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مخذول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ما </a:t>
                      </a:r>
                      <a:r>
                        <a:rPr lang="ar-SA" sz="2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مخذول </a:t>
                      </a:r>
                      <a:r>
                        <a:rPr lang="ar-SA" sz="2800" b="1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صاحب الحق.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330012"/>
                  </a:ext>
                </a:extLst>
              </a:tr>
              <a:tr h="418571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رفع نائب الفاعل (الوقت)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مجرد من "ال" (يدل على الحاضر والمستقبل + مسبوق باستفهام)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وزن مضارعه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مضيّع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أ </a:t>
                      </a:r>
                      <a:r>
                        <a:rPr lang="ar-SA" sz="2800" b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مضيَّعٌ </a:t>
                      </a:r>
                      <a:r>
                        <a:rPr lang="ar-SA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الوقتُ فيما لا ينفع</a:t>
                      </a:r>
                      <a:r>
                        <a:rPr lang="ar-SA" sz="2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؟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411835"/>
                  </a:ext>
                </a:extLst>
              </a:tr>
              <a:tr h="627856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رفع نائب الفاعل (خلق)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مجرد من "ال" (يدل على الحاضر والمستقبل + مسبوق باسم موصوف)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مفعول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محمود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ar-SA" sz="2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صاحب فتى </a:t>
                      </a:r>
                      <a:r>
                        <a:rPr lang="ar-SA" sz="2800" b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محمودا</a:t>
                      </a:r>
                      <a:r>
                        <a:rPr lang="ar-SA" sz="2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خلقُه.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08804"/>
                  </a:ext>
                </a:extLst>
              </a:tr>
              <a:tr h="627856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جر نائب الفاعل (الرأس) لفظا ورفعه محلا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مجرد من "ال" (يدل على الحاضر والمستقبل + مسبوق باسم موصوف)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مفعول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مرفوع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ar-SA" sz="2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r-MA" sz="2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يعيش الكريم </a:t>
                      </a:r>
                      <a:r>
                        <a:rPr lang="ar-MA" sz="2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مرفوع</a:t>
                      </a:r>
                      <a:r>
                        <a:rPr lang="ar-MA" sz="2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الرأسِ.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245" marR="6824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299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527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42204"/>
            <a:ext cx="3727939" cy="754694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ثانيا: الفهم والتحليل: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4" y="904479"/>
            <a:ext cx="11910647" cy="296805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استنتاج 1: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M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ما </a:t>
            </a:r>
            <a:r>
              <a:rPr lang="ar-M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هو اسم </a:t>
            </a:r>
            <a:r>
              <a:rPr lang="ar-M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المفعول</a:t>
            </a:r>
            <a:r>
              <a:rPr lang="ar-M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؟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50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استنتاج 2: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 </a:t>
            </a:r>
            <a:r>
              <a:rPr lang="ar-M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كيف </a:t>
            </a:r>
            <a:r>
              <a:rPr lang="ar-S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يصاغ 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اسم المفعول من الفعل </a:t>
            </a:r>
            <a:r>
              <a:rPr lang="ar-S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الثلاثي، 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ومن غير </a:t>
            </a:r>
            <a:r>
              <a:rPr lang="ar-S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الثلاثي</a:t>
            </a:r>
            <a:r>
              <a:rPr lang="ar-M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؟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50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استنتاج 3: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M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ما عمل </a:t>
            </a:r>
            <a:r>
              <a:rPr lang="ar-S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اسم المفعول </a:t>
            </a:r>
            <a:r>
              <a:rPr lang="ar-M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؟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Low" rtl="1">
              <a:lnSpc>
                <a:spcPct val="150000"/>
              </a:lnSpc>
              <a:spcAft>
                <a:spcPts val="0"/>
              </a:spcAft>
            </a:pPr>
            <a:r>
              <a:rPr lang="ar-SA" sz="3200" b="1" dirty="0" smtClean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استنتاج </a:t>
            </a:r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5: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M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هل </a:t>
            </a:r>
            <a:r>
              <a:rPr lang="ar-M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يضاف اسم المفعول  إلى نائب </a:t>
            </a:r>
            <a:r>
              <a:rPr lang="ar-M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الفاعل؟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72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42204"/>
            <a:ext cx="3727939" cy="754694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ثانيا: الفهم والتحليل: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4" y="904479"/>
            <a:ext cx="11910647" cy="571957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استنتاج 1: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اسم المفعول اسم مشتق 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من الفعل للدلالة على الحدث، وعلى  من وقع عليه فعل الفاعل 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استنتاج 2: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 يصاغ اسم المفعول من الفعل الثلاثي على وزن مفعول ، ومن غير الثلاثي على وزن مضارعه بإبدال حرف المضارعة ميما مضمومة وفتح ما قبل آخره. 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استنتاج 3: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يعمل اسم المفعول عمل فعله المتعدي المبني للمجهول؛ فيرفع نائب الفاعل إذا كان متعديا لمفعول به واحد ، ويرفع نائب الفاعل وينصب المفعول به إذا كان متعديا إلى مفعولين أو أكثر. أما إذا كان مشتقا من فعل لازم، فينوب عن الفاعل المحذوف الجار والمجرور أو الظرف.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استنتاج 4: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يعمل اسم المفعول عمل فعله المبني للمجهول ، بنفس شروط عمل اسم الفاعل.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Low" rtl="1">
              <a:lnSpc>
                <a:spcPct val="115000"/>
              </a:lnSpc>
              <a:spcAft>
                <a:spcPts val="0"/>
              </a:spcAft>
            </a:pPr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استنتاج 5: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M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قد يضاف اسم المفعول  إلى نائب الفاعل، فيكون مجرورا لفظا مرفوعا </a:t>
            </a:r>
            <a:r>
              <a:rPr lang="ar-M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محلا</a:t>
            </a:r>
            <a:r>
              <a:rPr lang="fr-F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03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231105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542" y="1142363"/>
            <a:ext cx="11908292" cy="341632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rgbClr val="FF0000"/>
                </a:solidFill>
              </a:rPr>
              <a:t>ركّب </a:t>
            </a:r>
            <a:r>
              <a:rPr lang="ar-MA" sz="3600" b="1" dirty="0">
                <a:solidFill>
                  <a:srgbClr val="FF0000"/>
                </a:solidFill>
              </a:rPr>
              <a:t>جملا تتضمن اسم </a:t>
            </a:r>
            <a:r>
              <a:rPr lang="ar-MA" sz="3600" b="1" dirty="0" smtClean="0">
                <a:solidFill>
                  <a:srgbClr val="FF0000"/>
                </a:solidFill>
              </a:rPr>
              <a:t>مفعول: 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/>
              <a:t>نكرة </a:t>
            </a:r>
            <a:r>
              <a:rPr lang="ar-MA" sz="3600" b="1" dirty="0"/>
              <a:t>مسبوقة </a:t>
            </a:r>
            <a:r>
              <a:rPr lang="ar-MA" sz="3600" b="1" dirty="0" smtClean="0"/>
              <a:t>بمبتدإ.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/>
              <a:t>نكرة </a:t>
            </a:r>
            <a:r>
              <a:rPr lang="ar-MA" sz="3600" b="1" dirty="0"/>
              <a:t>مسبوقة </a:t>
            </a:r>
            <a:r>
              <a:rPr lang="ar-MA" sz="3600" b="1" dirty="0" smtClean="0"/>
              <a:t>باستفهام.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/>
              <a:t>معرفة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351327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174</TotalTime>
  <Words>707</Words>
  <Application>Microsoft Office PowerPoint</Application>
  <PresentationFormat>Widescreen</PresentationFormat>
  <Paragraphs>107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Arabic Transparent</vt:lpstr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27</cp:revision>
  <dcterms:created xsi:type="dcterms:W3CDTF">2022-09-27T21:07:30Z</dcterms:created>
  <dcterms:modified xsi:type="dcterms:W3CDTF">2023-09-24T21:04:06Z</dcterms:modified>
</cp:coreProperties>
</file>