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86" r:id="rId5"/>
    <p:sldId id="284" r:id="rId6"/>
    <p:sldId id="287" r:id="rId7"/>
    <p:sldId id="278" r:id="rId8"/>
    <p:sldId id="282" r:id="rId9"/>
    <p:sldId id="285" r:id="rId10"/>
    <p:sldId id="283" r:id="rId11"/>
    <p:sldId id="27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5" y="3106615"/>
            <a:ext cx="1167618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اسما الزمان والمكان –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231105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341632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صغ </a:t>
            </a:r>
            <a:r>
              <a:rPr lang="ar-MA" sz="3600" b="1" dirty="0">
                <a:solidFill>
                  <a:srgbClr val="FF0000"/>
                </a:solidFill>
              </a:rPr>
              <a:t>اسمي الزمان والمكان مما </a:t>
            </a:r>
            <a:r>
              <a:rPr lang="ar-MA" sz="3600" b="1" dirty="0" smtClean="0">
                <a:solidFill>
                  <a:srgbClr val="FF0000"/>
                </a:solidFill>
              </a:rPr>
              <a:t>يأتي:</a:t>
            </a:r>
          </a:p>
          <a:p>
            <a:pPr lvl="3" algn="r" rtl="1">
              <a:lnSpc>
                <a:spcPct val="150000"/>
              </a:lnSpc>
            </a:pPr>
            <a:r>
              <a:rPr lang="ar-MA" sz="3600" b="1" dirty="0" smtClean="0"/>
              <a:t>نزل </a:t>
            </a:r>
            <a:r>
              <a:rPr lang="ar-MA" sz="3600" b="1" dirty="0"/>
              <a:t>- وقف-انتهى- سبح – لعب - استقر.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ركّب </a:t>
            </a:r>
            <a:r>
              <a:rPr lang="ar-MA" sz="3600" b="1" dirty="0">
                <a:solidFill>
                  <a:srgbClr val="FF0000"/>
                </a:solidFill>
              </a:rPr>
              <a:t>أسماء الزمان الآتية في جمل </a:t>
            </a:r>
            <a:r>
              <a:rPr lang="ar-MA" sz="3600" b="1" dirty="0" smtClean="0">
                <a:solidFill>
                  <a:srgbClr val="FF0000"/>
                </a:solidFill>
              </a:rPr>
              <a:t>مفيدة:</a:t>
            </a:r>
          </a:p>
          <a:p>
            <a:pPr lvl="3" algn="r" rtl="1">
              <a:lnSpc>
                <a:spcPct val="150000"/>
              </a:lnSpc>
            </a:pPr>
            <a:r>
              <a:rPr lang="ar-MA" sz="3600" b="1" dirty="0" smtClean="0"/>
              <a:t>مشرق    -      متنزه      -     منتهى</a:t>
            </a:r>
            <a:r>
              <a:rPr lang="ar-MA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327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3891" y="140681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ثالثا: التركيب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39" y="1120112"/>
            <a:ext cx="11910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قاعدة الدرس بالصفحة  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38</a:t>
            </a:r>
            <a:r>
              <a:rPr lang="ar-S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كتاب التلميذ</a:t>
            </a:r>
            <a:endParaRPr lang="ar-MA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924887" y="2951874"/>
            <a:ext cx="4006944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رابعا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التطبيق ص 38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6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rgbClr val="FF0000"/>
                </a:solidFill>
              </a:rPr>
              <a:t>-  كيف يصاغ </a:t>
            </a:r>
            <a:r>
              <a:rPr lang="ar-MA" sz="4000" b="1" dirty="0" smtClean="0">
                <a:solidFill>
                  <a:srgbClr val="FF0000"/>
                </a:solidFill>
              </a:rPr>
              <a:t> اسم المفعول من </a:t>
            </a:r>
            <a:r>
              <a:rPr lang="ar-MA" sz="4000" b="1" dirty="0">
                <a:solidFill>
                  <a:srgbClr val="FF0000"/>
                </a:solidFill>
              </a:rPr>
              <a:t>الفعل </a:t>
            </a:r>
            <a:r>
              <a:rPr lang="ar-MA" sz="4000" b="1" dirty="0" smtClean="0">
                <a:solidFill>
                  <a:srgbClr val="FF0000"/>
                </a:solidFill>
              </a:rPr>
              <a:t>الثلاثي؟   ومن </a:t>
            </a:r>
            <a:r>
              <a:rPr lang="ar-MA" sz="4000" b="1" dirty="0">
                <a:solidFill>
                  <a:srgbClr val="FF0000"/>
                </a:solidFill>
              </a:rPr>
              <a:t>غير الثلاثي</a:t>
            </a:r>
            <a:r>
              <a:rPr lang="ar-MA" sz="4000" b="1" dirty="0" smtClean="0">
                <a:solidFill>
                  <a:srgbClr val="FF0000"/>
                </a:solidFill>
              </a:rPr>
              <a:t>؟</a:t>
            </a:r>
          </a:p>
          <a:p>
            <a:pPr algn="r" rtl="1"/>
            <a:endParaRPr lang="ar-MA" sz="4000" b="1" dirty="0">
              <a:solidFill>
                <a:srgbClr val="FF0000"/>
              </a:solidFill>
            </a:endParaRPr>
          </a:p>
          <a:p>
            <a:pPr algn="r" rtl="1"/>
            <a:endParaRPr lang="ar-MA" sz="4000" b="1" dirty="0">
              <a:solidFill>
                <a:srgbClr val="FF0000"/>
              </a:solidFill>
            </a:endParaRPr>
          </a:p>
          <a:p>
            <a:pPr algn="r" rtl="1"/>
            <a:r>
              <a:rPr lang="ar-MA" sz="4000" b="1" dirty="0">
                <a:solidFill>
                  <a:srgbClr val="FF0000"/>
                </a:solidFill>
              </a:rPr>
              <a:t>- أعرب: </a:t>
            </a:r>
            <a:r>
              <a:rPr lang="ar-MA" sz="4000" b="1" dirty="0"/>
              <a:t>القصة مكتوبة فصولها.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37696"/>
              </p:ext>
            </p:extLst>
          </p:nvPr>
        </p:nvGraphicFramePr>
        <p:xfrm>
          <a:off x="84407" y="1170728"/>
          <a:ext cx="12034903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2313">
                  <a:extLst>
                    <a:ext uri="{9D8B030D-6E8A-4147-A177-3AD203B41FA5}">
                      <a16:colId xmlns:a16="http://schemas.microsoft.com/office/drawing/2014/main" val="4184942227"/>
                    </a:ext>
                  </a:extLst>
                </a:gridCol>
                <a:gridCol w="2356601">
                  <a:extLst>
                    <a:ext uri="{9D8B030D-6E8A-4147-A177-3AD203B41FA5}">
                      <a16:colId xmlns:a16="http://schemas.microsoft.com/office/drawing/2014/main" val="1219288765"/>
                    </a:ext>
                  </a:extLst>
                </a:gridCol>
                <a:gridCol w="2158406">
                  <a:extLst>
                    <a:ext uri="{9D8B030D-6E8A-4147-A177-3AD203B41FA5}">
                      <a16:colId xmlns:a16="http://schemas.microsoft.com/office/drawing/2014/main" val="530954033"/>
                    </a:ext>
                  </a:extLst>
                </a:gridCol>
                <a:gridCol w="1466642">
                  <a:extLst>
                    <a:ext uri="{9D8B030D-6E8A-4147-A177-3AD203B41FA5}">
                      <a16:colId xmlns:a16="http://schemas.microsoft.com/office/drawing/2014/main" val="1621039580"/>
                    </a:ext>
                  </a:extLst>
                </a:gridCol>
                <a:gridCol w="2355322">
                  <a:extLst>
                    <a:ext uri="{9D8B030D-6E8A-4147-A177-3AD203B41FA5}">
                      <a16:colId xmlns:a16="http://schemas.microsoft.com/office/drawing/2014/main" val="3347541190"/>
                    </a:ext>
                  </a:extLst>
                </a:gridCol>
                <a:gridCol w="2145619">
                  <a:extLst>
                    <a:ext uri="{9D8B030D-6E8A-4147-A177-3AD203B41FA5}">
                      <a16:colId xmlns:a16="http://schemas.microsoft.com/office/drawing/2014/main" val="2279645561"/>
                    </a:ext>
                  </a:extLst>
                </a:gridCol>
              </a:tblGrid>
              <a:tr h="138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الفعل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ثلاثي / غير ثلاثي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صحيح / معتل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مضارعه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اسما الزمان والمكان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وزنهما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970763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نظر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784640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رتع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324303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طار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715787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هوي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2085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هبط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798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860636"/>
              </p:ext>
            </p:extLst>
          </p:nvPr>
        </p:nvGraphicFramePr>
        <p:xfrm>
          <a:off x="84407" y="1170728"/>
          <a:ext cx="12034903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2313">
                  <a:extLst>
                    <a:ext uri="{9D8B030D-6E8A-4147-A177-3AD203B41FA5}">
                      <a16:colId xmlns:a16="http://schemas.microsoft.com/office/drawing/2014/main" val="4184942227"/>
                    </a:ext>
                  </a:extLst>
                </a:gridCol>
                <a:gridCol w="2356601">
                  <a:extLst>
                    <a:ext uri="{9D8B030D-6E8A-4147-A177-3AD203B41FA5}">
                      <a16:colId xmlns:a16="http://schemas.microsoft.com/office/drawing/2014/main" val="1219288765"/>
                    </a:ext>
                  </a:extLst>
                </a:gridCol>
                <a:gridCol w="2158406">
                  <a:extLst>
                    <a:ext uri="{9D8B030D-6E8A-4147-A177-3AD203B41FA5}">
                      <a16:colId xmlns:a16="http://schemas.microsoft.com/office/drawing/2014/main" val="530954033"/>
                    </a:ext>
                  </a:extLst>
                </a:gridCol>
                <a:gridCol w="1466642">
                  <a:extLst>
                    <a:ext uri="{9D8B030D-6E8A-4147-A177-3AD203B41FA5}">
                      <a16:colId xmlns:a16="http://schemas.microsoft.com/office/drawing/2014/main" val="1621039580"/>
                    </a:ext>
                  </a:extLst>
                </a:gridCol>
                <a:gridCol w="2355322">
                  <a:extLst>
                    <a:ext uri="{9D8B030D-6E8A-4147-A177-3AD203B41FA5}">
                      <a16:colId xmlns:a16="http://schemas.microsoft.com/office/drawing/2014/main" val="3347541190"/>
                    </a:ext>
                  </a:extLst>
                </a:gridCol>
                <a:gridCol w="2145619">
                  <a:extLst>
                    <a:ext uri="{9D8B030D-6E8A-4147-A177-3AD203B41FA5}">
                      <a16:colId xmlns:a16="http://schemas.microsoft.com/office/drawing/2014/main" val="2279645561"/>
                    </a:ext>
                  </a:extLst>
                </a:gridCol>
              </a:tblGrid>
              <a:tr h="138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الفعل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ثلاثي / غير ثلاثي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صحيح / معتل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مضارعه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اسما الزمان والمكان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وزنهما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970763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نظر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صحيح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ينظُر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منظَر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مفعَل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784640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رتع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صحيح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يرتَع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مرتَع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مفعَل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324303"/>
                  </a:ext>
                </a:extLst>
              </a:tr>
              <a:tr h="2139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طار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معتل الوسط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-----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مطار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مفعَل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715787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هوي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معتل الآخر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-----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مهوى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مفعَل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2085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هبط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صحيح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يهبِط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مهبِط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مفعِل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798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35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22602"/>
              </p:ext>
            </p:extLst>
          </p:nvPr>
        </p:nvGraphicFramePr>
        <p:xfrm>
          <a:off x="84407" y="1170728"/>
          <a:ext cx="12034903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2313">
                  <a:extLst>
                    <a:ext uri="{9D8B030D-6E8A-4147-A177-3AD203B41FA5}">
                      <a16:colId xmlns:a16="http://schemas.microsoft.com/office/drawing/2014/main" val="4184942227"/>
                    </a:ext>
                  </a:extLst>
                </a:gridCol>
                <a:gridCol w="2356601">
                  <a:extLst>
                    <a:ext uri="{9D8B030D-6E8A-4147-A177-3AD203B41FA5}">
                      <a16:colId xmlns:a16="http://schemas.microsoft.com/office/drawing/2014/main" val="1219288765"/>
                    </a:ext>
                  </a:extLst>
                </a:gridCol>
                <a:gridCol w="2158406">
                  <a:extLst>
                    <a:ext uri="{9D8B030D-6E8A-4147-A177-3AD203B41FA5}">
                      <a16:colId xmlns:a16="http://schemas.microsoft.com/office/drawing/2014/main" val="530954033"/>
                    </a:ext>
                  </a:extLst>
                </a:gridCol>
                <a:gridCol w="1466642">
                  <a:extLst>
                    <a:ext uri="{9D8B030D-6E8A-4147-A177-3AD203B41FA5}">
                      <a16:colId xmlns:a16="http://schemas.microsoft.com/office/drawing/2014/main" val="1621039580"/>
                    </a:ext>
                  </a:extLst>
                </a:gridCol>
                <a:gridCol w="2355322">
                  <a:extLst>
                    <a:ext uri="{9D8B030D-6E8A-4147-A177-3AD203B41FA5}">
                      <a16:colId xmlns:a16="http://schemas.microsoft.com/office/drawing/2014/main" val="3347541190"/>
                    </a:ext>
                  </a:extLst>
                </a:gridCol>
                <a:gridCol w="2145619">
                  <a:extLst>
                    <a:ext uri="{9D8B030D-6E8A-4147-A177-3AD203B41FA5}">
                      <a16:colId xmlns:a16="http://schemas.microsoft.com/office/drawing/2014/main" val="2279645561"/>
                    </a:ext>
                  </a:extLst>
                </a:gridCol>
              </a:tblGrid>
              <a:tr h="138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الفعل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ثلاثي / غير ثلاثي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صحيح / معتل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مضارعه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اسما الزمان والمكان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وزنهما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970763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وعد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801960"/>
                  </a:ext>
                </a:extLst>
              </a:tr>
              <a:tr h="647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اجتمع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29860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التقى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5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470306"/>
              </p:ext>
            </p:extLst>
          </p:nvPr>
        </p:nvGraphicFramePr>
        <p:xfrm>
          <a:off x="84407" y="1170728"/>
          <a:ext cx="12034903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52313">
                  <a:extLst>
                    <a:ext uri="{9D8B030D-6E8A-4147-A177-3AD203B41FA5}">
                      <a16:colId xmlns:a16="http://schemas.microsoft.com/office/drawing/2014/main" val="4184942227"/>
                    </a:ext>
                  </a:extLst>
                </a:gridCol>
                <a:gridCol w="2356601">
                  <a:extLst>
                    <a:ext uri="{9D8B030D-6E8A-4147-A177-3AD203B41FA5}">
                      <a16:colId xmlns:a16="http://schemas.microsoft.com/office/drawing/2014/main" val="1219288765"/>
                    </a:ext>
                  </a:extLst>
                </a:gridCol>
                <a:gridCol w="2158406">
                  <a:extLst>
                    <a:ext uri="{9D8B030D-6E8A-4147-A177-3AD203B41FA5}">
                      <a16:colId xmlns:a16="http://schemas.microsoft.com/office/drawing/2014/main" val="530954033"/>
                    </a:ext>
                  </a:extLst>
                </a:gridCol>
                <a:gridCol w="1466642">
                  <a:extLst>
                    <a:ext uri="{9D8B030D-6E8A-4147-A177-3AD203B41FA5}">
                      <a16:colId xmlns:a16="http://schemas.microsoft.com/office/drawing/2014/main" val="1621039580"/>
                    </a:ext>
                  </a:extLst>
                </a:gridCol>
                <a:gridCol w="2355322">
                  <a:extLst>
                    <a:ext uri="{9D8B030D-6E8A-4147-A177-3AD203B41FA5}">
                      <a16:colId xmlns:a16="http://schemas.microsoft.com/office/drawing/2014/main" val="3347541190"/>
                    </a:ext>
                  </a:extLst>
                </a:gridCol>
                <a:gridCol w="2145619">
                  <a:extLst>
                    <a:ext uri="{9D8B030D-6E8A-4147-A177-3AD203B41FA5}">
                      <a16:colId xmlns:a16="http://schemas.microsoft.com/office/drawing/2014/main" val="2279645561"/>
                    </a:ext>
                  </a:extLst>
                </a:gridCol>
              </a:tblGrid>
              <a:tr h="138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الفعل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ثلاثي / غير ثلاثي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صحيح / معتل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مضارعه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اسما الزمان والمكان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وزنهما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970763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وعد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معتل(مثال واوي)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يعِد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موعِد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مفعِل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801960"/>
                  </a:ext>
                </a:extLst>
              </a:tr>
              <a:tr h="647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اجتمع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صحيح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يجتمع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مجتمَع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وزن اسم المفعول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29860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التقى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معتل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يلتقي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ملتَقى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وزن اسم المفعول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4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7263" y="42204"/>
            <a:ext cx="4227336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الوصف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04479"/>
            <a:ext cx="1191064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اسم الزمان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 وما اسم المكان؟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2: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 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كيف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صيغا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من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الفعل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الثلاثي،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ومن غير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9975" y="42204"/>
            <a:ext cx="4494623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الوصف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02" y="904479"/>
            <a:ext cx="12093526" cy="411189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أسماء الزمان والمكان هي صيغ مشتقة للدلالة على زمان أو مكان وقوع الفعل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6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2:</a:t>
            </a:r>
            <a:r>
              <a:rPr lang="ar-SA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تصاغ أسماء الزمان والمكان من الفعل الثلاثي على وزنين :</a:t>
            </a:r>
            <a:b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مَفْعِل : من كل فعل ثلاثي مكسور العين في المضارع صحيح الآخر ومن كل مثال واوي. </a:t>
            </a:r>
            <a:b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مَفْعَل : من كل فعل ثلاثي جاء على غير ما سبق.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3600" b="1" dirty="0">
                <a:solidFill>
                  <a:srgbClr val="C00000"/>
                </a:solidFill>
                <a:ea typeface="Times New Roman" panose="02020603050405020304" pitchFamily="18" charset="0"/>
              </a:rPr>
              <a:t>استنتاج 3: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تصاغ أسماء الزمان والمكان من الفعل غير الثلاثي على وزن اسم المفعول : أي بإبدال حرف مضارعها ميما مضمومة وفتح ما قبل الآخر.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03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202" y="144822"/>
            <a:ext cx="12093526" cy="642233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i="1" u="sng" dirty="0">
                <a:solidFill>
                  <a:srgbClr val="9848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ملاحظات: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قد وردت أسماء زمان ومكان على وزن"مفعِل" مشتقة من أفعال ثلاثية صحيحة مضمومة العين في المضارع خلافا للقاعدة: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مغرِب – مشرِق – مسجد – مسقط – مرفق – مطلِع - منبت  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قد تدخل تاء التأنيث على بعض أسماء المكان: موقِعة – مقبَرة– مشرحة – مشتلة – مزرعة  ...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i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600" b="1" i="1" dirty="0">
                <a:solidFill>
                  <a:srgbClr val="9848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قد يصاغ اسم المكان من الأسماء على وزن "مَفْعَلة" للدلالة على كثرة الشيء في المكان: 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6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في الغابة مَأْسَدَة (أي: مكان تكثر فيه الأسود).  - أصبحت السهول مَقْمَحَة  (أي: مكانا يكثر فيه القمح).                  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26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186</TotalTime>
  <Words>481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29</cp:revision>
  <dcterms:created xsi:type="dcterms:W3CDTF">2022-09-27T21:07:30Z</dcterms:created>
  <dcterms:modified xsi:type="dcterms:W3CDTF">2023-10-07T23:46:35Z</dcterms:modified>
</cp:coreProperties>
</file>