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1" r:id="rId6"/>
    <p:sldId id="265" r:id="rId7"/>
    <p:sldId id="264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23-05-1444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الأسماء المعربة والمبنية.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217559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</a:t>
            </a:r>
            <a:r>
              <a:rPr lang="ar-MA" sz="4800" b="1" dirty="0"/>
              <a:t>هي الكلمة المعربة؟ وما هي المبنية</a:t>
            </a:r>
            <a:r>
              <a:rPr lang="ar-MA" sz="4800" b="1" dirty="0" smtClean="0"/>
              <a:t>؟</a:t>
            </a:r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إلى كم تنقسم الكلمة؟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0181" y="42204"/>
            <a:ext cx="435394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ألاحظ وأصف</a:t>
            </a:r>
            <a:endParaRPr lang="ar-M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7" y="4690113"/>
            <a:ext cx="11864822" cy="7425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0B050"/>
                </a:solidFill>
              </a:rPr>
              <a:t>ماذا ن</a:t>
            </a:r>
            <a:r>
              <a:rPr lang="ar-MA" sz="3200" b="1" dirty="0">
                <a:solidFill>
                  <a:srgbClr val="00B050"/>
                </a:solidFill>
              </a:rPr>
              <a:t>س</a:t>
            </a:r>
            <a:r>
              <a:rPr lang="ar-MA" sz="3200" b="1" dirty="0" smtClean="0">
                <a:solidFill>
                  <a:srgbClr val="00B050"/>
                </a:solidFill>
              </a:rPr>
              <a:t>تنتج؟</a:t>
            </a:r>
            <a:endParaRPr lang="ar-MA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8552118" y="712147"/>
            <a:ext cx="352372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الأسماء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المعربة: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697884"/>
              </p:ext>
            </p:extLst>
          </p:nvPr>
        </p:nvGraphicFramePr>
        <p:xfrm>
          <a:off x="211017" y="1738684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04897">
                  <a:extLst>
                    <a:ext uri="{9D8B030D-6E8A-4147-A177-3AD203B41FA5}">
                      <a16:colId xmlns:a16="http://schemas.microsoft.com/office/drawing/2014/main" val="873101805"/>
                    </a:ext>
                  </a:extLst>
                </a:gridCol>
                <a:gridCol w="9959925">
                  <a:extLst>
                    <a:ext uri="{9D8B030D-6E8A-4147-A177-3AD203B41FA5}">
                      <a16:colId xmlns:a16="http://schemas.microsoft.com/office/drawing/2014/main" val="3830146879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3827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الأُمُّ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36444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أُمِّـ (ها)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8450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أُمِّـ (ها)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405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0181" y="42204"/>
            <a:ext cx="435394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ألاحظ وأصف</a:t>
            </a:r>
            <a:endParaRPr lang="ar-M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7" y="4422826"/>
            <a:ext cx="11864822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نستنتج أن: </a:t>
            </a:r>
            <a:r>
              <a:rPr lang="ar-MA" sz="3200" b="1" dirty="0"/>
              <a:t>الأسماء المعربة هي التي يتغير آخرها بتغير موقعها الإعرابي داخل الجملة، أو بما يسبقها من عوامل، وأغلب الأسماء معربة إلا القليل منها.</a:t>
            </a:r>
          </a:p>
        </p:txBody>
      </p:sp>
      <p:sp>
        <p:nvSpPr>
          <p:cNvPr id="3" name="Rectangle 2"/>
          <p:cNvSpPr/>
          <p:nvPr/>
        </p:nvSpPr>
        <p:spPr>
          <a:xfrm>
            <a:off x="8552117" y="712147"/>
            <a:ext cx="3523722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الأسماء المعربة: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632034"/>
              </p:ext>
            </p:extLst>
          </p:nvPr>
        </p:nvGraphicFramePr>
        <p:xfrm>
          <a:off x="211017" y="1569872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04897">
                  <a:extLst>
                    <a:ext uri="{9D8B030D-6E8A-4147-A177-3AD203B41FA5}">
                      <a16:colId xmlns:a16="http://schemas.microsoft.com/office/drawing/2014/main" val="873101805"/>
                    </a:ext>
                  </a:extLst>
                </a:gridCol>
                <a:gridCol w="9959925">
                  <a:extLst>
                    <a:ext uri="{9D8B030D-6E8A-4147-A177-3AD203B41FA5}">
                      <a16:colId xmlns:a16="http://schemas.microsoft.com/office/drawing/2014/main" val="3830146879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3827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الأُمُّ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فاعل مرفوع وعلامة رفعه الضمة الظاهرة على آخره.</a:t>
                      </a:r>
                      <a:endParaRPr lang="ar-MA" sz="3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36444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أُمِّـ (ها)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اسم مجرور وعلامة جره الكسرة الظاهرة على آخره.</a:t>
                      </a:r>
                      <a:endParaRPr lang="ar-MA" sz="3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8450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أُمِّـ (ها)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مفعول به منصوب وعامة نصبه الفتحة الظاهرة على آخره.</a:t>
                      </a:r>
                      <a:endParaRPr lang="ar-MA" sz="3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405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02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226982" y="22834"/>
            <a:ext cx="2848857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الأسماء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المبنية: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951119"/>
              </p:ext>
            </p:extLst>
          </p:nvPr>
        </p:nvGraphicFramePr>
        <p:xfrm>
          <a:off x="28136" y="650018"/>
          <a:ext cx="12146180" cy="56083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71156">
                  <a:extLst>
                    <a:ext uri="{9D8B030D-6E8A-4147-A177-3AD203B41FA5}">
                      <a16:colId xmlns:a16="http://schemas.microsoft.com/office/drawing/2014/main" val="3749710862"/>
                    </a:ext>
                  </a:extLst>
                </a:gridCol>
                <a:gridCol w="3446851">
                  <a:extLst>
                    <a:ext uri="{9D8B030D-6E8A-4147-A177-3AD203B41FA5}">
                      <a16:colId xmlns:a16="http://schemas.microsoft.com/office/drawing/2014/main" val="3488534305"/>
                    </a:ext>
                  </a:extLst>
                </a:gridCol>
                <a:gridCol w="3432308">
                  <a:extLst>
                    <a:ext uri="{9D8B030D-6E8A-4147-A177-3AD203B41FA5}">
                      <a16:colId xmlns:a16="http://schemas.microsoft.com/office/drawing/2014/main" val="3324233159"/>
                    </a:ext>
                  </a:extLst>
                </a:gridCol>
                <a:gridCol w="3195865">
                  <a:extLst>
                    <a:ext uri="{9D8B030D-6E8A-4147-A177-3AD203B41FA5}">
                      <a16:colId xmlns:a16="http://schemas.microsoft.com/office/drawing/2014/main" val="2842443798"/>
                    </a:ext>
                  </a:extLst>
                </a:gridCol>
              </a:tblGrid>
              <a:tr h="2641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الاسم المبني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حالة بنائه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محله من الإعراب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14067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ما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هذا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كيف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من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خديجة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أم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مثيل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تسعة عشر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802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226982" y="22834"/>
            <a:ext cx="2848857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الأسماء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المبنية: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881429"/>
              </p:ext>
            </p:extLst>
          </p:nvPr>
        </p:nvGraphicFramePr>
        <p:xfrm>
          <a:off x="28136" y="650018"/>
          <a:ext cx="12146180" cy="560832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47104">
                  <a:extLst>
                    <a:ext uri="{9D8B030D-6E8A-4147-A177-3AD203B41FA5}">
                      <a16:colId xmlns:a16="http://schemas.microsoft.com/office/drawing/2014/main" val="3749710862"/>
                    </a:ext>
                  </a:extLst>
                </a:gridCol>
                <a:gridCol w="2813538">
                  <a:extLst>
                    <a:ext uri="{9D8B030D-6E8A-4147-A177-3AD203B41FA5}">
                      <a16:colId xmlns:a16="http://schemas.microsoft.com/office/drawing/2014/main" val="3488534305"/>
                    </a:ext>
                  </a:extLst>
                </a:gridCol>
                <a:gridCol w="3193366">
                  <a:extLst>
                    <a:ext uri="{9D8B030D-6E8A-4147-A177-3AD203B41FA5}">
                      <a16:colId xmlns:a16="http://schemas.microsoft.com/office/drawing/2014/main" val="3324233159"/>
                    </a:ext>
                  </a:extLst>
                </a:gridCol>
                <a:gridCol w="4192172">
                  <a:extLst>
                    <a:ext uri="{9D8B030D-6E8A-4147-A177-3AD203B41FA5}">
                      <a16:colId xmlns:a16="http://schemas.microsoft.com/office/drawing/2014/main" val="2842443798"/>
                    </a:ext>
                  </a:extLst>
                </a:gridCol>
              </a:tblGrid>
              <a:tr h="26416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الاسم المبني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حالة بنائه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محله من الإعراب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14067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هذا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كيف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خديجة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مثيل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تسعة عشر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ضمير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اسم موصول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اسم إشارة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اسم استفهام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اسم شرط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منادى علم 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منادى نكرة مقصودة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اسم لا النافية للجنس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عدد مركب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الفتح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ع. السكون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ع. السكون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الفتح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ع. السكون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ع. ما يرفع 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ما يرفع 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ما ينصب 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مبني على  فتح الجزأين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رفع مبتدأ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نصب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مفعول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نصب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مفعول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نصب حال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رفع مبتدأ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نصب منادى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نصب منادى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ف.م.ن</a:t>
                      </a:r>
                      <a:r>
                        <a:rPr lang="ar-MA" sz="3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لا النافية للجنس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175635" algn="l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جر اسم مجرور بالباء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802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34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2" y="172605"/>
            <a:ext cx="11864822" cy="600164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u="sng" dirty="0">
                <a:solidFill>
                  <a:srgbClr val="00B050"/>
                </a:solidFill>
              </a:rPr>
              <a:t>نستنتج أن</a:t>
            </a:r>
            <a:r>
              <a:rPr lang="ar-MA" sz="3200" b="1" u="sng" dirty="0" smtClean="0">
                <a:solidFill>
                  <a:srgbClr val="00B050"/>
                </a:solidFill>
              </a:rPr>
              <a:t>:</a:t>
            </a:r>
            <a:endParaRPr lang="ar-MA" sz="3200" b="1" u="sng" dirty="0" smtClean="0"/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rgbClr val="00B050"/>
                </a:solidFill>
              </a:rPr>
              <a:t>الأسماء </a:t>
            </a:r>
            <a:r>
              <a:rPr lang="ar-MA" sz="3200" b="1" dirty="0">
                <a:solidFill>
                  <a:srgbClr val="00B050"/>
                </a:solidFill>
              </a:rPr>
              <a:t>المبنية هي </a:t>
            </a:r>
            <a:r>
              <a:rPr lang="ar-MA" sz="3200" b="1" dirty="0"/>
              <a:t>التي لا يتغير آخرها بتغير وظيفتها في الجملة أو ما يسبقها من عوامل، ومن بينها؛ الضمائر، الأسماء الموصولة، أسماء الإشارة، أسماء الاستفهام، أسماء الشرط.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/>
              <a:t>يبنى </a:t>
            </a:r>
            <a:r>
              <a:rPr lang="ar-MA" sz="3200" b="1" dirty="0">
                <a:solidFill>
                  <a:srgbClr val="00B050"/>
                </a:solidFill>
              </a:rPr>
              <a:t>المنادى</a:t>
            </a:r>
            <a:r>
              <a:rPr lang="ar-MA" sz="3200" b="1" dirty="0"/>
              <a:t> إذا كان نكرة مقصودة على ما يرفع به في محل نصب.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/>
              <a:t>يبنى </a:t>
            </a:r>
            <a:r>
              <a:rPr lang="ar-MA" sz="3200" b="1" dirty="0">
                <a:solidFill>
                  <a:srgbClr val="00B050"/>
                </a:solidFill>
              </a:rPr>
              <a:t>اسم لا النافية للجنس </a:t>
            </a:r>
            <a:r>
              <a:rPr lang="ar-MA" sz="3200" b="1" dirty="0"/>
              <a:t>على ما ينصب به إذا لم يكن مضافا أو شبيها بالمضاف.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/>
              <a:t>تبنى </a:t>
            </a:r>
            <a:r>
              <a:rPr lang="ar-MA" sz="3200" b="1" dirty="0">
                <a:solidFill>
                  <a:srgbClr val="00B050"/>
                </a:solidFill>
              </a:rPr>
              <a:t>الأعداد المركبة </a:t>
            </a:r>
            <a:r>
              <a:rPr lang="ar-MA" sz="3200" b="1" dirty="0"/>
              <a:t>على فتح الجزأين باستثناء العددين اثنا عشر واثنتا عشر فيعامل جزؤهما الأول معاملة المثنى ويبنى جزؤهما الثاني على الفتح</a:t>
            </a:r>
            <a:r>
              <a:rPr lang="ar-MA" sz="3200" b="1" dirty="0" smtClean="0"/>
              <a:t>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36346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42199"/>
            <a:ext cx="3727939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ثانيا: </a:t>
            </a:r>
            <a:r>
              <a:rPr lang="ar-MA" sz="4000" b="1" dirty="0">
                <a:solidFill>
                  <a:srgbClr val="FF0000"/>
                </a:solidFill>
              </a:rPr>
              <a:t>أستنتج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7" y="820425"/>
            <a:ext cx="11900747" cy="600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356</TotalTime>
  <Words>375</Words>
  <Application>Microsoft Office PowerPoint</Application>
  <PresentationFormat>Widescreen</PresentationFormat>
  <Paragraphs>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44</cp:revision>
  <dcterms:created xsi:type="dcterms:W3CDTF">2022-09-27T21:07:30Z</dcterms:created>
  <dcterms:modified xsi:type="dcterms:W3CDTF">2022-12-16T16:07:14Z</dcterms:modified>
</cp:coreProperties>
</file>