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75" r:id="rId3"/>
    <p:sldId id="257" r:id="rId4"/>
    <p:sldId id="266" r:id="rId5"/>
    <p:sldId id="260" r:id="rId6"/>
    <p:sldId id="259" r:id="rId7"/>
    <p:sldId id="261" r:id="rId8"/>
    <p:sldId id="287" r:id="rId9"/>
    <p:sldId id="269" r:id="rId10"/>
    <p:sldId id="288" r:id="rId11"/>
    <p:sldId id="279" r:id="rId12"/>
    <p:sldId id="289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64"/>
            <p14:sldId id="275"/>
            <p14:sldId id="257"/>
            <p14:sldId id="266"/>
            <p14:sldId id="260"/>
            <p14:sldId id="259"/>
          </p14:sldIdLst>
        </p14:section>
        <p14:section name="الحصة الثانية" id="{2A91C92C-40D6-4917-917C-47E3B2CEE21D}">
          <p14:sldIdLst>
            <p14:sldId id="261"/>
            <p14:sldId id="287"/>
            <p14:sldId id="269"/>
            <p14:sldId id="288"/>
            <p14:sldId id="279"/>
            <p14:sldId id="289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6098" y="1681086"/>
            <a:ext cx="11605845" cy="3831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المـــــــــجال: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الاجتماعي والاقتصادي</a:t>
            </a:r>
            <a:endParaRPr lang="ar-MA" sz="5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المـــــــكـون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القـــــــــــــراءة</a:t>
            </a:r>
          </a:p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المــوضـوع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الأطْفَالُ فِي عَالَمِنَا 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المُعَاصِر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112</a:t>
            </a:r>
          </a:p>
        </p:txBody>
      </p:sp>
    </p:spTree>
    <p:extLst>
      <p:ext uri="{BB962C8B-B14F-4D97-AF65-F5344CB8AC3E}">
        <p14:creationId xmlns:p14="http://schemas.microsoft.com/office/powerpoint/2010/main" val="94659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6947" y="386862"/>
            <a:ext cx="11844997" cy="515115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200000"/>
              </a:lnSpc>
              <a:buAutoNum type="arabicPeriod" startAt="2"/>
            </a:pPr>
            <a:r>
              <a:rPr lang="ar-MA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لغة النص:</a:t>
            </a:r>
          </a:p>
          <a:p>
            <a:pPr algn="justLow" rtl="1">
              <a:lnSpc>
                <a:spcPct val="115000"/>
              </a:lnSpc>
              <a:spcAft>
                <a:spcPts val="1000"/>
              </a:spcAft>
            </a:pPr>
            <a:r>
              <a:rPr lang="ar-SA" sz="3600" b="1" dirty="0">
                <a:solidFill>
                  <a:schemeClr val="bg1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¤ المضارع:</a:t>
            </a:r>
            <a:r>
              <a:rPr lang="ar-SA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[تواجه – يسقطون – تبدو – يزيد – يمكن - ...]؛ ويؤشر على أن أطفال العالم سيعانون طالما لم يحصلوا على حقهم في حياة هادئة آنيا ومستقبليا.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Low" rtl="1">
              <a:lnSpc>
                <a:spcPct val="115000"/>
              </a:lnSpc>
              <a:spcAft>
                <a:spcPts val="1000"/>
              </a:spcAft>
            </a:pPr>
            <a:r>
              <a:rPr lang="ar-SA" sz="3600" b="1" dirty="0">
                <a:solidFill>
                  <a:schemeClr val="bg1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¤ التكرار:</a:t>
            </a:r>
            <a:r>
              <a:rPr lang="ar-SA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[الأطفال – التعليم – العنف – الإنسانية – الاستماع...]؛ للتأكيد على موضوع النص، وضمان استمراريته وانسيابه التلفظي، فهذه الكلمات تشكل الخيط الناظم الذي يصل السابق باللاحق.</a:t>
            </a:r>
            <a:endParaRPr lang="en-US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464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3218" y="1259057"/>
            <a:ext cx="11690252" cy="497565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0" algn="r" rtl="1">
              <a:lnSpc>
                <a:spcPct val="150000"/>
              </a:lnSpc>
            </a:pPr>
            <a:r>
              <a:rPr lang="ar-MA" sz="36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مكونات الخطاب:</a:t>
            </a:r>
            <a:endParaRPr lang="ar-MA" sz="3600" b="1" u="sng" dirty="0" smtClean="0">
              <a:solidFill>
                <a:srgbClr val="00B050"/>
              </a:solidFill>
            </a:endParaRPr>
          </a:p>
          <a:p>
            <a:pPr lvl="0"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- المرسل</a:t>
            </a:r>
            <a:r>
              <a:rPr lang="ar-MA" sz="3600" b="1" dirty="0">
                <a:solidFill>
                  <a:srgbClr val="00B050"/>
                </a:solidFill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.......................................</a:t>
            </a:r>
          </a:p>
          <a:p>
            <a:pPr lvl="0"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- المرسل </a:t>
            </a:r>
            <a:r>
              <a:rPr lang="ar-MA" sz="3600" b="1" dirty="0">
                <a:solidFill>
                  <a:srgbClr val="00B050"/>
                </a:solidFill>
              </a:rPr>
              <a:t>إليه:  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......................................</a:t>
            </a:r>
          </a:p>
          <a:p>
            <a:pPr lvl="0"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- المقصدية</a:t>
            </a:r>
            <a:r>
              <a:rPr lang="ar-MA" sz="3600" b="1" dirty="0">
                <a:solidFill>
                  <a:srgbClr val="00B050"/>
                </a:solidFill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..............................................</a:t>
            </a:r>
          </a:p>
          <a:p>
            <a:pPr lvl="0" algn="r" rtl="1">
              <a:lnSpc>
                <a:spcPct val="150000"/>
              </a:lnSpc>
            </a:pPr>
            <a:r>
              <a:rPr lang="ar-MA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6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قيم النص</a:t>
            </a:r>
            <a:r>
              <a:rPr lang="ar-MA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lvl="0" algn="r" rtl="1">
              <a:lnSpc>
                <a:spcPct val="150000"/>
              </a:lnSpc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- ....</a:t>
            </a:r>
            <a:endParaRPr lang="ar-MA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893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7286" y="1244989"/>
            <a:ext cx="11690252" cy="480131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0" algn="r" rtl="1"/>
            <a:r>
              <a:rPr lang="ar-MA" sz="36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مكونات الخطاب:</a:t>
            </a:r>
            <a:endParaRPr lang="ar-MA" sz="3600" b="1" u="sng" dirty="0" smtClean="0">
              <a:solidFill>
                <a:srgbClr val="00B050"/>
              </a:solidFill>
            </a:endParaRPr>
          </a:p>
          <a:p>
            <a:pPr lvl="0"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- المرسل</a:t>
            </a:r>
            <a:r>
              <a:rPr lang="ar-MA" sz="3600" b="1" dirty="0">
                <a:solidFill>
                  <a:srgbClr val="00B050"/>
                </a:solidFill>
              </a:rPr>
              <a:t>: </a:t>
            </a:r>
            <a:r>
              <a:rPr lang="ar-MA" sz="3600" b="1" dirty="0">
                <a:solidFill>
                  <a:schemeClr val="bg1"/>
                </a:solidFill>
              </a:rPr>
              <a:t>منظمة اليونسكو [منظمة الأمم المتحدة للتربية والثقافة والعلوم</a:t>
            </a:r>
            <a:r>
              <a:rPr lang="ar-MA" sz="3600" b="1" dirty="0" smtClean="0">
                <a:solidFill>
                  <a:schemeClr val="bg1"/>
                </a:solidFill>
              </a:rPr>
              <a:t>].</a:t>
            </a:r>
          </a:p>
          <a:p>
            <a:pPr lvl="0" algn="r" rtl="1"/>
            <a:r>
              <a:rPr lang="ar-MA" sz="3600" b="1" dirty="0" smtClean="0">
                <a:solidFill>
                  <a:srgbClr val="00B050"/>
                </a:solidFill>
              </a:rPr>
              <a:t>- المرسل </a:t>
            </a:r>
            <a:r>
              <a:rPr lang="ar-MA" sz="3600" b="1" dirty="0">
                <a:solidFill>
                  <a:srgbClr val="00B050"/>
                </a:solidFill>
              </a:rPr>
              <a:t>إليه:  </a:t>
            </a:r>
            <a:r>
              <a:rPr lang="ar-MA" sz="3600" b="1" dirty="0">
                <a:solidFill>
                  <a:schemeClr val="bg1"/>
                </a:solidFill>
              </a:rPr>
              <a:t>المجتمع الدولي</a:t>
            </a:r>
            <a:endParaRPr lang="ar-MA" sz="3600" b="1" dirty="0" smtClean="0">
              <a:solidFill>
                <a:schemeClr val="bg1"/>
              </a:solidFill>
            </a:endParaRPr>
          </a:p>
          <a:p>
            <a:pPr lvl="0" algn="r" rtl="1"/>
            <a:r>
              <a:rPr lang="ar-MA" sz="3600" b="1" dirty="0" smtClean="0">
                <a:solidFill>
                  <a:srgbClr val="00B050"/>
                </a:solidFill>
              </a:rPr>
              <a:t>- المقصدية</a:t>
            </a:r>
            <a:r>
              <a:rPr lang="ar-MA" sz="3600" b="1" dirty="0">
                <a:solidFill>
                  <a:srgbClr val="00B050"/>
                </a:solidFill>
              </a:rPr>
              <a:t>: </a:t>
            </a:r>
            <a:r>
              <a:rPr lang="ar-MA" sz="3600" b="1" dirty="0">
                <a:solidFill>
                  <a:schemeClr val="bg1"/>
                </a:solidFill>
              </a:rPr>
              <a:t>لفت انتباه الناس إلى الصورة القاتمة للأطفال في عالمنا المعاصر، للمساهمة في إيجاد الحلول الناجعة للخروج من هذه الوضعية و تصحيح مسار حياتهم باعتبارهم النواة الأساسية والمحرك الفعال للحياة في المستقبل</a:t>
            </a:r>
            <a:endParaRPr lang="ar-MA" sz="3600" b="1" dirty="0" smtClean="0">
              <a:solidFill>
                <a:schemeClr val="bg1"/>
              </a:solidFill>
            </a:endParaRPr>
          </a:p>
          <a:p>
            <a:pPr lvl="0" algn="r" rtl="1"/>
            <a:r>
              <a:rPr lang="ar-MA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6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قيم النص</a:t>
            </a:r>
            <a:r>
              <a:rPr lang="ar-MA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lvl="0" algn="r" rtl="1"/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-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التعليم – الحماية – الاعتراف – الدعم الأسري...</a:t>
            </a:r>
            <a:endParaRPr lang="ar-MA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555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126610"/>
            <a:ext cx="2602523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رابعا</a:t>
            </a:r>
            <a:r>
              <a:rPr lang="ar-MA" sz="3200" b="1" dirty="0">
                <a:solidFill>
                  <a:srgbClr val="FF0000"/>
                </a:solidFill>
              </a:rPr>
              <a:t>: التركيب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474" y="806009"/>
            <a:ext cx="11985674" cy="248266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يعالج هذا النص موضوعا في غاية الأهمية، فالأطفال في عالمنا المعاصر يعيشون وضعية مزرية، لهذا نتمنى أن يلتفت الجميع لمعاناتهم ويوفروا لهم الحقوق الأساسية لحياة كريمة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وسليمة.</a:t>
            </a:r>
          </a:p>
        </p:txBody>
      </p:sp>
    </p:spTree>
    <p:extLst>
      <p:ext uri="{BB962C8B-B14F-4D97-AF65-F5344CB8AC3E}">
        <p14:creationId xmlns:p14="http://schemas.microsoft.com/office/powerpoint/2010/main" val="2423921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86069" y="295422"/>
            <a:ext cx="2743200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278966" y="1479819"/>
            <a:ext cx="8883747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الحقوق التي ينبغي أن يتمتع بها الطفل؟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0677" y="2725772"/>
            <a:ext cx="11943470" cy="1824025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الحفاظ على الجنسية والاسم والصلة بالعائلة – التعبير عن آرائه وأفكاره – التعليم – مزاولة الألعاب المناسبة لسنه...</a:t>
            </a:r>
          </a:p>
        </p:txBody>
      </p:sp>
    </p:spTree>
    <p:extLst>
      <p:ext uri="{BB962C8B-B14F-4D97-AF65-F5344CB8AC3E}">
        <p14:creationId xmlns:p14="http://schemas.microsoft.com/office/powerpoint/2010/main" val="3053678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5421" y="1197552"/>
            <a:ext cx="11633981" cy="25853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النص؟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مما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يتركب عنوان النص؟ وما الدلالات التي يتضمنها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افترض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مما سبق نوع النص، وموضوعه، أو القضية التي يعالجها.</a:t>
            </a:r>
          </a:p>
        </p:txBody>
      </p:sp>
    </p:spTree>
    <p:extLst>
      <p:ext uri="{BB962C8B-B14F-4D97-AF65-F5344CB8AC3E}">
        <p14:creationId xmlns:p14="http://schemas.microsoft.com/office/powerpoint/2010/main" val="349812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547" y="1209815"/>
            <a:ext cx="12023187" cy="443307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نص مقالي.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يتكون من ثلاث مركبات؛ الأول إسنادي والثاني إضافي والثالث وصفي، ويمكن صياغته على شكل سؤال [كيف هم الأطفال في عالمنا المعاصر؟] وهو يتساءل عن واقع وحال الأطفال في عصرنا الحالي والإجابة سيحملها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النص.</a:t>
            </a:r>
          </a:p>
          <a:p>
            <a:pPr algn="r" rtl="1">
              <a:lnSpc>
                <a:spcPct val="150000"/>
              </a:lnSpc>
            </a:pP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 </a:t>
            </a: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الفرضية: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لعل النص قد يتطرق لمحنة الأطفال في عصرنا الحالي وإلى سبل التخفيف من معاناتهم أو الحد منها.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97083" y="351692"/>
            <a:ext cx="2518117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تأطير </a:t>
            </a:r>
            <a:r>
              <a:rPr lang="ar-MA" sz="3200" b="1" dirty="0">
                <a:solidFill>
                  <a:srgbClr val="FF0000"/>
                </a:solidFill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797943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3219" y="1041009"/>
            <a:ext cx="11760591" cy="400616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250000"/>
              </a:lnSpc>
              <a:buFont typeface="Wingdings" panose="05000000000000000000" pitchFamily="2" charset="2"/>
              <a:buChar char="ü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يواجه العديد من الأطفال اليوم محن مختلفة، حددها انطلاقا من النص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457200" indent="-457200" algn="r" rtl="1">
              <a:lnSpc>
                <a:spcPct val="25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الحلول التي قدمها الكاتب لعلاج مشكل المضطهدين في العالم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457200" indent="-457200" algn="r" rtl="1">
              <a:lnSpc>
                <a:spcPct val="25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حدد الأطراف التي يجب أن تتعاون لحماية الطفولة المضطهدة؟</a:t>
            </a:r>
          </a:p>
        </p:txBody>
      </p:sp>
    </p:spTree>
    <p:extLst>
      <p:ext uri="{BB962C8B-B14F-4D97-AF65-F5344CB8AC3E}">
        <p14:creationId xmlns:p14="http://schemas.microsoft.com/office/powerpoint/2010/main" val="212356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1663" y="168813"/>
            <a:ext cx="3038620" cy="646331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ثانيا: فهم </a:t>
            </a:r>
            <a:r>
              <a:rPr lang="ar-MA" sz="3600" b="1" dirty="0">
                <a:solidFill>
                  <a:srgbClr val="FF0000"/>
                </a:solidFill>
              </a:rPr>
              <a:t>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86203" y="1364566"/>
            <a:ext cx="2729131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1">
            <a:spAutoFit/>
          </a:bodyPr>
          <a:lstStyle/>
          <a:p>
            <a:pPr marL="342900" indent="-342900" algn="r" rtl="1">
              <a:buFont typeface="Wingdings" panose="05000000000000000000" pitchFamily="2" charset="2"/>
              <a:buChar char="Ø"/>
            </a:pPr>
            <a:r>
              <a:rPr lang="ar-MA" sz="3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بنية النص: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981722"/>
              </p:ext>
            </p:extLst>
          </p:nvPr>
        </p:nvGraphicFramePr>
        <p:xfrm>
          <a:off x="253218" y="2305013"/>
          <a:ext cx="11662116" cy="329184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603716">
                  <a:extLst>
                    <a:ext uri="{9D8B030D-6E8A-4147-A177-3AD203B41FA5}">
                      <a16:colId xmlns:a16="http://schemas.microsoft.com/office/drawing/2014/main" val="262787907"/>
                    </a:ext>
                  </a:extLst>
                </a:gridCol>
                <a:gridCol w="10058400">
                  <a:extLst>
                    <a:ext uri="{9D8B030D-6E8A-4147-A177-3AD203B41FA5}">
                      <a16:colId xmlns:a16="http://schemas.microsoft.com/office/drawing/2014/main" val="754443631"/>
                    </a:ext>
                  </a:extLst>
                </a:gridCol>
              </a:tblGrid>
              <a:tr h="354965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التقديم</a:t>
                      </a:r>
                      <a:endParaRPr lang="en-US" sz="3600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الإشارة إلى محنة الأطفال في عصرنا الحالي وإبراز أهم أسبابها.</a:t>
                      </a:r>
                      <a:endParaRPr lang="en-US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267470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التفسير</a:t>
                      </a:r>
                      <a:endParaRPr lang="en-US" sz="3600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التعليم والحماية والاستماع أهم الحلول المقترحة لتجاوز معاناة الأطفال في عالمنا المعاصر.</a:t>
                      </a:r>
                      <a:endParaRPr lang="en-US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55384"/>
                  </a:ext>
                </a:extLst>
              </a:tr>
              <a:tr h="354965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الخلاصة</a:t>
                      </a:r>
                      <a:endParaRPr lang="en-US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ضرورة تشجيع الأطفال والاعتراف بقدراتهم لإظهار مؤهلاتهم</a:t>
                      </a:r>
                      <a:endParaRPr lang="en-US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124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9709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56268"/>
            <a:ext cx="2602523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ثالثا</a:t>
            </a:r>
            <a:r>
              <a:rPr lang="ar-MA" sz="32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268" y="689312"/>
            <a:ext cx="12051323" cy="45243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الحقول الدلالية:</a:t>
            </a:r>
          </a:p>
          <a:p>
            <a:pPr marL="514350" indent="-514350" algn="r" rtl="1">
              <a:buAutoNum type="arabicPeriod"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العلاقة بين المعجمين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763914"/>
              </p:ext>
            </p:extLst>
          </p:nvPr>
        </p:nvGraphicFramePr>
        <p:xfrm>
          <a:off x="239151" y="1598991"/>
          <a:ext cx="11727351" cy="28041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890829">
                  <a:extLst>
                    <a:ext uri="{9D8B030D-6E8A-4147-A177-3AD203B41FA5}">
                      <a16:colId xmlns:a16="http://schemas.microsoft.com/office/drawing/2014/main" val="2307752890"/>
                    </a:ext>
                  </a:extLst>
                </a:gridCol>
                <a:gridCol w="5836522">
                  <a:extLst>
                    <a:ext uri="{9D8B030D-6E8A-4147-A177-3AD203B41FA5}">
                      <a16:colId xmlns:a16="http://schemas.microsoft.com/office/drawing/2014/main" val="268996448"/>
                    </a:ext>
                  </a:extLst>
                </a:gridCol>
              </a:tblGrid>
              <a:tr h="1454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bg1"/>
                          </a:solidFill>
                          <a:effectLst/>
                        </a:rPr>
                        <a:t>معجم المعاناة 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bg1"/>
                          </a:solidFill>
                          <a:effectLst/>
                        </a:rPr>
                        <a:t>معجم الحقوق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542465"/>
                  </a:ext>
                </a:extLst>
              </a:tr>
              <a:tr h="71628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3200" b="1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3200" b="1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009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527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56268"/>
            <a:ext cx="2602523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ثالثا</a:t>
            </a:r>
            <a:r>
              <a:rPr lang="ar-MA" sz="32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268" y="689312"/>
            <a:ext cx="12051323" cy="563231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الحقول الدلالية:</a:t>
            </a:r>
          </a:p>
          <a:p>
            <a:pPr marL="514350" indent="-514350" algn="r" rtl="1">
              <a:buAutoNum type="arabicPeriod"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العلاقة بين المعجمين هي علاقة تنافر، تتجلى في المعاناة التي يعيشها أطفال العالم في عصرنا الراهن والحقوق الواجب توفرها لهم لينعموا بحياة مستقرة مستقبلا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635146"/>
              </p:ext>
            </p:extLst>
          </p:nvPr>
        </p:nvGraphicFramePr>
        <p:xfrm>
          <a:off x="239151" y="1598991"/>
          <a:ext cx="11727351" cy="28041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890829">
                  <a:extLst>
                    <a:ext uri="{9D8B030D-6E8A-4147-A177-3AD203B41FA5}">
                      <a16:colId xmlns:a16="http://schemas.microsoft.com/office/drawing/2014/main" val="2307752890"/>
                    </a:ext>
                  </a:extLst>
                </a:gridCol>
                <a:gridCol w="5836522">
                  <a:extLst>
                    <a:ext uri="{9D8B030D-6E8A-4147-A177-3AD203B41FA5}">
                      <a16:colId xmlns:a16="http://schemas.microsoft.com/office/drawing/2014/main" val="268996448"/>
                    </a:ext>
                  </a:extLst>
                </a:gridCol>
              </a:tblGrid>
              <a:tr h="1454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bg1"/>
                          </a:solidFill>
                          <a:effectLst/>
                        </a:rPr>
                        <a:t>معجم المعاناة 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bg1"/>
                          </a:solidFill>
                          <a:effectLst/>
                        </a:rPr>
                        <a:t>معجم الحقوق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542465"/>
                  </a:ext>
                </a:extLst>
              </a:tr>
              <a:tr h="71628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bg1"/>
                          </a:solidFill>
                          <a:effectLst/>
                        </a:rPr>
                        <a:t>الظلم – محنة – الضحايا – للعنف – قتلوا – الصراعات الحربية – المشاكل – استغلال – للسخرة – أطفال الشوارع – تضيع صحتهم – اضطهاد.. 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bg1"/>
                          </a:solidFill>
                          <a:effectLst/>
                        </a:rPr>
                        <a:t>التعليم – حق إنساني – التزام وواجب – الحماية – حماية الأطفال – ميثاق حقوق الأطفال – الاستماع – مطالب الأطفال – الاعتراف...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009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8790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6947" y="386862"/>
            <a:ext cx="11844997" cy="3643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200000"/>
              </a:lnSpc>
              <a:buAutoNum type="arabicPeriod" startAt="2"/>
            </a:pPr>
            <a:r>
              <a:rPr lang="ar-MA" sz="40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لغة النص:</a:t>
            </a:r>
          </a:p>
          <a:p>
            <a:pPr algn="justLow" rtl="1">
              <a:lnSpc>
                <a:spcPct val="115000"/>
              </a:lnSpc>
              <a:spcAft>
                <a:spcPts val="1000"/>
              </a:spcAft>
            </a:pPr>
            <a:r>
              <a:rPr lang="ar-SA" sz="4000" b="1" dirty="0">
                <a:solidFill>
                  <a:schemeClr val="bg1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- ما زمن الأفعال الأكثر حضورا في النص؟ وما دلالتها؟</a:t>
            </a:r>
          </a:p>
          <a:p>
            <a:pPr algn="justLow" rtl="1">
              <a:lnSpc>
                <a:spcPct val="115000"/>
              </a:lnSpc>
              <a:spcAft>
                <a:spcPts val="1000"/>
              </a:spcAft>
            </a:pPr>
            <a:endParaRPr lang="ar-SA" sz="4000" b="1" dirty="0">
              <a:solidFill>
                <a:schemeClr val="bg1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Low" rtl="1">
              <a:lnSpc>
                <a:spcPct val="115000"/>
              </a:lnSpc>
              <a:spcAft>
                <a:spcPts val="1000"/>
              </a:spcAft>
            </a:pPr>
            <a:r>
              <a:rPr lang="ar-SA" sz="4000" b="1" dirty="0">
                <a:solidFill>
                  <a:schemeClr val="bg1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- لماذا وظف الكاتب التكرار في النص؟</a:t>
            </a:r>
          </a:p>
        </p:txBody>
      </p:sp>
    </p:spTree>
    <p:extLst>
      <p:ext uri="{BB962C8B-B14F-4D97-AF65-F5344CB8AC3E}">
        <p14:creationId xmlns:p14="http://schemas.microsoft.com/office/powerpoint/2010/main" val="4163162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554</TotalTime>
  <Words>555</Words>
  <Application>Microsoft Office PowerPoint</Application>
  <PresentationFormat>Widescreen</PresentationFormat>
  <Paragraphs>72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49</cp:revision>
  <dcterms:created xsi:type="dcterms:W3CDTF">2022-09-26T12:22:46Z</dcterms:created>
  <dcterms:modified xsi:type="dcterms:W3CDTF">2023-02-05T20:10:00Z</dcterms:modified>
</cp:coreProperties>
</file>