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71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20-10-1444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8" y="3106615"/>
            <a:ext cx="11732454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الإسم الموصول ص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166</a:t>
            </a:r>
            <a:endParaRPr lang="ar-MA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10676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 smtClean="0"/>
              <a:t>على ماذا تدل أسماء الإشارة؟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595195"/>
              </p:ext>
            </p:extLst>
          </p:nvPr>
        </p:nvGraphicFramePr>
        <p:xfrm>
          <a:off x="196949" y="775869"/>
          <a:ext cx="11949230" cy="4560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448764">
                  <a:extLst>
                    <a:ext uri="{9D8B030D-6E8A-4147-A177-3AD203B41FA5}">
                      <a16:colId xmlns:a16="http://schemas.microsoft.com/office/drawing/2014/main" val="699779460"/>
                    </a:ext>
                  </a:extLst>
                </a:gridCol>
                <a:gridCol w="3038621">
                  <a:extLst>
                    <a:ext uri="{9D8B030D-6E8A-4147-A177-3AD203B41FA5}">
                      <a16:colId xmlns:a16="http://schemas.microsoft.com/office/drawing/2014/main" val="528454970"/>
                    </a:ext>
                  </a:extLst>
                </a:gridCol>
                <a:gridCol w="2461845">
                  <a:extLst>
                    <a:ext uri="{9D8B030D-6E8A-4147-A177-3AD203B41FA5}">
                      <a16:colId xmlns:a16="http://schemas.microsoft.com/office/drawing/2014/main" val="2819708384"/>
                    </a:ext>
                  </a:extLst>
                </a:gridCol>
              </a:tblGrid>
              <a:tr h="26162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الاسم الموصول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دلالتــــــــــــــــــه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067308"/>
                  </a:ext>
                </a:extLst>
              </a:tr>
              <a:tr h="108839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كانت الدار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التي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غرقت في النوم قد هدأت.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كان في "الدهليز" المنبسط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الذي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تظله السماء.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قام الصبيان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اللذان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يسترقان السمع.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خرجت الفتاتان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اللتان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مرض أخوهما.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الدار مزدحمة بالناس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الذين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أقبلوا يواسون.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ازدحمت الدار بالنسوة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اللواتي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أقبلن.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19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365353"/>
              </p:ext>
            </p:extLst>
          </p:nvPr>
        </p:nvGraphicFramePr>
        <p:xfrm>
          <a:off x="196949" y="775869"/>
          <a:ext cx="11949230" cy="4560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448764">
                  <a:extLst>
                    <a:ext uri="{9D8B030D-6E8A-4147-A177-3AD203B41FA5}">
                      <a16:colId xmlns:a16="http://schemas.microsoft.com/office/drawing/2014/main" val="699779460"/>
                    </a:ext>
                  </a:extLst>
                </a:gridCol>
                <a:gridCol w="3038621">
                  <a:extLst>
                    <a:ext uri="{9D8B030D-6E8A-4147-A177-3AD203B41FA5}">
                      <a16:colId xmlns:a16="http://schemas.microsoft.com/office/drawing/2014/main" val="528454970"/>
                    </a:ext>
                  </a:extLst>
                </a:gridCol>
                <a:gridCol w="2461845">
                  <a:extLst>
                    <a:ext uri="{9D8B030D-6E8A-4147-A177-3AD203B41FA5}">
                      <a16:colId xmlns:a16="http://schemas.microsoft.com/office/drawing/2014/main" val="2819708384"/>
                    </a:ext>
                  </a:extLst>
                </a:gridCol>
              </a:tblGrid>
              <a:tr h="26162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الاسم الموصول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دلالتــــــــــــــــــه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067308"/>
                  </a:ext>
                </a:extLst>
              </a:tr>
              <a:tr h="108839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كانت الدار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التي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غرقت في النوم قد هدأت.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كان في "الدهليز" المنبسط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الذي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تظله السماء.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قام الصبيان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اللذان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يسترقان السمع.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خرجت الفتاتان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اللتان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مرض أخوهما.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الدار مزدحمة بالناس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الذين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أقبلوا يواسون.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ازدحمت الدار بالنسوة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اللواتي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 أقبلن.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التي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الذي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اللذان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اللتان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الذين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اللاتي، اللواتي، اللائي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للمفرد المؤنث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للمفرد المذكر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للمثنى المذكر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للمثنى المؤنث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للجمع المذكر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للجمع المؤنث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19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90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34512" y="36902"/>
            <a:ext cx="3241328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إعرابي: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82880" y="964515"/>
            <a:ext cx="11892959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MA" sz="4000" b="1" dirty="0">
                <a:latin typeface="Roboto"/>
              </a:rPr>
              <a:t>أعرب الجملة الآتية:  </a:t>
            </a:r>
            <a:r>
              <a:rPr lang="ar-MA" sz="4000" b="1" dirty="0">
                <a:solidFill>
                  <a:srgbClr val="FF0000"/>
                </a:solidFill>
                <a:latin typeface="Roboto"/>
              </a:rPr>
              <a:t>الذين فازوا أبطال</a:t>
            </a:r>
            <a:endParaRPr lang="ar-MA" sz="4000" b="1" i="0" dirty="0">
              <a:solidFill>
                <a:srgbClr val="FF0000"/>
              </a:solidFill>
              <a:effectLst/>
              <a:latin typeface="Roboto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79" y="1953683"/>
            <a:ext cx="11892959" cy="25545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rgbClr val="FF0000"/>
                </a:solidFill>
                <a:latin typeface="Roboto"/>
              </a:rPr>
              <a:t>الذين </a:t>
            </a:r>
            <a:r>
              <a:rPr lang="ar-MA" sz="4000" b="1" dirty="0">
                <a:solidFill>
                  <a:srgbClr val="FF0000"/>
                </a:solidFill>
                <a:latin typeface="Roboto"/>
              </a:rPr>
              <a:t>: </a:t>
            </a:r>
            <a:r>
              <a:rPr lang="ar-MA" sz="4000" b="1" dirty="0">
                <a:latin typeface="Roboto"/>
              </a:rPr>
              <a:t>اسم موصول مبني على الفتح في محل رفع </a:t>
            </a:r>
            <a:r>
              <a:rPr lang="ar-MA" sz="4000" b="1" dirty="0" smtClean="0">
                <a:latin typeface="Roboto"/>
              </a:rPr>
              <a:t>مبتدأ.</a:t>
            </a:r>
            <a:endParaRPr lang="ar-MA" sz="4000" b="1" dirty="0">
              <a:latin typeface="Roboto"/>
            </a:endParaRP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rgbClr val="FF0000"/>
                </a:solidFill>
                <a:latin typeface="Roboto"/>
              </a:rPr>
              <a:t>فازوا</a:t>
            </a:r>
            <a:r>
              <a:rPr lang="ar-MA" sz="4000" b="1" dirty="0">
                <a:solidFill>
                  <a:srgbClr val="FF0000"/>
                </a:solidFill>
                <a:latin typeface="Roboto"/>
              </a:rPr>
              <a:t>: </a:t>
            </a:r>
            <a:r>
              <a:rPr lang="ar-MA" sz="4000" b="1" dirty="0">
                <a:latin typeface="Roboto"/>
              </a:rPr>
              <a:t>فعل ماض مبني على </a:t>
            </a:r>
            <a:r>
              <a:rPr lang="ar-MA" sz="4000" b="1" dirty="0" smtClean="0">
                <a:latin typeface="Roboto"/>
              </a:rPr>
              <a:t>الضم لاتصاله بواو الجماعة، والواو ضمير متصل في محل نصب مفعول به.</a:t>
            </a:r>
            <a:endParaRPr lang="ar-MA" sz="4000" b="1" dirty="0" smtClean="0">
              <a:latin typeface="Roboto"/>
            </a:endParaRP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rgbClr val="FF0000"/>
                </a:solidFill>
                <a:latin typeface="Roboto"/>
              </a:rPr>
              <a:t>أبطال</a:t>
            </a:r>
            <a:r>
              <a:rPr lang="ar-MA" sz="4000" b="1" dirty="0">
                <a:solidFill>
                  <a:srgbClr val="FF0000"/>
                </a:solidFill>
                <a:latin typeface="Roboto"/>
              </a:rPr>
              <a:t>: </a:t>
            </a:r>
            <a:r>
              <a:rPr lang="ar-MA" sz="4000" b="1" dirty="0">
                <a:latin typeface="Roboto"/>
              </a:rPr>
              <a:t>خبر المبتدأ مرفوع بالضمة الظاهرة</a:t>
            </a:r>
            <a:r>
              <a:rPr lang="ar-MA" sz="4000" b="1" dirty="0" smtClean="0">
                <a:latin typeface="Roboto"/>
              </a:rPr>
              <a:t>.</a:t>
            </a:r>
            <a:endParaRPr lang="ar-MA" sz="4000" b="1" dirty="0" smtClean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81235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61452" y="36902"/>
            <a:ext cx="221438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أستنتج: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880" y="964515"/>
            <a:ext cx="11892959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MA" sz="4000" b="1" dirty="0">
                <a:latin typeface="Roboto"/>
              </a:rPr>
              <a:t>الصفحة </a:t>
            </a:r>
            <a:r>
              <a:rPr lang="ar-MA" sz="4000" b="1" dirty="0">
                <a:latin typeface="Roboto"/>
              </a:rPr>
              <a:t>167  </a:t>
            </a:r>
            <a:r>
              <a:rPr lang="ar-MA" sz="4000" b="1" dirty="0">
                <a:latin typeface="Roboto"/>
              </a:rPr>
              <a:t>من الكتاب المدرسي</a:t>
            </a:r>
            <a:endParaRPr lang="ar-MA" sz="4000" b="1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2764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422</TotalTime>
  <Words>211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56</cp:revision>
  <dcterms:created xsi:type="dcterms:W3CDTF">2022-09-27T21:07:30Z</dcterms:created>
  <dcterms:modified xsi:type="dcterms:W3CDTF">2023-05-10T20:30:58Z</dcterms:modified>
</cp:coreProperties>
</file>