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63" r:id="rId5"/>
    <p:sldId id="273" r:id="rId6"/>
    <p:sldId id="266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415" y="2684584"/>
            <a:ext cx="969264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 الصحفي: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124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937466"/>
            <a:ext cx="11479237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>
                <a:solidFill>
                  <a:srgbClr val="FF0000"/>
                </a:solidFill>
              </a:rPr>
              <a:t>موضوع </a:t>
            </a:r>
            <a:r>
              <a:rPr lang="ar-MA" sz="4000" b="1" u="sng" dirty="0" smtClean="0">
                <a:solidFill>
                  <a:srgbClr val="FF0000"/>
                </a:solidFill>
              </a:rPr>
              <a:t>القصاصة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........................................................................</a:t>
            </a:r>
            <a:endParaRPr lang="ar-MA" sz="4000" b="1" dirty="0"/>
          </a:p>
          <a:p>
            <a:pPr algn="r" rtl="1"/>
            <a:r>
              <a:rPr lang="ar-MA" sz="4000" b="1" u="sng" dirty="0">
                <a:solidFill>
                  <a:srgbClr val="FF0000"/>
                </a:solidFill>
              </a:rPr>
              <a:t>ب- </a:t>
            </a:r>
            <a:r>
              <a:rPr lang="ar-MA" sz="4000" b="1" u="sng" dirty="0">
                <a:solidFill>
                  <a:srgbClr val="FF0000"/>
                </a:solidFill>
              </a:rPr>
              <a:t>مجالها: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........................................................................</a:t>
            </a:r>
            <a:endParaRPr lang="ar-MA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3329" y="187379"/>
            <a:ext cx="38756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>
                <a:solidFill>
                  <a:srgbClr val="FF0000"/>
                </a:solidFill>
              </a:rPr>
              <a:t>عناصر القصاصة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72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937466"/>
            <a:ext cx="11479237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>
                <a:solidFill>
                  <a:srgbClr val="FF0000"/>
                </a:solidFill>
              </a:rPr>
              <a:t>موضوع </a:t>
            </a:r>
            <a:r>
              <a:rPr lang="ar-MA" sz="4000" b="1" u="sng" dirty="0" smtClean="0">
                <a:solidFill>
                  <a:srgbClr val="FF0000"/>
                </a:solidFill>
              </a:rPr>
              <a:t>القصاصة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انتعاش قطاع الصناعة التقليدية بولاية </a:t>
            </a:r>
            <a:r>
              <a:rPr lang="ar-MA" sz="4000" b="1" dirty="0" smtClean="0"/>
              <a:t>مراكش.</a:t>
            </a:r>
            <a:endParaRPr lang="ar-MA" sz="4000" b="1" dirty="0"/>
          </a:p>
          <a:p>
            <a:pPr algn="r" rtl="1"/>
            <a:r>
              <a:rPr lang="ar-MA" sz="4000" b="1" u="sng" dirty="0">
                <a:solidFill>
                  <a:srgbClr val="FF0000"/>
                </a:solidFill>
              </a:rPr>
              <a:t>ب- </a:t>
            </a:r>
            <a:r>
              <a:rPr lang="ar-MA" sz="4000" b="1" u="sng" dirty="0">
                <a:solidFill>
                  <a:srgbClr val="FF0000"/>
                </a:solidFill>
              </a:rPr>
              <a:t>مجالها: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المجال الاقتصادي.</a:t>
            </a:r>
            <a:endParaRPr lang="ar-MA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3329" y="187379"/>
            <a:ext cx="38756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>
                <a:solidFill>
                  <a:srgbClr val="FF0000"/>
                </a:solidFill>
              </a:rPr>
              <a:t>عناصر القصاصة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2358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60204"/>
              </p:ext>
            </p:extLst>
          </p:nvPr>
        </p:nvGraphicFramePr>
        <p:xfrm>
          <a:off x="253218" y="382550"/>
          <a:ext cx="11324492" cy="568297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09118">
                  <a:extLst>
                    <a:ext uri="{9D8B030D-6E8A-4147-A177-3AD203B41FA5}">
                      <a16:colId xmlns:a16="http://schemas.microsoft.com/office/drawing/2014/main" val="809415836"/>
                    </a:ext>
                  </a:extLst>
                </a:gridCol>
                <a:gridCol w="1631244">
                  <a:extLst>
                    <a:ext uri="{9D8B030D-6E8A-4147-A177-3AD203B41FA5}">
                      <a16:colId xmlns:a16="http://schemas.microsoft.com/office/drawing/2014/main" val="1759622991"/>
                    </a:ext>
                  </a:extLst>
                </a:gridCol>
                <a:gridCol w="1249073">
                  <a:extLst>
                    <a:ext uri="{9D8B030D-6E8A-4147-A177-3AD203B41FA5}">
                      <a16:colId xmlns:a16="http://schemas.microsoft.com/office/drawing/2014/main" val="2079736821"/>
                    </a:ext>
                  </a:extLst>
                </a:gridCol>
                <a:gridCol w="1611305">
                  <a:extLst>
                    <a:ext uri="{9D8B030D-6E8A-4147-A177-3AD203B41FA5}">
                      <a16:colId xmlns:a16="http://schemas.microsoft.com/office/drawing/2014/main" val="1947348762"/>
                    </a:ext>
                  </a:extLst>
                </a:gridCol>
                <a:gridCol w="1761193">
                  <a:extLst>
                    <a:ext uri="{9D8B030D-6E8A-4147-A177-3AD203B41FA5}">
                      <a16:colId xmlns:a16="http://schemas.microsoft.com/office/drawing/2014/main" val="1471554534"/>
                    </a:ext>
                  </a:extLst>
                </a:gridCol>
                <a:gridCol w="1761193">
                  <a:extLst>
                    <a:ext uri="{9D8B030D-6E8A-4147-A177-3AD203B41FA5}">
                      <a16:colId xmlns:a16="http://schemas.microsoft.com/office/drawing/2014/main" val="3737733018"/>
                    </a:ext>
                  </a:extLst>
                </a:gridCol>
                <a:gridCol w="1901366">
                  <a:extLst>
                    <a:ext uri="{9D8B030D-6E8A-4147-A177-3AD203B41FA5}">
                      <a16:colId xmlns:a16="http://schemas.microsoft.com/office/drawing/2014/main" val="3537916361"/>
                    </a:ext>
                  </a:extLst>
                </a:gridCol>
              </a:tblGrid>
              <a:tr h="531850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الأسئلة الستة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التصدير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43342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ماذا؟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من؟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متى؟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أين؟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لماذا؟/ الأسباب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كيف؟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280021"/>
                  </a:ext>
                </a:extLst>
              </a:tr>
              <a:tr h="273621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43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812013"/>
              </p:ext>
            </p:extLst>
          </p:nvPr>
        </p:nvGraphicFramePr>
        <p:xfrm>
          <a:off x="253218" y="382550"/>
          <a:ext cx="11324492" cy="602333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09118">
                  <a:extLst>
                    <a:ext uri="{9D8B030D-6E8A-4147-A177-3AD203B41FA5}">
                      <a16:colId xmlns:a16="http://schemas.microsoft.com/office/drawing/2014/main" val="809415836"/>
                    </a:ext>
                  </a:extLst>
                </a:gridCol>
                <a:gridCol w="1631244">
                  <a:extLst>
                    <a:ext uri="{9D8B030D-6E8A-4147-A177-3AD203B41FA5}">
                      <a16:colId xmlns:a16="http://schemas.microsoft.com/office/drawing/2014/main" val="1759622991"/>
                    </a:ext>
                  </a:extLst>
                </a:gridCol>
                <a:gridCol w="1249073">
                  <a:extLst>
                    <a:ext uri="{9D8B030D-6E8A-4147-A177-3AD203B41FA5}">
                      <a16:colId xmlns:a16="http://schemas.microsoft.com/office/drawing/2014/main" val="2079736821"/>
                    </a:ext>
                  </a:extLst>
                </a:gridCol>
                <a:gridCol w="1611305">
                  <a:extLst>
                    <a:ext uri="{9D8B030D-6E8A-4147-A177-3AD203B41FA5}">
                      <a16:colId xmlns:a16="http://schemas.microsoft.com/office/drawing/2014/main" val="1947348762"/>
                    </a:ext>
                  </a:extLst>
                </a:gridCol>
                <a:gridCol w="1761193">
                  <a:extLst>
                    <a:ext uri="{9D8B030D-6E8A-4147-A177-3AD203B41FA5}">
                      <a16:colId xmlns:a16="http://schemas.microsoft.com/office/drawing/2014/main" val="1471554534"/>
                    </a:ext>
                  </a:extLst>
                </a:gridCol>
                <a:gridCol w="1761193">
                  <a:extLst>
                    <a:ext uri="{9D8B030D-6E8A-4147-A177-3AD203B41FA5}">
                      <a16:colId xmlns:a16="http://schemas.microsoft.com/office/drawing/2014/main" val="3737733018"/>
                    </a:ext>
                  </a:extLst>
                </a:gridCol>
                <a:gridCol w="1901366">
                  <a:extLst>
                    <a:ext uri="{9D8B030D-6E8A-4147-A177-3AD203B41FA5}">
                      <a16:colId xmlns:a16="http://schemas.microsoft.com/office/drawing/2014/main" val="3537916361"/>
                    </a:ext>
                  </a:extLst>
                </a:gridCol>
              </a:tblGrid>
              <a:tr h="531850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الأسئلة الستة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التصدير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43342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ماذا؟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من؟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متى؟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أين؟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لماذا؟/ الأسباب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كيف؟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280021"/>
                  </a:ext>
                </a:extLst>
              </a:tr>
              <a:tr h="273621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- ارتفاع صادرات الصناعة التقليدية بولاية مراكش.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اسم الوكالة التي وزعت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القصاصة(و.م.ع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سنة 2002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مراكش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ارتفاع صادرات الصناعة التقليدية نحو الخارج.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الحديد المطروق</a:t>
                      </a: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36%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الأواني الفخارية 22.49  </a:t>
                      </a: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%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المنتوجات  الخشبية0.57</a:t>
                      </a: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%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....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تكون القصاصة غالبا مصدرة بالمكان الذي يوجد فيه المراسل، ثم باسم وكالة الأنباء.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43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5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9981" y="60770"/>
            <a:ext cx="201168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 استنتاج</a:t>
            </a:r>
            <a:endParaRPr lang="ar-MA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262596" y="810793"/>
            <a:ext cx="11859065" cy="51891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تحمل القصاصة أخبارا مركزة حول أحداث أو أشخاص أو أماكن، وتتميز المقالة بسرد الوقائع بطريقة موجزة، مكتفية بما هو أساسي دون إصدار أحكام أو مواقف. وتتميز القصاصة بالمميزات الآتية: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وحدة الموضوع: تدور القصاصة حول موضوع واحد.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العنوان البارز: بعد تحرير القصاصة نضع عنوانا بارزا لها بخط مضغوط.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الوضوح والبساطة: تكتب المقالة بلغة بسيطة وواضحة.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الأسئلة 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الستة: الاستعانة بالأسئلة الستة للإلمام بالخبر من الجوانب جميعها: من؟ ماذا؟ متى؟  أين؟ لماذا؟ كيف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596" y="754521"/>
            <a:ext cx="11859065" cy="20036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التصدير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تكون القصاصة غالبا مصدرة بالمكان الذي يوجد به المراسل، ثم باسم وكالة الأنباء.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الخاتمة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قد تتضمن القصاصة خاتمة تجمل ما تم التطرق إليه في النص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95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185</TotalTime>
  <Words>246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30</cp:revision>
  <dcterms:created xsi:type="dcterms:W3CDTF">2022-09-27T21:07:30Z</dcterms:created>
  <dcterms:modified xsi:type="dcterms:W3CDTF">2023-03-06T19:15:02Z</dcterms:modified>
</cp:coreProperties>
</file>