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6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08-09-1444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5415" y="1491175"/>
            <a:ext cx="9692640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5415" y="2684584"/>
            <a:ext cx="9692640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48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الإنتاج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الصحفي- رواية خبر نقلا عن مصدر معين: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الاكتساب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160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9733" y="895262"/>
            <a:ext cx="11479237" cy="45243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3600" b="1" u="sng" dirty="0">
                <a:solidFill>
                  <a:srgbClr val="FF0000"/>
                </a:solidFill>
              </a:rPr>
              <a:t>موضوع </a:t>
            </a:r>
            <a:r>
              <a:rPr lang="ar-MA" sz="3600" b="1" u="sng" dirty="0" smtClean="0">
                <a:solidFill>
                  <a:srgbClr val="FF0000"/>
                </a:solidFill>
              </a:rPr>
              <a:t>القصاصة</a:t>
            </a:r>
            <a:r>
              <a:rPr lang="ar-MA" sz="3600" b="1" dirty="0" smtClean="0">
                <a:solidFill>
                  <a:srgbClr val="FF0000"/>
                </a:solidFill>
              </a:rPr>
              <a:t>: </a:t>
            </a:r>
            <a:r>
              <a:rPr lang="ar-MA" sz="3600" b="1" dirty="0" smtClean="0"/>
              <a:t>......................</a:t>
            </a:r>
            <a:endParaRPr lang="ar-MA" sz="3600" b="1" dirty="0"/>
          </a:p>
          <a:p>
            <a:pPr algn="r" rtl="1"/>
            <a:r>
              <a:rPr lang="ar-MA" sz="3600" b="1" u="sng" dirty="0">
                <a:solidFill>
                  <a:srgbClr val="FF0000"/>
                </a:solidFill>
              </a:rPr>
              <a:t>ب- </a:t>
            </a:r>
            <a:r>
              <a:rPr lang="ar-MA" sz="3600" b="1" u="sng" dirty="0" smtClean="0">
                <a:solidFill>
                  <a:srgbClr val="FF0000"/>
                </a:solidFill>
              </a:rPr>
              <a:t>مجالها:</a:t>
            </a:r>
            <a:r>
              <a:rPr lang="ar-MA" sz="3600" b="1" dirty="0">
                <a:solidFill>
                  <a:srgbClr val="FF0000"/>
                </a:solidFill>
              </a:rPr>
              <a:t> </a:t>
            </a:r>
            <a:r>
              <a:rPr lang="ar-MA" sz="3600" b="1" dirty="0" smtClean="0">
                <a:solidFill>
                  <a:srgbClr val="FF0000"/>
                </a:solidFill>
              </a:rPr>
              <a:t>   </a:t>
            </a:r>
            <a:r>
              <a:rPr lang="ar-MA" sz="3600" b="1" dirty="0" smtClean="0"/>
              <a:t>....................................</a:t>
            </a:r>
          </a:p>
          <a:p>
            <a:pPr lvl="0" algn="r" rtl="1"/>
            <a:r>
              <a:rPr lang="ar-MA" sz="3600" b="1" u="sng" dirty="0" smtClean="0">
                <a:solidFill>
                  <a:srgbClr val="FF0000"/>
                </a:solidFill>
              </a:rPr>
              <a:t>ج- مصدرها</a:t>
            </a:r>
            <a:r>
              <a:rPr lang="ar-MA" sz="3600" b="1" dirty="0" smtClean="0">
                <a:solidFill>
                  <a:srgbClr val="FF0000"/>
                </a:solidFill>
              </a:rPr>
              <a:t>:  </a:t>
            </a:r>
            <a:r>
              <a:rPr lang="ar-MA" sz="3600" b="1" dirty="0" smtClean="0"/>
              <a:t>........................................</a:t>
            </a:r>
          </a:p>
          <a:p>
            <a:pPr lvl="0" algn="r" rtl="1"/>
            <a:r>
              <a:rPr lang="ar-MA" sz="3600" b="1" u="sng" dirty="0">
                <a:solidFill>
                  <a:srgbClr val="FF0000"/>
                </a:solidFill>
              </a:rPr>
              <a:t>د- المعطيات الأساسية:</a:t>
            </a:r>
          </a:p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الزمان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 smtClean="0"/>
              <a:t>........................</a:t>
            </a:r>
            <a:endParaRPr lang="ar-MA" sz="3600" b="1" dirty="0" smtClean="0"/>
          </a:p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المكان</a:t>
            </a:r>
            <a:r>
              <a:rPr lang="ar-MA" sz="3600" b="1" dirty="0" smtClean="0">
                <a:solidFill>
                  <a:srgbClr val="00B050"/>
                </a:solidFill>
              </a:rPr>
              <a:t>: </a:t>
            </a:r>
            <a:r>
              <a:rPr lang="ar-MA" sz="3600" b="1" dirty="0" smtClean="0"/>
              <a:t>....................</a:t>
            </a:r>
          </a:p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الوقائع: </a:t>
            </a:r>
            <a:r>
              <a:rPr lang="ar-MA" sz="3600" b="1" dirty="0" smtClean="0"/>
              <a:t>-................................</a:t>
            </a:r>
            <a:endParaRPr lang="ar-MA" sz="3600" b="1" dirty="0" smtClean="0"/>
          </a:p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المعطيات الإحصائية: </a:t>
            </a:r>
            <a:r>
              <a:rPr lang="ar-MA" sz="3600" b="1" dirty="0" smtClean="0"/>
              <a:t>......................................</a:t>
            </a:r>
            <a:endParaRPr lang="ar-MA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582486" y="131108"/>
            <a:ext cx="4466483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</a:rPr>
              <a:t>قراءة </a:t>
            </a:r>
            <a:r>
              <a:rPr lang="ar-MA" sz="3600" b="1" dirty="0">
                <a:solidFill>
                  <a:srgbClr val="FF0000"/>
                </a:solidFill>
              </a:rPr>
              <a:t>القصاصة </a:t>
            </a:r>
            <a:r>
              <a:rPr lang="ar-MA" sz="3600" b="1" dirty="0" smtClean="0">
                <a:solidFill>
                  <a:srgbClr val="FF0000"/>
                </a:solidFill>
              </a:rPr>
              <a:t>وفهمها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351723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9733" y="895262"/>
            <a:ext cx="11479237" cy="56323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marL="342900" indent="-342900" algn="r" rtl="1">
              <a:buFont typeface="+mj-cs"/>
              <a:buAutoNum type="arabic2Minus"/>
            </a:pPr>
            <a:r>
              <a:rPr lang="ar-MA" sz="3600" b="1" u="sng" dirty="0">
                <a:solidFill>
                  <a:srgbClr val="FF0000"/>
                </a:solidFill>
              </a:rPr>
              <a:t>موضوع </a:t>
            </a:r>
            <a:r>
              <a:rPr lang="ar-MA" sz="3600" b="1" u="sng" dirty="0" smtClean="0">
                <a:solidFill>
                  <a:srgbClr val="FF0000"/>
                </a:solidFill>
              </a:rPr>
              <a:t>القصاصة</a:t>
            </a:r>
            <a:r>
              <a:rPr lang="ar-MA" sz="3600" b="1" dirty="0" smtClean="0">
                <a:solidFill>
                  <a:srgbClr val="FF0000"/>
                </a:solidFill>
              </a:rPr>
              <a:t>: </a:t>
            </a:r>
            <a:r>
              <a:rPr lang="ar-MA" sz="3600" b="1" dirty="0" smtClean="0"/>
              <a:t>العثور </a:t>
            </a:r>
            <a:r>
              <a:rPr lang="ar-MA" sz="3600" b="1" dirty="0"/>
              <a:t>على جثت 32 من المرشحين للهجرة السرية من دول جنوب الصحراء.</a:t>
            </a:r>
            <a:endParaRPr lang="ar-MA" sz="3600" b="1" dirty="0"/>
          </a:p>
          <a:p>
            <a:pPr algn="r" rtl="1"/>
            <a:r>
              <a:rPr lang="ar-MA" sz="3600" b="1" u="sng" dirty="0">
                <a:solidFill>
                  <a:srgbClr val="FF0000"/>
                </a:solidFill>
              </a:rPr>
              <a:t>ب- </a:t>
            </a:r>
            <a:r>
              <a:rPr lang="ar-MA" sz="3600" b="1" u="sng" dirty="0" smtClean="0">
                <a:solidFill>
                  <a:srgbClr val="FF0000"/>
                </a:solidFill>
              </a:rPr>
              <a:t>مجالها:</a:t>
            </a:r>
            <a:r>
              <a:rPr lang="ar-MA" sz="3600" b="1" dirty="0">
                <a:solidFill>
                  <a:srgbClr val="FF0000"/>
                </a:solidFill>
              </a:rPr>
              <a:t> </a:t>
            </a:r>
            <a:r>
              <a:rPr lang="ar-MA" sz="3600" b="1" dirty="0" smtClean="0">
                <a:solidFill>
                  <a:srgbClr val="FF0000"/>
                </a:solidFill>
              </a:rPr>
              <a:t>   </a:t>
            </a:r>
            <a:r>
              <a:rPr lang="ar-MA" sz="3600" b="1" dirty="0" smtClean="0"/>
              <a:t>المجال الاجتماعي.</a:t>
            </a:r>
          </a:p>
          <a:p>
            <a:pPr lvl="0" algn="r" rtl="1"/>
            <a:r>
              <a:rPr lang="ar-MA" sz="3600" b="1" u="sng" dirty="0" smtClean="0">
                <a:solidFill>
                  <a:srgbClr val="FF0000"/>
                </a:solidFill>
              </a:rPr>
              <a:t>ج- مصدرها</a:t>
            </a:r>
            <a:r>
              <a:rPr lang="ar-MA" sz="3600" b="1" dirty="0" smtClean="0">
                <a:solidFill>
                  <a:srgbClr val="FF0000"/>
                </a:solidFill>
              </a:rPr>
              <a:t>:  </a:t>
            </a:r>
            <a:r>
              <a:rPr lang="ar-MA" sz="3600" b="1" dirty="0" smtClean="0"/>
              <a:t>وكالة </a:t>
            </a:r>
            <a:r>
              <a:rPr lang="ar-MA" sz="3600" b="1" dirty="0"/>
              <a:t>المغرب العربي(و-م-ع</a:t>
            </a:r>
            <a:r>
              <a:rPr lang="ar-MA" sz="3600" b="1" dirty="0" smtClean="0"/>
              <a:t>).</a:t>
            </a:r>
          </a:p>
          <a:p>
            <a:pPr lvl="0" algn="r" rtl="1"/>
            <a:r>
              <a:rPr lang="ar-MA" sz="3600" b="1" u="sng" dirty="0">
                <a:solidFill>
                  <a:srgbClr val="FF0000"/>
                </a:solidFill>
              </a:rPr>
              <a:t>د- المعطيات الأساسية:</a:t>
            </a:r>
          </a:p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00B050"/>
                </a:solidFill>
              </a:rPr>
              <a:t>الزمان</a:t>
            </a:r>
            <a:r>
              <a:rPr lang="ar-MA" sz="3600" b="1" dirty="0">
                <a:solidFill>
                  <a:srgbClr val="00B050"/>
                </a:solidFill>
              </a:rPr>
              <a:t>: </a:t>
            </a:r>
            <a:r>
              <a:rPr lang="ar-MA" sz="3600" b="1" dirty="0"/>
              <a:t>السبت الماضي.</a:t>
            </a:r>
            <a:endParaRPr lang="ar-MA" sz="3600" b="1" dirty="0" smtClean="0"/>
          </a:p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المكان:</a:t>
            </a:r>
            <a:r>
              <a:rPr lang="ar-MA" sz="3600" b="1" dirty="0"/>
              <a:t>إقليم العيون .</a:t>
            </a:r>
            <a:endParaRPr lang="ar-MA" sz="3600" b="1" dirty="0" smtClean="0"/>
          </a:p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الوقائع: </a:t>
            </a:r>
            <a:r>
              <a:rPr lang="ar-MA" sz="3600" b="1" dirty="0"/>
              <a:t>-العثور على جثث مرشحين للهجرة </a:t>
            </a:r>
            <a:r>
              <a:rPr lang="ar-MA" sz="3600" b="1" dirty="0" smtClean="0"/>
              <a:t>السرية</a:t>
            </a:r>
            <a:r>
              <a:rPr lang="ar-MA" sz="3600" b="1" dirty="0"/>
              <a:t> </a:t>
            </a:r>
            <a:r>
              <a:rPr lang="ar-MA" sz="3600" b="1" dirty="0" smtClean="0"/>
              <a:t>- القبض </a:t>
            </a:r>
            <a:r>
              <a:rPr lang="ar-MA" sz="3600" b="1" dirty="0"/>
              <a:t>على العديد من المرشحين </a:t>
            </a:r>
            <a:r>
              <a:rPr lang="ar-MA" sz="3600" b="1" dirty="0" smtClean="0"/>
              <a:t>السريين</a:t>
            </a:r>
            <a:r>
              <a:rPr lang="ar-MA" sz="3600" b="1" dirty="0"/>
              <a:t> </a:t>
            </a:r>
            <a:r>
              <a:rPr lang="ar-MA" sz="3600" b="1" dirty="0" smtClean="0"/>
              <a:t>- فتح </a:t>
            </a:r>
            <a:r>
              <a:rPr lang="ar-MA" sz="3600" b="1" dirty="0"/>
              <a:t>تحقيق في الموضوع</a:t>
            </a:r>
            <a:r>
              <a:rPr lang="ar-MA" sz="3600" b="1" dirty="0" smtClean="0"/>
              <a:t>.</a:t>
            </a:r>
            <a:endParaRPr lang="ar-MA" sz="3600" b="1" dirty="0" smtClean="0"/>
          </a:p>
          <a:p>
            <a:pPr marL="1028700" lvl="1" indent="-5715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المعطيات الإحصائية: </a:t>
            </a:r>
            <a:r>
              <a:rPr lang="ar-MA" sz="3600" b="1" dirty="0" smtClean="0"/>
              <a:t>جثت </a:t>
            </a:r>
            <a:r>
              <a:rPr lang="ar-MA" sz="3600" b="1" dirty="0"/>
              <a:t>32 من المرشحين للهجرة السرية .</a:t>
            </a:r>
            <a:endParaRPr lang="ar-MA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582486" y="131108"/>
            <a:ext cx="4466483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</a:rPr>
              <a:t>قراءة </a:t>
            </a:r>
            <a:r>
              <a:rPr lang="ar-MA" sz="3600" b="1" dirty="0">
                <a:solidFill>
                  <a:srgbClr val="FF0000"/>
                </a:solidFill>
              </a:rPr>
              <a:t>القصاصة </a:t>
            </a:r>
            <a:r>
              <a:rPr lang="ar-MA" sz="3600" b="1" dirty="0" smtClean="0">
                <a:solidFill>
                  <a:srgbClr val="FF0000"/>
                </a:solidFill>
              </a:rPr>
              <a:t>وفهمها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325153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109981" y="60770"/>
            <a:ext cx="201168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2.  استنتاج</a:t>
            </a:r>
            <a:endParaRPr lang="ar-MA" sz="3600" b="1" dirty="0"/>
          </a:p>
        </p:txBody>
      </p:sp>
      <p:sp>
        <p:nvSpPr>
          <p:cNvPr id="2" name="Rectangle 1"/>
          <p:cNvSpPr/>
          <p:nvPr/>
        </p:nvSpPr>
        <p:spPr>
          <a:xfrm>
            <a:off x="112542" y="852996"/>
            <a:ext cx="12009119" cy="48998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الخبر فن نثري يتناول ظاهرة معينة و هو عبارة عن أفكار متسلسلة بطريقة منظمة و </a:t>
            </a: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محكمة، </a:t>
            </a: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وينقل من مصادر متنوعة منها</a:t>
            </a: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الجرائد، المجلات، المذياع</a:t>
            </a: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....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رواية </a:t>
            </a: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خبر بأسلوبك نقلا عن مصدر ما تقتضي تتبع الخطوات التي تلخصها الخطاطة الآتية: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                          </a:t>
            </a: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لرواية </a:t>
            </a:r>
            <a:r>
              <a:rPr lang="ar-MA" sz="36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خبر عن مصدر معين يجب</a:t>
            </a:r>
            <a:r>
              <a:rPr lang="ar-MA" sz="36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endParaRPr lang="ar-MA" sz="3600" b="1" dirty="0" smtClean="0">
              <a:solidFill>
                <a:srgbClr val="0D0D0D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r" rtl="1"/>
            <a:r>
              <a:rPr lang="ar-MA" sz="3200" b="1" dirty="0"/>
              <a:t> </a:t>
            </a:r>
            <a:r>
              <a:rPr lang="ar-MA" sz="3200" b="1" dirty="0" smtClean="0"/>
              <a:t>تحديد        </a:t>
            </a:r>
            <a:r>
              <a:rPr lang="ar-MA" sz="3200" b="1" dirty="0"/>
              <a:t>تحديد   </a:t>
            </a:r>
            <a:r>
              <a:rPr lang="ar-MA" sz="3200" b="1" dirty="0" smtClean="0"/>
              <a:t>  </a:t>
            </a:r>
            <a:r>
              <a:rPr lang="ar-MA" sz="3200" b="1" dirty="0"/>
              <a:t>معطياته   </a:t>
            </a:r>
            <a:r>
              <a:rPr lang="ar-MA" sz="3200" b="1" dirty="0" smtClean="0"/>
              <a:t>   </a:t>
            </a:r>
            <a:r>
              <a:rPr lang="ar-MA" sz="3200" b="1" dirty="0"/>
              <a:t>اختيار عنوان   </a:t>
            </a:r>
            <a:r>
              <a:rPr lang="ar-MA" sz="3200" b="1" dirty="0" smtClean="0"/>
              <a:t>  اختيار </a:t>
            </a:r>
            <a:r>
              <a:rPr lang="ar-MA" sz="3200" b="1" dirty="0"/>
              <a:t>صورة     </a:t>
            </a:r>
            <a:r>
              <a:rPr lang="ar-MA" sz="3200" b="1" dirty="0" smtClean="0"/>
              <a:t>  </a:t>
            </a:r>
            <a:r>
              <a:rPr lang="ar-MA" sz="3200" b="1" dirty="0"/>
              <a:t>توخي الدقة </a:t>
            </a:r>
            <a:r>
              <a:rPr lang="ar-MA" sz="3200" b="1" dirty="0" smtClean="0"/>
              <a:t>والأمانة  مصدره      مجاله     الأساسية        مناسب        أو مشهد مناسبين        في نقل الخبر.</a:t>
            </a:r>
            <a:endParaRPr lang="ar-MA" sz="3600" b="1" dirty="0">
              <a:solidFill>
                <a:srgbClr val="0D0D0D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738425" y="3967089"/>
            <a:ext cx="4740812" cy="7174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724357" y="3981157"/>
            <a:ext cx="3165231" cy="7033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738425" y="3967089"/>
            <a:ext cx="1688123" cy="7174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738425" y="3981157"/>
            <a:ext cx="0" cy="7033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515729" y="3981157"/>
            <a:ext cx="2208628" cy="7033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1603717" y="3981157"/>
            <a:ext cx="5120640" cy="5908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7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201</TotalTime>
  <Words>204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34</cp:revision>
  <dcterms:created xsi:type="dcterms:W3CDTF">2022-09-27T21:07:30Z</dcterms:created>
  <dcterms:modified xsi:type="dcterms:W3CDTF">2023-03-29T21:43:58Z</dcterms:modified>
</cp:coreProperties>
</file>