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80" r:id="rId7"/>
    <p:sldId id="261" r:id="rId8"/>
    <p:sldId id="284" r:id="rId9"/>
    <p:sldId id="282" r:id="rId10"/>
    <p:sldId id="285" r:id="rId11"/>
    <p:sldId id="279" r:id="rId12"/>
    <p:sldId id="286"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80"/>
          </p14:sldIdLst>
        </p14:section>
        <p14:section name="الحصة الثانية" id="{2A91C92C-40D6-4917-917C-47E3B2CEE21D}">
          <p14:sldIdLst>
            <p14:sldId id="261"/>
            <p14:sldId id="284"/>
            <p14:sldId id="282"/>
            <p14:sldId id="285"/>
            <p14:sldId id="279"/>
            <p14:sldId id="286"/>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29-04-1444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29-04-1444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29-04-1444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29-04-1444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29-04-1444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29-04-1444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الوطنية والانسانية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الإنسانية العامة – ص: </a:t>
            </a:r>
            <a:r>
              <a:rPr lang="ar-MA" sz="5400" b="1" dirty="0" smtClean="0">
                <a:solidFill>
                  <a:srgbClr val="00B050"/>
                </a:solidFill>
                <a:effectLst>
                  <a:outerShdw blurRad="38100" dist="38100" dir="2700000" algn="tl">
                    <a:srgbClr val="000000">
                      <a:alpha val="43137"/>
                    </a:srgbClr>
                  </a:outerShdw>
                </a:effectLst>
              </a:rPr>
              <a:t>68</a:t>
            </a:r>
            <a:endParaRPr lang="ar-MA" sz="54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8" y="414997"/>
            <a:ext cx="11844997"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يتميز </a:t>
            </a:r>
            <a:r>
              <a:rPr lang="ar-MA" sz="3600" b="1" dirty="0">
                <a:solidFill>
                  <a:srgbClr val="00B050"/>
                </a:solidFill>
              </a:rPr>
              <a:t>النص بهيمنة الفعل المضارع، من </a:t>
            </a:r>
            <a:r>
              <a:rPr lang="ar-MA" sz="3600" b="1" dirty="0" smtClean="0">
                <a:solidFill>
                  <a:srgbClr val="00B050"/>
                </a:solidFill>
              </a:rPr>
              <a:t>أمثلته: </a:t>
            </a:r>
            <a:r>
              <a:rPr lang="ar-MA" sz="3600" b="1" dirty="0">
                <a:solidFill>
                  <a:schemeClr val="bg1"/>
                </a:solidFill>
              </a:rPr>
              <a:t> [تسير – تدور – تبلى – يقول – يسكن – توجد -  يتنكر </a:t>
            </a:r>
            <a:r>
              <a:rPr lang="ar-MA" sz="3600" b="1" dirty="0" smtClean="0">
                <a:solidFill>
                  <a:schemeClr val="bg1"/>
                </a:solidFill>
              </a:rPr>
              <a:t>...]، في </a:t>
            </a:r>
            <a:r>
              <a:rPr lang="ar-MA" sz="3600" b="1" dirty="0">
                <a:solidFill>
                  <a:schemeClr val="bg1"/>
                </a:solidFill>
              </a:rPr>
              <a:t>حضوره تأكيد على أن مبدأ الإنسانية مطلب أساسي في التعامل مع الآخرين على اختلاف أجناسهم ودياناتهم آنيا ومستقبليا.</a:t>
            </a:r>
          </a:p>
          <a:p>
            <a:pPr marL="457200" indent="-457200" algn="r" rtl="1">
              <a:buFont typeface="Wingdings" panose="05000000000000000000" pitchFamily="2" charset="2"/>
              <a:buChar char="ü"/>
            </a:pPr>
            <a:r>
              <a:rPr lang="ar-MA" sz="3600" b="1" dirty="0" smtClean="0">
                <a:solidFill>
                  <a:srgbClr val="00B050"/>
                </a:solidFill>
              </a:rPr>
              <a:t>التكرار</a:t>
            </a:r>
            <a:r>
              <a:rPr lang="ar-MA" sz="3600" b="1" dirty="0">
                <a:solidFill>
                  <a:srgbClr val="00B050"/>
                </a:solidFill>
              </a:rPr>
              <a:t>: </a:t>
            </a:r>
            <a:r>
              <a:rPr lang="ar-MA" sz="3600" b="1" dirty="0">
                <a:solidFill>
                  <a:schemeClr val="bg1"/>
                </a:solidFill>
              </a:rPr>
              <a:t>يلاحظ في النص تكرار بعض الكلمات، من أمثلة ذلك: [الإنسانية – الجامعة – الأوطان – قلب الإنسان ..].</a:t>
            </a:r>
            <a:endParaRPr lang="ar-MA" sz="3600" b="1" dirty="0" smtClean="0">
              <a:solidFill>
                <a:schemeClr val="bg1"/>
              </a:solidFill>
            </a:endParaRPr>
          </a:p>
          <a:p>
            <a:pPr marL="457200" indent="-457200" algn="r" rtl="1">
              <a:buFont typeface="Wingdings" panose="05000000000000000000" pitchFamily="2" charset="2"/>
              <a:buChar char="ü"/>
            </a:pPr>
            <a:r>
              <a:rPr lang="ar-MA" sz="3600" b="1" dirty="0" smtClean="0">
                <a:solidFill>
                  <a:srgbClr val="00B050"/>
                </a:solidFill>
              </a:rPr>
              <a:t>الروابط </a:t>
            </a:r>
            <a:r>
              <a:rPr lang="ar-MA" sz="3600" b="1" dirty="0">
                <a:solidFill>
                  <a:srgbClr val="00B050"/>
                </a:solidFill>
              </a:rPr>
              <a:t>الموظفة في النص: </a:t>
            </a:r>
            <a:r>
              <a:rPr lang="ar-MA" sz="3600" b="1" dirty="0">
                <a:solidFill>
                  <a:schemeClr val="bg1"/>
                </a:solidFill>
              </a:rPr>
              <a:t>[حيث – إذا – بل – هنالك – لأنه – وإن لم يكن – بذلك – لأن هذه...].</a:t>
            </a:r>
            <a:endParaRPr lang="ar-MA" sz="3600" b="1" dirty="0" smtClean="0">
              <a:solidFill>
                <a:schemeClr val="bg1"/>
              </a:solidFill>
            </a:endParaRPr>
          </a:p>
        </p:txBody>
      </p:sp>
    </p:spTree>
    <p:extLst>
      <p:ext uri="{BB962C8B-B14F-4D97-AF65-F5344CB8AC3E}">
        <p14:creationId xmlns:p14="http://schemas.microsoft.com/office/powerpoint/2010/main" val="1824691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6" y="1244990"/>
            <a:ext cx="11844997" cy="507831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3</a:t>
            </a:r>
            <a:r>
              <a:rPr lang="ar-MA" sz="3600" b="1" dirty="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مكونات الخطاب</a:t>
            </a:r>
            <a:r>
              <a:rPr lang="ar-MA" sz="3600" b="1" dirty="0" smtClean="0">
                <a:solidFill>
                  <a:srgbClr val="FF0000"/>
                </a:solidFill>
                <a:effectLst>
                  <a:outerShdw blurRad="38100" dist="38100" dir="2700000" algn="tl">
                    <a:srgbClr val="000000">
                      <a:alpha val="43137"/>
                    </a:srgbClr>
                  </a:outerShdw>
                </a:effectLst>
              </a:rPr>
              <a:t>:</a:t>
            </a:r>
            <a:endParaRPr lang="ar-MA" sz="3600" b="1" dirty="0">
              <a:solidFill>
                <a:srgbClr val="00B050"/>
              </a:solidFill>
            </a:endParaRP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المرسل</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المرسل إليه</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المقصدية</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قيم النص:</a:t>
            </a:r>
          </a:p>
          <a:p>
            <a:pPr lvl="1" algn="r" rtl="1">
              <a:lnSpc>
                <a:spcPct val="150000"/>
              </a:lnSpc>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 .................... – ........... </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6" y="1244990"/>
            <a:ext cx="11844997" cy="5078313"/>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3</a:t>
            </a:r>
            <a:r>
              <a:rPr lang="ar-MA" sz="3600" b="1" dirty="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مكونات الخطاب</a:t>
            </a:r>
            <a:r>
              <a:rPr lang="ar-MA" sz="3600" b="1" dirty="0" smtClean="0">
                <a:solidFill>
                  <a:srgbClr val="FF0000"/>
                </a:solidFill>
                <a:effectLst>
                  <a:outerShdw blurRad="38100" dist="38100" dir="2700000" algn="tl">
                    <a:srgbClr val="000000">
                      <a:alpha val="43137"/>
                    </a:srgbClr>
                  </a:outerShdw>
                </a:effectLst>
              </a:rPr>
              <a:t>:</a:t>
            </a:r>
            <a:endParaRPr lang="ar-MA" sz="3600" b="1" dirty="0">
              <a:solidFill>
                <a:srgbClr val="00B050"/>
              </a:solidFill>
            </a:endParaRP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المرسل</a:t>
            </a:r>
            <a:r>
              <a:rPr lang="ar-MA" sz="3600" b="1" dirty="0">
                <a:solidFill>
                  <a:schemeClr val="bg1"/>
                </a:solidFill>
                <a:effectLst>
                  <a:outerShdw blurRad="38100" dist="38100" dir="2700000" algn="tl">
                    <a:srgbClr val="000000">
                      <a:alpha val="43137"/>
                    </a:srgbClr>
                  </a:outerShdw>
                </a:effectLst>
              </a:rPr>
              <a:t>: الكاتب [مصطفى لطفي المنفلوطي].</a:t>
            </a: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المرسل إليه</a:t>
            </a:r>
            <a:r>
              <a:rPr lang="ar-MA" sz="3600" b="1" dirty="0">
                <a:solidFill>
                  <a:schemeClr val="bg1"/>
                </a:solidFill>
                <a:effectLst>
                  <a:outerShdw blurRad="38100" dist="38100" dir="2700000" algn="tl">
                    <a:srgbClr val="000000">
                      <a:alpha val="43137"/>
                    </a:srgbClr>
                  </a:outerShdw>
                </a:effectLst>
              </a:rPr>
              <a:t>:  الناس كافة.</a:t>
            </a:r>
          </a:p>
          <a:p>
            <a:pPr marL="1028700" lvl="1" indent="-571500" algn="r" rtl="1">
              <a:lnSpc>
                <a:spcPct val="150000"/>
              </a:lnSpc>
              <a:buFont typeface="Wingdings" panose="05000000000000000000" pitchFamily="2" charset="2"/>
              <a:buChar char="q"/>
            </a:pPr>
            <a:r>
              <a:rPr lang="ar-MA" sz="3600" b="1" dirty="0">
                <a:solidFill>
                  <a:srgbClr val="00B050"/>
                </a:solidFill>
                <a:effectLst>
                  <a:outerShdw blurRad="38100" dist="38100" dir="2700000" algn="tl">
                    <a:srgbClr val="000000">
                      <a:alpha val="43137"/>
                    </a:srgbClr>
                  </a:outerShdw>
                </a:effectLst>
              </a:rPr>
              <a:t>المقصدية</a:t>
            </a:r>
            <a:r>
              <a:rPr lang="ar-MA" sz="3600" b="1" dirty="0">
                <a:solidFill>
                  <a:schemeClr val="bg1"/>
                </a:solidFill>
                <a:effectLst>
                  <a:outerShdw blurRad="38100" dist="38100" dir="2700000" algn="tl">
                    <a:srgbClr val="000000">
                      <a:alpha val="43137"/>
                    </a:srgbClr>
                  </a:outerShdw>
                </a:effectLst>
              </a:rPr>
              <a:t>: الدعوة إلى التمسك بالإنسانية في التعامل مع الآخرين.</a:t>
            </a: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4. قيم النص:</a:t>
            </a:r>
          </a:p>
          <a:p>
            <a:pPr lvl="1" algn="r" rtl="1">
              <a:lnSpc>
                <a:spcPct val="150000"/>
              </a:lnSpc>
            </a:pPr>
            <a:r>
              <a:rPr lang="ar-MA" sz="3600" b="1" dirty="0">
                <a:solidFill>
                  <a:schemeClr val="bg1"/>
                </a:solidFill>
                <a:effectLst>
                  <a:outerShdw blurRad="38100" dist="38100" dir="2700000" algn="tl">
                    <a:srgbClr val="000000">
                      <a:alpha val="43137"/>
                    </a:srgbClr>
                  </a:outerShdw>
                </a:effectLst>
              </a:rPr>
              <a:t>الرحمة – حسن التعامل – الاحترام – التعايش – الإنسانية - الأخوة...</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418624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7033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735669"/>
            <a:ext cx="11985674" cy="2062103"/>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عرف الكاتب مفهوم الإنسانية، وأكد على ارتباطها بحالات الإنسان وتطوره، واعتبرها وحدة لا تعترف بالاختلافات والفوارق، في حين عدد لنا جملة من المواقف الفاضحة لتنكر الأفراد بعضهم لبعض، مما يسهم في انفصام الروابط الإنسانية، بينما دعا إلى تغليب مبدأ الإنسانية في علاقة الإنسان بغيره.</a:t>
            </a:r>
            <a:endParaRPr lang="ar-MA" sz="32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90049" y="3082424"/>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خامسا: الاستثمار</a:t>
            </a:r>
            <a:endParaRPr lang="ar-MA" sz="3200" b="1" dirty="0">
              <a:solidFill>
                <a:srgbClr val="FF0000"/>
              </a:solidFill>
            </a:endParaRPr>
          </a:p>
        </p:txBody>
      </p:sp>
      <p:sp>
        <p:nvSpPr>
          <p:cNvPr id="2" name="TextBox 1"/>
          <p:cNvSpPr txBox="1"/>
          <p:nvPr/>
        </p:nvSpPr>
        <p:spPr>
          <a:xfrm>
            <a:off x="147710" y="3833242"/>
            <a:ext cx="11887200" cy="1077218"/>
          </a:xfrm>
          <a:prstGeom prst="rect">
            <a:avLst/>
          </a:prstGeom>
          <a:solidFill>
            <a:schemeClr val="accent3">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حث الدين الإسلامي الحنيف على التسامح بين المسلمين وغيرهم من الأديان الأخرى، إبحث عن بعض الاستشهادات التي تثبت ذلك ودونها في </a:t>
            </a:r>
            <a:r>
              <a:rPr lang="ar-MA" sz="3200" b="1" dirty="0" smtClean="0">
                <a:solidFill>
                  <a:schemeClr val="bg1"/>
                </a:solidFill>
                <a:effectLst>
                  <a:outerShdw blurRad="38100" dist="38100" dir="2700000" algn="tl">
                    <a:srgbClr val="000000">
                      <a:alpha val="43137"/>
                    </a:srgbClr>
                  </a:outerShdw>
                </a:effectLst>
              </a:rPr>
              <a:t>جهة التطبيقات  والتمارين.</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50831" y="1226560"/>
            <a:ext cx="8883747" cy="1323439"/>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ما هو الشعار الذي يرفعه الإنسان في تعامله مع أخيه الإنسان المختلف عنه؛ جنسية وعقيدة...</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725772"/>
            <a:ext cx="11943470" cy="900696"/>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التسامح </a:t>
            </a:r>
            <a:r>
              <a:rPr lang="ar-MA" sz="4000" b="1" dirty="0">
                <a:solidFill>
                  <a:schemeClr val="bg1"/>
                </a:solidFill>
                <a:effectLst>
                  <a:outerShdw blurRad="38100" dist="38100" dir="2700000" algn="tl">
                    <a:srgbClr val="000000">
                      <a:alpha val="43137"/>
                    </a:srgbClr>
                  </a:outerShdw>
                </a:effectLst>
              </a:rPr>
              <a:t>– التعايش – الأخوة – الإنسانية – الصداقة – التعاون...</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 دلالة الصورة المرافقة للنص؟</a:t>
            </a:r>
            <a:endParaRPr lang="ar-MA" sz="3600" b="1" dirty="0" smtClean="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3" y="1223883"/>
            <a:ext cx="11774658" cy="4524315"/>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مصطفى لطفي المنفلوطي.</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نص مقالي.</a:t>
            </a: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قراءة الصور: </a:t>
            </a:r>
            <a:r>
              <a:rPr lang="ar-MA" sz="3200" b="1" dirty="0">
                <a:solidFill>
                  <a:schemeClr val="bg1"/>
                </a:solidFill>
                <a:effectLst>
                  <a:outerShdw blurRad="38100" dist="38100" dir="2700000" algn="tl">
                    <a:srgbClr val="000000">
                      <a:alpha val="43137"/>
                    </a:srgbClr>
                  </a:outerShdw>
                </a:effectLst>
              </a:rPr>
              <a:t> تجسد أعلام دول تمثل جنسيات مختلفة، وكل علم بمثابة ورقة شجيرة ترتبط جذورها بالأرض التي تشكل كوكبا لتعايش الشعوب مترابطين كأغصان </a:t>
            </a:r>
            <a:r>
              <a:rPr lang="ar-MA" sz="3200" b="1" dirty="0" smtClean="0">
                <a:solidFill>
                  <a:schemeClr val="bg1"/>
                </a:solidFill>
                <a:effectLst>
                  <a:outerShdw blurRad="38100" dist="38100" dir="2700000" algn="tl">
                    <a:srgbClr val="000000">
                      <a:alpha val="43137"/>
                    </a:srgbClr>
                  </a:outerShdw>
                </a:effectLst>
              </a:rPr>
              <a:t>الشجرة.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من مركب وصفي[الإنسانية: موصوف، العامة: صفة</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يدل العنوان على العلاقة الطيبة التي تجمع بين جميع البشر.</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5.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أنشطة الملاحظة نفترض أن النص قد يتطرق لمفهوم الإنسانية العامة، وقيمها التي يتعايش من خلالها الناس على اختلاف ديانتهم </a:t>
            </a:r>
            <a:r>
              <a:rPr lang="ar-MA" sz="3200" b="1" dirty="0" smtClean="0">
                <a:solidFill>
                  <a:schemeClr val="bg1"/>
                </a:solidFill>
                <a:effectLst>
                  <a:outerShdw blurRad="38100" dist="38100" dir="2700000" algn="tl">
                    <a:srgbClr val="000000">
                      <a:alpha val="43137"/>
                    </a:srgbClr>
                  </a:outerShdw>
                </a:effectLst>
              </a:rPr>
              <a:t>وجنسياتهم.</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7287" y="1195754"/>
            <a:ext cx="11760591"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التعريف الذي قدمه الكاتب للإنسانية العامة؟</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حاجة الإنسان للإنسانية؟</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الأثر السلبي لتنكر الإنسان لأخيه الإنسان؟</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علام </a:t>
            </a:r>
            <a:r>
              <a:rPr lang="ar-MA" sz="3200" b="1" dirty="0">
                <a:solidFill>
                  <a:schemeClr val="bg1"/>
                </a:solidFill>
                <a:effectLst>
                  <a:outerShdw blurRad="38100" dist="38100" dir="2700000" algn="tl">
                    <a:srgbClr val="000000">
                      <a:alpha val="43137"/>
                    </a:srgbClr>
                  </a:outerShdw>
                </a:effectLst>
              </a:rPr>
              <a:t>يدل إسراع الإنسان إلى نجدة أخيه الإنسان؟</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فيم </a:t>
            </a:r>
            <a:r>
              <a:rPr lang="ar-MA" sz="3200" b="1" dirty="0">
                <a:solidFill>
                  <a:schemeClr val="bg1"/>
                </a:solidFill>
                <a:effectLst>
                  <a:outerShdw blurRad="38100" dist="38100" dir="2700000" algn="tl">
                    <a:srgbClr val="000000">
                      <a:alpha val="43137"/>
                    </a:srgbClr>
                  </a:outerShdw>
                </a:effectLst>
              </a:rPr>
              <a:t>تتجلى الأخوة الإنسانية</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3151837383"/>
              </p:ext>
            </p:extLst>
          </p:nvPr>
        </p:nvGraphicFramePr>
        <p:xfrm>
          <a:off x="323557" y="2208629"/>
          <a:ext cx="11690251" cy="4206240"/>
        </p:xfrm>
        <a:graphic>
          <a:graphicData uri="http://schemas.openxmlformats.org/drawingml/2006/table">
            <a:tbl>
              <a:tblPr rtl="1" firstRow="1" firstCol="1" bandRow="1"/>
              <a:tblGrid>
                <a:gridCol w="2075432">
                  <a:extLst>
                    <a:ext uri="{9D8B030D-6E8A-4147-A177-3AD203B41FA5}">
                      <a16:colId xmlns:a16="http://schemas.microsoft.com/office/drawing/2014/main" val="815453222"/>
                    </a:ext>
                  </a:extLst>
                </a:gridCol>
                <a:gridCol w="9614819">
                  <a:extLst>
                    <a:ext uri="{9D8B030D-6E8A-4147-A177-3AD203B41FA5}">
                      <a16:colId xmlns:a16="http://schemas.microsoft.com/office/drawing/2014/main" val="3677224981"/>
                    </a:ext>
                  </a:extLst>
                </a:gridCol>
              </a:tblGrid>
              <a:tr h="375585">
                <a:tc>
                  <a:txBody>
                    <a:bodyPr/>
                    <a:lstStyle/>
                    <a:p>
                      <a:pPr algn="justLow" rtl="1">
                        <a:lnSpc>
                          <a:spcPct val="115000"/>
                        </a:lnSpc>
                        <a:spcAft>
                          <a:spcPts val="0"/>
                        </a:spcAft>
                      </a:pPr>
                      <a:r>
                        <a:rPr lang="ar-SA" sz="4000" b="1">
                          <a:solidFill>
                            <a:schemeClr val="bg1"/>
                          </a:solidFill>
                          <a:effectLst/>
                          <a:latin typeface="Calibri" panose="020F0502020204030204" pitchFamily="34" charset="0"/>
                          <a:ea typeface="Calibri" panose="020F0502020204030204" pitchFamily="34" charset="0"/>
                          <a:cs typeface="+mn-cs"/>
                        </a:rPr>
                        <a:t>التقديم</a:t>
                      </a:r>
                      <a:endParaRPr lang="en-US" sz="40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MA" sz="4000" b="1">
                          <a:solidFill>
                            <a:schemeClr val="bg1"/>
                          </a:solidFill>
                          <a:effectLst/>
                          <a:latin typeface="Calibri" panose="020F0502020204030204" pitchFamily="34" charset="0"/>
                          <a:ea typeface="Calibri" panose="020F0502020204030204" pitchFamily="34" charset="0"/>
                          <a:cs typeface="+mn-cs"/>
                        </a:rPr>
                        <a:t>- مفهوم الجامعة الإنسانية وارتباطها بحالات الإنسان وتطوره.</a:t>
                      </a:r>
                      <a:endParaRPr lang="en-US" sz="40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235715766"/>
                  </a:ext>
                </a:extLst>
              </a:tr>
              <a:tr h="485733">
                <a:tc>
                  <a:txBody>
                    <a:bodyPr/>
                    <a:lstStyle/>
                    <a:p>
                      <a:pPr algn="justLow" rtl="1">
                        <a:lnSpc>
                          <a:spcPct val="115000"/>
                        </a:lnSpc>
                        <a:spcAft>
                          <a:spcPts val="0"/>
                        </a:spcAft>
                      </a:pPr>
                      <a:r>
                        <a:rPr lang="ar-SA" sz="4000" b="1">
                          <a:solidFill>
                            <a:schemeClr val="bg1"/>
                          </a:solidFill>
                          <a:effectLst/>
                          <a:latin typeface="Calibri" panose="020F0502020204030204" pitchFamily="34" charset="0"/>
                          <a:ea typeface="Calibri" panose="020F0502020204030204" pitchFamily="34" charset="0"/>
                          <a:cs typeface="+mn-cs"/>
                        </a:rPr>
                        <a:t>التفسير</a:t>
                      </a:r>
                      <a:endParaRPr lang="en-US" sz="40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SA" sz="4000" b="1">
                          <a:solidFill>
                            <a:schemeClr val="bg1"/>
                          </a:solidFill>
                          <a:effectLst/>
                          <a:latin typeface="Calibri" panose="020F0502020204030204" pitchFamily="34" charset="0"/>
                          <a:ea typeface="Calibri" panose="020F0502020204030204" pitchFamily="34" charset="0"/>
                          <a:cs typeface="+mn-cs"/>
                        </a:rPr>
                        <a:t>- </a:t>
                      </a:r>
                      <a:r>
                        <a:rPr lang="ar-MA" sz="4000" b="1">
                          <a:solidFill>
                            <a:schemeClr val="bg1"/>
                          </a:solidFill>
                          <a:effectLst/>
                          <a:latin typeface="Calibri" panose="020F0502020204030204" pitchFamily="34" charset="0"/>
                          <a:ea typeface="Calibri" panose="020F0502020204030204" pitchFamily="34" charset="0"/>
                          <a:cs typeface="+mn-cs"/>
                        </a:rPr>
                        <a:t>الإنسانية وحدة لا تعترف بالاختلافات والفوارق مهما كانت.</a:t>
                      </a:r>
                      <a:endParaRPr lang="en-US" sz="4000" b="1">
                        <a:solidFill>
                          <a:schemeClr val="bg1"/>
                        </a:solidFill>
                        <a:effectLst/>
                        <a:latin typeface="Calibri" panose="020F0502020204030204" pitchFamily="34" charset="0"/>
                        <a:ea typeface="Calibri" panose="020F0502020204030204" pitchFamily="34" charset="0"/>
                        <a:cs typeface="+mn-cs"/>
                      </a:endParaRPr>
                    </a:p>
                    <a:p>
                      <a:pPr algn="justLow" rtl="1">
                        <a:lnSpc>
                          <a:spcPct val="115000"/>
                        </a:lnSpc>
                        <a:spcAft>
                          <a:spcPts val="0"/>
                        </a:spcAft>
                      </a:pPr>
                      <a:r>
                        <a:rPr lang="ar-SA" sz="4000" b="1">
                          <a:solidFill>
                            <a:schemeClr val="bg1"/>
                          </a:solidFill>
                          <a:effectLst/>
                          <a:latin typeface="Calibri" panose="020F0502020204030204" pitchFamily="34" charset="0"/>
                          <a:ea typeface="Calibri" panose="020F0502020204030204" pitchFamily="34" charset="0"/>
                          <a:cs typeface="+mn-cs"/>
                        </a:rPr>
                        <a:t>- </a:t>
                      </a:r>
                      <a:r>
                        <a:rPr lang="ar-MA" sz="4000" b="1">
                          <a:solidFill>
                            <a:schemeClr val="bg1"/>
                          </a:solidFill>
                          <a:effectLst/>
                          <a:latin typeface="Calibri" panose="020F0502020204030204" pitchFamily="34" charset="0"/>
                          <a:ea typeface="Calibri" panose="020F0502020204030204" pitchFamily="34" charset="0"/>
                          <a:cs typeface="+mn-cs"/>
                        </a:rPr>
                        <a:t>الآثار السلبية لغياب الإنسانية بين الناس.</a:t>
                      </a:r>
                      <a:endParaRPr lang="en-US" sz="40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186952551"/>
                  </a:ext>
                </a:extLst>
              </a:tr>
              <a:tr h="546224">
                <a:tc>
                  <a:txBody>
                    <a:bodyPr/>
                    <a:lstStyle/>
                    <a:p>
                      <a:pPr algn="justLow" rtl="1">
                        <a:lnSpc>
                          <a:spcPct val="115000"/>
                        </a:lnSpc>
                        <a:spcAft>
                          <a:spcPts val="0"/>
                        </a:spcAft>
                      </a:pPr>
                      <a:r>
                        <a:rPr lang="ar-SA" sz="4000" b="1">
                          <a:solidFill>
                            <a:schemeClr val="bg1"/>
                          </a:solidFill>
                          <a:effectLst/>
                          <a:latin typeface="Calibri" panose="020F0502020204030204" pitchFamily="34" charset="0"/>
                          <a:ea typeface="Calibri" panose="020F0502020204030204" pitchFamily="34" charset="0"/>
                          <a:cs typeface="+mn-cs"/>
                        </a:rPr>
                        <a:t>الخلاصة</a:t>
                      </a:r>
                      <a:endParaRPr lang="en-US" sz="4000" b="1">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lnSpc>
                          <a:spcPct val="115000"/>
                        </a:lnSpc>
                        <a:spcAft>
                          <a:spcPts val="0"/>
                        </a:spcAft>
                      </a:pPr>
                      <a:r>
                        <a:rPr lang="ar-MA" sz="4000" b="1" dirty="0">
                          <a:solidFill>
                            <a:schemeClr val="bg1"/>
                          </a:solidFill>
                          <a:effectLst/>
                          <a:latin typeface="Calibri" panose="020F0502020204030204" pitchFamily="34" charset="0"/>
                          <a:ea typeface="Calibri" panose="020F0502020204030204" pitchFamily="34" charset="0"/>
                          <a:cs typeface="+mn-cs"/>
                        </a:rPr>
                        <a:t>- مظاهر الأخوة الإنسانية.</a:t>
                      </a:r>
                      <a:endParaRPr lang="en-US" sz="4000" b="1"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016463705"/>
                  </a:ext>
                </a:extLst>
              </a:tr>
            </a:tbl>
          </a:graphicData>
        </a:graphic>
      </p:graphicFrame>
    </p:spTree>
    <p:extLst>
      <p:ext uri="{BB962C8B-B14F-4D97-AF65-F5344CB8AC3E}">
        <p14:creationId xmlns:p14="http://schemas.microsoft.com/office/powerpoint/2010/main" val="8218229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61176"/>
            <a:ext cx="12192000"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143895344"/>
              </p:ext>
            </p:extLst>
          </p:nvPr>
        </p:nvGraphicFramePr>
        <p:xfrm>
          <a:off x="147715" y="1316573"/>
          <a:ext cx="11957538" cy="3443960"/>
        </p:xfrm>
        <a:graphic>
          <a:graphicData uri="http://schemas.openxmlformats.org/drawingml/2006/table">
            <a:tbl>
              <a:tblPr rtl="1" firstRow="1" firstCol="1" bandRow="1"/>
              <a:tblGrid>
                <a:gridCol w="5943604">
                  <a:extLst>
                    <a:ext uri="{9D8B030D-6E8A-4147-A177-3AD203B41FA5}">
                      <a16:colId xmlns:a16="http://schemas.microsoft.com/office/drawing/2014/main" val="3264709692"/>
                    </a:ext>
                  </a:extLst>
                </a:gridCol>
                <a:gridCol w="6013934">
                  <a:extLst>
                    <a:ext uri="{9D8B030D-6E8A-4147-A177-3AD203B41FA5}">
                      <a16:colId xmlns:a16="http://schemas.microsoft.com/office/drawing/2014/main" val="1082268398"/>
                    </a:ext>
                  </a:extLst>
                </a:gridCol>
              </a:tblGrid>
              <a:tr h="639116">
                <a:tc>
                  <a:txBody>
                    <a:bodyPr/>
                    <a:lstStyle/>
                    <a:p>
                      <a:pPr algn="ctr" rtl="1">
                        <a:lnSpc>
                          <a:spcPct val="115000"/>
                        </a:lnSpc>
                        <a:spcAft>
                          <a:spcPts val="0"/>
                        </a:spcAft>
                      </a:pPr>
                      <a:r>
                        <a:rPr lang="ar-MA" sz="40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معجم </a:t>
                      </a:r>
                      <a:r>
                        <a:rPr lang="ar-MA" sz="40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الإنسانية</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MA" sz="40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معجم </a:t>
                      </a:r>
                      <a:r>
                        <a:rPr lang="ar-MA" sz="40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العصبية</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2742920">
                <a:tc>
                  <a:txBody>
                    <a:bodyPr/>
                    <a:lstStyle/>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61176"/>
            <a:ext cx="12192000"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ينسجم </a:t>
            </a:r>
            <a:r>
              <a:rPr lang="ar-MA" sz="3600" b="1" dirty="0">
                <a:solidFill>
                  <a:schemeClr val="bg1"/>
                </a:solidFill>
                <a:effectLst>
                  <a:outerShdw blurRad="38100" dist="38100" dir="2700000" algn="tl">
                    <a:srgbClr val="000000">
                      <a:alpha val="43137"/>
                    </a:srgbClr>
                  </a:outerShdw>
                </a:effectLst>
              </a:rPr>
              <a:t>هذا الحضور مع تأكيد الكاتب على ضرورة تغليب مبدأ الإنسانية عن التعصب للوطن والدين والجنس. </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561831742"/>
              </p:ext>
            </p:extLst>
          </p:nvPr>
        </p:nvGraphicFramePr>
        <p:xfrm>
          <a:off x="147715" y="1316573"/>
          <a:ext cx="11957538" cy="3443960"/>
        </p:xfrm>
        <a:graphic>
          <a:graphicData uri="http://schemas.openxmlformats.org/drawingml/2006/table">
            <a:tbl>
              <a:tblPr rtl="1" firstRow="1" firstCol="1" bandRow="1"/>
              <a:tblGrid>
                <a:gridCol w="5943604">
                  <a:extLst>
                    <a:ext uri="{9D8B030D-6E8A-4147-A177-3AD203B41FA5}">
                      <a16:colId xmlns:a16="http://schemas.microsoft.com/office/drawing/2014/main" val="3264709692"/>
                    </a:ext>
                  </a:extLst>
                </a:gridCol>
                <a:gridCol w="6013934">
                  <a:extLst>
                    <a:ext uri="{9D8B030D-6E8A-4147-A177-3AD203B41FA5}">
                      <a16:colId xmlns:a16="http://schemas.microsoft.com/office/drawing/2014/main" val="1082268398"/>
                    </a:ext>
                  </a:extLst>
                </a:gridCol>
              </a:tblGrid>
              <a:tr h="639116">
                <a:tc>
                  <a:txBody>
                    <a:bodyPr/>
                    <a:lstStyle/>
                    <a:p>
                      <a:pPr algn="ctr" rtl="1">
                        <a:lnSpc>
                          <a:spcPct val="115000"/>
                        </a:lnSpc>
                        <a:spcAft>
                          <a:spcPts val="0"/>
                        </a:spcAft>
                      </a:pPr>
                      <a:r>
                        <a:rPr lang="ar-MA" sz="40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معجم </a:t>
                      </a:r>
                      <a:r>
                        <a:rPr lang="ar-MA" sz="40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الإنسانية</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MA" sz="40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معجم </a:t>
                      </a:r>
                      <a:r>
                        <a:rPr lang="ar-MA" sz="4000" b="1"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العصبية</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2742920">
                <a:tc>
                  <a:txBody>
                    <a:bodyPr/>
                    <a:lstStyle/>
                    <a:p>
                      <a:pPr algn="justLow" rtl="1">
                        <a:lnSpc>
                          <a:spcPct val="115000"/>
                        </a:lnSpc>
                        <a:spcAft>
                          <a:spcPts val="0"/>
                        </a:spcAft>
                      </a:pPr>
                      <a:r>
                        <a:rPr lang="ar-MA" sz="36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الإنسانية – الجامعة الأساسية – الإنسان – الإنسانية وحدة – لجوهر الإنسانية – قلب الإنسان– لمصاب من لا يعرف – إخوانه </a:t>
                      </a:r>
                      <a:r>
                        <a:rPr lang="ar-MA" sz="3600" b="1" dirty="0" smtClean="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في الإنسانية...</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r>
                        <a:rPr lang="ar-MA" sz="3600" b="1" dirty="0">
                          <a:solidFill>
                            <a:schemeClr val="bg1"/>
                          </a:solidFill>
                          <a:effectLst/>
                          <a:latin typeface="Calibri" panose="020F0502020204030204" pitchFamily="34" charset="0"/>
                          <a:ea typeface="Times New Roman" panose="02020603050405020304" pitchFamily="18" charset="0"/>
                          <a:cs typeface="Arial" panose="020B0604020202020204" pitchFamily="34" charset="0"/>
                        </a:rPr>
                        <a:t>يدين بدين غيره – أنا غيرك – أن أكون عدوك – الفروق – ألوان أجسادهم – يتنكر لغيره – النظرة الشزراء – تنفصم كل عروة – البغض – المقت...</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565088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7" y="1357532"/>
            <a:ext cx="11844997" cy="3313664"/>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يتميز </a:t>
            </a:r>
            <a:r>
              <a:rPr lang="ar-MA" sz="3600" b="1" dirty="0">
                <a:solidFill>
                  <a:srgbClr val="00B050"/>
                </a:solidFill>
              </a:rPr>
              <a:t>النص بهيمنة الفعل المضارع، من </a:t>
            </a:r>
            <a:r>
              <a:rPr lang="ar-MA" sz="3600" b="1" dirty="0" smtClean="0">
                <a:solidFill>
                  <a:srgbClr val="00B050"/>
                </a:solidFill>
              </a:rPr>
              <a:t>أمثلته: </a:t>
            </a:r>
            <a:r>
              <a:rPr lang="ar-MA" sz="3600" b="1" dirty="0" smtClean="0">
                <a:solidFill>
                  <a:schemeClr val="bg1"/>
                </a:solidFill>
              </a:rPr>
              <a:t>..........................</a:t>
            </a:r>
            <a:endParaRPr lang="ar-MA" sz="3600" b="1" dirty="0">
              <a:solidFill>
                <a:schemeClr val="bg1"/>
              </a:solidFill>
            </a:endParaRPr>
          </a:p>
          <a:p>
            <a:pPr marL="457200" indent="-457200" algn="r" rtl="1">
              <a:lnSpc>
                <a:spcPct val="150000"/>
              </a:lnSpc>
              <a:buFont typeface="Wingdings" panose="05000000000000000000" pitchFamily="2" charset="2"/>
              <a:buChar char="ü"/>
            </a:pPr>
            <a:r>
              <a:rPr lang="ar-MA" sz="3600" b="1" dirty="0" smtClean="0">
                <a:solidFill>
                  <a:srgbClr val="00B050"/>
                </a:solidFill>
              </a:rPr>
              <a:t>التكرار</a:t>
            </a:r>
            <a:r>
              <a:rPr lang="ar-MA" sz="3600" b="1" dirty="0">
                <a:solidFill>
                  <a:srgbClr val="00B050"/>
                </a:solidFill>
              </a:rPr>
              <a:t>: </a:t>
            </a:r>
            <a:r>
              <a:rPr lang="ar-MA" sz="3600" b="1" dirty="0" smtClean="0">
                <a:solidFill>
                  <a:schemeClr val="bg1"/>
                </a:solidFill>
              </a:rPr>
              <a:t>.......................................................................</a:t>
            </a:r>
            <a:endParaRPr lang="ar-MA" sz="3600" b="1" dirty="0" smtClean="0">
              <a:solidFill>
                <a:schemeClr val="bg1"/>
              </a:solidFill>
            </a:endParaRPr>
          </a:p>
          <a:p>
            <a:pPr marL="457200" indent="-457200" algn="r" rtl="1">
              <a:lnSpc>
                <a:spcPct val="150000"/>
              </a:lnSpc>
              <a:buFont typeface="Wingdings" panose="05000000000000000000" pitchFamily="2" charset="2"/>
              <a:buChar char="ü"/>
            </a:pPr>
            <a:r>
              <a:rPr lang="ar-MA" sz="3600" b="1" dirty="0" smtClean="0">
                <a:solidFill>
                  <a:srgbClr val="00B050"/>
                </a:solidFill>
              </a:rPr>
              <a:t>الروابط </a:t>
            </a:r>
            <a:r>
              <a:rPr lang="ar-MA" sz="3600" b="1" dirty="0">
                <a:solidFill>
                  <a:srgbClr val="00B050"/>
                </a:solidFill>
              </a:rPr>
              <a:t>الموظفة في النص: </a:t>
            </a:r>
            <a:r>
              <a:rPr lang="ar-MA" sz="3600" b="1" dirty="0" smtClean="0">
                <a:solidFill>
                  <a:schemeClr val="bg1"/>
                </a:solidFill>
              </a:rPr>
              <a:t>................................................</a:t>
            </a:r>
            <a:endParaRPr lang="ar-MA" sz="3600" b="1" dirty="0" smtClean="0">
              <a:solidFill>
                <a:schemeClr val="bg1"/>
              </a:solidFill>
            </a:endParaRPr>
          </a:p>
        </p:txBody>
      </p:sp>
    </p:spTree>
    <p:extLst>
      <p:ext uri="{BB962C8B-B14F-4D97-AF65-F5344CB8AC3E}">
        <p14:creationId xmlns:p14="http://schemas.microsoft.com/office/powerpoint/2010/main" val="31417136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534</TotalTime>
  <Words>638</Words>
  <Application>Microsoft Office PowerPoint</Application>
  <PresentationFormat>Widescreen</PresentationFormat>
  <Paragraphs>83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47</cp:revision>
  <dcterms:created xsi:type="dcterms:W3CDTF">2022-09-26T12:22:46Z</dcterms:created>
  <dcterms:modified xsi:type="dcterms:W3CDTF">2022-11-23T17:52:26Z</dcterms:modified>
</cp:coreProperties>
</file>