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73" r:id="rId5"/>
    <p:sldId id="264" r:id="rId6"/>
    <p:sldId id="265" r:id="rId7"/>
    <p:sldId id="274" r:id="rId8"/>
    <p:sldId id="270" r:id="rId9"/>
    <p:sldId id="271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F3A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الدرس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9994" y="3106615"/>
            <a:ext cx="10241279" cy="923330"/>
          </a:xfrm>
          <a:prstGeom prst="rect">
            <a:avLst/>
          </a:prstGeom>
          <a:solidFill>
            <a:srgbClr val="92D05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الاستثناء –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 130 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79630" y="211015"/>
            <a:ext cx="3727939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نموذج في الإعراب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8621" y="1012874"/>
            <a:ext cx="8820445" cy="61048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إعراب الجملة التالية:    " صُفَّتِ الصَّنَادِيقُ عَدَا صُنْدُوقٍ"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1" y="1778890"/>
            <a:ext cx="11493306" cy="287572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صُفَّتِ: فعل ماض مبني على الفتح مبني للمجهول وتاء التأنيث الساكنة لا محل لها من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الإعراب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الصَّنَادِيقُ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نائب الفاعل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مرفوع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عَدَا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حرف جر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واستثناء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صُنْدُوقٍ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مستثنى مجرور بعدا.</a:t>
            </a:r>
          </a:p>
        </p:txBody>
      </p:sp>
    </p:spTree>
    <p:extLst>
      <p:ext uri="{BB962C8B-B14F-4D97-AF65-F5344CB8AC3E}">
        <p14:creationId xmlns:p14="http://schemas.microsoft.com/office/powerpoint/2010/main" val="3479301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0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8047" y="849637"/>
            <a:ext cx="11887194" cy="193899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/>
            <a:r>
              <a:rPr lang="ar-MA" sz="4000" b="1" dirty="0">
                <a:solidFill>
                  <a:srgbClr val="FF0000"/>
                </a:solidFill>
              </a:rPr>
              <a:t>لاحظ الجملة الآتية: "ركِبَتِ الطِّفْلَةُ السَّيَّارَةَ مُسْرِعَةً " </a:t>
            </a:r>
          </a:p>
          <a:p>
            <a:pPr lvl="1" algn="r" rtl="1"/>
            <a:r>
              <a:rPr lang="ar-MA" sz="4000" b="1" dirty="0"/>
              <a:t>- أعرب كلمة مُسْرِعَةً ؟ كيف جاءت الحال في هذه الجملة؟ </a:t>
            </a:r>
          </a:p>
          <a:p>
            <a:pPr lvl="1" algn="r" rtl="1"/>
            <a:r>
              <a:rPr lang="ar-MA" sz="4000" b="1" dirty="0"/>
              <a:t>- ركب جملة تكون فيها الحال جملة فعلية أو اسمية.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8047" y="2950044"/>
            <a:ext cx="11887195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/>
              <a:t>- حال منصوبة / جاءت مفردة.</a:t>
            </a:r>
          </a:p>
          <a:p>
            <a:pPr algn="r" rtl="1"/>
            <a:r>
              <a:rPr lang="ar-MA" sz="3600" b="1" dirty="0"/>
              <a:t>- جَاءَ الرَّسُولُ يَحْمِلُ رِسَالَةً – خَرَجْتُ إلَى العَمَلِ وَالشَّمْسُ مُشْرِقَةٌ.</a:t>
            </a:r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962315" y="271787"/>
            <a:ext cx="4058520" cy="707886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/>
              <a:t>الاستثناء وأركانه:</a:t>
            </a:r>
          </a:p>
        </p:txBody>
      </p:sp>
      <p:sp>
        <p:nvSpPr>
          <p:cNvPr id="7" name="Rectangle 6"/>
          <p:cNvSpPr/>
          <p:nvPr/>
        </p:nvSpPr>
        <p:spPr>
          <a:xfrm>
            <a:off x="172326" y="3329829"/>
            <a:ext cx="11837954" cy="23083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/>
              <a:t>ما حكم الكلام الواقع قبل </a:t>
            </a:r>
            <a:r>
              <a:rPr lang="ar-MA" sz="3600" b="1" dirty="0">
                <a:solidFill>
                  <a:srgbClr val="00B050"/>
                </a:solidFill>
              </a:rPr>
              <a:t>إلاَّ</a:t>
            </a:r>
            <a:r>
              <a:rPr lang="ar-MA" sz="3600" b="1" dirty="0"/>
              <a:t>؟ وهل شمل هذا الحكم الناس العائدين من السهرة؟ </a:t>
            </a:r>
            <a:endParaRPr lang="ar-MA" sz="3600" b="1" dirty="0" smtClean="0"/>
          </a:p>
          <a:p>
            <a:pPr algn="r" rtl="1"/>
            <a:r>
              <a:rPr lang="ar-MA" sz="3600" b="1" dirty="0" smtClean="0"/>
              <a:t>ما </a:t>
            </a:r>
            <a:r>
              <a:rPr lang="ar-MA" sz="3600" b="1" dirty="0"/>
              <a:t>الشيء الذي أخرج الاسم الواقع بعد إلاَّ من حكم الرجوع؟ </a:t>
            </a:r>
            <a:endParaRPr lang="ar-MA" sz="3600" b="1" dirty="0" smtClean="0"/>
          </a:p>
          <a:p>
            <a:pPr algn="r" rtl="1"/>
            <a:r>
              <a:rPr lang="ar-MA" sz="3600" b="1" dirty="0" smtClean="0"/>
              <a:t> </a:t>
            </a:r>
            <a:r>
              <a:rPr lang="ar-MA" sz="3600" b="1" dirty="0"/>
              <a:t>إذن ماذا يسمى الاسم الواقع قبلها ؟ وماذا تسمى الأداة "</a:t>
            </a:r>
            <a:r>
              <a:rPr lang="ar-MA" sz="3600" b="1" dirty="0">
                <a:solidFill>
                  <a:srgbClr val="00B050"/>
                </a:solidFill>
              </a:rPr>
              <a:t>إلا</a:t>
            </a:r>
            <a:r>
              <a:rPr lang="ar-MA" sz="3600" b="1" dirty="0"/>
              <a:t>"، والاسم الذي بعدها؟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459146"/>
              </p:ext>
            </p:extLst>
          </p:nvPr>
        </p:nvGraphicFramePr>
        <p:xfrm>
          <a:off x="182880" y="1182350"/>
          <a:ext cx="11837955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241401">
                  <a:extLst>
                    <a:ext uri="{9D8B030D-6E8A-4147-A177-3AD203B41FA5}">
                      <a16:colId xmlns:a16="http://schemas.microsoft.com/office/drawing/2014/main" val="1983457819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95243099"/>
                    </a:ext>
                  </a:extLst>
                </a:gridCol>
                <a:gridCol w="2644726">
                  <a:extLst>
                    <a:ext uri="{9D8B030D-6E8A-4147-A177-3AD203B41FA5}">
                      <a16:colId xmlns:a16="http://schemas.microsoft.com/office/drawing/2014/main" val="4187254734"/>
                    </a:ext>
                  </a:extLst>
                </a:gridCol>
                <a:gridCol w="2391508">
                  <a:extLst>
                    <a:ext uri="{9D8B030D-6E8A-4147-A177-3AD203B41FA5}">
                      <a16:colId xmlns:a16="http://schemas.microsoft.com/office/drawing/2014/main" val="311743697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الجملة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المستثنى منه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أداة الاستثناء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المستثنى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902380"/>
                  </a:ext>
                </a:extLst>
              </a:tr>
              <a:tr h="233045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- رَجَعَ النَّاسُ إلى بُيُوتِهِمْ إلاَّ العَائِدِينَ مِنْ سَهْرَةٍ.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4361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962315" y="271787"/>
            <a:ext cx="4058520" cy="707886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/>
              <a:t>الاستثناء وأركانه:</a:t>
            </a:r>
          </a:p>
        </p:txBody>
      </p:sp>
      <p:sp>
        <p:nvSpPr>
          <p:cNvPr id="7" name="Rectangle 6"/>
          <p:cNvSpPr/>
          <p:nvPr/>
        </p:nvSpPr>
        <p:spPr>
          <a:xfrm>
            <a:off x="172326" y="3329829"/>
            <a:ext cx="11837954" cy="175432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/>
              <a:t> </a:t>
            </a:r>
            <a:r>
              <a:rPr lang="ar-MA" sz="3600" b="1" dirty="0">
                <a:solidFill>
                  <a:srgbClr val="00B050"/>
                </a:solidFill>
              </a:rPr>
              <a:t>- نستنتج أن: </a:t>
            </a:r>
            <a:r>
              <a:rPr lang="ar-MA" sz="3600" b="1" dirty="0" smtClean="0"/>
              <a:t>الاستثناء </a:t>
            </a:r>
            <a:r>
              <a:rPr lang="ar-MA" sz="3600" b="1" dirty="0"/>
              <a:t>هو إخراج الاسم الواقع بعد إلا من حكم ما قبلها، بواسطة إحدى أدوات الاستثناء، ويشتمل على ثلاثة عناصر: [المستثنى منه – المستثنى - أداة الاستثناء].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495078"/>
              </p:ext>
            </p:extLst>
          </p:nvPr>
        </p:nvGraphicFramePr>
        <p:xfrm>
          <a:off x="182880" y="1182350"/>
          <a:ext cx="11837955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241401">
                  <a:extLst>
                    <a:ext uri="{9D8B030D-6E8A-4147-A177-3AD203B41FA5}">
                      <a16:colId xmlns:a16="http://schemas.microsoft.com/office/drawing/2014/main" val="1983457819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95243099"/>
                    </a:ext>
                  </a:extLst>
                </a:gridCol>
                <a:gridCol w="2644726">
                  <a:extLst>
                    <a:ext uri="{9D8B030D-6E8A-4147-A177-3AD203B41FA5}">
                      <a16:colId xmlns:a16="http://schemas.microsoft.com/office/drawing/2014/main" val="4187254734"/>
                    </a:ext>
                  </a:extLst>
                </a:gridCol>
                <a:gridCol w="2391508">
                  <a:extLst>
                    <a:ext uri="{9D8B030D-6E8A-4147-A177-3AD203B41FA5}">
                      <a16:colId xmlns:a16="http://schemas.microsoft.com/office/drawing/2014/main" val="311743697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الجملة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المستثنى منه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أداة الاستثناء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المستثنى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902380"/>
                  </a:ext>
                </a:extLst>
              </a:tr>
              <a:tr h="233045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- رَجَعَ النَّاسُ إلى بُيُوتِهِمْ إلاَّ العَائِدِينَ مِنْ سَهْرَةٍ.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النَّاسُ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إلاَّ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العَائِدِينَ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4361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710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542" y="1142363"/>
            <a:ext cx="11908292" cy="286232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FF0000"/>
                </a:solidFill>
              </a:rPr>
              <a:t>عين في الجمل التالية عناصر الاستثناء: </a:t>
            </a:r>
          </a:p>
          <a:p>
            <a:pPr lvl="1" algn="r" rtl="1"/>
            <a:r>
              <a:rPr lang="ar-MA" sz="3600" b="1" dirty="0"/>
              <a:t>- تَعَلَّمَتِ الفتياتُ إلاَّ واحدةً.</a:t>
            </a:r>
          </a:p>
          <a:p>
            <a:pPr lvl="1" algn="r" rtl="1"/>
            <a:r>
              <a:rPr lang="ar-MA" sz="3600" b="1" dirty="0"/>
              <a:t>- اسْتَفَادَ الأطْفَالُ مِنْ حَمْلَةِ التَّلْقِيحِ إلاَّ خَالِداً.</a:t>
            </a:r>
          </a:p>
          <a:p>
            <a:pPr lvl="1" algn="r" rtl="1"/>
            <a:r>
              <a:rPr lang="ar-MA" sz="3600" b="1" dirty="0"/>
              <a:t>- حَضَرَ الوُزَرَاءُ إلى الاجْتِمَاعِ إلاَّ وَزيراً.</a:t>
            </a:r>
          </a:p>
          <a:p>
            <a:pPr lvl="1" algn="r" rtl="1"/>
            <a:r>
              <a:rPr lang="ar-MA" sz="3600" b="1" dirty="0"/>
              <a:t>- رَاجَعْتُ دُرُوسِي إلاَّ دَرْسَيْنِ.</a:t>
            </a:r>
          </a:p>
        </p:txBody>
      </p:sp>
    </p:spTree>
    <p:extLst>
      <p:ext uri="{BB962C8B-B14F-4D97-AF65-F5344CB8AC3E}">
        <p14:creationId xmlns:p14="http://schemas.microsoft.com/office/powerpoint/2010/main" val="2761838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847385" y="118561"/>
            <a:ext cx="2173449" cy="707886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/>
              <a:t>2.	</a:t>
            </a:r>
            <a:r>
              <a:rPr lang="ar-MA" sz="4000" b="1" dirty="0" smtClean="0"/>
              <a:t>إعرابه</a:t>
            </a:r>
            <a:r>
              <a:rPr lang="ar-MA" sz="4000" b="1" dirty="0"/>
              <a:t>: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821081"/>
              </p:ext>
            </p:extLst>
          </p:nvPr>
        </p:nvGraphicFramePr>
        <p:xfrm>
          <a:off x="154746" y="957450"/>
          <a:ext cx="11866088" cy="392582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355136">
                  <a:extLst>
                    <a:ext uri="{9D8B030D-6E8A-4147-A177-3AD203B41FA5}">
                      <a16:colId xmlns:a16="http://schemas.microsoft.com/office/drawing/2014/main" val="660972752"/>
                    </a:ext>
                  </a:extLst>
                </a:gridCol>
                <a:gridCol w="1744393">
                  <a:extLst>
                    <a:ext uri="{9D8B030D-6E8A-4147-A177-3AD203B41FA5}">
                      <a16:colId xmlns:a16="http://schemas.microsoft.com/office/drawing/2014/main" val="1685003363"/>
                    </a:ext>
                  </a:extLst>
                </a:gridCol>
                <a:gridCol w="2053883">
                  <a:extLst>
                    <a:ext uri="{9D8B030D-6E8A-4147-A177-3AD203B41FA5}">
                      <a16:colId xmlns:a16="http://schemas.microsoft.com/office/drawing/2014/main" val="116446353"/>
                    </a:ext>
                  </a:extLst>
                </a:gridCol>
                <a:gridCol w="1592940">
                  <a:extLst>
                    <a:ext uri="{9D8B030D-6E8A-4147-A177-3AD203B41FA5}">
                      <a16:colId xmlns:a16="http://schemas.microsoft.com/office/drawing/2014/main" val="1149613159"/>
                    </a:ext>
                  </a:extLst>
                </a:gridCol>
                <a:gridCol w="1123105">
                  <a:extLst>
                    <a:ext uri="{9D8B030D-6E8A-4147-A177-3AD203B41FA5}">
                      <a16:colId xmlns:a16="http://schemas.microsoft.com/office/drawing/2014/main" val="1908475084"/>
                    </a:ext>
                  </a:extLst>
                </a:gridCol>
                <a:gridCol w="1996631">
                  <a:extLst>
                    <a:ext uri="{9D8B030D-6E8A-4147-A177-3AD203B41FA5}">
                      <a16:colId xmlns:a16="http://schemas.microsoft.com/office/drawing/2014/main" val="825891664"/>
                    </a:ext>
                  </a:extLst>
                </a:gridCol>
              </a:tblGrid>
              <a:tr h="3937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الجملة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مثبت/منفي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المستثنى منه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المستثنى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الأداة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حكم المستثنى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816992"/>
                  </a:ext>
                </a:extLst>
              </a:tr>
              <a:tr h="33464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1- رَجَعَ النَّاسُ إلى بُيُوتِهِمْ إلاَّ العَائِدِينَ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مثبت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النَّاسُ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العَائِدِينَ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إلا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وجوب النصب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7960767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2- لا يستر جسمها إلا ثوب ممزق 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1754008"/>
                  </a:ext>
                </a:extLst>
              </a:tr>
              <a:tr h="26035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3- لم يحضر التلاميذ إلا عليا / علي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2934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7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847385" y="118561"/>
            <a:ext cx="2173449" cy="707886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/>
              <a:t>2.	</a:t>
            </a:r>
            <a:r>
              <a:rPr lang="ar-MA" sz="4000" b="1" dirty="0" smtClean="0"/>
              <a:t>إعرابه</a:t>
            </a:r>
            <a:r>
              <a:rPr lang="ar-MA" sz="4000" b="1" dirty="0"/>
              <a:t>: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362725"/>
              </p:ext>
            </p:extLst>
          </p:nvPr>
        </p:nvGraphicFramePr>
        <p:xfrm>
          <a:off x="154746" y="957450"/>
          <a:ext cx="11866088" cy="392582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355136">
                  <a:extLst>
                    <a:ext uri="{9D8B030D-6E8A-4147-A177-3AD203B41FA5}">
                      <a16:colId xmlns:a16="http://schemas.microsoft.com/office/drawing/2014/main" val="660972752"/>
                    </a:ext>
                  </a:extLst>
                </a:gridCol>
                <a:gridCol w="1744393">
                  <a:extLst>
                    <a:ext uri="{9D8B030D-6E8A-4147-A177-3AD203B41FA5}">
                      <a16:colId xmlns:a16="http://schemas.microsoft.com/office/drawing/2014/main" val="1685003363"/>
                    </a:ext>
                  </a:extLst>
                </a:gridCol>
                <a:gridCol w="2053883">
                  <a:extLst>
                    <a:ext uri="{9D8B030D-6E8A-4147-A177-3AD203B41FA5}">
                      <a16:colId xmlns:a16="http://schemas.microsoft.com/office/drawing/2014/main" val="116446353"/>
                    </a:ext>
                  </a:extLst>
                </a:gridCol>
                <a:gridCol w="1592940">
                  <a:extLst>
                    <a:ext uri="{9D8B030D-6E8A-4147-A177-3AD203B41FA5}">
                      <a16:colId xmlns:a16="http://schemas.microsoft.com/office/drawing/2014/main" val="1149613159"/>
                    </a:ext>
                  </a:extLst>
                </a:gridCol>
                <a:gridCol w="1123105">
                  <a:extLst>
                    <a:ext uri="{9D8B030D-6E8A-4147-A177-3AD203B41FA5}">
                      <a16:colId xmlns:a16="http://schemas.microsoft.com/office/drawing/2014/main" val="1908475084"/>
                    </a:ext>
                  </a:extLst>
                </a:gridCol>
                <a:gridCol w="1996631">
                  <a:extLst>
                    <a:ext uri="{9D8B030D-6E8A-4147-A177-3AD203B41FA5}">
                      <a16:colId xmlns:a16="http://schemas.microsoft.com/office/drawing/2014/main" val="825891664"/>
                    </a:ext>
                  </a:extLst>
                </a:gridCol>
              </a:tblGrid>
              <a:tr h="3937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الجملة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مثبت/منفي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المستثنى منه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المستثنى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الأداة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حكم المستثنى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816992"/>
                  </a:ext>
                </a:extLst>
              </a:tr>
              <a:tr h="33464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1- رَجَعَ النَّاسُ إلى بُيُوتِهِمْ إلاَّ العَائِدِينَ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مثبت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النَّاسُ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العَائِدِينَ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إلا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وجوب النصب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7960767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2- لا يستر جسمها إلا ثوب ممزق 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منفي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غير مذكور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ثوب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إلا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فاعل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1754008"/>
                  </a:ext>
                </a:extLst>
              </a:tr>
              <a:tr h="26035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3- لم يحضر التلاميذ إلا عليا / علي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منفي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التلاميذ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علي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إلا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جواز النصب 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2934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342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745" y="1048879"/>
            <a:ext cx="11866089" cy="39703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/>
              <a:t> </a:t>
            </a:r>
            <a:r>
              <a:rPr lang="ar-MA" sz="3600" b="1" dirty="0">
                <a:solidFill>
                  <a:srgbClr val="FF0000"/>
                </a:solidFill>
              </a:rPr>
              <a:t>نستنتج أن: </a:t>
            </a:r>
            <a:r>
              <a:rPr lang="ar-MA" sz="3600" b="1" dirty="0"/>
              <a:t>للاستثناء ثلاث حالات:</a:t>
            </a:r>
          </a:p>
          <a:p>
            <a:pPr lvl="1" algn="r" rtl="1"/>
            <a:r>
              <a:rPr lang="ar-MA" sz="3600" b="1" dirty="0"/>
              <a:t>• </a:t>
            </a:r>
            <a:r>
              <a:rPr lang="ar-MA" sz="3600" b="1" dirty="0">
                <a:solidFill>
                  <a:srgbClr val="00B050"/>
                </a:solidFill>
              </a:rPr>
              <a:t>الحالة </a:t>
            </a:r>
            <a:r>
              <a:rPr lang="ar-MA" sz="3600" b="1" dirty="0" smtClean="0">
                <a:solidFill>
                  <a:srgbClr val="00B050"/>
                </a:solidFill>
              </a:rPr>
              <a:t>الأولى: </a:t>
            </a:r>
            <a:r>
              <a:rPr lang="ar-MA" sz="3600" b="1" dirty="0" smtClean="0"/>
              <a:t>كلام </a:t>
            </a:r>
            <a:r>
              <a:rPr lang="ar-MA" sz="3600" b="1" dirty="0"/>
              <a:t>مثبت / مستثنى منه مذكور	- وجوب </a:t>
            </a:r>
            <a:r>
              <a:rPr lang="ar-MA" sz="3600" b="1" dirty="0" smtClean="0"/>
              <a:t>النصب.</a:t>
            </a:r>
            <a:endParaRPr lang="ar-MA" sz="3600" b="1" dirty="0"/>
          </a:p>
          <a:p>
            <a:pPr lvl="1" algn="r" rtl="1"/>
            <a:r>
              <a:rPr lang="ar-MA" sz="3600" b="1" dirty="0"/>
              <a:t>• </a:t>
            </a:r>
            <a:r>
              <a:rPr lang="ar-MA" sz="3600" b="1" dirty="0">
                <a:solidFill>
                  <a:srgbClr val="00B050"/>
                </a:solidFill>
              </a:rPr>
              <a:t>الحالة </a:t>
            </a:r>
            <a:r>
              <a:rPr lang="ar-MA" sz="3600" b="1" dirty="0" smtClean="0">
                <a:solidFill>
                  <a:srgbClr val="00B050"/>
                </a:solidFill>
              </a:rPr>
              <a:t>الثانية: </a:t>
            </a:r>
            <a:r>
              <a:rPr lang="ar-MA" sz="3600" b="1" dirty="0" smtClean="0"/>
              <a:t>كلام </a:t>
            </a:r>
            <a:r>
              <a:rPr lang="ar-MA" sz="3600" b="1" dirty="0"/>
              <a:t>منفي / مستثنى منه مذكور	- جواز النصب / البدلية.</a:t>
            </a:r>
          </a:p>
          <a:p>
            <a:pPr lvl="1" algn="r" rtl="1"/>
            <a:r>
              <a:rPr lang="ar-MA" sz="3600" b="1" dirty="0"/>
              <a:t>• </a:t>
            </a:r>
            <a:r>
              <a:rPr lang="ar-MA" sz="3600" b="1" dirty="0">
                <a:solidFill>
                  <a:srgbClr val="00B050"/>
                </a:solidFill>
              </a:rPr>
              <a:t>الحالة </a:t>
            </a:r>
            <a:r>
              <a:rPr lang="ar-MA" sz="3600" b="1" dirty="0" smtClean="0">
                <a:solidFill>
                  <a:srgbClr val="00B050"/>
                </a:solidFill>
              </a:rPr>
              <a:t>الثالثة: </a:t>
            </a:r>
            <a:r>
              <a:rPr lang="ar-MA" sz="3600" b="1" dirty="0" smtClean="0"/>
              <a:t>كلام </a:t>
            </a:r>
            <a:r>
              <a:rPr lang="ar-MA" sz="3600" b="1" dirty="0"/>
              <a:t>منفي / مستثنى منه محذوف	- يعرب حسب موقعه من الجملة.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هناك </a:t>
            </a:r>
            <a:r>
              <a:rPr lang="ar-MA" sz="3600" b="1" dirty="0"/>
              <a:t>أدوات استثناء تفيد معنى إلا  مثل غير وسوى، </a:t>
            </a:r>
            <a:r>
              <a:rPr lang="ar-MA" sz="3600" b="1" dirty="0" smtClean="0"/>
              <a:t>وتأخذ </a:t>
            </a:r>
            <a:r>
              <a:rPr lang="ar-MA" sz="3600" b="1" dirty="0"/>
              <a:t>الحكم الإعرابي الذي يأخذه الإسم الواقع بعد إلا، ويجر الإسم بعدهما بالإضافة.</a:t>
            </a:r>
          </a:p>
        </p:txBody>
      </p:sp>
    </p:spTree>
    <p:extLst>
      <p:ext uri="{BB962C8B-B14F-4D97-AF65-F5344CB8AC3E}">
        <p14:creationId xmlns:p14="http://schemas.microsoft.com/office/powerpoint/2010/main" val="92909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تقويم تكويني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541" y="959483"/>
            <a:ext cx="11908292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/>
            <a:r>
              <a:rPr lang="ar-MA" sz="3600" b="1" dirty="0">
                <a:solidFill>
                  <a:srgbClr val="FF0000"/>
                </a:solidFill>
              </a:rPr>
              <a:t>بين المستثنى وحكمه في الجملة التالية: </a:t>
            </a:r>
          </a:p>
          <a:p>
            <a:pPr marL="1943100" lvl="3" indent="-571500" algn="r" rtl="1">
              <a:buFontTx/>
              <a:buChar char="-"/>
            </a:pPr>
            <a:r>
              <a:rPr lang="ar-MA" sz="3600" b="1" dirty="0" smtClean="0"/>
              <a:t>حَضَرَ </a:t>
            </a:r>
            <a:r>
              <a:rPr lang="ar-MA" sz="3600" b="1" dirty="0"/>
              <a:t>الحَفْلَةَ جَمِيعُ التَّلاَمِيذِ إلاَّ </a:t>
            </a:r>
            <a:r>
              <a:rPr lang="ar-MA" sz="3600" b="1" dirty="0" smtClean="0"/>
              <a:t>خالداً.</a:t>
            </a:r>
          </a:p>
          <a:p>
            <a:pPr marL="1943100" lvl="3" indent="-571500" algn="r" rtl="1">
              <a:buFontTx/>
              <a:buChar char="-"/>
            </a:pPr>
            <a:r>
              <a:rPr lang="ar-MA" sz="3600" b="1" dirty="0" smtClean="0"/>
              <a:t>لاَ </a:t>
            </a:r>
            <a:r>
              <a:rPr lang="ar-MA" sz="3600" b="1" dirty="0"/>
              <a:t>يَأْمَنُ مَكْرَ اللهِ إلاَّ القَوْمُ </a:t>
            </a:r>
            <a:r>
              <a:rPr lang="ar-MA" sz="3600" b="1" dirty="0" smtClean="0"/>
              <a:t>الخَاسِرُونَ.</a:t>
            </a:r>
          </a:p>
          <a:p>
            <a:pPr marL="1943100" lvl="3" indent="-571500" algn="r" rtl="1">
              <a:buFontTx/>
              <a:buChar char="-"/>
            </a:pPr>
            <a:r>
              <a:rPr lang="ar-MA" sz="3600" b="1" dirty="0" smtClean="0"/>
              <a:t>تَمُرُّ </a:t>
            </a:r>
            <a:r>
              <a:rPr lang="ar-MA" sz="3600" b="1" dirty="0"/>
              <a:t>الشُّهُورُ إلاَّ أيَّاماً لاَ نَعْرِفُ فِيهَا لِلْمَرَحِ مَعْنىً</a:t>
            </a:r>
            <a:r>
              <a:rPr lang="ar-MA" sz="3600" b="1" dirty="0" smtClean="0">
                <a:solidFill>
                  <a:srgbClr val="FF0000"/>
                </a:solidFill>
              </a:rPr>
              <a:t>.</a:t>
            </a:r>
            <a:endParaRPr lang="ar-MA" sz="3600" b="1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2541" y="3650599"/>
            <a:ext cx="11908292" cy="20036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571500" indent="-571500" algn="just" rtl="1">
              <a:lnSpc>
                <a:spcPct val="115000"/>
              </a:lnSpc>
              <a:spcAft>
                <a:spcPts val="0"/>
              </a:spcAft>
              <a:buFontTx/>
              <a:buChar char="-"/>
              <a:tabLst>
                <a:tab pos="2856865" algn="l"/>
              </a:tabLst>
            </a:pPr>
            <a:r>
              <a:rPr lang="ar-EG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المستثنى</a:t>
            </a:r>
            <a:r>
              <a:rPr lang="ar-EG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: خالداً – </a:t>
            </a:r>
            <a:r>
              <a:rPr lang="ar-EG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حكمه</a:t>
            </a:r>
            <a:r>
              <a:rPr lang="ar-EG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: وجوب </a:t>
            </a:r>
            <a:r>
              <a:rPr lang="ar-EG" sz="3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النصب</a:t>
            </a:r>
            <a:r>
              <a:rPr lang="ar-MA" sz="3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</a:p>
          <a:p>
            <a:pPr marL="571500" indent="-571500" algn="just" rtl="1">
              <a:lnSpc>
                <a:spcPct val="115000"/>
              </a:lnSpc>
              <a:spcAft>
                <a:spcPts val="0"/>
              </a:spcAft>
              <a:buFontTx/>
              <a:buChar char="-"/>
              <a:tabLst>
                <a:tab pos="2856865" algn="l"/>
              </a:tabLst>
            </a:pPr>
            <a:r>
              <a:rPr lang="ar-EG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المستثنى</a:t>
            </a:r>
            <a:r>
              <a:rPr lang="ar-EG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: القوم – </a:t>
            </a:r>
            <a:r>
              <a:rPr lang="ar-EG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حكمه</a:t>
            </a:r>
            <a:r>
              <a:rPr lang="ar-EG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: حسب موقعه من الجملة [</a:t>
            </a:r>
            <a:r>
              <a:rPr lang="ar-EG" sz="3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فاعل]</a:t>
            </a:r>
            <a:r>
              <a:rPr lang="ar-MA" sz="3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</a:p>
          <a:p>
            <a:pPr marL="571500" indent="-571500" algn="just" rtl="1">
              <a:lnSpc>
                <a:spcPct val="115000"/>
              </a:lnSpc>
              <a:spcAft>
                <a:spcPts val="0"/>
              </a:spcAft>
              <a:buFontTx/>
              <a:buChar char="-"/>
              <a:tabLst>
                <a:tab pos="2856865" algn="l"/>
              </a:tabLst>
            </a:pPr>
            <a:r>
              <a:rPr lang="ar-EG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المستثنى</a:t>
            </a:r>
            <a:r>
              <a:rPr lang="ar-EG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: أياما - </a:t>
            </a:r>
            <a:r>
              <a:rPr lang="ar-EG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حكمه</a:t>
            </a:r>
            <a:r>
              <a:rPr lang="ar-EG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: وجوب النصب.</a:t>
            </a:r>
            <a:endParaRPr lang="en-US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269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171</TotalTime>
  <Words>518</Words>
  <Application>Microsoft Office PowerPoint</Application>
  <PresentationFormat>Widescreen</PresentationFormat>
  <Paragraphs>92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26</cp:revision>
  <dcterms:created xsi:type="dcterms:W3CDTF">2022-09-27T21:07:30Z</dcterms:created>
  <dcterms:modified xsi:type="dcterms:W3CDTF">2023-02-05T20:06:23Z</dcterms:modified>
</cp:coreProperties>
</file>