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1" r:id="rId6"/>
    <p:sldId id="264" r:id="rId7"/>
    <p:sldId id="262" r:id="rId8"/>
    <p:sldId id="265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البناء والإعراب. ص </a:t>
            </a:r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66</a:t>
            </a:r>
            <a:endParaRPr lang="ar-MA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ما هي أنواع الفعل المعتل مع التمثيل لكل نوع؟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0181" y="42204"/>
            <a:ext cx="435394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ألاحظ وأصف</a:t>
            </a:r>
            <a:endParaRPr lang="ar-M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7" y="4690113"/>
            <a:ext cx="11864822" cy="7425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00B050"/>
                </a:solidFill>
              </a:rPr>
              <a:t>ماذا ن</a:t>
            </a:r>
            <a:r>
              <a:rPr lang="ar-MA" sz="3200" b="1" dirty="0">
                <a:solidFill>
                  <a:srgbClr val="00B050"/>
                </a:solidFill>
              </a:rPr>
              <a:t>س</a:t>
            </a:r>
            <a:r>
              <a:rPr lang="ar-MA" sz="3200" b="1" dirty="0" smtClean="0">
                <a:solidFill>
                  <a:srgbClr val="00B050"/>
                </a:solidFill>
              </a:rPr>
              <a:t>تنتج؟</a:t>
            </a:r>
            <a:endParaRPr lang="ar-MA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10259316" y="712147"/>
            <a:ext cx="1816523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البناء:</a:t>
            </a:r>
            <a:endParaRPr lang="ar-MA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246135"/>
              </p:ext>
            </p:extLst>
          </p:nvPr>
        </p:nvGraphicFramePr>
        <p:xfrm>
          <a:off x="211017" y="1738684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61569">
                  <a:extLst>
                    <a:ext uri="{9D8B030D-6E8A-4147-A177-3AD203B41FA5}">
                      <a16:colId xmlns:a16="http://schemas.microsoft.com/office/drawing/2014/main" val="873101805"/>
                    </a:ext>
                  </a:extLst>
                </a:gridCol>
                <a:gridCol w="10103253">
                  <a:extLst>
                    <a:ext uri="{9D8B030D-6E8A-4147-A177-3AD203B41FA5}">
                      <a16:colId xmlns:a16="http://schemas.microsoft.com/office/drawing/2014/main" val="3830146879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3827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ذلك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36444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ذلك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8450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الذين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405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10181" y="42204"/>
            <a:ext cx="4353949" cy="58477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ألاحظ وأصف</a:t>
            </a:r>
            <a:endParaRPr lang="ar-MA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1017" y="4690113"/>
            <a:ext cx="11864822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نستنتج أن: </a:t>
            </a:r>
            <a:r>
              <a:rPr lang="ar-MA" sz="3200" b="1" dirty="0"/>
              <a:t>الكلمة المبنية ما يلزم آخرها حركة واحدة فلا يتغير بتغير موقعها الإعرابي أو ما يسبقها من عوامل</a:t>
            </a:r>
            <a:endParaRPr lang="ar-MA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10259316" y="712147"/>
            <a:ext cx="1816523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البناء:</a:t>
            </a:r>
            <a:endParaRPr lang="ar-MA" sz="4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2721503"/>
              </p:ext>
            </p:extLst>
          </p:nvPr>
        </p:nvGraphicFramePr>
        <p:xfrm>
          <a:off x="211017" y="1738684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61569">
                  <a:extLst>
                    <a:ext uri="{9D8B030D-6E8A-4147-A177-3AD203B41FA5}">
                      <a16:colId xmlns:a16="http://schemas.microsoft.com/office/drawing/2014/main" val="873101805"/>
                    </a:ext>
                  </a:extLst>
                </a:gridCol>
                <a:gridCol w="10103253">
                  <a:extLst>
                    <a:ext uri="{9D8B030D-6E8A-4147-A177-3AD203B41FA5}">
                      <a16:colId xmlns:a16="http://schemas.microsoft.com/office/drawing/2014/main" val="3830146879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3827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ذلك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اسم كان مبني على الفتح في محل رفع.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36444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ذلك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اسم مجرور مبني على الفتح في محل جر.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78450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الذين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نعت تابع لمنعوته مبني على الفتح في محل نصب.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1405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202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7" y="4690113"/>
            <a:ext cx="11864822" cy="7425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ماذا نستنتج؟</a:t>
            </a:r>
          </a:p>
        </p:txBody>
      </p:sp>
      <p:sp>
        <p:nvSpPr>
          <p:cNvPr id="3" name="Rectangle 2"/>
          <p:cNvSpPr/>
          <p:nvPr/>
        </p:nvSpPr>
        <p:spPr>
          <a:xfrm>
            <a:off x="6803242" y="740283"/>
            <a:ext cx="5272597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الإعراب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بالحركات الظاهرة: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174374"/>
              </p:ext>
            </p:extLst>
          </p:nvPr>
        </p:nvGraphicFramePr>
        <p:xfrm>
          <a:off x="211017" y="1623499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635224">
                  <a:extLst>
                    <a:ext uri="{9D8B030D-6E8A-4147-A177-3AD203B41FA5}">
                      <a16:colId xmlns:a16="http://schemas.microsoft.com/office/drawing/2014/main" val="1777386009"/>
                    </a:ext>
                  </a:extLst>
                </a:gridCol>
                <a:gridCol w="8229598">
                  <a:extLst>
                    <a:ext uri="{9D8B030D-6E8A-4147-A177-3AD203B41FA5}">
                      <a16:colId xmlns:a16="http://schemas.microsoft.com/office/drawing/2014/main" val="158723164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7136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إن الناسَ...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13212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باختلاف الناس.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345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لقد تواضع</a:t>
                      </a:r>
                      <a:r>
                        <a:rPr lang="ar-MA" sz="3600" b="1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الناس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447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7" y="4322573"/>
            <a:ext cx="11864822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نستنتج أن: </a:t>
            </a:r>
            <a:r>
              <a:rPr lang="ar-MA" sz="3200" b="1" dirty="0"/>
              <a:t>الكلمة المعربة </a:t>
            </a:r>
            <a:r>
              <a:rPr lang="ar-MA" sz="3200" b="1" dirty="0" smtClean="0"/>
              <a:t>هي </a:t>
            </a:r>
            <a:r>
              <a:rPr lang="ar-MA" sz="3200" b="1" dirty="0"/>
              <a:t>ما يتغير آخرها بتغير موقعها الإعرابي داخل الجملة، أو بتغير العوامل، وأنواع الإعراب أربعة؛ الرفع والنصب والجر والجزم</a:t>
            </a:r>
            <a:endParaRPr lang="ar-MA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6803242" y="740283"/>
            <a:ext cx="5272597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الإعراب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بالحركات الظاهرة: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573060"/>
              </p:ext>
            </p:extLst>
          </p:nvPr>
        </p:nvGraphicFramePr>
        <p:xfrm>
          <a:off x="211017" y="1623499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761569">
                  <a:extLst>
                    <a:ext uri="{9D8B030D-6E8A-4147-A177-3AD203B41FA5}">
                      <a16:colId xmlns:a16="http://schemas.microsoft.com/office/drawing/2014/main" val="1777386009"/>
                    </a:ext>
                  </a:extLst>
                </a:gridCol>
                <a:gridCol w="10103253">
                  <a:extLst>
                    <a:ext uri="{9D8B030D-6E8A-4147-A177-3AD203B41FA5}">
                      <a16:colId xmlns:a16="http://schemas.microsoft.com/office/drawing/2014/main" val="158723164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7136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الناس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اسم إن منصوب وعلامة نصبه الفتحة الظاهرة على آخره.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613212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الناس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مضاف إليه مجرور وعلامة جره الكسرة الظاهرة على آخره.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345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لناس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فاعل مرفوع وعلامة رفعه الضمة الظاهرة على آخره.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447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46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1017" y="3767301"/>
            <a:ext cx="11864822" cy="82375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rgbClr val="00B050"/>
                </a:solidFill>
              </a:rPr>
              <a:t>ماذا نستنتج؟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7697" y="219775"/>
            <a:ext cx="11008142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الإعراب بالحركات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المقدرة، أو النائبة، أو بالحروف أو بالحذف: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106122"/>
              </p:ext>
            </p:extLst>
          </p:nvPr>
        </p:nvGraphicFramePr>
        <p:xfrm>
          <a:off x="211017" y="1085609"/>
          <a:ext cx="11864822" cy="252374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89304">
                  <a:extLst>
                    <a:ext uri="{9D8B030D-6E8A-4147-A177-3AD203B41FA5}">
                      <a16:colId xmlns:a16="http://schemas.microsoft.com/office/drawing/2014/main" val="3862333428"/>
                    </a:ext>
                  </a:extLst>
                </a:gridCol>
                <a:gridCol w="9875518">
                  <a:extLst>
                    <a:ext uri="{9D8B030D-6E8A-4147-A177-3AD203B41FA5}">
                      <a16:colId xmlns:a16="http://schemas.microsoft.com/office/drawing/2014/main" val="4271375191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3396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أنثى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1716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معتقدات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144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أخاه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5087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26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8474" y="5069942"/>
            <a:ext cx="1197736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نستنتج أن: </a:t>
            </a:r>
            <a:r>
              <a:rPr lang="ar-MA" sz="3200" b="1" dirty="0"/>
              <a:t>الكلمات تعرب بالحركات الظاهرة، أو النائبة، أو بالحروف أو بالحذف</a:t>
            </a:r>
            <a:endParaRPr lang="ar-MA" sz="3200" b="1" dirty="0"/>
          </a:p>
        </p:txBody>
      </p:sp>
      <p:sp>
        <p:nvSpPr>
          <p:cNvPr id="3" name="Rectangle 2"/>
          <p:cNvSpPr/>
          <p:nvPr/>
        </p:nvSpPr>
        <p:spPr>
          <a:xfrm>
            <a:off x="1067697" y="219775"/>
            <a:ext cx="11008142" cy="70788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</a:t>
            </a:r>
            <a:r>
              <a:rPr lang="ar-MA" sz="4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الإعراب بالحركات </a:t>
            </a:r>
            <a:r>
              <a:rPr lang="ar-MA" sz="4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المقدرة، أو النائبة، أو بالحروف أو بالحذف: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972573"/>
              </p:ext>
            </p:extLst>
          </p:nvPr>
        </p:nvGraphicFramePr>
        <p:xfrm>
          <a:off x="98474" y="1085609"/>
          <a:ext cx="11977365" cy="378561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37167">
                  <a:extLst>
                    <a:ext uri="{9D8B030D-6E8A-4147-A177-3AD203B41FA5}">
                      <a16:colId xmlns:a16="http://schemas.microsoft.com/office/drawing/2014/main" val="3862333428"/>
                    </a:ext>
                  </a:extLst>
                </a:gridCol>
                <a:gridCol w="10040198">
                  <a:extLst>
                    <a:ext uri="{9D8B030D-6E8A-4147-A177-3AD203B41FA5}">
                      <a16:colId xmlns:a16="http://schemas.microsoft.com/office/drawing/2014/main" val="4271375191"/>
                    </a:ext>
                  </a:extLst>
                </a:gridCol>
              </a:tblGrid>
              <a:tr h="21463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الكلمة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إعرابها في الجملة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3396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أنثى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اسم معطوف تابع للمعطوف عليه في جره، وعلامة جره الكسرة المقدرة.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217169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معتقدات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مفعول به منصوب وعلامة نصبه الكسرة النائبة عن الفتحة لأنه ج.م.س.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144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أخاه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مفعول به منصوب وعلامة نصبه الألف لأنه من الأسماء الخمسة.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50873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6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295418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ثانيا: </a:t>
            </a:r>
            <a:r>
              <a:rPr lang="ar-MA" sz="4000" b="1" dirty="0">
                <a:solidFill>
                  <a:srgbClr val="FF0000"/>
                </a:solidFill>
              </a:rPr>
              <a:t>أستنتج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4" y="1266092"/>
            <a:ext cx="11971606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قاعدة الدرس بالصفحة 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67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كتاب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المدرسي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3700" y="2799470"/>
            <a:ext cx="385454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ثالثا: أطبق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4" y="4023360"/>
            <a:ext cx="11971606" cy="158344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إنجـــــــــاز </a:t>
            </a:r>
            <a:r>
              <a:rPr lang="ar-MA" sz="44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التمرين الأول</a:t>
            </a:r>
            <a:r>
              <a:rPr lang="ar-SA" sz="44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الموجـــــــــــــــــــــود ب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كتــــــــــــــــــــــاب ص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فحة</a:t>
            </a:r>
            <a:r>
              <a:rPr lang="ar-M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67 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336</TotalTime>
  <Words>321</Words>
  <Application>Microsoft Office PowerPoint</Application>
  <PresentationFormat>Widescreen</PresentationFormat>
  <Paragraphs>61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40</cp:revision>
  <dcterms:created xsi:type="dcterms:W3CDTF">2022-09-27T21:07:30Z</dcterms:created>
  <dcterms:modified xsi:type="dcterms:W3CDTF">2022-11-21T19:21:10Z</dcterms:modified>
</cp:coreProperties>
</file>