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7" r:id="rId4"/>
    <p:sldId id="264" r:id="rId5"/>
    <p:sldId id="268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0074" y="2628313"/>
            <a:ext cx="900332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التفسير والتوسيع: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مقطع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شعري أو موقف إنساني أو اجتماعي.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54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74522" y="173314"/>
            <a:ext cx="487444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قراءة </a:t>
            </a:r>
            <a:r>
              <a:rPr lang="ar-MA" sz="4000" b="1" dirty="0"/>
              <a:t>البيتين </a:t>
            </a:r>
            <a:r>
              <a:rPr lang="ar-MA" sz="4000" b="1" dirty="0" smtClean="0"/>
              <a:t>الشعريين: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120350"/>
            <a:ext cx="11479237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تكتنفه: </a:t>
            </a:r>
            <a:r>
              <a:rPr lang="ar-MA" sz="4000" b="1" dirty="0" smtClean="0"/>
              <a:t>....................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شمائل: </a:t>
            </a:r>
            <a:r>
              <a:rPr lang="ar-MA" sz="4000" b="1" dirty="0" smtClean="0"/>
              <a:t>....................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ربه: </a:t>
            </a:r>
            <a:r>
              <a:rPr lang="ar-MA" sz="4000" b="1" dirty="0" smtClean="0"/>
              <a:t>.......................</a:t>
            </a:r>
            <a:endParaRPr lang="ar-MA" sz="4000" b="1" dirty="0"/>
          </a:p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ب- </a:t>
            </a:r>
            <a:r>
              <a:rPr lang="ar-MA" sz="4000" b="1" u="sng" dirty="0" smtClean="0">
                <a:solidFill>
                  <a:srgbClr val="FF0000"/>
                </a:solidFill>
              </a:rPr>
              <a:t>الفكرة العامة 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74522" y="173314"/>
            <a:ext cx="4874448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قراءة </a:t>
            </a:r>
            <a:r>
              <a:rPr lang="ar-MA" sz="4000" b="1" dirty="0"/>
              <a:t>البيتين </a:t>
            </a:r>
            <a:r>
              <a:rPr lang="ar-MA" sz="4000" b="1" dirty="0" smtClean="0"/>
              <a:t>الشعريين: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120350"/>
            <a:ext cx="11479237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تكتنفه: </a:t>
            </a:r>
            <a:r>
              <a:rPr lang="ar-MA" sz="4000" b="1" dirty="0"/>
              <a:t>تحيط به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شمائل: </a:t>
            </a:r>
            <a:r>
              <a:rPr lang="ar-MA" sz="4000" b="1" dirty="0" smtClean="0"/>
              <a:t>أخلاق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ربه: صاحبه</a:t>
            </a:r>
            <a:endParaRPr lang="ar-MA" sz="4000" b="1" dirty="0"/>
          </a:p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ب- </a:t>
            </a:r>
            <a:r>
              <a:rPr lang="ar-MA" sz="4000" b="1" u="sng" dirty="0" smtClean="0">
                <a:solidFill>
                  <a:srgbClr val="FF0000"/>
                </a:solidFill>
              </a:rPr>
              <a:t>الفكرة العامة 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العلم والأخلاق سر النجاح </a:t>
            </a:r>
            <a:r>
              <a:rPr lang="ar-MA" sz="4000" b="1" dirty="0" smtClean="0"/>
              <a:t>والتطور.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48260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40283" y="18567"/>
            <a:ext cx="4508687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2</a:t>
            </a:r>
            <a:r>
              <a:rPr lang="ar-MA" sz="3200" b="1" dirty="0"/>
              <a:t>. </a:t>
            </a:r>
            <a:r>
              <a:rPr lang="ar-MA" sz="3200" b="1" dirty="0"/>
              <a:t>خطوات توسيع مقطع شعري</a:t>
            </a:r>
            <a:endParaRPr lang="ar-M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881188"/>
            <a:ext cx="11894225" cy="52732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أـ تحويل البيتين الشعريين، إلى </a:t>
            </a: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نثر: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100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 </a:t>
            </a: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  توضيح الفكرة وشرحها؛ وذلك من خلال: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lvl="0" indent="-571500" algn="r" rtl="1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 </a:t>
            </a: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 تدعيم الشرح بالأمثلة </a:t>
            </a: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والشواهد:</a:t>
            </a:r>
            <a:endParaRPr lang="ar-MA" sz="3200" dirty="0" smtClean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………………………………………………….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</a:t>
            </a:r>
          </a:p>
          <a:p>
            <a:pPr marL="585470" lvl="0" indent="-585470" algn="r" rtl="1"/>
            <a:r>
              <a:rPr lang="ar-MA" sz="3200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 ـ إبداء الرأي الشخصي في موقف الشاعر.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/>
            <a:r>
              <a:rPr lang="ar-MA" sz="32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</a:t>
            </a:r>
            <a:endParaRPr lang="ar-MA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187397" y="18567"/>
            <a:ext cx="3861573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/>
              <a:t>2</a:t>
            </a:r>
            <a:r>
              <a:rPr lang="ar-MA" sz="2800" b="1" dirty="0"/>
              <a:t>. </a:t>
            </a:r>
            <a:r>
              <a:rPr lang="ar-MA" sz="2800" b="1" dirty="0"/>
              <a:t>خطوات توسيع مقطع شعري</a:t>
            </a:r>
            <a:endParaRPr lang="ar-MA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8811" y="585769"/>
            <a:ext cx="11880159" cy="62581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أـ تحويل البيتين الشعريين، إلى </a:t>
            </a: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نثر: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100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العلم والأخلاق سر النجاح.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 </a:t>
            </a: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  توضيح الفكرة وشرحها؛ وذلك من خلال: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تحديد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أهمية العلم ومكانته في تطور المجتمع.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lvl="0" indent="-571500" algn="r" rtl="1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إبراز أهمية الأخلاق، وضرورة تحديد دورها إلى جانب العلم.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 </a:t>
            </a:r>
            <a:r>
              <a:rPr lang="ar-MA" sz="3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 تدعيم الشرح بالأمثلة </a:t>
            </a:r>
            <a:r>
              <a:rPr lang="ar-MA" sz="3200" b="1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والشواهد:</a:t>
            </a:r>
            <a:endParaRPr lang="ar-MA" sz="3200" dirty="0" smtClean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لقد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كانت الأمة الإسلامية فيما كانت عليه من عزة ورفعة بين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الأمم،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فقط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عندما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ربطت بين شعبة العلم وشعبة الأخلاق، فعندما اعتبرتهما "وجهان لعملة واحدة" كان الرقي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MA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fr-FR" sz="3200" b="1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إنما بعثت لأتمم مكارم الأخلاق</a:t>
            </a:r>
            <a:r>
              <a:rPr lang="fr-FR" sz="3200" b="1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إنما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الأمم الأخلاق ما بقيت  * * *  فإن همُ ذهبت أخلاقهم ذهبوا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85470" indent="-180340" algn="r" rtl="1">
              <a:spcAft>
                <a:spcPts val="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يا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طالب العلم لا تبغِ به بدلاً   *** فقد ظفرت ورب اللَّوح والقلم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85470" indent="-180340" algn="r" rtl="1">
              <a:spcAft>
                <a:spcPts val="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واجهد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بعزم قوي لا ثناء له *** لو يعلم المرء قدر العلم لم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ينمِ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97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1015" y="262212"/>
            <a:ext cx="1185906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85470" lvl="0" indent="-585470" algn="r" rtl="1"/>
            <a:r>
              <a:rPr lang="ar-MA" sz="3200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 ـ إبداء الرأي الشخصي في موقف الشاعر</a:t>
            </a:r>
            <a:r>
              <a:rPr lang="ar-MA" sz="3200" b="1" dirty="0" smtClean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58400" y="1566013"/>
            <a:ext cx="201168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211015" y="2438927"/>
            <a:ext cx="11859065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الاستنتاج:</a:t>
            </a:r>
            <a:r>
              <a:rPr lang="ar-MA" sz="3600" b="1" dirty="0">
                <a:solidFill>
                  <a:srgbClr val="0D0D0D"/>
                </a:solidFill>
                <a:ea typeface="Times New Roman" panose="02020603050405020304" pitchFamily="18" charset="0"/>
              </a:rPr>
              <a:t> صفحة 54</a:t>
            </a:r>
            <a:endParaRPr lang="ar-MA" sz="3600" dirty="0"/>
          </a:p>
        </p:txBody>
      </p: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156</TotalTime>
  <Words>267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25</cp:revision>
  <dcterms:created xsi:type="dcterms:W3CDTF">2022-09-27T21:07:30Z</dcterms:created>
  <dcterms:modified xsi:type="dcterms:W3CDTF">2022-11-02T18:27:26Z</dcterms:modified>
</cp:coreProperties>
</file>