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30-05-1444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7285" y="2628313"/>
            <a:ext cx="1166211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تفسير وتوسيع مقطع شعري: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الانتاج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34238" y="257720"/>
            <a:ext cx="275022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/>
              <a:t>تقويم تشخيصي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4227" y="1176620"/>
            <a:ext cx="9689109" cy="7694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/>
              <a:t>ماهي الخطوات المتبعة </a:t>
            </a:r>
            <a:r>
              <a:rPr lang="ar-MA" sz="4400" b="1" dirty="0" smtClean="0"/>
              <a:t>لتفسير وتوسيع </a:t>
            </a:r>
            <a:r>
              <a:rPr lang="ar-MA" sz="4400" b="1" dirty="0"/>
              <a:t>مقطع شعري؟ </a:t>
            </a: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65561" y="74839"/>
            <a:ext cx="419919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/>
              <a:t>أنشطة الإنتاج: صفحة 55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4745" y="819646"/>
            <a:ext cx="11894225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prstClr val="black"/>
                </a:solidFill>
              </a:rPr>
              <a:t>احترام </a:t>
            </a:r>
            <a:r>
              <a:rPr lang="ar-MA" sz="3200" b="1" dirty="0">
                <a:solidFill>
                  <a:prstClr val="black"/>
                </a:solidFill>
              </a:rPr>
              <a:t>عناصر المهارة.                                    </a:t>
            </a:r>
            <a:r>
              <a:rPr lang="ar-MA" sz="3200" b="1" dirty="0" smtClean="0">
                <a:solidFill>
                  <a:prstClr val="black"/>
                </a:solidFill>
              </a:rPr>
              <a:t>                                    </a:t>
            </a:r>
            <a:r>
              <a:rPr lang="ar-MA" sz="3200" b="1" dirty="0">
                <a:solidFill>
                  <a:prstClr val="black"/>
                </a:solidFill>
              </a:rPr>
              <a:t>(10ن)  </a:t>
            </a:r>
          </a:p>
          <a:p>
            <a:pPr lvl="2" algn="r" rtl="1"/>
            <a:r>
              <a:rPr lang="ar-MA" sz="3200" b="1" dirty="0">
                <a:solidFill>
                  <a:prstClr val="black"/>
                </a:solidFill>
              </a:rPr>
              <a:t>•	تحديد الفكرة المحورية للمقطع الشعري             (2)</a:t>
            </a:r>
          </a:p>
          <a:p>
            <a:pPr lvl="2" algn="r" rtl="1"/>
            <a:r>
              <a:rPr lang="ar-MA" sz="3200" b="1" dirty="0">
                <a:solidFill>
                  <a:prstClr val="black"/>
                </a:solidFill>
              </a:rPr>
              <a:t>•	وضع مقدمة وعرض وخاتمة.                         (2)</a:t>
            </a:r>
          </a:p>
          <a:p>
            <a:pPr lvl="2" algn="r" rtl="1"/>
            <a:r>
              <a:rPr lang="ar-MA" sz="3200" b="1" dirty="0">
                <a:solidFill>
                  <a:prstClr val="black"/>
                </a:solidFill>
              </a:rPr>
              <a:t>•	توضيح الفكرة وشرحها .                               (2)   </a:t>
            </a:r>
          </a:p>
          <a:p>
            <a:pPr lvl="2" algn="r" rtl="1"/>
            <a:r>
              <a:rPr lang="ar-MA" sz="3200" b="1" dirty="0">
                <a:solidFill>
                  <a:prstClr val="black"/>
                </a:solidFill>
              </a:rPr>
              <a:t>•	استعمال الشواهد والأمثلة.                             (2)</a:t>
            </a:r>
          </a:p>
          <a:p>
            <a:pPr lvl="2" algn="r" rtl="1"/>
            <a:r>
              <a:rPr lang="ar-MA" sz="3200" b="1" dirty="0">
                <a:solidFill>
                  <a:prstClr val="black"/>
                </a:solidFill>
              </a:rPr>
              <a:t>•	إبداء الرأي الشخصي.                                   (2)  </a:t>
            </a:r>
          </a:p>
          <a:p>
            <a:pPr marL="457200" indent="-4572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prstClr val="black"/>
                </a:solidFill>
              </a:rPr>
              <a:t>احترام </a:t>
            </a:r>
            <a:r>
              <a:rPr lang="ar-MA" sz="3200" b="1" dirty="0">
                <a:solidFill>
                  <a:prstClr val="black"/>
                </a:solidFill>
              </a:rPr>
              <a:t>قواعد اللغة العربية؛ النحو، الصرف، الإملاء.            </a:t>
            </a:r>
            <a:r>
              <a:rPr lang="ar-MA" sz="3200" b="1" dirty="0" smtClean="0">
                <a:solidFill>
                  <a:prstClr val="black"/>
                </a:solidFill>
              </a:rPr>
              <a:t>                        </a:t>
            </a:r>
            <a:r>
              <a:rPr lang="ar-MA" sz="3200" b="1" dirty="0">
                <a:solidFill>
                  <a:prstClr val="black"/>
                </a:solidFill>
              </a:rPr>
              <a:t>(5 ن)  </a:t>
            </a:r>
          </a:p>
          <a:p>
            <a:pPr marL="457200" indent="-4572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prstClr val="black"/>
                </a:solidFill>
              </a:rPr>
              <a:t>احترام </a:t>
            </a:r>
            <a:r>
              <a:rPr lang="ar-MA" sz="3200" b="1" dirty="0">
                <a:solidFill>
                  <a:prstClr val="black"/>
                </a:solidFill>
              </a:rPr>
              <a:t>علامات الترقيم.                                                 </a:t>
            </a:r>
            <a:r>
              <a:rPr lang="ar-MA" sz="3200" b="1" dirty="0" smtClean="0">
                <a:solidFill>
                  <a:prstClr val="black"/>
                </a:solidFill>
              </a:rPr>
              <a:t>                        </a:t>
            </a:r>
            <a:r>
              <a:rPr lang="ar-MA" sz="3200" b="1" dirty="0">
                <a:solidFill>
                  <a:prstClr val="black"/>
                </a:solidFill>
              </a:rPr>
              <a:t>(3 ن)   </a:t>
            </a:r>
          </a:p>
          <a:p>
            <a:pPr marL="457200" indent="-4572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prstClr val="black"/>
                </a:solidFill>
              </a:rPr>
              <a:t>الخط </a:t>
            </a:r>
            <a:r>
              <a:rPr lang="ar-MA" sz="3200" b="1" dirty="0">
                <a:solidFill>
                  <a:prstClr val="black"/>
                </a:solidFill>
              </a:rPr>
              <a:t>الجيد ونظافة الورقة.                                             </a:t>
            </a:r>
            <a:r>
              <a:rPr lang="ar-MA" sz="3200" b="1" dirty="0" smtClean="0">
                <a:solidFill>
                  <a:prstClr val="black"/>
                </a:solidFill>
              </a:rPr>
              <a:t>                        </a:t>
            </a:r>
            <a:r>
              <a:rPr lang="ar-MA" sz="3200" b="1" dirty="0">
                <a:solidFill>
                  <a:prstClr val="black"/>
                </a:solidFill>
              </a:rPr>
              <a:t>(2 ن)</a:t>
            </a:r>
          </a:p>
        </p:txBody>
      </p:sp>
    </p:spTree>
    <p:extLst>
      <p:ext uri="{BB962C8B-B14F-4D97-AF65-F5344CB8AC3E}">
        <p14:creationId xmlns:p14="http://schemas.microsoft.com/office/powerpoint/2010/main" val="184769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172</TotalTime>
  <Words>115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28</cp:revision>
  <dcterms:created xsi:type="dcterms:W3CDTF">2022-09-27T21:07:30Z</dcterms:created>
  <dcterms:modified xsi:type="dcterms:W3CDTF">2022-12-23T14:41:04Z</dcterms:modified>
</cp:coreProperties>
</file>