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9" r:id="rId4"/>
    <p:sldId id="270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22-04-1444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6935" y="1491175"/>
            <a:ext cx="822960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التعبير والإنشاء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7285" y="2628313"/>
            <a:ext cx="11662117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تفسير وتوسيع مقطع شعري: </a:t>
            </a:r>
            <a:r>
              <a:rPr lang="ar-MA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التطبيق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ص 54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934238" y="257720"/>
            <a:ext cx="2750225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/>
              <a:t>تقويم تشخيصي</a:t>
            </a:r>
            <a:endParaRPr lang="ar-MA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294227" y="1176620"/>
            <a:ext cx="9689109" cy="76944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400" b="1" dirty="0"/>
              <a:t>ماهي الخطوات المتبعة </a:t>
            </a:r>
            <a:r>
              <a:rPr lang="ar-MA" sz="4400" b="1" dirty="0" smtClean="0"/>
              <a:t>لتفسير وتوسيع </a:t>
            </a:r>
            <a:r>
              <a:rPr lang="ar-MA" sz="4400" b="1" dirty="0"/>
              <a:t>مقطع شعري؟ </a:t>
            </a:r>
            <a:endParaRPr lang="ar-MA" sz="4400" b="1" dirty="0"/>
          </a:p>
        </p:txBody>
      </p:sp>
    </p:spTree>
    <p:extLst>
      <p:ext uri="{BB962C8B-B14F-4D97-AF65-F5344CB8AC3E}">
        <p14:creationId xmlns:p14="http://schemas.microsoft.com/office/powerpoint/2010/main" val="187493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75717" y="173314"/>
            <a:ext cx="5873253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smtClean="0"/>
              <a:t>قراءة المقطع الشعري </a:t>
            </a:r>
            <a:r>
              <a:rPr lang="ar-MA" sz="4000" b="1" dirty="0"/>
              <a:t>وفهمه:</a:t>
            </a:r>
            <a:endParaRPr lang="ar-MA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11015" y="1120350"/>
            <a:ext cx="11837955" cy="55217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342900" indent="-342900" algn="r" rtl="1">
              <a:lnSpc>
                <a:spcPct val="150000"/>
              </a:lnSpc>
              <a:buFont typeface="+mj-cs"/>
              <a:buAutoNum type="arabic2Minus"/>
            </a:pPr>
            <a:r>
              <a:rPr lang="ar-MA" sz="4000" b="1" u="sng" dirty="0" smtClean="0">
                <a:solidFill>
                  <a:srgbClr val="FF0000"/>
                </a:solidFill>
              </a:rPr>
              <a:t>شروح </a:t>
            </a:r>
            <a:r>
              <a:rPr lang="ar-MA" sz="4000" b="1" u="sng" dirty="0">
                <a:solidFill>
                  <a:srgbClr val="FF0000"/>
                </a:solidFill>
              </a:rPr>
              <a:t>وإيضاحات</a:t>
            </a:r>
            <a:r>
              <a:rPr lang="ar-MA" sz="4000" b="1" u="sng" dirty="0" smtClean="0">
                <a:solidFill>
                  <a:srgbClr val="FF0000"/>
                </a:solidFill>
              </a:rPr>
              <a:t>:</a:t>
            </a:r>
          </a:p>
          <a:p>
            <a:pPr marL="457200" indent="-4572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MA" sz="4000" b="1" dirty="0"/>
              <a:t>الفذ: </a:t>
            </a:r>
            <a:r>
              <a:rPr lang="ar-MA" sz="4000" b="1" dirty="0" smtClean="0"/>
              <a:t>..........................</a:t>
            </a:r>
            <a:endParaRPr lang="ar-MA" sz="4000" b="1" dirty="0"/>
          </a:p>
          <a:p>
            <a:pPr marL="457200" indent="-4572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MA" sz="4000" b="1" dirty="0"/>
              <a:t>الجلالة: </a:t>
            </a:r>
            <a:r>
              <a:rPr lang="ar-MA" sz="4000" b="1" dirty="0" smtClean="0"/>
              <a:t>.........................</a:t>
            </a:r>
            <a:endParaRPr lang="ar-MA" sz="4000" b="1" dirty="0"/>
          </a:p>
          <a:p>
            <a:pPr marL="457200" indent="-4572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MA" sz="4000" b="1" dirty="0"/>
              <a:t>العز: </a:t>
            </a:r>
            <a:r>
              <a:rPr lang="ar-MA" sz="4000" b="1" dirty="0" smtClean="0"/>
              <a:t>...........................</a:t>
            </a:r>
            <a:endParaRPr lang="ar-MA" sz="4000" b="1" dirty="0"/>
          </a:p>
          <a:p>
            <a:pPr algn="r" rtl="1">
              <a:lnSpc>
                <a:spcPct val="150000"/>
              </a:lnSpc>
            </a:pPr>
            <a:r>
              <a:rPr lang="ar-MA" sz="4000" b="1" u="sng" dirty="0" smtClean="0">
                <a:solidFill>
                  <a:srgbClr val="FF0000"/>
                </a:solidFill>
              </a:rPr>
              <a:t>ب- الفكرة </a:t>
            </a:r>
            <a:r>
              <a:rPr lang="ar-MA" sz="4000" b="1" u="sng" dirty="0" smtClean="0">
                <a:solidFill>
                  <a:srgbClr val="FF0000"/>
                </a:solidFill>
              </a:rPr>
              <a:t>المحورية </a:t>
            </a:r>
            <a:r>
              <a:rPr lang="ar-MA" sz="4000" b="1" u="sng" dirty="0" smtClean="0">
                <a:solidFill>
                  <a:srgbClr val="FF0000"/>
                </a:solidFill>
              </a:rPr>
              <a:t>:</a:t>
            </a:r>
          </a:p>
          <a:p>
            <a:pPr marL="457200" indent="-4572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000" b="1" dirty="0" smtClean="0"/>
              <a:t>............................................................</a:t>
            </a:r>
            <a:endParaRPr lang="ar-MA" sz="4000" b="1" dirty="0"/>
          </a:p>
        </p:txBody>
      </p:sp>
    </p:spTree>
    <p:extLst>
      <p:ext uri="{BB962C8B-B14F-4D97-AF65-F5344CB8AC3E}">
        <p14:creationId xmlns:p14="http://schemas.microsoft.com/office/powerpoint/2010/main" val="43883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75717" y="173314"/>
            <a:ext cx="5873253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smtClean="0"/>
              <a:t>قراءة المقطع الشعري </a:t>
            </a:r>
            <a:r>
              <a:rPr lang="ar-MA" sz="4000" b="1" dirty="0"/>
              <a:t>وفهمه:</a:t>
            </a:r>
            <a:endParaRPr lang="ar-MA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11015" y="1120350"/>
            <a:ext cx="11837955" cy="44012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342900" indent="-342900" algn="r" rtl="1">
              <a:buFont typeface="+mj-cs"/>
              <a:buAutoNum type="arabic2Minus"/>
            </a:pPr>
            <a:r>
              <a:rPr lang="ar-MA" sz="4000" b="1" u="sng" dirty="0" smtClean="0">
                <a:solidFill>
                  <a:srgbClr val="FF0000"/>
                </a:solidFill>
              </a:rPr>
              <a:t>شروح </a:t>
            </a:r>
            <a:r>
              <a:rPr lang="ar-MA" sz="4000" b="1" u="sng" dirty="0">
                <a:solidFill>
                  <a:srgbClr val="FF0000"/>
                </a:solidFill>
              </a:rPr>
              <a:t>وإيضاحات</a:t>
            </a:r>
            <a:r>
              <a:rPr lang="ar-MA" sz="4000" b="1" u="sng" dirty="0" smtClean="0">
                <a:solidFill>
                  <a:srgbClr val="FF0000"/>
                </a:solidFill>
              </a:rPr>
              <a:t>: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MA" sz="4000" b="1" dirty="0"/>
              <a:t>الفذ: العظيم</a:t>
            </a:r>
            <a:endParaRPr lang="ar-MA" sz="4000" b="1" dirty="0"/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MA" sz="4000" b="1" dirty="0"/>
              <a:t>الجلالة: العظمة</a:t>
            </a:r>
            <a:endParaRPr lang="ar-MA" sz="4000" b="1" dirty="0"/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MA" sz="4000" b="1" dirty="0"/>
              <a:t>العز: القوة والغلبة</a:t>
            </a:r>
            <a:endParaRPr lang="ar-MA" sz="4000" b="1" dirty="0"/>
          </a:p>
          <a:p>
            <a:pPr algn="r" rtl="1"/>
            <a:r>
              <a:rPr lang="ar-MA" sz="4000" b="1" u="sng" dirty="0" smtClean="0">
                <a:solidFill>
                  <a:srgbClr val="FF0000"/>
                </a:solidFill>
              </a:rPr>
              <a:t>ب- الفكرة </a:t>
            </a:r>
            <a:r>
              <a:rPr lang="ar-MA" sz="4000" b="1" u="sng" dirty="0" smtClean="0">
                <a:solidFill>
                  <a:srgbClr val="FF0000"/>
                </a:solidFill>
              </a:rPr>
              <a:t>المحورية </a:t>
            </a:r>
            <a:r>
              <a:rPr lang="ar-MA" sz="4000" b="1" u="sng" dirty="0" smtClean="0">
                <a:solidFill>
                  <a:srgbClr val="FF0000"/>
                </a:solidFill>
              </a:rPr>
              <a:t>: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4000" b="1" dirty="0"/>
              <a:t>حب بلاد المغرب والاعتزاز بالانتماء إليه، والافتخار بعظمة رجاله وقوتهم على مر التاريخ..</a:t>
            </a:r>
            <a:endParaRPr lang="ar-MA" sz="4000" b="1" dirty="0"/>
          </a:p>
        </p:txBody>
      </p:sp>
    </p:spTree>
    <p:extLst>
      <p:ext uri="{BB962C8B-B14F-4D97-AF65-F5344CB8AC3E}">
        <p14:creationId xmlns:p14="http://schemas.microsoft.com/office/powerpoint/2010/main" val="187716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849772" y="74839"/>
            <a:ext cx="4199198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/>
              <a:t>2</a:t>
            </a:r>
            <a:r>
              <a:rPr lang="ar-MA" sz="3600" b="1" dirty="0"/>
              <a:t>. </a:t>
            </a:r>
            <a:r>
              <a:rPr lang="ar-MA" sz="3600" b="1" dirty="0"/>
              <a:t>شرح الفكرة وتوضيحها</a:t>
            </a:r>
            <a:endParaRPr lang="ar-MA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54745" y="819646"/>
            <a:ext cx="11894225" cy="40318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ar-MA" sz="3200" b="1" dirty="0" smtClean="0">
                <a:solidFill>
                  <a:prstClr val="black"/>
                </a:solidFill>
              </a:rPr>
              <a:t>تحديد </a:t>
            </a:r>
            <a:r>
              <a:rPr lang="ar-MA" sz="3200" b="1" dirty="0">
                <a:solidFill>
                  <a:prstClr val="black"/>
                </a:solidFill>
              </a:rPr>
              <a:t>الموقع الاستراتيجي </a:t>
            </a:r>
            <a:r>
              <a:rPr lang="ar-MA" sz="3200" b="1" dirty="0" smtClean="0">
                <a:solidFill>
                  <a:prstClr val="black"/>
                </a:solidFill>
              </a:rPr>
              <a:t>للمغرب - </a:t>
            </a:r>
            <a:r>
              <a:rPr lang="ar-MA" sz="3200" b="1" dirty="0">
                <a:solidFill>
                  <a:prstClr val="black"/>
                </a:solidFill>
              </a:rPr>
              <a:t>واجهتين </a:t>
            </a:r>
            <a:r>
              <a:rPr lang="ar-MA" sz="3200" b="1" dirty="0" smtClean="0">
                <a:solidFill>
                  <a:prstClr val="black"/>
                </a:solidFill>
              </a:rPr>
              <a:t>بحريتين - جبال الأطلس – الصحراء - الامتداد التاريخي.</a:t>
            </a:r>
          </a:p>
          <a:p>
            <a:pPr marL="457200" indent="-457200" algn="r" rtl="1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ar-MA" sz="3200" b="1" dirty="0" smtClean="0">
                <a:solidFill>
                  <a:prstClr val="black"/>
                </a:solidFill>
              </a:rPr>
              <a:t>الاستشهاد </a:t>
            </a:r>
            <a:r>
              <a:rPr lang="ar-MA" sz="3200" b="1" dirty="0">
                <a:solidFill>
                  <a:prstClr val="black"/>
                </a:solidFill>
              </a:rPr>
              <a:t>بما لعبته فاس منذ القدم في نشر العلم والمعرفة من خلال جامعة القرويين، وأن المغرب شكل استثناء عبر التاريخ؛ إذ لم يخضع للعثمانيين ولا للعباسيين.</a:t>
            </a:r>
          </a:p>
          <a:p>
            <a:pPr marL="457200" indent="-457200" algn="r" rtl="1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ar-MA" sz="3200" b="1" dirty="0" smtClean="0">
                <a:solidFill>
                  <a:prstClr val="black"/>
                </a:solidFill>
              </a:rPr>
              <a:t>عظمة </a:t>
            </a:r>
            <a:r>
              <a:rPr lang="ar-MA" sz="3200" b="1" dirty="0">
                <a:solidFill>
                  <a:prstClr val="black"/>
                </a:solidFill>
              </a:rPr>
              <a:t>رجال المغرب على مر التاريخ، اشتهار المغاربة بالبطولة والدفاع عن الوطن، (طارق بن زياد/ يوسف بن تاشفين/ يعقوب المنصور(معركة الآراك) أحمد المنصور الذهبي (وادي المخازن/ معركة الملوك الثلاثة) ابن رشد / ابن خلدون).</a:t>
            </a:r>
          </a:p>
          <a:p>
            <a:pPr marL="914400" lvl="1" indent="-457200" algn="r" rtl="1">
              <a:buFont typeface="Wingdings" panose="05000000000000000000" pitchFamily="2" charset="2"/>
              <a:buChar char="v"/>
            </a:pPr>
            <a:r>
              <a:rPr lang="ar-MA" sz="3200" b="1" dirty="0" smtClean="0">
                <a:solidFill>
                  <a:prstClr val="black"/>
                </a:solidFill>
              </a:rPr>
              <a:t>توظيف </a:t>
            </a:r>
            <a:r>
              <a:rPr lang="ar-MA" sz="3200" b="1" dirty="0">
                <a:solidFill>
                  <a:prstClr val="black"/>
                </a:solidFill>
              </a:rPr>
              <a:t>الأمثلة والشواهد.</a:t>
            </a:r>
            <a:endParaRPr lang="ar-MA" sz="3200" b="1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173329" y="4949995"/>
            <a:ext cx="3875641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/>
              <a:t>3. </a:t>
            </a:r>
            <a:r>
              <a:rPr lang="ar-MA" sz="3600" b="1" dirty="0"/>
              <a:t>إبداء الرأي الشخصي</a:t>
            </a:r>
            <a:endParaRPr lang="ar-MA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54745" y="5798551"/>
            <a:ext cx="1189422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spcAft>
                <a:spcPts val="0"/>
              </a:spcAft>
            </a:pPr>
            <a:r>
              <a:rPr lang="ar-MA" sz="3600" b="1" dirty="0"/>
              <a:t>تحويل </a:t>
            </a:r>
            <a:r>
              <a:rPr lang="ar-MA" sz="3600" b="1" dirty="0"/>
              <a:t>هذه الأفكار إلى موضوع </a:t>
            </a:r>
            <a:r>
              <a:rPr lang="ar-MA" sz="3600" b="1" dirty="0" smtClean="0"/>
              <a:t>متماسك.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847692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</p:bld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167</TotalTime>
  <Words>193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27</cp:revision>
  <dcterms:created xsi:type="dcterms:W3CDTF">2022-09-27T21:07:30Z</dcterms:created>
  <dcterms:modified xsi:type="dcterms:W3CDTF">2022-11-16T18:23:26Z</dcterms:modified>
</cp:coreProperties>
</file>