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64" r:id="rId2"/>
    <p:sldId id="275" r:id="rId3"/>
    <p:sldId id="257" r:id="rId4"/>
    <p:sldId id="266" r:id="rId5"/>
    <p:sldId id="260" r:id="rId6"/>
    <p:sldId id="259" r:id="rId7"/>
    <p:sldId id="291" r:id="rId8"/>
    <p:sldId id="292" r:id="rId9"/>
    <p:sldId id="269" r:id="rId10"/>
    <p:sldId id="288" r:id="rId11"/>
    <p:sldId id="279" r:id="rId12"/>
    <p:sldId id="290"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91"/>
            <p14:sldId id="292"/>
            <p14:sldId id="269"/>
            <p14:sldId id="288"/>
            <p14:sldId id="279"/>
            <p14:sldId id="290"/>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M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42FD99BC-0DDE-4F21-97D9-5843B55D663D}" type="datetimeFigureOut">
              <a:rPr lang="ar-MA" smtClean="0"/>
              <a:t>04-10-1444</a:t>
            </a:fld>
            <a:endParaRPr lang="ar-M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M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M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M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1FF67B31-D8D7-4720-8C39-58D4AC36D6BB}" type="slidenum">
              <a:rPr lang="ar-MA" smtClean="0"/>
              <a:t>‹#›</a:t>
            </a:fld>
            <a:endParaRPr lang="ar-MA"/>
          </a:p>
        </p:txBody>
      </p:sp>
    </p:spTree>
    <p:extLst>
      <p:ext uri="{BB962C8B-B14F-4D97-AF65-F5344CB8AC3E}">
        <p14:creationId xmlns:p14="http://schemas.microsoft.com/office/powerpoint/2010/main" val="2744976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MA" dirty="0"/>
          </a:p>
        </p:txBody>
      </p:sp>
      <p:sp>
        <p:nvSpPr>
          <p:cNvPr id="4" name="Slide Number Placeholder 3"/>
          <p:cNvSpPr>
            <a:spLocks noGrp="1"/>
          </p:cNvSpPr>
          <p:nvPr>
            <p:ph type="sldNum" sz="quarter" idx="10"/>
          </p:nvPr>
        </p:nvSpPr>
        <p:spPr/>
        <p:txBody>
          <a:bodyPr/>
          <a:lstStyle/>
          <a:p>
            <a:fld id="{1FF67B31-D8D7-4720-8C39-58D4AC36D6BB}" type="slidenum">
              <a:rPr lang="ar-MA" smtClean="0"/>
              <a:t>7</a:t>
            </a:fld>
            <a:endParaRPr lang="ar-MA"/>
          </a:p>
        </p:txBody>
      </p:sp>
    </p:spTree>
    <p:extLst>
      <p:ext uri="{BB962C8B-B14F-4D97-AF65-F5344CB8AC3E}">
        <p14:creationId xmlns:p14="http://schemas.microsoft.com/office/powerpoint/2010/main" val="3323627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04-10-1444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04-10-1444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04-10-1444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04-10-1444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04-10-1444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04-10-1444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smtClean="0">
                <a:solidFill>
                  <a:schemeClr val="bg1"/>
                </a:solidFill>
                <a:effectLst>
                  <a:outerShdw blurRad="38100" dist="38100" dir="2700000" algn="tl">
                    <a:srgbClr val="000000">
                      <a:alpha val="43137"/>
                    </a:srgbClr>
                  </a:outerShdw>
                </a:effectLst>
              </a:rPr>
              <a:t>السكاني</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اَلتَّلَوُّثُ الضَّجِيجِيُّ لِلْبِيئَةِ ص: </a:t>
            </a:r>
            <a:r>
              <a:rPr lang="ar-MA" sz="5400" b="1" dirty="0" smtClean="0">
                <a:solidFill>
                  <a:srgbClr val="FF0000"/>
                </a:solidFill>
                <a:effectLst>
                  <a:outerShdw blurRad="38100" dist="38100" dir="2700000" algn="tl">
                    <a:srgbClr val="000000">
                      <a:alpha val="43137"/>
                    </a:srgbClr>
                  </a:outerShdw>
                </a:effectLst>
              </a:rPr>
              <a:t>170</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75847"/>
            <a:ext cx="11844997" cy="6553589"/>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36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3600" b="1" dirty="0" smtClean="0">
                <a:solidFill>
                  <a:schemeClr val="bg1"/>
                </a:solidFill>
                <a:highlight>
                  <a:srgbClr val="FFFF00"/>
                </a:highlight>
                <a:latin typeface="Calibri" panose="020F0502020204030204" pitchFamily="34" charset="0"/>
                <a:ea typeface="Calibri" panose="020F0502020204030204" pitchFamily="34" charset="0"/>
              </a:rPr>
              <a:t>¤ </a:t>
            </a:r>
            <a:r>
              <a:rPr lang="ar-SA" sz="3600" b="1" dirty="0">
                <a:solidFill>
                  <a:schemeClr val="bg1"/>
                </a:solidFill>
                <a:highlight>
                  <a:srgbClr val="FFFF00"/>
                </a:highlight>
                <a:latin typeface="Calibri" panose="020F0502020204030204" pitchFamily="34" charset="0"/>
                <a:ea typeface="Calibri" panose="020F0502020204030204" pitchFamily="34" charset="0"/>
              </a:rPr>
              <a:t>الأفعال المضارعة:</a:t>
            </a:r>
            <a:r>
              <a:rPr lang="ar-SA" sz="3600" b="1" dirty="0" smtClean="0">
                <a:solidFill>
                  <a:schemeClr val="bg1"/>
                </a:solidFill>
                <a:latin typeface="Calibri" panose="020F0502020204030204" pitchFamily="34" charset="0"/>
                <a:ea typeface="Calibri" panose="020F0502020204030204" pitchFamily="34" charset="0"/>
              </a:rPr>
              <a:t> </a:t>
            </a:r>
            <a:r>
              <a:rPr lang="ar-SA" sz="3600" b="1" dirty="0">
                <a:solidFill>
                  <a:schemeClr val="bg1"/>
                </a:solidFill>
                <a:latin typeface="Calibri" panose="020F0502020204030204" pitchFamily="34" charset="0"/>
                <a:ea typeface="Calibri" panose="020F0502020204030204" pitchFamily="34" charset="0"/>
              </a:rPr>
              <a:t>[يعتبر – يشق – تعيش – يعانون- </a:t>
            </a:r>
            <a:r>
              <a:rPr lang="ar-SA" sz="3600" b="1" dirty="0" smtClean="0">
                <a:solidFill>
                  <a:schemeClr val="bg1"/>
                </a:solidFill>
                <a:latin typeface="Calibri" panose="020F0502020204030204" pitchFamily="34" charset="0"/>
                <a:ea typeface="Calibri" panose="020F0502020204030204" pitchFamily="34" charset="0"/>
              </a:rPr>
              <a:t>يصير– </a:t>
            </a:r>
            <a:r>
              <a:rPr lang="ar-SA" sz="3600" b="1" dirty="0">
                <a:solidFill>
                  <a:schemeClr val="bg1"/>
                </a:solidFill>
                <a:latin typeface="Calibri" panose="020F0502020204030204" pitchFamily="34" charset="0"/>
                <a:ea typeface="Calibri" panose="020F0502020204030204" pitchFamily="34" charset="0"/>
              </a:rPr>
              <a:t>يسبب </a:t>
            </a:r>
            <a:r>
              <a:rPr lang="ar-SA" sz="3600" b="1" dirty="0" smtClean="0">
                <a:solidFill>
                  <a:schemeClr val="bg1"/>
                </a:solidFill>
                <a:latin typeface="Calibri" panose="020F0502020204030204" pitchFamily="34" charset="0"/>
                <a:ea typeface="Calibri" panose="020F0502020204030204" pitchFamily="34" charset="0"/>
              </a:rPr>
              <a:t>... </a:t>
            </a:r>
            <a:r>
              <a:rPr lang="ar-SA" sz="3600" b="1" dirty="0">
                <a:solidFill>
                  <a:schemeClr val="bg1"/>
                </a:solidFill>
                <a:latin typeface="Calibri" panose="020F0502020204030204" pitchFamily="34" charset="0"/>
                <a:ea typeface="Calibri" panose="020F0502020204030204" pitchFamily="34" charset="0"/>
              </a:rPr>
              <a:t>]؛ وهي الدالة على الحاضر والمستقبل، مما يؤشر على أن التلوث الضجيجي يهدد الصحة الجسدية والنفسية للإنسان آنيا </a:t>
            </a:r>
            <a:r>
              <a:rPr lang="ar-SA" sz="3600" b="1" dirty="0" smtClean="0">
                <a:solidFill>
                  <a:schemeClr val="bg1"/>
                </a:solidFill>
                <a:latin typeface="Calibri" panose="020F0502020204030204" pitchFamily="34" charset="0"/>
                <a:ea typeface="Calibri" panose="020F0502020204030204" pitchFamily="34" charset="0"/>
              </a:rPr>
              <a:t>ومستقبليا.</a:t>
            </a:r>
            <a:endParaRPr lang="ar-MA" sz="3600" b="1" dirty="0" smtClean="0">
              <a:solidFill>
                <a:schemeClr val="bg1"/>
              </a:solidFill>
              <a:latin typeface="Calibri" panose="020F0502020204030204" pitchFamily="34" charset="0"/>
              <a:ea typeface="Calibri" panose="020F0502020204030204" pitchFamily="34" charset="0"/>
            </a:endParaRPr>
          </a:p>
          <a:p>
            <a:pPr algn="justLow" rtl="1">
              <a:lnSpc>
                <a:spcPct val="115000"/>
              </a:lnSpc>
              <a:spcAft>
                <a:spcPts val="1000"/>
              </a:spcAft>
            </a:pPr>
            <a:r>
              <a:rPr lang="ar-SA" sz="3600" b="1" dirty="0">
                <a:solidFill>
                  <a:schemeClr val="bg1"/>
                </a:solidFill>
                <a:highlight>
                  <a:srgbClr val="FFFF00"/>
                </a:highlight>
                <a:latin typeface="Calibri" panose="020F0502020204030204" pitchFamily="34" charset="0"/>
                <a:ea typeface="Calibri" panose="020F0502020204030204" pitchFamily="34" charset="0"/>
              </a:rPr>
              <a:t>¤ التكرار</a:t>
            </a:r>
            <a:r>
              <a:rPr lang="ar-MA" sz="3600" b="1" dirty="0" smtClean="0">
                <a:solidFill>
                  <a:schemeClr val="bg1"/>
                </a:solidFill>
                <a:highlight>
                  <a:srgbClr val="FFFF00"/>
                </a:highlight>
                <a:latin typeface="Calibri" panose="020F0502020204030204" pitchFamily="34" charset="0"/>
                <a:ea typeface="Calibri" panose="020F0502020204030204" pitchFamily="34" charset="0"/>
              </a:rPr>
              <a:t>:</a:t>
            </a:r>
            <a:r>
              <a:rPr lang="ar-MA" sz="3600" b="1" dirty="0" smtClean="0">
                <a:solidFill>
                  <a:schemeClr val="bg1"/>
                </a:solidFill>
                <a:latin typeface="Calibri" panose="020F0502020204030204" pitchFamily="34" charset="0"/>
                <a:ea typeface="Calibri" panose="020F0502020204030204" pitchFamily="34" charset="0"/>
              </a:rPr>
              <a:t> </a:t>
            </a:r>
            <a:r>
              <a:rPr lang="ar-SA" sz="3600" b="1" dirty="0">
                <a:solidFill>
                  <a:schemeClr val="bg1"/>
                </a:solidFill>
                <a:latin typeface="Calibri" panose="020F0502020204030204" pitchFamily="34" charset="0"/>
                <a:ea typeface="Calibri" panose="020F0502020204030204" pitchFamily="34" charset="0"/>
              </a:rPr>
              <a:t>[الضجيج – تلوث البيئة – الموسيقى الصاخبة – السمع – صوت - أصوات...]؛ وذلك للتأكيد على موضوع النص وضمان استمراريته، وانسيابه التلفظي</a:t>
            </a:r>
            <a:r>
              <a:rPr lang="ar-SA" sz="3600" b="1" dirty="0" smtClean="0">
                <a:solidFill>
                  <a:schemeClr val="bg1"/>
                </a:solidFill>
                <a:latin typeface="Calibri" panose="020F0502020204030204" pitchFamily="34" charset="0"/>
                <a:ea typeface="Calibri" panose="020F0502020204030204" pitchFamily="34" charset="0"/>
              </a:rPr>
              <a:t>.</a:t>
            </a:r>
            <a:endParaRPr lang="ar-MA" sz="3600" b="1" dirty="0" smtClean="0">
              <a:solidFill>
                <a:schemeClr val="bg1"/>
              </a:solidFill>
              <a:latin typeface="Calibri" panose="020F0502020204030204" pitchFamily="34" charset="0"/>
              <a:ea typeface="Calibri" panose="020F0502020204030204" pitchFamily="34" charset="0"/>
            </a:endParaRPr>
          </a:p>
          <a:p>
            <a:pPr lvl="0" algn="justLow" rtl="1">
              <a:lnSpc>
                <a:spcPct val="115000"/>
              </a:lnSpc>
              <a:spcAft>
                <a:spcPts val="1000"/>
              </a:spcAft>
            </a:pPr>
            <a:r>
              <a:rPr lang="ar-SA" sz="3600" b="1" dirty="0">
                <a:solidFill>
                  <a:prstClr val="black"/>
                </a:solidFill>
                <a:highlight>
                  <a:srgbClr val="FFFF00"/>
                </a:highlight>
                <a:latin typeface="Calibri" panose="020F0502020204030204" pitchFamily="34" charset="0"/>
                <a:ea typeface="Calibri" panose="020F0502020204030204" pitchFamily="34" charset="0"/>
              </a:rPr>
              <a:t>¤ أسلوب التمثيل</a:t>
            </a:r>
            <a:r>
              <a:rPr lang="ar-MA" sz="3600" b="1" dirty="0" smtClean="0">
                <a:solidFill>
                  <a:prstClr val="black"/>
                </a:solidFill>
                <a:highlight>
                  <a:srgbClr val="FFFF00"/>
                </a:highlight>
                <a:latin typeface="Calibri" panose="020F0502020204030204" pitchFamily="34" charset="0"/>
                <a:ea typeface="Calibri" panose="020F0502020204030204" pitchFamily="34" charset="0"/>
              </a:rPr>
              <a:t>:</a:t>
            </a:r>
            <a:r>
              <a:rPr lang="ar-MA" sz="3600" b="1" dirty="0" smtClean="0">
                <a:solidFill>
                  <a:prstClr val="black"/>
                </a:solidFill>
                <a:latin typeface="Calibri" panose="020F0502020204030204" pitchFamily="34" charset="0"/>
                <a:ea typeface="Calibri" panose="020F0502020204030204" pitchFamily="34" charset="0"/>
              </a:rPr>
              <a:t> </a:t>
            </a:r>
            <a:r>
              <a:rPr lang="ar-SA" sz="3600" b="1" dirty="0">
                <a:solidFill>
                  <a:prstClr val="black"/>
                </a:solidFill>
                <a:latin typeface="Calibri" panose="020F0502020204030204" pitchFamily="34" charset="0"/>
                <a:ea typeface="Calibri" panose="020F0502020204030204" pitchFamily="34" charset="0"/>
              </a:rPr>
              <a:t>[مثل عمليات الحدادة – كصوت محركات – كالمقاهي - ...]؛ وهو أسلوب للتوضيح والتفسير.</a:t>
            </a:r>
            <a:endParaRPr lang="ar-MA" sz="3600" b="1" dirty="0">
              <a:solidFill>
                <a:prstClr val="black"/>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608464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3218" y="1259057"/>
            <a:ext cx="11690252" cy="4975657"/>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a:solidFill>
                  <a:srgbClr val="00B050"/>
                </a:solidFill>
                <a:effectLst>
                  <a:outerShdw blurRad="38100" dist="38100" dir="2700000" algn="tl">
                    <a:srgbClr val="000000">
                      <a:alpha val="43137"/>
                    </a:srgbClr>
                  </a:outerShdw>
                </a:effectLst>
              </a:rPr>
              <a:t>3. </a:t>
            </a:r>
            <a:r>
              <a:rPr lang="ar-MA" sz="3600" b="1" u="sng" dirty="0" smtClean="0">
                <a:solidFill>
                  <a:srgbClr val="00B050"/>
                </a:solidFill>
                <a:effectLst>
                  <a:outerShdw blurRad="38100" dist="38100" dir="2700000" algn="tl">
                    <a:srgbClr val="000000">
                      <a:alpha val="43137"/>
                    </a:srgbClr>
                  </a:outerShdw>
                </a:effectLst>
              </a:rPr>
              <a:t>مكونات الخطاب:</a:t>
            </a:r>
            <a:endParaRPr lang="ar-MA" sz="3600" b="1" u="sng" dirty="0" smtClean="0">
              <a:solidFill>
                <a:srgbClr val="00B050"/>
              </a:solidFill>
            </a:endParaRPr>
          </a:p>
          <a:p>
            <a:pPr lvl="0" algn="r" rtl="1">
              <a:lnSpc>
                <a:spcPct val="150000"/>
              </a:lnSpc>
            </a:pPr>
            <a:r>
              <a:rPr lang="ar-MA" sz="3600" b="1" dirty="0" smtClean="0">
                <a:solidFill>
                  <a:srgbClr val="00B050"/>
                </a:solidFill>
              </a:rPr>
              <a:t>- المرسل</a:t>
            </a:r>
            <a:r>
              <a:rPr lang="ar-MA" sz="3600" b="1" dirty="0">
                <a:solidFill>
                  <a:srgbClr val="00B050"/>
                </a:solidFill>
              </a:rPr>
              <a:t>: </a:t>
            </a:r>
            <a:r>
              <a:rPr lang="ar-MA" sz="3600" b="1" dirty="0" smtClean="0">
                <a:solidFill>
                  <a:schemeClr val="bg1"/>
                </a:solidFill>
              </a:rPr>
              <a:t>.......................................</a:t>
            </a:r>
          </a:p>
          <a:p>
            <a:pPr lvl="0" algn="r" rtl="1">
              <a:lnSpc>
                <a:spcPct val="150000"/>
              </a:lnSpc>
            </a:pPr>
            <a:r>
              <a:rPr lang="ar-MA" sz="3600" b="1" dirty="0" smtClean="0">
                <a:solidFill>
                  <a:srgbClr val="00B050"/>
                </a:solidFill>
              </a:rPr>
              <a:t>- المرسل </a:t>
            </a:r>
            <a:r>
              <a:rPr lang="ar-MA" sz="3600" b="1" dirty="0">
                <a:solidFill>
                  <a:srgbClr val="00B050"/>
                </a:solidFill>
              </a:rPr>
              <a:t>إليه:  </a:t>
            </a:r>
            <a:r>
              <a:rPr lang="ar-MA" sz="3600" b="1" dirty="0" smtClean="0">
                <a:solidFill>
                  <a:schemeClr val="bg1"/>
                </a:solidFill>
              </a:rPr>
              <a:t>......................................</a:t>
            </a:r>
          </a:p>
          <a:p>
            <a:pPr lvl="0" algn="r" rtl="1">
              <a:lnSpc>
                <a:spcPct val="150000"/>
              </a:lnSpc>
            </a:pPr>
            <a:r>
              <a:rPr lang="ar-MA" sz="3600" b="1" dirty="0" smtClean="0">
                <a:solidFill>
                  <a:srgbClr val="00B050"/>
                </a:solidFill>
              </a:rPr>
              <a:t>- المقصدية</a:t>
            </a:r>
            <a:r>
              <a:rPr lang="ar-MA" sz="3600" b="1" dirty="0">
                <a:solidFill>
                  <a:srgbClr val="00B050"/>
                </a:solidFill>
              </a:rPr>
              <a:t>: </a:t>
            </a:r>
            <a:r>
              <a:rPr lang="ar-MA" sz="3600" b="1" dirty="0" smtClean="0">
                <a:solidFill>
                  <a:schemeClr val="bg1"/>
                </a:solidFill>
              </a:rPr>
              <a:t>..............................................</a:t>
            </a:r>
          </a:p>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4.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p>
          <a:p>
            <a:pPr lvl="0" algn="r" rtl="1">
              <a:lnSpc>
                <a:spcPct val="150000"/>
              </a:lnSpc>
            </a:pPr>
            <a:r>
              <a:rPr lang="ar-MA" sz="3600" b="1" dirty="0" smtClean="0">
                <a:solidFill>
                  <a:schemeClr val="bg1"/>
                </a:solidFill>
                <a:effectLst>
                  <a:outerShdw blurRad="38100" dist="38100" dir="2700000" algn="tl">
                    <a:srgbClr val="000000">
                      <a:alpha val="43137"/>
                    </a:srgbClr>
                  </a:outerShdw>
                </a:effectLst>
              </a:rPr>
              <a:t>    - ....</a:t>
            </a:r>
            <a:endParaRPr lang="ar-MA" sz="3600" b="1" dirty="0">
              <a:solidFill>
                <a:srgbClr val="00B050"/>
              </a:solidFill>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9150" y="583808"/>
            <a:ext cx="11690252" cy="4247317"/>
          </a:xfrm>
          <a:prstGeom prst="rect">
            <a:avLst/>
          </a:prstGeom>
          <a:solidFill>
            <a:schemeClr val="accent2">
              <a:lumMod val="40000"/>
              <a:lumOff val="60000"/>
            </a:schemeClr>
          </a:solidFill>
        </p:spPr>
        <p:txBody>
          <a:bodyPr wrap="square" rtlCol="1">
            <a:spAutoFit/>
          </a:bodyPr>
          <a:lstStyle/>
          <a:p>
            <a:pPr lvl="0" algn="r" rtl="1">
              <a:lnSpc>
                <a:spcPct val="150000"/>
              </a:lnSpc>
            </a:pPr>
            <a:r>
              <a:rPr lang="ar-MA" sz="3600" b="1" u="sng" dirty="0">
                <a:solidFill>
                  <a:srgbClr val="00B050"/>
                </a:solidFill>
                <a:effectLst>
                  <a:outerShdw blurRad="38100" dist="38100" dir="2700000" algn="tl">
                    <a:srgbClr val="000000">
                      <a:alpha val="43137"/>
                    </a:srgbClr>
                  </a:outerShdw>
                </a:effectLst>
              </a:rPr>
              <a:t>3. </a:t>
            </a:r>
            <a:r>
              <a:rPr lang="ar-MA" sz="3600" b="1" u="sng" dirty="0" smtClean="0">
                <a:solidFill>
                  <a:srgbClr val="00B050"/>
                </a:solidFill>
                <a:effectLst>
                  <a:outerShdw blurRad="38100" dist="38100" dir="2700000" algn="tl">
                    <a:srgbClr val="000000">
                      <a:alpha val="43137"/>
                    </a:srgbClr>
                  </a:outerShdw>
                </a:effectLst>
              </a:rPr>
              <a:t>مكونات الخطاب:</a:t>
            </a:r>
            <a:endParaRPr lang="ar-MA" sz="3600" b="1" u="sng" dirty="0" smtClean="0">
              <a:solidFill>
                <a:srgbClr val="00B050"/>
              </a:solidFill>
            </a:endParaRPr>
          </a:p>
          <a:p>
            <a:pPr lvl="0" algn="r" rtl="1">
              <a:lnSpc>
                <a:spcPct val="150000"/>
              </a:lnSpc>
            </a:pPr>
            <a:r>
              <a:rPr lang="ar-MA" sz="3600" b="1" dirty="0" smtClean="0">
                <a:solidFill>
                  <a:srgbClr val="00B050"/>
                </a:solidFill>
              </a:rPr>
              <a:t>- المرسل</a:t>
            </a:r>
            <a:r>
              <a:rPr lang="ar-MA" sz="3600" b="1" dirty="0">
                <a:solidFill>
                  <a:srgbClr val="00B050"/>
                </a:solidFill>
              </a:rPr>
              <a:t>: </a:t>
            </a:r>
            <a:r>
              <a:rPr lang="ar-MA" sz="3600" b="1" dirty="0">
                <a:solidFill>
                  <a:schemeClr val="bg1"/>
                </a:solidFill>
              </a:rPr>
              <a:t>الكاتب [حيدر عبد الرزاق</a:t>
            </a:r>
            <a:r>
              <a:rPr lang="ar-MA" sz="3600" b="1" dirty="0" smtClean="0">
                <a:solidFill>
                  <a:schemeClr val="bg1"/>
                </a:solidFill>
              </a:rPr>
              <a:t>].</a:t>
            </a:r>
          </a:p>
          <a:p>
            <a:pPr lvl="0" algn="r" rtl="1">
              <a:lnSpc>
                <a:spcPct val="150000"/>
              </a:lnSpc>
            </a:pPr>
            <a:r>
              <a:rPr lang="ar-MA" sz="3600" b="1" dirty="0" smtClean="0">
                <a:solidFill>
                  <a:srgbClr val="00B050"/>
                </a:solidFill>
              </a:rPr>
              <a:t>- المرسل </a:t>
            </a:r>
            <a:r>
              <a:rPr lang="ar-MA" sz="3600" b="1" dirty="0">
                <a:solidFill>
                  <a:srgbClr val="00B050"/>
                </a:solidFill>
              </a:rPr>
              <a:t>إليه:  </a:t>
            </a:r>
            <a:r>
              <a:rPr lang="ar-MA" sz="3600" b="1" dirty="0">
                <a:solidFill>
                  <a:schemeClr val="bg1"/>
                </a:solidFill>
              </a:rPr>
              <a:t>الناس عامة.</a:t>
            </a:r>
            <a:endParaRPr lang="ar-MA" sz="3600" b="1" dirty="0" smtClean="0">
              <a:solidFill>
                <a:schemeClr val="bg1"/>
              </a:solidFill>
            </a:endParaRPr>
          </a:p>
          <a:p>
            <a:pPr lvl="0" algn="r" rtl="1">
              <a:lnSpc>
                <a:spcPct val="150000"/>
              </a:lnSpc>
            </a:pPr>
            <a:r>
              <a:rPr lang="ar-MA" sz="3600" b="1" dirty="0" smtClean="0">
                <a:solidFill>
                  <a:srgbClr val="00B050"/>
                </a:solidFill>
              </a:rPr>
              <a:t>- المقصدية</a:t>
            </a:r>
            <a:r>
              <a:rPr lang="ar-MA" sz="3600" b="1" dirty="0">
                <a:solidFill>
                  <a:srgbClr val="00B050"/>
                </a:solidFill>
              </a:rPr>
              <a:t>: </a:t>
            </a:r>
            <a:r>
              <a:rPr lang="ar-MA" sz="3600" b="1" dirty="0">
                <a:solidFill>
                  <a:schemeClr val="bg1"/>
                </a:solidFill>
              </a:rPr>
              <a:t>التحسيس بخطورة الضجيج على الصحة النفسية والجسدية.</a:t>
            </a:r>
            <a:endParaRPr lang="ar-MA" sz="3600" b="1" dirty="0" smtClean="0">
              <a:solidFill>
                <a:schemeClr val="bg1"/>
              </a:solidFill>
            </a:endParaRPr>
          </a:p>
          <a:p>
            <a:pPr lvl="0" algn="r" rtl="1">
              <a:lnSpc>
                <a:spcPct val="150000"/>
              </a:lnSpc>
            </a:pPr>
            <a:r>
              <a:rPr lang="ar-MA" sz="3600" b="1" u="sng" dirty="0" smtClean="0">
                <a:solidFill>
                  <a:srgbClr val="00B050"/>
                </a:solidFill>
                <a:effectLst>
                  <a:outerShdw blurRad="38100" dist="38100" dir="2700000" algn="tl">
                    <a:srgbClr val="000000">
                      <a:alpha val="43137"/>
                    </a:srgbClr>
                  </a:outerShdw>
                </a:effectLst>
              </a:rPr>
              <a:t>4. </a:t>
            </a:r>
            <a:r>
              <a:rPr lang="ar-MA" sz="3600" b="1" u="sng" dirty="0">
                <a:solidFill>
                  <a:srgbClr val="00B050"/>
                </a:solidFill>
                <a:effectLst>
                  <a:outerShdw blurRad="38100" dist="38100" dir="2700000" algn="tl">
                    <a:srgbClr val="000000">
                      <a:alpha val="43137"/>
                    </a:srgbClr>
                  </a:outerShdw>
                </a:effectLst>
              </a:rPr>
              <a:t>قيم النص</a:t>
            </a:r>
            <a:r>
              <a:rPr lang="ar-MA" sz="3600" b="1" u="sng" dirty="0" smtClean="0">
                <a:solidFill>
                  <a:srgbClr val="00B050"/>
                </a:solidFill>
                <a:effectLst>
                  <a:outerShdw blurRad="38100" dist="38100" dir="2700000" algn="tl">
                    <a:srgbClr val="000000">
                      <a:alpha val="43137"/>
                    </a:srgbClr>
                  </a:outerShdw>
                </a:effectLst>
              </a:rPr>
              <a:t>:</a:t>
            </a:r>
            <a:r>
              <a:rPr lang="ar-MA" sz="3600" b="1" dirty="0">
                <a:solidFill>
                  <a:schemeClr val="bg1"/>
                </a:solidFill>
                <a:effectLst>
                  <a:outerShdw blurRad="38100" dist="38100" dir="2700000" algn="tl">
                    <a:srgbClr val="000000">
                      <a:alpha val="43137"/>
                    </a:srgbClr>
                  </a:outerShdw>
                </a:effectLst>
              </a:rPr>
              <a:t> الصحة الجسدية – الصحة النفسية – سلامة البيئة – </a:t>
            </a:r>
            <a:r>
              <a:rPr lang="ar-MA" sz="3600" b="1" dirty="0" smtClean="0">
                <a:solidFill>
                  <a:schemeClr val="bg1"/>
                </a:solidFill>
                <a:effectLst>
                  <a:outerShdw blurRad="38100" dist="38100" dir="2700000" algn="tl">
                    <a:srgbClr val="000000">
                      <a:alpha val="43137"/>
                    </a:srgbClr>
                  </a:outerShdw>
                </a:effectLst>
              </a:rPr>
              <a:t>الهدوء...</a:t>
            </a:r>
            <a:endParaRPr lang="ar-MA" sz="3600" b="1" dirty="0">
              <a:solidFill>
                <a:srgbClr val="00B050"/>
              </a:solidFill>
            </a:endParaRPr>
          </a:p>
        </p:txBody>
      </p:sp>
    </p:spTree>
    <p:extLst>
      <p:ext uri="{BB962C8B-B14F-4D97-AF65-F5344CB8AC3E}">
        <p14:creationId xmlns:p14="http://schemas.microsoft.com/office/powerpoint/2010/main" val="2035484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126610"/>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806009"/>
            <a:ext cx="11985674" cy="2482667"/>
          </a:xfrm>
          <a:prstGeom prst="rect">
            <a:avLst/>
          </a:prstGeom>
          <a:solidFill>
            <a:schemeClr val="accent2">
              <a:lumMod val="40000"/>
              <a:lumOff val="60000"/>
            </a:schemeClr>
          </a:solidFill>
        </p:spPr>
        <p:txBody>
          <a:bodyPr wrap="square" rtlCol="1">
            <a:spAutoFit/>
          </a:bodyPr>
          <a:lstStyle/>
          <a:p>
            <a:pPr algn="just" rtl="1">
              <a:lnSpc>
                <a:spcPct val="150000"/>
              </a:lnSpc>
            </a:pPr>
            <a:r>
              <a:rPr lang="ar-MA" sz="3600" b="1" dirty="0">
                <a:solidFill>
                  <a:schemeClr val="bg1"/>
                </a:solidFill>
                <a:effectLst>
                  <a:outerShdw blurRad="38100" dist="38100" dir="2700000" algn="tl">
                    <a:srgbClr val="000000">
                      <a:alpha val="43137"/>
                    </a:srgbClr>
                  </a:outerShdw>
                </a:effectLst>
              </a:rPr>
              <a:t>تطرق النص لموضوع الضجيج باعتباره مظهرا من مظاهر تلوث البيئة، وله مصادر رئيسية وأخرى ثانوية، وتنجم عنه آثار سلبية تؤثر على الصحة النفسية والجسدية للإنسان، كما قدم سبل تجنب التلوث الضجيجي والوقاية منه.</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562708" y="1479819"/>
            <a:ext cx="10600005" cy="1938992"/>
          </a:xfrm>
          <a:prstGeom prst="rect">
            <a:avLst/>
          </a:prstGeom>
          <a:solidFill>
            <a:schemeClr val="accent2">
              <a:lumMod val="40000"/>
              <a:lumOff val="60000"/>
            </a:schemeClr>
          </a:solidFill>
        </p:spPr>
        <p:txBody>
          <a:bodyPr wrap="square" rtlCol="1">
            <a:spAutoFit/>
          </a:bodyPr>
          <a:lstStyle/>
          <a:p>
            <a:pPr algn="r" rtl="1"/>
            <a:r>
              <a:rPr lang="ar-MA" sz="4000" b="1" dirty="0" smtClean="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أقدم الإنسان على اختراع الطائرة والقطار وآلات الحفر والطحن وغيرها من الأدوات... للانتفاع بها؛ لكن ما </a:t>
            </a:r>
            <a:r>
              <a:rPr lang="ar-MA" sz="4000" b="1" dirty="0" smtClean="0">
                <a:solidFill>
                  <a:schemeClr val="bg1"/>
                </a:solidFill>
                <a:effectLst>
                  <a:outerShdw blurRad="38100" dist="38100" dir="2700000" algn="tl">
                    <a:srgbClr val="000000">
                      <a:alpha val="43137"/>
                    </a:srgbClr>
                  </a:outerShdw>
                </a:effectLst>
              </a:rPr>
              <a:t>الثمن </a:t>
            </a:r>
            <a:r>
              <a:rPr lang="ar-MA" sz="4000" b="1" dirty="0">
                <a:solidFill>
                  <a:schemeClr val="bg1"/>
                </a:solidFill>
                <a:effectLst>
                  <a:outerShdw blurRad="38100" dist="38100" dir="2700000" algn="tl">
                    <a:srgbClr val="000000">
                      <a:alpha val="43137"/>
                    </a:srgbClr>
                  </a:outerShdw>
                </a:effectLst>
              </a:rPr>
              <a:t>الذي يدفعه في مقابل ذلك</a:t>
            </a:r>
            <a:r>
              <a:rPr lang="ar-MA" sz="4000" b="1" dirty="0" smtClean="0">
                <a:solidFill>
                  <a:schemeClr val="bg1"/>
                </a:solidFill>
                <a:effectLst>
                  <a:outerShdw blurRad="38100" dist="38100" dir="2700000" algn="tl">
                    <a:srgbClr val="000000">
                      <a:alpha val="43137"/>
                    </a:srgbClr>
                  </a:outerShdw>
                </a:effectLst>
              </a:rPr>
              <a:t>؟</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12541" y="3696442"/>
            <a:ext cx="11943470" cy="2748253"/>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يدفع الثمن من صحته الجسدية والنفسية؛ وذلك بفقدانه لحاسة السمع، وشعوره بالتوتر العصبي والنقص في إمكانية الانتباه إذا تواجد في وسط صاخب تعلوه الأصوات المزعجة...</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409761"/>
            <a:ext cx="11633981" cy="4247317"/>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 مما يتركب عنوان النص؟ وما الدلالات التي يتضمنها؟</a:t>
            </a:r>
          </a:p>
          <a:p>
            <a:pPr marL="285750" indent="-285750" algn="r" rtl="1">
              <a:lnSpc>
                <a:spcPct val="150000"/>
              </a:lnSpc>
              <a:buFontTx/>
              <a:buChar char="-"/>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تأمل الصورة المرفقة بالنص، وسجل ملاحظاتك.</a:t>
            </a:r>
          </a:p>
          <a:p>
            <a:pPr algn="r" rtl="1">
              <a:lnSpc>
                <a:spcPct val="150000"/>
              </a:lnSpc>
            </a:pPr>
            <a:endParaRPr lang="ar-MA" sz="3600" b="1" dirty="0">
              <a:solidFill>
                <a:schemeClr val="bg1"/>
              </a:solidFill>
              <a:effectLst>
                <a:outerShdw blurRad="38100" dist="38100" dir="2700000" algn="tl">
                  <a:srgbClr val="000000">
                    <a:alpha val="43137"/>
                  </a:srgbClr>
                </a:outerShdw>
              </a:effectLst>
            </a:endParaRPr>
          </a:p>
          <a:p>
            <a:pPr algn="r" rtl="1">
              <a:lnSpc>
                <a:spcPct val="150000"/>
              </a:lnSpc>
            </a:pPr>
            <a:r>
              <a:rPr lang="ar-MA" sz="3600" b="1" dirty="0">
                <a:solidFill>
                  <a:schemeClr val="bg1"/>
                </a:solidFill>
                <a:effectLst>
                  <a:outerShdw blurRad="38100" dist="38100" dir="2700000" algn="tl">
                    <a:srgbClr val="000000">
                      <a:alpha val="43137"/>
                    </a:srgbClr>
                  </a:outerShdw>
                </a:effectLst>
              </a:rPr>
              <a:t>¤ افترض مما سبق نوعية النص 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4547" y="731507"/>
            <a:ext cx="12023187" cy="6001643"/>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a:pPr>
            <a:r>
              <a:rPr lang="ar-MA" sz="3200" b="1" u="sng" dirty="0" smtClean="0">
                <a:solidFill>
                  <a:srgbClr val="00B050"/>
                </a:solidFill>
                <a:effectLst>
                  <a:outerShdw blurRad="38100" dist="38100" dir="2700000" algn="tl">
                    <a:srgbClr val="000000">
                      <a:alpha val="43137"/>
                    </a:srgbClr>
                  </a:outerShdw>
                </a:effectLst>
              </a:rPr>
              <a:t>العنوان</a:t>
            </a:r>
            <a:r>
              <a:rPr lang="ar-MA" sz="3200" b="1" u="sng" dirty="0">
                <a:solidFill>
                  <a:srgbClr val="00B050"/>
                </a:solidFill>
                <a:effectLst>
                  <a:outerShdw blurRad="38100" dist="38100" dir="2700000" algn="tl">
                    <a:srgbClr val="000000">
                      <a:alpha val="43137"/>
                    </a:srgbClr>
                  </a:outerShdw>
                </a:effectLst>
              </a:rPr>
              <a:t>:</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يتركب العنوان من مركب اسمي [التلوث: مبتدأ – للبيئة: شبه جملة في محل رفع خبر]، يتخلله مركب وصفي [التلوث: موصوف/ الضجيجي: صفة</a:t>
            </a:r>
            <a:r>
              <a:rPr lang="ar-MA" sz="32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3200" b="1" dirty="0">
                <a:solidFill>
                  <a:schemeClr val="bg1"/>
                </a:solidFill>
                <a:effectLst>
                  <a:outerShdw blurRad="38100" dist="38100" dir="2700000" algn="tl">
                    <a:srgbClr val="000000">
                      <a:alpha val="43137"/>
                    </a:srgbClr>
                  </a:outerShdw>
                </a:effectLst>
              </a:rPr>
              <a:t>- دلالته  يدل العنوان على نوع آخر من أنواع التلوث وهو التلوث الضجيجي.</a:t>
            </a:r>
          </a:p>
          <a:p>
            <a:pPr algn="r" rtl="1">
              <a:lnSpc>
                <a:spcPct val="150000"/>
              </a:lnSpc>
            </a:pPr>
            <a:r>
              <a:rPr lang="ar-MA" sz="3200" b="1" u="sng" dirty="0" smtClean="0">
                <a:solidFill>
                  <a:srgbClr val="00B050"/>
                </a:solidFill>
                <a:effectLst>
                  <a:outerShdw blurRad="38100" dist="38100" dir="2700000" algn="tl">
                    <a:srgbClr val="000000">
                      <a:alpha val="43137"/>
                    </a:srgbClr>
                  </a:outerShdw>
                </a:effectLst>
              </a:rPr>
              <a:t>2</a:t>
            </a:r>
            <a:r>
              <a:rPr lang="ar-MA" sz="3200" b="1" u="sng" dirty="0">
                <a:solidFill>
                  <a:srgbClr val="00B050"/>
                </a:solidFill>
                <a:effectLst>
                  <a:outerShdw blurRad="38100" dist="38100" dir="2700000" algn="tl">
                    <a:srgbClr val="000000">
                      <a:alpha val="43137"/>
                    </a:srgbClr>
                  </a:outerShdw>
                </a:effectLst>
              </a:rPr>
              <a:t>. </a:t>
            </a:r>
            <a:r>
              <a:rPr lang="ar-MA" sz="3200" b="1" u="sng" dirty="0" smtClean="0">
                <a:solidFill>
                  <a:srgbClr val="00B050"/>
                </a:solidFill>
                <a:effectLst>
                  <a:outerShdw blurRad="38100" dist="38100" dir="2700000" algn="tl">
                    <a:srgbClr val="000000">
                      <a:alpha val="43137"/>
                    </a:srgbClr>
                  </a:outerShdw>
                </a:effectLst>
              </a:rPr>
              <a:t>الصورة:</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الصورة فوتوغرافية؛ تنسجم مع العنوان، تبين الاكتظاظ الكبير الذي تشهده شوارع المدينة، وما يصاحبه من ضجيج السيارات وغيرها.</a:t>
            </a:r>
          </a:p>
          <a:p>
            <a:pPr algn="r" rtl="1">
              <a:lnSpc>
                <a:spcPct val="150000"/>
              </a:lnSpc>
            </a:pP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دلالتها</a:t>
            </a:r>
            <a:r>
              <a:rPr lang="ar-MA" sz="3200" b="1" dirty="0">
                <a:solidFill>
                  <a:schemeClr val="bg1"/>
                </a:solidFill>
                <a:effectLst>
                  <a:outerShdw blurRad="38100" dist="38100" dir="2700000" algn="tl">
                    <a:srgbClr val="000000">
                      <a:alpha val="43137"/>
                    </a:srgbClr>
                  </a:outerShdw>
                </a:effectLst>
              </a:rPr>
              <a:t>:  تشير إلى اقتراحات لتجنب الضجيج والوقاية </a:t>
            </a:r>
            <a:r>
              <a:rPr lang="ar-MA" sz="3200" b="1" dirty="0" smtClean="0">
                <a:solidFill>
                  <a:schemeClr val="bg1"/>
                </a:solidFill>
                <a:effectLst>
                  <a:outerShdw blurRad="38100" dist="38100" dir="2700000" algn="tl">
                    <a:srgbClr val="000000">
                      <a:alpha val="43137"/>
                    </a:srgbClr>
                  </a:outerShdw>
                </a:effectLst>
              </a:rPr>
              <a:t>منه.</a:t>
            </a:r>
            <a:endParaRPr lang="ar-MA" sz="3200" b="1" dirty="0">
              <a:solidFill>
                <a:schemeClr val="bg1"/>
              </a:solidFill>
              <a:effectLst>
                <a:outerShdw blurRad="38100" dist="38100" dir="2700000" algn="tl">
                  <a:srgbClr val="000000">
                    <a:alpha val="43137"/>
                  </a:srgbClr>
                </a:outerShdw>
              </a:effectLst>
            </a:endParaRPr>
          </a:p>
          <a:p>
            <a:pPr algn="r" rtl="1">
              <a:lnSpc>
                <a:spcPct val="150000"/>
              </a:lnSpc>
            </a:pPr>
            <a:r>
              <a:rPr lang="ar-MA" sz="3200" b="1" u="sng" dirty="0" smtClean="0">
                <a:solidFill>
                  <a:srgbClr val="00B050"/>
                </a:solidFill>
                <a:effectLst>
                  <a:outerShdw blurRad="38100" dist="38100" dir="2700000" algn="tl">
                    <a:srgbClr val="000000">
                      <a:alpha val="43137"/>
                    </a:srgbClr>
                  </a:outerShdw>
                </a:effectLst>
              </a:rPr>
              <a:t>3. </a:t>
            </a:r>
            <a:r>
              <a:rPr lang="ar-MA" sz="3200" b="1" u="sng" dirty="0">
                <a:solidFill>
                  <a:srgbClr val="00B050"/>
                </a:solidFill>
                <a:effectLst>
                  <a:outerShdw blurRad="38100" dist="38100" dir="2700000" algn="tl">
                    <a:srgbClr val="000000">
                      <a:alpha val="43137"/>
                    </a:srgbClr>
                  </a:outerShdw>
                </a:effectLst>
              </a:rPr>
              <a:t>الفرضية:</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لعل النص قد يتناول موضوع الضجيج باعتباره نوعا من أنواع التلوث، مع اقتراح سبل الوقاية منه. </a:t>
            </a:r>
          </a:p>
        </p:txBody>
      </p:sp>
      <p:sp>
        <p:nvSpPr>
          <p:cNvPr id="4" name="TextBox 3"/>
          <p:cNvSpPr txBox="1"/>
          <p:nvPr/>
        </p:nvSpPr>
        <p:spPr>
          <a:xfrm>
            <a:off x="4797083" y="84400"/>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11016" y="520504"/>
            <a:ext cx="11760591" cy="6033511"/>
          </a:xfrm>
          <a:prstGeom prst="rect">
            <a:avLst/>
          </a:prstGeom>
          <a:solidFill>
            <a:schemeClr val="accent2">
              <a:lumMod val="40000"/>
              <a:lumOff val="60000"/>
            </a:schemeClr>
          </a:solidFill>
        </p:spPr>
        <p:txBody>
          <a:bodyPr wrap="square" rtlCol="1">
            <a:spAutoFit/>
          </a:bodyPr>
          <a:lstStyle/>
          <a:p>
            <a:pPr marL="457200" indent="-457200" algn="r" rtl="1">
              <a:lnSpc>
                <a:spcPct val="250000"/>
              </a:lnSpc>
              <a:buFont typeface="Wingdings" panose="05000000000000000000" pitchFamily="2" charset="2"/>
              <a:buChar char="ü"/>
            </a:pPr>
            <a:r>
              <a:rPr lang="ar-MA" sz="3200" b="1" dirty="0">
                <a:solidFill>
                  <a:schemeClr val="bg1"/>
                </a:solidFill>
                <a:effectLst>
                  <a:outerShdw blurRad="38100" dist="38100" dir="2700000" algn="tl">
                    <a:srgbClr val="000000">
                      <a:alpha val="43137"/>
                    </a:srgbClr>
                  </a:outerShdw>
                </a:effectLst>
              </a:rPr>
              <a:t>ما الآثار السلبية التي يخلفها سماع الموسيقى الصاخبة في نفسيات الشباب وأجسادهم</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25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ذكر الكاتب مجموعة من المصادر الرئيسية للضجيج، كيف تلوث البيئة؟ وما أثرها على راحة الإنسان</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25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ما الاقتراحات للتخفيف من آثار الضجيج؟</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457157959"/>
              </p:ext>
            </p:extLst>
          </p:nvPr>
        </p:nvGraphicFramePr>
        <p:xfrm>
          <a:off x="253218" y="2232038"/>
          <a:ext cx="11662116" cy="2523744"/>
        </p:xfrm>
        <a:graphic>
          <a:graphicData uri="http://schemas.openxmlformats.org/drawingml/2006/table">
            <a:tbl>
              <a:tblPr rtl="1" firstRow="1" firstCol="1" bandRow="1">
                <a:tableStyleId>{5C22544A-7EE6-4342-B048-85BDC9FD1C3A}</a:tableStyleId>
              </a:tblPr>
              <a:tblGrid>
                <a:gridCol w="1619992">
                  <a:extLst>
                    <a:ext uri="{9D8B030D-6E8A-4147-A177-3AD203B41FA5}">
                      <a16:colId xmlns:a16="http://schemas.microsoft.com/office/drawing/2014/main" val="603769458"/>
                    </a:ext>
                  </a:extLst>
                </a:gridCol>
                <a:gridCol w="10042124">
                  <a:extLst>
                    <a:ext uri="{9D8B030D-6E8A-4147-A177-3AD203B41FA5}">
                      <a16:colId xmlns:a16="http://schemas.microsoft.com/office/drawing/2014/main" val="2502375385"/>
                    </a:ext>
                  </a:extLst>
                </a:gridCol>
              </a:tblGrid>
              <a:tr h="0">
                <a:tc>
                  <a:txBody>
                    <a:bodyPr/>
                    <a:lstStyle/>
                    <a:p>
                      <a:pPr algn="ctr" rtl="1">
                        <a:lnSpc>
                          <a:spcPct val="115000"/>
                        </a:lnSpc>
                        <a:spcAft>
                          <a:spcPts val="0"/>
                        </a:spcAft>
                      </a:pPr>
                      <a:r>
                        <a:rPr lang="ar-SA" sz="3600" b="1">
                          <a:solidFill>
                            <a:schemeClr val="bg1"/>
                          </a:solidFill>
                          <a:effectLst/>
                        </a:rPr>
                        <a:t>التقديم</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SA" sz="3600" b="1">
                          <a:solidFill>
                            <a:schemeClr val="bg1"/>
                          </a:solidFill>
                          <a:effectLst/>
                        </a:rPr>
                        <a:t>- التلوث الضجيجي مظهر من مظاهر تلوث البيئة</a:t>
                      </a:r>
                      <a:r>
                        <a:rPr lang="fr-FR" sz="3600" b="1">
                          <a:solidFill>
                            <a:schemeClr val="bg1"/>
                          </a:solidFill>
                          <a:effectLst/>
                        </a:rPr>
                        <a:t>.</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347280842"/>
                  </a:ext>
                </a:extLst>
              </a:tr>
              <a:tr h="0">
                <a:tc>
                  <a:txBody>
                    <a:bodyPr/>
                    <a:lstStyle/>
                    <a:p>
                      <a:pPr algn="ctr" rtl="1">
                        <a:lnSpc>
                          <a:spcPct val="115000"/>
                        </a:lnSpc>
                        <a:spcAft>
                          <a:spcPts val="0"/>
                        </a:spcAft>
                      </a:pPr>
                      <a:r>
                        <a:rPr lang="ar-SA" sz="3600" b="1">
                          <a:solidFill>
                            <a:schemeClr val="bg1"/>
                          </a:solidFill>
                          <a:effectLst/>
                        </a:rPr>
                        <a:t>التفسير</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SA" sz="3600" b="1">
                          <a:solidFill>
                            <a:schemeClr val="bg1"/>
                          </a:solidFill>
                          <a:effectLst/>
                        </a:rPr>
                        <a:t>- مصادر التلوث الضجيجي الرئيسية و الثانوية</a:t>
                      </a:r>
                      <a:r>
                        <a:rPr lang="fr-FR" sz="3600" b="1">
                          <a:solidFill>
                            <a:schemeClr val="bg1"/>
                          </a:solidFill>
                          <a:effectLst/>
                        </a:rPr>
                        <a:t>.</a:t>
                      </a:r>
                      <a:endParaRPr lang="en-US" sz="3600" b="1">
                        <a:solidFill>
                          <a:schemeClr val="bg1"/>
                        </a:solidFill>
                        <a:effectLst/>
                      </a:endParaRPr>
                    </a:p>
                    <a:p>
                      <a:pPr algn="justLow" rtl="1">
                        <a:lnSpc>
                          <a:spcPct val="115000"/>
                        </a:lnSpc>
                        <a:spcAft>
                          <a:spcPts val="0"/>
                        </a:spcAft>
                      </a:pPr>
                      <a:r>
                        <a:rPr lang="ar-SA" sz="3600" b="1">
                          <a:solidFill>
                            <a:schemeClr val="bg1"/>
                          </a:solidFill>
                          <a:effectLst/>
                        </a:rPr>
                        <a:t>- الآثار السلبية الناجمة عن التلوث الضجيجي نفسيا وجسديا</a:t>
                      </a:r>
                      <a:r>
                        <a:rPr lang="fr-FR" sz="3600" b="1">
                          <a:solidFill>
                            <a:schemeClr val="bg1"/>
                          </a:solidFill>
                          <a:effectLst/>
                        </a:rPr>
                        <a:t>.</a:t>
                      </a:r>
                      <a:endParaRPr lang="en-US" sz="3600" b="1" i="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411209470"/>
                  </a:ext>
                </a:extLst>
              </a:tr>
              <a:tr h="0">
                <a:tc>
                  <a:txBody>
                    <a:bodyPr/>
                    <a:lstStyle/>
                    <a:p>
                      <a:pPr algn="ctr" rtl="1">
                        <a:lnSpc>
                          <a:spcPct val="115000"/>
                        </a:lnSpc>
                        <a:spcAft>
                          <a:spcPts val="0"/>
                        </a:spcAft>
                      </a:pPr>
                      <a:r>
                        <a:rPr lang="ar-SA" sz="3600" b="1" dirty="0">
                          <a:solidFill>
                            <a:schemeClr val="bg1"/>
                          </a:solidFill>
                          <a:effectLst/>
                        </a:rPr>
                        <a:t>الخلاصة</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 rtl="1">
                        <a:lnSpc>
                          <a:spcPct val="115000"/>
                        </a:lnSpc>
                        <a:spcAft>
                          <a:spcPts val="0"/>
                        </a:spcAft>
                      </a:pPr>
                      <a:r>
                        <a:rPr lang="ar-SA" sz="3600" b="1" dirty="0">
                          <a:solidFill>
                            <a:schemeClr val="bg1"/>
                          </a:solidFill>
                          <a:effectLst/>
                        </a:rPr>
                        <a:t>-  سبل تجنب التلوث الضجيجي والوقاية منه.</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190091275"/>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المعجم:</a:t>
            </a:r>
          </a:p>
          <a:p>
            <a:pPr marL="514350" indent="-514350" algn="r" rtl="1">
              <a:buAutoNum type="arabicPeriod"/>
            </a:pPr>
            <a:endParaRPr lang="ar-MA" sz="3600" b="1" dirty="0" smtClean="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442400301"/>
              </p:ext>
            </p:extLst>
          </p:nvPr>
        </p:nvGraphicFramePr>
        <p:xfrm>
          <a:off x="225083" y="1535257"/>
          <a:ext cx="11777882" cy="2523744"/>
        </p:xfrm>
        <a:graphic>
          <a:graphicData uri="http://schemas.openxmlformats.org/drawingml/2006/table">
            <a:tbl>
              <a:tblPr rtl="1" firstRow="1" firstCol="1" bandRow="1">
                <a:tableStyleId>{5C22544A-7EE6-4342-B048-85BDC9FD1C3A}</a:tableStyleId>
              </a:tblPr>
              <a:tblGrid>
                <a:gridCol w="11777882">
                  <a:extLst>
                    <a:ext uri="{9D8B030D-6E8A-4147-A177-3AD203B41FA5}">
                      <a16:colId xmlns:a16="http://schemas.microsoft.com/office/drawing/2014/main" val="888696596"/>
                    </a:ext>
                  </a:extLst>
                </a:gridCol>
              </a:tblGrid>
              <a:tr h="116840">
                <a:tc>
                  <a:txBody>
                    <a:bodyPr/>
                    <a:lstStyle/>
                    <a:p>
                      <a:pPr algn="ctr" rtl="1">
                        <a:lnSpc>
                          <a:spcPct val="115000"/>
                        </a:lnSpc>
                        <a:spcAft>
                          <a:spcPts val="0"/>
                        </a:spcAft>
                      </a:pPr>
                      <a:r>
                        <a:rPr lang="ar-MA" sz="3600" dirty="0">
                          <a:solidFill>
                            <a:schemeClr val="bg1"/>
                          </a:solidFill>
                          <a:effectLst/>
                        </a:rPr>
                        <a:t>معجم </a:t>
                      </a:r>
                      <a:r>
                        <a:rPr lang="ar-MA" sz="3600" dirty="0" smtClean="0">
                          <a:solidFill>
                            <a:schemeClr val="bg1"/>
                          </a:solidFill>
                          <a:effectLst/>
                        </a:rPr>
                        <a:t>الضجيج</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38590199"/>
                  </a:ext>
                </a:extLst>
              </a:tr>
              <a:tr h="462280">
                <a:tc>
                  <a:txBody>
                    <a:bodyPr/>
                    <a:lstStyle/>
                    <a:p>
                      <a:pPr algn="justLow" rtl="1">
                        <a:lnSpc>
                          <a:spcPct val="115000"/>
                        </a:lnSpc>
                        <a:spcAft>
                          <a:spcPts val="0"/>
                        </a:spcAft>
                      </a:pPr>
                      <a:r>
                        <a:rPr lang="ar-MA" sz="3600" dirty="0" smtClean="0">
                          <a:solidFill>
                            <a:schemeClr val="bg1"/>
                          </a:solidFill>
                          <a:effectLst/>
                        </a:rPr>
                        <a:t> </a:t>
                      </a:r>
                    </a:p>
                    <a:p>
                      <a:pPr algn="justLow" rtl="1">
                        <a:lnSpc>
                          <a:spcPct val="115000"/>
                        </a:lnSpc>
                        <a:spcAft>
                          <a:spcPts val="0"/>
                        </a:spcAft>
                      </a:pPr>
                      <a:endParaRPr lang="ar-MA" sz="3600" dirty="0" smtClean="0">
                        <a:solidFill>
                          <a:schemeClr val="bg1"/>
                        </a:solidFill>
                        <a:effectLst/>
                      </a:endParaRPr>
                    </a:p>
                    <a:p>
                      <a:pPr algn="justLow" rtl="1">
                        <a:lnSpc>
                          <a:spcPct val="115000"/>
                        </a:lnSpc>
                        <a:spcAft>
                          <a:spcPts val="0"/>
                        </a:spcAft>
                      </a:pPr>
                      <a:r>
                        <a:rPr lang="ar-MA" sz="3600" dirty="0" smtClean="0">
                          <a:solidFill>
                            <a:schemeClr val="bg1"/>
                          </a:solidFill>
                          <a:effectLst/>
                        </a:rPr>
                        <a:t>...</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98577030"/>
                  </a:ext>
                </a:extLst>
              </a:tr>
            </a:tbl>
          </a:graphicData>
        </a:graphic>
      </p:graphicFrame>
    </p:spTree>
    <p:extLst>
      <p:ext uri="{BB962C8B-B14F-4D97-AF65-F5344CB8AC3E}">
        <p14:creationId xmlns:p14="http://schemas.microsoft.com/office/powerpoint/2010/main" val="6871827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00B050"/>
                </a:solidFill>
                <a:effectLst>
                  <a:outerShdw blurRad="38100" dist="38100" dir="2700000" algn="tl">
                    <a:srgbClr val="000000">
                      <a:alpha val="43137"/>
                    </a:srgbClr>
                  </a:outerShdw>
                </a:effectLst>
              </a:rPr>
              <a:t>المعجم:</a:t>
            </a:r>
          </a:p>
          <a:p>
            <a:pPr marL="514350" indent="-514350" algn="r" rtl="1">
              <a:buAutoNum type="arabicPeriod"/>
            </a:pPr>
            <a:endParaRPr lang="ar-MA" sz="3600" b="1" dirty="0" smtClean="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00B050"/>
              </a:solidFill>
              <a:effectLst>
                <a:outerShdw blurRad="38100" dist="38100" dir="2700000" algn="tl">
                  <a:srgbClr val="000000">
                    <a:alpha val="43137"/>
                  </a:srgbClr>
                </a:outerShdw>
              </a:effectLst>
            </a:endParaRP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a:solidFill>
                  <a:schemeClr val="bg1"/>
                </a:solidFill>
                <a:effectLst>
                  <a:outerShdw blurRad="38100" dist="38100" dir="2700000" algn="tl">
                    <a:srgbClr val="000000">
                      <a:alpha val="43137"/>
                    </a:srgbClr>
                  </a:outerShdw>
                </a:effectLst>
              </a:rPr>
              <a:t>هيمنة هذا المعجم تأتي للتأكيد على خطورة التلوث الضجيجي على الصحة النفسية والجسدية للإنسان.</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931883399"/>
              </p:ext>
            </p:extLst>
          </p:nvPr>
        </p:nvGraphicFramePr>
        <p:xfrm>
          <a:off x="225083" y="1535257"/>
          <a:ext cx="11777882" cy="1892808"/>
        </p:xfrm>
        <a:graphic>
          <a:graphicData uri="http://schemas.openxmlformats.org/drawingml/2006/table">
            <a:tbl>
              <a:tblPr rtl="1" firstRow="1" firstCol="1" bandRow="1">
                <a:tableStyleId>{5C22544A-7EE6-4342-B048-85BDC9FD1C3A}</a:tableStyleId>
              </a:tblPr>
              <a:tblGrid>
                <a:gridCol w="11777882">
                  <a:extLst>
                    <a:ext uri="{9D8B030D-6E8A-4147-A177-3AD203B41FA5}">
                      <a16:colId xmlns:a16="http://schemas.microsoft.com/office/drawing/2014/main" val="888696596"/>
                    </a:ext>
                  </a:extLst>
                </a:gridCol>
              </a:tblGrid>
              <a:tr h="116840">
                <a:tc>
                  <a:txBody>
                    <a:bodyPr/>
                    <a:lstStyle/>
                    <a:p>
                      <a:pPr algn="ctr" rtl="1">
                        <a:lnSpc>
                          <a:spcPct val="115000"/>
                        </a:lnSpc>
                        <a:spcAft>
                          <a:spcPts val="0"/>
                        </a:spcAft>
                      </a:pPr>
                      <a:r>
                        <a:rPr lang="ar-MA" sz="3600" dirty="0">
                          <a:solidFill>
                            <a:schemeClr val="bg1"/>
                          </a:solidFill>
                          <a:effectLst/>
                        </a:rPr>
                        <a:t>معجم </a:t>
                      </a:r>
                      <a:r>
                        <a:rPr lang="ar-MA" sz="3600" dirty="0" smtClean="0">
                          <a:solidFill>
                            <a:schemeClr val="bg1"/>
                          </a:solidFill>
                          <a:effectLst/>
                        </a:rPr>
                        <a:t>الضجيج</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38590199"/>
                  </a:ext>
                </a:extLst>
              </a:tr>
              <a:tr h="462280">
                <a:tc>
                  <a:txBody>
                    <a:bodyPr/>
                    <a:lstStyle/>
                    <a:p>
                      <a:pPr algn="justLow" rtl="1">
                        <a:lnSpc>
                          <a:spcPct val="115000"/>
                        </a:lnSpc>
                        <a:spcAft>
                          <a:spcPts val="0"/>
                        </a:spcAft>
                      </a:pPr>
                      <a:r>
                        <a:rPr lang="ar-MA" sz="3600" dirty="0" smtClean="0">
                          <a:solidFill>
                            <a:schemeClr val="bg1"/>
                          </a:solidFill>
                          <a:effectLst/>
                        </a:rPr>
                        <a:t>التلوث الضجيجي – أزيز سيارة – هدير طائرة نفاثة – فقدا دائما في السمع – الموسيقى الصاخبة – اختلال في التوازن العقلي – التوتر العصبي – الصخب ...</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98577030"/>
                  </a:ext>
                </a:extLst>
              </a:tr>
            </a:tbl>
          </a:graphicData>
        </a:graphic>
      </p:graphicFrame>
    </p:spTree>
    <p:extLst>
      <p:ext uri="{BB962C8B-B14F-4D97-AF65-F5344CB8AC3E}">
        <p14:creationId xmlns:p14="http://schemas.microsoft.com/office/powerpoint/2010/main" val="34428683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375831"/>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4000" b="1" u="sng" dirty="0" smtClean="0">
                <a:solidFill>
                  <a:srgbClr val="00B050"/>
                </a:solidFill>
                <a:effectLst>
                  <a:outerShdw blurRad="38100" dist="38100" dir="2700000" algn="tl">
                    <a:srgbClr val="000000">
                      <a:alpha val="43137"/>
                    </a:srgbClr>
                  </a:outerShdw>
                </a:effectLst>
              </a:rPr>
              <a:t>لغة النص:</a:t>
            </a:r>
          </a:p>
          <a:p>
            <a:pPr algn="justLow" rtl="1">
              <a:lnSpc>
                <a:spcPct val="115000"/>
              </a:lnSpc>
              <a:spcAft>
                <a:spcPts val="1000"/>
              </a:spcAft>
            </a:pPr>
            <a:r>
              <a:rPr lang="ar-SA" sz="4000" b="1" dirty="0">
                <a:solidFill>
                  <a:schemeClr val="bg1"/>
                </a:solidFill>
                <a:highlight>
                  <a:srgbClr val="FFFF00"/>
                </a:highlight>
                <a:latin typeface="Calibri" panose="020F0502020204030204" pitchFamily="34" charset="0"/>
                <a:ea typeface="Calibri" panose="020F0502020204030204" pitchFamily="34" charset="0"/>
              </a:rPr>
              <a:t>- </a:t>
            </a:r>
            <a:r>
              <a:rPr lang="ar-SA" sz="4000" b="1" dirty="0" smtClean="0">
                <a:solidFill>
                  <a:schemeClr val="bg1"/>
                </a:solidFill>
                <a:highlight>
                  <a:srgbClr val="FFFF00"/>
                </a:highlight>
                <a:latin typeface="Calibri" panose="020F0502020204030204" pitchFamily="34" charset="0"/>
                <a:ea typeface="Calibri" panose="020F0502020204030204" pitchFamily="34" charset="0"/>
              </a:rPr>
              <a:t>ما </a:t>
            </a:r>
            <a:r>
              <a:rPr lang="ar-SA" sz="4000" b="1" dirty="0">
                <a:solidFill>
                  <a:schemeClr val="bg1"/>
                </a:solidFill>
                <a:highlight>
                  <a:srgbClr val="FFFF00"/>
                </a:highlight>
                <a:latin typeface="Calibri" panose="020F0502020204030204" pitchFamily="34" charset="0"/>
                <a:ea typeface="Calibri" panose="020F0502020204030204" pitchFamily="34" charset="0"/>
              </a:rPr>
              <a:t>زمن الأفعال الأكثر حضورا في النص؟ وما دلالتها؟</a:t>
            </a:r>
          </a:p>
          <a:p>
            <a:pPr algn="justLow" rtl="1">
              <a:lnSpc>
                <a:spcPct val="115000"/>
              </a:lnSpc>
              <a:spcAft>
                <a:spcPts val="1000"/>
              </a:spcAft>
            </a:pPr>
            <a:endParaRPr lang="ar-SA" sz="4000" b="1" dirty="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MA" sz="4000" b="1" dirty="0" smtClean="0">
                <a:solidFill>
                  <a:schemeClr val="bg1"/>
                </a:solidFill>
                <a:highlight>
                  <a:srgbClr val="FFFF00"/>
                </a:highlight>
                <a:latin typeface="Calibri" panose="020F0502020204030204" pitchFamily="34" charset="0"/>
                <a:ea typeface="Calibri" panose="020F0502020204030204" pitchFamily="34" charset="0"/>
              </a:rPr>
              <a:t>- </a:t>
            </a:r>
            <a:r>
              <a:rPr lang="ar-SA" sz="4000" b="1" dirty="0" smtClean="0">
                <a:solidFill>
                  <a:schemeClr val="bg1"/>
                </a:solidFill>
                <a:highlight>
                  <a:srgbClr val="FFFF00"/>
                </a:highlight>
                <a:latin typeface="Calibri" panose="020F0502020204030204" pitchFamily="34" charset="0"/>
                <a:ea typeface="Calibri" panose="020F0502020204030204" pitchFamily="34" charset="0"/>
              </a:rPr>
              <a:t>لماذا </a:t>
            </a:r>
            <a:r>
              <a:rPr lang="ar-SA" sz="4000" b="1" dirty="0">
                <a:solidFill>
                  <a:schemeClr val="bg1"/>
                </a:solidFill>
                <a:highlight>
                  <a:srgbClr val="FFFF00"/>
                </a:highlight>
                <a:latin typeface="Calibri" panose="020F0502020204030204" pitchFamily="34" charset="0"/>
                <a:ea typeface="Calibri" panose="020F0502020204030204" pitchFamily="34" charset="0"/>
              </a:rPr>
              <a:t>وظف الكاتب التكرار في النص</a:t>
            </a:r>
            <a:r>
              <a:rPr lang="ar-SA" sz="4000" b="1" dirty="0" smtClean="0">
                <a:solidFill>
                  <a:schemeClr val="bg1"/>
                </a:solidFill>
                <a:highlight>
                  <a:srgbClr val="FFFF00"/>
                </a:highlight>
                <a:latin typeface="Calibri" panose="020F0502020204030204" pitchFamily="34" charset="0"/>
                <a:ea typeface="Calibri" panose="020F0502020204030204" pitchFamily="34" charset="0"/>
              </a:rPr>
              <a:t>؟</a:t>
            </a:r>
            <a:endParaRPr lang="ar-MA" sz="4000" b="1" dirty="0" smtClean="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endParaRPr lang="ar-MA" sz="4000" b="1" dirty="0" smtClean="0">
              <a:solidFill>
                <a:schemeClr val="bg1"/>
              </a:solidFill>
              <a:highlight>
                <a:srgbClr val="FFFF00"/>
              </a:highlight>
              <a:latin typeface="Calibri" panose="020F0502020204030204" pitchFamily="34" charset="0"/>
              <a:ea typeface="Calibri" panose="020F0502020204030204" pitchFamily="34" charset="0"/>
            </a:endParaRPr>
          </a:p>
          <a:p>
            <a:pPr algn="justLow" rtl="1">
              <a:lnSpc>
                <a:spcPct val="115000"/>
              </a:lnSpc>
              <a:spcAft>
                <a:spcPts val="1000"/>
              </a:spcAft>
            </a:pPr>
            <a:r>
              <a:rPr lang="ar-MA" sz="4000" b="1" dirty="0" smtClean="0">
                <a:solidFill>
                  <a:schemeClr val="bg1"/>
                </a:solidFill>
                <a:highlight>
                  <a:srgbClr val="FFFF00"/>
                </a:highlight>
                <a:latin typeface="Calibri" panose="020F0502020204030204" pitchFamily="34" charset="0"/>
                <a:ea typeface="Calibri" panose="020F0502020204030204" pitchFamily="34" charset="0"/>
              </a:rPr>
              <a:t>- </a:t>
            </a:r>
            <a:r>
              <a:rPr lang="ar-SA" sz="4000" b="1" dirty="0" smtClean="0">
                <a:solidFill>
                  <a:schemeClr val="bg1"/>
                </a:solidFill>
                <a:highlight>
                  <a:srgbClr val="FFFF00"/>
                </a:highlight>
                <a:latin typeface="Calibri" panose="020F0502020204030204" pitchFamily="34" charset="0"/>
                <a:ea typeface="Calibri" panose="020F0502020204030204" pitchFamily="34" charset="0"/>
              </a:rPr>
              <a:t>استخرج </a:t>
            </a:r>
            <a:r>
              <a:rPr lang="ar-SA" sz="4000" b="1" dirty="0">
                <a:solidFill>
                  <a:schemeClr val="bg1"/>
                </a:solidFill>
                <a:highlight>
                  <a:srgbClr val="FFFF00"/>
                </a:highlight>
                <a:latin typeface="Calibri" panose="020F0502020204030204" pitchFamily="34" charset="0"/>
                <a:ea typeface="Calibri" panose="020F0502020204030204" pitchFamily="34" charset="0"/>
              </a:rPr>
              <a:t>من النص أمثلة لأسلوب التمثيل، ووضح دلالته؟</a:t>
            </a: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591</TotalTime>
  <Words>599</Words>
  <Application>Microsoft Office PowerPoint</Application>
  <PresentationFormat>Widescreen</PresentationFormat>
  <Paragraphs>75</Paragraphs>
  <Slides>13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59</cp:revision>
  <dcterms:created xsi:type="dcterms:W3CDTF">2022-09-26T12:22:46Z</dcterms:created>
  <dcterms:modified xsi:type="dcterms:W3CDTF">2023-04-24T21:00:58Z</dcterms:modified>
</cp:coreProperties>
</file>