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3" r:id="rId4"/>
    <p:sldId id="285" r:id="rId5"/>
    <p:sldId id="280" r:id="rId6"/>
    <p:sldId id="265" r:id="rId7"/>
    <p:sldId id="283" r:id="rId8"/>
    <p:sldId id="281" r:id="rId9"/>
    <p:sldId id="282" r:id="rId10"/>
    <p:sldId id="284" r:id="rId11"/>
    <p:sldId id="261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1F3A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04-10-1444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456352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04-10-1444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8232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04-10-1444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6003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04-10-1444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43117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04-10-1444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7266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04-10-1444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18574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04-10-1444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464781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04-10-1444</a:t>
            </a:fld>
            <a:endParaRPr lang="ar-M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756602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04-10-1444</a:t>
            </a:fld>
            <a:endParaRPr lang="ar-M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71963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04-10-1444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250444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04-10-1444</a:t>
            </a:fld>
            <a:endParaRPr lang="ar-MA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767711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04-10-1444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804605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49305" y="1491175"/>
            <a:ext cx="7737231" cy="923330"/>
          </a:xfrm>
          <a:prstGeom prst="rect">
            <a:avLst/>
          </a:prstGeom>
          <a:solidFill>
            <a:srgbClr val="FFC0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المـــــــــــــــكـون : الدرس </a:t>
            </a:r>
            <a:r>
              <a:rPr lang="ar-M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اللغوي</a:t>
            </a:r>
            <a:endParaRPr lang="ar-MA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29994" y="3106615"/>
            <a:ext cx="10733649" cy="923330"/>
          </a:xfrm>
          <a:prstGeom prst="rect">
            <a:avLst/>
          </a:prstGeom>
          <a:solidFill>
            <a:srgbClr val="92D05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الموضوع </a:t>
            </a:r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التَّمْييزُ – </a:t>
            </a:r>
            <a:r>
              <a:rPr lang="ar-M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ص: </a:t>
            </a:r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165</a:t>
            </a:r>
            <a:r>
              <a:rPr lang="ar-M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ar-MA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8781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369083" y="76357"/>
            <a:ext cx="2651751" cy="584775"/>
          </a:xfrm>
          <a:prstGeom prst="rect">
            <a:avLst/>
          </a:prstGeom>
          <a:solidFill>
            <a:srgbClr val="FFFF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 smtClean="0"/>
              <a:t>3.</a:t>
            </a:r>
            <a:r>
              <a:rPr lang="ar-MA" sz="3200" b="1" dirty="0"/>
              <a:t>		تمييز العدد</a:t>
            </a:r>
          </a:p>
        </p:txBody>
      </p:sp>
      <p:sp>
        <p:nvSpPr>
          <p:cNvPr id="6" name="Rectangle 5"/>
          <p:cNvSpPr/>
          <p:nvPr/>
        </p:nvSpPr>
        <p:spPr>
          <a:xfrm>
            <a:off x="283706" y="3492818"/>
            <a:ext cx="11737128" cy="2062103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MA" sz="32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- استنتاج: </a:t>
            </a:r>
            <a:r>
              <a:rPr lang="ar-MA" sz="32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لتمييز العدد حكمين:</a:t>
            </a:r>
          </a:p>
          <a:p>
            <a:pPr marL="457200" indent="-457200" algn="r" rtl="1">
              <a:buFont typeface="Wingdings" panose="05000000000000000000" pitchFamily="2" charset="2"/>
              <a:buChar char="ü"/>
            </a:pP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يجر </a:t>
            </a:r>
            <a:r>
              <a:rPr lang="ar-MA" sz="32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بالإضافة مع الأعداد (من ثلاثة إلى عشرة) حيث يكون جمعا، ومع (مائة وألف) حيث يكون مفردا.</a:t>
            </a:r>
          </a:p>
          <a:p>
            <a:pPr marL="457200" indent="-457200" algn="r" rtl="1">
              <a:buFont typeface="Wingdings" panose="05000000000000000000" pitchFamily="2" charset="2"/>
              <a:buChar char="ü"/>
            </a:pP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ينصب </a:t>
            </a:r>
            <a:r>
              <a:rPr lang="ar-MA" sz="32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مع الأعداد (11 إلى 99) حيث يكون مفردا.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4648492"/>
              </p:ext>
            </p:extLst>
          </p:nvPr>
        </p:nvGraphicFramePr>
        <p:xfrm>
          <a:off x="283706" y="879111"/>
          <a:ext cx="11737128" cy="2395728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34925">
                  <a:extLst>
                    <a:ext uri="{9D8B030D-6E8A-4147-A177-3AD203B41FA5}">
                      <a16:colId xmlns:a16="http://schemas.microsoft.com/office/drawing/2014/main" val="1764324945"/>
                    </a:ext>
                  </a:extLst>
                </a:gridCol>
                <a:gridCol w="4389355">
                  <a:extLst>
                    <a:ext uri="{9D8B030D-6E8A-4147-A177-3AD203B41FA5}">
                      <a16:colId xmlns:a16="http://schemas.microsoft.com/office/drawing/2014/main" val="1363019847"/>
                    </a:ext>
                  </a:extLst>
                </a:gridCol>
                <a:gridCol w="1913206">
                  <a:extLst>
                    <a:ext uri="{9D8B030D-6E8A-4147-A177-3AD203B41FA5}">
                      <a16:colId xmlns:a16="http://schemas.microsoft.com/office/drawing/2014/main" val="4260474360"/>
                    </a:ext>
                  </a:extLst>
                </a:gridCol>
                <a:gridCol w="1589650">
                  <a:extLst>
                    <a:ext uri="{9D8B030D-6E8A-4147-A177-3AD203B41FA5}">
                      <a16:colId xmlns:a16="http://schemas.microsoft.com/office/drawing/2014/main" val="1602626975"/>
                    </a:ext>
                  </a:extLst>
                </a:gridCol>
                <a:gridCol w="1322363">
                  <a:extLst>
                    <a:ext uri="{9D8B030D-6E8A-4147-A177-3AD203B41FA5}">
                      <a16:colId xmlns:a16="http://schemas.microsoft.com/office/drawing/2014/main" val="1599643787"/>
                    </a:ext>
                  </a:extLst>
                </a:gridCol>
                <a:gridCol w="2487629">
                  <a:extLst>
                    <a:ext uri="{9D8B030D-6E8A-4147-A177-3AD203B41FA5}">
                      <a16:colId xmlns:a16="http://schemas.microsoft.com/office/drawing/2014/main" val="1818481821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32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spc="10">
                          <a:solidFill>
                            <a:schemeClr val="tx1"/>
                          </a:solidFill>
                          <a:effectLst/>
                        </a:rPr>
                        <a:t>التراكيب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spc="10" dirty="0">
                          <a:solidFill>
                            <a:schemeClr val="tx1"/>
                          </a:solidFill>
                          <a:effectLst/>
                        </a:rPr>
                        <a:t>المميز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spc="10" dirty="0">
                          <a:solidFill>
                            <a:schemeClr val="tx1"/>
                          </a:solidFill>
                          <a:effectLst/>
                        </a:rPr>
                        <a:t>نوعه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spc="10">
                          <a:solidFill>
                            <a:schemeClr val="tx1"/>
                          </a:solidFill>
                          <a:effectLst/>
                        </a:rPr>
                        <a:t>التمييز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spc="10" dirty="0">
                          <a:solidFill>
                            <a:schemeClr val="tx1"/>
                          </a:solidFill>
                          <a:effectLst/>
                        </a:rPr>
                        <a:t>حكمه الإعرابي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1615548"/>
                  </a:ext>
                </a:extLst>
              </a:tr>
              <a:tr h="140970">
                <a:tc gridSpan="2"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spc="10">
                          <a:solidFill>
                            <a:schemeClr val="tx1"/>
                          </a:solidFill>
                          <a:effectLst/>
                        </a:rPr>
                        <a:t>حضرَ ثلاثة رجال.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spc="10" dirty="0">
                          <a:solidFill>
                            <a:schemeClr val="tx1"/>
                          </a:solidFill>
                          <a:effectLst/>
                        </a:rPr>
                        <a:t>ثلاثة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spc="10" dirty="0">
                          <a:solidFill>
                            <a:schemeClr val="tx1"/>
                          </a:solidFill>
                          <a:effectLst/>
                        </a:rPr>
                        <a:t>ملفوظ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spc="10">
                          <a:solidFill>
                            <a:schemeClr val="tx1"/>
                          </a:solidFill>
                          <a:effectLst/>
                        </a:rPr>
                        <a:t>رجال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spc="10">
                          <a:solidFill>
                            <a:schemeClr val="tx1"/>
                          </a:solidFill>
                          <a:effectLst/>
                        </a:rPr>
                        <a:t>مجرور بالإضافة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8784006"/>
                  </a:ext>
                </a:extLst>
              </a:tr>
              <a:tr h="198120">
                <a:tc gridSpan="2"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spc="10">
                          <a:solidFill>
                            <a:schemeClr val="tx1"/>
                          </a:solidFill>
                          <a:effectLst/>
                        </a:rPr>
                        <a:t>حضر أحد عشر رجلا.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spc="10">
                          <a:solidFill>
                            <a:schemeClr val="tx1"/>
                          </a:solidFill>
                          <a:effectLst/>
                        </a:rPr>
                        <a:t>أحد عشر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spc="10">
                          <a:solidFill>
                            <a:schemeClr val="tx1"/>
                          </a:solidFill>
                          <a:effectLst/>
                        </a:rPr>
                        <a:t>ملفوظ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spc="10">
                          <a:solidFill>
                            <a:schemeClr val="tx1"/>
                          </a:solidFill>
                          <a:effectLst/>
                        </a:rPr>
                        <a:t>رجلا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spc="10">
                          <a:solidFill>
                            <a:schemeClr val="tx1"/>
                          </a:solidFill>
                          <a:effectLst/>
                        </a:rPr>
                        <a:t>منصوب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061406"/>
                  </a:ext>
                </a:extLst>
              </a:tr>
              <a:tr h="142875">
                <a:tc gridSpan="2"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spc="10">
                          <a:solidFill>
                            <a:schemeClr val="tx1"/>
                          </a:solidFill>
                          <a:effectLst/>
                        </a:rPr>
                        <a:t>حضر مئة رجل.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spc="10">
                          <a:solidFill>
                            <a:schemeClr val="tx1"/>
                          </a:solidFill>
                          <a:effectLst/>
                        </a:rPr>
                        <a:t>مئة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spc="10">
                          <a:solidFill>
                            <a:schemeClr val="tx1"/>
                          </a:solidFill>
                          <a:effectLst/>
                        </a:rPr>
                        <a:t>ملفوظ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spc="10">
                          <a:solidFill>
                            <a:schemeClr val="tx1"/>
                          </a:solidFill>
                          <a:effectLst/>
                        </a:rPr>
                        <a:t>رجل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spc="10" dirty="0">
                          <a:solidFill>
                            <a:schemeClr val="tx1"/>
                          </a:solidFill>
                          <a:effectLst/>
                        </a:rPr>
                        <a:t>مجرور بالإضافة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09932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5546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79630" y="211015"/>
            <a:ext cx="3727939" cy="646331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نموذج في الإعراب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38621" y="1012874"/>
            <a:ext cx="8820445" cy="61048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7666355" algn="l"/>
              </a:tabLst>
            </a:pPr>
            <a:r>
              <a:rPr lang="ar-SA" sz="32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إعراب الجملة التالية:    " زَارَتِ الوَحْدَةُ الصِّحِّيَّةُ خَمْسِينَ قَرْيَةً"</a:t>
            </a:r>
          </a:p>
        </p:txBody>
      </p:sp>
      <p:sp>
        <p:nvSpPr>
          <p:cNvPr id="5" name="Rectangle 4"/>
          <p:cNvSpPr/>
          <p:nvPr/>
        </p:nvSpPr>
        <p:spPr>
          <a:xfrm>
            <a:off x="182880" y="1974670"/>
            <a:ext cx="11676186" cy="285001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marL="457200" algn="r" rtl="1">
              <a:lnSpc>
                <a:spcPct val="115000"/>
              </a:lnSpc>
            </a:pPr>
            <a:r>
              <a:rPr lang="ar-MA" sz="32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زَارَتِ</a:t>
            </a:r>
            <a:r>
              <a:rPr lang="ar-MA" sz="32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	:	فعل ماض مبني على الفتح، والتاء للتأنيث لا محل لها من الإعراب.</a:t>
            </a:r>
            <a:endParaRPr lang="en-US" sz="32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algn="r" rtl="1">
              <a:lnSpc>
                <a:spcPct val="115000"/>
              </a:lnSpc>
            </a:pPr>
            <a:r>
              <a:rPr lang="ar-MA" sz="32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الوَحْدَةُ</a:t>
            </a:r>
            <a:r>
              <a:rPr lang="ar-MA" sz="32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	:	فاعل مرفوع، وعلامة رفعه الضمة الظاهرة على آخره.</a:t>
            </a:r>
            <a:endParaRPr lang="en-US" sz="32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algn="r" rtl="1">
              <a:lnSpc>
                <a:spcPct val="115000"/>
              </a:lnSpc>
            </a:pPr>
            <a:r>
              <a:rPr lang="ar-MA" sz="32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الصِّحِّيَّةُ</a:t>
            </a: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:</a:t>
            </a:r>
            <a:r>
              <a:rPr lang="ar-MA" sz="32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	نعت تابع لمنعوته في الرفع، وعلامة رفعه الضمة الظاهرة على </a:t>
            </a: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آخره.</a:t>
            </a:r>
            <a:endParaRPr lang="en-US" sz="3200" b="1" dirty="0" smtClean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algn="r" rtl="1">
              <a:lnSpc>
                <a:spcPct val="115000"/>
              </a:lnSpc>
            </a:pPr>
            <a:r>
              <a:rPr lang="ar-MA" sz="32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خَمْسِينَ</a:t>
            </a: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:	مفعول به منصوب، وعلامة نصبه الياء لأنه ملحق بجمع المذكر السالم.</a:t>
            </a:r>
            <a:endParaRPr lang="en-US" sz="3200" b="1" dirty="0" smtClean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 algn="r" rtl="1"/>
            <a:r>
              <a:rPr lang="ar-MA" sz="32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قَرْيَةً</a:t>
            </a:r>
            <a:r>
              <a:rPr lang="ar-MA" sz="32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	:	تمييز العدد منصوب، وعلامة نصبه تنوين الفتح الظاهر على آخره.</a:t>
            </a:r>
            <a:endParaRPr lang="ar-MA" sz="3200" b="1" dirty="0"/>
          </a:p>
        </p:txBody>
      </p:sp>
    </p:spTree>
    <p:extLst>
      <p:ext uri="{BB962C8B-B14F-4D97-AF65-F5344CB8AC3E}">
        <p14:creationId xmlns:p14="http://schemas.microsoft.com/office/powerpoint/2010/main" val="3479301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86659" y="0"/>
            <a:ext cx="3727939" cy="707886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تقويم تشخيصي</a:t>
            </a:r>
            <a:endParaRPr lang="ar-MA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8047" y="849637"/>
            <a:ext cx="11887194" cy="1938992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lvl="1" algn="r" rtl="1"/>
            <a:r>
              <a:rPr lang="ar-MA" sz="4000" b="1" dirty="0">
                <a:solidFill>
                  <a:srgbClr val="FF0000"/>
                </a:solidFill>
              </a:rPr>
              <a:t>- أعرب العدد فيما يلي: </a:t>
            </a:r>
            <a:r>
              <a:rPr lang="ar-MA" sz="4000" b="1" dirty="0"/>
              <a:t>أكَلْتُ تُفَّاحَتَيْنِ اثْنَتَيْنِ.</a:t>
            </a:r>
          </a:p>
          <a:p>
            <a:pPr lvl="1" algn="r" rtl="1"/>
            <a:r>
              <a:rPr lang="ar-MA" sz="4000" b="1" dirty="0">
                <a:solidFill>
                  <a:srgbClr val="FF0000"/>
                </a:solidFill>
              </a:rPr>
              <a:t>- اكتب العدد بالحروف فيما يلي: </a:t>
            </a:r>
          </a:p>
          <a:p>
            <a:pPr lvl="3" algn="r" rtl="1"/>
            <a:r>
              <a:rPr lang="ar-MA" sz="4000" b="1" dirty="0"/>
              <a:t>زَارَ التَّلاَمِيذُ (12) مُؤَسَّسَةً خَيْرِيَّةً.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8047" y="3076653"/>
            <a:ext cx="11887195" cy="175432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571500" indent="-571500" algn="r" rtl="1">
              <a:buFontTx/>
              <a:buChar char="-"/>
            </a:pPr>
            <a:r>
              <a:rPr lang="ar-MA" sz="3600" b="1" dirty="0"/>
              <a:t>- اثْنَتَيْنِ: نعت حقيقي لتفاحتين منصوب، وعلامة نصبه الياء لأنه ملحق بالمثنى.</a:t>
            </a:r>
          </a:p>
          <a:p>
            <a:pPr marL="571500" indent="-571500" algn="r" rtl="1">
              <a:buFontTx/>
              <a:buChar char="-"/>
            </a:pPr>
            <a:r>
              <a:rPr lang="ar-MA" sz="3600" b="1" dirty="0" smtClean="0"/>
              <a:t>زَارَ </a:t>
            </a:r>
            <a:r>
              <a:rPr lang="ar-MA" sz="3600" b="1" dirty="0"/>
              <a:t>التَّلاَمِيذُ (اثْنَتَيْ عَشْرَةَ) مُؤَسَّسَةً خَيْرِيَّةً.</a:t>
            </a:r>
          </a:p>
        </p:txBody>
      </p:sp>
    </p:spTree>
    <p:extLst>
      <p:ext uri="{BB962C8B-B14F-4D97-AF65-F5344CB8AC3E}">
        <p14:creationId xmlns:p14="http://schemas.microsoft.com/office/powerpoint/2010/main" val="1521574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765366" y="88907"/>
            <a:ext cx="4255469" cy="584775"/>
          </a:xfrm>
          <a:prstGeom prst="rect">
            <a:avLst/>
          </a:prstGeom>
          <a:solidFill>
            <a:srgbClr val="FFFF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742950" indent="-742950" algn="r" rtl="1">
              <a:buFont typeface="+mj-lt"/>
              <a:buAutoNum type="arabicPeriod"/>
            </a:pPr>
            <a:r>
              <a:rPr lang="ar-MA" sz="3200" b="1" dirty="0" smtClean="0"/>
              <a:t>تعريف </a:t>
            </a:r>
            <a:r>
              <a:rPr lang="ar-MA" sz="3200" b="1" dirty="0"/>
              <a:t>التمييز والمميز: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7508583"/>
              </p:ext>
            </p:extLst>
          </p:nvPr>
        </p:nvGraphicFramePr>
        <p:xfrm>
          <a:off x="267287" y="814800"/>
          <a:ext cx="11753549" cy="1892808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4016319">
                  <a:extLst>
                    <a:ext uri="{9D8B030D-6E8A-4147-A177-3AD203B41FA5}">
                      <a16:colId xmlns:a16="http://schemas.microsoft.com/office/drawing/2014/main" val="1759538009"/>
                    </a:ext>
                  </a:extLst>
                </a:gridCol>
                <a:gridCol w="1266092">
                  <a:extLst>
                    <a:ext uri="{9D8B030D-6E8A-4147-A177-3AD203B41FA5}">
                      <a16:colId xmlns:a16="http://schemas.microsoft.com/office/drawing/2014/main" val="3965835166"/>
                    </a:ext>
                  </a:extLst>
                </a:gridCol>
                <a:gridCol w="1758462">
                  <a:extLst>
                    <a:ext uri="{9D8B030D-6E8A-4147-A177-3AD203B41FA5}">
                      <a16:colId xmlns:a16="http://schemas.microsoft.com/office/drawing/2014/main" val="883471680"/>
                    </a:ext>
                  </a:extLst>
                </a:gridCol>
                <a:gridCol w="4712676">
                  <a:extLst>
                    <a:ext uri="{9D8B030D-6E8A-4147-A177-3AD203B41FA5}">
                      <a16:colId xmlns:a16="http://schemas.microsoft.com/office/drawing/2014/main" val="4007246347"/>
                    </a:ext>
                  </a:extLst>
                </a:gridCol>
              </a:tblGrid>
              <a:tr h="16446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المثال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المميز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التمييز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MA" sz="3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نكرة / معرفة </a:t>
                      </a:r>
                      <a:endParaRPr kumimoji="0" lang="en-US" sz="3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3770113"/>
                  </a:ext>
                </a:extLst>
              </a:tr>
              <a:tr h="243205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قطفتُ عشرين وردة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6934732"/>
                  </a:ext>
                </a:extLst>
              </a:tr>
              <a:tr h="220345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إن هكتار ذرة واحدة...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9514142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267287" y="2904998"/>
            <a:ext cx="11753548" cy="68845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marL="457200" algn="r" rtl="1">
              <a:lnSpc>
                <a:spcPct val="115000"/>
              </a:lnSpc>
              <a:spcAft>
                <a:spcPts val="0"/>
              </a:spcAft>
            </a:pPr>
            <a:r>
              <a:rPr lang="ar-MA" sz="3600" b="1" dirty="0" smtClean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إستنتاج</a:t>
            </a:r>
            <a:r>
              <a:rPr lang="ar-MA" sz="36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: </a:t>
            </a:r>
            <a:r>
              <a:rPr lang="ar-MA" sz="36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.............................................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4937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765366" y="88907"/>
            <a:ext cx="4255469" cy="584775"/>
          </a:xfrm>
          <a:prstGeom prst="rect">
            <a:avLst/>
          </a:prstGeom>
          <a:solidFill>
            <a:srgbClr val="FFFF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742950" indent="-742950" algn="r" rtl="1">
              <a:buFont typeface="+mj-lt"/>
              <a:buAutoNum type="arabicPeriod"/>
            </a:pPr>
            <a:r>
              <a:rPr lang="ar-MA" sz="3200" b="1" dirty="0" smtClean="0"/>
              <a:t>تعريف </a:t>
            </a:r>
            <a:r>
              <a:rPr lang="ar-MA" sz="3200" b="1" dirty="0"/>
              <a:t>التمييز والمميز: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820566"/>
              </p:ext>
            </p:extLst>
          </p:nvPr>
        </p:nvGraphicFramePr>
        <p:xfrm>
          <a:off x="267287" y="814800"/>
          <a:ext cx="11753549" cy="1892808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4142928">
                  <a:extLst>
                    <a:ext uri="{9D8B030D-6E8A-4147-A177-3AD203B41FA5}">
                      <a16:colId xmlns:a16="http://schemas.microsoft.com/office/drawing/2014/main" val="1759538009"/>
                    </a:ext>
                  </a:extLst>
                </a:gridCol>
                <a:gridCol w="1871003">
                  <a:extLst>
                    <a:ext uri="{9D8B030D-6E8A-4147-A177-3AD203B41FA5}">
                      <a16:colId xmlns:a16="http://schemas.microsoft.com/office/drawing/2014/main" val="3965835166"/>
                    </a:ext>
                  </a:extLst>
                </a:gridCol>
                <a:gridCol w="2025748">
                  <a:extLst>
                    <a:ext uri="{9D8B030D-6E8A-4147-A177-3AD203B41FA5}">
                      <a16:colId xmlns:a16="http://schemas.microsoft.com/office/drawing/2014/main" val="883471680"/>
                    </a:ext>
                  </a:extLst>
                </a:gridCol>
                <a:gridCol w="3713870">
                  <a:extLst>
                    <a:ext uri="{9D8B030D-6E8A-4147-A177-3AD203B41FA5}">
                      <a16:colId xmlns:a16="http://schemas.microsoft.com/office/drawing/2014/main" val="4007246347"/>
                    </a:ext>
                  </a:extLst>
                </a:gridCol>
              </a:tblGrid>
              <a:tr h="16446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المثال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المميز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التمييز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 smtClean="0">
                          <a:solidFill>
                            <a:schemeClr val="tx1"/>
                          </a:solidFill>
                          <a:effectLst/>
                        </a:rPr>
                        <a:t>نكرة / معرفة 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3770113"/>
                  </a:ext>
                </a:extLst>
              </a:tr>
              <a:tr h="243205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قطفتُ عشرين وردة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عشرين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600" b="1" dirty="0">
                          <a:solidFill>
                            <a:schemeClr val="tx1"/>
                          </a:solidFill>
                          <a:effectLst/>
                        </a:rPr>
                        <a:t>وردة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600" b="1" dirty="0" smtClean="0">
                          <a:solidFill>
                            <a:schemeClr val="tx1"/>
                          </a:solidFill>
                          <a:effectLst/>
                        </a:rPr>
                        <a:t>نكرة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6934732"/>
                  </a:ext>
                </a:extLst>
              </a:tr>
              <a:tr h="220345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إن هكتار ذرة واحدة...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 smtClean="0">
                          <a:solidFill>
                            <a:schemeClr val="tx1"/>
                          </a:solidFill>
                          <a:effectLst/>
                        </a:rPr>
                        <a:t>هكتار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 smtClean="0">
                          <a:solidFill>
                            <a:schemeClr val="tx1"/>
                          </a:solidFill>
                          <a:effectLst/>
                        </a:rPr>
                        <a:t>ذرة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600" b="1" dirty="0" smtClean="0">
                          <a:solidFill>
                            <a:schemeClr val="tx1"/>
                          </a:solidFill>
                          <a:effectLst/>
                        </a:rPr>
                        <a:t>نكرة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9514142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267287" y="2904998"/>
            <a:ext cx="11753548" cy="132555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marL="457200" algn="r" rtl="1">
              <a:lnSpc>
                <a:spcPct val="115000"/>
              </a:lnSpc>
              <a:spcAft>
                <a:spcPts val="0"/>
              </a:spcAft>
            </a:pPr>
            <a:r>
              <a:rPr lang="ar-MA" sz="3600" b="1" dirty="0" smtClean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إستنتاج</a:t>
            </a:r>
            <a:r>
              <a:rPr lang="ar-MA" sz="36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: </a:t>
            </a:r>
            <a:r>
              <a:rPr lang="ar-SA" sz="36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التمييز اسم نكرة يأتي لتمييز وتوضيح اسم مبهم أو جملة مبهمة قبله، ويسمى كل منهما مميزا.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9042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178104" y="118561"/>
            <a:ext cx="3777167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 dirty="0"/>
              <a:t>تقويم تكويني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542" y="987615"/>
            <a:ext cx="11908292" cy="2862322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600" b="1" dirty="0">
                <a:solidFill>
                  <a:srgbClr val="FF0000"/>
                </a:solidFill>
              </a:rPr>
              <a:t>عين التمييز والمميز فيما </a:t>
            </a:r>
            <a:r>
              <a:rPr lang="ar-MA" sz="3600" b="1" dirty="0" smtClean="0">
                <a:solidFill>
                  <a:srgbClr val="FF0000"/>
                </a:solidFill>
              </a:rPr>
              <a:t>يلي:</a:t>
            </a:r>
          </a:p>
          <a:p>
            <a:pPr marL="1028700" lvl="1" indent="-571500" algn="r" rtl="1">
              <a:buFont typeface="Wingdings" panose="05000000000000000000" pitchFamily="2" charset="2"/>
              <a:buChar char="q"/>
            </a:pPr>
            <a:r>
              <a:rPr lang="ar-MA" sz="3600" b="1" dirty="0"/>
              <a:t>اشْتَرَيْتُ كِيلُوغْرَاماً </a:t>
            </a:r>
            <a:r>
              <a:rPr lang="ar-MA" sz="3600" b="1" dirty="0" smtClean="0"/>
              <a:t>لَحْماً</a:t>
            </a:r>
          </a:p>
          <a:p>
            <a:pPr marL="1028700" lvl="1" indent="-571500" algn="r" rtl="1">
              <a:buFont typeface="Wingdings" panose="05000000000000000000" pitchFamily="2" charset="2"/>
              <a:buChar char="q"/>
            </a:pPr>
            <a:r>
              <a:rPr lang="ar-MA" sz="3600" b="1" dirty="0" smtClean="0"/>
              <a:t>وَفَجَّرْنَا </a:t>
            </a:r>
            <a:r>
              <a:rPr lang="ar-MA" sz="3600" b="1" dirty="0"/>
              <a:t>الأرْضَ </a:t>
            </a:r>
            <a:r>
              <a:rPr lang="ar-MA" sz="3600" b="1" dirty="0" smtClean="0"/>
              <a:t>عُيُوناً</a:t>
            </a:r>
          </a:p>
          <a:p>
            <a:pPr marL="1028700" lvl="1" indent="-571500" algn="r" rtl="1">
              <a:buFont typeface="Wingdings" panose="05000000000000000000" pitchFamily="2" charset="2"/>
              <a:buChar char="q"/>
            </a:pPr>
            <a:r>
              <a:rPr lang="ar-MA" sz="3600" b="1" dirty="0" smtClean="0"/>
              <a:t>شَجَّرَ </a:t>
            </a:r>
            <a:r>
              <a:rPr lang="ar-MA" sz="3600" b="1" dirty="0"/>
              <a:t>المُتَطَوِّعُونَ هِكْتَاراً </a:t>
            </a:r>
            <a:r>
              <a:rPr lang="ar-MA" sz="3600" b="1" dirty="0" smtClean="0"/>
              <a:t>أرْضاً</a:t>
            </a:r>
          </a:p>
          <a:p>
            <a:pPr marL="1028700" lvl="1" indent="-571500" algn="r" rtl="1">
              <a:buFont typeface="Wingdings" panose="05000000000000000000" pitchFamily="2" charset="2"/>
              <a:buChar char="q"/>
            </a:pPr>
            <a:r>
              <a:rPr lang="ar-MA" sz="3600" b="1" dirty="0" smtClean="0"/>
              <a:t>زَارَتِ </a:t>
            </a:r>
            <a:r>
              <a:rPr lang="ar-MA" sz="3600" b="1" dirty="0"/>
              <a:t>الوَحَدَةُ الصِّحِّيَةُ المُتَنَقِّلَةُ خَمْسِينَ قَرْيَةً.</a:t>
            </a:r>
          </a:p>
        </p:txBody>
      </p:sp>
      <p:sp>
        <p:nvSpPr>
          <p:cNvPr id="2" name="Rectangle 1"/>
          <p:cNvSpPr/>
          <p:nvPr/>
        </p:nvSpPr>
        <p:spPr>
          <a:xfrm>
            <a:off x="112542" y="4180163"/>
            <a:ext cx="11908292" cy="118853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marL="457200" indent="-457200" algn="justLow" rtl="1">
              <a:lnSpc>
                <a:spcPct val="115000"/>
              </a:lnSpc>
              <a:spcAft>
                <a:spcPts val="0"/>
              </a:spcAft>
              <a:buFontTx/>
              <a:buChar char="-"/>
            </a:pPr>
            <a:r>
              <a:rPr lang="ar-SA" sz="32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[كِيلُوغْرَاماً: مميز/ لَحْماً: تمييز] – [وَفَجَّرْنَا الأرْضَ: مميز/ عُيُوناً: تمييز]-[ هِكْتَاراً: مميز / أرْضاً: تمييز]- [خَمْسِينَ: مميز / قَرْيَةً: تمييز]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6693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371471" y="76357"/>
            <a:ext cx="4649363" cy="584775"/>
          </a:xfrm>
          <a:prstGeom prst="rect">
            <a:avLst/>
          </a:prstGeom>
          <a:solidFill>
            <a:srgbClr val="FFFF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/>
              <a:t>2.		</a:t>
            </a:r>
            <a:r>
              <a:rPr lang="ar-MA" sz="3200" b="1" dirty="0" smtClean="0"/>
              <a:t>نوع </a:t>
            </a:r>
            <a:r>
              <a:rPr lang="ar-MA" sz="3200" b="1" dirty="0"/>
              <a:t>المميز وأحكام التمييز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4137677"/>
              </p:ext>
            </p:extLst>
          </p:nvPr>
        </p:nvGraphicFramePr>
        <p:xfrm>
          <a:off x="112543" y="746872"/>
          <a:ext cx="11908291" cy="3364992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4199197">
                  <a:extLst>
                    <a:ext uri="{9D8B030D-6E8A-4147-A177-3AD203B41FA5}">
                      <a16:colId xmlns:a16="http://schemas.microsoft.com/office/drawing/2014/main" val="962674077"/>
                    </a:ext>
                  </a:extLst>
                </a:gridCol>
                <a:gridCol w="2996419">
                  <a:extLst>
                    <a:ext uri="{9D8B030D-6E8A-4147-A177-3AD203B41FA5}">
                      <a16:colId xmlns:a16="http://schemas.microsoft.com/office/drawing/2014/main" val="613536937"/>
                    </a:ext>
                  </a:extLst>
                </a:gridCol>
                <a:gridCol w="1364566">
                  <a:extLst>
                    <a:ext uri="{9D8B030D-6E8A-4147-A177-3AD203B41FA5}">
                      <a16:colId xmlns:a16="http://schemas.microsoft.com/office/drawing/2014/main" val="1306833377"/>
                    </a:ext>
                  </a:extLst>
                </a:gridCol>
                <a:gridCol w="1368052">
                  <a:extLst>
                    <a:ext uri="{9D8B030D-6E8A-4147-A177-3AD203B41FA5}">
                      <a16:colId xmlns:a16="http://schemas.microsoft.com/office/drawing/2014/main" val="1966403523"/>
                    </a:ext>
                  </a:extLst>
                </a:gridCol>
                <a:gridCol w="1980057">
                  <a:extLst>
                    <a:ext uri="{9D8B030D-6E8A-4147-A177-3AD203B41FA5}">
                      <a16:colId xmlns:a16="http://schemas.microsoft.com/office/drawing/2014/main" val="1084592625"/>
                    </a:ext>
                  </a:extLst>
                </a:gridCol>
              </a:tblGrid>
              <a:tr h="17399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الأمثلة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المميز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نوعه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التمييز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حكمه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3308164"/>
                  </a:ext>
                </a:extLst>
              </a:tr>
              <a:tr h="179070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1- ﴿ت</a:t>
                      </a: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َ</a:t>
                      </a: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مَتَّعُوا فِي دَارَكِمْ ثَلاَثَةَ أيَّامٍ﴾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7553562"/>
                  </a:ext>
                </a:extLst>
              </a:tr>
              <a:tr h="179070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2- لاَ أمْلِكُ شِبْراً أرْضاً.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1229612"/>
                  </a:ext>
                </a:extLst>
              </a:tr>
              <a:tr h="186690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3- بَاعَ الفَلاَّحُ قِنْطَاراً مِنْ قَمْحٍ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9690183"/>
                  </a:ext>
                </a:extLst>
              </a:tr>
              <a:tr h="179070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4- اِشْتَرَيْتُ حُفْنَةَ سِمْسِمٍ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4941551"/>
                  </a:ext>
                </a:extLst>
              </a:tr>
              <a:tr h="179070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5- ﴿وكَانُوا أشَدَّ مِنْهُمْ قُوَّةً﴾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74175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1711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371471" y="76357"/>
            <a:ext cx="4649363" cy="584775"/>
          </a:xfrm>
          <a:prstGeom prst="rect">
            <a:avLst/>
          </a:prstGeom>
          <a:solidFill>
            <a:srgbClr val="FFFF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/>
              <a:t>2.		</a:t>
            </a:r>
            <a:r>
              <a:rPr lang="ar-MA" sz="3200" b="1" dirty="0" smtClean="0"/>
              <a:t>نوع </a:t>
            </a:r>
            <a:r>
              <a:rPr lang="ar-MA" sz="3200" b="1" dirty="0"/>
              <a:t>المميز وأحكام التمييز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7701104"/>
              </p:ext>
            </p:extLst>
          </p:nvPr>
        </p:nvGraphicFramePr>
        <p:xfrm>
          <a:off x="112543" y="746872"/>
          <a:ext cx="11908291" cy="4486656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4199197">
                  <a:extLst>
                    <a:ext uri="{9D8B030D-6E8A-4147-A177-3AD203B41FA5}">
                      <a16:colId xmlns:a16="http://schemas.microsoft.com/office/drawing/2014/main" val="962674077"/>
                    </a:ext>
                  </a:extLst>
                </a:gridCol>
                <a:gridCol w="2996419">
                  <a:extLst>
                    <a:ext uri="{9D8B030D-6E8A-4147-A177-3AD203B41FA5}">
                      <a16:colId xmlns:a16="http://schemas.microsoft.com/office/drawing/2014/main" val="613536937"/>
                    </a:ext>
                  </a:extLst>
                </a:gridCol>
                <a:gridCol w="1364566">
                  <a:extLst>
                    <a:ext uri="{9D8B030D-6E8A-4147-A177-3AD203B41FA5}">
                      <a16:colId xmlns:a16="http://schemas.microsoft.com/office/drawing/2014/main" val="1306833377"/>
                    </a:ext>
                  </a:extLst>
                </a:gridCol>
                <a:gridCol w="1368052">
                  <a:extLst>
                    <a:ext uri="{9D8B030D-6E8A-4147-A177-3AD203B41FA5}">
                      <a16:colId xmlns:a16="http://schemas.microsoft.com/office/drawing/2014/main" val="1966403523"/>
                    </a:ext>
                  </a:extLst>
                </a:gridCol>
                <a:gridCol w="1980057">
                  <a:extLst>
                    <a:ext uri="{9D8B030D-6E8A-4147-A177-3AD203B41FA5}">
                      <a16:colId xmlns:a16="http://schemas.microsoft.com/office/drawing/2014/main" val="1084592625"/>
                    </a:ext>
                  </a:extLst>
                </a:gridCol>
              </a:tblGrid>
              <a:tr h="17399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الأمثلة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المميز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نوعه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التمييز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حكمه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3308164"/>
                  </a:ext>
                </a:extLst>
              </a:tr>
              <a:tr h="179070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1- ﴿ت</a:t>
                      </a: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َ</a:t>
                      </a: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مَتَّعُوا فِي دَارَكِمْ ثَلاَثَةَ أيَّامٍ﴾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ثَلاَثَةَ / عدد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ملفوظ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أيَّامٍ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مجرور بالإضافة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7553562"/>
                  </a:ext>
                </a:extLst>
              </a:tr>
              <a:tr h="179070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2- لاَ أمْلِكُ شِبْراً أرْضاً.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شِبْراً / مساحة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ملفوظ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أرْضاً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منصوب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1229612"/>
                  </a:ext>
                </a:extLst>
              </a:tr>
              <a:tr h="186690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3- بَاعَ الفَلاَّحُ قِنْطَاراً مِنْ قَمْحٍ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قِنْطَاراً / وزن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ملفوظ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مِنْ قَمْحٍ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مجرور بمن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9690183"/>
                  </a:ext>
                </a:extLst>
              </a:tr>
              <a:tr h="179070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4- اِشْتَرَيْتُ حُفْنَةَ سِمْسِمٍ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حُفْنَةَ / كيل 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EG" sz="3200" b="1">
                          <a:solidFill>
                            <a:schemeClr val="tx1"/>
                          </a:solidFill>
                          <a:effectLst/>
                        </a:rPr>
                        <a:t>ملفوظ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سِمْسِمٍ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مجرور بالإضافة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4941551"/>
                  </a:ext>
                </a:extLst>
              </a:tr>
              <a:tr h="179070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5- ﴿وكَانُوا أشَدَّ مِنْهُمْ قُوَّةً﴾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كانوا أشد </a:t>
                      </a:r>
                      <a:r>
                        <a:rPr lang="ar-S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منهم/ </a:t>
                      </a: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جملة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ملحوظ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>
                          <a:solidFill>
                            <a:schemeClr val="tx1"/>
                          </a:solidFill>
                          <a:effectLst/>
                        </a:rPr>
                        <a:t>قوة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856865" algn="l"/>
                        </a:tabLst>
                      </a:pPr>
                      <a:r>
                        <a:rPr lang="ar-SA" sz="3200" b="1" dirty="0">
                          <a:solidFill>
                            <a:schemeClr val="tx1"/>
                          </a:solidFill>
                          <a:effectLst/>
                        </a:rPr>
                        <a:t>منصوب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74175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462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371471" y="76357"/>
            <a:ext cx="4649363" cy="584775"/>
          </a:xfrm>
          <a:prstGeom prst="rect">
            <a:avLst/>
          </a:prstGeom>
          <a:solidFill>
            <a:srgbClr val="FFFF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/>
              <a:t>2.		</a:t>
            </a:r>
            <a:r>
              <a:rPr lang="ar-MA" sz="3200" b="1" dirty="0" smtClean="0"/>
              <a:t>نوع </a:t>
            </a:r>
            <a:r>
              <a:rPr lang="ar-MA" sz="3200" b="1" dirty="0"/>
              <a:t>المميز وأحكام التمييز</a:t>
            </a:r>
          </a:p>
        </p:txBody>
      </p:sp>
      <p:sp>
        <p:nvSpPr>
          <p:cNvPr id="6" name="Rectangle 5"/>
          <p:cNvSpPr/>
          <p:nvPr/>
        </p:nvSpPr>
        <p:spPr>
          <a:xfrm>
            <a:off x="112542" y="1013901"/>
            <a:ext cx="11908292" cy="255454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MA" sz="32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- استنتاج: </a:t>
            </a:r>
            <a:r>
              <a:rPr lang="ar-MA" sz="32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المميز ينقسم إلى نوعين:</a:t>
            </a:r>
          </a:p>
          <a:p>
            <a:pPr marL="457200" indent="-457200" algn="r" rtl="1">
              <a:buFont typeface="Wingdings" panose="05000000000000000000" pitchFamily="2" charset="2"/>
              <a:buChar char="ü"/>
            </a:pP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مميز </a:t>
            </a:r>
            <a:r>
              <a:rPr lang="ar-MA" sz="32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ملفوظ: وهو ما يتلفظ به في الكلام ويدل على المساحة أو الكيل أو العدد، وهذا النوع يكون تمييزه منصوبا أو مجرورا بمن أو مجرورا بالإضافة.</a:t>
            </a:r>
          </a:p>
          <a:p>
            <a:pPr marL="457200" indent="-457200" algn="r" rtl="1">
              <a:buFont typeface="Wingdings" panose="05000000000000000000" pitchFamily="2" charset="2"/>
              <a:buChar char="ü"/>
            </a:pP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مميز </a:t>
            </a:r>
            <a:r>
              <a:rPr lang="ar-MA" sz="3200" b="1" dirty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ملحوظ: وهو ما لا يتلفظ به في الكلام ولكن يفهم من الجملة، وهذا النوع يكون تمييزه منصوبا دائما</a:t>
            </a: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.</a:t>
            </a:r>
            <a:endParaRPr lang="ar-MA" sz="3200" b="1" dirty="0">
              <a:latin typeface="Calibri" panose="020F0502020204030204" pitchFamily="34" charset="0"/>
              <a:ea typeface="Calibri" panose="020F0502020204030204" pitchFamily="34" charset="0"/>
              <a:cs typeface="Arabic Transparent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5205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369083" y="76357"/>
            <a:ext cx="2651751" cy="584775"/>
          </a:xfrm>
          <a:prstGeom prst="rect">
            <a:avLst/>
          </a:prstGeom>
          <a:solidFill>
            <a:srgbClr val="FFFF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 smtClean="0"/>
              <a:t>3.</a:t>
            </a:r>
            <a:r>
              <a:rPr lang="ar-MA" sz="3200" b="1" dirty="0"/>
              <a:t>		تمييز العدد</a:t>
            </a:r>
          </a:p>
        </p:txBody>
      </p:sp>
      <p:sp>
        <p:nvSpPr>
          <p:cNvPr id="6" name="Rectangle 5"/>
          <p:cNvSpPr/>
          <p:nvPr/>
        </p:nvSpPr>
        <p:spPr>
          <a:xfrm>
            <a:off x="283706" y="3492818"/>
            <a:ext cx="11737128" cy="58477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MA" sz="32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- استنتاج: </a:t>
            </a:r>
            <a:r>
              <a:rPr lang="ar-MA" sz="3200" b="1" dirty="0" smtClean="0"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...................................................</a:t>
            </a:r>
            <a:endParaRPr lang="ar-MA" sz="3200" b="1" dirty="0">
              <a:latin typeface="Calibri" panose="020F0502020204030204" pitchFamily="34" charset="0"/>
              <a:ea typeface="Calibri" panose="020F0502020204030204" pitchFamily="34" charset="0"/>
              <a:cs typeface="Arabic Transparent" panose="020B060402020202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6420751"/>
              </p:ext>
            </p:extLst>
          </p:nvPr>
        </p:nvGraphicFramePr>
        <p:xfrm>
          <a:off x="283706" y="879111"/>
          <a:ext cx="11737128" cy="2395728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34925">
                  <a:extLst>
                    <a:ext uri="{9D8B030D-6E8A-4147-A177-3AD203B41FA5}">
                      <a16:colId xmlns:a16="http://schemas.microsoft.com/office/drawing/2014/main" val="1764324945"/>
                    </a:ext>
                  </a:extLst>
                </a:gridCol>
                <a:gridCol w="4389355">
                  <a:extLst>
                    <a:ext uri="{9D8B030D-6E8A-4147-A177-3AD203B41FA5}">
                      <a16:colId xmlns:a16="http://schemas.microsoft.com/office/drawing/2014/main" val="1363019847"/>
                    </a:ext>
                  </a:extLst>
                </a:gridCol>
                <a:gridCol w="1913206">
                  <a:extLst>
                    <a:ext uri="{9D8B030D-6E8A-4147-A177-3AD203B41FA5}">
                      <a16:colId xmlns:a16="http://schemas.microsoft.com/office/drawing/2014/main" val="4260474360"/>
                    </a:ext>
                  </a:extLst>
                </a:gridCol>
                <a:gridCol w="1589650">
                  <a:extLst>
                    <a:ext uri="{9D8B030D-6E8A-4147-A177-3AD203B41FA5}">
                      <a16:colId xmlns:a16="http://schemas.microsoft.com/office/drawing/2014/main" val="1602626975"/>
                    </a:ext>
                  </a:extLst>
                </a:gridCol>
                <a:gridCol w="1322363">
                  <a:extLst>
                    <a:ext uri="{9D8B030D-6E8A-4147-A177-3AD203B41FA5}">
                      <a16:colId xmlns:a16="http://schemas.microsoft.com/office/drawing/2014/main" val="1599643787"/>
                    </a:ext>
                  </a:extLst>
                </a:gridCol>
                <a:gridCol w="2487629">
                  <a:extLst>
                    <a:ext uri="{9D8B030D-6E8A-4147-A177-3AD203B41FA5}">
                      <a16:colId xmlns:a16="http://schemas.microsoft.com/office/drawing/2014/main" val="1818481821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32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spc="10">
                          <a:solidFill>
                            <a:schemeClr val="tx1"/>
                          </a:solidFill>
                          <a:effectLst/>
                        </a:rPr>
                        <a:t>التراكيب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spc="10" dirty="0">
                          <a:solidFill>
                            <a:schemeClr val="tx1"/>
                          </a:solidFill>
                          <a:effectLst/>
                        </a:rPr>
                        <a:t>المميز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spc="10" dirty="0">
                          <a:solidFill>
                            <a:schemeClr val="tx1"/>
                          </a:solidFill>
                          <a:effectLst/>
                        </a:rPr>
                        <a:t>نوعه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spc="10">
                          <a:solidFill>
                            <a:schemeClr val="tx1"/>
                          </a:solidFill>
                          <a:effectLst/>
                        </a:rPr>
                        <a:t>التمييز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spc="10" dirty="0">
                          <a:solidFill>
                            <a:schemeClr val="tx1"/>
                          </a:solidFill>
                          <a:effectLst/>
                        </a:rPr>
                        <a:t>حكمه الإعرابي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1615548"/>
                  </a:ext>
                </a:extLst>
              </a:tr>
              <a:tr h="140970">
                <a:tc gridSpan="2"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spc="10">
                          <a:solidFill>
                            <a:schemeClr val="tx1"/>
                          </a:solidFill>
                          <a:effectLst/>
                        </a:rPr>
                        <a:t>حضرَ ثلاثة رجال.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9525" marR="9525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9525" marR="9525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9525" marR="9525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9525" marR="9525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8784006"/>
                  </a:ext>
                </a:extLst>
              </a:tr>
              <a:tr h="198120">
                <a:tc gridSpan="2"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spc="10">
                          <a:solidFill>
                            <a:schemeClr val="tx1"/>
                          </a:solidFill>
                          <a:effectLst/>
                        </a:rPr>
                        <a:t>حضر أحد عشر رجلا.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9525" marR="9525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9525" marR="9525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9525" marR="9525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9525" marR="9525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061406"/>
                  </a:ext>
                </a:extLst>
              </a:tr>
              <a:tr h="142875">
                <a:tc gridSpan="2"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200" b="1" spc="10">
                          <a:solidFill>
                            <a:schemeClr val="tx1"/>
                          </a:solidFill>
                          <a:effectLst/>
                        </a:rPr>
                        <a:t>حضر مئة رجل.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9525" marR="9525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9525" marR="9525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9525" marR="9525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9525" marR="9525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09932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2668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256</TotalTime>
  <Words>591</Words>
  <Application>Microsoft Office PowerPoint</Application>
  <PresentationFormat>Widescreen</PresentationFormat>
  <Paragraphs>126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Arabic Transparent</vt:lpstr>
      <vt:lpstr>Arial</vt:lpstr>
      <vt:lpstr>Calibri</vt:lpstr>
      <vt:lpstr>Calibri Light</vt:lpstr>
      <vt:lpstr>Times New Roman</vt:lpstr>
      <vt:lpstr>Wingdings</vt:lpstr>
      <vt:lpstr>Metropolitan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zakaria arajouan</cp:lastModifiedBy>
  <cp:revision>42</cp:revision>
  <dcterms:created xsi:type="dcterms:W3CDTF">2022-09-27T21:07:30Z</dcterms:created>
  <dcterms:modified xsi:type="dcterms:W3CDTF">2023-04-24T20:58:40Z</dcterms:modified>
</cp:coreProperties>
</file>