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3" r:id="rId4"/>
    <p:sldId id="270" r:id="rId5"/>
    <p:sldId id="267" r:id="rId6"/>
    <p:sldId id="271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37359" y="2684584"/>
            <a:ext cx="8468752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التوثيق: البحث عن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المعلومات ومعالجتها وتنظيمها: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الاكتساب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90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6602" y="689316"/>
            <a:ext cx="10452295" cy="175432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buFont typeface="Wingdings" panose="05000000000000000000" pitchFamily="2" charset="2"/>
              <a:buChar char="ü"/>
            </a:pP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المراحل المتبعة لتكوين ملف منظم ومتكامل؟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6602" y="2951870"/>
            <a:ext cx="10452295" cy="175432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buFont typeface="Wingdings" panose="05000000000000000000" pitchFamily="2" charset="2"/>
              <a:buChar char="Ø"/>
            </a:pP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الاستعانة بالمعطيات الواردة بالكتاب المدرسي ص: 90/92 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893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99938" y="117042"/>
            <a:ext cx="3749032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/>
              <a:t>خطوات المهارة: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733" y="937466"/>
            <a:ext cx="11479237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342900" indent="-342900" algn="r" rtl="1">
              <a:buFont typeface="+mj-cs"/>
              <a:buAutoNum type="arabic2Minus"/>
            </a:pPr>
            <a:r>
              <a:rPr lang="ar-MA" sz="4000" b="1" u="sng" dirty="0" smtClean="0">
                <a:solidFill>
                  <a:srgbClr val="FF0000"/>
                </a:solidFill>
              </a:rPr>
              <a:t>حصر </a:t>
            </a:r>
            <a:r>
              <a:rPr lang="ar-MA" sz="4000" b="1" u="sng" dirty="0">
                <a:solidFill>
                  <a:srgbClr val="FF0000"/>
                </a:solidFill>
              </a:rPr>
              <a:t>الموضوع </a:t>
            </a:r>
            <a:r>
              <a:rPr lang="ar-MA" sz="4000" b="1" u="sng" dirty="0" smtClean="0">
                <a:solidFill>
                  <a:srgbClr val="FF0000"/>
                </a:solidFill>
              </a:rPr>
              <a:t>وتحديده:</a:t>
            </a:r>
            <a:endParaRPr lang="ar-MA" sz="4000" b="1" u="sng" dirty="0" smtClean="0">
              <a:solidFill>
                <a:srgbClr val="FF0000"/>
              </a:solidFill>
            </a:endParaRP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 smtClean="0"/>
              <a:t>...............................</a:t>
            </a:r>
            <a:endParaRPr lang="ar-MA" sz="4000" b="1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 smtClean="0"/>
              <a:t>...............................</a:t>
            </a:r>
            <a:endParaRPr lang="ar-MA" sz="4000" b="1" dirty="0"/>
          </a:p>
          <a:p>
            <a:pPr algn="r" rtl="1"/>
            <a:r>
              <a:rPr lang="ar-MA" sz="4000" b="1" u="sng" dirty="0">
                <a:solidFill>
                  <a:srgbClr val="FF0000"/>
                </a:solidFill>
              </a:rPr>
              <a:t>ب- </a:t>
            </a:r>
            <a:r>
              <a:rPr lang="ar-MA" sz="4000" b="1" u="sng" dirty="0" smtClean="0">
                <a:solidFill>
                  <a:srgbClr val="FF0000"/>
                </a:solidFill>
              </a:rPr>
              <a:t>البحث </a:t>
            </a:r>
            <a:r>
              <a:rPr lang="ar-MA" sz="4000" b="1" u="sng" dirty="0">
                <a:solidFill>
                  <a:srgbClr val="FF0000"/>
                </a:solidFill>
              </a:rPr>
              <a:t>عن المعلومات </a:t>
            </a:r>
            <a:r>
              <a:rPr lang="ar-MA" sz="4000" b="1" u="sng" dirty="0" smtClean="0">
                <a:solidFill>
                  <a:srgbClr val="FF0000"/>
                </a:solidFill>
              </a:rPr>
              <a:t>والوثائق:</a:t>
            </a:r>
            <a:endParaRPr lang="ar-MA" sz="4000" b="1" u="sng" dirty="0" smtClean="0">
              <a:solidFill>
                <a:srgbClr val="FF0000"/>
              </a:solidFill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..............................................................</a:t>
            </a:r>
            <a:endParaRPr lang="ar-MA" sz="4000" b="1" dirty="0"/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..............................................................</a:t>
            </a:r>
            <a:endParaRPr lang="ar-MA" sz="4000" b="1" dirty="0"/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..............................................................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99938" y="117042"/>
            <a:ext cx="3749032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/>
              <a:t>خطوات المهارة: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733" y="937466"/>
            <a:ext cx="11479237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342900" indent="-342900" algn="r" rtl="1">
              <a:buFont typeface="+mj-cs"/>
              <a:buAutoNum type="arabic2Minus"/>
            </a:pPr>
            <a:r>
              <a:rPr lang="ar-MA" sz="4000" b="1" u="sng" dirty="0" smtClean="0">
                <a:solidFill>
                  <a:srgbClr val="FF0000"/>
                </a:solidFill>
              </a:rPr>
              <a:t>حصر </a:t>
            </a:r>
            <a:r>
              <a:rPr lang="ar-MA" sz="4000" b="1" u="sng" dirty="0">
                <a:solidFill>
                  <a:srgbClr val="FF0000"/>
                </a:solidFill>
              </a:rPr>
              <a:t>الموضوع </a:t>
            </a:r>
            <a:r>
              <a:rPr lang="ar-MA" sz="4000" b="1" u="sng" dirty="0" smtClean="0">
                <a:solidFill>
                  <a:srgbClr val="FF0000"/>
                </a:solidFill>
              </a:rPr>
              <a:t>وتحديده:</a:t>
            </a:r>
            <a:endParaRPr lang="ar-MA" sz="4000" b="1" u="sng" dirty="0" smtClean="0">
              <a:solidFill>
                <a:srgbClr val="FF0000"/>
              </a:solidFill>
            </a:endParaRP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 smtClean="0"/>
              <a:t>تحديد </a:t>
            </a:r>
            <a:r>
              <a:rPr lang="ar-MA" sz="4000" b="1" dirty="0"/>
              <a:t>مجاله.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 smtClean="0"/>
              <a:t>تقسيم </a:t>
            </a:r>
            <a:r>
              <a:rPr lang="ar-MA" sz="4000" b="1" dirty="0"/>
              <a:t>الموضوع إلى محاور رئيسية.</a:t>
            </a:r>
          </a:p>
          <a:p>
            <a:pPr algn="r" rtl="1"/>
            <a:r>
              <a:rPr lang="ar-MA" sz="4000" b="1" u="sng" dirty="0">
                <a:solidFill>
                  <a:srgbClr val="FF0000"/>
                </a:solidFill>
              </a:rPr>
              <a:t>ب- </a:t>
            </a:r>
            <a:r>
              <a:rPr lang="ar-MA" sz="4000" b="1" u="sng" dirty="0" smtClean="0">
                <a:solidFill>
                  <a:srgbClr val="FF0000"/>
                </a:solidFill>
              </a:rPr>
              <a:t>البحث </a:t>
            </a:r>
            <a:r>
              <a:rPr lang="ar-MA" sz="4000" b="1" u="sng" dirty="0">
                <a:solidFill>
                  <a:srgbClr val="FF0000"/>
                </a:solidFill>
              </a:rPr>
              <a:t>عن المعلومات </a:t>
            </a:r>
            <a:r>
              <a:rPr lang="ar-MA" sz="4000" b="1" u="sng" dirty="0" smtClean="0">
                <a:solidFill>
                  <a:srgbClr val="FF0000"/>
                </a:solidFill>
              </a:rPr>
              <a:t>والوثائق:</a:t>
            </a:r>
            <a:endParaRPr lang="ar-MA" sz="4000" b="1" u="sng" dirty="0" smtClean="0">
              <a:solidFill>
                <a:srgbClr val="FF0000"/>
              </a:solidFill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تحديد </a:t>
            </a:r>
            <a:r>
              <a:rPr lang="ar-MA" sz="4000" b="1" dirty="0"/>
              <a:t>المصادر (الكتب – المجلات – الإنترنت</a:t>
            </a:r>
            <a:r>
              <a:rPr lang="ar-MA" sz="4000" b="1" dirty="0" smtClean="0"/>
              <a:t>..).</a:t>
            </a:r>
            <a:endParaRPr lang="ar-MA" sz="4000" b="1" dirty="0"/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تدعيم </a:t>
            </a:r>
            <a:r>
              <a:rPr lang="ar-MA" sz="4000" b="1" dirty="0"/>
              <a:t>الموضوع بصور ورسوم ووثائق.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فرز </a:t>
            </a:r>
            <a:r>
              <a:rPr lang="ar-MA" sz="4000" b="1" dirty="0"/>
              <a:t>الوثائق والمعلومات واختيار الأنسب منها.</a:t>
            </a:r>
          </a:p>
        </p:txBody>
      </p:sp>
    </p:spTree>
    <p:extLst>
      <p:ext uri="{BB962C8B-B14F-4D97-AF65-F5344CB8AC3E}">
        <p14:creationId xmlns:p14="http://schemas.microsoft.com/office/powerpoint/2010/main" val="351723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8718" y="332557"/>
            <a:ext cx="11479237" cy="55707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u="sng" dirty="0" smtClean="0">
                <a:solidFill>
                  <a:srgbClr val="FF0000"/>
                </a:solidFill>
              </a:rPr>
              <a:t>ج- المعالجة والتنظيم: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+mj-cs"/>
              <a:buAutoNum type="arabic1Minus"/>
            </a:pP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المعالجة: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28700" lvl="1" indent="-571500" algn="r" rtl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ar-MA" sz="40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......................................................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28700" lvl="1" indent="-571500" algn="r" rtl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ar-MA" sz="40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......................................................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+mj-cs"/>
              <a:buAutoNum type="arabic1Minus"/>
            </a:pP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التنظيم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28700" lvl="1" indent="-571500" algn="r" rtl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ar-MA" sz="40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.....................................................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28700" lvl="1" indent="-571500" algn="r" rtl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ar-MA" sz="40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....................................................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28700" lvl="1" indent="-571500" algn="r" rtl="1">
              <a:buFont typeface="Arial" panose="020B0604020202020204" pitchFamily="34" charset="0"/>
              <a:buChar char="•"/>
            </a:pPr>
            <a:r>
              <a:rPr lang="ar-MA" sz="40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....................................................</a:t>
            </a:r>
            <a:r>
              <a:rPr lang="ar-MA" sz="4000" b="1" dirty="0" smtClean="0">
                <a:ea typeface="Times New Roman" panose="02020603050405020304" pitchFamily="18" charset="0"/>
              </a:rPr>
              <a:t>.</a:t>
            </a:r>
            <a:endParaRPr lang="ar-MA" sz="4000" b="1" u="sng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60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8718" y="332557"/>
            <a:ext cx="11479237" cy="55707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u="sng" dirty="0" smtClean="0">
                <a:solidFill>
                  <a:srgbClr val="FF0000"/>
                </a:solidFill>
              </a:rPr>
              <a:t>ج- المعالجة والتنظيم: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+mj-cs"/>
              <a:buAutoNum type="arabic1Minus"/>
            </a:pP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المعالجة: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28700" lvl="1" indent="-571500" algn="r" rtl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اقتراح </a:t>
            </a:r>
            <a:r>
              <a:rPr lang="fr-FR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</a:rPr>
              <a:t>فقرات للتعليق على </a:t>
            </a:r>
            <a:r>
              <a:rPr lang="ar-SA" sz="40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الوثائق</a:t>
            </a:r>
            <a:r>
              <a:rPr lang="ar-MA" sz="40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28700" lvl="1" indent="-571500" algn="r" rtl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</a:rPr>
              <a:t>ترتيب المعلومات بحسب محاور </a:t>
            </a:r>
            <a:r>
              <a:rPr lang="ar-SA" sz="40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الموضوع</a:t>
            </a:r>
            <a:r>
              <a:rPr lang="ar-MA" sz="40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+mj-cs"/>
              <a:buAutoNum type="arabic1Minus"/>
            </a:pP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التنظيم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28700" lvl="1" indent="-571500" algn="r" rtl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العناية بالإخراج وتنظيم صفحات </a:t>
            </a:r>
            <a:r>
              <a:rPr lang="ar-SA" sz="40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الملف</a:t>
            </a:r>
            <a:r>
              <a:rPr lang="ar-MA" sz="40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28700" lvl="1" indent="-571500" algn="r" rtl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اختيار المواقع الملائمة للصور </a:t>
            </a:r>
            <a:r>
              <a:rPr lang="ar-SA" sz="40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والرسوم</a:t>
            </a:r>
            <a:r>
              <a:rPr lang="ar-MA" sz="40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28700" lvl="1" indent="-571500" algn="r" rtl="1">
              <a:buFont typeface="Arial" panose="020B0604020202020204" pitchFamily="34" charset="0"/>
              <a:buChar char="•"/>
            </a:pPr>
            <a:r>
              <a:rPr lang="ar-SA" sz="4000" b="1" dirty="0">
                <a:latin typeface="Calibri" panose="020F0502020204030204" pitchFamily="34" charset="0"/>
                <a:ea typeface="Times New Roman" panose="02020603050405020304" pitchFamily="18" charset="0"/>
              </a:rPr>
              <a:t>صياغة مقدمة </a:t>
            </a:r>
            <a:r>
              <a:rPr lang="ar-SA" sz="4000" b="1" dirty="0">
                <a:ea typeface="Times New Roman" panose="02020603050405020304" pitchFamily="18" charset="0"/>
              </a:rPr>
              <a:t>وخاتمة </a:t>
            </a:r>
            <a:r>
              <a:rPr lang="ar-SA" sz="4000" b="1" dirty="0" smtClean="0">
                <a:ea typeface="Times New Roman" panose="02020603050405020304" pitchFamily="18" charset="0"/>
              </a:rPr>
              <a:t>للملف</a:t>
            </a:r>
            <a:r>
              <a:rPr lang="ar-MA" sz="4000" b="1" dirty="0" smtClean="0">
                <a:ea typeface="Times New Roman" panose="02020603050405020304" pitchFamily="18" charset="0"/>
              </a:rPr>
              <a:t>.</a:t>
            </a:r>
            <a:endParaRPr lang="ar-MA" sz="4000" b="1" u="sng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50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44332" y="328056"/>
            <a:ext cx="201168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2.  </a:t>
            </a:r>
            <a:r>
              <a:rPr lang="ar-MA" sz="3600" b="1" dirty="0" smtClean="0"/>
              <a:t>استنتاج</a:t>
            </a:r>
            <a:endParaRPr lang="ar-MA" sz="3600" b="1" dirty="0"/>
          </a:p>
        </p:txBody>
      </p:sp>
      <p:sp>
        <p:nvSpPr>
          <p:cNvPr id="2" name="Rectangle 1"/>
          <p:cNvSpPr/>
          <p:nvPr/>
        </p:nvSpPr>
        <p:spPr>
          <a:xfrm>
            <a:off x="196947" y="1257241"/>
            <a:ext cx="11859065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ar-MA" sz="3600" b="1" dirty="0">
                <a:solidFill>
                  <a:srgbClr val="00B050"/>
                </a:solidFill>
                <a:ea typeface="Times New Roman" panose="02020603050405020304" pitchFamily="18" charset="0"/>
              </a:rPr>
              <a:t>الاستنتاج:</a:t>
            </a:r>
            <a:r>
              <a:rPr lang="ar-MA" sz="3600" b="1" dirty="0">
                <a:solidFill>
                  <a:srgbClr val="0D0D0D"/>
                </a:solidFill>
                <a:ea typeface="Times New Roman" panose="02020603050405020304" pitchFamily="18" charset="0"/>
              </a:rPr>
              <a:t> صفحة </a:t>
            </a:r>
            <a:r>
              <a:rPr lang="ar-MA" sz="3600" b="1" dirty="0" smtClean="0">
                <a:solidFill>
                  <a:srgbClr val="0D0D0D"/>
                </a:solidFill>
                <a:ea typeface="Times New Roman" panose="02020603050405020304" pitchFamily="18" charset="0"/>
              </a:rPr>
              <a:t>92</a:t>
            </a:r>
            <a:endParaRPr lang="ar-MA" sz="3600" dirty="0"/>
          </a:p>
        </p:txBody>
      </p:sp>
    </p:spTree>
    <p:extLst>
      <p:ext uri="{BB962C8B-B14F-4D97-AF65-F5344CB8AC3E}">
        <p14:creationId xmlns:p14="http://schemas.microsoft.com/office/powerpoint/2010/main" val="138679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169</TotalTime>
  <Words>152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27</cp:revision>
  <dcterms:created xsi:type="dcterms:W3CDTF">2022-09-27T21:07:30Z</dcterms:created>
  <dcterms:modified xsi:type="dcterms:W3CDTF">2023-01-21T20:36:59Z</dcterms:modified>
</cp:coreProperties>
</file>