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88" r:id="rId5"/>
    <p:sldId id="280" r:id="rId6"/>
    <p:sldId id="265" r:id="rId7"/>
    <p:sldId id="289" r:id="rId8"/>
    <p:sldId id="287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73364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اَلتوَّكِيدُ  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180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- </a:t>
            </a:r>
            <a:r>
              <a:rPr lang="ar-MA" sz="4000" b="1" dirty="0">
                <a:solidFill>
                  <a:srgbClr val="FF0000"/>
                </a:solidFill>
              </a:rPr>
              <a:t>ما أنواع النعت مع التمثيل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06375" y="88907"/>
            <a:ext cx="3214460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تعريف </a:t>
            </a:r>
            <a:r>
              <a:rPr lang="ar-MA" sz="3200" b="1" dirty="0"/>
              <a:t>التوكيد:</a:t>
            </a:r>
            <a:endParaRPr lang="ar-MA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67287" y="4142269"/>
            <a:ext cx="11753548" cy="6884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23204"/>
              </p:ext>
            </p:extLst>
          </p:nvPr>
        </p:nvGraphicFramePr>
        <p:xfrm>
          <a:off x="267287" y="808127"/>
          <a:ext cx="11753548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024553">
                  <a:extLst>
                    <a:ext uri="{9D8B030D-6E8A-4147-A177-3AD203B41FA5}">
                      <a16:colId xmlns:a16="http://schemas.microsoft.com/office/drawing/2014/main" val="1036157981"/>
                    </a:ext>
                  </a:extLst>
                </a:gridCol>
                <a:gridCol w="1745414">
                  <a:extLst>
                    <a:ext uri="{9D8B030D-6E8A-4147-A177-3AD203B41FA5}">
                      <a16:colId xmlns:a16="http://schemas.microsoft.com/office/drawing/2014/main" val="3110390305"/>
                    </a:ext>
                  </a:extLst>
                </a:gridCol>
                <a:gridCol w="2491108">
                  <a:extLst>
                    <a:ext uri="{9D8B030D-6E8A-4147-A177-3AD203B41FA5}">
                      <a16:colId xmlns:a16="http://schemas.microsoft.com/office/drawing/2014/main" val="1221664373"/>
                    </a:ext>
                  </a:extLst>
                </a:gridCol>
                <a:gridCol w="2492473">
                  <a:extLst>
                    <a:ext uri="{9D8B030D-6E8A-4147-A177-3AD203B41FA5}">
                      <a16:colId xmlns:a16="http://schemas.microsoft.com/office/drawing/2014/main" val="1622329259"/>
                    </a:ext>
                  </a:extLst>
                </a:gridCol>
              </a:tblGrid>
              <a:tr h="109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الامثلة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المؤكد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التوكيد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920811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يظهر الخير في وادي العيون نفسه.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133115"/>
                  </a:ext>
                </a:extLst>
              </a:tr>
              <a:tr h="10985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رافق عودتهم الكثير الكثير من الأحاديث.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073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06375" y="88907"/>
            <a:ext cx="3214460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تعريف </a:t>
            </a:r>
            <a:r>
              <a:rPr lang="ar-MA" sz="3200" b="1" dirty="0"/>
              <a:t>التوكيد:</a:t>
            </a:r>
            <a:endParaRPr lang="ar-MA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67287" y="4097252"/>
            <a:ext cx="11753548" cy="20036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</a:p>
          <a:p>
            <a:pPr marL="10287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/>
              <a:t>التوكيد </a:t>
            </a:r>
            <a:r>
              <a:rPr lang="ar-MA" sz="3600" b="1" dirty="0"/>
              <a:t>تابع يذكر بعد متبوعه ليؤكده، ويزيل عنه الشك أو الاحتمال.</a:t>
            </a:r>
          </a:p>
          <a:p>
            <a:pPr marL="10287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/>
              <a:t>يطابق </a:t>
            </a:r>
            <a:r>
              <a:rPr lang="ar-MA" sz="3600" b="1" dirty="0"/>
              <a:t>التوكيد المؤكد في حكمه الإعرابي: رفعا ونصبا وجرا وجزما</a:t>
            </a:r>
            <a:r>
              <a:rPr lang="ar-MA" sz="3600" b="1" dirty="0"/>
              <a:t>.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330054"/>
              </p:ext>
            </p:extLst>
          </p:nvPr>
        </p:nvGraphicFramePr>
        <p:xfrm>
          <a:off x="267287" y="808127"/>
          <a:ext cx="11753548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024553">
                  <a:extLst>
                    <a:ext uri="{9D8B030D-6E8A-4147-A177-3AD203B41FA5}">
                      <a16:colId xmlns:a16="http://schemas.microsoft.com/office/drawing/2014/main" val="1036157981"/>
                    </a:ext>
                  </a:extLst>
                </a:gridCol>
                <a:gridCol w="1745414">
                  <a:extLst>
                    <a:ext uri="{9D8B030D-6E8A-4147-A177-3AD203B41FA5}">
                      <a16:colId xmlns:a16="http://schemas.microsoft.com/office/drawing/2014/main" val="3110390305"/>
                    </a:ext>
                  </a:extLst>
                </a:gridCol>
                <a:gridCol w="2491108">
                  <a:extLst>
                    <a:ext uri="{9D8B030D-6E8A-4147-A177-3AD203B41FA5}">
                      <a16:colId xmlns:a16="http://schemas.microsoft.com/office/drawing/2014/main" val="1221664373"/>
                    </a:ext>
                  </a:extLst>
                </a:gridCol>
                <a:gridCol w="2492473">
                  <a:extLst>
                    <a:ext uri="{9D8B030D-6E8A-4147-A177-3AD203B41FA5}">
                      <a16:colId xmlns:a16="http://schemas.microsoft.com/office/drawing/2014/main" val="1622329259"/>
                    </a:ext>
                  </a:extLst>
                </a:gridCol>
              </a:tblGrid>
              <a:tr h="109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الامثلة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المؤكد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التوكيد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920811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يظهر الخير في وادي العيون نفسه.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العيون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نفسه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معنوي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133115"/>
                  </a:ext>
                </a:extLst>
              </a:tr>
              <a:tr h="10985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رافق عودتهم الكثير الكثير من الأحاديث.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الكثير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الكثير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لفظي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073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9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987615"/>
            <a:ext cx="119082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كون جملة يكون التوكيد فيها جملة فعلية أو اسمية.</a:t>
            </a:r>
            <a:endParaRPr lang="ar-MA" sz="36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2542" y="1795114"/>
            <a:ext cx="11908292" cy="11885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اِعْتَنُوا بِبيئَتِكُمْ، اِعْتَنُوا بِبيئَتِكُمْ 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اَلشَّجَرَةُ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رِئَةُ الأَرْضِ، اَلشَّجَرَةُ رِئَةُ الأَرْضِ لاَ تَقْطَعُوهَا.</a:t>
            </a:r>
            <a:endParaRPr lang="ar-S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9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693833" y="76357"/>
            <a:ext cx="3327001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أقسام </a:t>
            </a:r>
            <a:r>
              <a:rPr lang="ar-MA" sz="3200" b="1" dirty="0"/>
              <a:t>التوكيد:</a:t>
            </a:r>
            <a:endParaRPr lang="ar-MA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112542" y="4939092"/>
            <a:ext cx="1190829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استنتاج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.....................................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049475"/>
              </p:ext>
            </p:extLst>
          </p:nvPr>
        </p:nvGraphicFramePr>
        <p:xfrm>
          <a:off x="112544" y="907304"/>
          <a:ext cx="11908291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73378">
                  <a:extLst>
                    <a:ext uri="{9D8B030D-6E8A-4147-A177-3AD203B41FA5}">
                      <a16:colId xmlns:a16="http://schemas.microsoft.com/office/drawing/2014/main" val="3763634666"/>
                    </a:ext>
                  </a:extLst>
                </a:gridCol>
                <a:gridCol w="1186502">
                  <a:extLst>
                    <a:ext uri="{9D8B030D-6E8A-4147-A177-3AD203B41FA5}">
                      <a16:colId xmlns:a16="http://schemas.microsoft.com/office/drawing/2014/main" val="1916852320"/>
                    </a:ext>
                  </a:extLst>
                </a:gridCol>
                <a:gridCol w="1187898">
                  <a:extLst>
                    <a:ext uri="{9D8B030D-6E8A-4147-A177-3AD203B41FA5}">
                      <a16:colId xmlns:a16="http://schemas.microsoft.com/office/drawing/2014/main" val="2983542966"/>
                    </a:ext>
                  </a:extLst>
                </a:gridCol>
                <a:gridCol w="1186502">
                  <a:extLst>
                    <a:ext uri="{9D8B030D-6E8A-4147-A177-3AD203B41FA5}">
                      <a16:colId xmlns:a16="http://schemas.microsoft.com/office/drawing/2014/main" val="3984628043"/>
                    </a:ext>
                  </a:extLst>
                </a:gridCol>
                <a:gridCol w="1187898">
                  <a:extLst>
                    <a:ext uri="{9D8B030D-6E8A-4147-A177-3AD203B41FA5}">
                      <a16:colId xmlns:a16="http://schemas.microsoft.com/office/drawing/2014/main" val="3172759435"/>
                    </a:ext>
                  </a:extLst>
                </a:gridCol>
                <a:gridCol w="1386113">
                  <a:extLst>
                    <a:ext uri="{9D8B030D-6E8A-4147-A177-3AD203B41FA5}">
                      <a16:colId xmlns:a16="http://schemas.microsoft.com/office/drawing/2014/main" val="3411756674"/>
                    </a:ext>
                  </a:extLst>
                </a:gridCol>
              </a:tblGrid>
              <a:tr h="1219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الأمثلــــــــــــــــــــــة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المؤكد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التوكيد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095825"/>
                  </a:ext>
                </a:extLst>
              </a:tr>
              <a:tr h="10033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قرأت الكثير الكثير من القصص.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033164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يتصرف الناس عامتهم وفق العادات.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064717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حضر التلميذ الناجح عينه.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134061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ما أجمل أن ينعم العبد في ظل طاعة آلله العمر كله.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2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693833" y="48221"/>
            <a:ext cx="3327001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أقسام </a:t>
            </a:r>
            <a:r>
              <a:rPr lang="ar-MA" sz="3200" b="1" dirty="0"/>
              <a:t>التوكيد:</a:t>
            </a:r>
            <a:endParaRPr lang="ar-MA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84408" y="4031496"/>
            <a:ext cx="12020834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استنتاج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التوكيد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نوعان: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توكيد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لفظي: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ويكون بتكرار اللفظ سواء أكان اسما، أم فعلا، أم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ضميرا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أم حرفا، أم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جملة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توكيد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معنوي: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ويكون بكلمات منها: نفس، عين، كل، جميع، كلا، كلتا، ذات ...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يجب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أن يشتمل التوكيد على رابط يتبع المؤكد ويطابقه.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يتبع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التوكيد المؤكد في إعرابه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584342"/>
              </p:ext>
            </p:extLst>
          </p:nvPr>
        </p:nvGraphicFramePr>
        <p:xfrm>
          <a:off x="112544" y="738490"/>
          <a:ext cx="11908291" cy="33649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73378">
                  <a:extLst>
                    <a:ext uri="{9D8B030D-6E8A-4147-A177-3AD203B41FA5}">
                      <a16:colId xmlns:a16="http://schemas.microsoft.com/office/drawing/2014/main" val="3763634666"/>
                    </a:ext>
                  </a:extLst>
                </a:gridCol>
                <a:gridCol w="1186502">
                  <a:extLst>
                    <a:ext uri="{9D8B030D-6E8A-4147-A177-3AD203B41FA5}">
                      <a16:colId xmlns:a16="http://schemas.microsoft.com/office/drawing/2014/main" val="1916852320"/>
                    </a:ext>
                  </a:extLst>
                </a:gridCol>
                <a:gridCol w="1187898">
                  <a:extLst>
                    <a:ext uri="{9D8B030D-6E8A-4147-A177-3AD203B41FA5}">
                      <a16:colId xmlns:a16="http://schemas.microsoft.com/office/drawing/2014/main" val="2983542966"/>
                    </a:ext>
                  </a:extLst>
                </a:gridCol>
                <a:gridCol w="1186502">
                  <a:extLst>
                    <a:ext uri="{9D8B030D-6E8A-4147-A177-3AD203B41FA5}">
                      <a16:colId xmlns:a16="http://schemas.microsoft.com/office/drawing/2014/main" val="3984628043"/>
                    </a:ext>
                  </a:extLst>
                </a:gridCol>
                <a:gridCol w="1187898">
                  <a:extLst>
                    <a:ext uri="{9D8B030D-6E8A-4147-A177-3AD203B41FA5}">
                      <a16:colId xmlns:a16="http://schemas.microsoft.com/office/drawing/2014/main" val="3172759435"/>
                    </a:ext>
                  </a:extLst>
                </a:gridCol>
                <a:gridCol w="1386113">
                  <a:extLst>
                    <a:ext uri="{9D8B030D-6E8A-4147-A177-3AD203B41FA5}">
                      <a16:colId xmlns:a16="http://schemas.microsoft.com/office/drawing/2014/main" val="3411756674"/>
                    </a:ext>
                  </a:extLst>
                </a:gridCol>
              </a:tblGrid>
              <a:tr h="1219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الأمثلــــــــــــــــــــــة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المؤكد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التوكيد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095825"/>
                  </a:ext>
                </a:extLst>
              </a:tr>
              <a:tr h="10033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قرأت الكثير الكثير من القصص.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الكثير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النصب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الكثير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النصب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لفظي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033164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يتصرف الناس عامتهم وفق العادات.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الناس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الرفع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عامتهم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الرفع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معنوي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064717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حضر التلميذ الناجح عينه.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التلميذ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الرفع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عينـه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الرفع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معنوي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134061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ما أجمل أن ينعم العبد في ظل طاعة آلله العمر كله.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العمر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النصب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كل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النصب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معنوي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2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9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987615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استعمل الألفاظ الآتية في جمل من </a:t>
            </a:r>
            <a:r>
              <a:rPr lang="ar-MA" sz="3600" b="1" dirty="0" smtClean="0">
                <a:solidFill>
                  <a:srgbClr val="FF0000"/>
                </a:solidFill>
              </a:rPr>
              <a:t>إنشائك:</a:t>
            </a:r>
            <a:endParaRPr lang="ar-MA" sz="3600" b="1" dirty="0">
              <a:solidFill>
                <a:srgbClr val="FF0000"/>
              </a:solidFill>
            </a:endParaRPr>
          </a:p>
          <a:p>
            <a:pPr algn="ctr" rtl="1"/>
            <a:r>
              <a:rPr lang="ar-MA" sz="3600" b="1" dirty="0">
                <a:solidFill>
                  <a:srgbClr val="FF0000"/>
                </a:solidFill>
              </a:rPr>
              <a:t>نَفْس – عَيْن – كِلاَ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42" y="2512566"/>
            <a:ext cx="11908292" cy="17431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شَارَكَ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ٱلسُّكُّانُ نَفْسُهُمْ فِي حَمْلَةِ تَشْجِيرِ ٱلمَدِينَةِ.</a:t>
            </a: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 تَضَرَّرَتِ ٱلطَّبِيعَةُ عَيْنُهَا مِنْ أضْرَارِ ٱلتَّلَوُّثِ.</a:t>
            </a: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يَجِبُ تَجَنُّبُ تَلَوُّثِ ٱلمَاءِ وٱلهَوَاءِ كِلَيْهِمَا.</a:t>
            </a:r>
          </a:p>
        </p:txBody>
      </p:sp>
    </p:spTree>
    <p:extLst>
      <p:ext uri="{BB962C8B-B14F-4D97-AF65-F5344CB8AC3E}">
        <p14:creationId xmlns:p14="http://schemas.microsoft.com/office/powerpoint/2010/main" val="19933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46253" y="1012874"/>
            <a:ext cx="9312814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شَارَكَ السُّكُّانُ جَمِيعُهُمْ فِي حَمْلَةِ النَّظَافَةِ"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1" y="1918399"/>
            <a:ext cx="11676186" cy="40564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شَارَكَ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: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فعل ماض مبني على الفتح.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السُّكُّانُ	: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فاعل مرفوع، وعلامة رفعه الضمة الظاهرة على آخره.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جَمِيعُهُمْ	: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جميع: توكيد معنوي مرفوع، وعلامة رفعه الضمة الظاهرة على آخره، وهو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مضاف،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هم: 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ضمير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متصل مبني على السكون في محل جر مضاف إليه.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في	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    :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حرف جر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حَمْلَةِ	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: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اسم مجرور بفي، وعلامة جره الكسرة الظاهرة على آخره، وهو مضاف.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النَّظَافَةِ	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: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مضاف إليه مجرور، وعلامة جره الكسرة الظاهرة على آخره.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276</TotalTime>
  <Words>452</Words>
  <Application>Microsoft Office PowerPoint</Application>
  <PresentationFormat>Widescreen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46</cp:revision>
  <dcterms:created xsi:type="dcterms:W3CDTF">2022-09-27T21:07:30Z</dcterms:created>
  <dcterms:modified xsi:type="dcterms:W3CDTF">2023-05-17T22:06:03Z</dcterms:modified>
</cp:coreProperties>
</file>