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86" r:id="rId8"/>
    <p:sldId id="261" r:id="rId9"/>
    <p:sldId id="287" r:id="rId10"/>
    <p:sldId id="285" r:id="rId11"/>
    <p:sldId id="288" r:id="rId12"/>
    <p:sldId id="279" r:id="rId13"/>
    <p:sldId id="289"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 id="286"/>
          </p14:sldIdLst>
        </p14:section>
        <p14:section name="الحصة الثانية" id="{2A91C92C-40D6-4917-917C-47E3B2CEE21D}">
          <p14:sldIdLst>
            <p14:sldId id="261"/>
            <p14:sldId id="287"/>
            <p14:sldId id="285"/>
            <p14:sldId id="288"/>
            <p14:sldId id="279"/>
            <p14:sldId id="289"/>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28-05-1444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28-05-1444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28-05-1444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28-05-1444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28-05-1444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28-05-1444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المــــــــــــــــجال: </a:t>
            </a:r>
            <a:r>
              <a:rPr lang="ar-MA" sz="5400" b="1" dirty="0" smtClean="0">
                <a:solidFill>
                  <a:schemeClr val="bg1"/>
                </a:solidFill>
                <a:effectLst>
                  <a:outerShdw blurRad="38100" dist="38100" dir="2700000" algn="tl">
                    <a:srgbClr val="000000">
                      <a:alpha val="43137"/>
                    </a:srgbClr>
                  </a:outerShdw>
                </a:effectLst>
              </a:rPr>
              <a:t>الحضاري</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الحَاسُوبُ – ص: </a:t>
            </a:r>
            <a:r>
              <a:rPr lang="ar-MA" sz="5400" b="1" dirty="0">
                <a:solidFill>
                  <a:srgbClr val="FF0000"/>
                </a:solidFill>
                <a:effectLst>
                  <a:outerShdw blurRad="38100" dist="38100" dir="2700000" algn="tl">
                    <a:srgbClr val="000000">
                      <a:alpha val="43137"/>
                    </a:srgbClr>
                  </a:outerShdw>
                </a:effectLst>
              </a:rPr>
              <a:t>92</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921434"/>
            <a:ext cx="11844997" cy="4352410"/>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lnSpc>
                <a:spcPct val="200000"/>
              </a:lnSpc>
              <a:buFont typeface="Wingdings" panose="05000000000000000000" pitchFamily="2" charset="2"/>
              <a:buChar char="ü"/>
            </a:pPr>
            <a:r>
              <a:rPr lang="ar-MA" sz="3600" b="1" dirty="0" smtClean="0">
                <a:solidFill>
                  <a:srgbClr val="00B050"/>
                </a:solidFill>
              </a:rPr>
              <a:t>المضارع</a:t>
            </a:r>
            <a:r>
              <a:rPr lang="ar-MA" sz="3600" b="1" dirty="0">
                <a:solidFill>
                  <a:srgbClr val="00B050"/>
                </a:solidFill>
              </a:rPr>
              <a:t>: </a:t>
            </a:r>
            <a:r>
              <a:rPr lang="ar-MA" sz="3600" b="1" dirty="0" smtClean="0">
                <a:solidFill>
                  <a:schemeClr val="bg1"/>
                </a:solidFill>
              </a:rPr>
              <a:t>............................................................</a:t>
            </a:r>
            <a:endParaRPr lang="ar-MA" sz="3600" b="1" dirty="0">
              <a:solidFill>
                <a:schemeClr val="bg1"/>
              </a:solidFill>
            </a:endParaRPr>
          </a:p>
          <a:p>
            <a:pPr marL="457200" indent="-457200" algn="r" rtl="1">
              <a:lnSpc>
                <a:spcPct val="200000"/>
              </a:lnSpc>
              <a:buFont typeface="Wingdings" panose="05000000000000000000" pitchFamily="2" charset="2"/>
              <a:buChar char="ü"/>
            </a:pPr>
            <a:r>
              <a:rPr lang="ar-MA" sz="3600" b="1" dirty="0" smtClean="0">
                <a:solidFill>
                  <a:srgbClr val="00B050"/>
                </a:solidFill>
              </a:rPr>
              <a:t>التأكيد</a:t>
            </a:r>
            <a:r>
              <a:rPr lang="ar-MA" sz="3600" b="1" dirty="0">
                <a:solidFill>
                  <a:srgbClr val="00B050"/>
                </a:solidFill>
              </a:rPr>
              <a:t>: </a:t>
            </a:r>
            <a:r>
              <a:rPr lang="ar-MA" sz="3600" b="1" dirty="0" smtClean="0">
                <a:solidFill>
                  <a:schemeClr val="bg1"/>
                </a:solidFill>
              </a:rPr>
              <a:t>................................................................</a:t>
            </a:r>
            <a:endParaRPr lang="ar-MA" sz="3600" b="1" dirty="0">
              <a:solidFill>
                <a:schemeClr val="bg1"/>
              </a:solidFill>
            </a:endParaRPr>
          </a:p>
          <a:p>
            <a:pPr marL="457200" indent="-457200" algn="r" rtl="1">
              <a:lnSpc>
                <a:spcPct val="200000"/>
              </a:lnSpc>
              <a:buFont typeface="Wingdings" panose="05000000000000000000" pitchFamily="2" charset="2"/>
              <a:buChar char="ü"/>
            </a:pPr>
            <a:r>
              <a:rPr lang="ar-MA" sz="3600" b="1" dirty="0" smtClean="0">
                <a:solidFill>
                  <a:srgbClr val="00B050"/>
                </a:solidFill>
              </a:rPr>
              <a:t>المقارنة</a:t>
            </a:r>
            <a:r>
              <a:rPr lang="ar-MA" sz="3600" b="1" dirty="0">
                <a:solidFill>
                  <a:srgbClr val="00B050"/>
                </a:solidFill>
              </a:rPr>
              <a:t>: </a:t>
            </a:r>
            <a:r>
              <a:rPr lang="ar-MA" sz="3600" b="1" dirty="0" smtClean="0">
                <a:solidFill>
                  <a:schemeClr val="bg1"/>
                </a:solidFill>
              </a:rPr>
              <a:t>..............................................................</a:t>
            </a:r>
            <a:endParaRPr lang="ar-MA" sz="3600" b="1" dirty="0">
              <a:solidFill>
                <a:schemeClr val="bg1"/>
              </a:solidFill>
            </a:endParaRPr>
          </a:p>
        </p:txBody>
      </p:sp>
    </p:spTree>
    <p:extLst>
      <p:ext uri="{BB962C8B-B14F-4D97-AF65-F5344CB8AC3E}">
        <p14:creationId xmlns:p14="http://schemas.microsoft.com/office/powerpoint/2010/main" val="41324514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766689"/>
            <a:ext cx="11844997" cy="4801314"/>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600" b="1" dirty="0" smtClean="0">
                <a:solidFill>
                  <a:srgbClr val="00B050"/>
                </a:solidFill>
              </a:rPr>
              <a:t>المضارع</a:t>
            </a:r>
            <a:r>
              <a:rPr lang="ar-MA" sz="3600" b="1" dirty="0">
                <a:solidFill>
                  <a:srgbClr val="00B050"/>
                </a:solidFill>
              </a:rPr>
              <a:t>: </a:t>
            </a:r>
            <a:r>
              <a:rPr lang="ar-MA" sz="3600" b="1" dirty="0">
                <a:solidFill>
                  <a:schemeClr val="bg1"/>
                </a:solidFill>
              </a:rPr>
              <a:t>[تقف – تستوعب – تقدمها – يسميه – يعجز – تكرر – تكملها....]؛ ويؤشر أن الحاسوب سيواصل انتشاره آنيا ومستقبليا.</a:t>
            </a:r>
          </a:p>
          <a:p>
            <a:pPr marL="457200" indent="-457200" algn="r" rtl="1">
              <a:buFont typeface="Wingdings" panose="05000000000000000000" pitchFamily="2" charset="2"/>
              <a:buChar char="ü"/>
            </a:pPr>
            <a:r>
              <a:rPr lang="ar-MA" sz="3600" b="1" dirty="0" smtClean="0">
                <a:solidFill>
                  <a:srgbClr val="00B050"/>
                </a:solidFill>
              </a:rPr>
              <a:t>التأكيد</a:t>
            </a:r>
            <a:r>
              <a:rPr lang="ar-MA" sz="3600" b="1" dirty="0">
                <a:solidFill>
                  <a:srgbClr val="00B050"/>
                </a:solidFill>
              </a:rPr>
              <a:t>: </a:t>
            </a:r>
            <a:r>
              <a:rPr lang="ar-MA" sz="3600" b="1" dirty="0">
                <a:solidFill>
                  <a:schemeClr val="bg1"/>
                </a:solidFill>
              </a:rPr>
              <a:t>[إن ذاكرة الإنسان – إن العقول الإلكترونية – إذن فالعقول الإلكترونية... </a:t>
            </a:r>
            <a:r>
              <a:rPr lang="ar-MA" sz="3600" b="1" dirty="0">
                <a:solidFill>
                  <a:schemeClr val="bg1"/>
                </a:solidFill>
              </a:rPr>
              <a:t>]؛ وذلك للتأكيد على أهمية الحاسوب في الوقت الراهن فهو المكمل للعقل البشري.</a:t>
            </a:r>
          </a:p>
          <a:p>
            <a:pPr marL="457200" indent="-457200" algn="r" rtl="1">
              <a:buFont typeface="Wingdings" panose="05000000000000000000" pitchFamily="2" charset="2"/>
              <a:buChar char="ü"/>
            </a:pPr>
            <a:r>
              <a:rPr lang="ar-MA" sz="3600" b="1" dirty="0" smtClean="0">
                <a:solidFill>
                  <a:srgbClr val="00B050"/>
                </a:solidFill>
              </a:rPr>
              <a:t>المقارنة</a:t>
            </a:r>
            <a:r>
              <a:rPr lang="ar-MA" sz="3600" b="1" dirty="0">
                <a:solidFill>
                  <a:srgbClr val="00B050"/>
                </a:solidFill>
              </a:rPr>
              <a:t>: </a:t>
            </a:r>
            <a:r>
              <a:rPr lang="ar-MA" sz="3600" b="1" dirty="0">
                <a:solidFill>
                  <a:schemeClr val="bg1"/>
                </a:solidFill>
              </a:rPr>
              <a:t>[بين العقل البشري والعقل الإلكتروني]؛ وذلك لتقييم العلاقة بينهما فالعقل الإلكتروني مكمل للعقل البشري.</a:t>
            </a:r>
          </a:p>
        </p:txBody>
      </p:sp>
    </p:spTree>
    <p:extLst>
      <p:ext uri="{BB962C8B-B14F-4D97-AF65-F5344CB8AC3E}">
        <p14:creationId xmlns:p14="http://schemas.microsoft.com/office/powerpoint/2010/main" val="2554303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5" y="710416"/>
            <a:ext cx="11690253" cy="5078313"/>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a:solidFill>
                  <a:srgbClr val="FF0000"/>
                </a:solidFill>
                <a:effectLst>
                  <a:outerShdw blurRad="38100" dist="38100" dir="2700000" algn="tl">
                    <a:srgbClr val="000000">
                      <a:alpha val="43137"/>
                    </a:srgbClr>
                  </a:outerShdw>
                </a:effectLst>
              </a:rPr>
              <a:t>3. </a:t>
            </a:r>
            <a:r>
              <a:rPr lang="ar-MA" sz="3600" b="1" dirty="0" smtClean="0">
                <a:solidFill>
                  <a:srgbClr val="FF0000"/>
                </a:solidFill>
                <a:effectLst>
                  <a:outerShdw blurRad="38100" dist="38100" dir="2700000" algn="tl">
                    <a:srgbClr val="000000">
                      <a:alpha val="43137"/>
                    </a:srgbClr>
                  </a:outerShdw>
                </a:effectLst>
              </a:rPr>
              <a:t>مكونات الخطاب:</a:t>
            </a:r>
            <a:endParaRPr lang="ar-MA" sz="3600" b="1" dirty="0" smtClean="0">
              <a:solidFill>
                <a:srgbClr val="00B050"/>
              </a:solidFill>
            </a:endParaRPr>
          </a:p>
          <a:p>
            <a:pPr marL="457200" lvl="0" indent="-457200" algn="r" rtl="1">
              <a:lnSpc>
                <a:spcPct val="150000"/>
              </a:lnSpc>
              <a:buFont typeface="Wingdings" panose="05000000000000000000" pitchFamily="2" charset="2"/>
              <a:buChar char="ü"/>
            </a:pPr>
            <a:r>
              <a:rPr lang="ar-MA" sz="3600" b="1" dirty="0" smtClean="0">
                <a:solidFill>
                  <a:srgbClr val="00B050"/>
                </a:solidFill>
              </a:rPr>
              <a:t>المرسل</a:t>
            </a:r>
            <a:r>
              <a:rPr lang="ar-MA" sz="3600" b="1" dirty="0">
                <a:solidFill>
                  <a:srgbClr val="00B050"/>
                </a:solidFill>
              </a:rPr>
              <a:t>: </a:t>
            </a:r>
            <a:r>
              <a:rPr lang="ar-MA" sz="3600" b="1" dirty="0" smtClean="0">
                <a:solidFill>
                  <a:schemeClr val="bg1"/>
                </a:solidFill>
              </a:rPr>
              <a:t>.........................................</a:t>
            </a:r>
            <a:endParaRPr lang="ar-MA" sz="3600" b="1" dirty="0" smtClean="0">
              <a:solidFill>
                <a:schemeClr val="bg1"/>
              </a:solidFill>
            </a:endParaRPr>
          </a:p>
          <a:p>
            <a:pPr marL="457200" lvl="0" indent="-457200" algn="r" rtl="1">
              <a:lnSpc>
                <a:spcPct val="150000"/>
              </a:lnSpc>
              <a:buFont typeface="Wingdings" panose="05000000000000000000" pitchFamily="2" charset="2"/>
              <a:buChar char="ü"/>
            </a:pPr>
            <a:r>
              <a:rPr lang="ar-MA" sz="3600" b="1" dirty="0">
                <a:solidFill>
                  <a:srgbClr val="00B050"/>
                </a:solidFill>
              </a:rPr>
              <a:t>المرسل إليه:  </a:t>
            </a:r>
            <a:r>
              <a:rPr lang="ar-MA" sz="3600" b="1" dirty="0" smtClean="0">
                <a:solidFill>
                  <a:schemeClr val="bg1"/>
                </a:solidFill>
              </a:rPr>
              <a:t>...................................</a:t>
            </a:r>
            <a:endParaRPr lang="ar-MA" sz="3600" b="1" dirty="0" smtClean="0">
              <a:solidFill>
                <a:schemeClr val="bg1"/>
              </a:solidFill>
            </a:endParaRPr>
          </a:p>
          <a:p>
            <a:pPr marL="457200" lvl="0" indent="-457200" algn="r" rtl="1">
              <a:lnSpc>
                <a:spcPct val="150000"/>
              </a:lnSpc>
              <a:buFont typeface="Wingdings" panose="05000000000000000000" pitchFamily="2" charset="2"/>
              <a:buChar char="ü"/>
            </a:pPr>
            <a:r>
              <a:rPr lang="ar-MA" sz="3600" b="1" dirty="0">
                <a:solidFill>
                  <a:srgbClr val="00B050"/>
                </a:solidFill>
              </a:rPr>
              <a:t>المقصدية: </a:t>
            </a:r>
            <a:r>
              <a:rPr lang="ar-MA" sz="3600" b="1" dirty="0" smtClean="0">
                <a:solidFill>
                  <a:schemeClr val="bg1"/>
                </a:solidFill>
              </a:rPr>
              <a:t>......................................</a:t>
            </a:r>
            <a:endParaRPr lang="ar-MA" sz="3600" b="1" dirty="0" smtClean="0">
              <a:solidFill>
                <a:schemeClr val="bg1"/>
              </a:solidFill>
            </a:endParaRPr>
          </a:p>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dirty="0">
                <a:solidFill>
                  <a:srgbClr val="FF0000"/>
                </a:solidFill>
                <a:effectLst>
                  <a:outerShdw blurRad="38100" dist="38100" dir="2700000" algn="tl">
                    <a:srgbClr val="000000">
                      <a:alpha val="43137"/>
                    </a:srgbClr>
                  </a:outerShdw>
                </a:effectLst>
              </a:rPr>
              <a:t>قيم النص</a:t>
            </a:r>
            <a:r>
              <a:rPr lang="ar-MA" sz="3600" b="1" dirty="0" smtClean="0">
                <a:solidFill>
                  <a:srgbClr val="FF0000"/>
                </a:solidFill>
                <a:effectLst>
                  <a:outerShdw blurRad="38100" dist="38100" dir="2700000" algn="tl">
                    <a:srgbClr val="000000">
                      <a:alpha val="43137"/>
                    </a:srgbClr>
                  </a:outerShdw>
                </a:effectLst>
              </a:rPr>
              <a:t>:</a:t>
            </a:r>
          </a:p>
          <a:p>
            <a:pPr lvl="0" algn="r" rtl="1">
              <a:lnSpc>
                <a:spcPct val="150000"/>
              </a:lnSpc>
            </a:pPr>
            <a:r>
              <a:rPr lang="ar-MA" sz="3600" b="1" dirty="0" smtClean="0">
                <a:solidFill>
                  <a:schemeClr val="bg1"/>
                </a:solidFill>
                <a:effectLst>
                  <a:outerShdw blurRad="38100" dist="38100" dir="2700000" algn="tl">
                    <a:srgbClr val="000000">
                      <a:alpha val="43137"/>
                    </a:srgbClr>
                  </a:outerShdw>
                </a:effectLst>
              </a:rPr>
              <a:t>    -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rgbClr val="00B050"/>
              </a:solidFill>
            </a:endParaRPr>
          </a:p>
        </p:txBody>
      </p:sp>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5" y="710416"/>
            <a:ext cx="11690253" cy="5909310"/>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a:solidFill>
                  <a:srgbClr val="FF0000"/>
                </a:solidFill>
                <a:effectLst>
                  <a:outerShdw blurRad="38100" dist="38100" dir="2700000" algn="tl">
                    <a:srgbClr val="000000">
                      <a:alpha val="43137"/>
                    </a:srgbClr>
                  </a:outerShdw>
                </a:effectLst>
              </a:rPr>
              <a:t>3. </a:t>
            </a:r>
            <a:r>
              <a:rPr lang="ar-MA" sz="3600" b="1" dirty="0" smtClean="0">
                <a:solidFill>
                  <a:srgbClr val="FF0000"/>
                </a:solidFill>
                <a:effectLst>
                  <a:outerShdw blurRad="38100" dist="38100" dir="2700000" algn="tl">
                    <a:srgbClr val="000000">
                      <a:alpha val="43137"/>
                    </a:srgbClr>
                  </a:outerShdw>
                </a:effectLst>
              </a:rPr>
              <a:t>مكونات الخطاب:</a:t>
            </a:r>
            <a:endParaRPr lang="ar-MA" sz="3600" b="1" dirty="0" smtClean="0">
              <a:solidFill>
                <a:srgbClr val="00B050"/>
              </a:solidFill>
            </a:endParaRPr>
          </a:p>
          <a:p>
            <a:pPr marL="457200" lvl="0" indent="-457200" algn="r" rtl="1">
              <a:lnSpc>
                <a:spcPct val="150000"/>
              </a:lnSpc>
              <a:buFont typeface="Wingdings" panose="05000000000000000000" pitchFamily="2" charset="2"/>
              <a:buChar char="ü"/>
            </a:pPr>
            <a:r>
              <a:rPr lang="ar-MA" sz="3600" b="1" dirty="0" smtClean="0">
                <a:solidFill>
                  <a:srgbClr val="00B050"/>
                </a:solidFill>
              </a:rPr>
              <a:t>المرسل</a:t>
            </a:r>
            <a:r>
              <a:rPr lang="ar-MA" sz="3600" b="1" dirty="0">
                <a:solidFill>
                  <a:srgbClr val="00B050"/>
                </a:solidFill>
              </a:rPr>
              <a:t>: </a:t>
            </a:r>
            <a:r>
              <a:rPr lang="ar-MA" sz="3600" b="1" dirty="0" smtClean="0">
                <a:solidFill>
                  <a:schemeClr val="bg1"/>
                </a:solidFill>
              </a:rPr>
              <a:t>المفكر فؤاد زكريا.</a:t>
            </a:r>
            <a:endParaRPr lang="ar-MA" sz="3600" b="1" dirty="0" smtClean="0">
              <a:solidFill>
                <a:schemeClr val="bg1"/>
              </a:solidFill>
            </a:endParaRPr>
          </a:p>
          <a:p>
            <a:pPr marL="457200" lvl="0" indent="-457200" algn="r" rtl="1">
              <a:lnSpc>
                <a:spcPct val="150000"/>
              </a:lnSpc>
              <a:buFont typeface="Wingdings" panose="05000000000000000000" pitchFamily="2" charset="2"/>
              <a:buChar char="ü"/>
            </a:pPr>
            <a:r>
              <a:rPr lang="ar-MA" sz="3600" b="1" dirty="0">
                <a:solidFill>
                  <a:srgbClr val="00B050"/>
                </a:solidFill>
              </a:rPr>
              <a:t>المرسل إليه:  </a:t>
            </a:r>
            <a:r>
              <a:rPr lang="ar-MA" sz="3600" b="1" dirty="0" smtClean="0">
                <a:solidFill>
                  <a:schemeClr val="bg1"/>
                </a:solidFill>
              </a:rPr>
              <a:t>القارئ / المتلقي.</a:t>
            </a:r>
            <a:endParaRPr lang="ar-MA" sz="3600" b="1" dirty="0" smtClean="0">
              <a:solidFill>
                <a:schemeClr val="bg1"/>
              </a:solidFill>
            </a:endParaRPr>
          </a:p>
          <a:p>
            <a:pPr marL="457200" lvl="0" indent="-457200" algn="r" rtl="1">
              <a:lnSpc>
                <a:spcPct val="150000"/>
              </a:lnSpc>
              <a:buFont typeface="Wingdings" panose="05000000000000000000" pitchFamily="2" charset="2"/>
              <a:buChar char="ü"/>
            </a:pPr>
            <a:r>
              <a:rPr lang="ar-MA" sz="3600" b="1" dirty="0">
                <a:solidFill>
                  <a:srgbClr val="00B050"/>
                </a:solidFill>
              </a:rPr>
              <a:t>المقصدية: </a:t>
            </a:r>
            <a:r>
              <a:rPr lang="ar-MA" sz="3600" b="1" dirty="0">
                <a:solidFill>
                  <a:schemeClr val="bg1"/>
                </a:solidFill>
              </a:rPr>
              <a:t>إبراز أهمية </a:t>
            </a:r>
            <a:r>
              <a:rPr lang="ar-MA" sz="3600" b="1" dirty="0" smtClean="0">
                <a:solidFill>
                  <a:schemeClr val="bg1"/>
                </a:solidFill>
              </a:rPr>
              <a:t>الخدمات </a:t>
            </a:r>
            <a:r>
              <a:rPr lang="ar-MA" sz="3600" b="1" dirty="0">
                <a:solidFill>
                  <a:schemeClr val="bg1"/>
                </a:solidFill>
              </a:rPr>
              <a:t>التي يسديها الحاسوب للذاكرة الإنسانية </a:t>
            </a:r>
            <a:r>
              <a:rPr lang="ar-MA" sz="3600" b="1" dirty="0" smtClean="0">
                <a:solidFill>
                  <a:schemeClr val="bg1"/>
                </a:solidFill>
              </a:rPr>
              <a:t>المحدودة.</a:t>
            </a:r>
            <a:endParaRPr lang="ar-MA" sz="3600" b="1" dirty="0" smtClean="0">
              <a:solidFill>
                <a:schemeClr val="bg1"/>
              </a:solidFill>
            </a:endParaRPr>
          </a:p>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dirty="0">
                <a:solidFill>
                  <a:srgbClr val="FF0000"/>
                </a:solidFill>
                <a:effectLst>
                  <a:outerShdw blurRad="38100" dist="38100" dir="2700000" algn="tl">
                    <a:srgbClr val="000000">
                      <a:alpha val="43137"/>
                    </a:srgbClr>
                  </a:outerShdw>
                </a:effectLst>
              </a:rPr>
              <a:t>قيم النص</a:t>
            </a:r>
            <a:r>
              <a:rPr lang="ar-MA" sz="3600" b="1" dirty="0" smtClean="0">
                <a:solidFill>
                  <a:srgbClr val="FF0000"/>
                </a:solidFill>
                <a:effectLst>
                  <a:outerShdw blurRad="38100" dist="38100" dir="2700000" algn="tl">
                    <a:srgbClr val="000000">
                      <a:alpha val="43137"/>
                    </a:srgbClr>
                  </a:outerShdw>
                </a:effectLst>
              </a:rPr>
              <a:t>:</a:t>
            </a:r>
          </a:p>
          <a:p>
            <a:pPr lvl="0" algn="r" rtl="1">
              <a:lnSpc>
                <a:spcPct val="150000"/>
              </a:lnSpc>
            </a:pPr>
            <a:r>
              <a:rPr lang="ar-MA" sz="3600" b="1" dirty="0" smtClean="0">
                <a:solidFill>
                  <a:schemeClr val="bg1"/>
                </a:solidFill>
                <a:effectLst>
                  <a:outerShdw blurRad="38100" dist="38100" dir="2700000" algn="tl">
                    <a:srgbClr val="000000">
                      <a:alpha val="43137"/>
                    </a:srgbClr>
                  </a:outerShdw>
                </a:effectLst>
              </a:rPr>
              <a:t>    - </a:t>
            </a:r>
            <a:r>
              <a:rPr lang="ar-MA" sz="3600" b="1" dirty="0">
                <a:solidFill>
                  <a:schemeClr val="bg1"/>
                </a:solidFill>
                <a:effectLst>
                  <a:outerShdw blurRad="38100" dist="38100" dir="2700000" algn="tl">
                    <a:srgbClr val="000000">
                      <a:alpha val="43137"/>
                    </a:srgbClr>
                  </a:outerShdw>
                </a:effectLst>
              </a:rPr>
              <a:t>العلم – الحضارة – التطور العلمي – المعرفة – التكنولوجيا...</a:t>
            </a:r>
            <a:endParaRPr lang="ar-MA" sz="3600" b="1" dirty="0">
              <a:solidFill>
                <a:srgbClr val="00B050"/>
              </a:solidFill>
            </a:endParaRPr>
          </a:p>
        </p:txBody>
      </p:sp>
    </p:spTree>
    <p:extLst>
      <p:ext uri="{BB962C8B-B14F-4D97-AF65-F5344CB8AC3E}">
        <p14:creationId xmlns:p14="http://schemas.microsoft.com/office/powerpoint/2010/main" val="18454704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98474"/>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763805"/>
            <a:ext cx="11985674" cy="2062103"/>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يعتبر الحاسوب جهازا إلكترونيا شكل ثورة في عالم الإعلام والاتصال خلال العقود الأخيرة، لما يقدمه من خدمات في كل مجالات الحياة، وبخاصة التعليم؛ فهو مكتبة توفر جميع الكتب المطلوبة في وقت قياسي، ووسيلة تواصل بين الطلبة والباحثين بشكل مجاني، وفرصة للتعرف على العالم الخارجي الذي أحاله الإنترنيت إلى قرية صغيرة نتجول فيها بكبسة زر..</a:t>
            </a:r>
            <a:endParaRPr lang="ar-MA" sz="32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479819"/>
            <a:ext cx="8883747" cy="707886"/>
          </a:xfrm>
          <a:prstGeom prst="rect">
            <a:avLst/>
          </a:prstGeom>
          <a:solidFill>
            <a:schemeClr val="accent2">
              <a:lumMod val="40000"/>
              <a:lumOff val="60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ما هي المجالات التي مستها الحضارة؟</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40677" y="2725772"/>
            <a:ext cx="11943470" cy="901593"/>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النقل – الاتصالات – المعمار – التجارة – الاقتصاد...</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3416320"/>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ارصد علاقة العنوان ببداية النص؟ وما الدلالات التي يتضمنها؟</a:t>
            </a:r>
            <a:endParaRPr lang="ar-MA" sz="3600" b="1" dirty="0" smtClean="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افترض </a:t>
            </a:r>
            <a:r>
              <a:rPr lang="ar-MA" sz="3600" b="1" dirty="0">
                <a:solidFill>
                  <a:schemeClr val="bg1"/>
                </a:solidFill>
                <a:effectLst>
                  <a:outerShdw blurRad="38100" dist="38100" dir="2700000" algn="tl">
                    <a:srgbClr val="000000">
                      <a:alpha val="43137"/>
                    </a:srgbClr>
                  </a:outerShdw>
                </a:effectLst>
              </a:rPr>
              <a:t>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547" y="759650"/>
            <a:ext cx="12023187" cy="6001643"/>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النص ومصدره:</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فؤاد زكريا، خطاب إلى العقل </a:t>
            </a:r>
            <a:r>
              <a:rPr lang="ar-MA" sz="3200" b="1" dirty="0" smtClean="0">
                <a:solidFill>
                  <a:schemeClr val="bg1"/>
                </a:solidFill>
                <a:effectLst>
                  <a:outerShdw blurRad="38100" dist="38100" dir="2700000" algn="tl">
                    <a:srgbClr val="000000">
                      <a:alpha val="43137"/>
                    </a:srgbClr>
                  </a:outerShdw>
                </a:effectLst>
              </a:rPr>
              <a:t>العربي</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نوعية </a:t>
            </a:r>
            <a:r>
              <a:rPr lang="ar-MA" sz="3200" b="1" u="sng" dirty="0">
                <a:solidFill>
                  <a:srgbClr val="00B050"/>
                </a:solidFill>
                <a:effectLst>
                  <a:outerShdw blurRad="38100" dist="38100" dir="2700000" algn="tl">
                    <a:srgbClr val="000000">
                      <a:alpha val="43137"/>
                    </a:srgbClr>
                  </a:outerShdw>
                </a:effectLst>
              </a:rPr>
              <a:t>النص: </a:t>
            </a:r>
            <a:r>
              <a:rPr lang="ar-MA" sz="3200" b="1" dirty="0" smtClean="0">
                <a:solidFill>
                  <a:schemeClr val="bg1"/>
                </a:solidFill>
                <a:effectLst>
                  <a:outerShdw blurRad="38100" dist="38100" dir="2700000" algn="tl">
                    <a:srgbClr val="000000">
                      <a:alpha val="43137"/>
                    </a:srgbClr>
                  </a:outerShdw>
                </a:effectLst>
              </a:rPr>
              <a:t>نص مقالي.</a:t>
            </a:r>
          </a:p>
          <a:p>
            <a:pPr marL="457200" indent="-457200" algn="r" rtl="1">
              <a:lnSpc>
                <a:spcPct val="150000"/>
              </a:lnSpc>
              <a:buFont typeface="+mj-lt"/>
              <a:buAutoNum type="arabicPeriod"/>
            </a:pPr>
            <a:r>
              <a:rPr lang="ar-MA" sz="3200" b="1" u="sng" dirty="0">
                <a:solidFill>
                  <a:srgbClr val="00B050"/>
                </a:solidFill>
                <a:effectLst>
                  <a:outerShdw blurRad="38100" dist="38100" dir="2700000" algn="tl">
                    <a:srgbClr val="000000">
                      <a:alpha val="43137"/>
                    </a:srgbClr>
                  </a:outerShdw>
                </a:effectLst>
              </a:rPr>
              <a:t>علاقة العنوان ببداية النص:</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العلاقة بينهما هي علاقة ترابط وتفاعل، توحي بأن ذاكرة الحاسوب قد تساعد ذاكرة الإنسان على الاستيعاب والتخزين.</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a:solidFill>
                  <a:srgbClr val="00B050"/>
                </a:solidFill>
                <a:effectLst>
                  <a:outerShdw blurRad="38100" dist="38100" dir="2700000" algn="tl">
                    <a:srgbClr val="000000">
                      <a:alpha val="43137"/>
                    </a:srgbClr>
                  </a:outerShdw>
                </a:effectLst>
              </a:rPr>
              <a:t>دلالة العنوان</a:t>
            </a:r>
            <a:r>
              <a:rPr lang="ar-MA" sz="3200" b="1" u="sng" dirty="0" smtClean="0">
                <a:solidFill>
                  <a:srgbClr val="00B050"/>
                </a:solidFill>
                <a:effectLst>
                  <a:outerShdw blurRad="38100" dist="38100" dir="2700000" algn="tl">
                    <a:srgbClr val="000000">
                      <a:alpha val="43137"/>
                    </a:srgbClr>
                  </a:outerShdw>
                </a:effectLst>
              </a:rPr>
              <a:t>:</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 الحاسوب: هو آلة إلكترونية تستقبل البيانات وتعالجها إلى معلومات ذات قيمة. كما يخزنها في وسائط تخزين مختلفة..</a:t>
            </a:r>
            <a:endParaRPr lang="ar-MA" sz="32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rgbClr val="00B050"/>
                </a:solidFill>
                <a:effectLst>
                  <a:outerShdw blurRad="38100" dist="38100" dir="2700000" algn="tl">
                    <a:srgbClr val="000000">
                      <a:alpha val="43137"/>
                    </a:srgbClr>
                  </a:outerShdw>
                </a:effectLst>
              </a:rPr>
              <a:t>5.  </a:t>
            </a:r>
            <a:r>
              <a:rPr lang="ar-MA" sz="3200" b="1" u="sng" dirty="0" smtClean="0">
                <a:solidFill>
                  <a:srgbClr val="00B050"/>
                </a:solidFill>
                <a:effectLst>
                  <a:outerShdw blurRad="38100" dist="38100" dir="2700000" algn="tl">
                    <a:srgbClr val="000000">
                      <a:alpha val="43137"/>
                    </a:srgbClr>
                  </a:outerShdw>
                </a:effectLst>
              </a:rPr>
              <a:t>الفرضية</a:t>
            </a:r>
            <a:r>
              <a:rPr lang="ar-MA" sz="3200" b="1" u="sng" dirty="0">
                <a:solidFill>
                  <a:srgbClr val="00B050"/>
                </a:solidFill>
                <a:effectLst>
                  <a:outerShdw blurRad="38100" dist="38100" dir="2700000" algn="tl">
                    <a:srgbClr val="000000">
                      <a:alpha val="43137"/>
                    </a:srgbClr>
                  </a:outerShdw>
                </a:effectLst>
              </a:rPr>
              <a:t>:</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نفترض أن النص يتحدث عن الحاسوب كعقل آلي يسدي خدمات للعقل البشري المحدود.</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97083" y="98479"/>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5083" y="562707"/>
            <a:ext cx="11760591" cy="4863191"/>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أبرز </a:t>
            </a:r>
            <a:r>
              <a:rPr lang="ar-MA" sz="3200" b="1" dirty="0">
                <a:solidFill>
                  <a:schemeClr val="bg1"/>
                </a:solidFill>
                <a:effectLst>
                  <a:outerShdw blurRad="38100" dist="38100" dir="2700000" algn="tl">
                    <a:srgbClr val="000000">
                      <a:alpha val="43137"/>
                    </a:srgbClr>
                  </a:outerShdw>
                </a:effectLst>
              </a:rPr>
              <a:t>الخدمات التي يقدمها الحاسوب للإنسان.</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بين </a:t>
            </a:r>
            <a:r>
              <a:rPr lang="ar-MA" sz="3200" b="1" dirty="0">
                <a:solidFill>
                  <a:schemeClr val="bg1"/>
                </a:solidFill>
                <a:effectLst>
                  <a:outerShdw blurRad="38100" dist="38100" dir="2700000" algn="tl">
                    <a:srgbClr val="000000">
                      <a:alpha val="43137"/>
                    </a:srgbClr>
                  </a:outerShdw>
                </a:effectLst>
              </a:rPr>
              <a:t>الفرق بين الذاكرة الإنسانية والذاكرة الصناعية.</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العامل الذي جعل استعانة الإنسان بالحاسوب مسألة ضرورية؟ </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الصعوبات التي يذللها الحاسوب؟ </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لم </a:t>
            </a:r>
            <a:r>
              <a:rPr lang="ar-MA" sz="3200" b="1" dirty="0">
                <a:solidFill>
                  <a:schemeClr val="bg1"/>
                </a:solidFill>
                <a:effectLst>
                  <a:outerShdw blurRad="38100" dist="38100" dir="2700000" algn="tl">
                    <a:srgbClr val="000000">
                      <a:alpha val="43137"/>
                    </a:srgbClr>
                  </a:outerShdw>
                </a:effectLst>
              </a:rPr>
              <a:t>لا يكون الحاسوب نسخة مكررة من عقل الإنسان؟</a:t>
            </a: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TextBox 1"/>
          <p:cNvSpPr txBox="1"/>
          <p:nvPr/>
        </p:nvSpPr>
        <p:spPr>
          <a:xfrm>
            <a:off x="267286" y="942535"/>
            <a:ext cx="11760591" cy="5078313"/>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u="sng" dirty="0" smtClean="0">
                <a:solidFill>
                  <a:srgbClr val="00B050"/>
                </a:solidFill>
                <a:latin typeface="Calibri" panose="020F0502020204030204" pitchFamily="34" charset="0"/>
                <a:ea typeface="Calibri" panose="020F0502020204030204" pitchFamily="34" charset="0"/>
              </a:rPr>
              <a:t>1. الشرح اللغوي:</a:t>
            </a:r>
          </a:p>
          <a:p>
            <a:pPr algn="r" rtl="1">
              <a:lnSpc>
                <a:spcPct val="150000"/>
              </a:lnSpc>
            </a:pPr>
            <a:r>
              <a:rPr lang="ar-MA" sz="3600" b="1" dirty="0">
                <a:solidFill>
                  <a:schemeClr val="bg1"/>
                </a:solidFill>
              </a:rPr>
              <a:t>• </a:t>
            </a:r>
            <a:r>
              <a:rPr lang="ar-MA" sz="3600" b="1" dirty="0">
                <a:solidFill>
                  <a:srgbClr val="FF0000"/>
                </a:solidFill>
              </a:rPr>
              <a:t>تضخم</a:t>
            </a:r>
            <a:r>
              <a:rPr lang="ar-MA" sz="3600" b="1" dirty="0">
                <a:solidFill>
                  <a:schemeClr val="bg1"/>
                </a:solidFill>
              </a:rPr>
              <a:t>: </a:t>
            </a:r>
            <a:r>
              <a:rPr lang="ar-MA" sz="3600" b="1" dirty="0" smtClean="0">
                <a:solidFill>
                  <a:schemeClr val="bg1"/>
                </a:solidFill>
              </a:rPr>
              <a:t>....................................................</a:t>
            </a:r>
            <a:endParaRPr lang="ar-MA" sz="3600" b="1" dirty="0">
              <a:solidFill>
                <a:schemeClr val="bg1"/>
              </a:solidFill>
            </a:endParaRPr>
          </a:p>
          <a:p>
            <a:pPr algn="r" rtl="1">
              <a:lnSpc>
                <a:spcPct val="150000"/>
              </a:lnSpc>
            </a:pPr>
            <a:r>
              <a:rPr lang="ar-MA" sz="3600" b="1" dirty="0">
                <a:solidFill>
                  <a:schemeClr val="bg1"/>
                </a:solidFill>
              </a:rPr>
              <a:t>• </a:t>
            </a:r>
            <a:r>
              <a:rPr lang="ar-MA" sz="3600" b="1" dirty="0">
                <a:solidFill>
                  <a:srgbClr val="FF0000"/>
                </a:solidFill>
              </a:rPr>
              <a:t>ملكات</a:t>
            </a:r>
            <a:r>
              <a:rPr lang="ar-MA" sz="3600" b="1" dirty="0">
                <a:solidFill>
                  <a:schemeClr val="bg1"/>
                </a:solidFill>
              </a:rPr>
              <a:t>: </a:t>
            </a:r>
            <a:r>
              <a:rPr lang="ar-MA" sz="3600" b="1" dirty="0" smtClean="0">
                <a:solidFill>
                  <a:schemeClr val="bg1"/>
                </a:solidFill>
              </a:rPr>
              <a:t>....................................................</a:t>
            </a:r>
            <a:endParaRPr lang="ar-MA" sz="3600" b="1" dirty="0">
              <a:solidFill>
                <a:schemeClr val="bg1"/>
              </a:solidFill>
            </a:endParaRPr>
          </a:p>
          <a:p>
            <a:pPr algn="r" rtl="1">
              <a:lnSpc>
                <a:spcPct val="150000"/>
              </a:lnSpc>
            </a:pPr>
            <a:r>
              <a:rPr lang="ar-MA" sz="3600" b="1" dirty="0">
                <a:solidFill>
                  <a:schemeClr val="bg1"/>
                </a:solidFill>
              </a:rPr>
              <a:t>• </a:t>
            </a:r>
            <a:r>
              <a:rPr lang="ar-MA" sz="3600" b="1" dirty="0">
                <a:solidFill>
                  <a:srgbClr val="FF0000"/>
                </a:solidFill>
              </a:rPr>
              <a:t>سدى</a:t>
            </a:r>
            <a:r>
              <a:rPr lang="ar-MA" sz="3600" b="1" dirty="0">
                <a:solidFill>
                  <a:schemeClr val="bg1"/>
                </a:solidFill>
              </a:rPr>
              <a:t>: </a:t>
            </a:r>
            <a:r>
              <a:rPr lang="ar-MA" sz="3600" b="1" dirty="0" smtClean="0">
                <a:solidFill>
                  <a:schemeClr val="bg1"/>
                </a:solidFill>
              </a:rPr>
              <a:t>.....................................................</a:t>
            </a:r>
            <a:endParaRPr lang="ar-MA" sz="3600" b="1" dirty="0">
              <a:solidFill>
                <a:schemeClr val="bg1"/>
              </a:solidFill>
            </a:endParaRPr>
          </a:p>
          <a:p>
            <a:pPr algn="r" rtl="1">
              <a:lnSpc>
                <a:spcPct val="150000"/>
              </a:lnSpc>
            </a:pPr>
            <a:r>
              <a:rPr lang="ar-MA" sz="3600" b="1" u="sng" dirty="0">
                <a:solidFill>
                  <a:srgbClr val="00B050"/>
                </a:solidFill>
                <a:latin typeface="Calibri" panose="020F0502020204030204" pitchFamily="34" charset="0"/>
                <a:ea typeface="Calibri" panose="020F0502020204030204" pitchFamily="34" charset="0"/>
              </a:rPr>
              <a:t>2. الملخص</a:t>
            </a:r>
            <a:r>
              <a:rPr lang="ar-MA" sz="3600" b="1" u="sng" dirty="0">
                <a:solidFill>
                  <a:srgbClr val="00B050"/>
                </a:solidFill>
                <a:latin typeface="Calibri" panose="020F0502020204030204" pitchFamily="34" charset="0"/>
                <a:ea typeface="Calibri" panose="020F0502020204030204" pitchFamily="34" charset="0"/>
              </a:rPr>
              <a:t>:</a:t>
            </a:r>
          </a:p>
          <a:p>
            <a:pPr algn="r" rtl="1">
              <a:lnSpc>
                <a:spcPct val="150000"/>
              </a:lnSpc>
            </a:pPr>
            <a:r>
              <a:rPr lang="ar-MA" sz="3600" b="1" dirty="0" smtClean="0">
                <a:solidFill>
                  <a:schemeClr val="bg1"/>
                </a:solidFill>
              </a:rPr>
              <a:t>.........................................................................</a:t>
            </a:r>
            <a:endParaRPr lang="ar-MA" sz="3600" b="1" dirty="0">
              <a:solidFill>
                <a:schemeClr val="bg1"/>
              </a:solidFill>
            </a:endParaRPr>
          </a:p>
        </p:txBody>
      </p:sp>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TextBox 1"/>
          <p:cNvSpPr txBox="1"/>
          <p:nvPr/>
        </p:nvSpPr>
        <p:spPr>
          <a:xfrm>
            <a:off x="267286" y="942535"/>
            <a:ext cx="11760591" cy="5632311"/>
          </a:xfrm>
          <a:prstGeom prst="rect">
            <a:avLst/>
          </a:prstGeom>
          <a:solidFill>
            <a:schemeClr val="accent2">
              <a:lumMod val="40000"/>
              <a:lumOff val="60000"/>
            </a:schemeClr>
          </a:solidFill>
        </p:spPr>
        <p:txBody>
          <a:bodyPr wrap="square" rtlCol="1">
            <a:spAutoFit/>
          </a:bodyPr>
          <a:lstStyle/>
          <a:p>
            <a:pPr algn="r" rtl="1"/>
            <a:r>
              <a:rPr lang="ar-MA" sz="3600" b="1" u="sng" dirty="0" smtClean="0">
                <a:solidFill>
                  <a:srgbClr val="00B050"/>
                </a:solidFill>
                <a:latin typeface="Calibri" panose="020F0502020204030204" pitchFamily="34" charset="0"/>
                <a:ea typeface="Calibri" panose="020F0502020204030204" pitchFamily="34" charset="0"/>
              </a:rPr>
              <a:t>1. الشرح اللغوي:</a:t>
            </a:r>
          </a:p>
          <a:p>
            <a:pPr algn="r" rtl="1"/>
            <a:r>
              <a:rPr lang="ar-MA" sz="3600" b="1" dirty="0">
                <a:solidFill>
                  <a:schemeClr val="bg1"/>
                </a:solidFill>
              </a:rPr>
              <a:t>• </a:t>
            </a:r>
            <a:r>
              <a:rPr lang="ar-MA" sz="3600" b="1" dirty="0">
                <a:solidFill>
                  <a:srgbClr val="FF0000"/>
                </a:solidFill>
              </a:rPr>
              <a:t>تضخم</a:t>
            </a:r>
            <a:r>
              <a:rPr lang="ar-MA" sz="3600" b="1" dirty="0">
                <a:solidFill>
                  <a:schemeClr val="bg1"/>
                </a:solidFill>
              </a:rPr>
              <a:t>: </a:t>
            </a:r>
            <a:r>
              <a:rPr lang="ar-MA" sz="3600" b="1" dirty="0" smtClean="0">
                <a:solidFill>
                  <a:schemeClr val="bg1"/>
                </a:solidFill>
              </a:rPr>
              <a:t>مصـدر </a:t>
            </a:r>
            <a:r>
              <a:rPr lang="ar-MA" sz="3600" b="1" dirty="0">
                <a:solidFill>
                  <a:schemeClr val="bg1"/>
                </a:solidFill>
              </a:rPr>
              <a:t>فعل "تضخم" العدد: صار </a:t>
            </a:r>
            <a:r>
              <a:rPr lang="ar-MA" sz="3600" b="1" dirty="0" smtClean="0">
                <a:solidFill>
                  <a:schemeClr val="bg1"/>
                </a:solidFill>
              </a:rPr>
              <a:t>ضخما؛ </a:t>
            </a:r>
            <a:r>
              <a:rPr lang="ar-MA" sz="3600" b="1" dirty="0">
                <a:solidFill>
                  <a:schemeClr val="bg1"/>
                </a:solidFill>
              </a:rPr>
              <a:t>تمت الزيادة </a:t>
            </a:r>
            <a:r>
              <a:rPr lang="ar-MA" sz="3600" b="1" dirty="0" smtClean="0">
                <a:solidFill>
                  <a:schemeClr val="bg1"/>
                </a:solidFill>
              </a:rPr>
              <a:t>فيه.</a:t>
            </a:r>
            <a:endParaRPr lang="ar-MA" sz="3600" b="1" dirty="0">
              <a:solidFill>
                <a:schemeClr val="bg1"/>
              </a:solidFill>
            </a:endParaRPr>
          </a:p>
          <a:p>
            <a:pPr algn="r" rtl="1"/>
            <a:r>
              <a:rPr lang="ar-MA" sz="3600" b="1" dirty="0">
                <a:solidFill>
                  <a:schemeClr val="bg1"/>
                </a:solidFill>
              </a:rPr>
              <a:t>• </a:t>
            </a:r>
            <a:r>
              <a:rPr lang="ar-MA" sz="3600" b="1" dirty="0">
                <a:solidFill>
                  <a:srgbClr val="FF0000"/>
                </a:solidFill>
              </a:rPr>
              <a:t>ملكات</a:t>
            </a:r>
            <a:r>
              <a:rPr lang="ar-MA" sz="3600" b="1" dirty="0">
                <a:solidFill>
                  <a:schemeClr val="bg1"/>
                </a:solidFill>
              </a:rPr>
              <a:t>: صفة راسخة في النفس أو العقل قائمة على استعداد فطري.</a:t>
            </a:r>
          </a:p>
          <a:p>
            <a:pPr algn="r" rtl="1"/>
            <a:r>
              <a:rPr lang="ar-MA" sz="3600" b="1" dirty="0">
                <a:solidFill>
                  <a:schemeClr val="bg1"/>
                </a:solidFill>
              </a:rPr>
              <a:t>• </a:t>
            </a:r>
            <a:r>
              <a:rPr lang="ar-MA" sz="3600" b="1" dirty="0">
                <a:solidFill>
                  <a:srgbClr val="FF0000"/>
                </a:solidFill>
              </a:rPr>
              <a:t>سدى</a:t>
            </a:r>
            <a:r>
              <a:rPr lang="ar-MA" sz="3600" b="1" dirty="0">
                <a:solidFill>
                  <a:schemeClr val="bg1"/>
                </a:solidFill>
              </a:rPr>
              <a:t>: هباء، عبثا، بلا جدوى.</a:t>
            </a:r>
          </a:p>
          <a:p>
            <a:pPr algn="r" rtl="1"/>
            <a:r>
              <a:rPr lang="ar-MA" sz="3600" b="1" u="sng" dirty="0">
                <a:solidFill>
                  <a:srgbClr val="00B050"/>
                </a:solidFill>
                <a:latin typeface="Calibri" panose="020F0502020204030204" pitchFamily="34" charset="0"/>
                <a:ea typeface="Calibri" panose="020F0502020204030204" pitchFamily="34" charset="0"/>
              </a:rPr>
              <a:t>2. الملخص</a:t>
            </a:r>
            <a:r>
              <a:rPr lang="ar-MA" sz="3600" b="1" u="sng" dirty="0">
                <a:solidFill>
                  <a:srgbClr val="00B050"/>
                </a:solidFill>
                <a:latin typeface="Calibri" panose="020F0502020204030204" pitchFamily="34" charset="0"/>
                <a:ea typeface="Calibri" panose="020F0502020204030204" pitchFamily="34" charset="0"/>
              </a:rPr>
              <a:t>:</a:t>
            </a:r>
          </a:p>
          <a:p>
            <a:pPr algn="r" rtl="1"/>
            <a:r>
              <a:rPr lang="ar-MA" sz="3600" b="1" dirty="0">
                <a:solidFill>
                  <a:schemeClr val="bg1"/>
                </a:solidFill>
              </a:rPr>
              <a:t>يؤكد الكاتب في هذا النص على الخدمات التي يسديها الحاسوب للذاكرة الإنسانية المحدودة، فيما يلح على أن حاجات العصر المعرفية والمعلوماتية، هي التي عززت من مكانة العقل الإلكتروني في حياة الإنسان. ليبرز في الأخير أنه مجرد أداة يستخدمها الإنسان وليست نسخة مكررة منه.</a:t>
            </a:r>
          </a:p>
          <a:p>
            <a:pPr algn="r" rtl="1"/>
            <a:endParaRPr lang="ar-MA" sz="3600" b="1" dirty="0">
              <a:solidFill>
                <a:schemeClr val="bg1"/>
              </a:solidFill>
            </a:endParaRPr>
          </a:p>
        </p:txBody>
      </p:sp>
    </p:spTree>
    <p:extLst>
      <p:ext uri="{BB962C8B-B14F-4D97-AF65-F5344CB8AC3E}">
        <p14:creationId xmlns:p14="http://schemas.microsoft.com/office/powerpoint/2010/main" val="32354236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العلاقة </a:t>
            </a:r>
            <a:r>
              <a:rPr lang="ar-MA" sz="3600" b="1" dirty="0">
                <a:solidFill>
                  <a:schemeClr val="bg1"/>
                </a:solidFill>
                <a:effectLst>
                  <a:outerShdw blurRad="38100" dist="38100" dir="2700000" algn="tl">
                    <a:srgbClr val="000000">
                      <a:alpha val="43137"/>
                    </a:srgbClr>
                  </a:outerShdw>
                </a:effectLst>
              </a:rPr>
              <a:t>بين المعجمين </a:t>
            </a:r>
            <a:r>
              <a:rPr lang="ar-MA" sz="36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713043116"/>
              </p:ext>
            </p:extLst>
          </p:nvPr>
        </p:nvGraphicFramePr>
        <p:xfrm>
          <a:off x="196948" y="1324317"/>
          <a:ext cx="11754266" cy="3154680"/>
        </p:xfrm>
        <a:graphic>
          <a:graphicData uri="http://schemas.openxmlformats.org/drawingml/2006/table">
            <a:tbl>
              <a:tblPr rtl="1" firstRow="1" firstCol="1" bandRow="1">
                <a:tableStyleId>{5C22544A-7EE6-4342-B048-85BDC9FD1C3A}</a:tableStyleId>
              </a:tblPr>
              <a:tblGrid>
                <a:gridCol w="5757758">
                  <a:extLst>
                    <a:ext uri="{9D8B030D-6E8A-4147-A177-3AD203B41FA5}">
                      <a16:colId xmlns:a16="http://schemas.microsoft.com/office/drawing/2014/main" val="3045953975"/>
                    </a:ext>
                  </a:extLst>
                </a:gridCol>
                <a:gridCol w="5996508">
                  <a:extLst>
                    <a:ext uri="{9D8B030D-6E8A-4147-A177-3AD203B41FA5}">
                      <a16:colId xmlns:a16="http://schemas.microsoft.com/office/drawing/2014/main" val="3295598270"/>
                    </a:ext>
                  </a:extLst>
                </a:gridCol>
              </a:tblGrid>
              <a:tr h="153035">
                <a:tc>
                  <a:txBody>
                    <a:bodyPr/>
                    <a:lstStyle/>
                    <a:p>
                      <a:pPr algn="ctr" rtl="1">
                        <a:lnSpc>
                          <a:spcPct val="115000"/>
                        </a:lnSpc>
                        <a:spcAft>
                          <a:spcPts val="0"/>
                        </a:spcAft>
                      </a:pPr>
                      <a:r>
                        <a:rPr lang="ar-EG" sz="3600" b="1" dirty="0">
                          <a:solidFill>
                            <a:schemeClr val="bg1"/>
                          </a:solidFill>
                          <a:effectLst/>
                        </a:rPr>
                        <a:t>العقل </a:t>
                      </a:r>
                      <a:r>
                        <a:rPr lang="ar-EG" sz="3600" b="1" dirty="0">
                          <a:solidFill>
                            <a:srgbClr val="00B050"/>
                          </a:solidFill>
                          <a:effectLst/>
                        </a:rPr>
                        <a:t>الإلكتروني</a:t>
                      </a:r>
                      <a:endParaRPr lang="en-US" sz="36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gn="ctr" rtl="1">
                        <a:lnSpc>
                          <a:spcPct val="115000"/>
                        </a:lnSpc>
                        <a:spcAft>
                          <a:spcPts val="0"/>
                        </a:spcAft>
                      </a:pPr>
                      <a:r>
                        <a:rPr lang="ar-EG" sz="3600" b="1" dirty="0">
                          <a:solidFill>
                            <a:schemeClr val="bg1"/>
                          </a:solidFill>
                          <a:effectLst/>
                        </a:rPr>
                        <a:t>العقل </a:t>
                      </a:r>
                      <a:r>
                        <a:rPr lang="ar-EG" sz="3600" b="1" dirty="0">
                          <a:solidFill>
                            <a:srgbClr val="00B050"/>
                          </a:solidFill>
                          <a:effectLst/>
                        </a:rPr>
                        <a:t>البشري</a:t>
                      </a:r>
                      <a:endParaRPr lang="en-US" sz="36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305779240"/>
                  </a:ext>
                </a:extLst>
              </a:tr>
              <a:tr h="537210">
                <a:tc>
                  <a:txBody>
                    <a:bodyPr/>
                    <a:lstStyle/>
                    <a:p>
                      <a:pPr algn="justLow" rtl="1">
                        <a:lnSpc>
                          <a:spcPct val="115000"/>
                        </a:lnSpc>
                        <a:spcAft>
                          <a:spcPts val="0"/>
                        </a:spcAft>
                      </a:pPr>
                      <a:r>
                        <a:rPr lang="ar-EG" sz="3600" b="1" dirty="0">
                          <a:solidFill>
                            <a:schemeClr val="bg1"/>
                          </a:solidFill>
                          <a:effectLst/>
                        </a:rPr>
                        <a:t>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algn="justLow" rtl="1">
                        <a:lnSpc>
                          <a:spcPct val="115000"/>
                        </a:lnSpc>
                        <a:spcAft>
                          <a:spcPts val="0"/>
                        </a:spcAft>
                      </a:pPr>
                      <a:endParaRPr lang="ar-MA" sz="3600" b="1" dirty="0" smtClean="0">
                        <a:solidFill>
                          <a:schemeClr val="bg1"/>
                        </a:solidFill>
                        <a:effectLst/>
                      </a:endParaRPr>
                    </a:p>
                    <a:p>
                      <a:pPr algn="justLow" rtl="1">
                        <a:lnSpc>
                          <a:spcPct val="115000"/>
                        </a:lnSpc>
                        <a:spcAft>
                          <a:spcPts val="0"/>
                        </a:spcAft>
                      </a:pPr>
                      <a:endParaRPr lang="ar-MA" sz="3600" b="1" dirty="0" smtClean="0">
                        <a:solidFill>
                          <a:schemeClr val="bg1"/>
                        </a:solidFill>
                        <a:effectLst/>
                      </a:endParaRPr>
                    </a:p>
                    <a:p>
                      <a:pPr algn="justLow" rtl="1">
                        <a:lnSpc>
                          <a:spcPct val="115000"/>
                        </a:lnSpc>
                        <a:spcAft>
                          <a:spcPts val="0"/>
                        </a:spcAft>
                      </a:pPr>
                      <a:endParaRPr lang="ar-MA" sz="3600" b="1" dirty="0" smtClean="0">
                        <a:solidFill>
                          <a:schemeClr val="bg1"/>
                        </a:solidFill>
                        <a:effectLst/>
                      </a:endParaRPr>
                    </a:p>
                    <a:p>
                      <a:pPr algn="justLow" rtl="1">
                        <a:lnSpc>
                          <a:spcPct val="115000"/>
                        </a:lnSpc>
                        <a:spcAft>
                          <a:spcPts val="0"/>
                        </a:spcAft>
                      </a:pPr>
                      <a:r>
                        <a:rPr lang="ar-EG" sz="3600" b="1" dirty="0" smtClean="0">
                          <a:solidFill>
                            <a:schemeClr val="bg1"/>
                          </a:solidFill>
                          <a:effectLst/>
                        </a:rPr>
                        <a:t>...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2968951313"/>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العلاقة </a:t>
            </a:r>
            <a:r>
              <a:rPr lang="ar-MA" sz="3600" b="1" dirty="0">
                <a:solidFill>
                  <a:schemeClr val="bg1"/>
                </a:solidFill>
                <a:effectLst>
                  <a:outerShdw blurRad="38100" dist="38100" dir="2700000" algn="tl">
                    <a:srgbClr val="000000">
                      <a:alpha val="43137"/>
                    </a:srgbClr>
                  </a:outerShdw>
                </a:effectLst>
              </a:rPr>
              <a:t>بين المعجمين هي علاقة تكامل، تنسجم مع ما يقدمه العقل الإلكتروني للعقل البشري من خدمات تكمل نشاطه في العقود الأخيرة.</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784482796"/>
              </p:ext>
            </p:extLst>
          </p:nvPr>
        </p:nvGraphicFramePr>
        <p:xfrm>
          <a:off x="196948" y="1324317"/>
          <a:ext cx="11754266" cy="3154680"/>
        </p:xfrm>
        <a:graphic>
          <a:graphicData uri="http://schemas.openxmlformats.org/drawingml/2006/table">
            <a:tbl>
              <a:tblPr rtl="1" firstRow="1" firstCol="1" bandRow="1">
                <a:tableStyleId>{5C22544A-7EE6-4342-B048-85BDC9FD1C3A}</a:tableStyleId>
              </a:tblPr>
              <a:tblGrid>
                <a:gridCol w="5757758">
                  <a:extLst>
                    <a:ext uri="{9D8B030D-6E8A-4147-A177-3AD203B41FA5}">
                      <a16:colId xmlns:a16="http://schemas.microsoft.com/office/drawing/2014/main" val="3045953975"/>
                    </a:ext>
                  </a:extLst>
                </a:gridCol>
                <a:gridCol w="5996508">
                  <a:extLst>
                    <a:ext uri="{9D8B030D-6E8A-4147-A177-3AD203B41FA5}">
                      <a16:colId xmlns:a16="http://schemas.microsoft.com/office/drawing/2014/main" val="3295598270"/>
                    </a:ext>
                  </a:extLst>
                </a:gridCol>
              </a:tblGrid>
              <a:tr h="153035">
                <a:tc>
                  <a:txBody>
                    <a:bodyPr/>
                    <a:lstStyle/>
                    <a:p>
                      <a:pPr algn="ctr" rtl="1">
                        <a:lnSpc>
                          <a:spcPct val="115000"/>
                        </a:lnSpc>
                        <a:spcAft>
                          <a:spcPts val="0"/>
                        </a:spcAft>
                      </a:pPr>
                      <a:r>
                        <a:rPr lang="ar-EG" sz="3600" b="1" dirty="0">
                          <a:solidFill>
                            <a:schemeClr val="bg1"/>
                          </a:solidFill>
                          <a:effectLst/>
                        </a:rPr>
                        <a:t>العقل </a:t>
                      </a:r>
                      <a:r>
                        <a:rPr lang="ar-EG" sz="3600" b="1" dirty="0">
                          <a:solidFill>
                            <a:srgbClr val="00B050"/>
                          </a:solidFill>
                          <a:effectLst/>
                        </a:rPr>
                        <a:t>الإلكتروني</a:t>
                      </a:r>
                      <a:endParaRPr lang="en-US" sz="36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gn="ctr" rtl="1">
                        <a:lnSpc>
                          <a:spcPct val="115000"/>
                        </a:lnSpc>
                        <a:spcAft>
                          <a:spcPts val="0"/>
                        </a:spcAft>
                      </a:pPr>
                      <a:r>
                        <a:rPr lang="ar-EG" sz="3600" b="1" dirty="0">
                          <a:solidFill>
                            <a:schemeClr val="bg1"/>
                          </a:solidFill>
                          <a:effectLst/>
                        </a:rPr>
                        <a:t>العقل </a:t>
                      </a:r>
                      <a:r>
                        <a:rPr lang="ar-EG" sz="3600" b="1" dirty="0">
                          <a:solidFill>
                            <a:srgbClr val="00B050"/>
                          </a:solidFill>
                          <a:effectLst/>
                        </a:rPr>
                        <a:t>البشري</a:t>
                      </a:r>
                      <a:endParaRPr lang="en-US" sz="36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305779240"/>
                  </a:ext>
                </a:extLst>
              </a:tr>
              <a:tr h="537210">
                <a:tc>
                  <a:txBody>
                    <a:bodyPr/>
                    <a:lstStyle/>
                    <a:p>
                      <a:pPr algn="justLow" rtl="1">
                        <a:lnSpc>
                          <a:spcPct val="115000"/>
                        </a:lnSpc>
                        <a:spcAft>
                          <a:spcPts val="0"/>
                        </a:spcAft>
                      </a:pPr>
                      <a:r>
                        <a:rPr lang="ar-EG" sz="3600" b="1" dirty="0">
                          <a:solidFill>
                            <a:schemeClr val="bg1"/>
                          </a:solidFill>
                          <a:effectLst/>
                        </a:rPr>
                        <a:t>يسدي إلى العلم خدمة – ذاكرة صناعية – تستوعب </a:t>
                      </a:r>
                      <a:r>
                        <a:rPr lang="ar-EG" sz="3600" b="1" dirty="0" smtClean="0">
                          <a:solidFill>
                            <a:schemeClr val="bg1"/>
                          </a:solidFill>
                          <a:effectLst/>
                        </a:rPr>
                        <a:t>المعلومات </a:t>
                      </a:r>
                      <a:endParaRPr lang="ar-MA" sz="3600" b="1" dirty="0" smtClean="0">
                        <a:solidFill>
                          <a:schemeClr val="bg1"/>
                        </a:solidFill>
                        <a:effectLst/>
                      </a:endParaRPr>
                    </a:p>
                    <a:p>
                      <a:pPr algn="justLow" rtl="1">
                        <a:lnSpc>
                          <a:spcPct val="115000"/>
                        </a:lnSpc>
                        <a:spcAft>
                          <a:spcPts val="0"/>
                        </a:spcAft>
                      </a:pPr>
                      <a:r>
                        <a:rPr lang="ar-EG" sz="3600" b="1" dirty="0" smtClean="0">
                          <a:solidFill>
                            <a:schemeClr val="bg1"/>
                          </a:solidFill>
                          <a:effectLst/>
                        </a:rPr>
                        <a:t> </a:t>
                      </a:r>
                      <a:r>
                        <a:rPr lang="ar-EG" sz="3600" b="1" dirty="0">
                          <a:solidFill>
                            <a:schemeClr val="bg1"/>
                          </a:solidFill>
                          <a:effectLst/>
                        </a:rPr>
                        <a:t>ثوان معدودة –  كمية المعلومات –  الانفجار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algn="justLow" rtl="1">
                        <a:lnSpc>
                          <a:spcPct val="115000"/>
                        </a:lnSpc>
                        <a:spcAft>
                          <a:spcPts val="0"/>
                        </a:spcAft>
                      </a:pPr>
                      <a:r>
                        <a:rPr lang="ar-EG" sz="3600" b="1" dirty="0">
                          <a:solidFill>
                            <a:schemeClr val="bg1"/>
                          </a:solidFill>
                          <a:effectLst/>
                        </a:rPr>
                        <a:t>ذاكرة الإنسان –  محدودة النطاق </a:t>
                      </a:r>
                      <a:endParaRPr lang="ar-MA" sz="3600" b="1" dirty="0" smtClean="0">
                        <a:solidFill>
                          <a:schemeClr val="bg1"/>
                        </a:solidFill>
                        <a:effectLst/>
                      </a:endParaRPr>
                    </a:p>
                    <a:p>
                      <a:pPr algn="justLow" rtl="1">
                        <a:lnSpc>
                          <a:spcPct val="115000"/>
                        </a:lnSpc>
                        <a:spcAft>
                          <a:spcPts val="0"/>
                        </a:spcAft>
                      </a:pPr>
                      <a:r>
                        <a:rPr lang="ar-EG" sz="3600" b="1" dirty="0" smtClean="0">
                          <a:solidFill>
                            <a:schemeClr val="bg1"/>
                          </a:solidFill>
                          <a:effectLst/>
                        </a:rPr>
                        <a:t>حدود </a:t>
                      </a:r>
                      <a:r>
                        <a:rPr lang="ar-EG" sz="3600" b="1" dirty="0">
                          <a:solidFill>
                            <a:schemeClr val="bg1"/>
                          </a:solidFill>
                          <a:effectLst/>
                        </a:rPr>
                        <a:t>لا تتعداها –  لا تستوعبه ...ألوف العقول البشرية –  القراءة الدائمة...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2968951313"/>
                  </a:ext>
                </a:extLst>
              </a:tr>
            </a:tbl>
          </a:graphicData>
        </a:graphic>
      </p:graphicFrame>
    </p:spTree>
    <p:extLst>
      <p:ext uri="{BB962C8B-B14F-4D97-AF65-F5344CB8AC3E}">
        <p14:creationId xmlns:p14="http://schemas.microsoft.com/office/powerpoint/2010/main" val="727900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567</TotalTime>
  <Words>639</Words>
  <Application>Microsoft Office PowerPoint</Application>
  <PresentationFormat>Widescreen</PresentationFormat>
  <Paragraphs>88</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51</cp:revision>
  <dcterms:created xsi:type="dcterms:W3CDTF">2022-09-26T12:22:46Z</dcterms:created>
  <dcterms:modified xsi:type="dcterms:W3CDTF">2022-12-21T19:06:01Z</dcterms:modified>
</cp:coreProperties>
</file>