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9" r:id="rId5"/>
    <p:sldId id="264" r:id="rId6"/>
    <p:sldId id="265" r:id="rId7"/>
    <p:sldId id="270" r:id="rId8"/>
    <p:sldId id="271" r:id="rId9"/>
    <p:sldId id="272" r:id="rId10"/>
    <p:sldId id="261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A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07-07-1444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241279" cy="923330"/>
          </a:xfrm>
          <a:prstGeom prst="rect">
            <a:avLst/>
          </a:prstGeom>
          <a:solidFill>
            <a:srgbClr val="92D05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الحال – ص:115</a:t>
            </a: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رَأيْتُ الطِّفْلَ مُشَرَّداً"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11767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الطِّفْلَ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مفعول به منصوب، وعلامة نصبه الفتحة الظاهرة على آخره.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مُشَرَّداً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حال منصوبة، وعلامة نصبها تنوين الفتح الظاهر على آخره.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7" y="9425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الاستنتاج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9897" y="2264898"/>
            <a:ext cx="8229601" cy="675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116</a:t>
            </a:r>
            <a:endParaRPr lang="ar-SA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أجب عن الأسئلة الآتية بجمل تضم مفعولا لأجله: </a:t>
            </a:r>
          </a:p>
          <a:p>
            <a:pPr algn="r" rtl="1"/>
            <a:r>
              <a:rPr lang="ar-MA" sz="4000" b="1" dirty="0"/>
              <a:t>• لِمَ يَهْتَمُّ الزُّوَّارُ بالمَتَاحَفِ؟</a:t>
            </a:r>
          </a:p>
          <a:p>
            <a:pPr algn="r" rtl="1"/>
            <a:r>
              <a:rPr lang="ar-MA" sz="4000" b="1" dirty="0"/>
              <a:t>• لِمَ تَحْتَضِنُ الأمُّ وَلِدَهَا؟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8047" y="2950044"/>
            <a:ext cx="11887195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• يَهْتَمُّ الزُّوارُ بِالمَتَاحِفِ للإطلاَعِ عَلَى مُخَلَّفَاتِ الحَضَارَاتِ.</a:t>
            </a:r>
          </a:p>
          <a:p>
            <a:pPr algn="r" rtl="1"/>
            <a:r>
              <a:rPr lang="ar-MA" sz="3600" b="1" dirty="0"/>
              <a:t>• تَحْتَضِنُ الأمُّ وَلِدَهَا حُبّاً لَهُ.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43667" y="271787"/>
            <a:ext cx="3777167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الحال: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3655" y="3734365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400984"/>
              </p:ext>
            </p:extLst>
          </p:nvPr>
        </p:nvGraphicFramePr>
        <p:xfrm>
          <a:off x="182880" y="1064816"/>
          <a:ext cx="11837955" cy="336499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01919">
                  <a:extLst>
                    <a:ext uri="{9D8B030D-6E8A-4147-A177-3AD203B41FA5}">
                      <a16:colId xmlns:a16="http://schemas.microsoft.com/office/drawing/2014/main" val="2891149393"/>
                    </a:ext>
                  </a:extLst>
                </a:gridCol>
                <a:gridCol w="1237958">
                  <a:extLst>
                    <a:ext uri="{9D8B030D-6E8A-4147-A177-3AD203B41FA5}">
                      <a16:colId xmlns:a16="http://schemas.microsoft.com/office/drawing/2014/main" val="2804410726"/>
                    </a:ext>
                  </a:extLst>
                </a:gridCol>
                <a:gridCol w="1350499">
                  <a:extLst>
                    <a:ext uri="{9D8B030D-6E8A-4147-A177-3AD203B41FA5}">
                      <a16:colId xmlns:a16="http://schemas.microsoft.com/office/drawing/2014/main" val="2718194265"/>
                    </a:ext>
                  </a:extLst>
                </a:gridCol>
                <a:gridCol w="1308296">
                  <a:extLst>
                    <a:ext uri="{9D8B030D-6E8A-4147-A177-3AD203B41FA5}">
                      <a16:colId xmlns:a16="http://schemas.microsoft.com/office/drawing/2014/main" val="261538082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3707412382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718136687"/>
                    </a:ext>
                  </a:extLst>
                </a:gridCol>
                <a:gridCol w="2686926">
                  <a:extLst>
                    <a:ext uri="{9D8B030D-6E8A-4147-A177-3AD203B41FA5}">
                      <a16:colId xmlns:a16="http://schemas.microsoft.com/office/drawing/2014/main" val="289230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الحال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حالته الإعرابية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نكرة / معرفة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ص</a:t>
                      </a:r>
                      <a:r>
                        <a:rPr lang="ar-S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احب </a:t>
                      </a: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الحال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نكرة / معرفة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موقعه الإعرابي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34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يعيش الأطفال مشردين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195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يعيش الأطفال حياتهم قاسية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3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تركت الفتاة جاهلة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103768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2880" y="4638062"/>
            <a:ext cx="11837954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/>
              <a:t>- تأمل كلمة " </a:t>
            </a:r>
            <a:r>
              <a:rPr lang="ar-MA" sz="3600" b="1" dirty="0">
                <a:solidFill>
                  <a:srgbClr val="FF0000"/>
                </a:solidFill>
              </a:rPr>
              <a:t>مشردين</a:t>
            </a:r>
            <a:r>
              <a:rPr lang="ar-MA" sz="3600" b="1" dirty="0"/>
              <a:t> " ما الذي أفادته في الجملة؟ أو ما هو السؤال الذي أجابت عنه؟</a:t>
            </a: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43667" y="74842"/>
            <a:ext cx="3777167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الحال: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265863"/>
              </p:ext>
            </p:extLst>
          </p:nvPr>
        </p:nvGraphicFramePr>
        <p:xfrm>
          <a:off x="84407" y="839735"/>
          <a:ext cx="12020834" cy="336499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49839">
                  <a:extLst>
                    <a:ext uri="{9D8B030D-6E8A-4147-A177-3AD203B41FA5}">
                      <a16:colId xmlns:a16="http://schemas.microsoft.com/office/drawing/2014/main" val="2891149393"/>
                    </a:ext>
                  </a:extLst>
                </a:gridCol>
                <a:gridCol w="1257083">
                  <a:extLst>
                    <a:ext uri="{9D8B030D-6E8A-4147-A177-3AD203B41FA5}">
                      <a16:colId xmlns:a16="http://schemas.microsoft.com/office/drawing/2014/main" val="2804410726"/>
                    </a:ext>
                  </a:extLst>
                </a:gridCol>
                <a:gridCol w="1371362">
                  <a:extLst>
                    <a:ext uri="{9D8B030D-6E8A-4147-A177-3AD203B41FA5}">
                      <a16:colId xmlns:a16="http://schemas.microsoft.com/office/drawing/2014/main" val="2718194265"/>
                    </a:ext>
                  </a:extLst>
                </a:gridCol>
                <a:gridCol w="1328507">
                  <a:extLst>
                    <a:ext uri="{9D8B030D-6E8A-4147-A177-3AD203B41FA5}">
                      <a16:colId xmlns:a16="http://schemas.microsoft.com/office/drawing/2014/main" val="2615380822"/>
                    </a:ext>
                  </a:extLst>
                </a:gridCol>
                <a:gridCol w="1114232">
                  <a:extLst>
                    <a:ext uri="{9D8B030D-6E8A-4147-A177-3AD203B41FA5}">
                      <a16:colId xmlns:a16="http://schemas.microsoft.com/office/drawing/2014/main" val="3707412382"/>
                    </a:ext>
                  </a:extLst>
                </a:gridCol>
                <a:gridCol w="1071376">
                  <a:extLst>
                    <a:ext uri="{9D8B030D-6E8A-4147-A177-3AD203B41FA5}">
                      <a16:colId xmlns:a16="http://schemas.microsoft.com/office/drawing/2014/main" val="718136687"/>
                    </a:ext>
                  </a:extLst>
                </a:gridCol>
                <a:gridCol w="2728435">
                  <a:extLst>
                    <a:ext uri="{9D8B030D-6E8A-4147-A177-3AD203B41FA5}">
                      <a16:colId xmlns:a16="http://schemas.microsoft.com/office/drawing/2014/main" val="289230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الحال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حالته الإعرابية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نكرة / معرفة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ص</a:t>
                      </a:r>
                      <a:r>
                        <a:rPr lang="ar-S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احب </a:t>
                      </a:r>
                      <a:r>
                        <a:rPr lang="ar-S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الحال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نكرة / معرفة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موقعه الإعرابي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34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يعيش الأطفال مشردين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مشردين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منصوب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نكرة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الأطفال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معرفة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فاعل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195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يعيش الأطفال حياتهم قاسية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قاسية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منصوب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نكرة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حياتهم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معرفة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مفعول به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3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Low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تركت الفتاة جاهلة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جاهلة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منصوب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نكرة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الفتاة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معرفة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نائب فاعل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103768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84408" y="4272302"/>
            <a:ext cx="12020834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نستنتج </a:t>
            </a:r>
            <a:r>
              <a:rPr lang="ar-MA" sz="3600" b="1" dirty="0">
                <a:solidFill>
                  <a:srgbClr val="FF0000"/>
                </a:solidFill>
              </a:rPr>
              <a:t>أن: </a:t>
            </a:r>
            <a:r>
              <a:rPr lang="ar-MA" sz="3600" b="1" dirty="0" smtClean="0"/>
              <a:t>الحال اسم </a:t>
            </a:r>
            <a:r>
              <a:rPr lang="ar-MA" sz="3600" b="1" dirty="0"/>
              <a:t>نكرة منصوب يبين حالة الاسم الذي قبله </a:t>
            </a:r>
            <a:r>
              <a:rPr lang="ar-MA" sz="3600" b="1" dirty="0" smtClean="0"/>
              <a:t>(صاحب الحال)، </a:t>
            </a:r>
            <a:r>
              <a:rPr lang="ar-MA" sz="3600" b="1" dirty="0"/>
              <a:t>ويكون صالحا للوقوع في جواب السؤال ب(كيف</a:t>
            </a:r>
            <a:r>
              <a:rPr lang="ar-MA" sz="3600" b="1" dirty="0" smtClean="0"/>
              <a:t>).</a:t>
            </a:r>
          </a:p>
          <a:p>
            <a:pPr algn="r" rtl="1"/>
            <a:r>
              <a:rPr lang="ar-MA" sz="3600" b="1" dirty="0" smtClean="0"/>
              <a:t>- صاحب </a:t>
            </a:r>
            <a:r>
              <a:rPr lang="ar-MA" sz="3600" b="1" dirty="0"/>
              <a:t>الحال يكون فاعلا، أو مفعولا به، أو نائب فاعل، كما يكون مبتدأ أو خبرا.</a:t>
            </a:r>
          </a:p>
        </p:txBody>
      </p:sp>
    </p:spTree>
    <p:extLst>
      <p:ext uri="{BB962C8B-B14F-4D97-AF65-F5344CB8AC3E}">
        <p14:creationId xmlns:p14="http://schemas.microsoft.com/office/powerpoint/2010/main" val="238275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عين الحال وصاحبها فيما يلي:</a:t>
            </a:r>
          </a:p>
          <a:p>
            <a:pPr marL="914400" lvl="1" indent="-4572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أقْبَلَتِ الطِّفْلَةُ ضَاحِكَةً </a:t>
            </a:r>
            <a:r>
              <a:rPr lang="ar-MA" sz="3600" b="1" dirty="0" smtClean="0"/>
              <a:t> </a:t>
            </a:r>
          </a:p>
          <a:p>
            <a:pPr marL="914400" lvl="1" indent="-4572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عَادَ </a:t>
            </a:r>
            <a:r>
              <a:rPr lang="ar-MA" sz="3600" b="1" dirty="0"/>
              <a:t>المُهَاجِرُونَ مُغْتَبِطِينَ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541" y="3565550"/>
            <a:ext cx="11908292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/>
              <a:t>الحال</a:t>
            </a:r>
            <a:r>
              <a:rPr lang="ar-MA" sz="4000" b="1" dirty="0"/>
              <a:t>: ضَاحِكَةً – مُغْتَبِطِينَ </a:t>
            </a:r>
            <a:r>
              <a:rPr lang="ar-MA" sz="4000" b="1" dirty="0" smtClean="0"/>
              <a:t> </a:t>
            </a:r>
            <a:endParaRPr lang="ar-MA" sz="4000" b="1" dirty="0" smtClean="0"/>
          </a:p>
          <a:p>
            <a:pPr marL="571500" indent="-571500" algn="r" rtl="1">
              <a:buFontTx/>
              <a:buChar char="-"/>
            </a:pPr>
            <a:r>
              <a:rPr lang="ar-MA" sz="4000" b="1" dirty="0" smtClean="0"/>
              <a:t>صاحب </a:t>
            </a:r>
            <a:r>
              <a:rPr lang="ar-MA" sz="4000" b="1" dirty="0"/>
              <a:t>الحال: الطِّفْلَةُ – </a:t>
            </a:r>
            <a:r>
              <a:rPr lang="ar-MA" sz="4000" b="1" dirty="0" smtClean="0"/>
              <a:t>المُهَاجِرُونَ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20443" y="118561"/>
            <a:ext cx="3200391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2.	</a:t>
            </a:r>
            <a:r>
              <a:rPr lang="ar-MA" sz="4000" b="1" dirty="0" smtClean="0"/>
              <a:t>أنواع </a:t>
            </a:r>
            <a:r>
              <a:rPr lang="ar-MA" sz="4000" b="1" dirty="0"/>
              <a:t>الحال: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508999"/>
              </p:ext>
            </p:extLst>
          </p:nvPr>
        </p:nvGraphicFramePr>
        <p:xfrm>
          <a:off x="154745" y="958299"/>
          <a:ext cx="11866089" cy="392582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706828">
                  <a:extLst>
                    <a:ext uri="{9D8B030D-6E8A-4147-A177-3AD203B41FA5}">
                      <a16:colId xmlns:a16="http://schemas.microsoft.com/office/drawing/2014/main" val="1167028012"/>
                    </a:ext>
                  </a:extLst>
                </a:gridCol>
                <a:gridCol w="3900753">
                  <a:extLst>
                    <a:ext uri="{9D8B030D-6E8A-4147-A177-3AD203B41FA5}">
                      <a16:colId xmlns:a16="http://schemas.microsoft.com/office/drawing/2014/main" val="2425930647"/>
                    </a:ext>
                  </a:extLst>
                </a:gridCol>
                <a:gridCol w="2127152">
                  <a:extLst>
                    <a:ext uri="{9D8B030D-6E8A-4147-A177-3AD203B41FA5}">
                      <a16:colId xmlns:a16="http://schemas.microsoft.com/office/drawing/2014/main" val="3403267363"/>
                    </a:ext>
                  </a:extLst>
                </a:gridCol>
                <a:gridCol w="2131356">
                  <a:extLst>
                    <a:ext uri="{9D8B030D-6E8A-4147-A177-3AD203B41FA5}">
                      <a16:colId xmlns:a16="http://schemas.microsoft.com/office/drawing/2014/main" val="2548244246"/>
                    </a:ext>
                  </a:extLst>
                </a:gridCol>
              </a:tblGrid>
              <a:tr h="1314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صاحب الحال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الحال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نوعه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821074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يعيش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كثير من الأطفال يعانون من الحرب.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408928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يسهم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الجاهلون في تدهور البيئة وهم غافلون.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20139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خرج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الطلبة منهكين.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677443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رأيتُ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الهلالَ بينَ السَّحَابِ.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21339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54745" y="5015975"/>
            <a:ext cx="11866089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ar-MA" sz="3600" b="1" dirty="0"/>
              <a:t>- تأمل الجمل المدرجة في النص وبين الحال الوارد فيها ونوعيته.</a:t>
            </a:r>
          </a:p>
          <a:p>
            <a:pPr algn="r"/>
            <a:r>
              <a:rPr lang="ar-MA" sz="3600" b="1" dirty="0"/>
              <a:t>- هل هناك رابط يربط بين الجملة الحالية بما قبلها؟ </a:t>
            </a:r>
          </a:p>
        </p:txBody>
      </p:sp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20443" y="34153"/>
            <a:ext cx="3200391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2.	</a:t>
            </a:r>
            <a:r>
              <a:rPr lang="ar-MA" sz="3600" b="1" dirty="0" smtClean="0"/>
              <a:t>أنواع </a:t>
            </a:r>
            <a:r>
              <a:rPr lang="ar-MA" sz="3600" b="1" dirty="0"/>
              <a:t>الحال: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086557"/>
              </p:ext>
            </p:extLst>
          </p:nvPr>
        </p:nvGraphicFramePr>
        <p:xfrm>
          <a:off x="154745" y="747279"/>
          <a:ext cx="11866089" cy="392582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706828">
                  <a:extLst>
                    <a:ext uri="{9D8B030D-6E8A-4147-A177-3AD203B41FA5}">
                      <a16:colId xmlns:a16="http://schemas.microsoft.com/office/drawing/2014/main" val="1167028012"/>
                    </a:ext>
                  </a:extLst>
                </a:gridCol>
                <a:gridCol w="3900753">
                  <a:extLst>
                    <a:ext uri="{9D8B030D-6E8A-4147-A177-3AD203B41FA5}">
                      <a16:colId xmlns:a16="http://schemas.microsoft.com/office/drawing/2014/main" val="2425930647"/>
                    </a:ext>
                  </a:extLst>
                </a:gridCol>
                <a:gridCol w="2127152">
                  <a:extLst>
                    <a:ext uri="{9D8B030D-6E8A-4147-A177-3AD203B41FA5}">
                      <a16:colId xmlns:a16="http://schemas.microsoft.com/office/drawing/2014/main" val="3403267363"/>
                    </a:ext>
                  </a:extLst>
                </a:gridCol>
                <a:gridCol w="2131356">
                  <a:extLst>
                    <a:ext uri="{9D8B030D-6E8A-4147-A177-3AD203B41FA5}">
                      <a16:colId xmlns:a16="http://schemas.microsoft.com/office/drawing/2014/main" val="2548244246"/>
                    </a:ext>
                  </a:extLst>
                </a:gridCol>
              </a:tblGrid>
              <a:tr h="1314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صاحب الحال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الحال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نوعه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821074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يعيش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كثير من الأطفال يعانون من الحرب.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الأطفال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يعانون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جملة فعلية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408928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يسهم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الجاهلون في تدهور البيئة وهم غافلون.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الجاهلون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هم غافلون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جملة اسمية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20139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خرج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الطلبة منهكين.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الطلبة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منهكين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مفردة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677443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رأيتُ </a:t>
                      </a: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الهلالَ بينَ السَّحَابِ.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الهلالَ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بينَ السَّحَابِ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شبه جملة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abic Transparent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21339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54745" y="4734615"/>
            <a:ext cx="11866089" cy="20621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- نستنتج أن: </a:t>
            </a:r>
            <a:r>
              <a:rPr lang="ar-MA" sz="3200" b="1" dirty="0" smtClean="0"/>
              <a:t>الحال </a:t>
            </a:r>
            <a:r>
              <a:rPr lang="ar-MA" sz="3200" b="1" dirty="0"/>
              <a:t>تكون مفردة، أو جملة فعلية، أو جملة </a:t>
            </a:r>
            <a:r>
              <a:rPr lang="ar-MA" sz="3200" b="1" dirty="0" smtClean="0"/>
              <a:t>إسمية </a:t>
            </a:r>
            <a:r>
              <a:rPr lang="ar-MA" sz="3200" b="1" dirty="0"/>
              <a:t>أو شبه جملة من الظرف أو الجار.</a:t>
            </a:r>
          </a:p>
          <a:p>
            <a:pPr algn="r" rtl="1"/>
            <a:r>
              <a:rPr lang="ar-MA" sz="3200" b="1" dirty="0" smtClean="0"/>
              <a:t>- إذا </a:t>
            </a:r>
            <a:r>
              <a:rPr lang="ar-MA" sz="3200" b="1" dirty="0"/>
              <a:t>وقعت الحال جملة </a:t>
            </a:r>
            <a:r>
              <a:rPr lang="ar-MA" sz="3200" b="1" dirty="0" smtClean="0"/>
              <a:t>فلا بد </a:t>
            </a:r>
            <a:r>
              <a:rPr lang="ar-MA" sz="3200" b="1" dirty="0"/>
              <a:t>لها من رابط يربطها بصاحب الحال، ويكون إما الواو فقط، وإما الضمير فقط، وإما الضمير والواو معا.</a:t>
            </a:r>
          </a:p>
        </p:txBody>
      </p:sp>
    </p:spTree>
    <p:extLst>
      <p:ext uri="{BB962C8B-B14F-4D97-AF65-F5344CB8AC3E}">
        <p14:creationId xmlns:p14="http://schemas.microsoft.com/office/powerpoint/2010/main" val="92909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عين صاحب الحال </a:t>
            </a:r>
            <a:r>
              <a:rPr lang="ar-MA" sz="3600" b="1" dirty="0" smtClean="0">
                <a:solidFill>
                  <a:srgbClr val="FF0000"/>
                </a:solidFill>
              </a:rPr>
              <a:t>وموقعه </a:t>
            </a:r>
            <a:r>
              <a:rPr lang="ar-MA" sz="3600" b="1" dirty="0">
                <a:solidFill>
                  <a:srgbClr val="FF0000"/>
                </a:solidFill>
              </a:rPr>
              <a:t>الإعرابي فيما يلي: </a:t>
            </a:r>
            <a:endParaRPr lang="ar-MA" sz="3600" b="1" dirty="0" smtClean="0">
              <a:solidFill>
                <a:srgbClr val="FF0000"/>
              </a:solidFill>
            </a:endParaRP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ركِبَتِ </a:t>
            </a:r>
            <a:r>
              <a:rPr lang="ar-MA" sz="3600" b="1" dirty="0"/>
              <a:t>الطِّفْلَةُ السَّيَّارَةَ مُسْرِعَةً</a:t>
            </a:r>
            <a:r>
              <a:rPr lang="ar-MA" sz="3600" b="1" dirty="0" smtClean="0"/>
              <a:t>.</a:t>
            </a:r>
            <a:endParaRPr lang="ar-M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2" y="2804642"/>
            <a:ext cx="11908292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/>
              <a:t>صاحب </a:t>
            </a:r>
            <a:r>
              <a:rPr lang="ar-MA" sz="4000" b="1" dirty="0"/>
              <a:t>الحال: الطِّفْلَةُ </a:t>
            </a:r>
            <a:endParaRPr lang="ar-MA" sz="4000" b="1" dirty="0" smtClean="0"/>
          </a:p>
          <a:p>
            <a:pPr marL="571500" indent="-571500" algn="r" rtl="1">
              <a:buFontTx/>
              <a:buChar char="-"/>
            </a:pPr>
            <a:r>
              <a:rPr lang="ar-MA" sz="4000" b="1" dirty="0" smtClean="0"/>
              <a:t>موقعه الإعرابي:</a:t>
            </a:r>
            <a:r>
              <a:rPr lang="ar-MA" sz="4000" b="1" dirty="0" smtClean="0"/>
              <a:t> </a:t>
            </a:r>
            <a:r>
              <a:rPr lang="ar-MA" sz="4000" b="1" dirty="0"/>
              <a:t>فاعل</a:t>
            </a:r>
            <a:r>
              <a:rPr lang="ar-MA" sz="4000" b="1" dirty="0" smtClean="0"/>
              <a:t>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334826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عين الروابط في الجمل التالية: </a:t>
            </a:r>
            <a:endParaRPr lang="ar-MA" sz="3600" b="1" dirty="0" smtClean="0">
              <a:solidFill>
                <a:srgbClr val="FF0000"/>
              </a:solidFill>
            </a:endParaRP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جاء الابن يحمل </a:t>
            </a:r>
            <a:r>
              <a:rPr lang="ar-MA" sz="3600" b="1" dirty="0" smtClean="0"/>
              <a:t>رسالة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خرجت </a:t>
            </a:r>
            <a:r>
              <a:rPr lang="ar-MA" sz="3600" b="1" dirty="0"/>
              <a:t>إلى الحقل والشمسُ </a:t>
            </a:r>
            <a:r>
              <a:rPr lang="ar-MA" sz="3600" b="1" dirty="0" smtClean="0"/>
              <a:t>مشرقةٌ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شاهدتُ </a:t>
            </a:r>
            <a:r>
              <a:rPr lang="ar-MA" sz="3600" b="1" dirty="0"/>
              <a:t>المزارعَ يحصُدُ </a:t>
            </a:r>
            <a:r>
              <a:rPr lang="ar-MA" sz="3600" b="1" dirty="0" smtClean="0"/>
              <a:t>القمح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خرج </a:t>
            </a:r>
            <a:r>
              <a:rPr lang="ar-MA" sz="3600" b="1" dirty="0"/>
              <a:t>الأستاذ من الفصل وهو غاضب.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89483"/>
              </p:ext>
            </p:extLst>
          </p:nvPr>
        </p:nvGraphicFramePr>
        <p:xfrm>
          <a:off x="112542" y="4320601"/>
          <a:ext cx="11908292" cy="112166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77073">
                  <a:extLst>
                    <a:ext uri="{9D8B030D-6E8A-4147-A177-3AD203B41FA5}">
                      <a16:colId xmlns:a16="http://schemas.microsoft.com/office/drawing/2014/main" val="2973190275"/>
                    </a:ext>
                  </a:extLst>
                </a:gridCol>
                <a:gridCol w="2977073">
                  <a:extLst>
                    <a:ext uri="{9D8B030D-6E8A-4147-A177-3AD203B41FA5}">
                      <a16:colId xmlns:a16="http://schemas.microsoft.com/office/drawing/2014/main" val="1330694809"/>
                    </a:ext>
                  </a:extLst>
                </a:gridCol>
                <a:gridCol w="2977073">
                  <a:extLst>
                    <a:ext uri="{9D8B030D-6E8A-4147-A177-3AD203B41FA5}">
                      <a16:colId xmlns:a16="http://schemas.microsoft.com/office/drawing/2014/main" val="1009517371"/>
                    </a:ext>
                  </a:extLst>
                </a:gridCol>
                <a:gridCol w="2977073">
                  <a:extLst>
                    <a:ext uri="{9D8B030D-6E8A-4147-A177-3AD203B41FA5}">
                      <a16:colId xmlns:a16="http://schemas.microsoft.com/office/drawing/2014/main" val="6900136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الجملة الأولى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الجملة الثانية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الجملة الثالثة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الجملة الرابعة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188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الضمير المستتر (هو)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الواو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الضمير المستتر (هو)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وهو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676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84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151</TotalTime>
  <Words>495</Words>
  <Application>Microsoft Office PowerPoint</Application>
  <PresentationFormat>Widescreen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22</cp:revision>
  <dcterms:created xsi:type="dcterms:W3CDTF">2022-09-27T21:07:30Z</dcterms:created>
  <dcterms:modified xsi:type="dcterms:W3CDTF">2023-01-28T19:11:23Z</dcterms:modified>
</cp:coreProperties>
</file>