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66" r:id="rId5"/>
    <p:sldId id="260" r:id="rId6"/>
    <p:sldId id="259" r:id="rId7"/>
    <p:sldId id="261" r:id="rId8"/>
    <p:sldId id="294" r:id="rId9"/>
    <p:sldId id="292" r:id="rId10"/>
    <p:sldId id="295" r:id="rId11"/>
    <p:sldId id="293" r:id="rId12"/>
    <p:sldId id="29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66"/>
            <p14:sldId id="260"/>
            <p14:sldId id="259"/>
          </p14:sldIdLst>
        </p14:section>
        <p14:section name="الحصة الثانية" id="{2A91C92C-40D6-4917-917C-47E3B2CEE21D}">
          <p14:sldIdLst>
            <p14:sldId id="261"/>
            <p14:sldId id="294"/>
            <p14:sldId id="292"/>
            <p14:sldId id="295"/>
            <p14:sldId id="293"/>
            <p14:sldId id="29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21-08-1444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21-08-1444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21-08-1444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21-08-1444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21-08-1444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21-08-1444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21-08-1444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21-08-1444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21-08-1444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21-08-1444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21-08-1444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21-08-1444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21-08-1444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21-08-1444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21-08-1444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21-08-1444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21-08-1444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21-08-1444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المـــــــــجال: </a:t>
            </a:r>
            <a:r>
              <a:rPr lang="ar-MA" sz="5400" b="1" dirty="0">
                <a:solidFill>
                  <a:schemeClr val="bg1"/>
                </a:solidFill>
                <a:effectLst>
                  <a:outerShdw blurRad="38100" dist="38100" dir="2700000" algn="tl">
                    <a:srgbClr val="000000">
                      <a:alpha val="43137"/>
                    </a:srgbClr>
                  </a:outerShdw>
                </a:effectLst>
              </a:rPr>
              <a:t>الاجتماعي والاقتصادي</a:t>
            </a:r>
            <a:endParaRPr lang="ar-MA" sz="54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المــوضـوع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اَلْحِكَايَةُ رَقْم 22  </a:t>
            </a:r>
            <a:r>
              <a:rPr lang="ar-MA" sz="5400" b="1" dirty="0">
                <a:solidFill>
                  <a:schemeClr val="bg1"/>
                </a:solidFill>
                <a:effectLst>
                  <a:outerShdw blurRad="38100" dist="38100" dir="2700000" algn="tl">
                    <a:srgbClr val="000000">
                      <a:alpha val="43137"/>
                    </a:srgbClr>
                  </a:outerShdw>
                </a:effectLst>
              </a:rPr>
              <a:t>– ص: </a:t>
            </a:r>
            <a:r>
              <a:rPr lang="ar-MA" sz="5400" b="1" dirty="0" smtClean="0">
                <a:solidFill>
                  <a:srgbClr val="FF0000"/>
                </a:solidFill>
                <a:effectLst>
                  <a:outerShdw blurRad="38100" dist="38100" dir="2700000" algn="tl">
                    <a:srgbClr val="000000">
                      <a:alpha val="43137"/>
                    </a:srgbClr>
                  </a:outerShdw>
                </a:effectLst>
              </a:rPr>
              <a:t>144</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6608" y="640080"/>
            <a:ext cx="11844997" cy="5139869"/>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4000" b="1" u="sng" dirty="0">
                <a:solidFill>
                  <a:srgbClr val="00B050"/>
                </a:solidFill>
                <a:effectLst>
                  <a:outerShdw blurRad="38100" dist="38100" dir="2700000" algn="tl">
                    <a:srgbClr val="000000">
                      <a:alpha val="43137"/>
                    </a:srgbClr>
                  </a:outerShdw>
                </a:effectLst>
              </a:rPr>
              <a:t>لغة النص </a:t>
            </a:r>
            <a:r>
              <a:rPr lang="ar-MA" sz="4000" b="1" u="sng" dirty="0" smtClean="0">
                <a:solidFill>
                  <a:srgbClr val="00B050"/>
                </a:solidFill>
                <a:effectLst>
                  <a:outerShdw blurRad="38100" dist="38100" dir="2700000" algn="tl">
                    <a:srgbClr val="000000">
                      <a:alpha val="43137"/>
                    </a:srgbClr>
                  </a:outerShdw>
                </a:effectLst>
              </a:rPr>
              <a:t>وأسلوبه:</a:t>
            </a:r>
          </a:p>
          <a:p>
            <a:pPr algn="r" rtl="1"/>
            <a:r>
              <a:rPr lang="ar-MA" sz="3600" b="1" dirty="0">
                <a:solidFill>
                  <a:srgbClr val="FF0000"/>
                </a:solidFill>
                <a:effectLst>
                  <a:outerShdw blurRad="38100" dist="38100" dir="2700000" algn="tl">
                    <a:srgbClr val="000000">
                      <a:alpha val="43137"/>
                    </a:srgbClr>
                  </a:outerShdw>
                </a:effectLst>
              </a:rPr>
              <a:t>-الأفعال المضارعة: </a:t>
            </a:r>
            <a:r>
              <a:rPr lang="ar-MA" sz="3600" b="1" dirty="0">
                <a:solidFill>
                  <a:schemeClr val="bg1"/>
                </a:solidFill>
                <a:effectLst>
                  <a:outerShdw blurRad="38100" dist="38100" dir="2700000" algn="tl">
                    <a:srgbClr val="000000">
                      <a:alpha val="43137"/>
                    </a:srgbClr>
                  </a:outerShdw>
                </a:effectLst>
              </a:rPr>
              <a:t>[يجلس – تملك – نخصه – تجمع – تتهادى – يضحك – ينال – يصير - ...]؛ وهي الدالة على الحركية بهدف تنشيط الوصف وإحيائه.</a:t>
            </a:r>
          </a:p>
          <a:p>
            <a:pPr algn="r" rtl="1"/>
            <a:r>
              <a:rPr lang="ar-MA" sz="3600" b="1" dirty="0">
                <a:solidFill>
                  <a:srgbClr val="FF0000"/>
                </a:solidFill>
                <a:effectLst>
                  <a:outerShdw blurRad="38100" dist="38100" dir="2700000" algn="tl">
                    <a:srgbClr val="000000">
                      <a:alpha val="43137"/>
                    </a:srgbClr>
                  </a:outerShdw>
                </a:effectLst>
              </a:rPr>
              <a:t>- النعوت والأسماء المشتقة: </a:t>
            </a:r>
            <a:r>
              <a:rPr lang="ar-MA" sz="3600" b="1" dirty="0">
                <a:solidFill>
                  <a:schemeClr val="bg1"/>
                </a:solidFill>
                <a:effectLst>
                  <a:outerShdw blurRad="38100" dist="38100" dir="2700000" algn="tl">
                    <a:srgbClr val="000000">
                      <a:alpha val="43137"/>
                    </a:srgbClr>
                  </a:outerShdw>
                </a:effectLst>
              </a:rPr>
              <a:t>[مفتول – أرملة – غنية – الفاعل – الحقيقي – المؤدب – واحدة – مستقلا – جالسا – البلدية – المريدين – غريبة – الخجول – الطيب – شرس – مفضل... ]، وذلك من أجل تقديم تفاصيل دقيقة عن العناصر الموصوفة.</a:t>
            </a:r>
          </a:p>
          <a:p>
            <a:pPr algn="r" rtl="1"/>
            <a:r>
              <a:rPr lang="ar-MA" sz="3600" b="1" dirty="0">
                <a:solidFill>
                  <a:srgbClr val="FF0000"/>
                </a:solidFill>
                <a:effectLst>
                  <a:outerShdw blurRad="38100" dist="38100" dir="2700000" algn="tl">
                    <a:srgbClr val="000000">
                      <a:alpha val="43137"/>
                    </a:srgbClr>
                  </a:outerShdw>
                </a:effectLst>
              </a:rPr>
              <a:t>- الألفاظ العامية: </a:t>
            </a:r>
            <a:r>
              <a:rPr lang="ar-MA" sz="3600" b="1" dirty="0">
                <a:solidFill>
                  <a:schemeClr val="bg1"/>
                </a:solidFill>
                <a:effectLst>
                  <a:outerShdw blurRad="38100" dist="38100" dir="2700000" algn="tl">
                    <a:srgbClr val="000000">
                      <a:alpha val="43137"/>
                    </a:srgbClr>
                  </a:outerShdw>
                </a:effectLst>
              </a:rPr>
              <a:t>أورد الكاتب ألفاظا عامية ليربط النص ببيئته المصرية من جهة، ولضمان قراءته من شريحة واسعة من القراء من جهة ثانية.</a:t>
            </a:r>
          </a:p>
        </p:txBody>
      </p:sp>
    </p:spTree>
    <p:extLst>
      <p:ext uri="{BB962C8B-B14F-4D97-AF65-F5344CB8AC3E}">
        <p14:creationId xmlns:p14="http://schemas.microsoft.com/office/powerpoint/2010/main" val="28268745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0" y="161779"/>
            <a:ext cx="11844997" cy="1631216"/>
          </a:xfrm>
          <a:prstGeom prst="rect">
            <a:avLst/>
          </a:prstGeom>
          <a:solidFill>
            <a:schemeClr val="accent2">
              <a:lumMod val="40000"/>
              <a:lumOff val="60000"/>
            </a:schemeClr>
          </a:solidFill>
        </p:spPr>
        <p:txBody>
          <a:bodyPr wrap="square" rtlCol="1">
            <a:spAutoFit/>
          </a:bodyPr>
          <a:lstStyle/>
          <a:p>
            <a:pPr algn="r" rtl="1"/>
            <a:r>
              <a:rPr lang="ar-MA" sz="4000" b="1" u="sng" dirty="0" smtClean="0">
                <a:solidFill>
                  <a:srgbClr val="00B050"/>
                </a:solidFill>
                <a:effectLst>
                  <a:outerShdw blurRad="38100" dist="38100" dir="2700000" algn="tl">
                    <a:srgbClr val="000000">
                      <a:alpha val="43137"/>
                    </a:srgbClr>
                  </a:outerShdw>
                </a:effectLst>
              </a:rPr>
              <a:t>3. </a:t>
            </a:r>
            <a:r>
              <a:rPr lang="ar-MA" sz="4000" b="1" u="sng" dirty="0">
                <a:solidFill>
                  <a:srgbClr val="00B050"/>
                </a:solidFill>
                <a:effectLst>
                  <a:outerShdw blurRad="38100" dist="38100" dir="2700000" algn="tl">
                    <a:srgbClr val="000000">
                      <a:alpha val="43137"/>
                    </a:srgbClr>
                  </a:outerShdw>
                </a:effectLst>
              </a:rPr>
              <a:t>قيم النص:</a:t>
            </a:r>
            <a:endParaRPr lang="ar-MA" sz="4000" b="1" u="sng" dirty="0" smtClean="0">
              <a:solidFill>
                <a:srgbClr val="00B050"/>
              </a:solidFill>
              <a:effectLst>
                <a:outerShdw blurRad="38100" dist="38100" dir="2700000" algn="tl">
                  <a:srgbClr val="000000">
                    <a:alpha val="43137"/>
                  </a:srgbClr>
                </a:outerShdw>
              </a:effectLst>
            </a:endParaRPr>
          </a:p>
          <a:p>
            <a:pPr algn="r" rtl="1">
              <a:lnSpc>
                <a:spcPct val="150000"/>
              </a:lnSpc>
            </a:pPr>
            <a:r>
              <a:rPr lang="ar-MA" sz="4000" b="1" dirty="0">
                <a:solidFill>
                  <a:schemeClr val="bg1"/>
                </a:solidFill>
                <a:effectLst>
                  <a:outerShdw blurRad="38100" dist="38100" dir="2700000" algn="tl">
                    <a:srgbClr val="000000">
                      <a:alpha val="43137"/>
                    </a:srgbClr>
                  </a:outerShdw>
                </a:effectLst>
              </a:rPr>
              <a:t>¤ ما القيم التي يمكن أن تستخلص من هذا النص؟</a:t>
            </a:r>
            <a:endParaRPr lang="ar-MA" sz="4000" b="1" dirty="0" smtClean="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5275384" y="1927274"/>
            <a:ext cx="2602523"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رابعا</a:t>
            </a:r>
            <a:r>
              <a:rPr lang="ar-MA" sz="3600" b="1" dirty="0">
                <a:solidFill>
                  <a:srgbClr val="FF0000"/>
                </a:solidFill>
              </a:rPr>
              <a:t>: التركيب</a:t>
            </a:r>
          </a:p>
        </p:txBody>
      </p:sp>
    </p:spTree>
    <p:extLst>
      <p:ext uri="{BB962C8B-B14F-4D97-AF65-F5344CB8AC3E}">
        <p14:creationId xmlns:p14="http://schemas.microsoft.com/office/powerpoint/2010/main" val="26197941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0" y="161779"/>
            <a:ext cx="11844997" cy="1631216"/>
          </a:xfrm>
          <a:prstGeom prst="rect">
            <a:avLst/>
          </a:prstGeom>
          <a:solidFill>
            <a:schemeClr val="accent2">
              <a:lumMod val="40000"/>
              <a:lumOff val="60000"/>
            </a:schemeClr>
          </a:solidFill>
        </p:spPr>
        <p:txBody>
          <a:bodyPr wrap="square" rtlCol="1">
            <a:spAutoFit/>
          </a:bodyPr>
          <a:lstStyle/>
          <a:p>
            <a:pPr algn="r" rtl="1"/>
            <a:r>
              <a:rPr lang="ar-MA" sz="4000" b="1" u="sng" dirty="0" smtClean="0">
                <a:solidFill>
                  <a:srgbClr val="00B050"/>
                </a:solidFill>
                <a:effectLst>
                  <a:outerShdw blurRad="38100" dist="38100" dir="2700000" algn="tl">
                    <a:srgbClr val="000000">
                      <a:alpha val="43137"/>
                    </a:srgbClr>
                  </a:outerShdw>
                </a:effectLst>
              </a:rPr>
              <a:t>3. </a:t>
            </a:r>
            <a:r>
              <a:rPr lang="ar-MA" sz="4000" b="1" u="sng" dirty="0">
                <a:solidFill>
                  <a:srgbClr val="00B050"/>
                </a:solidFill>
                <a:effectLst>
                  <a:outerShdw blurRad="38100" dist="38100" dir="2700000" algn="tl">
                    <a:srgbClr val="000000">
                      <a:alpha val="43137"/>
                    </a:srgbClr>
                  </a:outerShdw>
                </a:effectLst>
              </a:rPr>
              <a:t>قيم النص:</a:t>
            </a:r>
            <a:endParaRPr lang="ar-MA" sz="4000" b="1" u="sng" dirty="0" smtClean="0">
              <a:solidFill>
                <a:srgbClr val="00B050"/>
              </a:solidFill>
              <a:effectLst>
                <a:outerShdw blurRad="38100" dist="38100" dir="2700000" algn="tl">
                  <a:srgbClr val="000000">
                    <a:alpha val="43137"/>
                  </a:srgbClr>
                </a:outerShdw>
              </a:effectLst>
            </a:endParaRPr>
          </a:p>
          <a:p>
            <a:pPr algn="r" rtl="1">
              <a:lnSpc>
                <a:spcPct val="150000"/>
              </a:lnSpc>
            </a:pPr>
            <a:r>
              <a:rPr lang="ar-MA" sz="4000" b="1" dirty="0">
                <a:solidFill>
                  <a:schemeClr val="bg1"/>
                </a:solidFill>
                <a:effectLst>
                  <a:outerShdw blurRad="38100" dist="38100" dir="2700000" algn="tl">
                    <a:srgbClr val="000000">
                      <a:alpha val="43137"/>
                    </a:srgbClr>
                  </a:outerShdw>
                </a:effectLst>
              </a:rPr>
              <a:t>- التربية الأسرية – الاحترام – المساواة – الأخلاق الحسنة...</a:t>
            </a:r>
            <a:endParaRPr lang="ar-MA" sz="4000" b="1" dirty="0" smtClean="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5275384" y="1927274"/>
            <a:ext cx="2602523"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رابعا</a:t>
            </a:r>
            <a:r>
              <a:rPr lang="ar-MA" sz="3600" b="1" dirty="0">
                <a:solidFill>
                  <a:srgbClr val="FF0000"/>
                </a:solidFill>
              </a:rPr>
              <a:t>: التركيب</a:t>
            </a:r>
          </a:p>
        </p:txBody>
      </p:sp>
      <p:sp>
        <p:nvSpPr>
          <p:cNvPr id="6" name="TextBox 5"/>
          <p:cNvSpPr txBox="1"/>
          <p:nvPr/>
        </p:nvSpPr>
        <p:spPr>
          <a:xfrm>
            <a:off x="112540" y="2646328"/>
            <a:ext cx="11985674" cy="3313664"/>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a:solidFill>
                  <a:schemeClr val="bg1"/>
                </a:solidFill>
                <a:effectLst>
                  <a:outerShdw blurRad="38100" dist="38100" dir="2700000" algn="tl">
                    <a:srgbClr val="000000">
                      <a:alpha val="43137"/>
                    </a:srgbClr>
                  </a:outerShdw>
                </a:effectLst>
              </a:rPr>
              <a:t>هاشم زايد شخصية عرفت بخجلها وطيبتها في فترة الدراسة، لكن بعد انقطاعه عنها ووفاة والدته التي أورثته ثروة طائلة تحول إلى شخص عدواني يتحاشاه أهل حارته، فلم تستطع حتى الشرطة كف شره عن الناس...لم يتزوج، ولم يصادق أحدا... وتمضي الأيام ليختفي هاشم عن الحارة في ظروف غامضة.</a:t>
            </a:r>
            <a:endParaRPr lang="ar-MA" sz="36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213335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278966" y="1282871"/>
            <a:ext cx="8883747" cy="1824923"/>
          </a:xfrm>
          <a:prstGeom prst="rect">
            <a:avLst/>
          </a:prstGeom>
          <a:solidFill>
            <a:schemeClr val="accent2">
              <a:lumMod val="40000"/>
              <a:lumOff val="60000"/>
            </a:schemeClr>
          </a:solidFill>
        </p:spPr>
        <p:txBody>
          <a:bodyPr wrap="square" rtlCol="1">
            <a:spAutoFit/>
          </a:bodyPr>
          <a:lstStyle/>
          <a:p>
            <a:pPr marL="571500" indent="-571500" algn="r" rtl="1">
              <a:lnSpc>
                <a:spcPct val="150000"/>
              </a:lnSpc>
              <a:buFontTx/>
              <a:buChar char="-"/>
            </a:pPr>
            <a:r>
              <a:rPr lang="ar-MA" sz="4000" b="1" dirty="0" smtClean="0">
                <a:solidFill>
                  <a:schemeClr val="bg1"/>
                </a:solidFill>
                <a:effectLst>
                  <a:outerShdw blurRad="38100" dist="38100" dir="2700000" algn="tl">
                    <a:srgbClr val="000000">
                      <a:alpha val="43137"/>
                    </a:srgbClr>
                  </a:outerShdw>
                </a:effectLst>
              </a:rPr>
              <a:t>ما </a:t>
            </a:r>
            <a:r>
              <a:rPr lang="ar-MA" sz="4000" b="1" dirty="0">
                <a:solidFill>
                  <a:schemeClr val="bg1"/>
                </a:solidFill>
                <a:effectLst>
                  <a:outerShdw blurRad="38100" dist="38100" dir="2700000" algn="tl">
                    <a:srgbClr val="000000">
                      <a:alpha val="43137"/>
                    </a:srgbClr>
                  </a:outerShdw>
                </a:effectLst>
              </a:rPr>
              <a:t>القيم التي نستخلصها من النص السابق؟</a:t>
            </a:r>
          </a:p>
          <a:p>
            <a:pPr marL="571500" indent="-571500" algn="r" rtl="1">
              <a:lnSpc>
                <a:spcPct val="150000"/>
              </a:lnSpc>
              <a:buFontTx/>
              <a:buChar char="-"/>
            </a:pPr>
            <a:r>
              <a:rPr lang="ar-MA" sz="4000" b="1" dirty="0" smtClean="0">
                <a:solidFill>
                  <a:schemeClr val="bg1"/>
                </a:solidFill>
                <a:effectLst>
                  <a:outerShdw blurRad="38100" dist="38100" dir="2700000" algn="tl">
                    <a:srgbClr val="000000">
                      <a:alpha val="43137"/>
                    </a:srgbClr>
                  </a:outerShdw>
                </a:effectLst>
              </a:rPr>
              <a:t>هل </a:t>
            </a:r>
            <a:r>
              <a:rPr lang="ar-MA" sz="4000" b="1" dirty="0">
                <a:solidFill>
                  <a:schemeClr val="bg1"/>
                </a:solidFill>
                <a:effectLst>
                  <a:outerShdw blurRad="38100" dist="38100" dir="2700000" algn="tl">
                    <a:srgbClr val="000000">
                      <a:alpha val="43137"/>
                    </a:srgbClr>
                  </a:outerShdw>
                </a:effectLst>
              </a:rPr>
              <a:t>الإنسان ابن بيئته؟</a:t>
            </a:r>
            <a:endParaRPr lang="ar-MA" sz="40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40677" y="3386953"/>
            <a:ext cx="11943470" cy="3313664"/>
          </a:xfrm>
          <a:prstGeom prst="rect">
            <a:avLst/>
          </a:prstGeom>
          <a:solidFill>
            <a:schemeClr val="tx1">
              <a:lumMod val="85000"/>
            </a:schemeClr>
          </a:solidFill>
        </p:spPr>
        <p:txBody>
          <a:bodyPr wrap="square" rtlCol="1">
            <a:spAutoFit/>
          </a:bodyPr>
          <a:lstStyle/>
          <a:p>
            <a:pPr marL="571500" indent="-57150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التفاؤل </a:t>
            </a:r>
            <a:r>
              <a:rPr lang="ar-MA" sz="3600" b="1" dirty="0">
                <a:solidFill>
                  <a:schemeClr val="bg1"/>
                </a:solidFill>
                <a:effectLst>
                  <a:outerShdw blurRad="38100" dist="38100" dir="2700000" algn="tl">
                    <a:srgbClr val="000000">
                      <a:alpha val="43137"/>
                    </a:srgbClr>
                  </a:outerShdw>
                </a:effectLst>
              </a:rPr>
              <a:t>– العزيمة – الحماس – الإرادة – العمل...</a:t>
            </a:r>
          </a:p>
          <a:p>
            <a:pPr marL="571500" indent="-57150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الإنسان </a:t>
            </a:r>
            <a:r>
              <a:rPr lang="ar-MA" sz="3600" b="1" dirty="0">
                <a:solidFill>
                  <a:schemeClr val="bg1"/>
                </a:solidFill>
                <a:effectLst>
                  <a:outerShdw blurRad="38100" dist="38100" dir="2700000" algn="tl">
                    <a:srgbClr val="000000">
                      <a:alpha val="43137"/>
                    </a:srgbClr>
                  </a:outerShdw>
                </a:effectLst>
              </a:rPr>
              <a:t>تصنعه بيئته من أم وأب وعائلة ومدرسة وتلفزيون وأصدقاء وتجارب حياتية مختلفة يتفاعل فيها مع بيئته... فالبيئة لها السلطة الأكبر في خلق رؤية الإنسان وسلوكه وما هو عليه.</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81353" y="578574"/>
            <a:ext cx="11633981" cy="4594912"/>
          </a:xfrm>
          <a:prstGeom prst="rect">
            <a:avLst/>
          </a:prstGeom>
          <a:solidFill>
            <a:schemeClr val="accent2">
              <a:lumMod val="40000"/>
              <a:lumOff val="60000"/>
            </a:schemeClr>
          </a:solidFill>
        </p:spPr>
        <p:txBody>
          <a:bodyPr wrap="square" rtlCol="1">
            <a:spAutoFit/>
          </a:bodyPr>
          <a:lstStyle/>
          <a:p>
            <a:pPr algn="ctr" rtl="1">
              <a:lnSpc>
                <a:spcPct val="150000"/>
              </a:lnSpc>
            </a:pPr>
            <a:r>
              <a:rPr lang="ar-MA" sz="4000" b="1" u="sng" dirty="0" smtClean="0">
                <a:solidFill>
                  <a:srgbClr val="FF0000"/>
                </a:solidFill>
                <a:effectLst>
                  <a:outerShdw blurRad="38100" dist="38100" dir="2700000" algn="tl">
                    <a:srgbClr val="000000">
                      <a:alpha val="43137"/>
                    </a:srgbClr>
                  </a:outerShdw>
                </a:effectLst>
              </a:rPr>
              <a:t>الملاحظة</a:t>
            </a:r>
            <a:r>
              <a:rPr lang="ar-MA" sz="4000" b="1" u="sng" dirty="0">
                <a:solidFill>
                  <a:srgbClr val="FF0000"/>
                </a:solidFill>
                <a:effectLst>
                  <a:outerShdw blurRad="38100" dist="38100" dir="2700000" algn="tl">
                    <a:srgbClr val="000000">
                      <a:alpha val="43137"/>
                    </a:srgbClr>
                  </a:outerShdw>
                </a:effectLst>
              </a:rPr>
              <a:t>: </a:t>
            </a:r>
          </a:p>
          <a:p>
            <a:pPr marL="285750" indent="-285750" algn="r" rtl="1">
              <a:lnSpc>
                <a:spcPct val="150000"/>
              </a:lnSpc>
              <a:buFontTx/>
              <a:buChar char="-"/>
            </a:pPr>
            <a:r>
              <a:rPr lang="ar-MA" sz="4000" b="1" dirty="0" smtClean="0">
                <a:solidFill>
                  <a:schemeClr val="bg1"/>
                </a:solidFill>
                <a:effectLst>
                  <a:outerShdw blurRad="38100" dist="38100" dir="2700000" algn="tl">
                    <a:srgbClr val="000000">
                      <a:alpha val="43137"/>
                    </a:srgbClr>
                  </a:outerShdw>
                </a:effectLst>
              </a:rPr>
              <a:t>اقرأ </a:t>
            </a:r>
            <a:r>
              <a:rPr lang="ar-MA" sz="4000" b="1" dirty="0">
                <a:solidFill>
                  <a:schemeClr val="bg1"/>
                </a:solidFill>
                <a:effectLst>
                  <a:outerShdw blurRad="38100" dist="38100" dir="2700000" algn="tl">
                    <a:srgbClr val="000000">
                      <a:alpha val="43137"/>
                    </a:srgbClr>
                  </a:outerShdw>
                </a:effectLst>
              </a:rPr>
              <a:t>بداية النص ونهايته، وسجل ملاحظاتك.</a:t>
            </a:r>
          </a:p>
          <a:p>
            <a:pPr marL="285750" indent="-285750" algn="r" rtl="1">
              <a:lnSpc>
                <a:spcPct val="150000"/>
              </a:lnSpc>
              <a:buFontTx/>
              <a:buChar char="-"/>
            </a:pPr>
            <a:r>
              <a:rPr lang="ar-MA" sz="4000" b="1" dirty="0" smtClean="0">
                <a:solidFill>
                  <a:schemeClr val="bg1"/>
                </a:solidFill>
                <a:effectLst>
                  <a:outerShdw blurRad="38100" dist="38100" dir="2700000" algn="tl">
                    <a:srgbClr val="000000">
                      <a:alpha val="43137"/>
                    </a:srgbClr>
                  </a:outerShdw>
                </a:effectLst>
              </a:rPr>
              <a:t>تأمل </a:t>
            </a:r>
            <a:r>
              <a:rPr lang="ar-MA" sz="4000" b="1" dirty="0">
                <a:solidFill>
                  <a:schemeClr val="bg1"/>
                </a:solidFill>
                <a:effectLst>
                  <a:outerShdw blurRad="38100" dist="38100" dir="2700000" algn="tl">
                    <a:srgbClr val="000000">
                      <a:alpha val="43137"/>
                    </a:srgbClr>
                  </a:outerShdw>
                </a:effectLst>
              </a:rPr>
              <a:t>الصورة المرفقة بالنص واربطها بالعنوان، ماذا تلاحظ؟</a:t>
            </a:r>
          </a:p>
          <a:p>
            <a:pPr marL="285750" indent="-285750" algn="r" rtl="1">
              <a:lnSpc>
                <a:spcPct val="150000"/>
              </a:lnSpc>
              <a:buFontTx/>
              <a:buChar char="-"/>
            </a:pPr>
            <a:r>
              <a:rPr lang="ar-MA" sz="4000" b="1" dirty="0" smtClean="0">
                <a:solidFill>
                  <a:srgbClr val="00B050"/>
                </a:solidFill>
                <a:effectLst>
                  <a:outerShdw blurRad="38100" dist="38100" dir="2700000" algn="tl">
                    <a:srgbClr val="000000">
                      <a:alpha val="43137"/>
                    </a:srgbClr>
                  </a:outerShdw>
                </a:effectLst>
              </a:rPr>
              <a:t>الفرضية</a:t>
            </a:r>
            <a:r>
              <a:rPr lang="ar-MA" sz="4000" b="1" dirty="0">
                <a:solidFill>
                  <a:srgbClr val="00B050"/>
                </a:solidFill>
                <a:effectLst>
                  <a:outerShdw blurRad="38100" dist="38100" dir="2700000" algn="tl">
                    <a:srgbClr val="000000">
                      <a:alpha val="43137"/>
                    </a:srgbClr>
                  </a:outerShdw>
                </a:effectLst>
              </a:rPr>
              <a:t>: </a:t>
            </a:r>
            <a:r>
              <a:rPr lang="ar-MA" sz="4000" b="1" dirty="0" smtClean="0">
                <a:solidFill>
                  <a:schemeClr val="bg1"/>
                </a:solidFill>
                <a:effectLst>
                  <a:outerShdw blurRad="38100" dist="38100" dir="2700000" algn="tl">
                    <a:srgbClr val="000000">
                      <a:alpha val="43137"/>
                    </a:srgbClr>
                  </a:outerShdw>
                </a:effectLst>
              </a:rPr>
              <a:t>افترض </a:t>
            </a:r>
            <a:r>
              <a:rPr lang="ar-MA" sz="4000" b="1" dirty="0">
                <a:solidFill>
                  <a:schemeClr val="bg1"/>
                </a:solidFill>
                <a:effectLst>
                  <a:outerShdw blurRad="38100" dist="38100" dir="2700000" algn="tl">
                    <a:srgbClr val="000000">
                      <a:alpha val="43137"/>
                    </a:srgbClr>
                  </a:outerShdw>
                </a:effectLst>
              </a:rPr>
              <a:t>مما سبق نوعية النص 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0340" y="731510"/>
            <a:ext cx="12056012" cy="5078313"/>
          </a:xfrm>
          <a:prstGeom prst="rect">
            <a:avLst/>
          </a:prstGeom>
          <a:solidFill>
            <a:schemeClr val="accent2">
              <a:lumMod val="40000"/>
              <a:lumOff val="60000"/>
            </a:schemeClr>
          </a:solidFill>
        </p:spPr>
        <p:txBody>
          <a:bodyPr wrap="square" rtlCol="1">
            <a:spAutoFit/>
          </a:bodyPr>
          <a:lstStyle/>
          <a:p>
            <a:pPr marL="742950" indent="-742950" algn="r" rtl="1">
              <a:lnSpc>
                <a:spcPct val="150000"/>
              </a:lnSpc>
              <a:spcAft>
                <a:spcPts val="0"/>
              </a:spcAft>
              <a:buFont typeface="+mj-lt"/>
              <a:buAutoNum type="arabicPeriod"/>
            </a:pPr>
            <a:r>
              <a:rPr lang="ar-EG" sz="3600" b="1" u="sng" dirty="0" smtClean="0">
                <a:solidFill>
                  <a:srgbClr val="00B050"/>
                </a:solidFill>
                <a:latin typeface="Arabic Transparent" panose="020B0604020202020204" pitchFamily="34" charset="0"/>
                <a:ea typeface="Calibri" panose="020F0502020204030204" pitchFamily="34" charset="0"/>
                <a:cs typeface="Arabic Transparent" panose="020B0604020202020204" pitchFamily="34" charset="0"/>
              </a:rPr>
              <a:t>بداية </a:t>
            </a:r>
            <a:r>
              <a:rPr lang="ar-EG" sz="3600" b="1" u="sng" dirty="0">
                <a:solidFill>
                  <a:srgbClr val="00B050"/>
                </a:solidFill>
                <a:latin typeface="Arabic Transparent" panose="020B0604020202020204" pitchFamily="34" charset="0"/>
                <a:ea typeface="Calibri" panose="020F0502020204030204" pitchFamily="34" charset="0"/>
                <a:cs typeface="Arabic Transparent" panose="020B0604020202020204" pitchFamily="34" charset="0"/>
              </a:rPr>
              <a:t>النص ونهايته:</a:t>
            </a:r>
            <a:r>
              <a:rPr lang="ar-EG" sz="3600" b="1" dirty="0">
                <a:solidFill>
                  <a:srgbClr val="00B050"/>
                </a:solidFill>
                <a:latin typeface="Arabic Transparent" panose="020B0604020202020204" pitchFamily="34" charset="0"/>
                <a:ea typeface="Calibri" panose="020F0502020204030204" pitchFamily="34" charset="0"/>
                <a:cs typeface="Arabic Transparent" panose="020B0604020202020204" pitchFamily="34" charset="0"/>
              </a:rPr>
              <a:t> </a:t>
            </a:r>
            <a:r>
              <a:rPr lang="ar-EG" sz="3600" b="1" dirty="0">
                <a:solidFill>
                  <a:schemeClr val="bg1"/>
                </a:solidFill>
                <a:latin typeface="Arabic Transparent" panose="020B0604020202020204" pitchFamily="34" charset="0"/>
                <a:ea typeface="Calibri" panose="020F0502020204030204" pitchFamily="34" charset="0"/>
                <a:cs typeface="Arabic Transparent" panose="020B0604020202020204" pitchFamily="34" charset="0"/>
              </a:rPr>
              <a:t>يبتدئ النص وينتهي باسم إحدى الشخصيات [هاشم زايد]، ولعلها الشخصية الرئيسية، كما تشير البداية إلى بعض أوصافها. </a:t>
            </a:r>
            <a:endParaRPr lang="en-US" sz="3600" dirty="0">
              <a:solidFill>
                <a:schemeClr val="bg1"/>
              </a:solidFill>
              <a:latin typeface="Arabic Transparent" panose="020B0604020202020204" pitchFamily="34" charset="0"/>
              <a:ea typeface="Calibri" panose="020F0502020204030204" pitchFamily="34" charset="0"/>
              <a:cs typeface="Arabic Transparent" panose="020B0604020202020204" pitchFamily="34" charset="0"/>
            </a:endParaRPr>
          </a:p>
          <a:p>
            <a:pPr marL="742950" indent="-742950" algn="r" rtl="1">
              <a:lnSpc>
                <a:spcPct val="150000"/>
              </a:lnSpc>
              <a:spcAft>
                <a:spcPts val="0"/>
              </a:spcAft>
              <a:buFont typeface="+mj-lt"/>
              <a:buAutoNum type="arabicPeriod"/>
            </a:pPr>
            <a:r>
              <a:rPr lang="ar-EG" sz="3600" b="1" u="sng" dirty="0" smtClean="0">
                <a:solidFill>
                  <a:srgbClr val="00B050"/>
                </a:solidFill>
                <a:latin typeface="Arabic Transparent" panose="020B0604020202020204" pitchFamily="34" charset="0"/>
                <a:ea typeface="Calibri" panose="020F0502020204030204" pitchFamily="34" charset="0"/>
                <a:cs typeface="Arabic Transparent" panose="020B0604020202020204" pitchFamily="34" charset="0"/>
              </a:rPr>
              <a:t>علاقة </a:t>
            </a:r>
            <a:r>
              <a:rPr lang="ar-EG" sz="3600" b="1" u="sng" dirty="0">
                <a:solidFill>
                  <a:srgbClr val="00B050"/>
                </a:solidFill>
                <a:latin typeface="Arabic Transparent" panose="020B0604020202020204" pitchFamily="34" charset="0"/>
                <a:ea typeface="Calibri" panose="020F0502020204030204" pitchFamily="34" charset="0"/>
                <a:cs typeface="Arabic Transparent" panose="020B0604020202020204" pitchFamily="34" charset="0"/>
              </a:rPr>
              <a:t>الصورة بالعنوان:</a:t>
            </a:r>
            <a:r>
              <a:rPr lang="ar-EG" sz="3600" b="1" dirty="0">
                <a:solidFill>
                  <a:srgbClr val="00B050"/>
                </a:solidFill>
                <a:latin typeface="Arabic Transparent" panose="020B0604020202020204" pitchFamily="34" charset="0"/>
                <a:ea typeface="Calibri" panose="020F0502020204030204" pitchFamily="34" charset="0"/>
                <a:cs typeface="Arabic Transparent" panose="020B0604020202020204" pitchFamily="34" charset="0"/>
              </a:rPr>
              <a:t>  </a:t>
            </a:r>
            <a:r>
              <a:rPr lang="ar-EG" sz="3600" b="1" dirty="0">
                <a:solidFill>
                  <a:schemeClr val="bg1"/>
                </a:solidFill>
                <a:latin typeface="Arabic Transparent" panose="020B0604020202020204" pitchFamily="34" charset="0"/>
                <a:ea typeface="Calibri" panose="020F0502020204030204" pitchFamily="34" charset="0"/>
                <a:cs typeface="Arabic Transparent" panose="020B0604020202020204" pitchFamily="34" charset="0"/>
              </a:rPr>
              <a:t>العلاقة بين المؤشرين هي علاقة ترابط، تتجلى في كون الحكاية رقم 22 هي واحدة من حكايات حارات القاهرة بخان خليلي.</a:t>
            </a:r>
            <a:endParaRPr lang="en-US" sz="3600" dirty="0">
              <a:solidFill>
                <a:schemeClr val="bg1"/>
              </a:solidFill>
              <a:latin typeface="Arabic Transparent" panose="020B0604020202020204" pitchFamily="34" charset="0"/>
              <a:ea typeface="Calibri" panose="020F0502020204030204" pitchFamily="34" charset="0"/>
              <a:cs typeface="Arabic Transparent" panose="020B0604020202020204" pitchFamily="34" charset="0"/>
            </a:endParaRPr>
          </a:p>
          <a:p>
            <a:pPr marL="742950" indent="-742950" algn="r" rtl="1">
              <a:lnSpc>
                <a:spcPct val="150000"/>
              </a:lnSpc>
              <a:spcAft>
                <a:spcPts val="0"/>
              </a:spcAft>
              <a:buFont typeface="+mj-lt"/>
              <a:buAutoNum type="arabicPeriod"/>
            </a:pPr>
            <a:r>
              <a:rPr lang="ar-SA" sz="3600" b="1" u="sng" dirty="0" smtClean="0">
                <a:solidFill>
                  <a:srgbClr val="00B050"/>
                </a:solidFill>
                <a:latin typeface="Arabic Transparent" panose="020B0604020202020204" pitchFamily="34" charset="0"/>
                <a:ea typeface="Calibri" panose="020F0502020204030204" pitchFamily="34" charset="0"/>
                <a:cs typeface="Arabic Transparent" panose="020B0604020202020204" pitchFamily="34" charset="0"/>
              </a:rPr>
              <a:t>الفرضية</a:t>
            </a:r>
            <a:r>
              <a:rPr lang="ar-SA" sz="3600" b="1" u="sng" dirty="0">
                <a:solidFill>
                  <a:srgbClr val="00B050"/>
                </a:solidFill>
                <a:latin typeface="Arabic Transparent" panose="020B0604020202020204" pitchFamily="34" charset="0"/>
                <a:ea typeface="Calibri" panose="020F0502020204030204" pitchFamily="34" charset="0"/>
                <a:cs typeface="Arabic Transparent" panose="020B0604020202020204" pitchFamily="34" charset="0"/>
              </a:rPr>
              <a:t>: </a:t>
            </a:r>
            <a:r>
              <a:rPr lang="ar-SA" sz="3600" b="1" dirty="0" smtClean="0">
                <a:solidFill>
                  <a:schemeClr val="bg1"/>
                </a:solidFill>
                <a:latin typeface="Arabic Transparent" panose="020B0604020202020204" pitchFamily="34" charset="0"/>
                <a:ea typeface="Calibri" panose="020F0502020204030204" pitchFamily="34" charset="0"/>
                <a:cs typeface="Arabic Transparent" panose="020B0604020202020204" pitchFamily="34" charset="0"/>
              </a:rPr>
              <a:t>نفترض </a:t>
            </a:r>
            <a:r>
              <a:rPr lang="ar-SA" sz="3600" b="1" dirty="0">
                <a:solidFill>
                  <a:schemeClr val="bg1"/>
                </a:solidFill>
                <a:latin typeface="Arabic Transparent" panose="020B0604020202020204" pitchFamily="34" charset="0"/>
                <a:ea typeface="Calibri" panose="020F0502020204030204" pitchFamily="34" charset="0"/>
                <a:cs typeface="Arabic Transparent" panose="020B0604020202020204" pitchFamily="34" charset="0"/>
              </a:rPr>
              <a:t>أن النص قد يصف هاشم زايد، بطل الحكاية رقم 22 واحدة من حكايات حارات القاهرة بخان خليلي.</a:t>
            </a:r>
            <a:endParaRPr lang="en-US" sz="3600" dirty="0">
              <a:solidFill>
                <a:schemeClr val="bg1"/>
              </a:solidFill>
              <a:effectLst/>
              <a:latin typeface="Arabic Transparent" panose="020B0604020202020204" pitchFamily="34" charset="0"/>
              <a:ea typeface="Calibri" panose="020F0502020204030204" pitchFamily="34" charset="0"/>
              <a:cs typeface="Arabic Transparent" panose="020B0604020202020204" pitchFamily="34" charset="0"/>
            </a:endParaRPr>
          </a:p>
        </p:txBody>
      </p:sp>
      <p:sp>
        <p:nvSpPr>
          <p:cNvPr id="4" name="TextBox 3"/>
          <p:cNvSpPr txBox="1"/>
          <p:nvPr/>
        </p:nvSpPr>
        <p:spPr>
          <a:xfrm>
            <a:off x="4832252" y="84407"/>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2" y="393897"/>
            <a:ext cx="11760591" cy="5909310"/>
          </a:xfrm>
          <a:prstGeom prst="rect">
            <a:avLst/>
          </a:prstGeom>
          <a:solidFill>
            <a:schemeClr val="accent2">
              <a:lumMod val="40000"/>
              <a:lumOff val="60000"/>
            </a:schemeClr>
          </a:solidFill>
        </p:spPr>
        <p:txBody>
          <a:bodyPr wrap="square" rtlCol="1">
            <a:spAutoFit/>
          </a:bodyPr>
          <a:lstStyle/>
          <a:p>
            <a:pPr marL="457200" indent="-4572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ما </a:t>
            </a:r>
            <a:r>
              <a:rPr lang="ar-MA" sz="3600" b="1" dirty="0">
                <a:solidFill>
                  <a:schemeClr val="bg1"/>
                </a:solidFill>
                <a:effectLst>
                  <a:outerShdw blurRad="38100" dist="38100" dir="2700000" algn="tl">
                    <a:srgbClr val="000000">
                      <a:alpha val="43137"/>
                    </a:srgbClr>
                  </a:outerShdw>
                </a:effectLst>
              </a:rPr>
              <a:t>هي الأوصاف التي منحها الكاتب لهاشم زايد؟ </a:t>
            </a:r>
          </a:p>
          <a:p>
            <a:pPr marL="457200" indent="-4572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لم </a:t>
            </a:r>
            <a:r>
              <a:rPr lang="ar-MA" sz="3600" b="1" dirty="0">
                <a:solidFill>
                  <a:schemeClr val="bg1"/>
                </a:solidFill>
                <a:effectLst>
                  <a:outerShdw blurRad="38100" dist="38100" dir="2700000" algn="tl">
                    <a:srgbClr val="000000">
                      <a:alpha val="43137"/>
                    </a:srgbClr>
                  </a:outerShdw>
                </a:effectLst>
              </a:rPr>
              <a:t>كان زملاء هاشم زايد يعجبون به ويحسدونه في الوقت نفسه؟ </a:t>
            </a:r>
            <a:endParaRPr lang="ar-MA" sz="36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بم </a:t>
            </a:r>
            <a:r>
              <a:rPr lang="ar-MA" sz="3600" b="1" dirty="0">
                <a:solidFill>
                  <a:schemeClr val="bg1"/>
                </a:solidFill>
                <a:effectLst>
                  <a:outerShdw blurRad="38100" dist="38100" dir="2700000" algn="tl">
                    <a:srgbClr val="000000">
                      <a:alpha val="43137"/>
                    </a:srgbClr>
                  </a:outerShdw>
                </a:effectLst>
              </a:rPr>
              <a:t>تميز سلوك هاشم زايد في قاعة الدرس؟ </a:t>
            </a:r>
            <a:endParaRPr lang="ar-MA" sz="36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لم </a:t>
            </a:r>
            <a:r>
              <a:rPr lang="ar-MA" sz="3600" b="1" dirty="0">
                <a:solidFill>
                  <a:schemeClr val="bg1"/>
                </a:solidFill>
                <a:effectLst>
                  <a:outerShdw blurRad="38100" dist="38100" dir="2700000" algn="tl">
                    <a:srgbClr val="000000">
                      <a:alpha val="43137"/>
                    </a:srgbClr>
                  </a:outerShdw>
                </a:effectLst>
              </a:rPr>
              <a:t>صار زايد من أكبر الأعيان رغم فشله في الدراسة؟ </a:t>
            </a:r>
            <a:endParaRPr lang="ar-MA" sz="36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ما </a:t>
            </a:r>
            <a:r>
              <a:rPr lang="ar-MA" sz="3600" b="1" dirty="0">
                <a:solidFill>
                  <a:schemeClr val="bg1"/>
                </a:solidFill>
                <a:effectLst>
                  <a:outerShdw blurRad="38100" dist="38100" dir="2700000" algn="tl">
                    <a:srgbClr val="000000">
                      <a:alpha val="43137"/>
                    </a:srgbClr>
                  </a:outerShdw>
                </a:effectLst>
              </a:rPr>
              <a:t>الأسباب التي جعلته يتحول إلى شخصية غريبة؟ كيف كانت علاقته بأمه</a:t>
            </a:r>
            <a:r>
              <a:rPr lang="ar-MA" sz="3600" b="1" dirty="0" smtClean="0">
                <a:solidFill>
                  <a:schemeClr val="bg1"/>
                </a:solidFill>
                <a:effectLst>
                  <a:outerShdw blurRad="38100" dist="38100" dir="2700000" algn="tl">
                    <a:srgbClr val="000000">
                      <a:alpha val="43137"/>
                    </a:srgbClr>
                  </a:outerShdw>
                </a:effectLst>
              </a:rPr>
              <a:t>؟</a:t>
            </a:r>
          </a:p>
          <a:p>
            <a:pPr marL="457200" indent="-4572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هناك سلوك انتقده هاشم في أمه، </a:t>
            </a:r>
            <a:r>
              <a:rPr lang="ar-MA" sz="3600" b="1" dirty="0" smtClean="0">
                <a:solidFill>
                  <a:schemeClr val="bg1"/>
                </a:solidFill>
                <a:effectLst>
                  <a:outerShdw blurRad="38100" dist="38100" dir="2700000" algn="tl">
                    <a:srgbClr val="000000">
                      <a:alpha val="43137"/>
                    </a:srgbClr>
                  </a:outerShdw>
                </a:effectLst>
              </a:rPr>
              <a:t>ورغم </a:t>
            </a:r>
            <a:r>
              <a:rPr lang="ar-MA" sz="3600" b="1" dirty="0">
                <a:solidFill>
                  <a:schemeClr val="bg1"/>
                </a:solidFill>
                <a:effectLst>
                  <a:outerShdw blurRad="38100" dist="38100" dir="2700000" algn="tl">
                    <a:srgbClr val="000000">
                      <a:alpha val="43137"/>
                    </a:srgbClr>
                  </a:outerShdw>
                </a:effectLst>
              </a:rPr>
              <a:t>ذلك اتصف به، ما هو؟ </a:t>
            </a:r>
            <a:endParaRPr lang="ar-MA" sz="36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ما </a:t>
            </a:r>
            <a:r>
              <a:rPr lang="ar-MA" sz="3600" b="1" dirty="0">
                <a:solidFill>
                  <a:schemeClr val="bg1"/>
                </a:solidFill>
                <a:effectLst>
                  <a:outerShdw blurRad="38100" dist="38100" dir="2700000" algn="tl">
                    <a:srgbClr val="000000">
                      <a:alpha val="43137"/>
                    </a:srgbClr>
                  </a:outerShdw>
                </a:effectLst>
              </a:rPr>
              <a:t>سبب عداء هاشم زايد للناس؟ </a:t>
            </a: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5" name="TextBox 4"/>
          <p:cNvSpPr txBox="1"/>
          <p:nvPr/>
        </p:nvSpPr>
        <p:spPr>
          <a:xfrm>
            <a:off x="6625883" y="1039654"/>
            <a:ext cx="5289451" cy="646331"/>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1">
            <a:spAutoFit/>
          </a:bodyPr>
          <a:lstStyle/>
          <a:p>
            <a:pPr marL="342900" indent="-342900" algn="r" rtl="1">
              <a:buFont typeface="Wingdings" panose="05000000000000000000" pitchFamily="2" charset="2"/>
              <a:buChar char="Ø"/>
            </a:pPr>
            <a:r>
              <a:rPr lang="ar-MA" sz="3600" b="1" dirty="0" smtClean="0">
                <a:solidFill>
                  <a:schemeClr val="bg1"/>
                </a:solidFill>
                <a:effectLst>
                  <a:outerShdw blurRad="38100" dist="38100" dir="2700000" algn="tl">
                    <a:srgbClr val="000000">
                      <a:alpha val="43137"/>
                    </a:srgbClr>
                  </a:outerShdw>
                </a:effectLst>
              </a:rPr>
              <a:t>بنية النص</a:t>
            </a:r>
            <a:r>
              <a:rPr lang="ar-MA" sz="3600" b="1" dirty="0">
                <a:solidFill>
                  <a:schemeClr val="bg1"/>
                </a:solidFill>
                <a:effectLst>
                  <a:outerShdw blurRad="38100" dist="38100" dir="2700000" algn="tl">
                    <a:srgbClr val="000000">
                      <a:alpha val="43137"/>
                    </a:srgbClr>
                  </a:outerShdw>
                </a:effectLst>
              </a:rPr>
              <a:t>: </a:t>
            </a:r>
            <a:r>
              <a:rPr lang="ar-SA" sz="3600" b="1" dirty="0">
                <a:solidFill>
                  <a:schemeClr val="bg1"/>
                </a:solidFill>
                <a:effectLst>
                  <a:outerShdw blurRad="38100" dist="38100" dir="2700000" algn="tl">
                    <a:srgbClr val="000000">
                      <a:alpha val="43137"/>
                    </a:srgbClr>
                  </a:outerShdw>
                </a:effectLst>
              </a:rPr>
              <a:t>(الخطاطة الوصفية)</a:t>
            </a:r>
            <a:r>
              <a:rPr lang="ar-MA" sz="3600" b="1" dirty="0">
                <a:solidFill>
                  <a:schemeClr val="bg1"/>
                </a:solidFill>
                <a:effectLst>
                  <a:outerShdw blurRad="38100" dist="38100" dir="2700000" algn="tl">
                    <a:srgbClr val="000000">
                      <a:alpha val="43137"/>
                    </a:srgbClr>
                  </a:outerShdw>
                </a:effectLst>
              </a:rPr>
              <a:t> </a:t>
            </a:r>
          </a:p>
        </p:txBody>
      </p:sp>
      <p:graphicFrame>
        <p:nvGraphicFramePr>
          <p:cNvPr id="3" name="Table 2"/>
          <p:cNvGraphicFramePr>
            <a:graphicFrameLocks noGrp="1"/>
          </p:cNvGraphicFramePr>
          <p:nvPr>
            <p:extLst>
              <p:ext uri="{D42A27DB-BD31-4B8C-83A1-F6EECF244321}">
                <p14:modId xmlns:p14="http://schemas.microsoft.com/office/powerpoint/2010/main" val="3998312997"/>
              </p:ext>
            </p:extLst>
          </p:nvPr>
        </p:nvGraphicFramePr>
        <p:xfrm>
          <a:off x="182880" y="1826087"/>
          <a:ext cx="11732454" cy="4389120"/>
        </p:xfrm>
        <a:graphic>
          <a:graphicData uri="http://schemas.openxmlformats.org/drawingml/2006/table">
            <a:tbl>
              <a:tblPr rtl="1" firstRow="1" firstCol="1" bandRow="1">
                <a:tableStyleId>{5C22544A-7EE6-4342-B048-85BDC9FD1C3A}</a:tableStyleId>
              </a:tblPr>
              <a:tblGrid>
                <a:gridCol w="2715063">
                  <a:extLst>
                    <a:ext uri="{9D8B030D-6E8A-4147-A177-3AD203B41FA5}">
                      <a16:colId xmlns:a16="http://schemas.microsoft.com/office/drawing/2014/main" val="2753175231"/>
                    </a:ext>
                  </a:extLst>
                </a:gridCol>
                <a:gridCol w="9017391">
                  <a:extLst>
                    <a:ext uri="{9D8B030D-6E8A-4147-A177-3AD203B41FA5}">
                      <a16:colId xmlns:a16="http://schemas.microsoft.com/office/drawing/2014/main" val="398099483"/>
                    </a:ext>
                  </a:extLst>
                </a:gridCol>
              </a:tblGrid>
              <a:tr h="367665">
                <a:tc>
                  <a:txBody>
                    <a:bodyPr/>
                    <a:lstStyle/>
                    <a:p>
                      <a:pPr algn="ctr" rtl="1">
                        <a:lnSpc>
                          <a:spcPct val="100000"/>
                        </a:lnSpc>
                        <a:spcAft>
                          <a:spcPts val="0"/>
                        </a:spcAft>
                      </a:pPr>
                      <a:r>
                        <a:rPr lang="ar-SA" sz="3200" b="1">
                          <a:solidFill>
                            <a:schemeClr val="bg1"/>
                          </a:solidFill>
                          <a:effectLst/>
                          <a:latin typeface="Arabic Transparent" panose="020B0604020202020204" pitchFamily="34" charset="0"/>
                          <a:cs typeface="Arabic Transparent" panose="020B0604020202020204" pitchFamily="34" charset="0"/>
                        </a:rPr>
                        <a:t>الموصوف الرئيسي</a:t>
                      </a:r>
                      <a:endParaRPr lang="en-US" sz="3200" b="1">
                        <a:solidFill>
                          <a:schemeClr val="bg1"/>
                        </a:solidFill>
                        <a:effectLst/>
                        <a:latin typeface="Arabic Transparent" panose="020B0604020202020204" pitchFamily="34" charset="0"/>
                        <a:ea typeface="Calibri" panose="020F0502020204030204" pitchFamily="34" charset="0"/>
                        <a:cs typeface="Arabic Transparent"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40000"/>
                        <a:lumOff val="60000"/>
                      </a:schemeClr>
                    </a:solidFill>
                  </a:tcPr>
                </a:tc>
                <a:tc>
                  <a:txBody>
                    <a:bodyPr/>
                    <a:lstStyle/>
                    <a:p>
                      <a:pPr algn="ctr" rtl="1">
                        <a:lnSpc>
                          <a:spcPct val="100000"/>
                        </a:lnSpc>
                        <a:spcAft>
                          <a:spcPts val="0"/>
                        </a:spcAft>
                      </a:pPr>
                      <a:r>
                        <a:rPr lang="ar-SA" sz="3200" b="1" dirty="0">
                          <a:solidFill>
                            <a:schemeClr val="bg1"/>
                          </a:solidFill>
                          <a:effectLst/>
                          <a:latin typeface="Arabic Transparent" panose="020B0604020202020204" pitchFamily="34" charset="0"/>
                          <a:cs typeface="Arabic Transparent" panose="020B0604020202020204" pitchFamily="34" charset="0"/>
                        </a:rPr>
                        <a:t>شخصية: هاشم زايد</a:t>
                      </a:r>
                      <a:endParaRPr lang="en-US" sz="3200" b="1" dirty="0">
                        <a:solidFill>
                          <a:schemeClr val="bg1"/>
                        </a:solidFill>
                        <a:effectLst/>
                        <a:latin typeface="Arabic Transparent" panose="020B0604020202020204" pitchFamily="34" charset="0"/>
                        <a:ea typeface="Calibri" panose="020F0502020204030204" pitchFamily="34" charset="0"/>
                        <a:cs typeface="Arabic Transparent"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2108093922"/>
                  </a:ext>
                </a:extLst>
              </a:tr>
              <a:tr h="377825">
                <a:tc>
                  <a:txBody>
                    <a:bodyPr/>
                    <a:lstStyle/>
                    <a:p>
                      <a:pPr algn="ctr" rtl="1">
                        <a:lnSpc>
                          <a:spcPct val="100000"/>
                        </a:lnSpc>
                        <a:spcAft>
                          <a:spcPts val="0"/>
                        </a:spcAft>
                      </a:pPr>
                      <a:r>
                        <a:rPr lang="ar-SA" sz="3200" b="1">
                          <a:solidFill>
                            <a:schemeClr val="bg1"/>
                          </a:solidFill>
                          <a:effectLst/>
                          <a:latin typeface="Arabic Transparent" panose="020B0604020202020204" pitchFamily="34" charset="0"/>
                          <a:cs typeface="Arabic Transparent" panose="020B0604020202020204" pitchFamily="34" charset="0"/>
                        </a:rPr>
                        <a:t>الموصوفات الفرعية </a:t>
                      </a:r>
                      <a:endParaRPr lang="en-US" sz="3200" b="1">
                        <a:solidFill>
                          <a:schemeClr val="bg1"/>
                        </a:solidFill>
                        <a:effectLst/>
                        <a:latin typeface="Arabic Transparent" panose="020B0604020202020204" pitchFamily="34" charset="0"/>
                        <a:ea typeface="Calibri" panose="020F0502020204030204" pitchFamily="34" charset="0"/>
                        <a:cs typeface="Arabic Transparent"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40000"/>
                        <a:lumOff val="60000"/>
                      </a:schemeClr>
                    </a:solidFill>
                  </a:tcPr>
                </a:tc>
                <a:tc>
                  <a:txBody>
                    <a:bodyPr/>
                    <a:lstStyle/>
                    <a:p>
                      <a:pPr algn="ctr" rtl="1">
                        <a:lnSpc>
                          <a:spcPct val="100000"/>
                        </a:lnSpc>
                        <a:spcAft>
                          <a:spcPts val="0"/>
                        </a:spcAft>
                      </a:pPr>
                      <a:r>
                        <a:rPr lang="ar-SA" sz="3200" b="1">
                          <a:solidFill>
                            <a:schemeClr val="bg1"/>
                          </a:solidFill>
                          <a:effectLst/>
                          <a:latin typeface="Arabic Transparent" panose="020B0604020202020204" pitchFamily="34" charset="0"/>
                          <a:cs typeface="Arabic Transparent" panose="020B0604020202020204" pitchFamily="34" charset="0"/>
                        </a:rPr>
                        <a:t>الأوصاف: [الجسمية -  النفسية -  الاجتماعية]</a:t>
                      </a:r>
                      <a:endParaRPr lang="en-US" sz="3200" b="1">
                        <a:solidFill>
                          <a:schemeClr val="bg1"/>
                        </a:solidFill>
                        <a:effectLst/>
                        <a:latin typeface="Arabic Transparent" panose="020B0604020202020204" pitchFamily="34" charset="0"/>
                        <a:ea typeface="Calibri" panose="020F0502020204030204" pitchFamily="34" charset="0"/>
                        <a:cs typeface="Arabic Transparent"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135902470"/>
                  </a:ext>
                </a:extLst>
              </a:tr>
              <a:tr h="746125">
                <a:tc>
                  <a:txBody>
                    <a:bodyPr/>
                    <a:lstStyle/>
                    <a:p>
                      <a:pPr algn="ctr" rtl="1">
                        <a:lnSpc>
                          <a:spcPct val="100000"/>
                        </a:lnSpc>
                        <a:spcAft>
                          <a:spcPts val="0"/>
                        </a:spcAft>
                      </a:pPr>
                      <a:r>
                        <a:rPr lang="ar-SA" sz="3200" b="1">
                          <a:solidFill>
                            <a:schemeClr val="bg1"/>
                          </a:solidFill>
                          <a:effectLst/>
                          <a:latin typeface="Arabic Transparent" panose="020B0604020202020204" pitchFamily="34" charset="0"/>
                          <a:cs typeface="Arabic Transparent" panose="020B0604020202020204" pitchFamily="34" charset="0"/>
                        </a:rPr>
                        <a:t>الامتدادات الوصفية</a:t>
                      </a:r>
                      <a:endParaRPr lang="en-US" sz="3200" b="1">
                        <a:solidFill>
                          <a:schemeClr val="bg1"/>
                        </a:solidFill>
                        <a:effectLst/>
                        <a:latin typeface="Arabic Transparent" panose="020B0604020202020204" pitchFamily="34" charset="0"/>
                        <a:ea typeface="Calibri" panose="020F0502020204030204" pitchFamily="34" charset="0"/>
                        <a:cs typeface="Arabic Transparent"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40000"/>
                        <a:lumOff val="60000"/>
                      </a:schemeClr>
                    </a:solidFill>
                  </a:tcPr>
                </a:tc>
                <a:tc>
                  <a:txBody>
                    <a:bodyPr/>
                    <a:lstStyle/>
                    <a:p>
                      <a:pPr algn="justLow" rtl="1">
                        <a:lnSpc>
                          <a:spcPct val="100000"/>
                        </a:lnSpc>
                        <a:spcAft>
                          <a:spcPts val="0"/>
                        </a:spcAft>
                      </a:pPr>
                      <a:r>
                        <a:rPr lang="ar-SA" sz="3200" b="1" dirty="0">
                          <a:solidFill>
                            <a:schemeClr val="bg1"/>
                          </a:solidFill>
                          <a:effectLst/>
                          <a:latin typeface="Arabic Transparent" panose="020B0604020202020204" pitchFamily="34" charset="0"/>
                          <a:cs typeface="Arabic Transparent" panose="020B0604020202020204" pitchFamily="34" charset="0"/>
                        </a:rPr>
                        <a:t>- الأوصاف الجسمية: [طويل القامة – مفتول العضلات – ملابسه البلدية...]</a:t>
                      </a:r>
                      <a:endParaRPr lang="en-US" sz="3200" b="1" dirty="0">
                        <a:solidFill>
                          <a:schemeClr val="bg1"/>
                        </a:solidFill>
                        <a:effectLst/>
                        <a:latin typeface="Arabic Transparent" panose="020B0604020202020204" pitchFamily="34" charset="0"/>
                        <a:cs typeface="Arabic Transparent" panose="020B0604020202020204" pitchFamily="34" charset="0"/>
                      </a:endParaRPr>
                    </a:p>
                    <a:p>
                      <a:pPr algn="justLow" rtl="1">
                        <a:lnSpc>
                          <a:spcPct val="100000"/>
                        </a:lnSpc>
                        <a:spcAft>
                          <a:spcPts val="0"/>
                        </a:spcAft>
                      </a:pPr>
                      <a:r>
                        <a:rPr lang="ar-SA" sz="3200" b="1" dirty="0">
                          <a:solidFill>
                            <a:schemeClr val="bg1"/>
                          </a:solidFill>
                          <a:effectLst/>
                          <a:latin typeface="Arabic Transparent" panose="020B0604020202020204" pitchFamily="34" charset="0"/>
                          <a:cs typeface="Arabic Transparent" panose="020B0604020202020204" pitchFamily="34" charset="0"/>
                        </a:rPr>
                        <a:t>- الأوصاف النفسية: [وديع – خجول – طيب – حسن السلوك – المؤدب – متكبر – متعال...]</a:t>
                      </a:r>
                      <a:endParaRPr lang="en-US" sz="3200" b="1" dirty="0">
                        <a:solidFill>
                          <a:schemeClr val="bg1"/>
                        </a:solidFill>
                        <a:effectLst/>
                        <a:latin typeface="Arabic Transparent" panose="020B0604020202020204" pitchFamily="34" charset="0"/>
                        <a:cs typeface="Arabic Transparent" panose="020B0604020202020204" pitchFamily="34" charset="0"/>
                      </a:endParaRPr>
                    </a:p>
                    <a:p>
                      <a:pPr algn="justLow" rtl="1">
                        <a:lnSpc>
                          <a:spcPct val="100000"/>
                        </a:lnSpc>
                        <a:spcAft>
                          <a:spcPts val="0"/>
                        </a:spcAft>
                      </a:pPr>
                      <a:r>
                        <a:rPr lang="ar-SA" sz="3200" b="1" dirty="0">
                          <a:solidFill>
                            <a:schemeClr val="bg1"/>
                          </a:solidFill>
                          <a:effectLst/>
                          <a:latin typeface="Arabic Transparent" panose="020B0604020202020204" pitchFamily="34" charset="0"/>
                          <a:cs typeface="Arabic Transparent" panose="020B0604020202020204" pitchFamily="34" charset="0"/>
                        </a:rPr>
                        <a:t>- الأوصاف الاجتماعية: [أمه أرملة غنية – يتجنبه الناس – يرشو المخبرين...]</a:t>
                      </a:r>
                      <a:endParaRPr lang="en-US" sz="3200" b="1" dirty="0">
                        <a:solidFill>
                          <a:schemeClr val="bg1"/>
                        </a:solidFill>
                        <a:effectLst/>
                        <a:latin typeface="Arabic Transparent" panose="020B0604020202020204" pitchFamily="34" charset="0"/>
                        <a:ea typeface="Calibri" panose="020F0502020204030204" pitchFamily="34" charset="0"/>
                        <a:cs typeface="Arabic Transparent"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607181366"/>
                  </a:ext>
                </a:extLst>
              </a:tr>
            </a:tbl>
          </a:graphicData>
        </a:graphic>
      </p:graphicFrame>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5078313"/>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المعجم</a:t>
            </a:r>
            <a:r>
              <a:rPr lang="ar-MA" sz="3600" b="1" dirty="0" smtClean="0">
                <a:solidFill>
                  <a:srgbClr val="FF0000"/>
                </a:solidFill>
                <a:effectLst>
                  <a:outerShdw blurRad="38100" dist="38100" dir="2700000" algn="tl">
                    <a:srgbClr val="000000">
                      <a:alpha val="43137"/>
                    </a:srgbClr>
                  </a:outerShdw>
                </a:effectLst>
              </a:rPr>
              <a:t>:</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العلاقة بين المعجمين </a:t>
            </a:r>
            <a:r>
              <a:rPr lang="ar-MA" sz="3600" b="1" dirty="0" smtClean="0">
                <a:solidFill>
                  <a:schemeClr val="bg1"/>
                </a:solidFill>
                <a:effectLst>
                  <a:outerShdw blurRad="38100" dist="38100" dir="2700000" algn="tl">
                    <a:srgbClr val="000000">
                      <a:alpha val="43137"/>
                    </a:srgbClr>
                  </a:outerShdw>
                </a:effectLst>
              </a:rPr>
              <a:t>...................</a:t>
            </a:r>
            <a:endParaRPr lang="ar-MA" sz="3600" b="1" dirty="0" smtClean="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1744405467"/>
              </p:ext>
            </p:extLst>
          </p:nvPr>
        </p:nvGraphicFramePr>
        <p:xfrm>
          <a:off x="225083" y="1391452"/>
          <a:ext cx="11734337" cy="3657600"/>
        </p:xfrm>
        <a:graphic>
          <a:graphicData uri="http://schemas.openxmlformats.org/drawingml/2006/table">
            <a:tbl>
              <a:tblPr rtl="1" firstRow="1" firstCol="1" bandRow="1">
                <a:tableStyleId>{5C22544A-7EE6-4342-B048-85BDC9FD1C3A}</a:tableStyleId>
              </a:tblPr>
              <a:tblGrid>
                <a:gridCol w="4418203">
                  <a:extLst>
                    <a:ext uri="{9D8B030D-6E8A-4147-A177-3AD203B41FA5}">
                      <a16:colId xmlns:a16="http://schemas.microsoft.com/office/drawing/2014/main" val="957486086"/>
                    </a:ext>
                  </a:extLst>
                </a:gridCol>
                <a:gridCol w="7316134">
                  <a:extLst>
                    <a:ext uri="{9D8B030D-6E8A-4147-A177-3AD203B41FA5}">
                      <a16:colId xmlns:a16="http://schemas.microsoft.com/office/drawing/2014/main" val="2972650481"/>
                    </a:ext>
                  </a:extLst>
                </a:gridCol>
              </a:tblGrid>
              <a:tr h="0">
                <a:tc gridSpan="2">
                  <a:txBody>
                    <a:bodyPr/>
                    <a:lstStyle/>
                    <a:p>
                      <a:pPr algn="ctr" rtl="1">
                        <a:lnSpc>
                          <a:spcPct val="150000"/>
                        </a:lnSpc>
                        <a:spcAft>
                          <a:spcPts val="0"/>
                        </a:spcAft>
                      </a:pPr>
                      <a:r>
                        <a:rPr lang="ar-EG" sz="3200" b="1" dirty="0">
                          <a:solidFill>
                            <a:schemeClr val="bg1"/>
                          </a:solidFill>
                          <a:effectLst/>
                        </a:rPr>
                        <a:t>الصفات الخلقية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hMerge="1">
                  <a:txBody>
                    <a:bodyPr/>
                    <a:lstStyle/>
                    <a:p>
                      <a:pPr rtl="1"/>
                      <a:endParaRPr lang="ar-MA"/>
                    </a:p>
                  </a:txBody>
                  <a:tcPr/>
                </a:tc>
                <a:extLst>
                  <a:ext uri="{0D108BD9-81ED-4DB2-BD59-A6C34878D82A}">
                    <a16:rowId xmlns:a16="http://schemas.microsoft.com/office/drawing/2014/main" val="57447738"/>
                  </a:ext>
                </a:extLst>
              </a:tr>
              <a:tr h="0">
                <a:tc>
                  <a:txBody>
                    <a:bodyPr/>
                    <a:lstStyle/>
                    <a:p>
                      <a:pPr algn="ctr" rtl="1">
                        <a:lnSpc>
                          <a:spcPct val="150000"/>
                        </a:lnSpc>
                        <a:spcAft>
                          <a:spcPts val="0"/>
                        </a:spcAft>
                      </a:pPr>
                      <a:r>
                        <a:rPr lang="ar-EG" sz="3200" b="1" dirty="0">
                          <a:solidFill>
                            <a:schemeClr val="bg1"/>
                          </a:solidFill>
                          <a:effectLst/>
                        </a:rPr>
                        <a:t>سلوك </a:t>
                      </a:r>
                      <a:r>
                        <a:rPr lang="ar-EG" sz="3200" b="1" dirty="0">
                          <a:solidFill>
                            <a:srgbClr val="FF0000"/>
                          </a:solidFill>
                          <a:effectLst/>
                        </a:rPr>
                        <a:t>إيجابي</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gn="ctr" rtl="1">
                        <a:lnSpc>
                          <a:spcPct val="150000"/>
                        </a:lnSpc>
                        <a:spcAft>
                          <a:spcPts val="0"/>
                        </a:spcAft>
                      </a:pPr>
                      <a:r>
                        <a:rPr lang="ar-EG" sz="3200" b="1" dirty="0">
                          <a:solidFill>
                            <a:schemeClr val="bg1"/>
                          </a:solidFill>
                          <a:effectLst/>
                        </a:rPr>
                        <a:t>سلوك </a:t>
                      </a:r>
                      <a:r>
                        <a:rPr lang="ar-EG" sz="3200" b="1" dirty="0">
                          <a:solidFill>
                            <a:srgbClr val="FF0000"/>
                          </a:solidFill>
                          <a:effectLst/>
                        </a:rPr>
                        <a:t>سلبي</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solidFill>
                      <a:schemeClr val="accent1">
                        <a:lumMod val="20000"/>
                        <a:lumOff val="80000"/>
                      </a:schemeClr>
                    </a:solidFill>
                  </a:tcPr>
                </a:tc>
                <a:extLst>
                  <a:ext uri="{0D108BD9-81ED-4DB2-BD59-A6C34878D82A}">
                    <a16:rowId xmlns:a16="http://schemas.microsoft.com/office/drawing/2014/main" val="1509590546"/>
                  </a:ext>
                </a:extLst>
              </a:tr>
              <a:tr h="0">
                <a:tc>
                  <a:txBody>
                    <a:bodyPr/>
                    <a:lstStyle/>
                    <a:p>
                      <a:pPr algn="ctr" rtl="1">
                        <a:lnSpc>
                          <a:spcPct val="150000"/>
                        </a:lnSpc>
                        <a:spcAft>
                          <a:spcPts val="0"/>
                        </a:spcAft>
                      </a:pP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50000"/>
                        </a:lnSpc>
                        <a:spcAft>
                          <a:spcPts val="0"/>
                        </a:spcAft>
                      </a:pP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50000"/>
                        </a:lnSpc>
                        <a:spcAft>
                          <a:spcPts val="0"/>
                        </a:spcAft>
                      </a:pP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pPr algn="ctr" rtl="1">
                        <a:lnSpc>
                          <a:spcPct val="150000"/>
                        </a:lnSpc>
                        <a:spcAft>
                          <a:spcPts val="0"/>
                        </a:spcAft>
                      </a:pP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solidFill>
                      <a:schemeClr val="tx1">
                        <a:lumMod val="85000"/>
                      </a:schemeClr>
                    </a:solidFill>
                  </a:tcPr>
                </a:tc>
                <a:extLst>
                  <a:ext uri="{0D108BD9-81ED-4DB2-BD59-A6C34878D82A}">
                    <a16:rowId xmlns:a16="http://schemas.microsoft.com/office/drawing/2014/main" val="3566754517"/>
                  </a:ext>
                </a:extLst>
              </a:tr>
            </a:tbl>
          </a:graphicData>
        </a:graphic>
      </p:graphicFrame>
    </p:spTree>
    <p:extLst>
      <p:ext uri="{BB962C8B-B14F-4D97-AF65-F5344CB8AC3E}">
        <p14:creationId xmlns:p14="http://schemas.microsoft.com/office/powerpoint/2010/main" val="758527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5632311"/>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المعجم</a:t>
            </a:r>
            <a:r>
              <a:rPr lang="ar-MA" sz="3600" b="1" dirty="0" smtClean="0">
                <a:solidFill>
                  <a:srgbClr val="FF0000"/>
                </a:solidFill>
                <a:effectLst>
                  <a:outerShdw blurRad="38100" dist="38100" dir="2700000" algn="tl">
                    <a:srgbClr val="000000">
                      <a:alpha val="43137"/>
                    </a:srgbClr>
                  </a:outerShdw>
                </a:effectLst>
              </a:rPr>
              <a:t>:</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العلاقة بين المعجمين هي علاقة تنافر، فشخصية هاشم عاشت انفصاما في نفسيتها جراء البيئة التي ترعرع فيها والتي أثرت على سلوكه بشكل واضح</a:t>
            </a:r>
            <a:endParaRPr lang="ar-MA" sz="3600" b="1" dirty="0" smtClean="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1759040827"/>
              </p:ext>
            </p:extLst>
          </p:nvPr>
        </p:nvGraphicFramePr>
        <p:xfrm>
          <a:off x="225083" y="1391452"/>
          <a:ext cx="11734337" cy="3657600"/>
        </p:xfrm>
        <a:graphic>
          <a:graphicData uri="http://schemas.openxmlformats.org/drawingml/2006/table">
            <a:tbl>
              <a:tblPr rtl="1" firstRow="1" firstCol="1" bandRow="1">
                <a:tableStyleId>{5C22544A-7EE6-4342-B048-85BDC9FD1C3A}</a:tableStyleId>
              </a:tblPr>
              <a:tblGrid>
                <a:gridCol w="4418203">
                  <a:extLst>
                    <a:ext uri="{9D8B030D-6E8A-4147-A177-3AD203B41FA5}">
                      <a16:colId xmlns:a16="http://schemas.microsoft.com/office/drawing/2014/main" val="957486086"/>
                    </a:ext>
                  </a:extLst>
                </a:gridCol>
                <a:gridCol w="7316134">
                  <a:extLst>
                    <a:ext uri="{9D8B030D-6E8A-4147-A177-3AD203B41FA5}">
                      <a16:colId xmlns:a16="http://schemas.microsoft.com/office/drawing/2014/main" val="2972650481"/>
                    </a:ext>
                  </a:extLst>
                </a:gridCol>
              </a:tblGrid>
              <a:tr h="0">
                <a:tc gridSpan="2">
                  <a:txBody>
                    <a:bodyPr/>
                    <a:lstStyle/>
                    <a:p>
                      <a:pPr algn="ctr" rtl="1">
                        <a:lnSpc>
                          <a:spcPct val="150000"/>
                        </a:lnSpc>
                        <a:spcAft>
                          <a:spcPts val="0"/>
                        </a:spcAft>
                      </a:pPr>
                      <a:r>
                        <a:rPr lang="ar-EG" sz="3200" b="1" dirty="0">
                          <a:solidFill>
                            <a:schemeClr val="bg1"/>
                          </a:solidFill>
                          <a:effectLst/>
                        </a:rPr>
                        <a:t>الصفات الخلقية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hMerge="1">
                  <a:txBody>
                    <a:bodyPr/>
                    <a:lstStyle/>
                    <a:p>
                      <a:pPr rtl="1"/>
                      <a:endParaRPr lang="ar-MA"/>
                    </a:p>
                  </a:txBody>
                  <a:tcPr/>
                </a:tc>
                <a:extLst>
                  <a:ext uri="{0D108BD9-81ED-4DB2-BD59-A6C34878D82A}">
                    <a16:rowId xmlns:a16="http://schemas.microsoft.com/office/drawing/2014/main" val="57447738"/>
                  </a:ext>
                </a:extLst>
              </a:tr>
              <a:tr h="0">
                <a:tc>
                  <a:txBody>
                    <a:bodyPr/>
                    <a:lstStyle/>
                    <a:p>
                      <a:pPr algn="ctr" rtl="1">
                        <a:lnSpc>
                          <a:spcPct val="150000"/>
                        </a:lnSpc>
                        <a:spcAft>
                          <a:spcPts val="0"/>
                        </a:spcAft>
                      </a:pPr>
                      <a:r>
                        <a:rPr lang="ar-EG" sz="3200" b="1" dirty="0">
                          <a:solidFill>
                            <a:schemeClr val="bg1"/>
                          </a:solidFill>
                          <a:effectLst/>
                        </a:rPr>
                        <a:t>سلوك </a:t>
                      </a:r>
                      <a:r>
                        <a:rPr lang="ar-EG" sz="3200" b="1" dirty="0">
                          <a:solidFill>
                            <a:srgbClr val="FF0000"/>
                          </a:solidFill>
                          <a:effectLst/>
                        </a:rPr>
                        <a:t>إيجابي</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gn="ctr" rtl="1">
                        <a:lnSpc>
                          <a:spcPct val="150000"/>
                        </a:lnSpc>
                        <a:spcAft>
                          <a:spcPts val="0"/>
                        </a:spcAft>
                      </a:pPr>
                      <a:r>
                        <a:rPr lang="ar-EG" sz="3200" b="1" dirty="0">
                          <a:solidFill>
                            <a:schemeClr val="bg1"/>
                          </a:solidFill>
                          <a:effectLst/>
                        </a:rPr>
                        <a:t>سلوك </a:t>
                      </a:r>
                      <a:r>
                        <a:rPr lang="ar-EG" sz="3200" b="1" dirty="0">
                          <a:solidFill>
                            <a:srgbClr val="FF0000"/>
                          </a:solidFill>
                          <a:effectLst/>
                        </a:rPr>
                        <a:t>سلبي</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solidFill>
                      <a:schemeClr val="accent1">
                        <a:lumMod val="20000"/>
                        <a:lumOff val="80000"/>
                      </a:schemeClr>
                    </a:solidFill>
                  </a:tcPr>
                </a:tc>
                <a:extLst>
                  <a:ext uri="{0D108BD9-81ED-4DB2-BD59-A6C34878D82A}">
                    <a16:rowId xmlns:a16="http://schemas.microsoft.com/office/drawing/2014/main" val="1509590546"/>
                  </a:ext>
                </a:extLst>
              </a:tr>
              <a:tr h="0">
                <a:tc>
                  <a:txBody>
                    <a:bodyPr/>
                    <a:lstStyle/>
                    <a:p>
                      <a:pPr algn="ctr" rtl="1">
                        <a:lnSpc>
                          <a:spcPct val="150000"/>
                        </a:lnSpc>
                        <a:spcAft>
                          <a:spcPts val="0"/>
                        </a:spcAft>
                      </a:pPr>
                      <a:r>
                        <a:rPr lang="ar-EG" sz="3200" b="1">
                          <a:solidFill>
                            <a:schemeClr val="bg1"/>
                          </a:solidFill>
                          <a:effectLst/>
                        </a:rPr>
                        <a:t>وديع – خجول – طيب – حسن السلوك – التلميذ المؤدب – الصبي الخجول الطيب...</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pPr algn="ctr" rtl="1">
                        <a:lnSpc>
                          <a:spcPct val="150000"/>
                        </a:lnSpc>
                        <a:spcAft>
                          <a:spcPts val="0"/>
                        </a:spcAft>
                      </a:pPr>
                      <a:r>
                        <a:rPr lang="ar-EG" sz="3200" b="1" dirty="0">
                          <a:solidFill>
                            <a:schemeClr val="bg1"/>
                          </a:solidFill>
                          <a:effectLst/>
                        </a:rPr>
                        <a:t>شخصية غريبة – يتكبر – يتعالى – يستثمر قوته في  العدوان وحش شرس – كأنه وباء – فتوة – قسوة جنونية...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solidFill>
                      <a:schemeClr val="tx1">
                        <a:lumMod val="85000"/>
                      </a:schemeClr>
                    </a:solidFill>
                  </a:tcPr>
                </a:tc>
                <a:extLst>
                  <a:ext uri="{0D108BD9-81ED-4DB2-BD59-A6C34878D82A}">
                    <a16:rowId xmlns:a16="http://schemas.microsoft.com/office/drawing/2014/main" val="3566754517"/>
                  </a:ext>
                </a:extLst>
              </a:tr>
            </a:tbl>
          </a:graphicData>
        </a:graphic>
      </p:graphicFrame>
    </p:spTree>
    <p:extLst>
      <p:ext uri="{BB962C8B-B14F-4D97-AF65-F5344CB8AC3E}">
        <p14:creationId xmlns:p14="http://schemas.microsoft.com/office/powerpoint/2010/main" val="9947663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6608" y="640080"/>
            <a:ext cx="11844997" cy="6001643"/>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AutoNum type="arabicPeriod" startAt="2"/>
            </a:pPr>
            <a:r>
              <a:rPr lang="ar-MA" sz="4000" b="1" u="sng" dirty="0">
                <a:solidFill>
                  <a:srgbClr val="00B050"/>
                </a:solidFill>
                <a:effectLst>
                  <a:outerShdw blurRad="38100" dist="38100" dir="2700000" algn="tl">
                    <a:srgbClr val="000000">
                      <a:alpha val="43137"/>
                    </a:srgbClr>
                  </a:outerShdw>
                </a:effectLst>
              </a:rPr>
              <a:t>لغة النص </a:t>
            </a:r>
            <a:r>
              <a:rPr lang="ar-MA" sz="4000" b="1" u="sng" dirty="0" smtClean="0">
                <a:solidFill>
                  <a:srgbClr val="00B050"/>
                </a:solidFill>
                <a:effectLst>
                  <a:outerShdw blurRad="38100" dist="38100" dir="2700000" algn="tl">
                    <a:srgbClr val="000000">
                      <a:alpha val="43137"/>
                    </a:srgbClr>
                  </a:outerShdw>
                </a:effectLst>
              </a:rPr>
              <a:t>وأسلوبه:</a:t>
            </a:r>
          </a:p>
          <a:p>
            <a:pPr algn="r" rtl="1">
              <a:lnSpc>
                <a:spcPct val="150000"/>
              </a:lnSpc>
            </a:pPr>
            <a:r>
              <a:rPr lang="ar-MA" sz="3600" b="1" dirty="0">
                <a:solidFill>
                  <a:schemeClr val="bg1"/>
                </a:solidFill>
                <a:effectLst>
                  <a:outerShdw blurRad="38100" dist="38100" dir="2700000" algn="tl">
                    <a:srgbClr val="000000">
                      <a:alpha val="43137"/>
                    </a:srgbClr>
                  </a:outerShdw>
                </a:effectLst>
              </a:rPr>
              <a:t>¤ نسجل غلبة </a:t>
            </a:r>
            <a:r>
              <a:rPr lang="ar-MA" sz="3600" b="1" dirty="0">
                <a:solidFill>
                  <a:srgbClr val="00B050"/>
                </a:solidFill>
                <a:effectLst>
                  <a:outerShdw blurRad="38100" dist="38100" dir="2700000" algn="tl">
                    <a:srgbClr val="000000">
                      <a:alpha val="43137"/>
                    </a:srgbClr>
                  </a:outerShdw>
                </a:effectLst>
              </a:rPr>
              <a:t>الأفعال المضارعة </a:t>
            </a:r>
            <a:r>
              <a:rPr lang="ar-MA" sz="3600" b="1" dirty="0">
                <a:solidFill>
                  <a:schemeClr val="bg1"/>
                </a:solidFill>
                <a:effectLst>
                  <a:outerShdw blurRad="38100" dist="38100" dir="2700000" algn="tl">
                    <a:srgbClr val="000000">
                      <a:alpha val="43137"/>
                    </a:srgbClr>
                  </a:outerShdw>
                </a:effectLst>
              </a:rPr>
              <a:t>في النص؛ استخرج أمثلة عنها، وأبرز السر وراء ذلك؟</a:t>
            </a:r>
          </a:p>
          <a:p>
            <a:pPr algn="r" rtl="1">
              <a:lnSpc>
                <a:spcPct val="150000"/>
              </a:lnSpc>
            </a:pPr>
            <a:r>
              <a:rPr lang="ar-MA" sz="3600" b="1" dirty="0">
                <a:solidFill>
                  <a:schemeClr val="bg1"/>
                </a:solidFill>
                <a:effectLst>
                  <a:outerShdw blurRad="38100" dist="38100" dir="2700000" algn="tl">
                    <a:srgbClr val="000000">
                      <a:alpha val="43137"/>
                    </a:srgbClr>
                  </a:outerShdw>
                </a:effectLst>
              </a:rPr>
              <a:t>¤ تعرفنا فيما سبق على أن هذا النص وصفي؛ قف عند </a:t>
            </a:r>
            <a:r>
              <a:rPr lang="ar-MA" sz="3600" b="1" dirty="0">
                <a:solidFill>
                  <a:srgbClr val="00B050"/>
                </a:solidFill>
                <a:effectLst>
                  <a:outerShdw blurRad="38100" dist="38100" dir="2700000" algn="tl">
                    <a:srgbClr val="000000">
                      <a:alpha val="43137"/>
                    </a:srgbClr>
                  </a:outerShdw>
                </a:effectLst>
              </a:rPr>
              <a:t>أسلوب الوصف </a:t>
            </a:r>
            <a:r>
              <a:rPr lang="ar-MA" sz="3600" b="1" dirty="0">
                <a:solidFill>
                  <a:schemeClr val="bg1"/>
                </a:solidFill>
                <a:effectLst>
                  <a:outerShdw blurRad="38100" dist="38100" dir="2700000" algn="tl">
                    <a:srgbClr val="000000">
                      <a:alpha val="43137"/>
                    </a:srgbClr>
                  </a:outerShdw>
                </a:effectLst>
              </a:rPr>
              <a:t>في النص واستخرج أمثلة عنه مبرزا دلالته؟</a:t>
            </a:r>
          </a:p>
          <a:p>
            <a:pPr algn="r" rtl="1">
              <a:lnSpc>
                <a:spcPct val="150000"/>
              </a:lnSpc>
            </a:pPr>
            <a:r>
              <a:rPr lang="ar-MA" sz="3600" b="1" dirty="0">
                <a:solidFill>
                  <a:schemeClr val="bg1"/>
                </a:solidFill>
                <a:effectLst>
                  <a:outerShdw blurRad="38100" dist="38100" dir="2700000" algn="tl">
                    <a:srgbClr val="000000">
                      <a:alpha val="43137"/>
                    </a:srgbClr>
                  </a:outerShdw>
                </a:effectLst>
              </a:rPr>
              <a:t>¤ تضمن النص </a:t>
            </a:r>
            <a:r>
              <a:rPr lang="ar-MA" sz="3600" b="1" dirty="0">
                <a:solidFill>
                  <a:srgbClr val="00B050"/>
                </a:solidFill>
                <a:effectLst>
                  <a:outerShdw blurRad="38100" dist="38100" dir="2700000" algn="tl">
                    <a:srgbClr val="000000">
                      <a:alpha val="43137"/>
                    </a:srgbClr>
                  </a:outerShdw>
                </a:effectLst>
              </a:rPr>
              <a:t>ألفاظا عامية </a:t>
            </a:r>
            <a:r>
              <a:rPr lang="ar-MA" sz="3600" b="1" dirty="0">
                <a:solidFill>
                  <a:schemeClr val="bg1"/>
                </a:solidFill>
                <a:effectLst>
                  <a:outerShdw blurRad="38100" dist="38100" dir="2700000" algn="tl">
                    <a:srgbClr val="000000">
                      <a:alpha val="43137"/>
                    </a:srgbClr>
                  </a:outerShdw>
                </a:effectLst>
              </a:rPr>
              <a:t>تتصل بالمجتمع المصري، ما غاية الكاتب من إيرادها؟</a:t>
            </a:r>
          </a:p>
        </p:txBody>
      </p:sp>
    </p:spTree>
    <p:extLst>
      <p:ext uri="{BB962C8B-B14F-4D97-AF65-F5344CB8AC3E}">
        <p14:creationId xmlns:p14="http://schemas.microsoft.com/office/powerpoint/2010/main" val="35686192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605</TotalTime>
  <Words>690</Words>
  <Application>Microsoft Office PowerPoint</Application>
  <PresentationFormat>Widescreen</PresentationFormat>
  <Paragraphs>77</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Arabic Transparent</vt:lpstr>
      <vt:lpstr>Arial</vt:lpstr>
      <vt:lpstr>Calibri</vt:lpstr>
      <vt:lpstr>Century Gothic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58</cp:revision>
  <dcterms:created xsi:type="dcterms:W3CDTF">2022-09-26T12:22:46Z</dcterms:created>
  <dcterms:modified xsi:type="dcterms:W3CDTF">2023-03-13T19:28:38Z</dcterms:modified>
</cp:coreProperties>
</file>