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2" r:id="rId3"/>
    <p:sldId id="289" r:id="rId4"/>
    <p:sldId id="291" r:id="rId5"/>
    <p:sldId id="280" r:id="rId6"/>
    <p:sldId id="296" r:id="rId7"/>
    <p:sldId id="265" r:id="rId8"/>
    <p:sldId id="297" r:id="rId9"/>
    <p:sldId id="294" r:id="rId10"/>
    <p:sldId id="298" r:id="rId11"/>
    <p:sldId id="290" r:id="rId12"/>
    <p:sldId id="299"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72"/>
            <p14:sldId id="289"/>
            <p14:sldId id="291"/>
            <p14:sldId id="280"/>
            <p14:sldId id="296"/>
          </p14:sldIdLst>
        </p14:section>
        <p14:section name="الحصة الثانية" id="{2A91C92C-40D6-4917-917C-47E3B2CEE21D}">
          <p14:sldIdLst>
            <p14:sldId id="265"/>
            <p14:sldId id="297"/>
            <p14:sldId id="294"/>
            <p14:sldId id="298"/>
            <p14:sldId id="290"/>
            <p14:sldId id="299"/>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20-10-1444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20-10-1444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20-10-1444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20-10-1444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20-10-1444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20-10-1444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20-10-1444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20-10-1444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0161" y="2897946"/>
            <a:ext cx="9868488" cy="923330"/>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مكـــــون: </a:t>
            </a:r>
            <a:r>
              <a:rPr lang="ar-MA" sz="5400" b="1" dirty="0" smtClean="0">
                <a:solidFill>
                  <a:schemeClr val="bg1"/>
                </a:solidFill>
              </a:rPr>
              <a:t>الــقـــــــــراءة</a:t>
            </a:r>
            <a:r>
              <a:rPr lang="ar-MA" sz="5400" b="1" dirty="0" smtClean="0"/>
              <a:t> </a:t>
            </a:r>
            <a:endParaRPr lang="ar-MA" sz="5400" b="1" dirty="0"/>
          </a:p>
        </p:txBody>
      </p:sp>
      <p:sp>
        <p:nvSpPr>
          <p:cNvPr id="5" name="TextBox 4"/>
          <p:cNvSpPr txBox="1"/>
          <p:nvPr/>
        </p:nvSpPr>
        <p:spPr>
          <a:xfrm>
            <a:off x="1280160" y="4276578"/>
            <a:ext cx="9868487" cy="923330"/>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5400" b="1" dirty="0" smtClean="0">
                <a:solidFill>
                  <a:srgbClr val="FF0000"/>
                </a:solidFill>
                <a:effectLst>
                  <a:outerShdw blurRad="38100" dist="38100" dir="2700000" algn="tl">
                    <a:srgbClr val="000000">
                      <a:alpha val="43137"/>
                    </a:srgbClr>
                  </a:outerShdw>
                </a:effectLst>
              </a:rPr>
              <a:t>الموضوع</a:t>
            </a:r>
            <a:r>
              <a:rPr lang="ar-MA" sz="5400" b="1" dirty="0">
                <a:solidFill>
                  <a:srgbClr val="FF0000"/>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السينما والمسرح . </a:t>
            </a:r>
            <a:r>
              <a:rPr lang="ar-MA" sz="5400" b="1" dirty="0">
                <a:solidFill>
                  <a:schemeClr val="bg1"/>
                </a:solidFill>
                <a:effectLst>
                  <a:outerShdw blurRad="38100" dist="38100" dir="2700000" algn="tl">
                    <a:srgbClr val="000000">
                      <a:alpha val="43137"/>
                    </a:srgbClr>
                  </a:outerShdw>
                </a:effectLst>
              </a:rPr>
              <a:t>ص </a:t>
            </a:r>
            <a:r>
              <a:rPr lang="ar-MA" sz="5400" b="1" dirty="0" smtClean="0">
                <a:solidFill>
                  <a:schemeClr val="bg1"/>
                </a:solidFill>
                <a:effectLst>
                  <a:outerShdw blurRad="38100" dist="38100" dir="2700000" algn="tl">
                    <a:srgbClr val="000000">
                      <a:alpha val="43137"/>
                    </a:srgbClr>
                  </a:outerShdw>
                </a:effectLst>
              </a:rPr>
              <a:t>192</a:t>
            </a:r>
            <a:endParaRPr lang="ar-MA" sz="54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280161" y="1519314"/>
            <a:ext cx="9868488" cy="923330"/>
          </a:xfrm>
          <a:prstGeom prst="rect">
            <a:avLst/>
          </a:prstGeom>
          <a:solidFill>
            <a:schemeClr val="accent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المجـــــال: </a:t>
            </a:r>
            <a:r>
              <a:rPr lang="ar-MA" sz="5400" b="1" dirty="0" smtClean="0">
                <a:solidFill>
                  <a:schemeClr val="bg1"/>
                </a:solidFill>
              </a:rPr>
              <a:t>الثقافي </a:t>
            </a:r>
            <a:r>
              <a:rPr lang="ar-MA" sz="5400" b="1" dirty="0">
                <a:solidFill>
                  <a:schemeClr val="bg1"/>
                </a:solidFill>
              </a:rPr>
              <a:t>والثقافي</a:t>
            </a:r>
            <a:endParaRPr lang="ar-MA" sz="5400" b="1" dirty="0"/>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117693"/>
            <a:ext cx="11904858" cy="6740307"/>
          </a:xfrm>
          <a:prstGeom prst="rect">
            <a:avLst/>
          </a:prstGeom>
          <a:solidFill>
            <a:schemeClr val="accent2">
              <a:lumMod val="40000"/>
              <a:lumOff val="60000"/>
            </a:schemeClr>
          </a:solidFill>
        </p:spPr>
        <p:txBody>
          <a:bodyPr wrap="square" rtlCol="1">
            <a:spAutoFit/>
          </a:bodyPr>
          <a:lstStyle/>
          <a:p>
            <a:pPr lvl="0" algn="r" rtl="1"/>
            <a:r>
              <a:rPr lang="ar-MA" sz="3600" b="1" u="sng" dirty="0" smtClean="0">
                <a:solidFill>
                  <a:srgbClr val="FF0000"/>
                </a:solidFill>
                <a:effectLst>
                  <a:outerShdw blurRad="38100" dist="38100" dir="2700000" algn="tl">
                    <a:srgbClr val="000000">
                      <a:alpha val="43137"/>
                    </a:srgbClr>
                  </a:outerShdw>
                </a:effectLst>
              </a:rPr>
              <a:t>2</a:t>
            </a:r>
            <a:r>
              <a:rPr lang="ar-MA" sz="3600" b="1" u="sng" dirty="0">
                <a:solidFill>
                  <a:srgbClr val="FF0000"/>
                </a:solidFill>
                <a:effectLst>
                  <a:outerShdw blurRad="38100" dist="38100" dir="2700000" algn="tl">
                    <a:srgbClr val="000000">
                      <a:alpha val="43137"/>
                    </a:srgbClr>
                  </a:outerShdw>
                </a:effectLst>
              </a:rPr>
              <a:t>. </a:t>
            </a:r>
            <a:r>
              <a:rPr lang="ar-MA" sz="3600" b="1" u="sng" dirty="0" smtClean="0">
                <a:solidFill>
                  <a:srgbClr val="FF0000"/>
                </a:solidFill>
                <a:effectLst>
                  <a:outerShdw blurRad="38100" dist="38100" dir="2700000" algn="tl">
                    <a:srgbClr val="000000">
                      <a:alpha val="43137"/>
                    </a:srgbClr>
                  </a:outerShdw>
                </a:effectLst>
              </a:rPr>
              <a:t>مقومات </a:t>
            </a:r>
            <a:r>
              <a:rPr lang="ar-MA" sz="3600" b="1" u="sng" dirty="0">
                <a:solidFill>
                  <a:srgbClr val="FF0000"/>
                </a:solidFill>
                <a:effectLst>
                  <a:outerShdw blurRad="38100" dist="38100" dir="2700000" algn="tl">
                    <a:srgbClr val="000000">
                      <a:alpha val="43137"/>
                    </a:srgbClr>
                  </a:outerShdw>
                </a:effectLst>
              </a:rPr>
              <a:t>النص الحجاجي:</a:t>
            </a:r>
          </a:p>
          <a:p>
            <a:pPr lvl="0" algn="just" rtl="1">
              <a:buClr>
                <a:srgbClr val="C00000"/>
              </a:buClr>
            </a:pPr>
            <a:r>
              <a:rPr lang="ar-MA" sz="3600" b="1" dirty="0" smtClean="0">
                <a:solidFill>
                  <a:srgbClr val="00B050"/>
                </a:solidFill>
                <a:cs typeface="MCS Erwah S_U normal."/>
              </a:rPr>
              <a:t>أ- عناصر </a:t>
            </a:r>
            <a:r>
              <a:rPr lang="ar-MA" sz="3600" b="1" dirty="0">
                <a:solidFill>
                  <a:srgbClr val="00B050"/>
                </a:solidFill>
                <a:cs typeface="MCS Erwah S_U normal."/>
              </a:rPr>
              <a:t>الحجاج:</a:t>
            </a:r>
            <a:endParaRPr lang="en-US" sz="3600" dirty="0">
              <a:solidFill>
                <a:srgbClr val="00B050"/>
              </a:solidFill>
            </a:endParaRPr>
          </a:p>
          <a:p>
            <a:pPr marL="342900" lvl="0" indent="-342900" algn="just" rtl="1">
              <a:lnSpc>
                <a:spcPct val="150000"/>
              </a:lnSpc>
              <a:buSzPts val="1400"/>
              <a:buFont typeface="Times New Roman" panose="02020603050405020304" pitchFamily="18" charset="0"/>
              <a:buChar char="-"/>
              <a:tabLst>
                <a:tab pos="457200" algn="l"/>
              </a:tabLst>
            </a:pPr>
            <a:r>
              <a:rPr lang="ar-MA" sz="3600" b="1" dirty="0">
                <a:solidFill>
                  <a:schemeClr val="bg1"/>
                </a:solidFill>
                <a:ea typeface="Times New Roman" panose="02020603050405020304" pitchFamily="18" charset="0"/>
                <a:cs typeface="MCS Erwah S_U normal."/>
              </a:rPr>
              <a:t>الأطروحة: </a:t>
            </a:r>
            <a:r>
              <a:rPr lang="ar-MA" sz="3600" b="1" dirty="0">
                <a:solidFill>
                  <a:schemeClr val="bg1"/>
                </a:solidFill>
                <a:ea typeface="Times New Roman" panose="02020603050405020304" pitchFamily="18" charset="0"/>
                <a:cs typeface="MCS Erwah S_U normal."/>
              </a:rPr>
              <a:t>السينما والمسرح والعلاقة بينهما.</a:t>
            </a:r>
            <a:endParaRPr lang="en-US" sz="3600" dirty="0">
              <a:solidFill>
                <a:schemeClr val="bg1"/>
              </a:solidFill>
              <a:ea typeface="Times New Roman" panose="02020603050405020304" pitchFamily="18" charset="0"/>
            </a:endParaRPr>
          </a:p>
          <a:p>
            <a:pPr marL="342900" lvl="0" indent="-342900" algn="just" rtl="1">
              <a:lnSpc>
                <a:spcPct val="150000"/>
              </a:lnSpc>
              <a:buSzPts val="1400"/>
              <a:buFont typeface="Times New Roman" panose="02020603050405020304" pitchFamily="18" charset="0"/>
              <a:buChar char="-"/>
              <a:tabLst>
                <a:tab pos="457200" algn="l"/>
              </a:tabLst>
            </a:pPr>
            <a:r>
              <a:rPr lang="ar-MA" sz="3600" b="1" dirty="0">
                <a:solidFill>
                  <a:schemeClr val="bg1"/>
                </a:solidFill>
                <a:ea typeface="Times New Roman" panose="02020603050405020304" pitchFamily="18" charset="0"/>
                <a:cs typeface="MCS Erwah S_U normal."/>
              </a:rPr>
              <a:t>الأطراف: </a:t>
            </a:r>
            <a:r>
              <a:rPr lang="ar-MA" sz="3600" b="1" dirty="0">
                <a:solidFill>
                  <a:schemeClr val="bg1"/>
                </a:solidFill>
                <a:ea typeface="Times New Roman" panose="02020603050405020304" pitchFamily="18" charset="0"/>
                <a:cs typeface="MCS Erwah S_U normal."/>
              </a:rPr>
              <a:t>(خصوم المسرح </a:t>
            </a:r>
            <a:r>
              <a:rPr lang="ar-MA" sz="3600" b="1" dirty="0">
                <a:solidFill>
                  <a:schemeClr val="bg1"/>
                </a:solidFill>
                <a:ea typeface="Times New Roman" panose="02020603050405020304" pitchFamily="18" charset="0"/>
                <a:cs typeface="MCS Erwah S_U normal."/>
              </a:rPr>
              <a:t>/ </a:t>
            </a:r>
            <a:r>
              <a:rPr lang="ar-MA" sz="3600" b="1" dirty="0">
                <a:solidFill>
                  <a:schemeClr val="bg1"/>
                </a:solidFill>
                <a:ea typeface="Times New Roman" panose="02020603050405020304" pitchFamily="18" charset="0"/>
                <a:cs typeface="MCS Erwah S_U normal."/>
              </a:rPr>
              <a:t>خصوم السينما).</a:t>
            </a:r>
            <a:endParaRPr lang="en-US" sz="3600" dirty="0">
              <a:solidFill>
                <a:schemeClr val="bg1"/>
              </a:solidFill>
              <a:ea typeface="Times New Roman" panose="02020603050405020304" pitchFamily="18" charset="0"/>
            </a:endParaRPr>
          </a:p>
          <a:p>
            <a:pPr algn="just" rtl="1">
              <a:buClr>
                <a:srgbClr val="C00000"/>
              </a:buClr>
            </a:pPr>
            <a:r>
              <a:rPr lang="ar-MA" sz="3600" b="1" dirty="0" smtClean="0">
                <a:solidFill>
                  <a:srgbClr val="00B050"/>
                </a:solidFill>
                <a:cs typeface="MCS Erwah S_U normal."/>
              </a:rPr>
              <a:t>ب- البراهين </a:t>
            </a:r>
            <a:r>
              <a:rPr lang="ar-MA" sz="3600" b="1" dirty="0">
                <a:solidFill>
                  <a:srgbClr val="00B050"/>
                </a:solidFill>
                <a:cs typeface="MCS Erwah S_U normal."/>
              </a:rPr>
              <a:t>والحجج </a:t>
            </a:r>
            <a:r>
              <a:rPr lang="ar-MA" sz="3600" b="1" dirty="0" smtClean="0">
                <a:solidFill>
                  <a:srgbClr val="00B050"/>
                </a:solidFill>
                <a:cs typeface="MCS Erwah S_U normal."/>
              </a:rPr>
              <a:t>:</a:t>
            </a:r>
          </a:p>
          <a:p>
            <a:pPr algn="just" rtl="1">
              <a:buClr>
                <a:srgbClr val="C00000"/>
              </a:buClr>
            </a:pPr>
            <a:endParaRPr lang="ar-MA" sz="3600" b="1" dirty="0" smtClean="0">
              <a:solidFill>
                <a:srgbClr val="00B050"/>
              </a:solidFill>
              <a:cs typeface="MCS Erwah S_U normal."/>
            </a:endParaRPr>
          </a:p>
          <a:p>
            <a:pPr algn="just" rtl="1">
              <a:buClr>
                <a:srgbClr val="C00000"/>
              </a:buClr>
            </a:pPr>
            <a:endParaRPr lang="ar-MA" sz="3600" b="1" dirty="0">
              <a:solidFill>
                <a:srgbClr val="00B050"/>
              </a:solidFill>
              <a:cs typeface="MCS Erwah S_U normal."/>
            </a:endParaRPr>
          </a:p>
          <a:p>
            <a:pPr algn="just" rtl="1">
              <a:buClr>
                <a:srgbClr val="C00000"/>
              </a:buClr>
            </a:pPr>
            <a:endParaRPr lang="ar-MA" sz="3600" b="1" dirty="0" smtClean="0">
              <a:solidFill>
                <a:srgbClr val="00B050"/>
              </a:solidFill>
              <a:cs typeface="MCS Erwah S_U normal."/>
            </a:endParaRPr>
          </a:p>
          <a:p>
            <a:pPr algn="just" rtl="1">
              <a:buClr>
                <a:srgbClr val="C00000"/>
              </a:buClr>
            </a:pPr>
            <a:endParaRPr lang="ar-MA" sz="3600" b="1" dirty="0">
              <a:solidFill>
                <a:srgbClr val="00B050"/>
              </a:solidFill>
              <a:cs typeface="MCS Erwah S_U normal."/>
            </a:endParaRPr>
          </a:p>
          <a:p>
            <a:pPr algn="just" rtl="1">
              <a:buClr>
                <a:srgbClr val="C00000"/>
              </a:buClr>
            </a:pPr>
            <a:endParaRPr lang="ar-MA" sz="3600" b="1" dirty="0" smtClean="0">
              <a:solidFill>
                <a:srgbClr val="00B050"/>
              </a:solidFill>
              <a:cs typeface="MCS Erwah S_U normal."/>
            </a:endParaRPr>
          </a:p>
          <a:p>
            <a:pPr algn="just" rtl="1">
              <a:buClr>
                <a:srgbClr val="C00000"/>
              </a:buClr>
            </a:pPr>
            <a:endParaRPr lang="en-US" sz="3600" b="1" dirty="0">
              <a:solidFill>
                <a:srgbClr val="00B050"/>
              </a:solidFill>
              <a:cs typeface="MCS Erwah S_U normal."/>
            </a:endParaRPr>
          </a:p>
        </p:txBody>
      </p:sp>
      <p:graphicFrame>
        <p:nvGraphicFramePr>
          <p:cNvPr id="2" name="Table 1"/>
          <p:cNvGraphicFramePr>
            <a:graphicFrameLocks noGrp="1"/>
          </p:cNvGraphicFramePr>
          <p:nvPr>
            <p:extLst>
              <p:ext uri="{D42A27DB-BD31-4B8C-83A1-F6EECF244321}">
                <p14:modId xmlns:p14="http://schemas.microsoft.com/office/powerpoint/2010/main" val="2653753628"/>
              </p:ext>
            </p:extLst>
          </p:nvPr>
        </p:nvGraphicFramePr>
        <p:xfrm>
          <a:off x="324973" y="3650530"/>
          <a:ext cx="11585356" cy="2926080"/>
        </p:xfrm>
        <a:graphic>
          <a:graphicData uri="http://schemas.openxmlformats.org/drawingml/2006/table">
            <a:tbl>
              <a:tblPr rtl="1" firstRow="1" firstCol="1" bandRow="1">
                <a:tableStyleId>{5C22544A-7EE6-4342-B048-85BDC9FD1C3A}</a:tableStyleId>
              </a:tblPr>
              <a:tblGrid>
                <a:gridCol w="5391165">
                  <a:extLst>
                    <a:ext uri="{9D8B030D-6E8A-4147-A177-3AD203B41FA5}">
                      <a16:colId xmlns:a16="http://schemas.microsoft.com/office/drawing/2014/main" val="34868695"/>
                    </a:ext>
                  </a:extLst>
                </a:gridCol>
                <a:gridCol w="6194191">
                  <a:extLst>
                    <a:ext uri="{9D8B030D-6E8A-4147-A177-3AD203B41FA5}">
                      <a16:colId xmlns:a16="http://schemas.microsoft.com/office/drawing/2014/main" val="841435906"/>
                    </a:ext>
                  </a:extLst>
                </a:gridCol>
              </a:tblGrid>
              <a:tr h="152400">
                <a:tc>
                  <a:txBody>
                    <a:bodyPr/>
                    <a:lstStyle/>
                    <a:p>
                      <a:pPr algn="ctr" rtl="1">
                        <a:spcAft>
                          <a:spcPts val="0"/>
                        </a:spcAft>
                      </a:pPr>
                      <a:r>
                        <a:rPr lang="ar-MA" sz="3200" b="1" dirty="0">
                          <a:solidFill>
                            <a:schemeClr val="bg1"/>
                          </a:solidFill>
                          <a:effectLst/>
                        </a:rPr>
                        <a:t>خصوم المسرح</a:t>
                      </a:r>
                      <a:endParaRPr lang="en-US" sz="3200" b="1" dirty="0">
                        <a:solidFill>
                          <a:schemeClr val="bg1"/>
                        </a:solidFill>
                        <a:effectLst/>
                        <a:latin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rtl="1">
                        <a:spcAft>
                          <a:spcPts val="0"/>
                        </a:spcAft>
                      </a:pPr>
                      <a:r>
                        <a:rPr lang="ar-MA" sz="3200" b="1" dirty="0">
                          <a:solidFill>
                            <a:schemeClr val="bg1"/>
                          </a:solidFill>
                          <a:effectLst/>
                        </a:rPr>
                        <a:t>خصوم السينما</a:t>
                      </a:r>
                      <a:endParaRPr lang="en-US" sz="3200" b="1" dirty="0">
                        <a:solidFill>
                          <a:schemeClr val="bg1"/>
                        </a:solidFill>
                        <a:effectLst/>
                        <a:latin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819778645"/>
                  </a:ext>
                </a:extLst>
              </a:tr>
              <a:tr h="246380">
                <a:tc>
                  <a:txBody>
                    <a:bodyPr/>
                    <a:lstStyle/>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ليس </a:t>
                      </a:r>
                      <a:r>
                        <a:rPr lang="ar-MA" sz="3200" b="1" dirty="0">
                          <a:solidFill>
                            <a:schemeClr val="bg1"/>
                          </a:solidFill>
                          <a:effectLst/>
                        </a:rPr>
                        <a:t>المسرح إلا طورا من أطوار الفن عتيقا.</a:t>
                      </a:r>
                      <a:endParaRPr lang="en-US" sz="3200" b="1" dirty="0">
                        <a:solidFill>
                          <a:schemeClr val="bg1"/>
                        </a:solidFill>
                        <a:effectLst/>
                      </a:endParaRPr>
                    </a:p>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لم </a:t>
                      </a:r>
                      <a:r>
                        <a:rPr lang="ar-MA" sz="3200" b="1" dirty="0">
                          <a:solidFill>
                            <a:schemeClr val="bg1"/>
                          </a:solidFill>
                          <a:effectLst/>
                        </a:rPr>
                        <a:t>يعد للتقدم العصري كفئا.</a:t>
                      </a:r>
                      <a:endParaRPr lang="en-US" sz="3200" b="1" dirty="0">
                        <a:solidFill>
                          <a:schemeClr val="bg1"/>
                        </a:solidFill>
                        <a:effectLst/>
                      </a:endParaRPr>
                    </a:p>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السينما </a:t>
                      </a:r>
                      <a:r>
                        <a:rPr lang="ar-MA" sz="3200" b="1" dirty="0">
                          <a:solidFill>
                            <a:schemeClr val="bg1"/>
                          </a:solidFill>
                          <a:effectLst/>
                        </a:rPr>
                        <a:t>هي الفن الحديث الذي يواكب العصر.</a:t>
                      </a:r>
                      <a:endParaRPr lang="en-US" sz="32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إن </a:t>
                      </a:r>
                      <a:r>
                        <a:rPr lang="ar-MA" sz="3200" b="1" dirty="0">
                          <a:solidFill>
                            <a:schemeClr val="bg1"/>
                          </a:solidFill>
                          <a:effectLst/>
                        </a:rPr>
                        <a:t>السينما ليست من الفن في شيء.</a:t>
                      </a:r>
                      <a:endParaRPr lang="en-US" sz="3200" b="1" dirty="0">
                        <a:solidFill>
                          <a:schemeClr val="bg1"/>
                        </a:solidFill>
                        <a:effectLst/>
                      </a:endParaRPr>
                    </a:p>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إنها </a:t>
                      </a:r>
                      <a:r>
                        <a:rPr lang="ar-MA" sz="3200" b="1" dirty="0">
                          <a:solidFill>
                            <a:schemeClr val="bg1"/>
                          </a:solidFill>
                          <a:effectLst/>
                        </a:rPr>
                        <a:t>تقضي على الروح الوطنية التي أذكاها المسرح.</a:t>
                      </a:r>
                      <a:endParaRPr lang="en-US" sz="3200" b="1" dirty="0">
                        <a:solidFill>
                          <a:schemeClr val="bg1"/>
                        </a:solidFill>
                        <a:effectLst/>
                      </a:endParaRPr>
                    </a:p>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إنها </a:t>
                      </a:r>
                      <a:r>
                        <a:rPr lang="ar-MA" sz="3200" b="1" dirty="0">
                          <a:solidFill>
                            <a:schemeClr val="bg1"/>
                          </a:solidFill>
                          <a:effectLst/>
                        </a:rPr>
                        <a:t>تعتمد على اللآلة في كل شيء.</a:t>
                      </a:r>
                      <a:endParaRPr lang="en-US" sz="3200" b="1" dirty="0">
                        <a:solidFill>
                          <a:schemeClr val="bg1"/>
                        </a:solidFill>
                        <a:effectLst/>
                      </a:endParaRPr>
                    </a:p>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-أصالة </a:t>
                      </a:r>
                      <a:r>
                        <a:rPr lang="ar-MA" sz="3200" b="1" dirty="0">
                          <a:solidFill>
                            <a:schemeClr val="bg1"/>
                          </a:solidFill>
                          <a:effectLst/>
                        </a:rPr>
                        <a:t>المسرح وحفاظه على خصائصه.</a:t>
                      </a:r>
                      <a:endParaRPr lang="en-US" sz="32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790297871"/>
                  </a:ext>
                </a:extLst>
              </a:tr>
            </a:tbl>
          </a:graphicData>
        </a:graphic>
      </p:graphicFrame>
    </p:spTree>
    <p:extLst>
      <p:ext uri="{BB962C8B-B14F-4D97-AF65-F5344CB8AC3E}">
        <p14:creationId xmlns:p14="http://schemas.microsoft.com/office/powerpoint/2010/main" val="1744833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4524315"/>
          </a:xfrm>
          <a:prstGeom prst="rect">
            <a:avLst/>
          </a:prstGeom>
          <a:solidFill>
            <a:schemeClr val="accent2">
              <a:lumMod val="40000"/>
              <a:lumOff val="60000"/>
            </a:schemeClr>
          </a:solidFill>
        </p:spPr>
        <p:txBody>
          <a:bodyPr wrap="square" rtlCol="1">
            <a:spAutoFit/>
          </a:bodyPr>
          <a:lstStyle/>
          <a:p>
            <a:pPr lvl="0" algn="just" rtl="1">
              <a:buClr>
                <a:srgbClr val="C00000"/>
              </a:buClr>
            </a:pPr>
            <a:r>
              <a:rPr lang="ar-MA" sz="3600" b="1" dirty="0" smtClean="0">
                <a:solidFill>
                  <a:srgbClr val="00B050"/>
                </a:solidFill>
                <a:cs typeface="MCS Erwah S_U normal."/>
              </a:rPr>
              <a:t>ج- طرق </a:t>
            </a:r>
            <a:r>
              <a:rPr lang="ar-MA" sz="3600" b="1" dirty="0">
                <a:solidFill>
                  <a:srgbClr val="00B050"/>
                </a:solidFill>
                <a:cs typeface="MCS Erwah S_U normal."/>
              </a:rPr>
              <a:t>الإقناع:</a:t>
            </a:r>
            <a:endParaRPr lang="en-US" sz="3600" dirty="0">
              <a:solidFill>
                <a:srgbClr val="00B050"/>
              </a:solidFill>
            </a:endParaRPr>
          </a:p>
          <a:p>
            <a:pPr marL="342900" lvl="0" indent="-342900" algn="just" rtl="1">
              <a:buFont typeface="Traditional Arabic" panose="02020603050405020304" pitchFamily="18" charset="-78"/>
              <a:buChar char="-"/>
            </a:pPr>
            <a:r>
              <a:rPr lang="ar-MA" sz="3600" b="1" dirty="0">
                <a:solidFill>
                  <a:srgbClr val="FF0000"/>
                </a:solidFill>
                <a:ea typeface="Times New Roman" panose="02020603050405020304" pitchFamily="18" charset="0"/>
                <a:cs typeface="MCS Erwah S_U normal."/>
              </a:rPr>
              <a:t>البناء المنطقي </a:t>
            </a:r>
            <a:r>
              <a:rPr lang="ar-MA" sz="3600" b="1" dirty="0" smtClean="0">
                <a:solidFill>
                  <a:srgbClr val="FF0000"/>
                </a:solidFill>
                <a:ea typeface="Times New Roman" panose="02020603050405020304" pitchFamily="18" charset="0"/>
                <a:cs typeface="MCS Erwah S_U normal."/>
              </a:rPr>
              <a:t>للنص</a:t>
            </a:r>
            <a:r>
              <a:rPr lang="ar-MA" sz="3600" b="1" dirty="0">
                <a:solidFill>
                  <a:srgbClr val="FF0000"/>
                </a:solidFill>
                <a:ea typeface="Times New Roman" panose="02020603050405020304" pitchFamily="18" charset="0"/>
                <a:cs typeface="MCS Erwah S_U normal."/>
              </a:rPr>
              <a:t>: </a:t>
            </a:r>
            <a:r>
              <a:rPr lang="ar-MA" sz="3600" b="1" dirty="0" smtClean="0">
                <a:solidFill>
                  <a:schemeClr val="bg1"/>
                </a:solidFill>
                <a:ea typeface="Times New Roman" panose="02020603050405020304" pitchFamily="18" charset="0"/>
                <a:cs typeface="MCS Erwah S_U normal."/>
              </a:rPr>
              <a:t>..............................</a:t>
            </a:r>
            <a:endParaRPr lang="en-US" sz="3600" dirty="0">
              <a:solidFill>
                <a:schemeClr val="bg1"/>
              </a:solidFill>
              <a:ea typeface="Times New Roman" panose="02020603050405020304" pitchFamily="18" charset="0"/>
            </a:endParaRPr>
          </a:p>
          <a:p>
            <a:pPr marL="342900" lvl="0" indent="-342900" algn="just" rtl="1">
              <a:buFont typeface="Traditional Arabic" panose="02020603050405020304" pitchFamily="18" charset="-78"/>
              <a:buChar char="-"/>
            </a:pPr>
            <a:r>
              <a:rPr lang="ar-MA" sz="3600" b="1" dirty="0">
                <a:solidFill>
                  <a:srgbClr val="FF0000"/>
                </a:solidFill>
                <a:ea typeface="Times New Roman" panose="02020603050405020304" pitchFamily="18" charset="0"/>
                <a:cs typeface="MCS Erwah S_U normal."/>
              </a:rPr>
              <a:t>الروابط المنطقية</a:t>
            </a:r>
            <a:r>
              <a:rPr lang="ar-MA" sz="3600" b="1" dirty="0">
                <a:solidFill>
                  <a:schemeClr val="bg1"/>
                </a:solidFill>
                <a:ea typeface="Times New Roman" panose="02020603050405020304" pitchFamily="18" charset="0"/>
                <a:cs typeface="MCS Erwah S_U normal."/>
              </a:rPr>
              <a:t>: </a:t>
            </a:r>
            <a:endParaRPr lang="en-US" sz="3600" dirty="0">
              <a:solidFill>
                <a:schemeClr val="bg1"/>
              </a:solidFill>
              <a:ea typeface="Times New Roman" panose="02020603050405020304" pitchFamily="18" charset="0"/>
            </a:endParaRPr>
          </a:p>
          <a:p>
            <a:pPr marL="800100" lvl="1" indent="-342900" algn="just" rtl="1">
              <a:buFont typeface="Symbol" panose="05050102010706020507" pitchFamily="18" charset="2"/>
              <a:buChar char=""/>
            </a:pPr>
            <a:r>
              <a:rPr lang="ar-MA" sz="3600" b="1" dirty="0">
                <a:solidFill>
                  <a:schemeClr val="bg1"/>
                </a:solidFill>
                <a:ea typeface="Calibri" panose="020F0502020204030204" pitchFamily="34" charset="0"/>
                <a:cs typeface="MCS Erwah S_U normal."/>
              </a:rPr>
              <a:t>الربط بين الجمل : </a:t>
            </a:r>
            <a:r>
              <a:rPr lang="ar-MA" sz="3600" b="1" dirty="0" smtClean="0">
                <a:solidFill>
                  <a:schemeClr val="bg1"/>
                </a:solidFill>
                <a:ea typeface="Calibri" panose="020F0502020204030204" pitchFamily="34" charset="0"/>
                <a:cs typeface="MCS Erwah S_U normal."/>
              </a:rPr>
              <a:t>(........................)</a:t>
            </a:r>
            <a:endParaRPr lang="en-US" sz="3600" dirty="0">
              <a:solidFill>
                <a:schemeClr val="bg1"/>
              </a:solidFill>
              <a:ea typeface="Calibri" panose="020F0502020204030204" pitchFamily="34" charset="0"/>
              <a:cs typeface="Arial" panose="020B0604020202020204" pitchFamily="34" charset="0"/>
            </a:endParaRPr>
          </a:p>
          <a:p>
            <a:pPr marL="800100" lvl="1" indent="-342900" algn="just" rtl="1">
              <a:buFont typeface="Symbol" panose="05050102010706020507" pitchFamily="18" charset="2"/>
              <a:buChar char=""/>
            </a:pPr>
            <a:r>
              <a:rPr lang="ar-MA" sz="3600" b="1" dirty="0">
                <a:solidFill>
                  <a:schemeClr val="bg1"/>
                </a:solidFill>
                <a:ea typeface="Calibri" panose="020F0502020204030204" pitchFamily="34" charset="0"/>
                <a:cs typeface="MCS Erwah S_U normal."/>
              </a:rPr>
              <a:t>الربط بين الفقرات: </a:t>
            </a:r>
            <a:r>
              <a:rPr lang="ar-MA" sz="3600" b="1" dirty="0" smtClean="0">
                <a:solidFill>
                  <a:schemeClr val="bg1"/>
                </a:solidFill>
                <a:ea typeface="Calibri" panose="020F0502020204030204" pitchFamily="34" charset="0"/>
                <a:cs typeface="MCS Erwah S_U normal."/>
              </a:rPr>
              <a:t>(.......................)</a:t>
            </a:r>
            <a:endParaRPr lang="en-US" sz="3600" dirty="0">
              <a:solidFill>
                <a:schemeClr val="bg1"/>
              </a:solidFill>
              <a:ea typeface="Calibri" panose="020F0502020204030204" pitchFamily="34" charset="0"/>
              <a:cs typeface="Arial" panose="020B0604020202020204" pitchFamily="34" charset="0"/>
            </a:endParaRPr>
          </a:p>
          <a:p>
            <a:pPr algn="just" rtl="1">
              <a:buClr>
                <a:srgbClr val="C00000"/>
              </a:buClr>
            </a:pPr>
            <a:r>
              <a:rPr lang="ar-MA" sz="3600" b="1" dirty="0">
                <a:solidFill>
                  <a:srgbClr val="00B050"/>
                </a:solidFill>
                <a:cs typeface="MCS Erwah S_U normal."/>
              </a:rPr>
              <a:t>د- أساليب الإثبات:</a:t>
            </a:r>
            <a:endParaRPr lang="en-US" sz="3600" b="1" dirty="0">
              <a:solidFill>
                <a:srgbClr val="00B050"/>
              </a:solidFill>
              <a:cs typeface="MCS Erwah S_U normal."/>
            </a:endParaRPr>
          </a:p>
          <a:p>
            <a:pPr marL="342900" lvl="0" indent="-342900" algn="just" rtl="1">
              <a:buClr>
                <a:srgbClr val="7030A0"/>
              </a:buClr>
              <a:buFont typeface="Times New Roman" panose="02020603050405020304" pitchFamily="18" charset="0"/>
              <a:buChar char="-"/>
            </a:pPr>
            <a:r>
              <a:rPr lang="ar-MA" sz="3600" b="1" dirty="0" smtClean="0">
                <a:solidFill>
                  <a:srgbClr val="FF0000"/>
                </a:solidFill>
                <a:ea typeface="Times New Roman" panose="02020603050405020304" pitchFamily="18" charset="0"/>
                <a:cs typeface="MCS Erwah S_U normal."/>
              </a:rPr>
              <a:t>التكرار</a:t>
            </a:r>
            <a:r>
              <a:rPr lang="ar-MA" sz="3600" b="1" dirty="0">
                <a:solidFill>
                  <a:schemeClr val="bg1"/>
                </a:solidFill>
                <a:ea typeface="Times New Roman" panose="02020603050405020304" pitchFamily="18" charset="0"/>
                <a:cs typeface="MCS Erwah S_U normal."/>
              </a:rPr>
              <a:t>: </a:t>
            </a:r>
            <a:r>
              <a:rPr lang="ar-MA" sz="3600" b="1" dirty="0">
                <a:solidFill>
                  <a:schemeClr val="bg1"/>
                </a:solidFill>
                <a:ea typeface="Times New Roman" panose="02020603050405020304" pitchFamily="18" charset="0"/>
                <a:cs typeface="MCS Erwah S_U normal."/>
              </a:rPr>
              <a:t>( </a:t>
            </a:r>
            <a:r>
              <a:rPr lang="ar-MA" sz="3600" b="1" dirty="0" smtClean="0">
                <a:solidFill>
                  <a:schemeClr val="bg1"/>
                </a:solidFill>
                <a:ea typeface="Times New Roman" panose="02020603050405020304" pitchFamily="18" charset="0"/>
                <a:cs typeface="MCS Erwah S_U normal."/>
              </a:rPr>
              <a:t>..................................)</a:t>
            </a:r>
            <a:endParaRPr lang="en-US" sz="3600" dirty="0">
              <a:solidFill>
                <a:schemeClr val="bg1"/>
              </a:solidFill>
              <a:ea typeface="Times New Roman" panose="02020603050405020304" pitchFamily="18" charset="0"/>
            </a:endParaRPr>
          </a:p>
          <a:p>
            <a:pPr marL="342900" lvl="0" indent="-342900" algn="just" rtl="1">
              <a:buClr>
                <a:srgbClr val="7030A0"/>
              </a:buClr>
              <a:buFont typeface="Times New Roman" panose="02020603050405020304" pitchFamily="18" charset="0"/>
              <a:buChar char="-"/>
            </a:pPr>
            <a:r>
              <a:rPr lang="ar-MA" sz="3600" b="1" dirty="0" smtClean="0">
                <a:solidFill>
                  <a:srgbClr val="FF0000"/>
                </a:solidFill>
                <a:ea typeface="Times New Roman" panose="02020603050405020304" pitchFamily="18" charset="0"/>
                <a:cs typeface="MCS Erwah S_U normal."/>
              </a:rPr>
              <a:t>التعريف</a:t>
            </a:r>
            <a:r>
              <a:rPr lang="ar-MA" sz="3600" b="1" dirty="0">
                <a:solidFill>
                  <a:schemeClr val="bg1"/>
                </a:solidFill>
                <a:ea typeface="Times New Roman" panose="02020603050405020304" pitchFamily="18" charset="0"/>
                <a:cs typeface="MCS Erwah S_U normal."/>
              </a:rPr>
              <a:t>: بغية التفسير والشرح،(فالفن هو في جوهره ابن </a:t>
            </a:r>
            <a:r>
              <a:rPr lang="ar-MA" sz="3600" b="1" dirty="0" smtClean="0">
                <a:solidFill>
                  <a:schemeClr val="bg1"/>
                </a:solidFill>
                <a:ea typeface="Times New Roman" panose="02020603050405020304" pitchFamily="18" charset="0"/>
                <a:cs typeface="MCS Erwah S_U normal."/>
              </a:rPr>
              <a:t>السينما).</a:t>
            </a:r>
            <a:endParaRPr lang="en-US" sz="3600" dirty="0">
              <a:solidFill>
                <a:schemeClr val="bg1"/>
              </a:solidFill>
              <a:effectLst/>
              <a:ea typeface="Times New Roman" panose="02020603050405020304" pitchFamily="18" charset="0"/>
            </a:endParaRPr>
          </a:p>
        </p:txBody>
      </p:sp>
    </p:spTree>
    <p:extLst>
      <p:ext uri="{BB962C8B-B14F-4D97-AF65-F5344CB8AC3E}">
        <p14:creationId xmlns:p14="http://schemas.microsoft.com/office/powerpoint/2010/main" val="3677993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5632311"/>
          </a:xfrm>
          <a:prstGeom prst="rect">
            <a:avLst/>
          </a:prstGeom>
          <a:solidFill>
            <a:schemeClr val="accent2">
              <a:lumMod val="40000"/>
              <a:lumOff val="60000"/>
            </a:schemeClr>
          </a:solidFill>
        </p:spPr>
        <p:txBody>
          <a:bodyPr wrap="square" rtlCol="1">
            <a:spAutoFit/>
          </a:bodyPr>
          <a:lstStyle/>
          <a:p>
            <a:pPr lvl="0" algn="just" rtl="1">
              <a:buClr>
                <a:srgbClr val="C00000"/>
              </a:buClr>
            </a:pPr>
            <a:r>
              <a:rPr lang="ar-MA" sz="3600" b="1" dirty="0" smtClean="0">
                <a:solidFill>
                  <a:srgbClr val="00B050"/>
                </a:solidFill>
                <a:cs typeface="MCS Erwah S_U normal."/>
              </a:rPr>
              <a:t>ج- طرق </a:t>
            </a:r>
            <a:r>
              <a:rPr lang="ar-MA" sz="3600" b="1" dirty="0">
                <a:solidFill>
                  <a:srgbClr val="00B050"/>
                </a:solidFill>
                <a:cs typeface="MCS Erwah S_U normal."/>
              </a:rPr>
              <a:t>الإقناع:</a:t>
            </a:r>
            <a:endParaRPr lang="en-US" sz="3600" dirty="0">
              <a:solidFill>
                <a:srgbClr val="00B050"/>
              </a:solidFill>
            </a:endParaRPr>
          </a:p>
          <a:p>
            <a:pPr marL="342900" lvl="0" indent="-342900" algn="just" rtl="1">
              <a:buFont typeface="Traditional Arabic" panose="02020603050405020304" pitchFamily="18" charset="-78"/>
              <a:buChar char="-"/>
            </a:pPr>
            <a:r>
              <a:rPr lang="ar-MA" sz="3600" b="1" dirty="0">
                <a:solidFill>
                  <a:srgbClr val="FF0000"/>
                </a:solidFill>
                <a:ea typeface="Times New Roman" panose="02020603050405020304" pitchFamily="18" charset="0"/>
                <a:cs typeface="MCS Erwah S_U normal."/>
              </a:rPr>
              <a:t>البناء المنطقي </a:t>
            </a:r>
            <a:r>
              <a:rPr lang="ar-MA" sz="3600" b="1" dirty="0" smtClean="0">
                <a:solidFill>
                  <a:srgbClr val="FF0000"/>
                </a:solidFill>
                <a:ea typeface="Times New Roman" panose="02020603050405020304" pitchFamily="18" charset="0"/>
                <a:cs typeface="MCS Erwah S_U normal."/>
              </a:rPr>
              <a:t>للنص</a:t>
            </a:r>
            <a:r>
              <a:rPr lang="ar-MA" sz="3600" b="1" dirty="0">
                <a:solidFill>
                  <a:srgbClr val="FF0000"/>
                </a:solidFill>
                <a:ea typeface="Times New Roman" panose="02020603050405020304" pitchFamily="18" charset="0"/>
                <a:cs typeface="MCS Erwah S_U normal."/>
              </a:rPr>
              <a:t>: </a:t>
            </a:r>
            <a:r>
              <a:rPr lang="ar-MA" sz="3600" b="1" dirty="0">
                <a:solidFill>
                  <a:schemeClr val="bg1"/>
                </a:solidFill>
                <a:ea typeface="Times New Roman" panose="02020603050405020304" pitchFamily="18" charset="0"/>
                <a:cs typeface="MCS Erwah S_U normal."/>
              </a:rPr>
              <a:t>عرض الفكرة في الإستهلال، التنبيه إلى العلاقة الوطيدة بين السينما والمسرح، ثم عرض موقف كل طرف على حدة، والخلوص في النهاية إلى أن السينما هي مجرد تطور </a:t>
            </a:r>
            <a:r>
              <a:rPr lang="ar-MA" sz="3600" b="1" dirty="0" smtClean="0">
                <a:solidFill>
                  <a:schemeClr val="bg1"/>
                </a:solidFill>
                <a:ea typeface="Times New Roman" panose="02020603050405020304" pitchFamily="18" charset="0"/>
                <a:cs typeface="MCS Erwah S_U normal."/>
              </a:rPr>
              <a:t>للمسرح.</a:t>
            </a:r>
            <a:endParaRPr lang="en-US" sz="3600" dirty="0">
              <a:solidFill>
                <a:schemeClr val="bg1"/>
              </a:solidFill>
              <a:ea typeface="Times New Roman" panose="02020603050405020304" pitchFamily="18" charset="0"/>
            </a:endParaRPr>
          </a:p>
          <a:p>
            <a:pPr marL="342900" lvl="0" indent="-342900" algn="just" rtl="1">
              <a:buFont typeface="Traditional Arabic" panose="02020603050405020304" pitchFamily="18" charset="-78"/>
              <a:buChar char="-"/>
            </a:pPr>
            <a:r>
              <a:rPr lang="ar-MA" sz="3600" b="1" dirty="0">
                <a:solidFill>
                  <a:srgbClr val="FF0000"/>
                </a:solidFill>
                <a:ea typeface="Times New Roman" panose="02020603050405020304" pitchFamily="18" charset="0"/>
                <a:cs typeface="MCS Erwah S_U normal."/>
              </a:rPr>
              <a:t>الروابط المنطقية</a:t>
            </a:r>
            <a:r>
              <a:rPr lang="ar-MA" sz="3600" b="1" dirty="0">
                <a:solidFill>
                  <a:schemeClr val="bg1"/>
                </a:solidFill>
                <a:ea typeface="Times New Roman" panose="02020603050405020304" pitchFamily="18" charset="0"/>
                <a:cs typeface="MCS Erwah S_U normal."/>
              </a:rPr>
              <a:t>: </a:t>
            </a:r>
            <a:endParaRPr lang="en-US" sz="3600" dirty="0">
              <a:solidFill>
                <a:schemeClr val="bg1"/>
              </a:solidFill>
              <a:ea typeface="Times New Roman" panose="02020603050405020304" pitchFamily="18" charset="0"/>
            </a:endParaRPr>
          </a:p>
          <a:p>
            <a:pPr marL="800100" lvl="1" indent="-342900" algn="just" rtl="1">
              <a:buFont typeface="Symbol" panose="05050102010706020507" pitchFamily="18" charset="2"/>
              <a:buChar char=""/>
            </a:pPr>
            <a:r>
              <a:rPr lang="ar-MA" sz="3600" b="1" dirty="0">
                <a:solidFill>
                  <a:schemeClr val="bg1"/>
                </a:solidFill>
                <a:ea typeface="Calibri" panose="020F0502020204030204" pitchFamily="34" charset="0"/>
                <a:cs typeface="MCS Erwah S_U normal."/>
              </a:rPr>
              <a:t>الربط بين الجمل : </a:t>
            </a:r>
            <a:r>
              <a:rPr lang="ar-MA" sz="3600" b="1" dirty="0">
                <a:solidFill>
                  <a:schemeClr val="bg1"/>
                </a:solidFill>
                <a:ea typeface="Calibri" panose="020F0502020204030204" pitchFamily="34" charset="0"/>
                <a:cs typeface="MCS Erwah S_U normal."/>
              </a:rPr>
              <a:t>(الواو، إذ، فهي، وقد، لم...)</a:t>
            </a:r>
            <a:endParaRPr lang="en-US" sz="3600" dirty="0">
              <a:solidFill>
                <a:schemeClr val="bg1"/>
              </a:solidFill>
              <a:ea typeface="Calibri" panose="020F0502020204030204" pitchFamily="34" charset="0"/>
              <a:cs typeface="Arial" panose="020B0604020202020204" pitchFamily="34" charset="0"/>
            </a:endParaRPr>
          </a:p>
          <a:p>
            <a:pPr marL="800100" lvl="1" indent="-342900" algn="just" rtl="1">
              <a:buFont typeface="Symbol" panose="05050102010706020507" pitchFamily="18" charset="2"/>
              <a:buChar char=""/>
            </a:pPr>
            <a:r>
              <a:rPr lang="ar-MA" sz="3600" b="1" dirty="0">
                <a:solidFill>
                  <a:schemeClr val="bg1"/>
                </a:solidFill>
                <a:ea typeface="Calibri" panose="020F0502020204030204" pitchFamily="34" charset="0"/>
                <a:cs typeface="MCS Erwah S_U normal."/>
              </a:rPr>
              <a:t>الربط بين الفقرات: </a:t>
            </a:r>
            <a:r>
              <a:rPr lang="ar-MA" sz="3600" b="1" dirty="0">
                <a:solidFill>
                  <a:schemeClr val="bg1"/>
                </a:solidFill>
                <a:ea typeface="Calibri" panose="020F0502020204030204" pitchFamily="34" charset="0"/>
                <a:cs typeface="MCS Erwah S_U normal."/>
              </a:rPr>
              <a:t>(من، لا، وأظن، ولهذه، وليس، وما</a:t>
            </a:r>
            <a:r>
              <a:rPr lang="ar-MA" sz="3600" b="1" dirty="0" smtClean="0">
                <a:solidFill>
                  <a:schemeClr val="bg1"/>
                </a:solidFill>
                <a:ea typeface="Calibri" panose="020F0502020204030204" pitchFamily="34" charset="0"/>
                <a:cs typeface="MCS Erwah S_U normal."/>
              </a:rPr>
              <a:t>...).</a:t>
            </a:r>
            <a:endParaRPr lang="en-US" sz="3600" dirty="0">
              <a:solidFill>
                <a:schemeClr val="bg1"/>
              </a:solidFill>
              <a:ea typeface="Calibri" panose="020F0502020204030204" pitchFamily="34" charset="0"/>
              <a:cs typeface="Arial" panose="020B0604020202020204" pitchFamily="34" charset="0"/>
            </a:endParaRPr>
          </a:p>
          <a:p>
            <a:pPr algn="just" rtl="1">
              <a:buClr>
                <a:srgbClr val="C00000"/>
              </a:buClr>
            </a:pPr>
            <a:r>
              <a:rPr lang="ar-MA" sz="3600" b="1" dirty="0">
                <a:solidFill>
                  <a:srgbClr val="00B050"/>
                </a:solidFill>
                <a:cs typeface="MCS Erwah S_U normal."/>
              </a:rPr>
              <a:t>د- أساليب الإثبات:</a:t>
            </a:r>
            <a:endParaRPr lang="en-US" sz="3600" b="1" dirty="0">
              <a:solidFill>
                <a:srgbClr val="00B050"/>
              </a:solidFill>
              <a:cs typeface="MCS Erwah S_U normal."/>
            </a:endParaRPr>
          </a:p>
          <a:p>
            <a:pPr marL="342900" lvl="0" indent="-342900" algn="just" rtl="1">
              <a:buClr>
                <a:srgbClr val="7030A0"/>
              </a:buClr>
              <a:buFont typeface="Times New Roman" panose="02020603050405020304" pitchFamily="18" charset="0"/>
              <a:buChar char="-"/>
            </a:pPr>
            <a:r>
              <a:rPr lang="ar-MA" sz="3600" b="1" dirty="0" smtClean="0">
                <a:solidFill>
                  <a:srgbClr val="FF0000"/>
                </a:solidFill>
                <a:ea typeface="Times New Roman" panose="02020603050405020304" pitchFamily="18" charset="0"/>
                <a:cs typeface="MCS Erwah S_U normal."/>
              </a:rPr>
              <a:t>التكرار</a:t>
            </a:r>
            <a:r>
              <a:rPr lang="ar-MA" sz="3600" b="1" dirty="0">
                <a:solidFill>
                  <a:schemeClr val="bg1"/>
                </a:solidFill>
                <a:ea typeface="Times New Roman" panose="02020603050405020304" pitchFamily="18" charset="0"/>
                <a:cs typeface="MCS Erwah S_U normal."/>
              </a:rPr>
              <a:t>: </a:t>
            </a:r>
            <a:r>
              <a:rPr lang="ar-MA" sz="3600" b="1" dirty="0">
                <a:solidFill>
                  <a:schemeClr val="bg1"/>
                </a:solidFill>
                <a:ea typeface="Times New Roman" panose="02020603050405020304" pitchFamily="18" charset="0"/>
                <a:cs typeface="MCS Erwah S_U normal."/>
              </a:rPr>
              <a:t>( السينما، المسرح، الفن، الآلة، جوهر...)</a:t>
            </a:r>
            <a:endParaRPr lang="en-US" sz="3600" dirty="0">
              <a:solidFill>
                <a:schemeClr val="bg1"/>
              </a:solidFill>
              <a:ea typeface="Times New Roman" panose="02020603050405020304" pitchFamily="18" charset="0"/>
            </a:endParaRPr>
          </a:p>
          <a:p>
            <a:pPr marL="342900" lvl="0" indent="-342900" algn="just" rtl="1">
              <a:buClr>
                <a:srgbClr val="7030A0"/>
              </a:buClr>
              <a:buFont typeface="Times New Roman" panose="02020603050405020304" pitchFamily="18" charset="0"/>
              <a:buChar char="-"/>
            </a:pPr>
            <a:r>
              <a:rPr lang="ar-MA" sz="3600" b="1" dirty="0" smtClean="0">
                <a:solidFill>
                  <a:srgbClr val="FF0000"/>
                </a:solidFill>
                <a:ea typeface="Times New Roman" panose="02020603050405020304" pitchFamily="18" charset="0"/>
                <a:cs typeface="MCS Erwah S_U normal."/>
              </a:rPr>
              <a:t>التعريف</a:t>
            </a:r>
            <a:r>
              <a:rPr lang="ar-MA" sz="3600" b="1" dirty="0">
                <a:solidFill>
                  <a:schemeClr val="bg1"/>
                </a:solidFill>
                <a:ea typeface="Times New Roman" panose="02020603050405020304" pitchFamily="18" charset="0"/>
                <a:cs typeface="MCS Erwah S_U normal."/>
              </a:rPr>
              <a:t>: بغية التفسير والشرح،(فالفن هو في جوهره ابن </a:t>
            </a:r>
            <a:r>
              <a:rPr lang="ar-MA" sz="3600" b="1" dirty="0" smtClean="0">
                <a:solidFill>
                  <a:schemeClr val="bg1"/>
                </a:solidFill>
                <a:ea typeface="Times New Roman" panose="02020603050405020304" pitchFamily="18" charset="0"/>
                <a:cs typeface="MCS Erwah S_U normal."/>
              </a:rPr>
              <a:t>السينما).</a:t>
            </a:r>
            <a:endParaRPr lang="en-US" sz="3600" dirty="0">
              <a:solidFill>
                <a:schemeClr val="bg1"/>
              </a:solidFill>
              <a:effectLst/>
              <a:ea typeface="Times New Roman" panose="02020603050405020304" pitchFamily="18" charset="0"/>
            </a:endParaRPr>
          </a:p>
        </p:txBody>
      </p:sp>
    </p:spTree>
    <p:extLst>
      <p:ext uri="{BB962C8B-B14F-4D97-AF65-F5344CB8AC3E}">
        <p14:creationId xmlns:p14="http://schemas.microsoft.com/office/powerpoint/2010/main" val="186575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2738" y="795994"/>
            <a:ext cx="11784037" cy="2955746"/>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dirty="0">
                <a:solidFill>
                  <a:schemeClr val="bg1"/>
                </a:solidFill>
                <a:effectLst>
                  <a:outerShdw blurRad="38100" dist="38100" dir="2700000" algn="tl">
                    <a:srgbClr val="000000">
                      <a:alpha val="43137"/>
                    </a:srgbClr>
                  </a:outerShdw>
                </a:effectLst>
              </a:rPr>
              <a:t>النص حجاجي،  يحاول فيه محمود تيمور، تبيان العلاقة بين السينما والمسرح، من خلال وجهتي نظر مختلفتين، الأولى؛ تنتصر للسينما، والثانية؛ للمسرح.  منتهيا إلى أن المسرح مجرد مظهر من مظاهر الفن، وهذا المظهر لا يلزم صورة ثابتة وإنما يحكمه التغيير</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4515730" y="126608"/>
            <a:ext cx="2827604" cy="584775"/>
          </a:xfrm>
          <a:prstGeom prst="rect">
            <a:avLst/>
          </a:prstGeom>
          <a:solidFill>
            <a:schemeClr val="bg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647113" y="2067950"/>
            <a:ext cx="11078307" cy="707886"/>
          </a:xfrm>
          <a:prstGeom prst="rect">
            <a:avLst/>
          </a:prstGeom>
          <a:solidFill>
            <a:schemeClr val="accent2">
              <a:lumMod val="40000"/>
              <a:lumOff val="60000"/>
            </a:schemeClr>
          </a:solidFill>
        </p:spPr>
        <p:txBody>
          <a:bodyPr wrap="square" rtlCol="1">
            <a:spAutoFit/>
          </a:bodyPr>
          <a:lstStyle/>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تقديم المجال.</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291314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4031873"/>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a:t>
            </a:r>
            <a:r>
              <a:rPr lang="ar-MA" sz="3200" b="1" u="sng" dirty="0" smtClean="0">
                <a:solidFill>
                  <a:srgbClr val="FF0000"/>
                </a:solidFill>
                <a:effectLst>
                  <a:outerShdw blurRad="38100" dist="38100" dir="2700000" algn="tl">
                    <a:srgbClr val="000000">
                      <a:alpha val="43137"/>
                    </a:srgbClr>
                  </a:outerShdw>
                </a:effectLst>
              </a:rPr>
              <a:t>النص: </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20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النص </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ملاحظة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SA" sz="3200" b="1" dirty="0" smtClean="0">
              <a:solidFill>
                <a:schemeClr val="bg1"/>
              </a:solidFill>
              <a:effectLst>
                <a:outerShdw blurRad="38100" dist="38100" dir="2700000" algn="tl">
                  <a:srgbClr val="000000">
                    <a:alpha val="43137"/>
                  </a:srgbClr>
                </a:outerShdw>
              </a:effectLst>
            </a:endParaRPr>
          </a:p>
          <a:p>
            <a:pPr algn="r" rtl="1">
              <a:lnSpc>
                <a:spcPct val="200000"/>
              </a:lnSpc>
            </a:pPr>
            <a:r>
              <a:rPr lang="ar-MA" sz="3200" b="1" dirty="0" smtClean="0">
                <a:solidFill>
                  <a:srgbClr val="FF0000"/>
                </a:solidFill>
                <a:effectLst>
                  <a:outerShdw blurRad="38100" dist="38100" dir="2700000" algn="tl">
                    <a:srgbClr val="000000">
                      <a:alpha val="43137"/>
                    </a:srgbClr>
                  </a:outerShdw>
                </a:effectLst>
              </a:rPr>
              <a:t>4. </a:t>
            </a:r>
            <a:r>
              <a:rPr lang="ar-MA" sz="3200" b="1" u="sng" dirty="0" smtClean="0">
                <a:solidFill>
                  <a:srgbClr val="FF0000"/>
                </a:solidFill>
                <a:effectLst>
                  <a:outerShdw blurRad="38100" dist="38100" dir="2700000" algn="tl">
                    <a:srgbClr val="000000">
                      <a:alpha val="43137"/>
                    </a:srgbClr>
                  </a:outerShdw>
                </a:effectLst>
              </a:rPr>
              <a:t>الفرضية</a:t>
            </a:r>
            <a:r>
              <a:rPr lang="ar-MA" sz="3200" b="1" u="sng" dirty="0" smtClean="0">
                <a:solidFill>
                  <a:srgbClr val="FF0000"/>
                </a:solidFill>
                <a:effectLst>
                  <a:outerShdw blurRad="38100" dist="38100" dir="2700000" algn="tl">
                    <a:srgbClr val="000000">
                      <a:alpha val="43137"/>
                    </a:srgbClr>
                  </a:outerShdw>
                </a:effectLst>
              </a:rPr>
              <a:t>:</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30519770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5632311"/>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600" b="1" u="sng" dirty="0">
                <a:solidFill>
                  <a:srgbClr val="FF0000"/>
                </a:solidFill>
                <a:effectLst>
                  <a:outerShdw blurRad="38100" dist="38100" dir="2700000" algn="tl">
                    <a:srgbClr val="000000">
                      <a:alpha val="43137"/>
                    </a:srgbClr>
                  </a:outerShdw>
                </a:effectLst>
              </a:rPr>
              <a:t>صاحب </a:t>
            </a:r>
            <a:r>
              <a:rPr lang="ar-MA" sz="3600" b="1" u="sng" dirty="0" smtClean="0">
                <a:solidFill>
                  <a:srgbClr val="FF0000"/>
                </a:solidFill>
                <a:effectLst>
                  <a:outerShdw blurRad="38100" dist="38100" dir="2700000" algn="tl">
                    <a:srgbClr val="000000">
                      <a:alpha val="43137"/>
                    </a:srgbClr>
                  </a:outerShdw>
                </a:effectLst>
              </a:rPr>
              <a:t>النص: </a:t>
            </a:r>
            <a:r>
              <a:rPr lang="ar-MA" sz="3600" b="1" dirty="0">
                <a:solidFill>
                  <a:schemeClr val="bg1"/>
                </a:solidFill>
                <a:effectLst>
                  <a:outerShdw blurRad="38100" dist="38100" dir="2700000" algn="tl">
                    <a:srgbClr val="000000">
                      <a:alpha val="43137"/>
                    </a:srgbClr>
                  </a:outerShdw>
                </a:effectLst>
              </a:rPr>
              <a:t>مجمد تيمور، (1894/1973م)، قاص وأديب مصري، له مجموعة من المؤلفات، منها؛ "الشيخ جمعة"،"مكتوب على الجبين</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600" b="1" u="sng" dirty="0" smtClean="0">
                <a:solidFill>
                  <a:srgbClr val="FF0000"/>
                </a:solidFill>
                <a:effectLst>
                  <a:outerShdw blurRad="38100" dist="38100" dir="2700000" algn="tl">
                    <a:srgbClr val="000000">
                      <a:alpha val="43137"/>
                    </a:srgbClr>
                  </a:outerShdw>
                </a:effectLst>
              </a:rPr>
              <a:t>نوعية النص </a:t>
            </a:r>
            <a:r>
              <a:rPr lang="ar-MA" sz="3600" b="1" dirty="0" smtClean="0">
                <a:solidFill>
                  <a:srgbClr val="FF0000"/>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مقالة حجاجية فكرية. </a:t>
            </a:r>
            <a:endParaRPr lang="ar-SA" sz="36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600" b="1" u="sng" dirty="0" smtClean="0">
                <a:solidFill>
                  <a:srgbClr val="FF0000"/>
                </a:solidFill>
                <a:effectLst>
                  <a:outerShdw blurRad="38100" dist="38100" dir="2700000" algn="tl">
                    <a:srgbClr val="000000">
                      <a:alpha val="43137"/>
                    </a:srgbClr>
                  </a:outerShdw>
                </a:effectLst>
              </a:rPr>
              <a:t>ملاحظة العنوان:</a:t>
            </a:r>
            <a:r>
              <a:rPr lang="ar-MA" sz="3600" b="1" dirty="0" smtClean="0">
                <a:solidFill>
                  <a:srgbClr val="FF000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الماء قوام الوجود وأساسه</a:t>
            </a:r>
            <a:r>
              <a:rPr lang="ar-MA" sz="3600" b="1" dirty="0" smtClean="0">
                <a:solidFill>
                  <a:schemeClr val="bg1"/>
                </a:solidFill>
                <a:effectLst>
                  <a:outerShdw blurRad="38100" dist="38100" dir="2700000" algn="tl">
                    <a:srgbClr val="000000">
                      <a:alpha val="43137"/>
                    </a:srgbClr>
                  </a:outerShdw>
                </a:effectLst>
              </a:rPr>
              <a:t>.</a:t>
            </a:r>
          </a:p>
          <a:p>
            <a:pPr marL="1028700" lvl="1" indent="-571500" algn="r" rtl="1">
              <a:buFont typeface="Wingdings" panose="05000000000000000000" pitchFamily="2" charset="2"/>
              <a:buChar char="ü"/>
            </a:pPr>
            <a:r>
              <a:rPr lang="ar-SA" sz="3600" b="1" dirty="0" smtClean="0">
                <a:solidFill>
                  <a:srgbClr val="00B050"/>
                </a:solidFill>
                <a:effectLst>
                  <a:outerShdw blurRad="38100" dist="38100" dir="2700000" algn="tl">
                    <a:srgbClr val="000000">
                      <a:alpha val="43137"/>
                    </a:srgbClr>
                  </a:outerShdw>
                </a:effectLst>
              </a:rPr>
              <a:t>لغويا</a:t>
            </a:r>
            <a:r>
              <a:rPr lang="ar-SA" sz="3600" b="1" dirty="0">
                <a:solidFill>
                  <a:schemeClr val="bg1"/>
                </a:solidFill>
                <a:effectLst>
                  <a:outerShdw blurRad="38100" dist="38100" dir="2700000" algn="tl">
                    <a:srgbClr val="000000">
                      <a:alpha val="43137"/>
                    </a:srgbClr>
                  </a:outerShdw>
                </a:effectLst>
              </a:rPr>
              <a:t>: السينمـــا: التصوير المتحرك الذي يعرض للجمهور، تسمى بالفن </a:t>
            </a:r>
            <a:r>
              <a:rPr lang="ar-SA" sz="3600" b="1" dirty="0" smtClean="0">
                <a:solidFill>
                  <a:schemeClr val="bg1"/>
                </a:solidFill>
                <a:effectLst>
                  <a:outerShdw blurRad="38100" dist="38100" dir="2700000" algn="tl">
                    <a:srgbClr val="000000">
                      <a:alpha val="43137"/>
                    </a:srgbClr>
                  </a:outerShdw>
                </a:effectLst>
              </a:rPr>
              <a:t>السابع</a:t>
            </a:r>
            <a:r>
              <a:rPr lang="ar-MA" sz="3600" b="1" dirty="0" smtClean="0">
                <a:solidFill>
                  <a:schemeClr val="bg1"/>
                </a:solidFill>
                <a:effectLst>
                  <a:outerShdw blurRad="38100" dist="38100" dir="2700000" algn="tl">
                    <a:srgbClr val="000000">
                      <a:alpha val="43137"/>
                    </a:srgbClr>
                  </a:outerShdw>
                </a:effectLst>
              </a:rPr>
              <a:t>. </a:t>
            </a:r>
            <a:r>
              <a:rPr lang="ar-SA" sz="3600" b="1" dirty="0" smtClean="0">
                <a:solidFill>
                  <a:schemeClr val="bg1"/>
                </a:solidFill>
                <a:effectLst>
                  <a:outerShdw blurRad="38100" dist="38100" dir="2700000" algn="tl">
                    <a:srgbClr val="000000">
                      <a:alpha val="43137"/>
                    </a:srgbClr>
                  </a:outerShdw>
                </a:effectLst>
              </a:rPr>
              <a:t>المسرح</a:t>
            </a:r>
            <a:r>
              <a:rPr lang="ar-SA" sz="3600" b="1" dirty="0">
                <a:solidFill>
                  <a:schemeClr val="bg1"/>
                </a:solidFill>
                <a:effectLst>
                  <a:outerShdw blurRad="38100" dist="38100" dir="2700000" algn="tl">
                    <a:srgbClr val="000000">
                      <a:alpha val="43137"/>
                    </a:srgbClr>
                  </a:outerShdw>
                </a:effectLst>
              </a:rPr>
              <a:t>: أبو الفنون، وأولها منذ أيام الاغريق والرومان، إذ كانت المسارح الوسيلة الوحيدة للتعبير الفني.</a:t>
            </a:r>
          </a:p>
          <a:p>
            <a:pPr marL="1028700" lvl="1" indent="-571500" algn="r" rtl="1">
              <a:buFont typeface="Wingdings" panose="05000000000000000000" pitchFamily="2" charset="2"/>
              <a:buChar char="ü"/>
            </a:pPr>
            <a:r>
              <a:rPr lang="ar-SA" sz="3600" b="1" dirty="0" smtClean="0">
                <a:solidFill>
                  <a:srgbClr val="00B050"/>
                </a:solidFill>
                <a:effectLst>
                  <a:outerShdw blurRad="38100" dist="38100" dir="2700000" algn="tl">
                    <a:srgbClr val="000000">
                      <a:alpha val="43137"/>
                    </a:srgbClr>
                  </a:outerShdw>
                </a:effectLst>
              </a:rPr>
              <a:t>دلاليا</a:t>
            </a:r>
            <a:r>
              <a:rPr lang="ar-SA" sz="3600" b="1" dirty="0">
                <a:solidFill>
                  <a:schemeClr val="bg1"/>
                </a:solidFill>
                <a:effectLst>
                  <a:outerShdw blurRad="38100" dist="38100" dir="2700000" algn="tl">
                    <a:srgbClr val="000000">
                      <a:alpha val="43137"/>
                    </a:srgbClr>
                  </a:outerShdw>
                </a:effectLst>
              </a:rPr>
              <a:t>:  علاقة السينما بالمسرح. </a:t>
            </a:r>
            <a:endParaRPr lang="ar-SA" sz="3600" b="1" dirty="0" smtClean="0">
              <a:solidFill>
                <a:schemeClr val="bg1"/>
              </a:solidFill>
              <a:effectLst>
                <a:outerShdw blurRad="38100" dist="38100" dir="2700000" algn="tl">
                  <a:srgbClr val="000000">
                    <a:alpha val="43137"/>
                  </a:srgbClr>
                </a:outerShdw>
              </a:effectLst>
            </a:endParaRPr>
          </a:p>
          <a:p>
            <a:pPr algn="r" rtl="1"/>
            <a:r>
              <a:rPr lang="ar-MA" sz="3600" b="1" dirty="0" smtClean="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الفرضية</a:t>
            </a:r>
            <a:r>
              <a:rPr lang="ar-MA" sz="3600" b="1" dirty="0" smtClean="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بناء </a:t>
            </a:r>
            <a:r>
              <a:rPr lang="ar-MA" sz="3600" b="1" dirty="0">
                <a:solidFill>
                  <a:schemeClr val="bg1"/>
                </a:solidFill>
                <a:effectLst>
                  <a:outerShdw blurRad="38100" dist="38100" dir="2700000" algn="tl">
                    <a:srgbClr val="000000">
                      <a:alpha val="43137"/>
                    </a:srgbClr>
                  </a:outerShdw>
                </a:effectLst>
              </a:rPr>
              <a:t>على ما سبق، فإن النص سيحدثنا عن علاقة السنيما بالمسرح</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11879362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3785652"/>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a:solidFill>
                  <a:srgbClr val="FF0000"/>
                </a:solidFill>
              </a:rPr>
              <a:t>كفئا: </a:t>
            </a:r>
            <a:r>
              <a:rPr lang="ar-MA" sz="3200" b="1" dirty="0" smtClean="0">
                <a:solidFill>
                  <a:schemeClr val="bg1"/>
                </a:solidFill>
              </a:rPr>
              <a:t>.......  </a:t>
            </a:r>
            <a:r>
              <a:rPr lang="ar-MA" sz="3200" b="1" dirty="0" smtClean="0">
                <a:solidFill>
                  <a:srgbClr val="FF0000"/>
                </a:solidFill>
              </a:rPr>
              <a:t>                          - الذعر</a:t>
            </a:r>
            <a:r>
              <a:rPr lang="ar-MA" sz="3200" b="1" dirty="0">
                <a:solidFill>
                  <a:srgbClr val="FF0000"/>
                </a:solidFill>
              </a:rPr>
              <a:t>: </a:t>
            </a:r>
            <a:r>
              <a:rPr lang="ar-MA" sz="3200" b="1" dirty="0" smtClean="0">
                <a:solidFill>
                  <a:schemeClr val="bg1"/>
                </a:solidFill>
              </a:rPr>
              <a:t>...............</a:t>
            </a:r>
          </a:p>
          <a:p>
            <a:pPr marL="914400" lvl="1" indent="-457200" algn="r" rtl="1">
              <a:lnSpc>
                <a:spcPct val="150000"/>
              </a:lnSpc>
              <a:buFontTx/>
              <a:buChar char="-"/>
            </a:pPr>
            <a:r>
              <a:rPr lang="ar-MA" sz="3200" b="1" dirty="0" smtClean="0">
                <a:solidFill>
                  <a:srgbClr val="FF0000"/>
                </a:solidFill>
              </a:rPr>
              <a:t>تزحزح: </a:t>
            </a:r>
            <a:r>
              <a:rPr lang="ar-MA" sz="3200" b="1" dirty="0" smtClean="0">
                <a:solidFill>
                  <a:schemeClr val="bg1"/>
                </a:solidFill>
              </a:rPr>
              <a:t>......                         </a:t>
            </a:r>
            <a:r>
              <a:rPr lang="ar-MA" sz="3200" b="1" dirty="0" smtClean="0">
                <a:solidFill>
                  <a:srgbClr val="FF0000"/>
                </a:solidFill>
              </a:rPr>
              <a:t>- </a:t>
            </a:r>
            <a:r>
              <a:rPr lang="ar-MA" sz="3200" b="1" dirty="0">
                <a:solidFill>
                  <a:srgbClr val="FF0000"/>
                </a:solidFill>
              </a:rPr>
              <a:t>جديرة: </a:t>
            </a:r>
            <a:r>
              <a:rPr lang="ar-MA" sz="3200" b="1" dirty="0" smtClean="0">
                <a:solidFill>
                  <a:schemeClr val="bg1"/>
                </a:solidFill>
              </a:rPr>
              <a:t>.......</a:t>
            </a:r>
          </a:p>
          <a:p>
            <a:pPr algn="r" rtl="1">
              <a:lnSpc>
                <a:spcPct val="150000"/>
              </a:lnSpc>
            </a:pPr>
            <a:r>
              <a:rPr lang="ar-MA" sz="3200" b="1" dirty="0" smtClean="0">
                <a:solidFill>
                  <a:srgbClr val="00B050"/>
                </a:solidFill>
              </a:rPr>
              <a:t>2. </a:t>
            </a:r>
            <a:r>
              <a:rPr lang="ar-MA" sz="3200" b="1" u="sng" dirty="0" smtClean="0">
                <a:solidFill>
                  <a:srgbClr val="00B050"/>
                </a:solidFill>
              </a:rPr>
              <a:t>الفكرة </a:t>
            </a:r>
            <a:r>
              <a:rPr lang="ar-MA" sz="3200" b="1" u="sng" dirty="0" smtClean="0">
                <a:solidFill>
                  <a:srgbClr val="00B050"/>
                </a:solidFill>
              </a:rPr>
              <a:t>العامة للنص:</a:t>
            </a:r>
          </a:p>
          <a:p>
            <a:pPr lvl="1" algn="r" rtl="1">
              <a:lnSpc>
                <a:spcPct val="150000"/>
              </a:lnSpc>
            </a:pPr>
            <a:r>
              <a:rPr lang="ar-MA" sz="3200" b="1" dirty="0">
                <a:solidFill>
                  <a:schemeClr val="bg1"/>
                </a:solidFill>
              </a:rPr>
              <a:t> </a:t>
            </a:r>
            <a:r>
              <a:rPr lang="ar-MA" sz="3200" b="1" dirty="0" smtClean="0">
                <a:solidFill>
                  <a:schemeClr val="bg1"/>
                </a:solidFill>
              </a:rPr>
              <a:t>..............................................................................................</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1171981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4524315"/>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a:solidFill>
                  <a:srgbClr val="FF0000"/>
                </a:solidFill>
              </a:rPr>
              <a:t>كفئا: </a:t>
            </a:r>
            <a:r>
              <a:rPr lang="ar-MA" sz="3200" b="1" dirty="0">
                <a:solidFill>
                  <a:schemeClr val="bg1"/>
                </a:solidFill>
              </a:rPr>
              <a:t>نظيرا  </a:t>
            </a:r>
            <a:r>
              <a:rPr lang="ar-MA" sz="3200" b="1" dirty="0" smtClean="0">
                <a:solidFill>
                  <a:srgbClr val="FF0000"/>
                </a:solidFill>
              </a:rPr>
              <a:t>                          - الذعر</a:t>
            </a:r>
            <a:r>
              <a:rPr lang="ar-MA" sz="3200" b="1" dirty="0">
                <a:solidFill>
                  <a:srgbClr val="FF0000"/>
                </a:solidFill>
              </a:rPr>
              <a:t>: </a:t>
            </a:r>
            <a:r>
              <a:rPr lang="ar-MA" sz="3200" b="1" dirty="0">
                <a:solidFill>
                  <a:schemeClr val="bg1"/>
                </a:solidFill>
              </a:rPr>
              <a:t>الخوف والفزع </a:t>
            </a:r>
            <a:endParaRPr lang="ar-MA" sz="3200" b="1" dirty="0" smtClean="0">
              <a:solidFill>
                <a:schemeClr val="bg1"/>
              </a:solidFill>
            </a:endParaRPr>
          </a:p>
          <a:p>
            <a:pPr marL="914400" lvl="1" indent="-457200" algn="r" rtl="1">
              <a:lnSpc>
                <a:spcPct val="150000"/>
              </a:lnSpc>
              <a:buFontTx/>
              <a:buChar char="-"/>
            </a:pPr>
            <a:r>
              <a:rPr lang="ar-MA" sz="3200" b="1" dirty="0" smtClean="0">
                <a:solidFill>
                  <a:srgbClr val="FF0000"/>
                </a:solidFill>
              </a:rPr>
              <a:t>تزحزح: </a:t>
            </a:r>
            <a:r>
              <a:rPr lang="ar-MA" sz="3200" b="1" dirty="0">
                <a:solidFill>
                  <a:schemeClr val="bg1"/>
                </a:solidFill>
              </a:rPr>
              <a:t>تبعد / تنحى </a:t>
            </a:r>
            <a:r>
              <a:rPr lang="ar-MA" sz="3200" b="1" dirty="0" smtClean="0">
                <a:solidFill>
                  <a:schemeClr val="bg1"/>
                </a:solidFill>
              </a:rPr>
              <a:t>               </a:t>
            </a:r>
            <a:r>
              <a:rPr lang="ar-MA" sz="3200" b="1" dirty="0" smtClean="0">
                <a:solidFill>
                  <a:srgbClr val="FF0000"/>
                </a:solidFill>
              </a:rPr>
              <a:t>- </a:t>
            </a:r>
            <a:r>
              <a:rPr lang="ar-MA" sz="3200" b="1" dirty="0">
                <a:solidFill>
                  <a:srgbClr val="FF0000"/>
                </a:solidFill>
              </a:rPr>
              <a:t>جديرة: </a:t>
            </a:r>
            <a:r>
              <a:rPr lang="ar-MA" sz="3200" b="1" dirty="0" smtClean="0">
                <a:solidFill>
                  <a:schemeClr val="bg1"/>
                </a:solidFill>
              </a:rPr>
              <a:t>خليقة</a:t>
            </a:r>
          </a:p>
          <a:p>
            <a:pPr algn="r" rtl="1">
              <a:lnSpc>
                <a:spcPct val="150000"/>
              </a:lnSpc>
            </a:pPr>
            <a:r>
              <a:rPr lang="ar-MA" sz="3200" b="1" dirty="0" smtClean="0">
                <a:solidFill>
                  <a:srgbClr val="00B050"/>
                </a:solidFill>
              </a:rPr>
              <a:t>2. </a:t>
            </a:r>
            <a:r>
              <a:rPr lang="ar-MA" sz="3200" b="1" u="sng" dirty="0" smtClean="0">
                <a:solidFill>
                  <a:srgbClr val="00B050"/>
                </a:solidFill>
              </a:rPr>
              <a:t>الفكرة </a:t>
            </a:r>
            <a:r>
              <a:rPr lang="ar-MA" sz="3200" b="1" u="sng" dirty="0" smtClean="0">
                <a:solidFill>
                  <a:srgbClr val="00B050"/>
                </a:solidFill>
              </a:rPr>
              <a:t>العامة للنص:</a:t>
            </a:r>
          </a:p>
          <a:p>
            <a:pPr lvl="1" algn="r" rtl="1">
              <a:lnSpc>
                <a:spcPct val="150000"/>
              </a:lnSpc>
            </a:pPr>
            <a:r>
              <a:rPr lang="ar-MA" sz="3200" b="1" dirty="0">
                <a:solidFill>
                  <a:schemeClr val="bg1"/>
                </a:solidFill>
              </a:rPr>
              <a:t> </a:t>
            </a:r>
            <a:r>
              <a:rPr lang="ar-MA" sz="3200" b="1" dirty="0">
                <a:solidFill>
                  <a:schemeClr val="bg1"/>
                </a:solidFill>
              </a:rPr>
              <a:t>انقسام الناس حول السينما والمسرح إلى فريقين، فريق ينتصر للمسرح وآخر ينحاز للسينما، والانتهاء إلى أن السينما والمسرح ما هما إلا مظهرين من مظاهر الفن.</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1637407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p>
          <a:p>
            <a:pPr marL="514350" indent="-514350" algn="r" rtl="1">
              <a:buAutoNum type="arabicPeriod"/>
            </a:pPr>
            <a:endParaRPr lang="ar-MA" sz="3600" b="1" u="sng"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a:t>
            </a:r>
          </a:p>
        </p:txBody>
      </p:sp>
      <p:graphicFrame>
        <p:nvGraphicFramePr>
          <p:cNvPr id="2" name="Table 1"/>
          <p:cNvGraphicFramePr>
            <a:graphicFrameLocks noGrp="1"/>
          </p:cNvGraphicFramePr>
          <p:nvPr>
            <p:extLst>
              <p:ext uri="{D42A27DB-BD31-4B8C-83A1-F6EECF244321}">
                <p14:modId xmlns:p14="http://schemas.microsoft.com/office/powerpoint/2010/main" val="2010905346"/>
              </p:ext>
            </p:extLst>
          </p:nvPr>
        </p:nvGraphicFramePr>
        <p:xfrm>
          <a:off x="393895" y="1891829"/>
          <a:ext cx="11451224" cy="2523744"/>
        </p:xfrm>
        <a:graphic>
          <a:graphicData uri="http://schemas.openxmlformats.org/drawingml/2006/table">
            <a:tbl>
              <a:tblPr rtl="1" firstRow="1" firstCol="1" bandRow="1">
                <a:tableStyleId>{5C22544A-7EE6-4342-B048-85BDC9FD1C3A}</a:tableStyleId>
              </a:tblPr>
              <a:tblGrid>
                <a:gridCol w="5446248">
                  <a:extLst>
                    <a:ext uri="{9D8B030D-6E8A-4147-A177-3AD203B41FA5}">
                      <a16:colId xmlns:a16="http://schemas.microsoft.com/office/drawing/2014/main" val="1508319291"/>
                    </a:ext>
                  </a:extLst>
                </a:gridCol>
                <a:gridCol w="6004976">
                  <a:extLst>
                    <a:ext uri="{9D8B030D-6E8A-4147-A177-3AD203B41FA5}">
                      <a16:colId xmlns:a16="http://schemas.microsoft.com/office/drawing/2014/main" val="2735369200"/>
                    </a:ext>
                  </a:extLst>
                </a:gridCol>
              </a:tblGrid>
              <a:tr h="233680">
                <a:tc>
                  <a:txBody>
                    <a:bodyPr/>
                    <a:lstStyle/>
                    <a:p>
                      <a:pPr algn="ctr" rtl="1">
                        <a:lnSpc>
                          <a:spcPct val="115000"/>
                        </a:lnSpc>
                        <a:spcAft>
                          <a:spcPts val="0"/>
                        </a:spcAft>
                      </a:pPr>
                      <a:r>
                        <a:rPr lang="ar-MA" sz="3600" b="1" dirty="0">
                          <a:solidFill>
                            <a:schemeClr val="bg1"/>
                          </a:solidFill>
                          <a:effectLst/>
                        </a:rPr>
                        <a:t>الألفاظ الدالة على </a:t>
                      </a:r>
                      <a:r>
                        <a:rPr lang="ar-MA" sz="3600" b="1" dirty="0" smtClean="0">
                          <a:solidFill>
                            <a:srgbClr val="FF0000"/>
                          </a:solidFill>
                          <a:effectLst/>
                        </a:rPr>
                        <a:t>السينما</a:t>
                      </a:r>
                      <a:r>
                        <a:rPr lang="ar-MA" sz="3600" b="1" dirty="0" smtClean="0">
                          <a:solidFill>
                            <a:schemeClr val="bg1"/>
                          </a:solidFill>
                          <a:effectLst/>
                        </a:rPr>
                        <a:t>.</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600" b="1" dirty="0">
                          <a:solidFill>
                            <a:schemeClr val="bg1"/>
                          </a:solidFill>
                          <a:effectLst/>
                        </a:rPr>
                        <a:t>الألفاظ  الدالة على </a:t>
                      </a:r>
                      <a:r>
                        <a:rPr lang="ar-MA" sz="3600" b="1" dirty="0" smtClean="0">
                          <a:solidFill>
                            <a:srgbClr val="FF0000"/>
                          </a:solidFill>
                          <a:effectLst/>
                        </a:rPr>
                        <a:t>المسرح</a:t>
                      </a:r>
                      <a:r>
                        <a:rPr lang="ar-MA" sz="3600" b="1" dirty="0" smtClean="0">
                          <a:solidFill>
                            <a:schemeClr val="bg1"/>
                          </a:solidFill>
                          <a:effectLst/>
                        </a:rPr>
                        <a:t>.</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740648223"/>
                  </a:ext>
                </a:extLst>
              </a:tr>
              <a:tr h="511175">
                <a:tc>
                  <a:txBody>
                    <a:bodyPr/>
                    <a:lstStyle/>
                    <a:p>
                      <a:pPr algn="just" rtl="1">
                        <a:lnSpc>
                          <a:spcPct val="115000"/>
                        </a:lnSpc>
                        <a:spcAft>
                          <a:spcPts val="0"/>
                        </a:spcAft>
                      </a:pPr>
                      <a:r>
                        <a:rPr lang="ar-MA" sz="3600" b="1" dirty="0" smtClean="0">
                          <a:solidFill>
                            <a:schemeClr val="bg1"/>
                          </a:solidFill>
                          <a:effectLst/>
                        </a:rPr>
                        <a:t> </a:t>
                      </a:r>
                    </a:p>
                    <a:p>
                      <a:pPr algn="just" rtl="1">
                        <a:lnSpc>
                          <a:spcPct val="115000"/>
                        </a:lnSpc>
                        <a:spcAft>
                          <a:spcPts val="0"/>
                        </a:spcAft>
                      </a:pPr>
                      <a:endParaRPr lang="ar-MA" sz="36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0"/>
                        </a:spcAft>
                      </a:pP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just" rtl="1">
                        <a:lnSpc>
                          <a:spcPct val="115000"/>
                        </a:lnSpc>
                        <a:spcAft>
                          <a:spcPts val="0"/>
                        </a:spcAft>
                      </a:pPr>
                      <a:r>
                        <a:rPr lang="ar-MA" sz="3600" b="1" dirty="0" smtClean="0">
                          <a:solidFill>
                            <a:schemeClr val="bg1"/>
                          </a:solidFill>
                          <a:effectLst/>
                        </a:rPr>
                        <a:t> </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119733939"/>
                  </a:ext>
                </a:extLst>
              </a:tr>
            </a:tbl>
          </a:graphicData>
        </a:graphic>
      </p:graphicFrame>
    </p:spTree>
    <p:extLst>
      <p:ext uri="{BB962C8B-B14F-4D97-AF65-F5344CB8AC3E}">
        <p14:creationId xmlns:p14="http://schemas.microsoft.com/office/powerpoint/2010/main" val="629172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p>
          <a:p>
            <a:pPr marL="514350" indent="-514350" algn="r" rtl="1">
              <a:buAutoNum type="arabicPeriod"/>
            </a:pPr>
            <a:endParaRPr lang="ar-MA" sz="3600" b="1" u="sng"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علاقة ترابط وتكامل لأن السينما انبثقت عن المسرح، وهما معا وجها من أوجه تطور الفن..</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650690514"/>
              </p:ext>
            </p:extLst>
          </p:nvPr>
        </p:nvGraphicFramePr>
        <p:xfrm>
          <a:off x="393895" y="1891829"/>
          <a:ext cx="11451224" cy="1892808"/>
        </p:xfrm>
        <a:graphic>
          <a:graphicData uri="http://schemas.openxmlformats.org/drawingml/2006/table">
            <a:tbl>
              <a:tblPr rtl="1" firstRow="1" firstCol="1" bandRow="1">
                <a:tableStyleId>{5C22544A-7EE6-4342-B048-85BDC9FD1C3A}</a:tableStyleId>
              </a:tblPr>
              <a:tblGrid>
                <a:gridCol w="5950756">
                  <a:extLst>
                    <a:ext uri="{9D8B030D-6E8A-4147-A177-3AD203B41FA5}">
                      <a16:colId xmlns:a16="http://schemas.microsoft.com/office/drawing/2014/main" val="1508319291"/>
                    </a:ext>
                  </a:extLst>
                </a:gridCol>
                <a:gridCol w="5500468">
                  <a:extLst>
                    <a:ext uri="{9D8B030D-6E8A-4147-A177-3AD203B41FA5}">
                      <a16:colId xmlns:a16="http://schemas.microsoft.com/office/drawing/2014/main" val="2735369200"/>
                    </a:ext>
                  </a:extLst>
                </a:gridCol>
              </a:tblGrid>
              <a:tr h="233680">
                <a:tc>
                  <a:txBody>
                    <a:bodyPr/>
                    <a:lstStyle/>
                    <a:p>
                      <a:pPr algn="ctr" rtl="1">
                        <a:lnSpc>
                          <a:spcPct val="115000"/>
                        </a:lnSpc>
                        <a:spcAft>
                          <a:spcPts val="0"/>
                        </a:spcAft>
                      </a:pPr>
                      <a:r>
                        <a:rPr lang="ar-MA" sz="3600" b="1" dirty="0">
                          <a:solidFill>
                            <a:schemeClr val="bg1"/>
                          </a:solidFill>
                          <a:effectLst/>
                        </a:rPr>
                        <a:t>الألفاظ الدالة على </a:t>
                      </a:r>
                      <a:r>
                        <a:rPr lang="ar-MA" sz="3600" b="1" dirty="0" smtClean="0">
                          <a:solidFill>
                            <a:srgbClr val="FF0000"/>
                          </a:solidFill>
                          <a:effectLst/>
                        </a:rPr>
                        <a:t>السينما</a:t>
                      </a:r>
                      <a:r>
                        <a:rPr lang="ar-MA" sz="3600" b="1" dirty="0" smtClean="0">
                          <a:solidFill>
                            <a:schemeClr val="bg1"/>
                          </a:solidFill>
                          <a:effectLst/>
                        </a:rPr>
                        <a:t>.</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600" b="1" dirty="0">
                          <a:solidFill>
                            <a:schemeClr val="bg1"/>
                          </a:solidFill>
                          <a:effectLst/>
                        </a:rPr>
                        <a:t>الألفاظ  الدالة على </a:t>
                      </a:r>
                      <a:r>
                        <a:rPr lang="ar-MA" sz="3600" b="1" dirty="0" smtClean="0">
                          <a:solidFill>
                            <a:srgbClr val="FF0000"/>
                          </a:solidFill>
                          <a:effectLst/>
                        </a:rPr>
                        <a:t>المسرح</a:t>
                      </a:r>
                      <a:r>
                        <a:rPr lang="ar-MA" sz="3600" b="1" dirty="0" smtClean="0">
                          <a:solidFill>
                            <a:schemeClr val="bg1"/>
                          </a:solidFill>
                          <a:effectLst/>
                        </a:rPr>
                        <a:t>.</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740648223"/>
                  </a:ext>
                </a:extLst>
              </a:tr>
              <a:tr h="511175">
                <a:tc>
                  <a:txBody>
                    <a:bodyPr/>
                    <a:lstStyle/>
                    <a:p>
                      <a:pPr algn="just" rtl="1">
                        <a:lnSpc>
                          <a:spcPct val="115000"/>
                        </a:lnSpc>
                        <a:spcAft>
                          <a:spcPts val="0"/>
                        </a:spcAft>
                      </a:pPr>
                      <a:r>
                        <a:rPr lang="ar-MA" sz="3600" b="1" dirty="0" smtClean="0">
                          <a:solidFill>
                            <a:schemeClr val="bg1"/>
                          </a:solidFill>
                          <a:effectLst/>
                        </a:rPr>
                        <a:t> </a:t>
                      </a:r>
                      <a:r>
                        <a:rPr lang="ar-MA" sz="3600" b="1" dirty="0" smtClean="0">
                          <a:solidFill>
                            <a:schemeClr val="bg1"/>
                          </a:solidFill>
                          <a:effectLst/>
                        </a:rPr>
                        <a:t>السينما / الفن السينمائي / امتداد للمسرح / فهي مسرح آلي / أنها آلية...</a:t>
                      </a:r>
                      <a:endParaRPr lang="ar-MA" sz="3600" b="1" dirty="0" smtClean="0">
                        <a:solidFill>
                          <a:schemeClr val="bg1"/>
                        </a:solidFill>
                        <a:effectLst/>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just" rtl="1">
                        <a:lnSpc>
                          <a:spcPct val="115000"/>
                        </a:lnSpc>
                        <a:spcAft>
                          <a:spcPts val="0"/>
                        </a:spcAft>
                      </a:pPr>
                      <a:r>
                        <a:rPr lang="ar-MA" sz="3600" b="1" dirty="0" smtClean="0">
                          <a:solidFill>
                            <a:schemeClr val="bg1"/>
                          </a:solidFill>
                          <a:effectLst/>
                        </a:rPr>
                        <a:t> </a:t>
                      </a:r>
                      <a:r>
                        <a:rPr lang="ar-MA" sz="3600" b="1" dirty="0" smtClean="0">
                          <a:solidFill>
                            <a:schemeClr val="bg1"/>
                          </a:solidFill>
                          <a:effectLst/>
                        </a:rPr>
                        <a:t>المسرح / المسرح القديم / لا تحتفظ للمسرح / لم يعد فنا / تكييفه....</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119733939"/>
                  </a:ext>
                </a:extLst>
              </a:tr>
            </a:tbl>
          </a:graphicData>
        </a:graphic>
      </p:graphicFrame>
    </p:spTree>
    <p:extLst>
      <p:ext uri="{BB962C8B-B14F-4D97-AF65-F5344CB8AC3E}">
        <p14:creationId xmlns:p14="http://schemas.microsoft.com/office/powerpoint/2010/main" val="29055541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117693"/>
            <a:ext cx="11904858" cy="6186309"/>
          </a:xfrm>
          <a:prstGeom prst="rect">
            <a:avLst/>
          </a:prstGeom>
          <a:solidFill>
            <a:schemeClr val="accent2">
              <a:lumMod val="40000"/>
              <a:lumOff val="60000"/>
            </a:schemeClr>
          </a:solidFill>
        </p:spPr>
        <p:txBody>
          <a:bodyPr wrap="square" rtlCol="1">
            <a:spAutoFit/>
          </a:bodyPr>
          <a:lstStyle/>
          <a:p>
            <a:pPr lvl="0" algn="r" rtl="1"/>
            <a:r>
              <a:rPr lang="ar-MA" sz="3600" b="1" u="sng" dirty="0" smtClean="0">
                <a:solidFill>
                  <a:srgbClr val="FF0000"/>
                </a:solidFill>
                <a:effectLst>
                  <a:outerShdw blurRad="38100" dist="38100" dir="2700000" algn="tl">
                    <a:srgbClr val="000000">
                      <a:alpha val="43137"/>
                    </a:srgbClr>
                  </a:outerShdw>
                </a:effectLst>
              </a:rPr>
              <a:t>2</a:t>
            </a:r>
            <a:r>
              <a:rPr lang="ar-MA" sz="3600" b="1" u="sng" dirty="0">
                <a:solidFill>
                  <a:srgbClr val="FF0000"/>
                </a:solidFill>
                <a:effectLst>
                  <a:outerShdw blurRad="38100" dist="38100" dir="2700000" algn="tl">
                    <a:srgbClr val="000000">
                      <a:alpha val="43137"/>
                    </a:srgbClr>
                  </a:outerShdw>
                </a:effectLst>
              </a:rPr>
              <a:t>. </a:t>
            </a:r>
            <a:r>
              <a:rPr lang="ar-MA" sz="3600" b="1" u="sng" dirty="0" smtClean="0">
                <a:solidFill>
                  <a:srgbClr val="FF0000"/>
                </a:solidFill>
                <a:effectLst>
                  <a:outerShdw blurRad="38100" dist="38100" dir="2700000" algn="tl">
                    <a:srgbClr val="000000">
                      <a:alpha val="43137"/>
                    </a:srgbClr>
                  </a:outerShdw>
                </a:effectLst>
              </a:rPr>
              <a:t>مقومات </a:t>
            </a:r>
            <a:r>
              <a:rPr lang="ar-MA" sz="3600" b="1" u="sng" dirty="0">
                <a:solidFill>
                  <a:srgbClr val="FF0000"/>
                </a:solidFill>
                <a:effectLst>
                  <a:outerShdw blurRad="38100" dist="38100" dir="2700000" algn="tl">
                    <a:srgbClr val="000000">
                      <a:alpha val="43137"/>
                    </a:srgbClr>
                  </a:outerShdw>
                </a:effectLst>
              </a:rPr>
              <a:t>النص الحجاجي:</a:t>
            </a:r>
          </a:p>
          <a:p>
            <a:pPr lvl="0" algn="just" rtl="1">
              <a:buClr>
                <a:srgbClr val="C00000"/>
              </a:buClr>
            </a:pPr>
            <a:r>
              <a:rPr lang="ar-MA" sz="3600" b="1" dirty="0" smtClean="0">
                <a:solidFill>
                  <a:srgbClr val="00B050"/>
                </a:solidFill>
                <a:cs typeface="MCS Erwah S_U normal."/>
              </a:rPr>
              <a:t>أ- عناصر </a:t>
            </a:r>
            <a:r>
              <a:rPr lang="ar-MA" sz="3600" b="1" dirty="0">
                <a:solidFill>
                  <a:srgbClr val="00B050"/>
                </a:solidFill>
                <a:cs typeface="MCS Erwah S_U normal."/>
              </a:rPr>
              <a:t>الحجاج:</a:t>
            </a:r>
            <a:endParaRPr lang="en-US" sz="3600" dirty="0">
              <a:solidFill>
                <a:srgbClr val="00B050"/>
              </a:solidFill>
            </a:endParaRPr>
          </a:p>
          <a:p>
            <a:pPr marL="342900" lvl="0" indent="-342900" algn="just" rtl="1">
              <a:lnSpc>
                <a:spcPct val="150000"/>
              </a:lnSpc>
              <a:buSzPts val="1400"/>
              <a:buFont typeface="Times New Roman" panose="02020603050405020304" pitchFamily="18" charset="0"/>
              <a:buChar char="-"/>
              <a:tabLst>
                <a:tab pos="457200" algn="l"/>
              </a:tabLst>
            </a:pPr>
            <a:r>
              <a:rPr lang="ar-MA" sz="3600" b="1" dirty="0">
                <a:solidFill>
                  <a:schemeClr val="bg1"/>
                </a:solidFill>
                <a:ea typeface="Times New Roman" panose="02020603050405020304" pitchFamily="18" charset="0"/>
                <a:cs typeface="MCS Erwah S_U normal."/>
              </a:rPr>
              <a:t>الأطروحة: </a:t>
            </a:r>
            <a:r>
              <a:rPr lang="ar-MA" sz="3600" b="1" dirty="0" smtClean="0">
                <a:solidFill>
                  <a:schemeClr val="bg1"/>
                </a:solidFill>
                <a:ea typeface="Times New Roman" panose="02020603050405020304" pitchFamily="18" charset="0"/>
                <a:cs typeface="MCS Erwah S_U normal."/>
              </a:rPr>
              <a:t>.........................</a:t>
            </a:r>
            <a:endParaRPr lang="en-US" sz="3600" dirty="0">
              <a:solidFill>
                <a:schemeClr val="bg1"/>
              </a:solidFill>
              <a:ea typeface="Times New Roman" panose="02020603050405020304" pitchFamily="18" charset="0"/>
            </a:endParaRPr>
          </a:p>
          <a:p>
            <a:pPr marL="342900" lvl="0" indent="-342900" algn="just" rtl="1">
              <a:lnSpc>
                <a:spcPct val="150000"/>
              </a:lnSpc>
              <a:buSzPts val="1400"/>
              <a:buFont typeface="Times New Roman" panose="02020603050405020304" pitchFamily="18" charset="0"/>
              <a:buChar char="-"/>
              <a:tabLst>
                <a:tab pos="457200" algn="l"/>
              </a:tabLst>
            </a:pPr>
            <a:r>
              <a:rPr lang="ar-MA" sz="3600" b="1" dirty="0">
                <a:solidFill>
                  <a:schemeClr val="bg1"/>
                </a:solidFill>
                <a:ea typeface="Times New Roman" panose="02020603050405020304" pitchFamily="18" charset="0"/>
                <a:cs typeface="MCS Erwah S_U normal."/>
              </a:rPr>
              <a:t>الأطراف: </a:t>
            </a:r>
            <a:r>
              <a:rPr lang="ar-MA" sz="3600" b="1" dirty="0" smtClean="0">
                <a:solidFill>
                  <a:schemeClr val="bg1"/>
                </a:solidFill>
                <a:ea typeface="Times New Roman" panose="02020603050405020304" pitchFamily="18" charset="0"/>
                <a:cs typeface="MCS Erwah S_U normal."/>
              </a:rPr>
              <a:t>(..................</a:t>
            </a:r>
            <a:r>
              <a:rPr lang="ar-MA" sz="3600" b="1" dirty="0" smtClean="0">
                <a:solidFill>
                  <a:schemeClr val="bg1"/>
                </a:solidFill>
                <a:ea typeface="Times New Roman" panose="02020603050405020304" pitchFamily="18" charset="0"/>
                <a:cs typeface="MCS Erwah S_U normal."/>
              </a:rPr>
              <a:t>/ </a:t>
            </a:r>
            <a:r>
              <a:rPr lang="ar-MA" sz="3600" b="1" dirty="0" smtClean="0">
                <a:solidFill>
                  <a:schemeClr val="bg1"/>
                </a:solidFill>
                <a:ea typeface="Times New Roman" panose="02020603050405020304" pitchFamily="18" charset="0"/>
                <a:cs typeface="MCS Erwah S_U normal."/>
              </a:rPr>
              <a:t>..................).</a:t>
            </a:r>
            <a:endParaRPr lang="en-US" sz="3600" dirty="0">
              <a:solidFill>
                <a:schemeClr val="bg1"/>
              </a:solidFill>
              <a:ea typeface="Times New Roman" panose="02020603050405020304" pitchFamily="18" charset="0"/>
            </a:endParaRPr>
          </a:p>
          <a:p>
            <a:pPr algn="just" rtl="1">
              <a:buClr>
                <a:srgbClr val="C00000"/>
              </a:buClr>
            </a:pPr>
            <a:r>
              <a:rPr lang="ar-MA" sz="3600" b="1" dirty="0" smtClean="0">
                <a:solidFill>
                  <a:srgbClr val="00B050"/>
                </a:solidFill>
                <a:cs typeface="MCS Erwah S_U normal."/>
              </a:rPr>
              <a:t>ب- البراهين </a:t>
            </a:r>
            <a:r>
              <a:rPr lang="ar-MA" sz="3600" b="1" dirty="0">
                <a:solidFill>
                  <a:srgbClr val="00B050"/>
                </a:solidFill>
                <a:cs typeface="MCS Erwah S_U normal."/>
              </a:rPr>
              <a:t>والحجج </a:t>
            </a:r>
            <a:r>
              <a:rPr lang="ar-MA" sz="3600" b="1" dirty="0" smtClean="0">
                <a:solidFill>
                  <a:srgbClr val="00B050"/>
                </a:solidFill>
                <a:cs typeface="MCS Erwah S_U normal."/>
              </a:rPr>
              <a:t>:</a:t>
            </a:r>
          </a:p>
          <a:p>
            <a:pPr algn="just" rtl="1">
              <a:buClr>
                <a:srgbClr val="C00000"/>
              </a:buClr>
            </a:pPr>
            <a:endParaRPr lang="ar-MA" sz="3600" b="1" dirty="0" smtClean="0">
              <a:solidFill>
                <a:srgbClr val="00B050"/>
              </a:solidFill>
              <a:cs typeface="MCS Erwah S_U normal."/>
            </a:endParaRPr>
          </a:p>
          <a:p>
            <a:pPr algn="just" rtl="1">
              <a:buClr>
                <a:srgbClr val="C00000"/>
              </a:buClr>
            </a:pPr>
            <a:endParaRPr lang="ar-MA" sz="3600" b="1" dirty="0">
              <a:solidFill>
                <a:srgbClr val="00B050"/>
              </a:solidFill>
              <a:cs typeface="MCS Erwah S_U normal."/>
            </a:endParaRPr>
          </a:p>
          <a:p>
            <a:pPr algn="just" rtl="1">
              <a:buClr>
                <a:srgbClr val="C00000"/>
              </a:buClr>
            </a:pPr>
            <a:endParaRPr lang="ar-MA" sz="3600" b="1" dirty="0" smtClean="0">
              <a:solidFill>
                <a:srgbClr val="00B050"/>
              </a:solidFill>
              <a:cs typeface="MCS Erwah S_U normal."/>
            </a:endParaRPr>
          </a:p>
          <a:p>
            <a:pPr algn="just" rtl="1">
              <a:buClr>
                <a:srgbClr val="C00000"/>
              </a:buClr>
            </a:pPr>
            <a:endParaRPr lang="ar-MA" sz="3600" b="1" dirty="0">
              <a:solidFill>
                <a:srgbClr val="00B050"/>
              </a:solidFill>
              <a:cs typeface="MCS Erwah S_U normal."/>
            </a:endParaRPr>
          </a:p>
          <a:p>
            <a:pPr algn="just" rtl="1">
              <a:buClr>
                <a:srgbClr val="C00000"/>
              </a:buClr>
            </a:pPr>
            <a:endParaRPr lang="ar-MA" sz="3600" b="1" dirty="0" smtClean="0">
              <a:solidFill>
                <a:srgbClr val="00B050"/>
              </a:solidFill>
              <a:cs typeface="MCS Erwah S_U normal."/>
            </a:endParaRPr>
          </a:p>
        </p:txBody>
      </p:sp>
      <p:graphicFrame>
        <p:nvGraphicFramePr>
          <p:cNvPr id="2" name="Table 1"/>
          <p:cNvGraphicFramePr>
            <a:graphicFrameLocks noGrp="1"/>
          </p:cNvGraphicFramePr>
          <p:nvPr>
            <p:extLst>
              <p:ext uri="{D42A27DB-BD31-4B8C-83A1-F6EECF244321}">
                <p14:modId xmlns:p14="http://schemas.microsoft.com/office/powerpoint/2010/main" val="2036048167"/>
              </p:ext>
            </p:extLst>
          </p:nvPr>
        </p:nvGraphicFramePr>
        <p:xfrm>
          <a:off x="324973" y="3650530"/>
          <a:ext cx="11585356" cy="2438400"/>
        </p:xfrm>
        <a:graphic>
          <a:graphicData uri="http://schemas.openxmlformats.org/drawingml/2006/table">
            <a:tbl>
              <a:tblPr rtl="1" firstRow="1" firstCol="1" bandRow="1">
                <a:tableStyleId>{5C22544A-7EE6-4342-B048-85BDC9FD1C3A}</a:tableStyleId>
              </a:tblPr>
              <a:tblGrid>
                <a:gridCol w="5391165">
                  <a:extLst>
                    <a:ext uri="{9D8B030D-6E8A-4147-A177-3AD203B41FA5}">
                      <a16:colId xmlns:a16="http://schemas.microsoft.com/office/drawing/2014/main" val="34868695"/>
                    </a:ext>
                  </a:extLst>
                </a:gridCol>
                <a:gridCol w="6194191">
                  <a:extLst>
                    <a:ext uri="{9D8B030D-6E8A-4147-A177-3AD203B41FA5}">
                      <a16:colId xmlns:a16="http://schemas.microsoft.com/office/drawing/2014/main" val="841435906"/>
                    </a:ext>
                  </a:extLst>
                </a:gridCol>
              </a:tblGrid>
              <a:tr h="152400">
                <a:tc>
                  <a:txBody>
                    <a:bodyPr/>
                    <a:lstStyle/>
                    <a:p>
                      <a:pPr algn="ctr" rtl="1">
                        <a:spcAft>
                          <a:spcPts val="0"/>
                        </a:spcAft>
                      </a:pPr>
                      <a:r>
                        <a:rPr lang="ar-MA" sz="3200" b="1" dirty="0">
                          <a:solidFill>
                            <a:schemeClr val="bg1"/>
                          </a:solidFill>
                          <a:effectLst/>
                        </a:rPr>
                        <a:t>خصوم المسرح</a:t>
                      </a:r>
                      <a:endParaRPr lang="en-US" sz="3200" b="1" dirty="0">
                        <a:solidFill>
                          <a:schemeClr val="bg1"/>
                        </a:solidFill>
                        <a:effectLst/>
                        <a:latin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rtl="1">
                        <a:spcAft>
                          <a:spcPts val="0"/>
                        </a:spcAft>
                      </a:pPr>
                      <a:r>
                        <a:rPr lang="ar-MA" sz="3200" b="1" dirty="0">
                          <a:solidFill>
                            <a:schemeClr val="bg1"/>
                          </a:solidFill>
                          <a:effectLst/>
                        </a:rPr>
                        <a:t>خصوم السينما</a:t>
                      </a:r>
                      <a:endParaRPr lang="en-US" sz="3200" b="1" dirty="0">
                        <a:solidFill>
                          <a:schemeClr val="bg1"/>
                        </a:solidFill>
                        <a:effectLst/>
                        <a:latin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819778645"/>
                  </a:ext>
                </a:extLst>
              </a:tr>
              <a:tr h="246380">
                <a:tc>
                  <a:txBody>
                    <a:bodyPr/>
                    <a:lstStyle/>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a:t>
                      </a:r>
                      <a:endParaRPr lang="en-US" sz="3200" b="1" dirty="0">
                        <a:solidFill>
                          <a:schemeClr val="bg1"/>
                        </a:solidFill>
                        <a:effectLst/>
                      </a:endParaRPr>
                    </a:p>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a:t>
                      </a:r>
                      <a:endParaRPr lang="en-US" sz="3200" b="1" dirty="0">
                        <a:solidFill>
                          <a:schemeClr val="bg1"/>
                        </a:solidFill>
                        <a:effectLst/>
                      </a:endParaRPr>
                    </a:p>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a:t>
                      </a:r>
                      <a:endParaRPr lang="en-US" sz="32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a:t>
                      </a:r>
                      <a:endParaRPr lang="en-US" sz="3200" b="1" dirty="0">
                        <a:solidFill>
                          <a:schemeClr val="bg1"/>
                        </a:solidFill>
                        <a:effectLst/>
                      </a:endParaRPr>
                    </a:p>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a:t>
                      </a:r>
                      <a:endParaRPr lang="en-US" sz="3200" b="1" dirty="0">
                        <a:solidFill>
                          <a:schemeClr val="bg1"/>
                        </a:solidFill>
                        <a:effectLst/>
                      </a:endParaRPr>
                    </a:p>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 .............................</a:t>
                      </a:r>
                      <a:endParaRPr lang="en-US" sz="3200" b="1" dirty="0">
                        <a:solidFill>
                          <a:schemeClr val="bg1"/>
                        </a:solidFill>
                        <a:effectLst/>
                      </a:endParaRPr>
                    </a:p>
                    <a:p>
                      <a:pPr marL="0" lvl="0" indent="0" algn="justLow" rtl="1">
                        <a:spcAft>
                          <a:spcPts val="0"/>
                        </a:spcAft>
                        <a:buSzPts val="1400"/>
                        <a:buFont typeface="Times New Roman" panose="02020603050405020304" pitchFamily="18" charset="0"/>
                        <a:buNone/>
                        <a:tabLst>
                          <a:tab pos="-94615" algn="l"/>
                          <a:tab pos="457200" algn="l"/>
                        </a:tabLst>
                      </a:pPr>
                      <a:r>
                        <a:rPr lang="ar-MA" sz="3200" b="1" dirty="0" smtClean="0">
                          <a:solidFill>
                            <a:schemeClr val="bg1"/>
                          </a:solidFill>
                          <a:effectLst/>
                        </a:rPr>
                        <a:t>-.....................</a:t>
                      </a:r>
                      <a:endParaRPr lang="en-US" sz="32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790297871"/>
                  </a:ext>
                </a:extLst>
              </a:tr>
            </a:tbl>
          </a:graphicData>
        </a:graphic>
      </p:graphicFrame>
    </p:spTree>
    <p:extLst>
      <p:ext uri="{BB962C8B-B14F-4D97-AF65-F5344CB8AC3E}">
        <p14:creationId xmlns:p14="http://schemas.microsoft.com/office/powerpoint/2010/main" val="30055563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419</TotalTime>
  <Words>652</Words>
  <Application>Microsoft Office PowerPoint</Application>
  <PresentationFormat>Widescreen</PresentationFormat>
  <Paragraphs>107</Paragraphs>
  <Slides>13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Calibri</vt:lpstr>
      <vt:lpstr>Century Gothic</vt:lpstr>
      <vt:lpstr>MCS Erwah S_U normal.</vt:lpstr>
      <vt:lpstr>Symbol</vt:lpstr>
      <vt:lpstr>Times New Roman</vt:lpstr>
      <vt:lpstr>Traditional Arabic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65</cp:revision>
  <dcterms:created xsi:type="dcterms:W3CDTF">2022-09-26T12:22:46Z</dcterms:created>
  <dcterms:modified xsi:type="dcterms:W3CDTF">2023-05-10T20:19:04Z</dcterms:modified>
</cp:coreProperties>
</file>