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9" r:id="rId5"/>
    <p:sldId id="267" r:id="rId6"/>
    <p:sldId id="261" r:id="rId7"/>
    <p:sldId id="26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15-09-1444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15-09-1444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15-09-1444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15-09-1444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15-09-1444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15-09-1444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15-09-1444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15-09-1444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الدرس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77107" y="2600178"/>
            <a:ext cx="9481625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الضمير البارز والمستتر </a:t>
            </a:r>
            <a:r>
              <a:rPr lang="ar-MA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ar-MA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 </a:t>
            </a: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138</a:t>
            </a:r>
            <a:endParaRPr lang="ar-MA" sz="4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61" y="126609"/>
            <a:ext cx="3727939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0" y="1173194"/>
            <a:ext cx="11704319" cy="106760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685800" indent="-6858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800" b="1" dirty="0" smtClean="0"/>
              <a:t>ما هو </a:t>
            </a:r>
            <a:r>
              <a:rPr lang="ar-MA" sz="4800" b="1" dirty="0" smtClean="0"/>
              <a:t>العلم؟</a:t>
            </a:r>
            <a:endParaRPr lang="ar-MA" sz="4800" b="1" dirty="0"/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534567" y="56272"/>
            <a:ext cx="2611612" cy="58477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r" rtl="1"/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	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ألاحظ وأصف: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1828058"/>
              </p:ext>
            </p:extLst>
          </p:nvPr>
        </p:nvGraphicFramePr>
        <p:xfrm>
          <a:off x="182880" y="834680"/>
          <a:ext cx="11963299" cy="448665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777625">
                  <a:extLst>
                    <a:ext uri="{9D8B030D-6E8A-4147-A177-3AD203B41FA5}">
                      <a16:colId xmlns:a16="http://schemas.microsoft.com/office/drawing/2014/main" val="2097358445"/>
                    </a:ext>
                  </a:extLst>
                </a:gridCol>
                <a:gridCol w="1220972">
                  <a:extLst>
                    <a:ext uri="{9D8B030D-6E8A-4147-A177-3AD203B41FA5}">
                      <a16:colId xmlns:a16="http://schemas.microsoft.com/office/drawing/2014/main" val="2414012869"/>
                    </a:ext>
                  </a:extLst>
                </a:gridCol>
                <a:gridCol w="1350499">
                  <a:extLst>
                    <a:ext uri="{9D8B030D-6E8A-4147-A177-3AD203B41FA5}">
                      <a16:colId xmlns:a16="http://schemas.microsoft.com/office/drawing/2014/main" val="2825102059"/>
                    </a:ext>
                  </a:extLst>
                </a:gridCol>
                <a:gridCol w="4614203">
                  <a:extLst>
                    <a:ext uri="{9D8B030D-6E8A-4147-A177-3AD203B41FA5}">
                      <a16:colId xmlns:a16="http://schemas.microsoft.com/office/drawing/2014/main" val="672296254"/>
                    </a:ext>
                  </a:extLst>
                </a:gridCol>
              </a:tblGrid>
              <a:tr h="1447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الجمــــــــــــــــــــــــــــــــــــــــــــــل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الضمير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إعرابه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7771234"/>
                  </a:ext>
                </a:extLst>
              </a:tr>
              <a:tr h="746125">
                <a:tc>
                  <a:txBody>
                    <a:bodyPr/>
                    <a:lstStyle/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كتبتُ </a:t>
                      </a: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الدرس.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fr-FR" sz="32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هو لا يصدق نفسه.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لم يدر أي فرح سيملأ جوانحه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راجع دروسك.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يتجسس الدراهم التي في جيبه.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الحصى تعاكس </a:t>
                      </a: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قدميه.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لا تقدر من يقدم لك المساعدة.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5360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909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534567" y="56272"/>
            <a:ext cx="2611612" cy="58477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r" rtl="1"/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	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ألاحظ وأصف: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7528375"/>
              </p:ext>
            </p:extLst>
          </p:nvPr>
        </p:nvGraphicFramePr>
        <p:xfrm>
          <a:off x="182880" y="834680"/>
          <a:ext cx="11963299" cy="448665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4777625">
                  <a:extLst>
                    <a:ext uri="{9D8B030D-6E8A-4147-A177-3AD203B41FA5}">
                      <a16:colId xmlns:a16="http://schemas.microsoft.com/office/drawing/2014/main" val="2097358445"/>
                    </a:ext>
                  </a:extLst>
                </a:gridCol>
                <a:gridCol w="1220972">
                  <a:extLst>
                    <a:ext uri="{9D8B030D-6E8A-4147-A177-3AD203B41FA5}">
                      <a16:colId xmlns:a16="http://schemas.microsoft.com/office/drawing/2014/main" val="2414012869"/>
                    </a:ext>
                  </a:extLst>
                </a:gridCol>
                <a:gridCol w="1350499">
                  <a:extLst>
                    <a:ext uri="{9D8B030D-6E8A-4147-A177-3AD203B41FA5}">
                      <a16:colId xmlns:a16="http://schemas.microsoft.com/office/drawing/2014/main" val="2825102059"/>
                    </a:ext>
                  </a:extLst>
                </a:gridCol>
                <a:gridCol w="4614203">
                  <a:extLst>
                    <a:ext uri="{9D8B030D-6E8A-4147-A177-3AD203B41FA5}">
                      <a16:colId xmlns:a16="http://schemas.microsoft.com/office/drawing/2014/main" val="672296254"/>
                    </a:ext>
                  </a:extLst>
                </a:gridCol>
              </a:tblGrid>
              <a:tr h="1447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الجمــــــــــــــــــــــــــــــــــــــــــــــل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الضمير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إعرابه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7771234"/>
                  </a:ext>
                </a:extLst>
              </a:tr>
              <a:tr h="746125">
                <a:tc>
                  <a:txBody>
                    <a:bodyPr/>
                    <a:lstStyle/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كتبتُ </a:t>
                      </a: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الدرس.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fr-FR" sz="32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هو لا يصدق نفسه.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لم يدر أي فرح سيملأ جوانحه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راجع دروسك.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يتجسس الدراهم التي في جيبه.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الحصى تعاكس </a:t>
                      </a: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قدميه.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لا تقدر من يقدم لك المساعدة.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09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ـت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هو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هو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أنت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هو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هي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أنت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826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بارز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8826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بارز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8826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مستتر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8826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مستتر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8826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مستتر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8826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مستتر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88265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مستتر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ضمير متصل في محل رفع فاعل.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مبتدأ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في محل رفع فاعل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"""""""""""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"""""""""""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"""""""""""</a:t>
                      </a: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3200" b="1" dirty="0" smtClean="0">
                          <a:solidFill>
                            <a:schemeClr val="tx1"/>
                          </a:solidFill>
                          <a:effectLst/>
                        </a:rPr>
                        <a:t>""""""""""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5360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564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92505" y="191646"/>
            <a:ext cx="2270657" cy="64633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تكويني:</a:t>
            </a:r>
            <a:endParaRPr lang="ar-MA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94560" y="1387399"/>
            <a:ext cx="9517065" cy="255454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SA" sz="4000" b="1" dirty="0">
                <a:ea typeface="Times New Roman" panose="02020603050405020304" pitchFamily="18" charset="0"/>
                <a:cs typeface="Arial" panose="020B0604020202020204" pitchFamily="34" charset="0"/>
              </a:rPr>
              <a:t>ركب جملا تحتوي على </a:t>
            </a:r>
            <a:r>
              <a:rPr lang="ar-MA" sz="4000" b="1" dirty="0" smtClean="0"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4000" b="1" dirty="0" smtClean="0">
                <a:cs typeface="Arial" panose="020B0604020202020204" pitchFamily="34" charset="0"/>
              </a:rPr>
              <a:t>ضمير متصل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4000" b="1" dirty="0" smtClean="0">
                <a:cs typeface="Arial" panose="020B0604020202020204" pitchFamily="34" charset="0"/>
              </a:rPr>
              <a:t>ضمير مستتر تقديره أنا</a:t>
            </a:r>
          </a:p>
          <a:p>
            <a:pPr marL="1028700" lvl="1" indent="-571500" algn="r" rtl="1">
              <a:buFont typeface="Wingdings" panose="05000000000000000000" pitchFamily="2" charset="2"/>
              <a:buChar char="ü"/>
            </a:pPr>
            <a:r>
              <a:rPr lang="ar-MA" sz="4000" b="1" dirty="0" smtClean="0">
                <a:cs typeface="Arial" panose="020B0604020202020204" pitchFamily="34" charset="0"/>
              </a:rPr>
              <a:t>ضمير بارز</a:t>
            </a:r>
            <a:endParaRPr lang="ar-MA" sz="4000" dirty="0"/>
          </a:p>
        </p:txBody>
      </p:sp>
    </p:spTree>
    <p:extLst>
      <p:ext uri="{BB962C8B-B14F-4D97-AF65-F5344CB8AC3E}">
        <p14:creationId xmlns:p14="http://schemas.microsoft.com/office/powerpoint/2010/main" val="310259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861452" y="36902"/>
            <a:ext cx="2214387" cy="64633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أستنتج:</a:t>
            </a:r>
          </a:p>
        </p:txBody>
      </p:sp>
      <p:sp>
        <p:nvSpPr>
          <p:cNvPr id="2" name="Rectangle 1"/>
          <p:cNvSpPr/>
          <p:nvPr/>
        </p:nvSpPr>
        <p:spPr>
          <a:xfrm>
            <a:off x="126609" y="725437"/>
            <a:ext cx="11949230" cy="62279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الضمير: اسم معرفة يدل على معين. متكلم أو مخاطب أو غائب. 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38901" y="1439537"/>
            <a:ext cx="1148071" cy="584775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ar-MA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الضمير</a:t>
            </a:r>
            <a:endParaRPr lang="ar-MA" sz="3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441465" y="2078167"/>
            <a:ext cx="839974" cy="622222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R="90170" algn="ct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بازر</a:t>
            </a:r>
            <a:endParaRPr lang="en-US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53590" y="2418772"/>
            <a:ext cx="1007006" cy="622222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مستتر</a:t>
            </a:r>
            <a:endParaRPr lang="en-US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189245" y="3749921"/>
            <a:ext cx="1910164" cy="2357568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R="90170" algn="ct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في الفعل الماضي تقديره </a:t>
            </a:r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هو</a:t>
            </a:r>
            <a:r>
              <a:rPr lang="ar-MA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أو </a:t>
            </a:r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هي</a:t>
            </a:r>
            <a:r>
              <a:rPr lang="ar-MA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en-US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300613" y="3749921"/>
            <a:ext cx="1804745" cy="288745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R="228600" algn="ct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في الأمر المفرد يكون تقديره </a:t>
            </a:r>
            <a:r>
              <a:rPr lang="ar-MA" sz="32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أنت</a:t>
            </a:r>
            <a:r>
              <a:rPr lang="ar-MA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دائما</a:t>
            </a:r>
            <a:endParaRPr lang="en-US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844484" y="3754777"/>
            <a:ext cx="1699382" cy="1791260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يكون في محل رفع دائما</a:t>
            </a:r>
            <a:endParaRPr lang="en-US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6609" y="3754777"/>
            <a:ext cx="2633987" cy="292387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يستتر الضمير وجوبا في المتكلم والمخاطب، وجوازا في الغيبــــــــــــــة.</a:t>
            </a:r>
            <a:endParaRPr lang="en-US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627753" y="3754777"/>
            <a:ext cx="2588973" cy="292387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R="90170" algn="ct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في الفعل المضارع   يختلف تقديره باختلاف  أحرف المضارعة. </a:t>
            </a:r>
            <a:endParaRPr lang="en-US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Elbow Connector 27"/>
          <p:cNvCxnSpPr>
            <a:stCxn id="8" idx="3"/>
            <a:endCxn id="9" idx="0"/>
          </p:cNvCxnSpPr>
          <p:nvPr/>
        </p:nvCxnSpPr>
        <p:spPr>
          <a:xfrm>
            <a:off x="6386972" y="1731925"/>
            <a:ext cx="3474480" cy="346242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Elbow Connector 31"/>
          <p:cNvCxnSpPr>
            <a:stCxn id="8" idx="1"/>
            <a:endCxn id="10" idx="0"/>
          </p:cNvCxnSpPr>
          <p:nvPr/>
        </p:nvCxnSpPr>
        <p:spPr>
          <a:xfrm rot="10800000" flipV="1">
            <a:off x="2257093" y="1731924"/>
            <a:ext cx="2981808" cy="686847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10" idx="2"/>
            <a:endCxn id="13" idx="0"/>
          </p:cNvCxnSpPr>
          <p:nvPr/>
        </p:nvCxnSpPr>
        <p:spPr>
          <a:xfrm rot="16200000" flipH="1">
            <a:off x="5846247" y="-548160"/>
            <a:ext cx="708927" cy="7887234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endCxn id="14" idx="0"/>
          </p:cNvCxnSpPr>
          <p:nvPr/>
        </p:nvCxnSpPr>
        <p:spPr>
          <a:xfrm rot="16200000" flipH="1">
            <a:off x="8035111" y="3582045"/>
            <a:ext cx="335749" cy="1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endCxn id="24" idx="0"/>
          </p:cNvCxnSpPr>
          <p:nvPr/>
        </p:nvCxnSpPr>
        <p:spPr>
          <a:xfrm rot="16200000" flipH="1">
            <a:off x="5742579" y="3575116"/>
            <a:ext cx="359320" cy="1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Elbow Connector 28"/>
          <p:cNvCxnSpPr>
            <a:stCxn id="15" idx="0"/>
          </p:cNvCxnSpPr>
          <p:nvPr/>
        </p:nvCxnSpPr>
        <p:spPr>
          <a:xfrm rot="5400000" flipH="1" flipV="1">
            <a:off x="3514515" y="3575117"/>
            <a:ext cx="359321" cy="12700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Elbow Connector 30"/>
          <p:cNvCxnSpPr>
            <a:stCxn id="10" idx="2"/>
            <a:endCxn id="16" idx="0"/>
          </p:cNvCxnSpPr>
          <p:nvPr/>
        </p:nvCxnSpPr>
        <p:spPr>
          <a:xfrm rot="5400000">
            <a:off x="1493457" y="2991140"/>
            <a:ext cx="713783" cy="813490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640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1655" y="191646"/>
            <a:ext cx="2031507" cy="64633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ثالثا: أطبق: </a:t>
            </a:r>
          </a:p>
        </p:txBody>
      </p:sp>
      <p:sp>
        <p:nvSpPr>
          <p:cNvPr id="4" name="Rectangle 3"/>
          <p:cNvSpPr/>
          <p:nvPr/>
        </p:nvSpPr>
        <p:spPr>
          <a:xfrm>
            <a:off x="2194560" y="1387399"/>
            <a:ext cx="9517065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SA" sz="4000" b="1" dirty="0">
                <a:ea typeface="Times New Roman" panose="02020603050405020304" pitchFamily="18" charset="0"/>
                <a:cs typeface="Arial" panose="020B0604020202020204" pitchFamily="34" charset="0"/>
              </a:rPr>
              <a:t>تمارين صفحة </a:t>
            </a:r>
            <a:r>
              <a:rPr lang="ar-MA" sz="4000" b="1" dirty="0" smtClean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139</a:t>
            </a:r>
            <a:endParaRPr lang="ar-MA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63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423</TotalTime>
  <Words>224</Words>
  <Application>Microsoft Office PowerPoint</Application>
  <PresentationFormat>Widescreen</PresentationFormat>
  <Paragraphs>66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64</cp:revision>
  <dcterms:created xsi:type="dcterms:W3CDTF">2022-09-27T21:07:30Z</dcterms:created>
  <dcterms:modified xsi:type="dcterms:W3CDTF">2023-04-05T21:50:11Z</dcterms:modified>
</cp:coreProperties>
</file>