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9" r:id="rId5"/>
    <p:sldId id="267" r:id="rId6"/>
    <p:sldId id="261" r:id="rId7"/>
    <p:sldId id="268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CDCD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79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3504" y="770467"/>
            <a:ext cx="10782300" cy="3352800"/>
          </a:xfrm>
        </p:spPr>
        <p:txBody>
          <a:bodyPr anchor="b">
            <a:noAutofit/>
          </a:bodyPr>
          <a:lstStyle>
            <a:lvl1pPr algn="l">
              <a:lnSpc>
                <a:spcPct val="80000"/>
              </a:lnSpc>
              <a:defRPr sz="8800" spc="-120" baseline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67512" y="4206876"/>
            <a:ext cx="9228201" cy="1645920"/>
          </a:xfrm>
        </p:spPr>
        <p:txBody>
          <a:bodyPr>
            <a:normAutofit/>
          </a:bodyPr>
          <a:lstStyle>
            <a:lvl1pPr marL="0" indent="0" algn="l">
              <a:buNone/>
              <a:defRPr sz="3200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D19427AB-390A-4B18-A97A-C1EA441395F0}" type="datetimeFigureOut">
              <a:rPr lang="ar-MA" smtClean="0"/>
              <a:t>26-09-1444</a:t>
            </a:fld>
            <a:endParaRPr lang="ar-M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lang="ar-M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14563520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26-09-1444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41882325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43950" y="695325"/>
            <a:ext cx="2628900" cy="4800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1525" y="714375"/>
            <a:ext cx="7734300" cy="5400675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26-09-1444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4160038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26-09-1444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35431175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3504" y="767419"/>
            <a:ext cx="10780776" cy="3355848"/>
          </a:xfrm>
        </p:spPr>
        <p:txBody>
          <a:bodyPr anchor="b">
            <a:normAutofit/>
          </a:bodyPr>
          <a:lstStyle>
            <a:lvl1pPr>
              <a:lnSpc>
                <a:spcPct val="80000"/>
              </a:lnSpc>
              <a:defRPr sz="8800" b="0" baseline="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7512" y="4204209"/>
            <a:ext cx="9226296" cy="1645920"/>
          </a:xfrm>
        </p:spPr>
        <p:txBody>
          <a:bodyPr anchor="t"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26-09-1444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41872669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6656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11330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26-09-1444</a:t>
            </a:fld>
            <a:endParaRPr lang="ar-M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24185742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40467"/>
            <a:ext cx="4663440" cy="723400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6656" y="2753084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07608" y="2038435"/>
            <a:ext cx="4663440" cy="722376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007608" y="2750990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26-09-1444</a:t>
            </a:fld>
            <a:endParaRPr lang="ar-M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34647811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26-09-1444</a:t>
            </a:fld>
            <a:endParaRPr lang="ar-M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17566024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26-09-1444</a:t>
            </a:fld>
            <a:endParaRPr lang="ar-M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35719631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620000" y="0"/>
            <a:ext cx="457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8261404" y="542282"/>
            <a:ext cx="3383280" cy="1920240"/>
          </a:xfrm>
        </p:spPr>
        <p:txBody>
          <a:bodyPr anchor="b">
            <a:noAutofit/>
          </a:bodyPr>
          <a:lstStyle>
            <a:lvl1pPr>
              <a:lnSpc>
                <a:spcPct val="85000"/>
              </a:lnSpc>
              <a:defRPr sz="40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762000"/>
            <a:ext cx="60960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75982" y="2511813"/>
            <a:ext cx="3398520" cy="3126987"/>
          </a:xfrm>
        </p:spPr>
        <p:txBody>
          <a:bodyPr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26-09-1444</a:t>
            </a:fld>
            <a:endParaRPr lang="ar-M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0000"/>
                  </a:srgbClr>
                </a:solidFill>
              </a:defRPr>
            </a:lvl1pPr>
          </a:lstStyle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22504448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9224" y="5418667"/>
            <a:ext cx="10780776" cy="613283"/>
          </a:xfrm>
        </p:spPr>
        <p:txBody>
          <a:bodyPr anchor="b">
            <a:normAutofit/>
          </a:bodyPr>
          <a:lstStyle>
            <a:lvl1pPr>
              <a:defRPr sz="32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2192000" cy="5330952"/>
          </a:xfrm>
          <a:solidFill>
            <a:schemeClr val="accent1">
              <a:lumMod val="40000"/>
              <a:lumOff val="60000"/>
            </a:schemeClr>
          </a:solidFill>
        </p:spPr>
        <p:txBody>
          <a:bodyPr anchor="t"/>
          <a:lstStyle>
            <a:lvl1pPr marL="0" indent="0" algn="ctr">
              <a:spcBef>
                <a:spcPts val="800"/>
              </a:spcBef>
              <a:buNone/>
              <a:defRPr sz="3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656" y="5909735"/>
            <a:ext cx="9229344" cy="5334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4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D19427AB-390A-4B18-A97A-C1EA441395F0}" type="datetimeFigureOut">
              <a:rPr lang="ar-MA" smtClean="0"/>
              <a:t>26-09-1444</a:t>
            </a:fld>
            <a:endParaRPr lang="ar-MA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lang="ar-MA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367677117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57224" y="499533"/>
            <a:ext cx="10772775" cy="165819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11680"/>
            <a:ext cx="10753725" cy="37661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5800" y="6412447"/>
            <a:ext cx="41148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fld id="{D19427AB-390A-4B18-A97A-C1EA441395F0}" type="datetimeFigureOut">
              <a:rPr lang="ar-MA" smtClean="0"/>
              <a:t>26-09-1444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554697"/>
            <a:ext cx="50292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 cap="all" baseline="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926" y="5876412"/>
            <a:ext cx="2926080" cy="139703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300" b="0">
                <a:ln>
                  <a:noFill/>
                </a:ln>
                <a:solidFill>
                  <a:schemeClr val="accent1">
                    <a:alpha val="25000"/>
                  </a:schemeClr>
                </a:solidFill>
                <a:latin typeface="+mj-lt"/>
              </a:defRPr>
            </a:lvl1pPr>
          </a:lstStyle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28046057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1" eaLnBrk="1" latinLnBrk="0" hangingPunct="1">
        <a:lnSpc>
          <a:spcPct val="85000"/>
        </a:lnSpc>
        <a:spcBef>
          <a:spcPct val="0"/>
        </a:spcBef>
        <a:buNone/>
        <a:defRPr sz="5400" kern="1200" spc="-120" baseline="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91440" indent="-91440" algn="r" defTabSz="914400" rtl="1" eaLnBrk="1" latinLnBrk="0" hangingPunct="1">
        <a:lnSpc>
          <a:spcPct val="85000"/>
        </a:lnSpc>
        <a:spcBef>
          <a:spcPts val="13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347472" indent="-34290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548640" indent="-54864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000" i="1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822960" indent="-82296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097280" indent="-109728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200000" indent="-22860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400000" indent="-22860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1600000" indent="-22860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1800000" indent="-22860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349305" y="1491175"/>
            <a:ext cx="7737231" cy="923330"/>
          </a:xfrm>
          <a:prstGeom prst="rect">
            <a:avLst/>
          </a:prstGeom>
          <a:solidFill>
            <a:schemeClr val="bg2">
              <a:lumMod val="75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r" rtl="1"/>
            <a:r>
              <a:rPr lang="ar-MA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المـــــــــــــــكـون : </a:t>
            </a:r>
            <a:r>
              <a:rPr lang="ar-MA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الدرس </a:t>
            </a:r>
            <a:r>
              <a:rPr lang="ar-MA" sz="5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اللغوي</a:t>
            </a:r>
            <a:endParaRPr lang="ar-MA" sz="5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223889" y="2614245"/>
            <a:ext cx="9988061" cy="830997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r" rtl="1"/>
            <a:r>
              <a:rPr lang="ar-MA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الموضوع </a:t>
            </a:r>
            <a:r>
              <a:rPr lang="ar-MA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</a:t>
            </a:r>
            <a:r>
              <a:rPr lang="ar-MA" sz="4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الضمير المتصل والمنفصل - ص </a:t>
            </a:r>
            <a:r>
              <a:rPr lang="ar-MA" sz="48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142</a:t>
            </a:r>
            <a:endParaRPr lang="ar-MA" sz="4800" b="1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9878196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086661" y="126609"/>
            <a:ext cx="3727939" cy="923330"/>
          </a:xfrm>
          <a:prstGeom prst="rect">
            <a:avLst/>
          </a:prstGeom>
          <a:solidFill>
            <a:schemeClr val="bg2">
              <a:lumMod val="75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ctr" rtl="1"/>
            <a:r>
              <a:rPr lang="ar-MA" sz="5400" b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تقويم تشخيصي</a:t>
            </a:r>
            <a:endParaRPr lang="ar-MA" sz="5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98470" y="1173194"/>
            <a:ext cx="11704319" cy="1067600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marL="685800" indent="-685800" algn="r" rtl="1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ar-MA" sz="4800" b="1" dirty="0" smtClean="0"/>
              <a:t>ما هو الضمير وما أنواعه؟</a:t>
            </a:r>
            <a:endParaRPr lang="ar-MA" sz="4800" b="1" dirty="0"/>
          </a:p>
        </p:txBody>
      </p:sp>
    </p:spTree>
    <p:extLst>
      <p:ext uri="{BB962C8B-B14F-4D97-AF65-F5344CB8AC3E}">
        <p14:creationId xmlns:p14="http://schemas.microsoft.com/office/powerpoint/2010/main" val="15215748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9534567" y="56272"/>
            <a:ext cx="2611612" cy="584775"/>
          </a:xfrm>
          <a:prstGeom prst="rect">
            <a:avLst/>
          </a:prstGeom>
          <a:solidFill>
            <a:schemeClr val="tx2">
              <a:lumMod val="10000"/>
              <a:lumOff val="90000"/>
            </a:schemeClr>
          </a:solidFill>
        </p:spPr>
        <p:txBody>
          <a:bodyPr wrap="none">
            <a:spAutoFit/>
          </a:bodyPr>
          <a:lstStyle/>
          <a:p>
            <a:pPr algn="r" rtl="1"/>
            <a:r>
              <a:rPr lang="ar-MA" sz="32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1-	</a:t>
            </a:r>
            <a:r>
              <a:rPr lang="ar-MA" sz="32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ar-MA" sz="32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ألاحظ وأصف:</a:t>
            </a: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31576669"/>
              </p:ext>
            </p:extLst>
          </p:nvPr>
        </p:nvGraphicFramePr>
        <p:xfrm>
          <a:off x="211016" y="933032"/>
          <a:ext cx="11935164" cy="3925824"/>
        </p:xfrm>
        <a:graphic>
          <a:graphicData uri="http://schemas.openxmlformats.org/drawingml/2006/table">
            <a:tbl>
              <a:tblPr rtl="1" firstRow="1" firstCol="1" bandRow="1">
                <a:tableStyleId>{5C22544A-7EE6-4342-B048-85BDC9FD1C3A}</a:tableStyleId>
              </a:tblPr>
              <a:tblGrid>
                <a:gridCol w="7160013">
                  <a:extLst>
                    <a:ext uri="{9D8B030D-6E8A-4147-A177-3AD203B41FA5}">
                      <a16:colId xmlns:a16="http://schemas.microsoft.com/office/drawing/2014/main" val="1652267789"/>
                    </a:ext>
                  </a:extLst>
                </a:gridCol>
                <a:gridCol w="2386218">
                  <a:extLst>
                    <a:ext uri="{9D8B030D-6E8A-4147-A177-3AD203B41FA5}">
                      <a16:colId xmlns:a16="http://schemas.microsoft.com/office/drawing/2014/main" val="3137173320"/>
                    </a:ext>
                  </a:extLst>
                </a:gridCol>
                <a:gridCol w="2388933">
                  <a:extLst>
                    <a:ext uri="{9D8B030D-6E8A-4147-A177-3AD203B41FA5}">
                      <a16:colId xmlns:a16="http://schemas.microsoft.com/office/drawing/2014/main" val="4138094191"/>
                    </a:ext>
                  </a:extLst>
                </a:gridCol>
              </a:tblGrid>
              <a:tr h="164465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>
                          <a:solidFill>
                            <a:schemeClr val="tx1"/>
                          </a:solidFill>
                          <a:effectLst/>
                        </a:rPr>
                        <a:t>الجمـــــــــــــــــــــــــــل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CD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>
                          <a:solidFill>
                            <a:schemeClr val="tx1"/>
                          </a:solidFill>
                          <a:effectLst/>
                        </a:rPr>
                        <a:t>الضمير المتصل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CD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 dirty="0">
                          <a:solidFill>
                            <a:schemeClr val="tx1"/>
                          </a:solidFill>
                          <a:effectLst/>
                        </a:rPr>
                        <a:t>الضمير المنفصل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CD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86219454"/>
                  </a:ext>
                </a:extLst>
              </a:tr>
              <a:tr h="1268095">
                <a:tc>
                  <a:txBody>
                    <a:bodyPr/>
                    <a:lstStyle/>
                    <a:p>
                      <a:pPr marL="342900" lvl="0" indent="-342900"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  <a:tabLst>
                          <a:tab pos="167640" algn="r"/>
                          <a:tab pos="253365" algn="r"/>
                        </a:tabLst>
                      </a:pPr>
                      <a:r>
                        <a:rPr lang="ar-SA" sz="3200" b="1" dirty="0">
                          <a:solidFill>
                            <a:schemeClr val="tx1"/>
                          </a:solidFill>
                          <a:effectLst/>
                        </a:rPr>
                        <a:t>كن</a:t>
                      </a:r>
                      <a:r>
                        <a:rPr lang="ar-SA" sz="3200" b="1" dirty="0">
                          <a:solidFill>
                            <a:srgbClr val="FF0000"/>
                          </a:solidFill>
                          <a:effectLst/>
                        </a:rPr>
                        <a:t>ت</a:t>
                      </a:r>
                      <a:r>
                        <a:rPr lang="ar-SA" sz="3200" b="1" dirty="0">
                          <a:solidFill>
                            <a:schemeClr val="tx1"/>
                          </a:solidFill>
                          <a:effectLst/>
                        </a:rPr>
                        <a:t> أجد</a:t>
                      </a:r>
                      <a:r>
                        <a:rPr lang="ar-SA" sz="3200" b="1" dirty="0">
                          <a:solidFill>
                            <a:srgbClr val="FF0000"/>
                          </a:solidFill>
                          <a:effectLst/>
                        </a:rPr>
                        <a:t>ها</a:t>
                      </a:r>
                      <a:r>
                        <a:rPr lang="ar-SA" sz="3200" b="1" dirty="0">
                          <a:solidFill>
                            <a:schemeClr val="tx1"/>
                          </a:solidFill>
                          <a:effectLst/>
                        </a:rPr>
                        <a:t> منهمكة.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342900" lvl="0" indent="-342900"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  <a:tabLst>
                          <a:tab pos="167640" algn="r"/>
                          <a:tab pos="253365" algn="r"/>
                        </a:tabLst>
                      </a:pPr>
                      <a:r>
                        <a:rPr lang="ar-SA" sz="3200" b="1" dirty="0">
                          <a:solidFill>
                            <a:schemeClr val="tx1"/>
                          </a:solidFill>
                          <a:effectLst/>
                        </a:rPr>
                        <a:t>تساعدن</a:t>
                      </a:r>
                      <a:r>
                        <a:rPr lang="ar-SA" sz="3200" b="1" dirty="0">
                          <a:solidFill>
                            <a:srgbClr val="FF0000"/>
                          </a:solidFill>
                          <a:effectLst/>
                        </a:rPr>
                        <a:t>ي</a:t>
                      </a:r>
                      <a:r>
                        <a:rPr lang="ar-SA" sz="3200" b="1" dirty="0">
                          <a:solidFill>
                            <a:schemeClr val="tx1"/>
                          </a:solidFill>
                          <a:effectLst/>
                        </a:rPr>
                        <a:t> على امتطائ</a:t>
                      </a:r>
                      <a:r>
                        <a:rPr lang="ar-SA" sz="3200" b="1" dirty="0">
                          <a:solidFill>
                            <a:srgbClr val="FF0000"/>
                          </a:solidFill>
                          <a:effectLst/>
                        </a:rPr>
                        <a:t>ه</a:t>
                      </a:r>
                      <a:r>
                        <a:rPr lang="ar-SA" sz="3200" b="1" dirty="0">
                          <a:solidFill>
                            <a:schemeClr val="tx1"/>
                          </a:solidFill>
                          <a:effectLst/>
                        </a:rPr>
                        <a:t>.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342900" lvl="0" indent="-342900"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  <a:tabLst>
                          <a:tab pos="167640" algn="r"/>
                          <a:tab pos="253365" algn="r"/>
                        </a:tabLst>
                      </a:pPr>
                      <a:r>
                        <a:rPr lang="ar-SA" sz="3200" b="1" dirty="0">
                          <a:solidFill>
                            <a:schemeClr val="tx1"/>
                          </a:solidFill>
                          <a:effectLst/>
                        </a:rPr>
                        <a:t>و</a:t>
                      </a:r>
                      <a:r>
                        <a:rPr lang="ar-SA" sz="3200" b="1" dirty="0">
                          <a:solidFill>
                            <a:srgbClr val="FF0000"/>
                          </a:solidFill>
                          <a:effectLst/>
                        </a:rPr>
                        <a:t>هو</a:t>
                      </a:r>
                      <a:r>
                        <a:rPr lang="ar-SA" sz="3200" b="1" dirty="0">
                          <a:solidFill>
                            <a:schemeClr val="tx1"/>
                          </a:solidFill>
                          <a:effectLst/>
                        </a:rPr>
                        <a:t> يعدو مسرعا.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342900" lvl="0" indent="-342900"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  <a:tabLst>
                          <a:tab pos="167640" algn="r"/>
                          <a:tab pos="253365" algn="r"/>
                        </a:tabLst>
                      </a:pPr>
                      <a:r>
                        <a:rPr lang="ar-SA" sz="3200" b="1" dirty="0">
                          <a:solidFill>
                            <a:srgbClr val="FF0000"/>
                          </a:solidFill>
                          <a:effectLst/>
                        </a:rPr>
                        <a:t>هي</a:t>
                      </a:r>
                      <a:r>
                        <a:rPr lang="ar-SA" sz="3200" b="1" dirty="0">
                          <a:solidFill>
                            <a:schemeClr val="tx1"/>
                          </a:solidFill>
                          <a:effectLst/>
                        </a:rPr>
                        <a:t> الشجرة التي يشد إلي</a:t>
                      </a:r>
                      <a:r>
                        <a:rPr lang="ar-SA" sz="3200" b="1" dirty="0">
                          <a:solidFill>
                            <a:srgbClr val="FF0000"/>
                          </a:solidFill>
                          <a:effectLst/>
                        </a:rPr>
                        <a:t>ها</a:t>
                      </a:r>
                      <a:r>
                        <a:rPr lang="ar-SA" sz="3200" b="1" dirty="0">
                          <a:solidFill>
                            <a:schemeClr val="tx1"/>
                          </a:solidFill>
                          <a:effectLst/>
                        </a:rPr>
                        <a:t> وثاق الحمار.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342900" lvl="0" indent="-342900"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  <a:tabLst>
                          <a:tab pos="167640" algn="r"/>
                          <a:tab pos="253365" algn="r"/>
                        </a:tabLst>
                      </a:pPr>
                      <a:r>
                        <a:rPr lang="ar-SA" sz="3200" b="1" dirty="0">
                          <a:solidFill>
                            <a:srgbClr val="FF0000"/>
                          </a:solidFill>
                          <a:effectLst/>
                        </a:rPr>
                        <a:t>إياه</a:t>
                      </a:r>
                      <a:r>
                        <a:rPr lang="ar-SA" sz="3200" b="1" dirty="0">
                          <a:solidFill>
                            <a:schemeClr val="tx1"/>
                          </a:solidFill>
                          <a:effectLst/>
                        </a:rPr>
                        <a:t> يتعهد.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342900" lvl="0" indent="-342900"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  <a:tabLst>
                          <a:tab pos="167640" algn="r"/>
                          <a:tab pos="253365" algn="r"/>
                        </a:tabLst>
                      </a:pPr>
                      <a:r>
                        <a:rPr lang="ar-SA" sz="3200" b="1" dirty="0">
                          <a:solidFill>
                            <a:schemeClr val="tx1"/>
                          </a:solidFill>
                          <a:effectLst/>
                        </a:rPr>
                        <a:t>ركب</a:t>
                      </a:r>
                      <a:r>
                        <a:rPr lang="ar-SA" sz="3200" b="1" dirty="0">
                          <a:solidFill>
                            <a:srgbClr val="FF0000"/>
                          </a:solidFill>
                          <a:effectLst/>
                        </a:rPr>
                        <a:t>نا </a:t>
                      </a:r>
                      <a:r>
                        <a:rPr lang="ar-SA" sz="3200" b="1" dirty="0">
                          <a:solidFill>
                            <a:schemeClr val="tx1"/>
                          </a:solidFill>
                          <a:effectLst/>
                        </a:rPr>
                        <a:t>حمار</a:t>
                      </a:r>
                      <a:r>
                        <a:rPr lang="ar-SA" sz="3200" b="1" dirty="0">
                          <a:solidFill>
                            <a:srgbClr val="FF0000"/>
                          </a:solidFill>
                          <a:effectLst/>
                        </a:rPr>
                        <a:t>نا</a:t>
                      </a:r>
                      <a:r>
                        <a:rPr lang="ar-SA" sz="3200" b="1" dirty="0">
                          <a:solidFill>
                            <a:schemeClr val="tx1"/>
                          </a:solidFill>
                          <a:effectLst/>
                        </a:rPr>
                        <a:t> بعد أن ساعدت</a:t>
                      </a:r>
                      <a:r>
                        <a:rPr lang="ar-SA" sz="3200" b="1" dirty="0">
                          <a:solidFill>
                            <a:srgbClr val="FF0000"/>
                          </a:solidFill>
                          <a:effectLst/>
                        </a:rPr>
                        <a:t>نا</a:t>
                      </a:r>
                      <a:r>
                        <a:rPr lang="ar-SA" sz="3200" b="1" dirty="0">
                          <a:solidFill>
                            <a:schemeClr val="tx1"/>
                          </a:solidFill>
                          <a:effectLst/>
                        </a:rPr>
                        <a:t> طامو على ذلك.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 dirty="0"/>
                    </a:p>
                  </a:txBody>
                  <a:tcPr marL="68580" marR="6858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 dirty="0"/>
                    </a:p>
                  </a:txBody>
                  <a:tcPr marL="68580" marR="6858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1494322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690978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9534567" y="56272"/>
            <a:ext cx="2611612" cy="584775"/>
          </a:xfrm>
          <a:prstGeom prst="rect">
            <a:avLst/>
          </a:prstGeom>
          <a:solidFill>
            <a:schemeClr val="tx2">
              <a:lumMod val="10000"/>
              <a:lumOff val="90000"/>
            </a:schemeClr>
          </a:solidFill>
        </p:spPr>
        <p:txBody>
          <a:bodyPr wrap="none">
            <a:spAutoFit/>
          </a:bodyPr>
          <a:lstStyle/>
          <a:p>
            <a:pPr algn="r" rtl="1"/>
            <a:r>
              <a:rPr lang="ar-MA" sz="32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1-	</a:t>
            </a:r>
            <a:r>
              <a:rPr lang="ar-MA" sz="32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ar-MA" sz="32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ألاحظ وأصف:</a:t>
            </a: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0676298"/>
              </p:ext>
            </p:extLst>
          </p:nvPr>
        </p:nvGraphicFramePr>
        <p:xfrm>
          <a:off x="211016" y="933032"/>
          <a:ext cx="11935164" cy="3925824"/>
        </p:xfrm>
        <a:graphic>
          <a:graphicData uri="http://schemas.openxmlformats.org/drawingml/2006/table">
            <a:tbl>
              <a:tblPr rtl="1" firstRow="1" firstCol="1" bandRow="1">
                <a:tableStyleId>{5C22544A-7EE6-4342-B048-85BDC9FD1C3A}</a:tableStyleId>
              </a:tblPr>
              <a:tblGrid>
                <a:gridCol w="7160013">
                  <a:extLst>
                    <a:ext uri="{9D8B030D-6E8A-4147-A177-3AD203B41FA5}">
                      <a16:colId xmlns:a16="http://schemas.microsoft.com/office/drawing/2014/main" val="1652267789"/>
                    </a:ext>
                  </a:extLst>
                </a:gridCol>
                <a:gridCol w="2386218">
                  <a:extLst>
                    <a:ext uri="{9D8B030D-6E8A-4147-A177-3AD203B41FA5}">
                      <a16:colId xmlns:a16="http://schemas.microsoft.com/office/drawing/2014/main" val="3137173320"/>
                    </a:ext>
                  </a:extLst>
                </a:gridCol>
                <a:gridCol w="2388933">
                  <a:extLst>
                    <a:ext uri="{9D8B030D-6E8A-4147-A177-3AD203B41FA5}">
                      <a16:colId xmlns:a16="http://schemas.microsoft.com/office/drawing/2014/main" val="4138094191"/>
                    </a:ext>
                  </a:extLst>
                </a:gridCol>
              </a:tblGrid>
              <a:tr h="164465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>
                          <a:solidFill>
                            <a:schemeClr val="tx1"/>
                          </a:solidFill>
                          <a:effectLst/>
                        </a:rPr>
                        <a:t>الجمـــــــــــــــــــــــــــل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CD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>
                          <a:solidFill>
                            <a:schemeClr val="tx1"/>
                          </a:solidFill>
                          <a:effectLst/>
                        </a:rPr>
                        <a:t>الضمير المتصل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CD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 dirty="0">
                          <a:solidFill>
                            <a:schemeClr val="tx1"/>
                          </a:solidFill>
                          <a:effectLst/>
                        </a:rPr>
                        <a:t>الضمير المنفصل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CD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86219454"/>
                  </a:ext>
                </a:extLst>
              </a:tr>
              <a:tr h="1268095">
                <a:tc>
                  <a:txBody>
                    <a:bodyPr/>
                    <a:lstStyle/>
                    <a:p>
                      <a:pPr marL="342900" lvl="0" indent="-342900"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  <a:tabLst>
                          <a:tab pos="167640" algn="r"/>
                          <a:tab pos="253365" algn="r"/>
                        </a:tabLst>
                      </a:pPr>
                      <a:r>
                        <a:rPr lang="ar-SA" sz="3200" b="1" dirty="0">
                          <a:solidFill>
                            <a:schemeClr val="tx1"/>
                          </a:solidFill>
                          <a:effectLst/>
                        </a:rPr>
                        <a:t>كن</a:t>
                      </a:r>
                      <a:r>
                        <a:rPr lang="ar-SA" sz="3200" b="1" dirty="0">
                          <a:solidFill>
                            <a:srgbClr val="FF0000"/>
                          </a:solidFill>
                          <a:effectLst/>
                        </a:rPr>
                        <a:t>ت</a:t>
                      </a:r>
                      <a:r>
                        <a:rPr lang="ar-SA" sz="3200" b="1" dirty="0">
                          <a:solidFill>
                            <a:schemeClr val="tx1"/>
                          </a:solidFill>
                          <a:effectLst/>
                        </a:rPr>
                        <a:t> أجد</a:t>
                      </a:r>
                      <a:r>
                        <a:rPr lang="ar-SA" sz="3200" b="1" dirty="0">
                          <a:solidFill>
                            <a:srgbClr val="FF0000"/>
                          </a:solidFill>
                          <a:effectLst/>
                        </a:rPr>
                        <a:t>ها</a:t>
                      </a:r>
                      <a:r>
                        <a:rPr lang="ar-SA" sz="3200" b="1" dirty="0">
                          <a:solidFill>
                            <a:schemeClr val="tx1"/>
                          </a:solidFill>
                          <a:effectLst/>
                        </a:rPr>
                        <a:t> منهمكة.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342900" lvl="0" indent="-342900"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  <a:tabLst>
                          <a:tab pos="167640" algn="r"/>
                          <a:tab pos="253365" algn="r"/>
                        </a:tabLst>
                      </a:pPr>
                      <a:r>
                        <a:rPr lang="ar-SA" sz="3200" b="1" dirty="0">
                          <a:solidFill>
                            <a:schemeClr val="tx1"/>
                          </a:solidFill>
                          <a:effectLst/>
                        </a:rPr>
                        <a:t>تساعدن</a:t>
                      </a:r>
                      <a:r>
                        <a:rPr lang="ar-SA" sz="3200" b="1" dirty="0">
                          <a:solidFill>
                            <a:srgbClr val="FF0000"/>
                          </a:solidFill>
                          <a:effectLst/>
                        </a:rPr>
                        <a:t>ي</a:t>
                      </a:r>
                      <a:r>
                        <a:rPr lang="ar-SA" sz="3200" b="1" dirty="0">
                          <a:solidFill>
                            <a:schemeClr val="tx1"/>
                          </a:solidFill>
                          <a:effectLst/>
                        </a:rPr>
                        <a:t> على امتطائ</a:t>
                      </a:r>
                      <a:r>
                        <a:rPr lang="ar-SA" sz="3200" b="1" dirty="0">
                          <a:solidFill>
                            <a:srgbClr val="FF0000"/>
                          </a:solidFill>
                          <a:effectLst/>
                        </a:rPr>
                        <a:t>ه</a:t>
                      </a:r>
                      <a:r>
                        <a:rPr lang="ar-SA" sz="3200" b="1" dirty="0">
                          <a:solidFill>
                            <a:schemeClr val="tx1"/>
                          </a:solidFill>
                          <a:effectLst/>
                        </a:rPr>
                        <a:t>.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342900" lvl="0" indent="-342900"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  <a:tabLst>
                          <a:tab pos="167640" algn="r"/>
                          <a:tab pos="253365" algn="r"/>
                        </a:tabLst>
                      </a:pPr>
                      <a:r>
                        <a:rPr lang="ar-SA" sz="3200" b="1" dirty="0">
                          <a:solidFill>
                            <a:schemeClr val="tx1"/>
                          </a:solidFill>
                          <a:effectLst/>
                        </a:rPr>
                        <a:t>و</a:t>
                      </a:r>
                      <a:r>
                        <a:rPr lang="ar-SA" sz="3200" b="1" dirty="0">
                          <a:solidFill>
                            <a:srgbClr val="FF0000"/>
                          </a:solidFill>
                          <a:effectLst/>
                        </a:rPr>
                        <a:t>هو</a:t>
                      </a:r>
                      <a:r>
                        <a:rPr lang="ar-SA" sz="3200" b="1" dirty="0">
                          <a:solidFill>
                            <a:schemeClr val="tx1"/>
                          </a:solidFill>
                          <a:effectLst/>
                        </a:rPr>
                        <a:t> يعدو مسرعا.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342900" lvl="0" indent="-342900"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  <a:tabLst>
                          <a:tab pos="167640" algn="r"/>
                          <a:tab pos="253365" algn="r"/>
                        </a:tabLst>
                      </a:pPr>
                      <a:r>
                        <a:rPr lang="ar-SA" sz="3200" b="1" dirty="0">
                          <a:solidFill>
                            <a:srgbClr val="FF0000"/>
                          </a:solidFill>
                          <a:effectLst/>
                        </a:rPr>
                        <a:t>هي</a:t>
                      </a:r>
                      <a:r>
                        <a:rPr lang="ar-SA" sz="3200" b="1" dirty="0">
                          <a:solidFill>
                            <a:schemeClr val="tx1"/>
                          </a:solidFill>
                          <a:effectLst/>
                        </a:rPr>
                        <a:t> الشجرة التي يشد إلي</a:t>
                      </a:r>
                      <a:r>
                        <a:rPr lang="ar-SA" sz="3200" b="1" dirty="0">
                          <a:solidFill>
                            <a:srgbClr val="FF0000"/>
                          </a:solidFill>
                          <a:effectLst/>
                        </a:rPr>
                        <a:t>ها</a:t>
                      </a:r>
                      <a:r>
                        <a:rPr lang="ar-SA" sz="3200" b="1" dirty="0">
                          <a:solidFill>
                            <a:schemeClr val="tx1"/>
                          </a:solidFill>
                          <a:effectLst/>
                        </a:rPr>
                        <a:t> وثاق الحمار.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342900" lvl="0" indent="-342900"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  <a:tabLst>
                          <a:tab pos="167640" algn="r"/>
                          <a:tab pos="253365" algn="r"/>
                        </a:tabLst>
                      </a:pPr>
                      <a:r>
                        <a:rPr lang="ar-SA" sz="3200" b="1" dirty="0">
                          <a:solidFill>
                            <a:srgbClr val="FF0000"/>
                          </a:solidFill>
                          <a:effectLst/>
                        </a:rPr>
                        <a:t>إياه</a:t>
                      </a:r>
                      <a:r>
                        <a:rPr lang="ar-SA" sz="3200" b="1" dirty="0">
                          <a:solidFill>
                            <a:schemeClr val="tx1"/>
                          </a:solidFill>
                          <a:effectLst/>
                        </a:rPr>
                        <a:t> يتعهد.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342900" lvl="0" indent="-342900"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  <a:tabLst>
                          <a:tab pos="167640" algn="r"/>
                          <a:tab pos="253365" algn="r"/>
                        </a:tabLst>
                      </a:pPr>
                      <a:r>
                        <a:rPr lang="ar-SA" sz="3200" b="1" dirty="0">
                          <a:solidFill>
                            <a:schemeClr val="tx1"/>
                          </a:solidFill>
                          <a:effectLst/>
                        </a:rPr>
                        <a:t>ركب</a:t>
                      </a:r>
                      <a:r>
                        <a:rPr lang="ar-SA" sz="3200" b="1" dirty="0">
                          <a:solidFill>
                            <a:srgbClr val="FF0000"/>
                          </a:solidFill>
                          <a:effectLst/>
                        </a:rPr>
                        <a:t>نا </a:t>
                      </a:r>
                      <a:r>
                        <a:rPr lang="ar-SA" sz="3200" b="1" dirty="0">
                          <a:solidFill>
                            <a:schemeClr val="tx1"/>
                          </a:solidFill>
                          <a:effectLst/>
                        </a:rPr>
                        <a:t>حمار</a:t>
                      </a:r>
                      <a:r>
                        <a:rPr lang="ar-SA" sz="3200" b="1" dirty="0">
                          <a:solidFill>
                            <a:srgbClr val="FF0000"/>
                          </a:solidFill>
                          <a:effectLst/>
                        </a:rPr>
                        <a:t>نا</a:t>
                      </a:r>
                      <a:r>
                        <a:rPr lang="ar-SA" sz="3200" b="1" dirty="0">
                          <a:solidFill>
                            <a:schemeClr val="tx1"/>
                          </a:solidFill>
                          <a:effectLst/>
                        </a:rPr>
                        <a:t> بعد أن ساعدت</a:t>
                      </a:r>
                      <a:r>
                        <a:rPr lang="ar-SA" sz="3200" b="1" dirty="0">
                          <a:solidFill>
                            <a:srgbClr val="FF0000"/>
                          </a:solidFill>
                          <a:effectLst/>
                        </a:rPr>
                        <a:t>نا</a:t>
                      </a:r>
                      <a:r>
                        <a:rPr lang="ar-SA" sz="3200" b="1" dirty="0">
                          <a:solidFill>
                            <a:schemeClr val="tx1"/>
                          </a:solidFill>
                          <a:effectLst/>
                        </a:rPr>
                        <a:t> طامو على ذلك.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0955"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0955" algn="r"/>
                        </a:tabLst>
                      </a:pPr>
                      <a:r>
                        <a:rPr lang="ar-SA" sz="3200" b="1">
                          <a:solidFill>
                            <a:schemeClr val="tx1"/>
                          </a:solidFill>
                          <a:effectLst/>
                        </a:rPr>
                        <a:t>ـت / ها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20955"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0955" algn="r"/>
                        </a:tabLst>
                      </a:pPr>
                      <a:r>
                        <a:rPr lang="ar-SA" sz="3200" b="1">
                          <a:solidFill>
                            <a:schemeClr val="tx1"/>
                          </a:solidFill>
                          <a:effectLst/>
                        </a:rPr>
                        <a:t>ـي/ ـه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20955"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0955" algn="r"/>
                        </a:tabLst>
                      </a:pPr>
                      <a:r>
                        <a:rPr lang="ar-SA" sz="3200" b="1">
                          <a:solidFill>
                            <a:schemeClr val="tx1"/>
                          </a:solidFill>
                          <a:effectLst/>
                        </a:rPr>
                        <a:t>ـــ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20955"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0955" algn="r"/>
                        </a:tabLst>
                      </a:pPr>
                      <a:r>
                        <a:rPr lang="ar-SA" sz="3200" b="1">
                          <a:solidFill>
                            <a:schemeClr val="tx1"/>
                          </a:solidFill>
                          <a:effectLst/>
                        </a:rPr>
                        <a:t>ـها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20955"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0955" algn="r"/>
                        </a:tabLst>
                      </a:pPr>
                      <a:r>
                        <a:rPr lang="ar-SA" sz="3200" b="1">
                          <a:solidFill>
                            <a:schemeClr val="tx1"/>
                          </a:solidFill>
                          <a:effectLst/>
                        </a:rPr>
                        <a:t>ــ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20955"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0955" algn="r"/>
                        </a:tabLst>
                      </a:pPr>
                      <a:r>
                        <a:rPr lang="ar-SA" sz="3200" b="1">
                          <a:solidFill>
                            <a:schemeClr val="tx1"/>
                          </a:solidFill>
                          <a:effectLst/>
                        </a:rPr>
                        <a:t>ـنا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88265"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67640" algn="r"/>
                          <a:tab pos="253365" algn="r"/>
                        </a:tabLst>
                      </a:pPr>
                      <a:r>
                        <a:rPr lang="ar-SA" sz="3200" b="1" dirty="0">
                          <a:solidFill>
                            <a:schemeClr val="tx1"/>
                          </a:solidFill>
                          <a:effectLst/>
                        </a:rPr>
                        <a:t>ــ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88265"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67640" algn="r"/>
                          <a:tab pos="253365" algn="r"/>
                        </a:tabLst>
                      </a:pPr>
                      <a:r>
                        <a:rPr lang="ar-SA" sz="3200" b="1" dirty="0">
                          <a:solidFill>
                            <a:schemeClr val="tx1"/>
                          </a:solidFill>
                          <a:effectLst/>
                        </a:rPr>
                        <a:t>ــ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88265"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67640" algn="r"/>
                          <a:tab pos="253365" algn="r"/>
                        </a:tabLst>
                      </a:pPr>
                      <a:r>
                        <a:rPr lang="ar-SA" sz="3200" b="1" dirty="0">
                          <a:solidFill>
                            <a:schemeClr val="tx1"/>
                          </a:solidFill>
                          <a:effectLst/>
                        </a:rPr>
                        <a:t>هو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88265"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67640" algn="r"/>
                          <a:tab pos="253365" algn="r"/>
                        </a:tabLst>
                      </a:pPr>
                      <a:r>
                        <a:rPr lang="ar-SA" sz="3200" b="1" dirty="0">
                          <a:solidFill>
                            <a:schemeClr val="tx1"/>
                          </a:solidFill>
                          <a:effectLst/>
                        </a:rPr>
                        <a:t>هي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88265"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67640" algn="r"/>
                          <a:tab pos="253365" algn="r"/>
                        </a:tabLst>
                      </a:pPr>
                      <a:r>
                        <a:rPr lang="ar-SA" sz="3200" b="1" dirty="0">
                          <a:solidFill>
                            <a:schemeClr val="tx1"/>
                          </a:solidFill>
                          <a:effectLst/>
                        </a:rPr>
                        <a:t>إياه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88265"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67640" algn="r"/>
                          <a:tab pos="253365" algn="r"/>
                        </a:tabLst>
                      </a:pPr>
                      <a:r>
                        <a:rPr lang="ar-SA" sz="3200" b="1" dirty="0">
                          <a:solidFill>
                            <a:schemeClr val="tx1"/>
                          </a:solidFill>
                          <a:effectLst/>
                        </a:rPr>
                        <a:t>ــ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1494322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60118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5092505" y="191646"/>
            <a:ext cx="2270657" cy="646331"/>
          </a:xfrm>
          <a:prstGeom prst="rect">
            <a:avLst/>
          </a:prstGeom>
          <a:solidFill>
            <a:schemeClr val="tx2">
              <a:lumMod val="10000"/>
              <a:lumOff val="90000"/>
            </a:schemeClr>
          </a:solidFill>
        </p:spPr>
        <p:txBody>
          <a:bodyPr wrap="square">
            <a:spAutoFit/>
          </a:bodyPr>
          <a:lstStyle/>
          <a:p>
            <a:pPr algn="r" rtl="1"/>
            <a:r>
              <a:rPr lang="ar-MA" sz="36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تقويم تكويني:</a:t>
            </a:r>
            <a:endParaRPr lang="ar-MA" sz="3600" b="1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194560" y="1387399"/>
            <a:ext cx="9517065" cy="1938992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>
            <a:spAutoFit/>
          </a:bodyPr>
          <a:lstStyle/>
          <a:p>
            <a:pPr algn="r" rtl="1"/>
            <a:r>
              <a:rPr lang="ar-SA" sz="4000" b="1" dirty="0">
                <a:ea typeface="Times New Roman" panose="02020603050405020304" pitchFamily="18" charset="0"/>
                <a:cs typeface="Arial" panose="020B0604020202020204" pitchFamily="34" charset="0"/>
              </a:rPr>
              <a:t>ركب جملا تحتوي على </a:t>
            </a:r>
            <a:r>
              <a:rPr lang="ar-MA" sz="4000" b="1" dirty="0" smtClean="0">
                <a:ea typeface="Times New Roman" panose="02020603050405020304" pitchFamily="18" charset="0"/>
                <a:cs typeface="Arial" panose="020B0604020202020204" pitchFamily="34" charset="0"/>
              </a:rPr>
              <a:t>:</a:t>
            </a:r>
          </a:p>
          <a:p>
            <a:pPr marL="1028700" lvl="1" indent="-571500" algn="r" rtl="1">
              <a:buFont typeface="Wingdings" panose="05000000000000000000" pitchFamily="2" charset="2"/>
              <a:buChar char="ü"/>
            </a:pPr>
            <a:r>
              <a:rPr lang="ar-MA" sz="4000" b="1" dirty="0" smtClean="0">
                <a:cs typeface="Arial" panose="020B0604020202020204" pitchFamily="34" charset="0"/>
              </a:rPr>
              <a:t>ضمير متصل</a:t>
            </a:r>
          </a:p>
          <a:p>
            <a:pPr marL="1028700" lvl="1" indent="-571500" algn="r" rtl="1">
              <a:buFont typeface="Wingdings" panose="05000000000000000000" pitchFamily="2" charset="2"/>
              <a:buChar char="ü"/>
            </a:pPr>
            <a:r>
              <a:rPr lang="ar-MA" sz="4000" b="1" dirty="0" smtClean="0">
                <a:cs typeface="Arial" panose="020B0604020202020204" pitchFamily="34" charset="0"/>
              </a:rPr>
              <a:t>ضمير منفصل</a:t>
            </a:r>
            <a:endParaRPr lang="ar-MA" sz="4000" dirty="0"/>
          </a:p>
        </p:txBody>
      </p:sp>
    </p:spTree>
    <p:extLst>
      <p:ext uri="{BB962C8B-B14F-4D97-AF65-F5344CB8AC3E}">
        <p14:creationId xmlns:p14="http://schemas.microsoft.com/office/powerpoint/2010/main" val="31025994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8707902" y="36902"/>
            <a:ext cx="3367937" cy="646331"/>
          </a:xfrm>
          <a:prstGeom prst="rect">
            <a:avLst/>
          </a:prstGeom>
          <a:solidFill>
            <a:schemeClr val="tx2">
              <a:lumMod val="10000"/>
              <a:lumOff val="90000"/>
            </a:schemeClr>
          </a:solidFill>
        </p:spPr>
        <p:txBody>
          <a:bodyPr wrap="square">
            <a:spAutoFit/>
          </a:bodyPr>
          <a:lstStyle/>
          <a:p>
            <a:pPr algn="r" rtl="1"/>
            <a:r>
              <a:rPr lang="ar-MA" sz="36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2-</a:t>
            </a:r>
            <a:r>
              <a:rPr lang="ar-MA" sz="36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 نموذج إعرابي:</a:t>
            </a:r>
          </a:p>
        </p:txBody>
      </p:sp>
      <p:sp>
        <p:nvSpPr>
          <p:cNvPr id="2" name="Rectangle 1"/>
          <p:cNvSpPr/>
          <p:nvPr/>
        </p:nvSpPr>
        <p:spPr>
          <a:xfrm>
            <a:off x="2644725" y="36902"/>
            <a:ext cx="5745377" cy="622799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>
            <a:spAutoFit/>
          </a:bodyPr>
          <a:lstStyle/>
          <a:p>
            <a:pPr algn="r" rtl="1">
              <a:lnSpc>
                <a:spcPct val="115000"/>
              </a:lnSpc>
              <a:spcAft>
                <a:spcPts val="0"/>
              </a:spcAft>
            </a:pPr>
            <a:r>
              <a:rPr lang="en-US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ar-MA" sz="3200" b="1" dirty="0">
                <a:latin typeface="Calibri" panose="020F0502020204030204" pitchFamily="34" charset="0"/>
                <a:ea typeface="Times New Roman" panose="02020603050405020304" pitchFamily="18" charset="0"/>
              </a:rPr>
              <a:t>أعرب الجملة الآتية:  </a:t>
            </a:r>
            <a:r>
              <a:rPr lang="ar-MA" sz="3200" b="1" dirty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يدرسنا معلم مقتدر</a:t>
            </a:r>
            <a:endParaRPr lang="en-US" sz="3200" dirty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93895" y="1410162"/>
            <a:ext cx="11362007" cy="341632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marL="571500" lvl="0" indent="-571500" algn="r" rtl="1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ar-MA" sz="3600" b="1" dirty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يدرس: </a:t>
            </a:r>
            <a:r>
              <a:rPr lang="ar-MA" sz="3600" b="1" dirty="0">
                <a:latin typeface="Calibri" panose="020F0502020204030204" pitchFamily="34" charset="0"/>
                <a:ea typeface="Times New Roman" panose="02020603050405020304" pitchFamily="18" charset="0"/>
              </a:rPr>
              <a:t>فعل مضارع مرفوع، وعلامة رفعه الضمة الظاهرة على آخره،</a:t>
            </a:r>
            <a:endParaRPr lang="en-US" sz="3600" b="1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571500" lvl="0" indent="-571500" algn="r" rtl="1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ar-MA" sz="3600" b="1" dirty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ـــنـــا: </a:t>
            </a:r>
            <a:r>
              <a:rPr lang="ar-MA" sz="3600" b="1" dirty="0">
                <a:latin typeface="Calibri" panose="020F0502020204030204" pitchFamily="34" charset="0"/>
                <a:ea typeface="Times New Roman" panose="02020603050405020304" pitchFamily="18" charset="0"/>
              </a:rPr>
              <a:t>ضمير متصل مبني على السكون، في محل نصب مفعول به </a:t>
            </a:r>
            <a:r>
              <a:rPr lang="ar-MA" sz="3600" b="1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مقدم.</a:t>
            </a:r>
            <a:endParaRPr lang="ar-MA" sz="3600" b="1" dirty="0" smtClean="0"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571500" lvl="0" indent="-571500" algn="r" rtl="1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ar-MA" sz="3600" b="1" dirty="0" smtClean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معلـم</a:t>
            </a:r>
            <a:r>
              <a:rPr lang="ar-MA" sz="3600" b="1" dirty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: </a:t>
            </a:r>
            <a:r>
              <a:rPr lang="ar-MA" sz="3600" b="1" dirty="0">
                <a:latin typeface="Calibri" panose="020F0502020204030204" pitchFamily="34" charset="0"/>
                <a:ea typeface="Times New Roman" panose="02020603050405020304" pitchFamily="18" charset="0"/>
              </a:rPr>
              <a:t>فاعل </a:t>
            </a:r>
            <a:r>
              <a:rPr lang="ar-MA" sz="3600" b="1" dirty="0">
                <a:latin typeface="Calibri" panose="020F0502020204030204" pitchFamily="34" charset="0"/>
                <a:ea typeface="Times New Roman" panose="02020603050405020304" pitchFamily="18" charset="0"/>
              </a:rPr>
              <a:t>مرفوع </a:t>
            </a:r>
            <a:r>
              <a:rPr lang="ar-MA" sz="3600" b="1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بتنوين </a:t>
            </a:r>
            <a:r>
              <a:rPr lang="ar-MA" sz="3600" b="1" dirty="0">
                <a:latin typeface="Calibri" panose="020F0502020204030204" pitchFamily="34" charset="0"/>
                <a:ea typeface="Times New Roman" panose="02020603050405020304" pitchFamily="18" charset="0"/>
              </a:rPr>
              <a:t>الضمة </a:t>
            </a:r>
            <a:r>
              <a:rPr lang="ar-MA" sz="3600" b="1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الظاهرة </a:t>
            </a:r>
            <a:r>
              <a:rPr lang="ar-MA" sz="3600" b="1" dirty="0">
                <a:latin typeface="Calibri" panose="020F0502020204030204" pitchFamily="34" charset="0"/>
                <a:ea typeface="Times New Roman" panose="02020603050405020304" pitchFamily="18" charset="0"/>
              </a:rPr>
              <a:t>على </a:t>
            </a:r>
            <a:r>
              <a:rPr lang="ar-MA" sz="3600" b="1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آخره.</a:t>
            </a:r>
            <a:endParaRPr lang="en-US" sz="3600" b="1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571500" indent="-571500" algn="r" rtl="1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ar-MA" sz="3600" b="1" dirty="0">
                <a:solidFill>
                  <a:srgbClr val="FF0000"/>
                </a:solidFill>
                <a:ea typeface="Times New Roman" panose="02020603050405020304" pitchFamily="18" charset="0"/>
              </a:rPr>
              <a:t>مقتدر: </a:t>
            </a:r>
            <a:r>
              <a:rPr lang="ar-MA" sz="3600" b="1" dirty="0">
                <a:ea typeface="Times New Roman" panose="02020603050405020304" pitchFamily="18" charset="0"/>
              </a:rPr>
              <a:t>نعت تابع للمنعوت  في الرفع، وعلامة رفعه تنوين الضمة.</a:t>
            </a:r>
            <a:r>
              <a:rPr lang="ar-MA" sz="3600" b="1" u="sng" dirty="0">
                <a:ea typeface="Times New Roman" panose="02020603050405020304" pitchFamily="18" charset="0"/>
              </a:rPr>
              <a:t> </a:t>
            </a:r>
            <a:endParaRPr lang="ar-MA" sz="3600" b="1" dirty="0"/>
          </a:p>
        </p:txBody>
      </p:sp>
    </p:spTree>
    <p:extLst>
      <p:ext uri="{BB962C8B-B14F-4D97-AF65-F5344CB8AC3E}">
        <p14:creationId xmlns:p14="http://schemas.microsoft.com/office/powerpoint/2010/main" val="22764011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5050302" y="191646"/>
            <a:ext cx="2312860" cy="646331"/>
          </a:xfrm>
          <a:prstGeom prst="rect">
            <a:avLst/>
          </a:prstGeom>
          <a:solidFill>
            <a:schemeClr val="tx2">
              <a:lumMod val="10000"/>
              <a:lumOff val="90000"/>
            </a:schemeClr>
          </a:solidFill>
        </p:spPr>
        <p:txBody>
          <a:bodyPr wrap="square">
            <a:spAutoFit/>
          </a:bodyPr>
          <a:lstStyle/>
          <a:p>
            <a:pPr algn="r" rtl="1"/>
            <a:r>
              <a:rPr lang="ar-MA" sz="36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ثالثا: </a:t>
            </a:r>
            <a:r>
              <a:rPr lang="ar-MA" sz="36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أستنتج: </a:t>
            </a:r>
            <a:endParaRPr lang="ar-MA" sz="3600" b="1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194560" y="1387399"/>
            <a:ext cx="9517065" cy="707886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>
            <a:spAutoFit/>
          </a:bodyPr>
          <a:lstStyle/>
          <a:p>
            <a:pPr algn="r" rtl="1"/>
            <a:r>
              <a:rPr lang="ar-MA" sz="4000" b="1" dirty="0"/>
              <a:t>الصفحة </a:t>
            </a:r>
            <a:r>
              <a:rPr lang="ar-MA" sz="4000" b="1" dirty="0">
                <a:solidFill>
                  <a:srgbClr val="FF0000"/>
                </a:solidFill>
              </a:rPr>
              <a:t>143</a:t>
            </a:r>
            <a:r>
              <a:rPr lang="ar-MA" sz="4000" b="1" dirty="0"/>
              <a:t> من الكتاب المدرسي</a:t>
            </a:r>
          </a:p>
        </p:txBody>
      </p:sp>
    </p:spTree>
    <p:extLst>
      <p:ext uri="{BB962C8B-B14F-4D97-AF65-F5344CB8AC3E}">
        <p14:creationId xmlns:p14="http://schemas.microsoft.com/office/powerpoint/2010/main" val="1860630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etropolitan">
  <a:themeElements>
    <a:clrScheme name="Metropolitan">
      <a:dk1>
        <a:sysClr val="windowText" lastClr="000000"/>
      </a:dk1>
      <a:lt1>
        <a:sysClr val="window" lastClr="FFFFFF"/>
      </a:lt1>
      <a:dk2>
        <a:srgbClr val="162F33"/>
      </a:dk2>
      <a:lt2>
        <a:srgbClr val="EAF0E0"/>
      </a:lt2>
      <a:accent1>
        <a:srgbClr val="50B4C8"/>
      </a:accent1>
      <a:accent2>
        <a:srgbClr val="A8B97F"/>
      </a:accent2>
      <a:accent3>
        <a:srgbClr val="9B9256"/>
      </a:accent3>
      <a:accent4>
        <a:srgbClr val="657689"/>
      </a:accent4>
      <a:accent5>
        <a:srgbClr val="7A855D"/>
      </a:accent5>
      <a:accent6>
        <a:srgbClr val="84AC9D"/>
      </a:accent6>
      <a:hlink>
        <a:srgbClr val="2370CD"/>
      </a:hlink>
      <a:folHlink>
        <a:srgbClr val="877589"/>
      </a:folHlink>
    </a:clrScheme>
    <a:fontScheme name="Metropolitan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Metropolitan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00000"/>
                <a:lumMod val="110000"/>
              </a:schemeClr>
            </a:gs>
            <a:gs pos="50000">
              <a:schemeClr val="phClr">
                <a:tint val="75000"/>
                <a:satMod val="101000"/>
                <a:lumMod val="105000"/>
              </a:schemeClr>
            </a:gs>
            <a:gs pos="100000">
              <a:schemeClr val="phClr">
                <a:tint val="82000"/>
                <a:satMod val="104000"/>
                <a:lumMod val="105000"/>
              </a:schemeClr>
            </a:gs>
          </a:gsLst>
          <a:lin ang="27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0000"/>
                <a:lumMod val="100000"/>
              </a:schemeClr>
            </a:gs>
            <a:gs pos="100000">
              <a:schemeClr val="phClr">
                <a:shade val="80000"/>
                <a:satMod val="100000"/>
                <a:lumMod val="99000"/>
              </a:schemeClr>
            </a:gs>
          </a:gsLst>
          <a:lin ang="27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solidFill>
          <a:schemeClr val="phClr">
            <a:shade val="95000"/>
            <a:satMod val="17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etropolitan" id="{4C5440D6-04D2-4954-96CF-F251137069B2}" vid="{79CFCA13-9412-4290-BB4B-85112F88857B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Metropolitan</Template>
  <TotalTime>434</TotalTime>
  <Words>208</Words>
  <Application>Microsoft Office PowerPoint</Application>
  <PresentationFormat>Widescreen</PresentationFormat>
  <Paragraphs>48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Arial</vt:lpstr>
      <vt:lpstr>Calibri</vt:lpstr>
      <vt:lpstr>Calibri Light</vt:lpstr>
      <vt:lpstr>Times New Roman</vt:lpstr>
      <vt:lpstr>Wingdings</vt:lpstr>
      <vt:lpstr>Metropolitan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zakaria arajouan</dc:creator>
  <cp:lastModifiedBy>zakaria arajouan</cp:lastModifiedBy>
  <cp:revision>67</cp:revision>
  <dcterms:created xsi:type="dcterms:W3CDTF">2022-09-27T21:07:30Z</dcterms:created>
  <dcterms:modified xsi:type="dcterms:W3CDTF">2023-04-16T17:07:25Z</dcterms:modified>
</cp:coreProperties>
</file>