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64" r:id="rId2"/>
    <p:sldId id="275" r:id="rId3"/>
    <p:sldId id="257" r:id="rId4"/>
    <p:sldId id="266" r:id="rId5"/>
    <p:sldId id="260" r:id="rId6"/>
    <p:sldId id="259" r:id="rId7"/>
    <p:sldId id="261" r:id="rId8"/>
    <p:sldId id="291" r:id="rId9"/>
    <p:sldId id="269" r:id="rId10"/>
    <p:sldId id="292" r:id="rId11"/>
    <p:sldId id="290" r:id="rId12"/>
    <p:sldId id="293" r:id="rId13"/>
    <p:sldId id="263"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الحصة الأولى" id="{C0280DE3-186E-43A6-99B9-F3A7679CEBC9}">
          <p14:sldIdLst>
            <p14:sldId id="264"/>
            <p14:sldId id="275"/>
            <p14:sldId id="257"/>
            <p14:sldId id="266"/>
            <p14:sldId id="260"/>
            <p14:sldId id="259"/>
          </p14:sldIdLst>
        </p14:section>
        <p14:section name="الحصة الثانية" id="{2A91C92C-40D6-4917-917C-47E3B2CEE21D}">
          <p14:sldIdLst>
            <p14:sldId id="261"/>
            <p14:sldId id="291"/>
            <p14:sldId id="269"/>
            <p14:sldId id="292"/>
            <p14:sldId id="290"/>
            <p14:sldId id="293"/>
            <p14:sldId id="263"/>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zakaria arajouan" initials="za" lastIdx="2" clrIdx="0">
    <p:extLst>
      <p:ext uri="{19B8F6BF-5375-455C-9EA6-DF929625EA0E}">
        <p15:presenceInfo xmlns:p15="http://schemas.microsoft.com/office/powerpoint/2012/main" userId="0080d4f0afe2cec7"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0FA7F20-DC9F-48F5-97A9-5E02099C42C9}" type="datetimeFigureOut">
              <a:rPr lang="ar-MA" smtClean="0"/>
              <a:t>12-08-1444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69039465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90FA7F20-DC9F-48F5-97A9-5E02099C42C9}" type="datetimeFigureOut">
              <a:rPr lang="ar-MA" smtClean="0"/>
              <a:t>12-08-1444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92407481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12-08-1444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15988878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12-08-1444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84170381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12-08-1444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87046412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0FA7F20-DC9F-48F5-97A9-5E02099C42C9}" type="datetimeFigureOut">
              <a:rPr lang="ar-MA" smtClean="0"/>
              <a:t>12-08-1444</a:t>
            </a:fld>
            <a:endParaRPr lang="ar-MA"/>
          </a:p>
        </p:txBody>
      </p:sp>
      <p:sp>
        <p:nvSpPr>
          <p:cNvPr id="4"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87076330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0FA7F20-DC9F-48F5-97A9-5E02099C42C9}" type="datetimeFigureOut">
              <a:rPr lang="ar-MA" smtClean="0"/>
              <a:t>12-08-1444</a:t>
            </a:fld>
            <a:endParaRPr lang="ar-MA"/>
          </a:p>
        </p:txBody>
      </p:sp>
      <p:sp>
        <p:nvSpPr>
          <p:cNvPr id="4"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507002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0FA7F20-DC9F-48F5-97A9-5E02099C42C9}" type="datetimeFigureOut">
              <a:rPr lang="ar-MA" smtClean="0"/>
              <a:t>12-08-1444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99887599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0FA7F20-DC9F-48F5-97A9-5E02099C42C9}" type="datetimeFigureOut">
              <a:rPr lang="ar-MA" smtClean="0"/>
              <a:t>12-08-1444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257390520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90FA7F20-DC9F-48F5-97A9-5E02099C42C9}" type="datetimeFigureOut">
              <a:rPr lang="ar-MA" smtClean="0"/>
              <a:t>12-08-1444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36558627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12-08-1444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23237129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0FA7F20-DC9F-48F5-97A9-5E02099C42C9}" type="datetimeFigureOut">
              <a:rPr lang="ar-MA" smtClean="0"/>
              <a:t>12-08-1444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37884815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0FA7F20-DC9F-48F5-97A9-5E02099C42C9}" type="datetimeFigureOut">
              <a:rPr lang="ar-MA" smtClean="0"/>
              <a:t>12-08-1444</a:t>
            </a:fld>
            <a:endParaRPr lang="ar-MA"/>
          </a:p>
        </p:txBody>
      </p:sp>
      <p:sp>
        <p:nvSpPr>
          <p:cNvPr id="8" name="Footer Placeholder 7"/>
          <p:cNvSpPr>
            <a:spLocks noGrp="1"/>
          </p:cNvSpPr>
          <p:nvPr>
            <p:ph type="ftr" sz="quarter" idx="11"/>
          </p:nvPr>
        </p:nvSpPr>
        <p:spPr/>
        <p:txBody>
          <a:bodyPr/>
          <a:lstStyle/>
          <a:p>
            <a:endParaRPr lang="ar-MA"/>
          </a:p>
        </p:txBody>
      </p:sp>
      <p:sp>
        <p:nvSpPr>
          <p:cNvPr id="9" name="Slide Number Placeholder 8"/>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95983388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90FA7F20-DC9F-48F5-97A9-5E02099C42C9}" type="datetimeFigureOut">
              <a:rPr lang="ar-MA" smtClean="0"/>
              <a:t>12-08-1444</a:t>
            </a:fld>
            <a:endParaRPr lang="ar-MA"/>
          </a:p>
        </p:txBody>
      </p:sp>
      <p:sp>
        <p:nvSpPr>
          <p:cNvPr id="5" name="Footer Placeholder 3"/>
          <p:cNvSpPr>
            <a:spLocks noGrp="1"/>
          </p:cNvSpPr>
          <p:nvPr>
            <p:ph type="ftr" sz="quarter" idx="11"/>
          </p:nvPr>
        </p:nvSpPr>
        <p:spPr/>
        <p:txBody>
          <a:bodyPr/>
          <a:lstStyle/>
          <a:p>
            <a:endParaRPr lang="ar-MA"/>
          </a:p>
        </p:txBody>
      </p:sp>
      <p:sp>
        <p:nvSpPr>
          <p:cNvPr id="6" name="Slide Number Placeholder 4"/>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95063450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90FA7F20-DC9F-48F5-97A9-5E02099C42C9}" type="datetimeFigureOut">
              <a:rPr lang="ar-MA" smtClean="0"/>
              <a:t>12-08-1444</a:t>
            </a:fld>
            <a:endParaRPr lang="ar-MA"/>
          </a:p>
        </p:txBody>
      </p:sp>
      <p:sp>
        <p:nvSpPr>
          <p:cNvPr id="5" name="Footer Placeholder 2"/>
          <p:cNvSpPr>
            <a:spLocks noGrp="1"/>
          </p:cNvSpPr>
          <p:nvPr>
            <p:ph type="ftr" sz="quarter" idx="11"/>
          </p:nvPr>
        </p:nvSpPr>
        <p:spPr/>
        <p:txBody>
          <a:bodyPr/>
          <a:lstStyle/>
          <a:p>
            <a:endParaRPr lang="ar-MA"/>
          </a:p>
        </p:txBody>
      </p:sp>
      <p:sp>
        <p:nvSpPr>
          <p:cNvPr id="6" name="Slide Number Placeholder 3"/>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254815669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7" name="Date Placeholder 4"/>
          <p:cNvSpPr>
            <a:spLocks noGrp="1"/>
          </p:cNvSpPr>
          <p:nvPr>
            <p:ph type="dt" sz="half" idx="10"/>
          </p:nvPr>
        </p:nvSpPr>
        <p:spPr/>
        <p:txBody>
          <a:bodyPr/>
          <a:lstStyle/>
          <a:p>
            <a:fld id="{90FA7F20-DC9F-48F5-97A9-5E02099C42C9}" type="datetimeFigureOut">
              <a:rPr lang="ar-MA" smtClean="0"/>
              <a:t>12-08-1444</a:t>
            </a:fld>
            <a:endParaRPr lang="ar-MA"/>
          </a:p>
        </p:txBody>
      </p:sp>
      <p:sp>
        <p:nvSpPr>
          <p:cNvPr id="5" name="Footer Placeholder 5"/>
          <p:cNvSpPr>
            <a:spLocks noGrp="1"/>
          </p:cNvSpPr>
          <p:nvPr>
            <p:ph type="ftr" sz="quarter" idx="11"/>
          </p:nvPr>
        </p:nvSpPr>
        <p:spPr/>
        <p:txBody>
          <a:bodyPr/>
          <a:lstStyle/>
          <a:p>
            <a:endParaRPr lang="ar-MA"/>
          </a:p>
        </p:txBody>
      </p:sp>
      <p:sp>
        <p:nvSpPr>
          <p:cNvPr id="6"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315609389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90FA7F20-DC9F-48F5-97A9-5E02099C42C9}" type="datetimeFigureOut">
              <a:rPr lang="ar-MA" smtClean="0"/>
              <a:t>12-08-1444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240508960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90FA7F20-DC9F-48F5-97A9-5E02099C42C9}" type="datetimeFigureOut">
              <a:rPr lang="ar-MA" smtClean="0"/>
              <a:t>12-08-1444</a:t>
            </a:fld>
            <a:endParaRPr lang="ar-MA"/>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ar-MA"/>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AADB840A-1E70-4FAF-ADA7-830431948D73}" type="slidenum">
              <a:rPr lang="ar-MA" smtClean="0"/>
              <a:t>‹#›</a:t>
            </a:fld>
            <a:endParaRPr lang="ar-MA"/>
          </a:p>
        </p:txBody>
      </p:sp>
    </p:spTree>
    <p:extLst>
      <p:ext uri="{BB962C8B-B14F-4D97-AF65-F5344CB8AC3E}">
        <p14:creationId xmlns:p14="http://schemas.microsoft.com/office/powerpoint/2010/main" val="3595237430"/>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mc:AlternateContent xmlns:mc="http://schemas.openxmlformats.org/markup-compatibility/2006" xmlns:p14="http://schemas.microsoft.com/office/powerpoint/2010/main">
    <mc:Choice Requires="p14">
      <p:transition p14:dur="0"/>
    </mc:Choice>
    <mc:Fallback xmlns="">
      <p:transition/>
    </mc:Fallback>
  </mc:AlternateContent>
  <p:txStyles>
    <p:titleStyle>
      <a:lvl1pPr algn="l" defTabSz="457200" rtl="1" eaLnBrk="1" latinLnBrk="0" hangingPunct="1">
        <a:spcBef>
          <a:spcPct val="0"/>
        </a:spcBef>
        <a:buNone/>
        <a:defRPr sz="4200" b="0" i="0" kern="1200">
          <a:solidFill>
            <a:schemeClr val="tx2"/>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36098" y="1681086"/>
            <a:ext cx="11605845" cy="3831818"/>
          </a:xfrm>
          <a:prstGeom prst="rect">
            <a:avLst/>
          </a:prstGeom>
          <a:solidFill>
            <a:schemeClr val="accent2">
              <a:lumMod val="40000"/>
              <a:lumOff val="60000"/>
            </a:schemeClr>
          </a:solidFill>
        </p:spPr>
        <p:txBody>
          <a:bodyPr wrap="square" rtlCol="1">
            <a:spAutoFit/>
          </a:bodyPr>
          <a:lstStyle/>
          <a:p>
            <a:pPr algn="r" rtl="1">
              <a:lnSpc>
                <a:spcPct val="150000"/>
              </a:lnSpc>
            </a:pPr>
            <a:r>
              <a:rPr lang="ar-MA" sz="5400" b="1" dirty="0" smtClean="0">
                <a:solidFill>
                  <a:srgbClr val="FF0000"/>
                </a:solidFill>
                <a:effectLst>
                  <a:outerShdw blurRad="38100" dist="38100" dir="2700000" algn="tl">
                    <a:srgbClr val="000000">
                      <a:alpha val="43137"/>
                    </a:srgbClr>
                  </a:outerShdw>
                </a:effectLst>
              </a:rPr>
              <a:t>المـــــــــجال: </a:t>
            </a:r>
            <a:r>
              <a:rPr lang="ar-MA" sz="5400" b="1" dirty="0">
                <a:solidFill>
                  <a:schemeClr val="bg1"/>
                </a:solidFill>
                <a:effectLst>
                  <a:outerShdw blurRad="38100" dist="38100" dir="2700000" algn="tl">
                    <a:srgbClr val="000000">
                      <a:alpha val="43137"/>
                    </a:srgbClr>
                  </a:outerShdw>
                </a:effectLst>
              </a:rPr>
              <a:t>الاجتماعي والاقتصادي</a:t>
            </a:r>
            <a:endParaRPr lang="ar-MA" sz="5400" b="1" dirty="0" smtClean="0">
              <a:solidFill>
                <a:schemeClr val="bg1"/>
              </a:solidFill>
              <a:effectLst>
                <a:outerShdw blurRad="38100" dist="38100" dir="2700000" algn="tl">
                  <a:srgbClr val="000000">
                    <a:alpha val="43137"/>
                  </a:srgbClr>
                </a:outerShdw>
              </a:effectLst>
            </a:endParaRPr>
          </a:p>
          <a:p>
            <a:pPr algn="r" rtl="1">
              <a:lnSpc>
                <a:spcPct val="150000"/>
              </a:lnSpc>
            </a:pPr>
            <a:r>
              <a:rPr lang="ar-MA" sz="5400" b="1" dirty="0" smtClean="0">
                <a:solidFill>
                  <a:srgbClr val="FF0000"/>
                </a:solidFill>
                <a:effectLst>
                  <a:outerShdw blurRad="38100" dist="38100" dir="2700000" algn="tl">
                    <a:srgbClr val="000000">
                      <a:alpha val="43137"/>
                    </a:srgbClr>
                  </a:outerShdw>
                </a:effectLst>
              </a:rPr>
              <a:t>المـــــــكـون</a:t>
            </a:r>
            <a:r>
              <a:rPr lang="ar-MA" sz="5400" b="1" dirty="0" smtClean="0">
                <a:solidFill>
                  <a:schemeClr val="bg1"/>
                </a:solidFill>
                <a:effectLst>
                  <a:outerShdw blurRad="38100" dist="38100" dir="2700000" algn="tl">
                    <a:srgbClr val="000000">
                      <a:alpha val="43137"/>
                    </a:srgbClr>
                  </a:outerShdw>
                </a:effectLst>
              </a:rPr>
              <a:t>: </a:t>
            </a:r>
            <a:r>
              <a:rPr lang="ar-MA" sz="5400" b="1" dirty="0">
                <a:solidFill>
                  <a:schemeClr val="bg1"/>
                </a:solidFill>
                <a:effectLst>
                  <a:outerShdw blurRad="38100" dist="38100" dir="2700000" algn="tl">
                    <a:srgbClr val="000000">
                      <a:alpha val="43137"/>
                    </a:srgbClr>
                  </a:outerShdw>
                </a:effectLst>
              </a:rPr>
              <a:t>القـــــــــــــراءة</a:t>
            </a:r>
          </a:p>
          <a:p>
            <a:pPr algn="r" rtl="1">
              <a:lnSpc>
                <a:spcPct val="150000"/>
              </a:lnSpc>
            </a:pPr>
            <a:r>
              <a:rPr lang="ar-MA" sz="5400" b="1" dirty="0" smtClean="0">
                <a:solidFill>
                  <a:srgbClr val="FF0000"/>
                </a:solidFill>
                <a:effectLst>
                  <a:outerShdw blurRad="38100" dist="38100" dir="2700000" algn="tl">
                    <a:srgbClr val="000000">
                      <a:alpha val="43137"/>
                    </a:srgbClr>
                  </a:outerShdw>
                </a:effectLst>
              </a:rPr>
              <a:t>المــوضـوع</a:t>
            </a:r>
            <a:r>
              <a:rPr lang="ar-MA" sz="5400" b="1" dirty="0" smtClean="0">
                <a:solidFill>
                  <a:schemeClr val="bg1"/>
                </a:solidFill>
                <a:effectLst>
                  <a:outerShdw blurRad="38100" dist="38100" dir="2700000" algn="tl">
                    <a:srgbClr val="000000">
                      <a:alpha val="43137"/>
                    </a:srgbClr>
                  </a:outerShdw>
                </a:effectLst>
              </a:rPr>
              <a:t>: </a:t>
            </a:r>
            <a:r>
              <a:rPr lang="ar-MA" sz="5400" b="1" dirty="0">
                <a:solidFill>
                  <a:schemeClr val="bg1"/>
                </a:solidFill>
                <a:effectLst>
                  <a:outerShdw blurRad="38100" dist="38100" dir="2700000" algn="tl">
                    <a:srgbClr val="000000">
                      <a:alpha val="43137"/>
                    </a:srgbClr>
                  </a:outerShdw>
                </a:effectLst>
              </a:rPr>
              <a:t>الطريق </a:t>
            </a:r>
            <a:r>
              <a:rPr lang="ar-MA" sz="5400" b="1" dirty="0">
                <a:solidFill>
                  <a:schemeClr val="bg1"/>
                </a:solidFill>
                <a:effectLst>
                  <a:outerShdw blurRad="38100" dist="38100" dir="2700000" algn="tl">
                    <a:srgbClr val="000000">
                      <a:alpha val="43137"/>
                    </a:srgbClr>
                  </a:outerShdw>
                </a:effectLst>
              </a:rPr>
              <a:t>– ص: </a:t>
            </a:r>
            <a:r>
              <a:rPr lang="ar-MA" sz="5400" b="1" dirty="0" smtClean="0">
                <a:solidFill>
                  <a:srgbClr val="FF0000"/>
                </a:solidFill>
                <a:effectLst>
                  <a:outerShdw blurRad="38100" dist="38100" dir="2700000" algn="tl">
                    <a:srgbClr val="000000">
                      <a:alpha val="43137"/>
                    </a:srgbClr>
                  </a:outerShdw>
                </a:effectLst>
              </a:rPr>
              <a:t>134</a:t>
            </a:r>
            <a:endParaRPr lang="ar-MA" sz="5400" b="1" dirty="0">
              <a:solidFill>
                <a:srgbClr val="FF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94659236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68811" y="1118382"/>
            <a:ext cx="11844997" cy="4031873"/>
          </a:xfrm>
          <a:prstGeom prst="rect">
            <a:avLst/>
          </a:prstGeom>
          <a:solidFill>
            <a:schemeClr val="accent2">
              <a:lumMod val="40000"/>
              <a:lumOff val="60000"/>
            </a:schemeClr>
          </a:solidFill>
        </p:spPr>
        <p:txBody>
          <a:bodyPr wrap="square" rtlCol="1">
            <a:spAutoFit/>
          </a:bodyPr>
          <a:lstStyle/>
          <a:p>
            <a:pPr marL="514350" indent="-514350" algn="r" rtl="1">
              <a:buAutoNum type="arabicPeriod" startAt="2"/>
            </a:pPr>
            <a:r>
              <a:rPr lang="ar-MA" sz="4000" b="1" u="sng" dirty="0">
                <a:solidFill>
                  <a:srgbClr val="00B050"/>
                </a:solidFill>
                <a:effectLst>
                  <a:outerShdw blurRad="38100" dist="38100" dir="2700000" algn="tl">
                    <a:srgbClr val="000000">
                      <a:alpha val="43137"/>
                    </a:srgbClr>
                  </a:outerShdw>
                </a:effectLst>
              </a:rPr>
              <a:t>لغة النص </a:t>
            </a:r>
            <a:r>
              <a:rPr lang="ar-MA" sz="4000" b="1" u="sng" dirty="0" smtClean="0">
                <a:solidFill>
                  <a:srgbClr val="00B050"/>
                </a:solidFill>
                <a:effectLst>
                  <a:outerShdw blurRad="38100" dist="38100" dir="2700000" algn="tl">
                    <a:srgbClr val="000000">
                      <a:alpha val="43137"/>
                    </a:srgbClr>
                  </a:outerShdw>
                </a:effectLst>
              </a:rPr>
              <a:t>وأسلوبه:</a:t>
            </a:r>
          </a:p>
          <a:p>
            <a:pPr algn="r" rtl="1"/>
            <a:r>
              <a:rPr lang="ar-MA" sz="3600" b="1" dirty="0" smtClean="0">
                <a:solidFill>
                  <a:srgbClr val="FF0000"/>
                </a:solidFill>
                <a:effectLst>
                  <a:outerShdw blurRad="38100" dist="38100" dir="2700000" algn="tl">
                    <a:srgbClr val="000000">
                      <a:alpha val="43137"/>
                    </a:srgbClr>
                  </a:outerShdw>
                </a:effectLst>
              </a:rPr>
              <a:t>- </a:t>
            </a:r>
            <a:r>
              <a:rPr lang="ar-MA" sz="3600" b="1" dirty="0">
                <a:solidFill>
                  <a:srgbClr val="FF0000"/>
                </a:solidFill>
                <a:effectLst>
                  <a:outerShdw blurRad="38100" dist="38100" dir="2700000" algn="tl">
                    <a:srgbClr val="000000">
                      <a:alpha val="43137"/>
                    </a:srgbClr>
                  </a:outerShdw>
                </a:effectLst>
              </a:rPr>
              <a:t>الوصف: </a:t>
            </a:r>
            <a:r>
              <a:rPr lang="ar-MA" sz="3600" b="1" dirty="0">
                <a:solidFill>
                  <a:schemeClr val="bg1"/>
                </a:solidFill>
                <a:effectLst>
                  <a:outerShdw blurRad="38100" dist="38100" dir="2700000" algn="tl">
                    <a:srgbClr val="000000">
                      <a:alpha val="43137"/>
                    </a:srgbClr>
                  </a:outerShdw>
                </a:effectLst>
              </a:rPr>
              <a:t>باعتماد النعوت والأسماء المشتقة: [متفائلا – متيقنا – طويل – شاقا – آخر – جديد – جديدة – محدد – مقاولا – مستعدة –...]؛ وهو لإعطاء النص جمالية، وتصوير الجو العام للأحداث والشخصيات والأمكنة.</a:t>
            </a:r>
          </a:p>
          <a:p>
            <a:pPr algn="r" rtl="1"/>
            <a:r>
              <a:rPr lang="ar-MA" sz="3600" b="1" dirty="0">
                <a:solidFill>
                  <a:srgbClr val="FF0000"/>
                </a:solidFill>
                <a:effectLst>
                  <a:outerShdw blurRad="38100" dist="38100" dir="2700000" algn="tl">
                    <a:srgbClr val="000000">
                      <a:alpha val="43137"/>
                    </a:srgbClr>
                  </a:outerShdw>
                </a:effectLst>
              </a:rPr>
              <a:t>- الحوار: </a:t>
            </a:r>
            <a:r>
              <a:rPr lang="ar-MA" sz="3600" b="1" dirty="0">
                <a:solidFill>
                  <a:schemeClr val="bg1"/>
                </a:solidFill>
                <a:effectLst>
                  <a:outerShdw blurRad="38100" dist="38100" dir="2700000" algn="tl">
                    <a:srgbClr val="000000">
                      <a:alpha val="43137"/>
                    </a:srgbClr>
                  </a:outerShdw>
                </a:effectLst>
              </a:rPr>
              <a:t>[لكن أيامنا تضيع في الانتظار...]؛ تكمن أهميته في إخبار القارئ بأفكار ومواقف وعواطف الشخصيات، كما يعمل على تحريك الأحداث وتأزيم العلاقات بين الشخصيات والكشف عن الصراعات التي تدور بينهم</a:t>
            </a:r>
            <a:r>
              <a:rPr lang="ar-MA" sz="3600" b="1" dirty="0" smtClean="0">
                <a:solidFill>
                  <a:schemeClr val="bg1"/>
                </a:solidFill>
                <a:effectLst>
                  <a:outerShdw blurRad="38100" dist="38100" dir="2700000" algn="tl">
                    <a:srgbClr val="000000">
                      <a:alpha val="43137"/>
                    </a:srgbClr>
                  </a:outerShdw>
                </a:effectLst>
              </a:rPr>
              <a:t>.</a:t>
            </a:r>
            <a:endParaRPr lang="ar-MA" sz="36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56861929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96947" y="386862"/>
            <a:ext cx="11844997" cy="5324535"/>
          </a:xfrm>
          <a:prstGeom prst="rect">
            <a:avLst/>
          </a:prstGeom>
          <a:solidFill>
            <a:schemeClr val="accent2">
              <a:lumMod val="40000"/>
              <a:lumOff val="60000"/>
            </a:schemeClr>
          </a:solidFill>
        </p:spPr>
        <p:txBody>
          <a:bodyPr wrap="square" rtlCol="1">
            <a:spAutoFit/>
          </a:bodyPr>
          <a:lstStyle/>
          <a:p>
            <a:pPr algn="r" rtl="1"/>
            <a:r>
              <a:rPr lang="ar-MA" sz="4000" b="1" u="sng" dirty="0" smtClean="0">
                <a:solidFill>
                  <a:srgbClr val="00B050"/>
                </a:solidFill>
                <a:effectLst>
                  <a:outerShdw blurRad="38100" dist="38100" dir="2700000" algn="tl">
                    <a:srgbClr val="000000">
                      <a:alpha val="43137"/>
                    </a:srgbClr>
                  </a:outerShdw>
                </a:effectLst>
              </a:rPr>
              <a:t>3. شخصيات </a:t>
            </a:r>
            <a:r>
              <a:rPr lang="ar-MA" sz="4000" b="1" u="sng" dirty="0">
                <a:solidFill>
                  <a:srgbClr val="00B050"/>
                </a:solidFill>
                <a:effectLst>
                  <a:outerShdw blurRad="38100" dist="38100" dir="2700000" algn="tl">
                    <a:srgbClr val="000000">
                      <a:alpha val="43137"/>
                    </a:srgbClr>
                  </a:outerShdw>
                </a:effectLst>
              </a:rPr>
              <a:t>النص وبنيته </a:t>
            </a:r>
            <a:r>
              <a:rPr lang="ar-MA" sz="4000" b="1" u="sng" dirty="0" smtClean="0">
                <a:solidFill>
                  <a:srgbClr val="00B050"/>
                </a:solidFill>
                <a:effectLst>
                  <a:outerShdw blurRad="38100" dist="38100" dir="2700000" algn="tl">
                    <a:srgbClr val="000000">
                      <a:alpha val="43137"/>
                    </a:srgbClr>
                  </a:outerShdw>
                </a:effectLst>
              </a:rPr>
              <a:t>الزمانية والمكانية:</a:t>
            </a:r>
          </a:p>
          <a:p>
            <a:pPr algn="r" rtl="1">
              <a:lnSpc>
                <a:spcPct val="200000"/>
              </a:lnSpc>
            </a:pPr>
            <a:endParaRPr lang="ar-MA" sz="4000" b="1" u="sng" dirty="0" smtClean="0">
              <a:solidFill>
                <a:srgbClr val="00B050"/>
              </a:solidFill>
              <a:effectLst>
                <a:outerShdw blurRad="38100" dist="38100" dir="2700000" algn="tl">
                  <a:srgbClr val="000000">
                    <a:alpha val="43137"/>
                  </a:srgbClr>
                </a:outerShdw>
              </a:effectLst>
            </a:endParaRPr>
          </a:p>
          <a:p>
            <a:pPr algn="r" rtl="1">
              <a:lnSpc>
                <a:spcPct val="200000"/>
              </a:lnSpc>
            </a:pPr>
            <a:endParaRPr lang="ar-MA" sz="4000" b="1" u="sng" dirty="0">
              <a:solidFill>
                <a:srgbClr val="00B050"/>
              </a:solidFill>
              <a:effectLst>
                <a:outerShdw blurRad="38100" dist="38100" dir="2700000" algn="tl">
                  <a:srgbClr val="000000">
                    <a:alpha val="43137"/>
                  </a:srgbClr>
                </a:outerShdw>
              </a:effectLst>
            </a:endParaRPr>
          </a:p>
          <a:p>
            <a:pPr algn="r" rtl="1">
              <a:lnSpc>
                <a:spcPct val="200000"/>
              </a:lnSpc>
            </a:pPr>
            <a:r>
              <a:rPr lang="ar-MA" sz="4000" b="1" u="sng" dirty="0">
                <a:solidFill>
                  <a:srgbClr val="00B050"/>
                </a:solidFill>
                <a:effectLst>
                  <a:outerShdw blurRad="38100" dist="38100" dir="2700000" algn="tl">
                    <a:srgbClr val="000000">
                      <a:alpha val="43137"/>
                    </a:srgbClr>
                  </a:outerShdw>
                </a:effectLst>
              </a:rPr>
              <a:t>4. قيم </a:t>
            </a:r>
            <a:r>
              <a:rPr lang="ar-MA" sz="4000" b="1" u="sng" dirty="0" smtClean="0">
                <a:solidFill>
                  <a:srgbClr val="00B050"/>
                </a:solidFill>
                <a:effectLst>
                  <a:outerShdw blurRad="38100" dist="38100" dir="2700000" algn="tl">
                    <a:srgbClr val="000000">
                      <a:alpha val="43137"/>
                    </a:srgbClr>
                  </a:outerShdw>
                </a:effectLst>
              </a:rPr>
              <a:t>النص:</a:t>
            </a:r>
          </a:p>
          <a:p>
            <a:pPr algn="r" rtl="1">
              <a:lnSpc>
                <a:spcPct val="150000"/>
              </a:lnSpc>
            </a:pPr>
            <a:r>
              <a:rPr lang="ar-MA" sz="4000" b="1" dirty="0">
                <a:solidFill>
                  <a:schemeClr val="bg1"/>
                </a:solidFill>
                <a:effectLst>
                  <a:outerShdw blurRad="38100" dist="38100" dir="2700000" algn="tl">
                    <a:srgbClr val="000000">
                      <a:alpha val="43137"/>
                    </a:srgbClr>
                  </a:outerShdw>
                </a:effectLst>
              </a:rPr>
              <a:t>- </a:t>
            </a:r>
            <a:r>
              <a:rPr lang="ar-MA" sz="4000" b="1" dirty="0" smtClean="0">
                <a:solidFill>
                  <a:schemeClr val="bg1"/>
                </a:solidFill>
                <a:effectLst>
                  <a:outerShdw blurRad="38100" dist="38100" dir="2700000" algn="tl">
                    <a:srgbClr val="000000">
                      <a:alpha val="43137"/>
                    </a:srgbClr>
                  </a:outerShdw>
                </a:effectLst>
              </a:rPr>
              <a:t>.........................................................</a:t>
            </a:r>
            <a:endParaRPr lang="ar-MA" sz="4000" b="1" dirty="0" smtClean="0">
              <a:solidFill>
                <a:schemeClr val="bg1"/>
              </a:solidFill>
              <a:effectLst>
                <a:outerShdw blurRad="38100" dist="38100" dir="2700000" algn="tl">
                  <a:srgbClr val="000000">
                    <a:alpha val="43137"/>
                  </a:srgbClr>
                </a:outerShdw>
              </a:effectLst>
            </a:endParaRPr>
          </a:p>
        </p:txBody>
      </p:sp>
      <p:graphicFrame>
        <p:nvGraphicFramePr>
          <p:cNvPr id="2" name="Table 1"/>
          <p:cNvGraphicFramePr>
            <a:graphicFrameLocks noGrp="1"/>
          </p:cNvGraphicFramePr>
          <p:nvPr>
            <p:extLst>
              <p:ext uri="{D42A27DB-BD31-4B8C-83A1-F6EECF244321}">
                <p14:modId xmlns:p14="http://schemas.microsoft.com/office/powerpoint/2010/main" val="2749777911"/>
              </p:ext>
            </p:extLst>
          </p:nvPr>
        </p:nvGraphicFramePr>
        <p:xfrm>
          <a:off x="309489" y="1176961"/>
          <a:ext cx="11596297" cy="2523744"/>
        </p:xfrm>
        <a:graphic>
          <a:graphicData uri="http://schemas.openxmlformats.org/drawingml/2006/table">
            <a:tbl>
              <a:tblPr rtl="1" firstRow="1" firstCol="1" bandRow="1">
                <a:tableStyleId>{5C22544A-7EE6-4342-B048-85BDC9FD1C3A}</a:tableStyleId>
              </a:tblPr>
              <a:tblGrid>
                <a:gridCol w="2727791">
                  <a:extLst>
                    <a:ext uri="{9D8B030D-6E8A-4147-A177-3AD203B41FA5}">
                      <a16:colId xmlns:a16="http://schemas.microsoft.com/office/drawing/2014/main" val="4059642938"/>
                    </a:ext>
                  </a:extLst>
                </a:gridCol>
                <a:gridCol w="5798149">
                  <a:extLst>
                    <a:ext uri="{9D8B030D-6E8A-4147-A177-3AD203B41FA5}">
                      <a16:colId xmlns:a16="http://schemas.microsoft.com/office/drawing/2014/main" val="2535063103"/>
                    </a:ext>
                  </a:extLst>
                </a:gridCol>
                <a:gridCol w="3070357">
                  <a:extLst>
                    <a:ext uri="{9D8B030D-6E8A-4147-A177-3AD203B41FA5}">
                      <a16:colId xmlns:a16="http://schemas.microsoft.com/office/drawing/2014/main" val="2622136153"/>
                    </a:ext>
                  </a:extLst>
                </a:gridCol>
              </a:tblGrid>
              <a:tr h="157480">
                <a:tc>
                  <a:txBody>
                    <a:bodyPr/>
                    <a:lstStyle/>
                    <a:p>
                      <a:pPr algn="ctr" rtl="1">
                        <a:lnSpc>
                          <a:spcPct val="115000"/>
                        </a:lnSpc>
                        <a:spcAft>
                          <a:spcPts val="0"/>
                        </a:spcAft>
                      </a:pPr>
                      <a:r>
                        <a:rPr lang="ar-SA" sz="3600" b="1">
                          <a:solidFill>
                            <a:schemeClr val="bg1"/>
                          </a:solidFill>
                          <a:effectLst/>
                        </a:rPr>
                        <a:t>الشخصيات </a:t>
                      </a:r>
                      <a:endParaRPr lang="en-US" sz="36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ctr" rtl="1">
                        <a:lnSpc>
                          <a:spcPct val="115000"/>
                        </a:lnSpc>
                        <a:spcAft>
                          <a:spcPts val="0"/>
                        </a:spcAft>
                      </a:pPr>
                      <a:r>
                        <a:rPr lang="ar-SA" sz="3600" b="1" dirty="0">
                          <a:solidFill>
                            <a:schemeClr val="bg1"/>
                          </a:solidFill>
                          <a:effectLst/>
                        </a:rPr>
                        <a:t>الزمان</a:t>
                      </a:r>
                      <a:endParaRPr lang="en-US" sz="36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ctr" rtl="1">
                        <a:lnSpc>
                          <a:spcPct val="115000"/>
                        </a:lnSpc>
                        <a:spcAft>
                          <a:spcPts val="0"/>
                        </a:spcAft>
                      </a:pPr>
                      <a:r>
                        <a:rPr lang="ar-SA" sz="3600" b="1" dirty="0">
                          <a:solidFill>
                            <a:schemeClr val="bg1"/>
                          </a:solidFill>
                          <a:effectLst/>
                        </a:rPr>
                        <a:t>المكان</a:t>
                      </a:r>
                      <a:endParaRPr lang="en-US" sz="36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4201220036"/>
                  </a:ext>
                </a:extLst>
              </a:tr>
              <a:tr h="144145">
                <a:tc>
                  <a:txBody>
                    <a:bodyPr/>
                    <a:lstStyle/>
                    <a:p>
                      <a:pPr algn="justLow" rtl="1">
                        <a:lnSpc>
                          <a:spcPct val="115000"/>
                        </a:lnSpc>
                        <a:spcAft>
                          <a:spcPts val="0"/>
                        </a:spcAft>
                      </a:pPr>
                      <a:endParaRPr lang="ar-MA" sz="3600" b="1" dirty="0" smtClean="0">
                        <a:solidFill>
                          <a:schemeClr val="bg1"/>
                        </a:solidFill>
                        <a:effectLst/>
                      </a:endParaRPr>
                    </a:p>
                    <a:p>
                      <a:pPr algn="justLow" rtl="1">
                        <a:lnSpc>
                          <a:spcPct val="115000"/>
                        </a:lnSpc>
                        <a:spcAft>
                          <a:spcPts val="0"/>
                        </a:spcAft>
                      </a:pPr>
                      <a:endParaRPr lang="ar-MA" sz="3600" b="1" dirty="0" smtClean="0">
                        <a:solidFill>
                          <a:schemeClr val="bg1"/>
                        </a:solidFill>
                        <a:effectLst/>
                      </a:endParaRPr>
                    </a:p>
                    <a:p>
                      <a:pPr algn="justLow" rtl="1">
                        <a:lnSpc>
                          <a:spcPct val="115000"/>
                        </a:lnSpc>
                        <a:spcAft>
                          <a:spcPts val="0"/>
                        </a:spcAft>
                      </a:pPr>
                      <a:endParaRPr lang="ar-SA" sz="3600" b="1" dirty="0">
                        <a:solidFill>
                          <a:schemeClr val="bg1"/>
                        </a:solidFill>
                        <a:effectLst/>
                      </a:endParaRPr>
                    </a:p>
                  </a:txBody>
                  <a:tcPr marL="68580" marR="68580" marT="0" marB="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2">
                        <a:lumMod val="20000"/>
                        <a:lumOff val="80000"/>
                      </a:schemeClr>
                    </a:solidFill>
                  </a:tcPr>
                </a:tc>
                <a:tc>
                  <a:txBody>
                    <a:bodyPr/>
                    <a:lstStyle/>
                    <a:p>
                      <a:pPr algn="justLow" rtl="1">
                        <a:lnSpc>
                          <a:spcPct val="115000"/>
                        </a:lnSpc>
                        <a:spcAft>
                          <a:spcPts val="0"/>
                        </a:spcAft>
                      </a:pPr>
                      <a:endParaRPr lang="en-US" sz="36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2">
                        <a:lumMod val="20000"/>
                        <a:lumOff val="80000"/>
                      </a:schemeClr>
                    </a:solidFill>
                  </a:tcPr>
                </a:tc>
                <a:tc>
                  <a:txBody>
                    <a:bodyPr/>
                    <a:lstStyle/>
                    <a:p>
                      <a:pPr algn="justLow" rtl="1">
                        <a:lnSpc>
                          <a:spcPct val="115000"/>
                        </a:lnSpc>
                        <a:spcAft>
                          <a:spcPts val="0"/>
                        </a:spcAft>
                      </a:pPr>
                      <a:endParaRPr lang="en-US" sz="36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2228953678"/>
                  </a:ext>
                </a:extLst>
              </a:tr>
            </a:tbl>
          </a:graphicData>
        </a:graphic>
      </p:graphicFrame>
    </p:spTree>
    <p:extLst>
      <p:ext uri="{BB962C8B-B14F-4D97-AF65-F5344CB8AC3E}">
        <p14:creationId xmlns:p14="http://schemas.microsoft.com/office/powerpoint/2010/main" val="322437422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96947" y="386862"/>
            <a:ext cx="11844997" cy="5324535"/>
          </a:xfrm>
          <a:prstGeom prst="rect">
            <a:avLst/>
          </a:prstGeom>
          <a:solidFill>
            <a:schemeClr val="accent2">
              <a:lumMod val="40000"/>
              <a:lumOff val="60000"/>
            </a:schemeClr>
          </a:solidFill>
        </p:spPr>
        <p:txBody>
          <a:bodyPr wrap="square" rtlCol="1">
            <a:spAutoFit/>
          </a:bodyPr>
          <a:lstStyle/>
          <a:p>
            <a:pPr algn="r" rtl="1"/>
            <a:r>
              <a:rPr lang="ar-MA" sz="4000" b="1" u="sng" dirty="0" smtClean="0">
                <a:solidFill>
                  <a:srgbClr val="00B050"/>
                </a:solidFill>
                <a:effectLst>
                  <a:outerShdw blurRad="38100" dist="38100" dir="2700000" algn="tl">
                    <a:srgbClr val="000000">
                      <a:alpha val="43137"/>
                    </a:srgbClr>
                  </a:outerShdw>
                </a:effectLst>
              </a:rPr>
              <a:t>3. شخصيات </a:t>
            </a:r>
            <a:r>
              <a:rPr lang="ar-MA" sz="4000" b="1" u="sng" dirty="0">
                <a:solidFill>
                  <a:srgbClr val="00B050"/>
                </a:solidFill>
                <a:effectLst>
                  <a:outerShdw blurRad="38100" dist="38100" dir="2700000" algn="tl">
                    <a:srgbClr val="000000">
                      <a:alpha val="43137"/>
                    </a:srgbClr>
                  </a:outerShdw>
                </a:effectLst>
              </a:rPr>
              <a:t>النص وبنيته </a:t>
            </a:r>
            <a:r>
              <a:rPr lang="ar-MA" sz="4000" b="1" u="sng" dirty="0" smtClean="0">
                <a:solidFill>
                  <a:srgbClr val="00B050"/>
                </a:solidFill>
                <a:effectLst>
                  <a:outerShdw blurRad="38100" dist="38100" dir="2700000" algn="tl">
                    <a:srgbClr val="000000">
                      <a:alpha val="43137"/>
                    </a:srgbClr>
                  </a:outerShdw>
                </a:effectLst>
              </a:rPr>
              <a:t>الزمانية والمكانية:</a:t>
            </a:r>
          </a:p>
          <a:p>
            <a:pPr algn="r" rtl="1">
              <a:lnSpc>
                <a:spcPct val="200000"/>
              </a:lnSpc>
            </a:pPr>
            <a:endParaRPr lang="ar-MA" sz="4000" b="1" u="sng" dirty="0" smtClean="0">
              <a:solidFill>
                <a:srgbClr val="00B050"/>
              </a:solidFill>
              <a:effectLst>
                <a:outerShdw blurRad="38100" dist="38100" dir="2700000" algn="tl">
                  <a:srgbClr val="000000">
                    <a:alpha val="43137"/>
                  </a:srgbClr>
                </a:outerShdw>
              </a:effectLst>
            </a:endParaRPr>
          </a:p>
          <a:p>
            <a:pPr algn="r" rtl="1">
              <a:lnSpc>
                <a:spcPct val="200000"/>
              </a:lnSpc>
            </a:pPr>
            <a:endParaRPr lang="ar-MA" sz="4000" b="1" u="sng" dirty="0">
              <a:solidFill>
                <a:srgbClr val="00B050"/>
              </a:solidFill>
              <a:effectLst>
                <a:outerShdw blurRad="38100" dist="38100" dir="2700000" algn="tl">
                  <a:srgbClr val="000000">
                    <a:alpha val="43137"/>
                  </a:srgbClr>
                </a:outerShdw>
              </a:effectLst>
            </a:endParaRPr>
          </a:p>
          <a:p>
            <a:pPr algn="r" rtl="1">
              <a:lnSpc>
                <a:spcPct val="200000"/>
              </a:lnSpc>
            </a:pPr>
            <a:r>
              <a:rPr lang="ar-MA" sz="4000" b="1" u="sng" dirty="0">
                <a:solidFill>
                  <a:srgbClr val="00B050"/>
                </a:solidFill>
                <a:effectLst>
                  <a:outerShdw blurRad="38100" dist="38100" dir="2700000" algn="tl">
                    <a:srgbClr val="000000">
                      <a:alpha val="43137"/>
                    </a:srgbClr>
                  </a:outerShdw>
                </a:effectLst>
              </a:rPr>
              <a:t>4. قيم </a:t>
            </a:r>
            <a:r>
              <a:rPr lang="ar-MA" sz="4000" b="1" u="sng" dirty="0" smtClean="0">
                <a:solidFill>
                  <a:srgbClr val="00B050"/>
                </a:solidFill>
                <a:effectLst>
                  <a:outerShdw blurRad="38100" dist="38100" dir="2700000" algn="tl">
                    <a:srgbClr val="000000">
                      <a:alpha val="43137"/>
                    </a:srgbClr>
                  </a:outerShdw>
                </a:effectLst>
              </a:rPr>
              <a:t>النص:</a:t>
            </a:r>
          </a:p>
          <a:p>
            <a:pPr algn="r" rtl="1">
              <a:lnSpc>
                <a:spcPct val="150000"/>
              </a:lnSpc>
            </a:pPr>
            <a:r>
              <a:rPr lang="ar-MA" sz="4000" b="1" dirty="0">
                <a:solidFill>
                  <a:schemeClr val="bg1"/>
                </a:solidFill>
                <a:effectLst>
                  <a:outerShdw blurRad="38100" dist="38100" dir="2700000" algn="tl">
                    <a:srgbClr val="000000">
                      <a:alpha val="43137"/>
                    </a:srgbClr>
                  </a:outerShdw>
                </a:effectLst>
              </a:rPr>
              <a:t>- التفاؤل – العزيمة – الحماس – الإرادة – العمل...</a:t>
            </a:r>
            <a:endParaRPr lang="ar-MA" sz="4000" b="1" dirty="0" smtClean="0">
              <a:solidFill>
                <a:schemeClr val="bg1"/>
              </a:solidFill>
              <a:effectLst>
                <a:outerShdw blurRad="38100" dist="38100" dir="2700000" algn="tl">
                  <a:srgbClr val="000000">
                    <a:alpha val="43137"/>
                  </a:srgbClr>
                </a:outerShdw>
              </a:effectLst>
            </a:endParaRPr>
          </a:p>
        </p:txBody>
      </p:sp>
      <p:graphicFrame>
        <p:nvGraphicFramePr>
          <p:cNvPr id="2" name="Table 1"/>
          <p:cNvGraphicFramePr>
            <a:graphicFrameLocks noGrp="1"/>
          </p:cNvGraphicFramePr>
          <p:nvPr>
            <p:extLst>
              <p:ext uri="{D42A27DB-BD31-4B8C-83A1-F6EECF244321}">
                <p14:modId xmlns:p14="http://schemas.microsoft.com/office/powerpoint/2010/main" val="4196863135"/>
              </p:ext>
            </p:extLst>
          </p:nvPr>
        </p:nvGraphicFramePr>
        <p:xfrm>
          <a:off x="309489" y="1176961"/>
          <a:ext cx="11596297" cy="2523744"/>
        </p:xfrm>
        <a:graphic>
          <a:graphicData uri="http://schemas.openxmlformats.org/drawingml/2006/table">
            <a:tbl>
              <a:tblPr rtl="1" firstRow="1" firstCol="1" bandRow="1">
                <a:tableStyleId>{5C22544A-7EE6-4342-B048-85BDC9FD1C3A}</a:tableStyleId>
              </a:tblPr>
              <a:tblGrid>
                <a:gridCol w="2727791">
                  <a:extLst>
                    <a:ext uri="{9D8B030D-6E8A-4147-A177-3AD203B41FA5}">
                      <a16:colId xmlns:a16="http://schemas.microsoft.com/office/drawing/2014/main" val="4059642938"/>
                    </a:ext>
                  </a:extLst>
                </a:gridCol>
                <a:gridCol w="5798149">
                  <a:extLst>
                    <a:ext uri="{9D8B030D-6E8A-4147-A177-3AD203B41FA5}">
                      <a16:colId xmlns:a16="http://schemas.microsoft.com/office/drawing/2014/main" val="2535063103"/>
                    </a:ext>
                  </a:extLst>
                </a:gridCol>
                <a:gridCol w="3070357">
                  <a:extLst>
                    <a:ext uri="{9D8B030D-6E8A-4147-A177-3AD203B41FA5}">
                      <a16:colId xmlns:a16="http://schemas.microsoft.com/office/drawing/2014/main" val="2622136153"/>
                    </a:ext>
                  </a:extLst>
                </a:gridCol>
              </a:tblGrid>
              <a:tr h="157480">
                <a:tc>
                  <a:txBody>
                    <a:bodyPr/>
                    <a:lstStyle/>
                    <a:p>
                      <a:pPr algn="ctr" rtl="1">
                        <a:lnSpc>
                          <a:spcPct val="115000"/>
                        </a:lnSpc>
                        <a:spcAft>
                          <a:spcPts val="0"/>
                        </a:spcAft>
                      </a:pPr>
                      <a:r>
                        <a:rPr lang="ar-SA" sz="3600" b="1">
                          <a:solidFill>
                            <a:schemeClr val="bg1"/>
                          </a:solidFill>
                          <a:effectLst/>
                        </a:rPr>
                        <a:t>الشخصيات </a:t>
                      </a:r>
                      <a:endParaRPr lang="en-US" sz="36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ctr" rtl="1">
                        <a:lnSpc>
                          <a:spcPct val="115000"/>
                        </a:lnSpc>
                        <a:spcAft>
                          <a:spcPts val="0"/>
                        </a:spcAft>
                      </a:pPr>
                      <a:r>
                        <a:rPr lang="ar-SA" sz="3600" b="1" dirty="0">
                          <a:solidFill>
                            <a:schemeClr val="bg1"/>
                          </a:solidFill>
                          <a:effectLst/>
                        </a:rPr>
                        <a:t>الزمان</a:t>
                      </a:r>
                      <a:endParaRPr lang="en-US" sz="36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ctr" rtl="1">
                        <a:lnSpc>
                          <a:spcPct val="115000"/>
                        </a:lnSpc>
                        <a:spcAft>
                          <a:spcPts val="0"/>
                        </a:spcAft>
                      </a:pPr>
                      <a:r>
                        <a:rPr lang="ar-SA" sz="3600" b="1" dirty="0">
                          <a:solidFill>
                            <a:schemeClr val="bg1"/>
                          </a:solidFill>
                          <a:effectLst/>
                        </a:rPr>
                        <a:t>المكان</a:t>
                      </a:r>
                      <a:endParaRPr lang="en-US" sz="36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4201220036"/>
                  </a:ext>
                </a:extLst>
              </a:tr>
              <a:tr h="144145">
                <a:tc>
                  <a:txBody>
                    <a:bodyPr/>
                    <a:lstStyle/>
                    <a:p>
                      <a:pPr algn="justLow" rtl="1">
                        <a:lnSpc>
                          <a:spcPct val="115000"/>
                        </a:lnSpc>
                        <a:spcAft>
                          <a:spcPts val="0"/>
                        </a:spcAft>
                      </a:pPr>
                      <a:r>
                        <a:rPr lang="ar-SA" sz="3600" b="1" dirty="0">
                          <a:solidFill>
                            <a:schemeClr val="bg1"/>
                          </a:solidFill>
                          <a:effectLst/>
                        </a:rPr>
                        <a:t>- </a:t>
                      </a:r>
                      <a:r>
                        <a:rPr lang="ar-SA" sz="3600" b="1" dirty="0" smtClean="0">
                          <a:solidFill>
                            <a:schemeClr val="bg1"/>
                          </a:solidFill>
                          <a:effectLst/>
                        </a:rPr>
                        <a:t>العمال </a:t>
                      </a:r>
                      <a:endParaRPr lang="en-US" sz="3600" b="1" dirty="0">
                        <a:solidFill>
                          <a:schemeClr val="bg1"/>
                        </a:solidFill>
                        <a:effectLst/>
                      </a:endParaRPr>
                    </a:p>
                    <a:p>
                      <a:pPr algn="justLow" rtl="1">
                        <a:lnSpc>
                          <a:spcPct val="115000"/>
                        </a:lnSpc>
                        <a:spcAft>
                          <a:spcPts val="0"/>
                        </a:spcAft>
                      </a:pPr>
                      <a:r>
                        <a:rPr lang="ar-SA" sz="3600" b="1" dirty="0">
                          <a:solidFill>
                            <a:schemeClr val="bg1"/>
                          </a:solidFill>
                          <a:effectLst/>
                        </a:rPr>
                        <a:t>- </a:t>
                      </a:r>
                      <a:r>
                        <a:rPr lang="ar-MA" sz="3600" b="1" dirty="0" smtClean="0">
                          <a:solidFill>
                            <a:schemeClr val="bg1"/>
                          </a:solidFill>
                          <a:effectLst/>
                        </a:rPr>
                        <a:t>الصديق</a:t>
                      </a:r>
                      <a:endParaRPr lang="en-US" sz="3600" b="1" dirty="0">
                        <a:solidFill>
                          <a:schemeClr val="bg1"/>
                        </a:solidFill>
                        <a:effectLst/>
                      </a:endParaRPr>
                    </a:p>
                    <a:p>
                      <a:pPr algn="justLow" rtl="1">
                        <a:lnSpc>
                          <a:spcPct val="115000"/>
                        </a:lnSpc>
                        <a:spcAft>
                          <a:spcPts val="0"/>
                        </a:spcAft>
                      </a:pPr>
                      <a:r>
                        <a:rPr lang="ar-SA" sz="3600" b="1" dirty="0">
                          <a:solidFill>
                            <a:schemeClr val="bg1"/>
                          </a:solidFill>
                          <a:effectLst/>
                        </a:rPr>
                        <a:t>- </a:t>
                      </a:r>
                      <a:r>
                        <a:rPr lang="ar-SA" sz="3600" b="1" dirty="0" smtClean="0">
                          <a:solidFill>
                            <a:schemeClr val="bg1"/>
                          </a:solidFill>
                          <a:effectLst/>
                        </a:rPr>
                        <a:t>هشام</a:t>
                      </a:r>
                      <a:endParaRPr lang="en-US" sz="3600" b="1" dirty="0">
                        <a:solidFill>
                          <a:schemeClr val="bg1"/>
                        </a:solidFill>
                        <a:effectLst/>
                      </a:endParaRPr>
                    </a:p>
                  </a:txBody>
                  <a:tcPr marL="68580" marR="68580" marT="0" marB="0">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2">
                        <a:lumMod val="20000"/>
                        <a:lumOff val="80000"/>
                      </a:schemeClr>
                    </a:solidFill>
                  </a:tcPr>
                </a:tc>
                <a:tc>
                  <a:txBody>
                    <a:bodyPr/>
                    <a:lstStyle/>
                    <a:p>
                      <a:pPr algn="justLow" rtl="1">
                        <a:lnSpc>
                          <a:spcPct val="115000"/>
                        </a:lnSpc>
                        <a:spcAft>
                          <a:spcPts val="0"/>
                        </a:spcAft>
                      </a:pPr>
                      <a:r>
                        <a:rPr lang="ar-SA" sz="3600" b="1" dirty="0" smtClean="0">
                          <a:solidFill>
                            <a:schemeClr val="bg1"/>
                          </a:solidFill>
                          <a:effectLst/>
                        </a:rPr>
                        <a:t>غير معلن عنه في النص، تشير إليه الأفعال التي تنوعت بين الماضي والمضارع.</a:t>
                      </a:r>
                      <a:endParaRPr lang="en-US" sz="36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2">
                        <a:lumMod val="20000"/>
                        <a:lumOff val="80000"/>
                      </a:schemeClr>
                    </a:solidFill>
                  </a:tcPr>
                </a:tc>
                <a:tc>
                  <a:txBody>
                    <a:bodyPr/>
                    <a:lstStyle/>
                    <a:p>
                      <a:pPr algn="justLow" rtl="1">
                        <a:lnSpc>
                          <a:spcPct val="115000"/>
                        </a:lnSpc>
                        <a:spcAft>
                          <a:spcPts val="0"/>
                        </a:spcAft>
                      </a:pPr>
                      <a:r>
                        <a:rPr lang="ar-SA" sz="3600" b="1" dirty="0" smtClean="0">
                          <a:solidFill>
                            <a:schemeClr val="bg1"/>
                          </a:solidFill>
                          <a:effectLst/>
                        </a:rPr>
                        <a:t>القرية – المدينة - الطريق</a:t>
                      </a:r>
                      <a:endParaRPr lang="en-US" sz="36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2228953678"/>
                  </a:ext>
                </a:extLst>
              </a:tr>
            </a:tbl>
          </a:graphicData>
        </a:graphic>
      </p:graphicFrame>
    </p:spTree>
    <p:extLst>
      <p:ext uri="{BB962C8B-B14F-4D97-AF65-F5344CB8AC3E}">
        <p14:creationId xmlns:p14="http://schemas.microsoft.com/office/powerpoint/2010/main" val="261979410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740812" y="126610"/>
            <a:ext cx="2602523" cy="584775"/>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b="1" dirty="0" smtClean="0">
                <a:solidFill>
                  <a:srgbClr val="FF0000"/>
                </a:solidFill>
              </a:rPr>
              <a:t>رابعا</a:t>
            </a:r>
            <a:r>
              <a:rPr lang="ar-MA" sz="3200" b="1" dirty="0">
                <a:solidFill>
                  <a:srgbClr val="FF0000"/>
                </a:solidFill>
              </a:rPr>
              <a:t>: التركيب</a:t>
            </a:r>
          </a:p>
        </p:txBody>
      </p:sp>
      <p:sp>
        <p:nvSpPr>
          <p:cNvPr id="5" name="TextBox 4"/>
          <p:cNvSpPr txBox="1"/>
          <p:nvPr/>
        </p:nvSpPr>
        <p:spPr>
          <a:xfrm>
            <a:off x="98474" y="806009"/>
            <a:ext cx="11985674" cy="4144661"/>
          </a:xfrm>
          <a:prstGeom prst="rect">
            <a:avLst/>
          </a:prstGeom>
          <a:solidFill>
            <a:schemeClr val="accent2">
              <a:lumMod val="40000"/>
              <a:lumOff val="60000"/>
            </a:schemeClr>
          </a:solidFill>
        </p:spPr>
        <p:txBody>
          <a:bodyPr wrap="square" rtlCol="1">
            <a:spAutoFit/>
          </a:bodyPr>
          <a:lstStyle/>
          <a:p>
            <a:pPr algn="r" rtl="1">
              <a:lnSpc>
                <a:spcPct val="150000"/>
              </a:lnSpc>
            </a:pPr>
            <a:r>
              <a:rPr lang="ar-MA" sz="3600" b="1" dirty="0">
                <a:solidFill>
                  <a:schemeClr val="bg1"/>
                </a:solidFill>
                <a:effectLst>
                  <a:outerShdw blurRad="38100" dist="38100" dir="2700000" algn="tl">
                    <a:srgbClr val="000000">
                      <a:alpha val="43137"/>
                    </a:srgbClr>
                  </a:outerShdw>
                </a:effectLst>
              </a:rPr>
              <a:t>يسرد النص قصة شباب قرية يغمرهم التفاؤل في إيجاد عمل مناسب لهم، وبعد طول انتظار عاد صديقهم المقاول ليقترح عليهم عملا وهو فتح طريق جديدة تمتد نحو المدينة، ترددوا بادئ الأمر في قبوله نظرا لصعوبته، لكنهم سرعان ما قبلوه بفضل إرادتهم الجماعية التي تصنع المعجزات، فشرعوا في شق الطريق وكلهم حماس.</a:t>
            </a:r>
            <a:endParaRPr lang="ar-MA" sz="3600" b="1" dirty="0" smtClean="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42392184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86069" y="295422"/>
            <a:ext cx="2743200" cy="646331"/>
          </a:xfrm>
          <a:prstGeom prst="rect">
            <a:avLst/>
          </a:prstGeom>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600"/>
              <a:t>تقويم تشخيصي</a:t>
            </a:r>
            <a:endParaRPr lang="ar-MA" sz="3600" dirty="0"/>
          </a:p>
        </p:txBody>
      </p:sp>
      <p:sp>
        <p:nvSpPr>
          <p:cNvPr id="5" name="TextBox 4"/>
          <p:cNvSpPr txBox="1"/>
          <p:nvPr/>
        </p:nvSpPr>
        <p:spPr>
          <a:xfrm>
            <a:off x="2278966" y="1282871"/>
            <a:ext cx="8883747" cy="1824923"/>
          </a:xfrm>
          <a:prstGeom prst="rect">
            <a:avLst/>
          </a:prstGeom>
          <a:solidFill>
            <a:schemeClr val="accent2">
              <a:lumMod val="40000"/>
              <a:lumOff val="60000"/>
            </a:schemeClr>
          </a:solidFill>
        </p:spPr>
        <p:txBody>
          <a:bodyPr wrap="square" rtlCol="1">
            <a:spAutoFit/>
          </a:bodyPr>
          <a:lstStyle/>
          <a:p>
            <a:pPr marL="571500" indent="-571500" algn="r" rtl="1">
              <a:lnSpc>
                <a:spcPct val="150000"/>
              </a:lnSpc>
              <a:buFontTx/>
              <a:buChar char="-"/>
            </a:pPr>
            <a:r>
              <a:rPr lang="ar-MA" sz="4000" b="1" dirty="0">
                <a:solidFill>
                  <a:schemeClr val="bg1"/>
                </a:solidFill>
                <a:effectLst>
                  <a:outerShdw blurRad="38100" dist="38100" dir="2700000" algn="tl">
                    <a:srgbClr val="000000">
                      <a:alpha val="43137"/>
                    </a:srgbClr>
                  </a:outerShdw>
                </a:effectLst>
              </a:rPr>
              <a:t>ما الوضعية التي تعيشها القرى والبوادي في عصرنا الحالي؟</a:t>
            </a:r>
            <a:endParaRPr lang="ar-MA" sz="4000" b="1" dirty="0">
              <a:solidFill>
                <a:schemeClr val="bg1"/>
              </a:solidFill>
              <a:effectLst>
                <a:outerShdw blurRad="38100" dist="38100" dir="2700000" algn="tl">
                  <a:srgbClr val="000000">
                    <a:alpha val="43137"/>
                  </a:srgbClr>
                </a:outerShdw>
              </a:effectLst>
            </a:endParaRPr>
          </a:p>
        </p:txBody>
      </p:sp>
      <p:sp>
        <p:nvSpPr>
          <p:cNvPr id="6" name="TextBox 5"/>
          <p:cNvSpPr txBox="1"/>
          <p:nvPr/>
        </p:nvSpPr>
        <p:spPr>
          <a:xfrm>
            <a:off x="140677" y="3386953"/>
            <a:ext cx="11943470" cy="1824025"/>
          </a:xfrm>
          <a:prstGeom prst="rect">
            <a:avLst/>
          </a:prstGeom>
          <a:solidFill>
            <a:schemeClr val="tx1">
              <a:lumMod val="85000"/>
            </a:schemeClr>
          </a:solidFill>
        </p:spPr>
        <p:txBody>
          <a:bodyPr wrap="square" rtlCol="1">
            <a:spAutoFit/>
          </a:bodyPr>
          <a:lstStyle/>
          <a:p>
            <a:pPr marL="571500" indent="-571500" algn="r" rtl="1">
              <a:lnSpc>
                <a:spcPct val="150000"/>
              </a:lnSpc>
              <a:buFontTx/>
              <a:buChar char="-"/>
            </a:pPr>
            <a:r>
              <a:rPr lang="ar-MA" sz="4000" b="1" dirty="0">
                <a:solidFill>
                  <a:schemeClr val="bg1"/>
                </a:solidFill>
                <a:effectLst>
                  <a:outerShdw blurRad="38100" dist="38100" dir="2700000" algn="tl">
                    <a:srgbClr val="000000">
                      <a:alpha val="43137"/>
                    </a:srgbClr>
                  </a:outerShdw>
                </a:effectLst>
              </a:rPr>
              <a:t>وضعية العزلة - التهميش – ضعف البنيات التحتية – الفقر – الأمية </a:t>
            </a:r>
            <a:r>
              <a:rPr lang="ar-MA" sz="4000" b="1" dirty="0" smtClean="0">
                <a:solidFill>
                  <a:schemeClr val="bg1"/>
                </a:solidFill>
                <a:effectLst>
                  <a:outerShdw blurRad="38100" dist="38100" dir="2700000" algn="tl">
                    <a:srgbClr val="000000">
                      <a:alpha val="43137"/>
                    </a:srgbClr>
                  </a:outerShdw>
                </a:effectLst>
              </a:rPr>
              <a:t>قلة </a:t>
            </a:r>
            <a:r>
              <a:rPr lang="ar-MA" sz="4000" b="1" dirty="0">
                <a:solidFill>
                  <a:schemeClr val="bg1"/>
                </a:solidFill>
                <a:effectLst>
                  <a:outerShdw blurRad="38100" dist="38100" dir="2700000" algn="tl">
                    <a:srgbClr val="000000">
                      <a:alpha val="43137"/>
                    </a:srgbClr>
                  </a:outerShdw>
                </a:effectLst>
              </a:rPr>
              <a:t>فرص الشغل – قسوة الطقس – نقص وسائل التدفئة والتموين..</a:t>
            </a:r>
            <a:endParaRPr lang="ar-MA" sz="40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05367859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95421" y="1197552"/>
            <a:ext cx="11633981" cy="4143827"/>
          </a:xfrm>
          <a:prstGeom prst="rect">
            <a:avLst/>
          </a:prstGeom>
          <a:solidFill>
            <a:schemeClr val="accent2">
              <a:lumMod val="40000"/>
              <a:lumOff val="60000"/>
            </a:schemeClr>
          </a:solidFill>
        </p:spPr>
        <p:txBody>
          <a:bodyPr wrap="square" rtlCol="1">
            <a:spAutoFit/>
          </a:bodyPr>
          <a:lstStyle/>
          <a:p>
            <a:pPr marL="285750" indent="-285750" algn="r" rtl="1">
              <a:lnSpc>
                <a:spcPct val="150000"/>
              </a:lnSpc>
              <a:buFontTx/>
              <a:buChar char="-"/>
            </a:pPr>
            <a:r>
              <a:rPr lang="ar-MA" sz="3600" b="1" dirty="0" smtClean="0">
                <a:solidFill>
                  <a:schemeClr val="bg1"/>
                </a:solidFill>
                <a:effectLst>
                  <a:outerShdw blurRad="38100" dist="38100" dir="2700000" algn="tl">
                    <a:srgbClr val="000000">
                      <a:alpha val="43137"/>
                    </a:srgbClr>
                  </a:outerShdw>
                </a:effectLst>
              </a:rPr>
              <a:t>مما </a:t>
            </a:r>
            <a:r>
              <a:rPr lang="ar-MA" sz="3600" b="1" dirty="0">
                <a:solidFill>
                  <a:schemeClr val="bg1"/>
                </a:solidFill>
                <a:effectLst>
                  <a:outerShdw blurRad="38100" dist="38100" dir="2700000" algn="tl">
                    <a:srgbClr val="000000">
                      <a:alpha val="43137"/>
                    </a:srgbClr>
                  </a:outerShdw>
                </a:effectLst>
              </a:rPr>
              <a:t>يتركب عنوان النص؟ وما الدلالات التي يتضمنها؟</a:t>
            </a:r>
          </a:p>
          <a:p>
            <a:pPr marL="285750" indent="-285750" algn="r" rtl="1">
              <a:lnSpc>
                <a:spcPct val="150000"/>
              </a:lnSpc>
              <a:buFontTx/>
              <a:buChar char="-"/>
            </a:pPr>
            <a:r>
              <a:rPr lang="ar-MA" sz="3600" b="1" dirty="0" smtClean="0">
                <a:solidFill>
                  <a:schemeClr val="bg1"/>
                </a:solidFill>
                <a:effectLst>
                  <a:outerShdw blurRad="38100" dist="38100" dir="2700000" algn="tl">
                    <a:srgbClr val="000000">
                      <a:alpha val="43137"/>
                    </a:srgbClr>
                  </a:outerShdw>
                </a:effectLst>
              </a:rPr>
              <a:t>تأمل </a:t>
            </a:r>
            <a:r>
              <a:rPr lang="ar-MA" sz="3600" b="1" dirty="0">
                <a:solidFill>
                  <a:schemeClr val="bg1"/>
                </a:solidFill>
                <a:effectLst>
                  <a:outerShdw blurRad="38100" dist="38100" dir="2700000" algn="tl">
                    <a:srgbClr val="000000">
                      <a:alpha val="43137"/>
                    </a:srgbClr>
                  </a:outerShdw>
                </a:effectLst>
              </a:rPr>
              <a:t>الصورة المرفقة بالنص واستنتج </a:t>
            </a:r>
            <a:r>
              <a:rPr lang="ar-MA" sz="3600" b="1" dirty="0" smtClean="0">
                <a:solidFill>
                  <a:schemeClr val="bg1"/>
                </a:solidFill>
                <a:effectLst>
                  <a:outerShdw blurRad="38100" dist="38100" dir="2700000" algn="tl">
                    <a:srgbClr val="000000">
                      <a:alpha val="43137"/>
                    </a:srgbClr>
                  </a:outerShdw>
                </a:effectLst>
              </a:rPr>
              <a:t>دلالتها؟</a:t>
            </a:r>
          </a:p>
          <a:p>
            <a:pPr marL="285750" indent="-285750" algn="r" rtl="1">
              <a:lnSpc>
                <a:spcPct val="150000"/>
              </a:lnSpc>
              <a:buFontTx/>
              <a:buChar char="-"/>
            </a:pPr>
            <a:r>
              <a:rPr lang="ar-MA" sz="3600" b="1" dirty="0" smtClean="0">
                <a:solidFill>
                  <a:schemeClr val="bg1"/>
                </a:solidFill>
                <a:effectLst>
                  <a:outerShdw blurRad="38100" dist="38100" dir="2700000" algn="tl">
                    <a:srgbClr val="000000">
                      <a:alpha val="43137"/>
                    </a:srgbClr>
                  </a:outerShdw>
                </a:effectLst>
              </a:rPr>
              <a:t>ما </a:t>
            </a:r>
            <a:r>
              <a:rPr lang="ar-MA" sz="3600" b="1" dirty="0">
                <a:solidFill>
                  <a:schemeClr val="bg1"/>
                </a:solidFill>
                <a:effectLst>
                  <a:outerShdw blurRad="38100" dist="38100" dir="2700000" algn="tl">
                    <a:srgbClr val="000000">
                      <a:alpha val="43137"/>
                    </a:srgbClr>
                  </a:outerShdw>
                </a:effectLst>
              </a:rPr>
              <a:t>نوع النص انطلاقا من مصدره؟</a:t>
            </a:r>
          </a:p>
          <a:p>
            <a:pPr marL="285750" indent="-285750" algn="r" rtl="1">
              <a:lnSpc>
                <a:spcPct val="150000"/>
              </a:lnSpc>
              <a:buFontTx/>
              <a:buChar char="-"/>
            </a:pPr>
            <a:r>
              <a:rPr lang="ar-MA" sz="3600" b="1" dirty="0">
                <a:solidFill>
                  <a:schemeClr val="bg1"/>
                </a:solidFill>
                <a:effectLst>
                  <a:outerShdw blurRad="38100" dist="38100" dir="2700000" algn="tl">
                    <a:srgbClr val="000000">
                      <a:alpha val="43137"/>
                    </a:srgbClr>
                  </a:outerShdw>
                </a:effectLst>
              </a:rPr>
              <a:t>2- </a:t>
            </a:r>
            <a:r>
              <a:rPr lang="ar-MA" sz="3600" b="1" dirty="0" smtClean="0">
                <a:solidFill>
                  <a:schemeClr val="bg1"/>
                </a:solidFill>
                <a:effectLst>
                  <a:outerShdw blurRad="38100" dist="38100" dir="2700000" algn="tl">
                    <a:srgbClr val="000000">
                      <a:alpha val="43137"/>
                    </a:srgbClr>
                  </a:outerShdw>
                </a:effectLst>
              </a:rPr>
              <a:t>الفرضية:</a:t>
            </a:r>
          </a:p>
          <a:p>
            <a:pPr marL="285750" indent="-285750" algn="r" rtl="1">
              <a:lnSpc>
                <a:spcPct val="150000"/>
              </a:lnSpc>
              <a:buFontTx/>
              <a:buChar char="-"/>
            </a:pPr>
            <a:r>
              <a:rPr lang="ar-MA" sz="3600" b="1" dirty="0" smtClean="0">
                <a:solidFill>
                  <a:schemeClr val="bg1"/>
                </a:solidFill>
                <a:effectLst>
                  <a:outerShdw blurRad="38100" dist="38100" dir="2700000" algn="tl">
                    <a:srgbClr val="000000">
                      <a:alpha val="43137"/>
                    </a:srgbClr>
                  </a:outerShdw>
                </a:effectLst>
              </a:rPr>
              <a:t>افترض </a:t>
            </a:r>
            <a:r>
              <a:rPr lang="ar-MA" sz="3600" b="1" dirty="0">
                <a:solidFill>
                  <a:schemeClr val="bg1"/>
                </a:solidFill>
                <a:effectLst>
                  <a:outerShdw blurRad="38100" dist="38100" dir="2700000" algn="tl">
                    <a:srgbClr val="000000">
                      <a:alpha val="43137"/>
                    </a:srgbClr>
                  </a:outerShdw>
                </a:effectLst>
              </a:rPr>
              <a:t>مما سبق نوعية النص موضوعه أو القضية التي يعالجها</a:t>
            </a:r>
          </a:p>
        </p:txBody>
      </p:sp>
    </p:spTree>
    <p:extLst>
      <p:ext uri="{BB962C8B-B14F-4D97-AF65-F5344CB8AC3E}">
        <p14:creationId xmlns:p14="http://schemas.microsoft.com/office/powerpoint/2010/main" val="349812973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26610" y="1069135"/>
            <a:ext cx="11929402" cy="4031873"/>
          </a:xfrm>
          <a:prstGeom prst="rect">
            <a:avLst/>
          </a:prstGeom>
          <a:solidFill>
            <a:schemeClr val="accent2">
              <a:lumMod val="40000"/>
              <a:lumOff val="60000"/>
            </a:schemeClr>
          </a:solidFill>
        </p:spPr>
        <p:txBody>
          <a:bodyPr wrap="square" rtlCol="1">
            <a:spAutoFit/>
          </a:bodyPr>
          <a:lstStyle/>
          <a:p>
            <a:pPr marL="457200" indent="-457200" algn="r" rtl="1">
              <a:buFont typeface="+mj-lt"/>
              <a:buAutoNum type="arabicPeriod"/>
            </a:pPr>
            <a:r>
              <a:rPr lang="ar-MA" sz="3200" b="1" u="sng" dirty="0" smtClean="0">
                <a:solidFill>
                  <a:srgbClr val="00B050"/>
                </a:solidFill>
                <a:effectLst>
                  <a:outerShdw blurRad="38100" dist="38100" dir="2700000" algn="tl">
                    <a:srgbClr val="000000">
                      <a:alpha val="43137"/>
                    </a:srgbClr>
                  </a:outerShdw>
                </a:effectLst>
              </a:rPr>
              <a:t>العنوان</a:t>
            </a:r>
            <a:r>
              <a:rPr lang="ar-MA" sz="3200" b="1" dirty="0" smtClean="0">
                <a:solidFill>
                  <a:srgbClr val="00B050"/>
                </a:solidFill>
                <a:effectLst>
                  <a:outerShdw blurRad="38100" dist="38100" dir="2700000" algn="tl">
                    <a:srgbClr val="000000">
                      <a:alpha val="43137"/>
                    </a:srgbClr>
                  </a:outerShdw>
                </a:effectLst>
              </a:rPr>
              <a:t>: </a:t>
            </a:r>
            <a:r>
              <a:rPr lang="ar-MA" sz="3200" b="1" dirty="0">
                <a:solidFill>
                  <a:schemeClr val="bg1"/>
                </a:solidFill>
                <a:effectLst>
                  <a:outerShdw blurRad="38100" dist="38100" dir="2700000" algn="tl">
                    <a:srgbClr val="000000">
                      <a:alpha val="43137"/>
                    </a:srgbClr>
                  </a:outerShdw>
                </a:effectLst>
              </a:rPr>
              <a:t>يتركب العنوان من كلمة واحدة معرفة بـال [الطَّرِيقُ]، ويقصد به مسلك العبور الذي يربط بين مكانين؛ مما يؤشر على أن هناك طريقا ستنجز لربط القرية بالمدينة.</a:t>
            </a:r>
            <a:endParaRPr lang="ar-MA" sz="3200" b="1" dirty="0" smtClean="0">
              <a:solidFill>
                <a:schemeClr val="bg1"/>
              </a:solidFill>
              <a:effectLst>
                <a:outerShdw blurRad="38100" dist="38100" dir="2700000" algn="tl">
                  <a:srgbClr val="000000">
                    <a:alpha val="43137"/>
                  </a:srgbClr>
                </a:outerShdw>
              </a:effectLst>
            </a:endParaRPr>
          </a:p>
          <a:p>
            <a:pPr marL="457200" indent="-457200" algn="r" rtl="1">
              <a:buFont typeface="+mj-lt"/>
              <a:buAutoNum type="arabicPeriod"/>
            </a:pPr>
            <a:r>
              <a:rPr lang="ar-MA" sz="3200" b="1" u="sng" dirty="0">
                <a:solidFill>
                  <a:srgbClr val="00B050"/>
                </a:solidFill>
                <a:effectLst>
                  <a:outerShdw blurRad="38100" dist="38100" dir="2700000" algn="tl">
                    <a:srgbClr val="000000">
                      <a:alpha val="43137"/>
                    </a:srgbClr>
                  </a:outerShdw>
                </a:effectLst>
              </a:rPr>
              <a:t>ملاحظة الصورة:</a:t>
            </a:r>
            <a:r>
              <a:rPr lang="ar-MA" sz="3200" b="1" dirty="0" smtClean="0">
                <a:solidFill>
                  <a:srgbClr val="00B050"/>
                </a:solidFill>
                <a:effectLst>
                  <a:outerShdw blurRad="38100" dist="38100" dir="2700000" algn="tl">
                    <a:srgbClr val="000000">
                      <a:alpha val="43137"/>
                    </a:srgbClr>
                  </a:outerShdw>
                </a:effectLst>
              </a:rPr>
              <a:t> ا</a:t>
            </a:r>
            <a:r>
              <a:rPr lang="ar-MA" sz="3200" b="1" dirty="0" smtClean="0">
                <a:solidFill>
                  <a:schemeClr val="bg1"/>
                </a:solidFill>
                <a:effectLst>
                  <a:outerShdw blurRad="38100" dist="38100" dir="2700000" algn="tl">
                    <a:srgbClr val="000000">
                      <a:alpha val="43137"/>
                    </a:srgbClr>
                  </a:outerShdw>
                </a:effectLst>
              </a:rPr>
              <a:t>لصورة </a:t>
            </a:r>
            <a:r>
              <a:rPr lang="ar-MA" sz="3200" b="1" dirty="0">
                <a:solidFill>
                  <a:schemeClr val="bg1"/>
                </a:solidFill>
                <a:effectLst>
                  <a:outerShdw blurRad="38100" dist="38100" dir="2700000" algn="tl">
                    <a:srgbClr val="000000">
                      <a:alpha val="43137"/>
                    </a:srgbClr>
                  </a:outerShdw>
                </a:effectLst>
              </a:rPr>
              <a:t>فوتوغرافية، تجسد طريقا في طور الإنجاز لفك العزلة عن منطقة سكنية في المجال القروي.</a:t>
            </a:r>
            <a:endParaRPr lang="ar-MA" sz="3200" b="1" dirty="0" smtClean="0">
              <a:solidFill>
                <a:schemeClr val="bg1"/>
              </a:solidFill>
              <a:effectLst>
                <a:outerShdw blurRad="38100" dist="38100" dir="2700000" algn="tl">
                  <a:srgbClr val="000000">
                    <a:alpha val="43137"/>
                  </a:srgbClr>
                </a:outerShdw>
              </a:effectLst>
            </a:endParaRPr>
          </a:p>
          <a:p>
            <a:pPr marL="457200" indent="-457200" algn="r" rtl="1">
              <a:buFont typeface="+mj-lt"/>
              <a:buAutoNum type="arabicPeriod"/>
            </a:pPr>
            <a:r>
              <a:rPr lang="ar-MA" sz="3200" b="1" u="sng" dirty="0">
                <a:solidFill>
                  <a:srgbClr val="00B050"/>
                </a:solidFill>
                <a:effectLst>
                  <a:outerShdw blurRad="38100" dist="38100" dir="2700000" algn="tl">
                    <a:srgbClr val="000000">
                      <a:alpha val="43137"/>
                    </a:srgbClr>
                  </a:outerShdw>
                </a:effectLst>
              </a:rPr>
              <a:t>نوعية النص: </a:t>
            </a:r>
            <a:r>
              <a:rPr lang="ar-MA" sz="3200" b="1" dirty="0">
                <a:solidFill>
                  <a:schemeClr val="bg1"/>
                </a:solidFill>
                <a:effectLst>
                  <a:outerShdw blurRad="38100" dist="38100" dir="2700000" algn="tl">
                    <a:srgbClr val="000000">
                      <a:alpha val="43137"/>
                    </a:srgbClr>
                  </a:outerShdw>
                </a:effectLst>
              </a:rPr>
              <a:t>النص مقتطف من المجموعة القصصية " الفارس والحصان" للقاص المغربي محمد إبراهيم بو علو مما يؤشر على أن النص سردي.</a:t>
            </a:r>
            <a:endParaRPr lang="ar-MA" sz="3200" b="1" dirty="0" smtClean="0">
              <a:solidFill>
                <a:schemeClr val="bg1"/>
              </a:solidFill>
              <a:effectLst>
                <a:outerShdw blurRad="38100" dist="38100" dir="2700000" algn="tl">
                  <a:srgbClr val="000000">
                    <a:alpha val="43137"/>
                  </a:srgbClr>
                </a:outerShdw>
              </a:effectLst>
            </a:endParaRPr>
          </a:p>
          <a:p>
            <a:pPr algn="r" rtl="1"/>
            <a:r>
              <a:rPr lang="ar-MA" sz="3200" b="1" dirty="0" smtClean="0">
                <a:solidFill>
                  <a:srgbClr val="00B050"/>
                </a:solidFill>
                <a:effectLst>
                  <a:outerShdw blurRad="38100" dist="38100" dir="2700000" algn="tl">
                    <a:srgbClr val="000000">
                      <a:alpha val="43137"/>
                    </a:srgbClr>
                  </a:outerShdw>
                </a:effectLst>
              </a:rPr>
              <a:t>4.  </a:t>
            </a:r>
            <a:r>
              <a:rPr lang="ar-MA" sz="3200" b="1" u="sng" dirty="0" smtClean="0">
                <a:solidFill>
                  <a:srgbClr val="00B050"/>
                </a:solidFill>
                <a:effectLst>
                  <a:outerShdw blurRad="38100" dist="38100" dir="2700000" algn="tl">
                    <a:srgbClr val="000000">
                      <a:alpha val="43137"/>
                    </a:srgbClr>
                  </a:outerShdw>
                </a:effectLst>
              </a:rPr>
              <a:t>الفرضية:</a:t>
            </a:r>
            <a:r>
              <a:rPr lang="ar-MA" sz="3200" b="1" dirty="0" smtClean="0">
                <a:solidFill>
                  <a:srgbClr val="00B050"/>
                </a:solidFill>
                <a:effectLst>
                  <a:outerShdw blurRad="38100" dist="38100" dir="2700000" algn="tl">
                    <a:srgbClr val="000000">
                      <a:alpha val="43137"/>
                    </a:srgbClr>
                  </a:outerShdw>
                </a:effectLst>
              </a:rPr>
              <a:t> </a:t>
            </a:r>
            <a:r>
              <a:rPr lang="ar-MA" sz="3200" b="1" dirty="0">
                <a:solidFill>
                  <a:schemeClr val="bg1"/>
                </a:solidFill>
                <a:effectLst>
                  <a:outerShdw blurRad="38100" dist="38100" dir="2700000" algn="tl">
                    <a:srgbClr val="000000">
                      <a:alpha val="43137"/>
                    </a:srgbClr>
                  </a:outerShdw>
                </a:effectLst>
              </a:rPr>
              <a:t>يفترض أن النص سرديٌّ، قد يحكي قصة عمال كلهم حماس لإنجاز طريق رابطة بين القرية والمدينة لفك العزلة عن منطقة سكنية في المجال القروي.</a:t>
            </a:r>
            <a:endParaRPr lang="ar-MA" sz="3200" b="1" dirty="0">
              <a:solidFill>
                <a:schemeClr val="bg1"/>
              </a:solidFill>
              <a:effectLst>
                <a:outerShdw blurRad="38100" dist="38100" dir="2700000" algn="tl">
                  <a:srgbClr val="000000">
                    <a:alpha val="43137"/>
                  </a:srgbClr>
                </a:outerShdw>
              </a:effectLst>
            </a:endParaRPr>
          </a:p>
        </p:txBody>
      </p:sp>
      <p:sp>
        <p:nvSpPr>
          <p:cNvPr id="4" name="TextBox 3"/>
          <p:cNvSpPr txBox="1"/>
          <p:nvPr/>
        </p:nvSpPr>
        <p:spPr>
          <a:xfrm>
            <a:off x="4797083" y="351692"/>
            <a:ext cx="2518117" cy="584775"/>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b="1" dirty="0" smtClean="0">
                <a:solidFill>
                  <a:srgbClr val="FF0000"/>
                </a:solidFill>
              </a:rPr>
              <a:t>أولا: تأطير </a:t>
            </a:r>
            <a:r>
              <a:rPr lang="ar-MA" sz="3200" b="1" dirty="0">
                <a:solidFill>
                  <a:srgbClr val="FF0000"/>
                </a:solidFill>
              </a:rPr>
              <a:t>النص</a:t>
            </a:r>
          </a:p>
        </p:txBody>
      </p:sp>
    </p:spTree>
    <p:extLst>
      <p:ext uri="{BB962C8B-B14F-4D97-AF65-F5344CB8AC3E}">
        <p14:creationId xmlns:p14="http://schemas.microsoft.com/office/powerpoint/2010/main" val="279794376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53219" y="661183"/>
            <a:ext cx="11760591" cy="4006161"/>
          </a:xfrm>
          <a:prstGeom prst="rect">
            <a:avLst/>
          </a:prstGeom>
          <a:solidFill>
            <a:schemeClr val="accent2">
              <a:lumMod val="40000"/>
              <a:lumOff val="60000"/>
            </a:schemeClr>
          </a:solidFill>
        </p:spPr>
        <p:txBody>
          <a:bodyPr wrap="square" rtlCol="1">
            <a:spAutoFit/>
          </a:bodyPr>
          <a:lstStyle/>
          <a:p>
            <a:pPr marL="457200" indent="-457200" algn="r" rtl="1">
              <a:lnSpc>
                <a:spcPct val="250000"/>
              </a:lnSpc>
              <a:buFont typeface="Wingdings" panose="05000000000000000000" pitchFamily="2" charset="2"/>
              <a:buChar char="ü"/>
            </a:pPr>
            <a:r>
              <a:rPr lang="ar-MA" sz="3600" b="1" dirty="0" smtClean="0">
                <a:solidFill>
                  <a:schemeClr val="bg1"/>
                </a:solidFill>
                <a:effectLst>
                  <a:outerShdw blurRad="38100" dist="38100" dir="2700000" algn="tl">
                    <a:srgbClr val="000000">
                      <a:alpha val="43137"/>
                    </a:srgbClr>
                  </a:outerShdw>
                </a:effectLst>
              </a:rPr>
              <a:t>من </a:t>
            </a:r>
            <a:r>
              <a:rPr lang="ar-MA" sz="3600" b="1" dirty="0">
                <a:solidFill>
                  <a:schemeClr val="bg1"/>
                </a:solidFill>
                <a:effectLst>
                  <a:outerShdw blurRad="38100" dist="38100" dir="2700000" algn="tl">
                    <a:srgbClr val="000000">
                      <a:alpha val="43137"/>
                    </a:srgbClr>
                  </a:outerShdw>
                </a:effectLst>
              </a:rPr>
              <a:t>المتحاورون في النص؟ وما العلاقة الجامعة بينهم؟</a:t>
            </a:r>
          </a:p>
          <a:p>
            <a:pPr marL="457200" indent="-457200" algn="r" rtl="1">
              <a:lnSpc>
                <a:spcPct val="250000"/>
              </a:lnSpc>
              <a:buFont typeface="Wingdings" panose="05000000000000000000" pitchFamily="2" charset="2"/>
              <a:buChar char="ü"/>
            </a:pPr>
            <a:r>
              <a:rPr lang="ar-MA" sz="3600" b="1" dirty="0" smtClean="0">
                <a:solidFill>
                  <a:schemeClr val="bg1"/>
                </a:solidFill>
                <a:effectLst>
                  <a:outerShdw blurRad="38100" dist="38100" dir="2700000" algn="tl">
                    <a:srgbClr val="000000">
                      <a:alpha val="43137"/>
                    </a:srgbClr>
                  </a:outerShdw>
                </a:effectLst>
              </a:rPr>
              <a:t>عم </a:t>
            </a:r>
            <a:r>
              <a:rPr lang="ar-MA" sz="3600" b="1" dirty="0">
                <a:solidFill>
                  <a:schemeClr val="bg1"/>
                </a:solidFill>
                <a:effectLst>
                  <a:outerShdw blurRad="38100" dist="38100" dir="2700000" algn="tl">
                    <a:srgbClr val="000000">
                      <a:alpha val="43137"/>
                    </a:srgbClr>
                  </a:outerShdw>
                </a:effectLst>
              </a:rPr>
              <a:t>يتحدثون؟ ما نوع العمل الذي اقترحه الصديق على أصدقائه</a:t>
            </a:r>
            <a:r>
              <a:rPr lang="ar-MA" sz="3600" b="1" dirty="0" smtClean="0">
                <a:solidFill>
                  <a:schemeClr val="bg1"/>
                </a:solidFill>
                <a:effectLst>
                  <a:outerShdw blurRad="38100" dist="38100" dir="2700000" algn="tl">
                    <a:srgbClr val="000000">
                      <a:alpha val="43137"/>
                    </a:srgbClr>
                  </a:outerShdw>
                </a:effectLst>
              </a:rPr>
              <a:t>؟</a:t>
            </a:r>
          </a:p>
          <a:p>
            <a:pPr marL="457200" indent="-457200" algn="r" rtl="1">
              <a:lnSpc>
                <a:spcPct val="250000"/>
              </a:lnSpc>
              <a:buFont typeface="Wingdings" panose="05000000000000000000" pitchFamily="2" charset="2"/>
              <a:buChar char="ü"/>
            </a:pPr>
            <a:r>
              <a:rPr lang="ar-MA" sz="3600" b="1" dirty="0" smtClean="0">
                <a:solidFill>
                  <a:schemeClr val="bg1"/>
                </a:solidFill>
                <a:effectLst>
                  <a:outerShdw blurRad="38100" dist="38100" dir="2700000" algn="tl">
                    <a:srgbClr val="000000">
                      <a:alpha val="43137"/>
                    </a:srgbClr>
                  </a:outerShdw>
                </a:effectLst>
              </a:rPr>
              <a:t> </a:t>
            </a:r>
            <a:r>
              <a:rPr lang="ar-MA" sz="3600" b="1" dirty="0">
                <a:solidFill>
                  <a:schemeClr val="bg1"/>
                </a:solidFill>
                <a:effectLst>
                  <a:outerShdw blurRad="38100" dist="38100" dir="2700000" algn="tl">
                    <a:srgbClr val="000000">
                      <a:alpha val="43137"/>
                    </a:srgbClr>
                  </a:outerShdw>
                </a:effectLst>
              </a:rPr>
              <a:t>لماذا كان بعض العمال يترددون في قبول العمل؟</a:t>
            </a:r>
            <a:endParaRPr lang="ar-MA" sz="36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12356927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01663" y="168813"/>
            <a:ext cx="3038620" cy="646331"/>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600" b="1" dirty="0" smtClean="0">
                <a:solidFill>
                  <a:srgbClr val="FF0000"/>
                </a:solidFill>
              </a:rPr>
              <a:t>ثانيا: فهم </a:t>
            </a:r>
            <a:r>
              <a:rPr lang="ar-MA" sz="3600" b="1" dirty="0">
                <a:solidFill>
                  <a:srgbClr val="FF0000"/>
                </a:solidFill>
              </a:rPr>
              <a:t>النص</a:t>
            </a:r>
          </a:p>
        </p:txBody>
      </p:sp>
      <p:sp>
        <p:nvSpPr>
          <p:cNvPr id="5" name="TextBox 4"/>
          <p:cNvSpPr txBox="1"/>
          <p:nvPr/>
        </p:nvSpPr>
        <p:spPr>
          <a:xfrm>
            <a:off x="9186203" y="1039654"/>
            <a:ext cx="2729131" cy="646331"/>
          </a:xfrm>
          <a:prstGeom prst="rect">
            <a:avLst/>
          </a:prstGeom>
          <a:solidFill>
            <a:schemeClr val="accent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1">
            <a:spAutoFit/>
          </a:bodyPr>
          <a:lstStyle/>
          <a:p>
            <a:pPr marL="342900" indent="-342900" algn="r" rtl="1">
              <a:buFont typeface="Wingdings" panose="05000000000000000000" pitchFamily="2" charset="2"/>
              <a:buChar char="Ø"/>
            </a:pPr>
            <a:r>
              <a:rPr lang="ar-MA" sz="3600" b="1" u="sng" dirty="0" smtClean="0">
                <a:solidFill>
                  <a:schemeClr val="bg1"/>
                </a:solidFill>
                <a:effectLst>
                  <a:outerShdw blurRad="38100" dist="38100" dir="2700000" algn="tl">
                    <a:srgbClr val="000000">
                      <a:alpha val="43137"/>
                    </a:srgbClr>
                  </a:outerShdw>
                </a:effectLst>
              </a:rPr>
              <a:t>بنية النص:</a:t>
            </a:r>
          </a:p>
        </p:txBody>
      </p:sp>
      <p:graphicFrame>
        <p:nvGraphicFramePr>
          <p:cNvPr id="2" name="Table 1"/>
          <p:cNvGraphicFramePr>
            <a:graphicFrameLocks noGrp="1"/>
          </p:cNvGraphicFramePr>
          <p:nvPr>
            <p:extLst>
              <p:ext uri="{D42A27DB-BD31-4B8C-83A1-F6EECF244321}">
                <p14:modId xmlns:p14="http://schemas.microsoft.com/office/powerpoint/2010/main" val="3123697352"/>
              </p:ext>
            </p:extLst>
          </p:nvPr>
        </p:nvGraphicFramePr>
        <p:xfrm>
          <a:off x="239152" y="1784456"/>
          <a:ext cx="11676182" cy="4486656"/>
        </p:xfrm>
        <a:graphic>
          <a:graphicData uri="http://schemas.openxmlformats.org/drawingml/2006/table">
            <a:tbl>
              <a:tblPr rtl="1" firstRow="1" firstCol="1" bandRow="1">
                <a:tableStyleId>{5C22544A-7EE6-4342-B048-85BDC9FD1C3A}</a:tableStyleId>
              </a:tblPr>
              <a:tblGrid>
                <a:gridCol w="1173180">
                  <a:extLst>
                    <a:ext uri="{9D8B030D-6E8A-4147-A177-3AD203B41FA5}">
                      <a16:colId xmlns:a16="http://schemas.microsoft.com/office/drawing/2014/main" val="4175178085"/>
                    </a:ext>
                  </a:extLst>
                </a:gridCol>
                <a:gridCol w="4060000">
                  <a:extLst>
                    <a:ext uri="{9D8B030D-6E8A-4147-A177-3AD203B41FA5}">
                      <a16:colId xmlns:a16="http://schemas.microsoft.com/office/drawing/2014/main" val="2194364138"/>
                    </a:ext>
                  </a:extLst>
                </a:gridCol>
                <a:gridCol w="6443002">
                  <a:extLst>
                    <a:ext uri="{9D8B030D-6E8A-4147-A177-3AD203B41FA5}">
                      <a16:colId xmlns:a16="http://schemas.microsoft.com/office/drawing/2014/main" val="3661048668"/>
                    </a:ext>
                  </a:extLst>
                </a:gridCol>
              </a:tblGrid>
              <a:tr h="222250">
                <a:tc>
                  <a:txBody>
                    <a:bodyPr/>
                    <a:lstStyle/>
                    <a:p>
                      <a:pPr algn="ctr" rtl="1">
                        <a:lnSpc>
                          <a:spcPct val="115000"/>
                        </a:lnSpc>
                        <a:spcAft>
                          <a:spcPts val="0"/>
                        </a:spcAft>
                      </a:pPr>
                      <a:r>
                        <a:rPr lang="ar-SA" sz="3200" b="1">
                          <a:effectLst/>
                        </a:rPr>
                        <a:t>المقاطع</a:t>
                      </a:r>
                      <a:endParaRPr lang="en-US" sz="3200" b="1">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gridSpan="2">
                  <a:txBody>
                    <a:bodyPr/>
                    <a:lstStyle/>
                    <a:p>
                      <a:pPr algn="ctr" rtl="1">
                        <a:lnSpc>
                          <a:spcPct val="115000"/>
                        </a:lnSpc>
                        <a:spcAft>
                          <a:spcPts val="0"/>
                        </a:spcAft>
                      </a:pPr>
                      <a:r>
                        <a:rPr lang="ar-SA" sz="3200" b="1" dirty="0">
                          <a:effectLst/>
                        </a:rPr>
                        <a:t>مضمونها</a:t>
                      </a:r>
                      <a:endParaRPr lang="en-US" sz="3200" b="1"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hMerge="1">
                  <a:txBody>
                    <a:bodyPr/>
                    <a:lstStyle/>
                    <a:p>
                      <a:pPr rtl="1"/>
                      <a:endParaRPr lang="ar-MA"/>
                    </a:p>
                  </a:txBody>
                  <a:tcPr/>
                </a:tc>
                <a:extLst>
                  <a:ext uri="{0D108BD9-81ED-4DB2-BD59-A6C34878D82A}">
                    <a16:rowId xmlns:a16="http://schemas.microsoft.com/office/drawing/2014/main" val="4202848979"/>
                  </a:ext>
                </a:extLst>
              </a:tr>
              <a:tr h="224155">
                <a:tc>
                  <a:txBody>
                    <a:bodyPr/>
                    <a:lstStyle/>
                    <a:p>
                      <a:pPr algn="ctr" rtl="1">
                        <a:lnSpc>
                          <a:spcPct val="115000"/>
                        </a:lnSpc>
                        <a:spcAft>
                          <a:spcPts val="0"/>
                        </a:spcAft>
                      </a:pPr>
                      <a:r>
                        <a:rPr lang="ar-SA" sz="3200" b="1">
                          <a:effectLst/>
                        </a:rPr>
                        <a:t>البداية</a:t>
                      </a:r>
                      <a:endParaRPr lang="en-US" sz="3200" b="1">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gridSpan="2">
                  <a:txBody>
                    <a:bodyPr/>
                    <a:lstStyle/>
                    <a:p>
                      <a:pPr algn="justLow" rtl="1">
                        <a:lnSpc>
                          <a:spcPct val="115000"/>
                        </a:lnSpc>
                        <a:spcAft>
                          <a:spcPts val="0"/>
                        </a:spcAft>
                      </a:pPr>
                      <a:r>
                        <a:rPr lang="ar-SA" sz="3200" b="1" dirty="0">
                          <a:effectLst/>
                        </a:rPr>
                        <a:t>- تفاؤل العمال بإيجاد </a:t>
                      </a:r>
                      <a:r>
                        <a:rPr lang="ar-SA" sz="3200" b="1" dirty="0" smtClean="0">
                          <a:effectLst/>
                        </a:rPr>
                        <a:t>عمل، </a:t>
                      </a:r>
                      <a:r>
                        <a:rPr lang="ar-SA" sz="3200" b="1" dirty="0">
                          <a:effectLst/>
                        </a:rPr>
                        <a:t>وانتظار عودة المقاول لعله يحمل أنباء مبشرة.</a:t>
                      </a:r>
                      <a:endParaRPr lang="en-US" sz="3200" b="1"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hMerge="1">
                  <a:txBody>
                    <a:bodyPr/>
                    <a:lstStyle/>
                    <a:p>
                      <a:pPr rtl="1"/>
                      <a:endParaRPr lang="ar-MA"/>
                    </a:p>
                  </a:txBody>
                  <a:tcPr/>
                </a:tc>
                <a:extLst>
                  <a:ext uri="{0D108BD9-81ED-4DB2-BD59-A6C34878D82A}">
                    <a16:rowId xmlns:a16="http://schemas.microsoft.com/office/drawing/2014/main" val="2051160176"/>
                  </a:ext>
                </a:extLst>
              </a:tr>
              <a:tr h="122555">
                <a:tc rowSpan="3">
                  <a:txBody>
                    <a:bodyPr/>
                    <a:lstStyle/>
                    <a:p>
                      <a:pPr algn="ctr" rtl="1">
                        <a:lnSpc>
                          <a:spcPct val="115000"/>
                        </a:lnSpc>
                        <a:spcAft>
                          <a:spcPts val="0"/>
                        </a:spcAft>
                      </a:pPr>
                      <a:r>
                        <a:rPr lang="ar-SA" sz="3200" b="1">
                          <a:effectLst/>
                        </a:rPr>
                        <a:t>عمليات التحول</a:t>
                      </a:r>
                      <a:endParaRPr lang="en-US" sz="3200" b="1">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rtl="1">
                        <a:lnSpc>
                          <a:spcPct val="115000"/>
                        </a:lnSpc>
                        <a:spcAft>
                          <a:spcPts val="0"/>
                        </a:spcAft>
                      </a:pPr>
                      <a:r>
                        <a:rPr lang="ar-SA" sz="3200" b="1">
                          <a:effectLst/>
                        </a:rPr>
                        <a:t>الحدث المحرك</a:t>
                      </a:r>
                      <a:endParaRPr lang="en-US" sz="3200" b="1">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justLow" rtl="1">
                        <a:lnSpc>
                          <a:spcPct val="115000"/>
                        </a:lnSpc>
                        <a:spcAft>
                          <a:spcPts val="0"/>
                        </a:spcAft>
                      </a:pPr>
                      <a:r>
                        <a:rPr lang="ar-SA" sz="3200" b="1">
                          <a:effectLst/>
                        </a:rPr>
                        <a:t>عودة المقاول واقتراحه عملا على أصدقائه، وهو فتح طريق نحو المدينة.</a:t>
                      </a:r>
                      <a:endParaRPr lang="en-US" sz="3200" b="1">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1597474094"/>
                  </a:ext>
                </a:extLst>
              </a:tr>
              <a:tr h="92075">
                <a:tc vMerge="1">
                  <a:txBody>
                    <a:bodyPr/>
                    <a:lstStyle/>
                    <a:p>
                      <a:pPr rtl="1"/>
                      <a:endParaRPr lang="ar-MA"/>
                    </a:p>
                  </a:txBody>
                  <a:tcPr/>
                </a:tc>
                <a:tc>
                  <a:txBody>
                    <a:bodyPr/>
                    <a:lstStyle/>
                    <a:p>
                      <a:pPr algn="ctr" rtl="1">
                        <a:lnSpc>
                          <a:spcPct val="115000"/>
                        </a:lnSpc>
                        <a:spcAft>
                          <a:spcPts val="0"/>
                        </a:spcAft>
                      </a:pPr>
                      <a:r>
                        <a:rPr lang="ar-SA" sz="3200" b="1">
                          <a:effectLst/>
                        </a:rPr>
                        <a:t>العقدة</a:t>
                      </a:r>
                      <a:endParaRPr lang="en-US" sz="3200" b="1">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justLow" rtl="1">
                        <a:lnSpc>
                          <a:spcPct val="115000"/>
                        </a:lnSpc>
                        <a:spcAft>
                          <a:spcPts val="0"/>
                        </a:spcAft>
                      </a:pPr>
                      <a:r>
                        <a:rPr lang="ar-SA" sz="3200" b="1">
                          <a:effectLst/>
                        </a:rPr>
                        <a:t>- تردد العمال في قبول العمل المقترح نظرا لصعوبته.</a:t>
                      </a:r>
                      <a:endParaRPr lang="en-US" sz="3200" b="1">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3767379444"/>
                  </a:ext>
                </a:extLst>
              </a:tr>
              <a:tr h="122555">
                <a:tc vMerge="1">
                  <a:txBody>
                    <a:bodyPr/>
                    <a:lstStyle/>
                    <a:p>
                      <a:pPr rtl="1"/>
                      <a:endParaRPr lang="ar-MA"/>
                    </a:p>
                  </a:txBody>
                  <a:tcPr/>
                </a:tc>
                <a:tc>
                  <a:txBody>
                    <a:bodyPr/>
                    <a:lstStyle/>
                    <a:p>
                      <a:pPr algn="ctr" rtl="1">
                        <a:lnSpc>
                          <a:spcPct val="115000"/>
                        </a:lnSpc>
                        <a:spcAft>
                          <a:spcPts val="0"/>
                        </a:spcAft>
                      </a:pPr>
                      <a:r>
                        <a:rPr lang="ar-SA" sz="3200" b="1">
                          <a:effectLst/>
                        </a:rPr>
                        <a:t>الحل</a:t>
                      </a:r>
                      <a:endParaRPr lang="en-US" sz="3200" b="1">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justLow" rtl="1">
                        <a:lnSpc>
                          <a:spcPct val="115000"/>
                        </a:lnSpc>
                        <a:spcAft>
                          <a:spcPts val="0"/>
                        </a:spcAft>
                      </a:pPr>
                      <a:r>
                        <a:rPr lang="ar-SA" sz="3200" b="1">
                          <a:effectLst/>
                        </a:rPr>
                        <a:t>- قبول العمال للعمل بفضل إرادتهم الجماعية.</a:t>
                      </a:r>
                      <a:endParaRPr lang="en-US" sz="3200" b="1">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64110773"/>
                  </a:ext>
                </a:extLst>
              </a:tr>
              <a:tr h="222250">
                <a:tc>
                  <a:txBody>
                    <a:bodyPr/>
                    <a:lstStyle/>
                    <a:p>
                      <a:pPr algn="ctr" rtl="1">
                        <a:lnSpc>
                          <a:spcPct val="115000"/>
                        </a:lnSpc>
                        <a:spcAft>
                          <a:spcPts val="0"/>
                        </a:spcAft>
                      </a:pPr>
                      <a:r>
                        <a:rPr lang="ar-SA" sz="3200" b="1">
                          <a:effectLst/>
                        </a:rPr>
                        <a:t>النهاية</a:t>
                      </a:r>
                      <a:endParaRPr lang="en-US" sz="3200" b="1">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gridSpan="2">
                  <a:txBody>
                    <a:bodyPr/>
                    <a:lstStyle/>
                    <a:p>
                      <a:pPr algn="justLow" rtl="1">
                        <a:lnSpc>
                          <a:spcPct val="115000"/>
                        </a:lnSpc>
                        <a:spcAft>
                          <a:spcPts val="0"/>
                        </a:spcAft>
                      </a:pPr>
                      <a:r>
                        <a:rPr lang="ar-SA" sz="3200" b="1" dirty="0">
                          <a:effectLst/>
                        </a:rPr>
                        <a:t>- الشروع في شق الطريق والعمال كلهم حماس.</a:t>
                      </a:r>
                      <a:endParaRPr lang="en-US" sz="3200" b="1"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hMerge="1">
                  <a:txBody>
                    <a:bodyPr/>
                    <a:lstStyle/>
                    <a:p>
                      <a:pPr rtl="1"/>
                      <a:endParaRPr lang="ar-MA"/>
                    </a:p>
                  </a:txBody>
                  <a:tcPr/>
                </a:tc>
                <a:extLst>
                  <a:ext uri="{0D108BD9-81ED-4DB2-BD59-A6C34878D82A}">
                    <a16:rowId xmlns:a16="http://schemas.microsoft.com/office/drawing/2014/main" val="1169508185"/>
                  </a:ext>
                </a:extLst>
              </a:tr>
            </a:tbl>
          </a:graphicData>
        </a:graphic>
      </p:graphicFrame>
    </p:spTree>
    <p:extLst>
      <p:ext uri="{BB962C8B-B14F-4D97-AF65-F5344CB8AC3E}">
        <p14:creationId xmlns:p14="http://schemas.microsoft.com/office/powerpoint/2010/main" val="125970960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740812" y="56268"/>
            <a:ext cx="2602523" cy="584775"/>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b="1" dirty="0" smtClean="0">
                <a:solidFill>
                  <a:srgbClr val="FF0000"/>
                </a:solidFill>
              </a:rPr>
              <a:t>ثالثا</a:t>
            </a:r>
            <a:r>
              <a:rPr lang="ar-MA" sz="3200" b="1" dirty="0">
                <a:solidFill>
                  <a:srgbClr val="FF0000"/>
                </a:solidFill>
              </a:rPr>
              <a:t>: تحليل النص</a:t>
            </a:r>
          </a:p>
        </p:txBody>
      </p:sp>
      <p:sp>
        <p:nvSpPr>
          <p:cNvPr id="5" name="TextBox 4"/>
          <p:cNvSpPr txBox="1"/>
          <p:nvPr/>
        </p:nvSpPr>
        <p:spPr>
          <a:xfrm>
            <a:off x="56268" y="689312"/>
            <a:ext cx="12051323" cy="3970318"/>
          </a:xfrm>
          <a:prstGeom prst="rect">
            <a:avLst/>
          </a:prstGeom>
          <a:solidFill>
            <a:schemeClr val="accent2">
              <a:lumMod val="40000"/>
              <a:lumOff val="60000"/>
            </a:schemeClr>
          </a:solidFill>
        </p:spPr>
        <p:txBody>
          <a:bodyPr wrap="square" rtlCol="1">
            <a:spAutoFit/>
          </a:bodyPr>
          <a:lstStyle/>
          <a:p>
            <a:pPr marL="514350" indent="-514350" algn="r" rtl="1">
              <a:buAutoNum type="arabicPeriod"/>
            </a:pPr>
            <a:r>
              <a:rPr lang="ar-MA" sz="3600" b="1" dirty="0" smtClean="0">
                <a:solidFill>
                  <a:srgbClr val="FF0000"/>
                </a:solidFill>
                <a:effectLst>
                  <a:outerShdw blurRad="38100" dist="38100" dir="2700000" algn="tl">
                    <a:srgbClr val="000000">
                      <a:alpha val="43137"/>
                    </a:srgbClr>
                  </a:outerShdw>
                </a:effectLst>
              </a:rPr>
              <a:t>المعجم:</a:t>
            </a:r>
          </a:p>
          <a:p>
            <a:pPr marL="514350" indent="-514350" algn="r" rtl="1">
              <a:buAutoNum type="arabicPeriod"/>
            </a:pPr>
            <a:endParaRPr lang="ar-MA" sz="3600" b="1" dirty="0">
              <a:solidFill>
                <a:srgbClr val="FF0000"/>
              </a:solidFill>
              <a:effectLst>
                <a:outerShdw blurRad="38100" dist="38100" dir="2700000" algn="tl">
                  <a:srgbClr val="000000">
                    <a:alpha val="43137"/>
                  </a:srgbClr>
                </a:outerShdw>
              </a:effectLst>
            </a:endParaRPr>
          </a:p>
          <a:p>
            <a:pPr marL="514350" indent="-514350" algn="r" rtl="1">
              <a:buAutoNum type="arabicPeriod"/>
            </a:pPr>
            <a:endParaRPr lang="ar-MA" sz="3600" b="1" dirty="0" smtClean="0">
              <a:solidFill>
                <a:srgbClr val="FF0000"/>
              </a:solidFill>
              <a:effectLst>
                <a:outerShdw blurRad="38100" dist="38100" dir="2700000" algn="tl">
                  <a:srgbClr val="000000">
                    <a:alpha val="43137"/>
                  </a:srgbClr>
                </a:outerShdw>
              </a:effectLst>
            </a:endParaRPr>
          </a:p>
          <a:p>
            <a:pPr marL="514350" indent="-514350" algn="r" rtl="1">
              <a:buAutoNum type="arabicPeriod"/>
            </a:pPr>
            <a:endParaRPr lang="ar-MA" sz="3600" b="1" dirty="0" smtClean="0">
              <a:solidFill>
                <a:srgbClr val="FF0000"/>
              </a:solidFill>
              <a:effectLst>
                <a:outerShdw blurRad="38100" dist="38100" dir="2700000" algn="tl">
                  <a:srgbClr val="000000">
                    <a:alpha val="43137"/>
                  </a:srgbClr>
                </a:outerShdw>
              </a:effectLst>
            </a:endParaRPr>
          </a:p>
          <a:p>
            <a:pPr algn="r" rtl="1"/>
            <a:endParaRPr lang="ar-MA" sz="3600" b="1" dirty="0" smtClean="0">
              <a:solidFill>
                <a:schemeClr val="bg1"/>
              </a:solidFill>
              <a:effectLst>
                <a:outerShdw blurRad="38100" dist="38100" dir="2700000" algn="tl">
                  <a:srgbClr val="000000">
                    <a:alpha val="43137"/>
                  </a:srgbClr>
                </a:outerShdw>
              </a:effectLst>
            </a:endParaRPr>
          </a:p>
          <a:p>
            <a:pPr algn="r" rtl="1"/>
            <a:endParaRPr lang="ar-MA" sz="3600" b="1" dirty="0" smtClean="0">
              <a:solidFill>
                <a:schemeClr val="bg1"/>
              </a:solidFill>
              <a:effectLst>
                <a:outerShdw blurRad="38100" dist="38100" dir="2700000" algn="tl">
                  <a:srgbClr val="000000">
                    <a:alpha val="43137"/>
                  </a:srgbClr>
                </a:outerShdw>
              </a:effectLst>
            </a:endParaRPr>
          </a:p>
          <a:p>
            <a:pPr algn="r" rtl="1"/>
            <a:r>
              <a:rPr lang="ar-MA" sz="3600" b="1" smtClean="0">
                <a:solidFill>
                  <a:schemeClr val="bg1"/>
                </a:solidFill>
                <a:effectLst>
                  <a:outerShdw blurRad="38100" dist="38100" dir="2700000" algn="tl">
                    <a:srgbClr val="000000">
                      <a:alpha val="43137"/>
                    </a:srgbClr>
                  </a:outerShdw>
                </a:effectLst>
              </a:rPr>
              <a:t>..................................</a:t>
            </a:r>
            <a:endParaRPr lang="ar-MA" sz="3600" b="1" dirty="0" smtClean="0">
              <a:solidFill>
                <a:schemeClr val="bg1"/>
              </a:solidFill>
              <a:effectLst>
                <a:outerShdw blurRad="38100" dist="38100" dir="2700000" algn="tl">
                  <a:srgbClr val="000000">
                    <a:alpha val="43137"/>
                  </a:srgbClr>
                </a:outerShdw>
              </a:effectLst>
            </a:endParaRPr>
          </a:p>
        </p:txBody>
      </p:sp>
      <p:graphicFrame>
        <p:nvGraphicFramePr>
          <p:cNvPr id="2" name="Table 1"/>
          <p:cNvGraphicFramePr>
            <a:graphicFrameLocks noGrp="1"/>
          </p:cNvGraphicFramePr>
          <p:nvPr>
            <p:extLst>
              <p:ext uri="{D42A27DB-BD31-4B8C-83A1-F6EECF244321}">
                <p14:modId xmlns:p14="http://schemas.microsoft.com/office/powerpoint/2010/main" val="4073476772"/>
              </p:ext>
            </p:extLst>
          </p:nvPr>
        </p:nvGraphicFramePr>
        <p:xfrm>
          <a:off x="154745" y="1479064"/>
          <a:ext cx="11740246" cy="2210435"/>
        </p:xfrm>
        <a:graphic>
          <a:graphicData uri="http://schemas.openxmlformats.org/drawingml/2006/table">
            <a:tbl>
              <a:tblPr rtl="1" firstRow="1" firstCol="1" bandRow="1">
                <a:tableStyleId>{5C22544A-7EE6-4342-B048-85BDC9FD1C3A}</a:tableStyleId>
              </a:tblPr>
              <a:tblGrid>
                <a:gridCol w="11740246">
                  <a:extLst>
                    <a:ext uri="{9D8B030D-6E8A-4147-A177-3AD203B41FA5}">
                      <a16:colId xmlns:a16="http://schemas.microsoft.com/office/drawing/2014/main" val="1169174492"/>
                    </a:ext>
                  </a:extLst>
                </a:gridCol>
              </a:tblGrid>
              <a:tr h="188595">
                <a:tc>
                  <a:txBody>
                    <a:bodyPr/>
                    <a:lstStyle/>
                    <a:p>
                      <a:pPr algn="ctr" rtl="1">
                        <a:lnSpc>
                          <a:spcPct val="115000"/>
                        </a:lnSpc>
                        <a:spcAft>
                          <a:spcPts val="0"/>
                        </a:spcAft>
                      </a:pPr>
                      <a:r>
                        <a:rPr lang="ar-EG" sz="3200" dirty="0">
                          <a:solidFill>
                            <a:schemeClr val="bg1"/>
                          </a:solidFill>
                          <a:effectLst/>
                        </a:rPr>
                        <a:t>معجم العمل</a:t>
                      </a:r>
                      <a:endParaRPr lang="en-US" sz="32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3653439517"/>
                  </a:ext>
                </a:extLst>
              </a:tr>
              <a:tr h="592455">
                <a:tc>
                  <a:txBody>
                    <a:bodyPr/>
                    <a:lstStyle/>
                    <a:p>
                      <a:pPr algn="justLow" rtl="1">
                        <a:lnSpc>
                          <a:spcPct val="115000"/>
                        </a:lnSpc>
                        <a:spcAft>
                          <a:spcPts val="0"/>
                        </a:spcAft>
                      </a:pPr>
                      <a:r>
                        <a:rPr lang="ar-MA" sz="3200" dirty="0" smtClean="0">
                          <a:solidFill>
                            <a:schemeClr val="bg1"/>
                          </a:solidFill>
                          <a:effectLst/>
                        </a:rPr>
                        <a:t> </a:t>
                      </a:r>
                    </a:p>
                    <a:p>
                      <a:pPr algn="justLow" rtl="1">
                        <a:lnSpc>
                          <a:spcPct val="115000"/>
                        </a:lnSpc>
                        <a:spcAft>
                          <a:spcPts val="0"/>
                        </a:spcAft>
                      </a:pPr>
                      <a:endParaRPr lang="ar-MA" sz="3200" dirty="0" smtClean="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p>
                      <a:pPr algn="justLow" rtl="1">
                        <a:lnSpc>
                          <a:spcPct val="115000"/>
                        </a:lnSpc>
                        <a:spcAft>
                          <a:spcPts val="0"/>
                        </a:spcAft>
                      </a:pPr>
                      <a:endParaRPr lang="en-US" sz="32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2719480484"/>
                  </a:ext>
                </a:extLst>
              </a:tr>
            </a:tbl>
          </a:graphicData>
        </a:graphic>
      </p:graphicFrame>
    </p:spTree>
    <p:extLst>
      <p:ext uri="{BB962C8B-B14F-4D97-AF65-F5344CB8AC3E}">
        <p14:creationId xmlns:p14="http://schemas.microsoft.com/office/powerpoint/2010/main" val="75852740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740812" y="56268"/>
            <a:ext cx="2602523" cy="584775"/>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b="1" dirty="0" smtClean="0">
                <a:solidFill>
                  <a:srgbClr val="FF0000"/>
                </a:solidFill>
              </a:rPr>
              <a:t>ثالثا</a:t>
            </a:r>
            <a:r>
              <a:rPr lang="ar-MA" sz="3200" b="1" dirty="0">
                <a:solidFill>
                  <a:srgbClr val="FF0000"/>
                </a:solidFill>
              </a:rPr>
              <a:t>: تحليل النص</a:t>
            </a:r>
          </a:p>
        </p:txBody>
      </p:sp>
      <p:sp>
        <p:nvSpPr>
          <p:cNvPr id="5" name="TextBox 4"/>
          <p:cNvSpPr txBox="1"/>
          <p:nvPr/>
        </p:nvSpPr>
        <p:spPr>
          <a:xfrm>
            <a:off x="56268" y="689312"/>
            <a:ext cx="12051323" cy="3970318"/>
          </a:xfrm>
          <a:prstGeom prst="rect">
            <a:avLst/>
          </a:prstGeom>
          <a:solidFill>
            <a:schemeClr val="accent2">
              <a:lumMod val="40000"/>
              <a:lumOff val="60000"/>
            </a:schemeClr>
          </a:solidFill>
        </p:spPr>
        <p:txBody>
          <a:bodyPr wrap="square" rtlCol="1">
            <a:spAutoFit/>
          </a:bodyPr>
          <a:lstStyle/>
          <a:p>
            <a:pPr marL="514350" indent="-514350" algn="r" rtl="1">
              <a:buAutoNum type="arabicPeriod"/>
            </a:pPr>
            <a:r>
              <a:rPr lang="ar-MA" sz="3600" b="1" dirty="0" smtClean="0">
                <a:solidFill>
                  <a:srgbClr val="FF0000"/>
                </a:solidFill>
                <a:effectLst>
                  <a:outerShdw blurRad="38100" dist="38100" dir="2700000" algn="tl">
                    <a:srgbClr val="000000">
                      <a:alpha val="43137"/>
                    </a:srgbClr>
                  </a:outerShdw>
                </a:effectLst>
              </a:rPr>
              <a:t>المعجم:</a:t>
            </a:r>
          </a:p>
          <a:p>
            <a:pPr marL="514350" indent="-514350" algn="r" rtl="1">
              <a:buAutoNum type="arabicPeriod"/>
            </a:pPr>
            <a:endParaRPr lang="ar-MA" sz="3600" b="1" dirty="0">
              <a:solidFill>
                <a:srgbClr val="FF0000"/>
              </a:solidFill>
              <a:effectLst>
                <a:outerShdw blurRad="38100" dist="38100" dir="2700000" algn="tl">
                  <a:srgbClr val="000000">
                    <a:alpha val="43137"/>
                  </a:srgbClr>
                </a:outerShdw>
              </a:effectLst>
            </a:endParaRPr>
          </a:p>
          <a:p>
            <a:pPr marL="514350" indent="-514350" algn="r" rtl="1">
              <a:buAutoNum type="arabicPeriod"/>
            </a:pPr>
            <a:endParaRPr lang="ar-MA" sz="3600" b="1" dirty="0" smtClean="0">
              <a:solidFill>
                <a:srgbClr val="FF0000"/>
              </a:solidFill>
              <a:effectLst>
                <a:outerShdw blurRad="38100" dist="38100" dir="2700000" algn="tl">
                  <a:srgbClr val="000000">
                    <a:alpha val="43137"/>
                  </a:srgbClr>
                </a:outerShdw>
              </a:effectLst>
            </a:endParaRPr>
          </a:p>
          <a:p>
            <a:pPr marL="514350" indent="-514350" algn="r" rtl="1">
              <a:buAutoNum type="arabicPeriod"/>
            </a:pPr>
            <a:endParaRPr lang="ar-MA" sz="3600" b="1" dirty="0" smtClean="0">
              <a:solidFill>
                <a:srgbClr val="FF0000"/>
              </a:solidFill>
              <a:effectLst>
                <a:outerShdw blurRad="38100" dist="38100" dir="2700000" algn="tl">
                  <a:srgbClr val="000000">
                    <a:alpha val="43137"/>
                  </a:srgbClr>
                </a:outerShdw>
              </a:effectLst>
            </a:endParaRPr>
          </a:p>
          <a:p>
            <a:pPr algn="r" rtl="1"/>
            <a:endParaRPr lang="ar-MA" sz="3600" b="1" dirty="0" smtClean="0">
              <a:solidFill>
                <a:schemeClr val="bg1"/>
              </a:solidFill>
              <a:effectLst>
                <a:outerShdw blurRad="38100" dist="38100" dir="2700000" algn="tl">
                  <a:srgbClr val="000000">
                    <a:alpha val="43137"/>
                  </a:srgbClr>
                </a:outerShdw>
              </a:effectLst>
            </a:endParaRPr>
          </a:p>
          <a:p>
            <a:pPr algn="r" rtl="1"/>
            <a:r>
              <a:rPr lang="ar-MA" sz="3600" b="1" dirty="0">
                <a:solidFill>
                  <a:schemeClr val="bg1"/>
                </a:solidFill>
                <a:effectLst>
                  <a:outerShdw blurRad="38100" dist="38100" dir="2700000" algn="tl">
                    <a:srgbClr val="000000">
                      <a:alpha val="43137"/>
                    </a:srgbClr>
                  </a:outerShdw>
                </a:effectLst>
              </a:rPr>
              <a:t>هيمنة هذا المعجم تأتي للتأكيد على أهمية العمل بإرادة قوية لإنجاز الطريق الرابطة بين القرية والمدينة لما لها من أهمية اجتماعية </a:t>
            </a:r>
            <a:r>
              <a:rPr lang="ar-MA" sz="3600" b="1" dirty="0" smtClean="0">
                <a:solidFill>
                  <a:schemeClr val="bg1"/>
                </a:solidFill>
                <a:effectLst>
                  <a:outerShdw blurRad="38100" dist="38100" dir="2700000" algn="tl">
                    <a:srgbClr val="000000">
                      <a:alpha val="43137"/>
                    </a:srgbClr>
                  </a:outerShdw>
                </a:effectLst>
              </a:rPr>
              <a:t>واقتصادية</a:t>
            </a:r>
            <a:endParaRPr lang="ar-MA" sz="3600" b="1" dirty="0" smtClean="0">
              <a:solidFill>
                <a:schemeClr val="bg1"/>
              </a:solidFill>
              <a:effectLst>
                <a:outerShdw blurRad="38100" dist="38100" dir="2700000" algn="tl">
                  <a:srgbClr val="000000">
                    <a:alpha val="43137"/>
                  </a:srgbClr>
                </a:outerShdw>
              </a:effectLst>
            </a:endParaRPr>
          </a:p>
        </p:txBody>
      </p:sp>
      <p:graphicFrame>
        <p:nvGraphicFramePr>
          <p:cNvPr id="2" name="Table 1"/>
          <p:cNvGraphicFramePr>
            <a:graphicFrameLocks noGrp="1"/>
          </p:cNvGraphicFramePr>
          <p:nvPr>
            <p:extLst>
              <p:ext uri="{D42A27DB-BD31-4B8C-83A1-F6EECF244321}">
                <p14:modId xmlns:p14="http://schemas.microsoft.com/office/powerpoint/2010/main" val="1994532455"/>
              </p:ext>
            </p:extLst>
          </p:nvPr>
        </p:nvGraphicFramePr>
        <p:xfrm>
          <a:off x="154745" y="1479064"/>
          <a:ext cx="11740246" cy="1682496"/>
        </p:xfrm>
        <a:graphic>
          <a:graphicData uri="http://schemas.openxmlformats.org/drawingml/2006/table">
            <a:tbl>
              <a:tblPr rtl="1" firstRow="1" firstCol="1" bandRow="1">
                <a:tableStyleId>{5C22544A-7EE6-4342-B048-85BDC9FD1C3A}</a:tableStyleId>
              </a:tblPr>
              <a:tblGrid>
                <a:gridCol w="11740246">
                  <a:extLst>
                    <a:ext uri="{9D8B030D-6E8A-4147-A177-3AD203B41FA5}">
                      <a16:colId xmlns:a16="http://schemas.microsoft.com/office/drawing/2014/main" val="1169174492"/>
                    </a:ext>
                  </a:extLst>
                </a:gridCol>
              </a:tblGrid>
              <a:tr h="188595">
                <a:tc>
                  <a:txBody>
                    <a:bodyPr/>
                    <a:lstStyle/>
                    <a:p>
                      <a:pPr algn="ctr" rtl="1">
                        <a:lnSpc>
                          <a:spcPct val="115000"/>
                        </a:lnSpc>
                        <a:spcAft>
                          <a:spcPts val="0"/>
                        </a:spcAft>
                      </a:pPr>
                      <a:r>
                        <a:rPr lang="ar-EG" sz="3200" dirty="0">
                          <a:solidFill>
                            <a:schemeClr val="bg1"/>
                          </a:solidFill>
                          <a:effectLst/>
                        </a:rPr>
                        <a:t>معجم العمل</a:t>
                      </a:r>
                      <a:endParaRPr lang="en-US" sz="32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3653439517"/>
                  </a:ext>
                </a:extLst>
              </a:tr>
              <a:tr h="592455">
                <a:tc>
                  <a:txBody>
                    <a:bodyPr/>
                    <a:lstStyle/>
                    <a:p>
                      <a:pPr algn="justLow" rtl="1">
                        <a:lnSpc>
                          <a:spcPct val="115000"/>
                        </a:lnSpc>
                        <a:spcAft>
                          <a:spcPts val="0"/>
                        </a:spcAft>
                      </a:pPr>
                      <a:r>
                        <a:rPr lang="ar-EG" sz="3200" dirty="0">
                          <a:solidFill>
                            <a:schemeClr val="bg1"/>
                          </a:solidFill>
                          <a:effectLst/>
                        </a:rPr>
                        <a:t>عمل – مجهوداتنا – عملا – أنباء عن العمل – العمال – سنعمل – نوع العمل – عملنا سيكون شاقا </a:t>
                      </a:r>
                      <a:r>
                        <a:rPr lang="ar-EG" sz="3200" dirty="0" smtClean="0">
                          <a:solidFill>
                            <a:schemeClr val="bg1"/>
                          </a:solidFill>
                          <a:effectLst/>
                        </a:rPr>
                        <a:t>تتقد </a:t>
                      </a:r>
                      <a:r>
                        <a:rPr lang="ar-EG" sz="3200" dirty="0">
                          <a:solidFill>
                            <a:schemeClr val="bg1"/>
                          </a:solidFill>
                          <a:effectLst/>
                        </a:rPr>
                        <a:t>حماسا – مستعدة للعمل – لابد من العمل </a:t>
                      </a:r>
                      <a:r>
                        <a:rPr lang="ar-EG" sz="3200" dirty="0" smtClean="0">
                          <a:solidFill>
                            <a:schemeClr val="bg1"/>
                          </a:solidFill>
                          <a:effectLst/>
                        </a:rPr>
                        <a:t>– </a:t>
                      </a:r>
                      <a:r>
                        <a:rPr lang="ar-EG" sz="3200" dirty="0">
                          <a:solidFill>
                            <a:schemeClr val="bg1"/>
                          </a:solidFill>
                          <a:effectLst/>
                        </a:rPr>
                        <a:t>عملت–  الشروع في </a:t>
                      </a:r>
                      <a:r>
                        <a:rPr lang="ar-EG" sz="3200" dirty="0" smtClean="0">
                          <a:solidFill>
                            <a:schemeClr val="bg1"/>
                          </a:solidFill>
                          <a:effectLst/>
                        </a:rPr>
                        <a:t>العمل</a:t>
                      </a:r>
                      <a:endParaRPr lang="en-US" sz="32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2719480484"/>
                  </a:ext>
                </a:extLst>
              </a:tr>
            </a:tbl>
          </a:graphicData>
        </a:graphic>
      </p:graphicFrame>
    </p:spTree>
    <p:extLst>
      <p:ext uri="{BB962C8B-B14F-4D97-AF65-F5344CB8AC3E}">
        <p14:creationId xmlns:p14="http://schemas.microsoft.com/office/powerpoint/2010/main" val="187229117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68811" y="1118382"/>
            <a:ext cx="11844997" cy="3367525"/>
          </a:xfrm>
          <a:prstGeom prst="rect">
            <a:avLst/>
          </a:prstGeom>
          <a:solidFill>
            <a:schemeClr val="accent2">
              <a:lumMod val="40000"/>
              <a:lumOff val="60000"/>
            </a:schemeClr>
          </a:solidFill>
        </p:spPr>
        <p:txBody>
          <a:bodyPr wrap="square" rtlCol="1">
            <a:spAutoFit/>
          </a:bodyPr>
          <a:lstStyle/>
          <a:p>
            <a:pPr marL="514350" indent="-514350" algn="r" rtl="1">
              <a:lnSpc>
                <a:spcPct val="200000"/>
              </a:lnSpc>
              <a:buAutoNum type="arabicPeriod" startAt="2"/>
            </a:pPr>
            <a:r>
              <a:rPr lang="ar-MA" sz="4000" b="1" u="sng" dirty="0">
                <a:solidFill>
                  <a:srgbClr val="00B050"/>
                </a:solidFill>
                <a:effectLst>
                  <a:outerShdw blurRad="38100" dist="38100" dir="2700000" algn="tl">
                    <a:srgbClr val="000000">
                      <a:alpha val="43137"/>
                    </a:srgbClr>
                  </a:outerShdw>
                </a:effectLst>
              </a:rPr>
              <a:t>لغة النص </a:t>
            </a:r>
            <a:r>
              <a:rPr lang="ar-MA" sz="4000" b="1" u="sng" dirty="0" smtClean="0">
                <a:solidFill>
                  <a:srgbClr val="00B050"/>
                </a:solidFill>
                <a:effectLst>
                  <a:outerShdw blurRad="38100" dist="38100" dir="2700000" algn="tl">
                    <a:srgbClr val="000000">
                      <a:alpha val="43137"/>
                    </a:srgbClr>
                  </a:outerShdw>
                </a:effectLst>
              </a:rPr>
              <a:t>وأسلوبه:</a:t>
            </a:r>
          </a:p>
          <a:p>
            <a:pPr algn="r" rtl="1">
              <a:lnSpc>
                <a:spcPct val="200000"/>
              </a:lnSpc>
            </a:pPr>
            <a:r>
              <a:rPr lang="ar-MA" sz="3600" b="1" dirty="0" smtClean="0">
                <a:solidFill>
                  <a:srgbClr val="FF0000"/>
                </a:solidFill>
                <a:effectLst>
                  <a:outerShdw blurRad="38100" dist="38100" dir="2700000" algn="tl">
                    <a:srgbClr val="000000">
                      <a:alpha val="43137"/>
                    </a:srgbClr>
                  </a:outerShdw>
                </a:effectLst>
              </a:rPr>
              <a:t>- </a:t>
            </a:r>
            <a:r>
              <a:rPr lang="ar-MA" sz="3600" b="1" dirty="0">
                <a:solidFill>
                  <a:srgbClr val="FF0000"/>
                </a:solidFill>
                <a:effectLst>
                  <a:outerShdw blurRad="38100" dist="38100" dir="2700000" algn="tl">
                    <a:srgbClr val="000000">
                      <a:alpha val="43137"/>
                    </a:srgbClr>
                  </a:outerShdw>
                </a:effectLst>
              </a:rPr>
              <a:t>الوصف: </a:t>
            </a:r>
            <a:r>
              <a:rPr lang="ar-MA" sz="3600" b="1" dirty="0" smtClean="0">
                <a:solidFill>
                  <a:schemeClr val="bg1"/>
                </a:solidFill>
                <a:effectLst>
                  <a:outerShdw blurRad="38100" dist="38100" dir="2700000" algn="tl">
                    <a:srgbClr val="000000">
                      <a:alpha val="43137"/>
                    </a:srgbClr>
                  </a:outerShdw>
                </a:effectLst>
              </a:rPr>
              <a:t>.....................................</a:t>
            </a:r>
            <a:endParaRPr lang="ar-MA" sz="3600" b="1" dirty="0">
              <a:solidFill>
                <a:schemeClr val="bg1"/>
              </a:solidFill>
              <a:effectLst>
                <a:outerShdw blurRad="38100" dist="38100" dir="2700000" algn="tl">
                  <a:srgbClr val="000000">
                    <a:alpha val="43137"/>
                  </a:srgbClr>
                </a:outerShdw>
              </a:effectLst>
            </a:endParaRPr>
          </a:p>
          <a:p>
            <a:pPr algn="r" rtl="1">
              <a:lnSpc>
                <a:spcPct val="200000"/>
              </a:lnSpc>
            </a:pPr>
            <a:r>
              <a:rPr lang="ar-MA" sz="3600" b="1" dirty="0">
                <a:solidFill>
                  <a:srgbClr val="FF0000"/>
                </a:solidFill>
                <a:effectLst>
                  <a:outerShdw blurRad="38100" dist="38100" dir="2700000" algn="tl">
                    <a:srgbClr val="000000">
                      <a:alpha val="43137"/>
                    </a:srgbClr>
                  </a:outerShdw>
                </a:effectLst>
              </a:rPr>
              <a:t>- الحوار: </a:t>
            </a:r>
            <a:r>
              <a:rPr lang="ar-MA" sz="3600" b="1" dirty="0" smtClean="0">
                <a:solidFill>
                  <a:schemeClr val="bg1"/>
                </a:solidFill>
                <a:effectLst>
                  <a:outerShdw blurRad="38100" dist="38100" dir="2700000" algn="tl">
                    <a:srgbClr val="000000">
                      <a:alpha val="43137"/>
                    </a:srgbClr>
                  </a:outerShdw>
                </a:effectLst>
              </a:rPr>
              <a:t>........................................</a:t>
            </a:r>
            <a:endParaRPr lang="ar-MA" sz="36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16316269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586</TotalTime>
  <Words>599</Words>
  <Application>Microsoft Office PowerPoint</Application>
  <PresentationFormat>Widescreen</PresentationFormat>
  <Paragraphs>83</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Century Gothic</vt:lpstr>
      <vt:lpstr>Wingdings</vt:lpstr>
      <vt:lpstr>Wingdings 3</vt:lpstr>
      <vt:lpstr>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zakaria arajouan</dc:creator>
  <cp:lastModifiedBy>zakaria arajouan</cp:lastModifiedBy>
  <cp:revision>55</cp:revision>
  <dcterms:created xsi:type="dcterms:W3CDTF">2022-09-26T12:22:46Z</dcterms:created>
  <dcterms:modified xsi:type="dcterms:W3CDTF">2023-03-04T21:54:44Z</dcterms:modified>
</cp:coreProperties>
</file>