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81" r:id="rId5"/>
    <p:sldId id="264" r:id="rId6"/>
    <p:sldId id="280" r:id="rId7"/>
    <p:sldId id="265" r:id="rId8"/>
    <p:sldId id="282" r:id="rId9"/>
    <p:sldId id="26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1F3A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26-09-1444</a:t>
            </a:fld>
            <a:endParaRPr lang="ar-MA"/>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1456352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26-09-1444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8232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26-09-1444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6003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26-09-1444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4311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19427AB-390A-4B18-A97A-C1EA441395F0}" type="datetimeFigureOut">
              <a:rPr lang="ar-MA" smtClean="0"/>
              <a:t>26-09-1444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7266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19427AB-390A-4B18-A97A-C1EA441395F0}" type="datetimeFigureOut">
              <a:rPr lang="ar-MA" smtClean="0"/>
              <a:t>26-09-1444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2418574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19427AB-390A-4B18-A97A-C1EA441395F0}" type="datetimeFigureOut">
              <a:rPr lang="ar-MA" smtClean="0"/>
              <a:t>26-09-1444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464781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19427AB-390A-4B18-A97A-C1EA441395F0}" type="datetimeFigureOut">
              <a:rPr lang="ar-MA" smtClean="0"/>
              <a:t>26-09-1444</a:t>
            </a:fld>
            <a:endParaRPr lang="ar-MA"/>
          </a:p>
        </p:txBody>
      </p:sp>
      <p:sp>
        <p:nvSpPr>
          <p:cNvPr id="4" name="Footer Placeholder 3"/>
          <p:cNvSpPr>
            <a:spLocks noGrp="1"/>
          </p:cNvSpPr>
          <p:nvPr>
            <p:ph type="ftr" sz="quarter" idx="11"/>
          </p:nvPr>
        </p:nvSpPr>
        <p:spPr/>
        <p:txBody>
          <a:bodyPr/>
          <a:lstStyle/>
          <a:p>
            <a:endParaRPr lang="ar-MA"/>
          </a:p>
        </p:txBody>
      </p:sp>
      <p:sp>
        <p:nvSpPr>
          <p:cNvPr id="5" name="Slide Number Placeholder 4"/>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1756602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9427AB-390A-4B18-A97A-C1EA441395F0}" type="datetimeFigureOut">
              <a:rPr lang="ar-MA" smtClean="0"/>
              <a:t>26-09-1444</a:t>
            </a:fld>
            <a:endParaRPr lang="ar-MA"/>
          </a:p>
        </p:txBody>
      </p:sp>
      <p:sp>
        <p:nvSpPr>
          <p:cNvPr id="3" name="Footer Placeholder 2"/>
          <p:cNvSpPr>
            <a:spLocks noGrp="1"/>
          </p:cNvSpPr>
          <p:nvPr>
            <p:ph type="ftr" sz="quarter" idx="11"/>
          </p:nvPr>
        </p:nvSpPr>
        <p:spPr/>
        <p:txBody>
          <a:bodyPr/>
          <a:lstStyle/>
          <a:p>
            <a:endParaRPr lang="ar-MA"/>
          </a:p>
        </p:txBody>
      </p:sp>
      <p:sp>
        <p:nvSpPr>
          <p:cNvPr id="4" name="Slide Number Placeholder 3"/>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71963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Edit Master text styles</a:t>
            </a:r>
          </a:p>
        </p:txBody>
      </p:sp>
      <p:sp>
        <p:nvSpPr>
          <p:cNvPr id="5" name="Date Placeholder 4"/>
          <p:cNvSpPr>
            <a:spLocks noGrp="1"/>
          </p:cNvSpPr>
          <p:nvPr>
            <p:ph type="dt" sz="half" idx="10"/>
          </p:nvPr>
        </p:nvSpPr>
        <p:spPr/>
        <p:txBody>
          <a:bodyPr/>
          <a:lstStyle/>
          <a:p>
            <a:fld id="{D19427AB-390A-4B18-A97A-C1EA441395F0}" type="datetimeFigureOut">
              <a:rPr lang="ar-MA" smtClean="0"/>
              <a:t>26-09-1444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250444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26-09-1444</a:t>
            </a:fld>
            <a:endParaRPr lang="ar-MA"/>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367677117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D19427AB-390A-4B18-A97A-C1EA441395F0}" type="datetimeFigureOut">
              <a:rPr lang="ar-MA" smtClean="0"/>
              <a:t>26-09-1444</a:t>
            </a:fld>
            <a:endParaRPr lang="ar-MA"/>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ar-MA"/>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8046057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r" defTabSz="914400" rtl="1"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r" defTabSz="914400" rtl="1"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r" defTabSz="914400" rtl="1"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49305" y="1491175"/>
            <a:ext cx="7737231" cy="923330"/>
          </a:xfrm>
          <a:prstGeom prst="rect">
            <a:avLst/>
          </a:prstGeom>
          <a:solidFill>
            <a:srgbClr val="FFC000"/>
          </a:solidFill>
          <a:effectLst>
            <a:outerShdw blurRad="50800" dist="38100" dir="5400000" algn="t" rotWithShape="0">
              <a:prstClr val="black">
                <a:alpha val="40000"/>
              </a:prstClr>
            </a:outerShdw>
          </a:effectLst>
        </p:spPr>
        <p:txBody>
          <a:bodyPr wrap="square" rtlCol="1">
            <a:spAutoFit/>
          </a:bodyPr>
          <a:lstStyle/>
          <a:p>
            <a:pPr algn="r" rtl="1"/>
            <a:r>
              <a:rPr lang="ar-MA" sz="5400" b="1" dirty="0">
                <a:effectLst>
                  <a:outerShdw blurRad="38100" dist="38100" dir="2700000" algn="tl">
                    <a:srgbClr val="000000">
                      <a:alpha val="43137"/>
                    </a:srgbClr>
                  </a:outerShdw>
                </a:effectLst>
              </a:rPr>
              <a:t>المـــــــــــــــكـون : الدرس </a:t>
            </a:r>
            <a:r>
              <a:rPr lang="ar-MA" sz="5400" b="1" dirty="0" smtClean="0">
                <a:effectLst>
                  <a:outerShdw blurRad="38100" dist="38100" dir="2700000" algn="tl">
                    <a:srgbClr val="000000">
                      <a:alpha val="43137"/>
                    </a:srgbClr>
                  </a:outerShdw>
                </a:effectLst>
              </a:rPr>
              <a:t>اللغوي</a:t>
            </a:r>
            <a:endParaRPr lang="ar-MA" sz="5400" b="1" dirty="0">
              <a:effectLst>
                <a:outerShdw blurRad="38100" dist="38100" dir="2700000" algn="tl">
                  <a:srgbClr val="000000">
                    <a:alpha val="43137"/>
                  </a:srgbClr>
                </a:outerShdw>
              </a:effectLst>
            </a:endParaRPr>
          </a:p>
        </p:txBody>
      </p:sp>
      <p:sp>
        <p:nvSpPr>
          <p:cNvPr id="5" name="TextBox 4"/>
          <p:cNvSpPr txBox="1"/>
          <p:nvPr/>
        </p:nvSpPr>
        <p:spPr>
          <a:xfrm>
            <a:off x="829994" y="3106615"/>
            <a:ext cx="10733649" cy="923330"/>
          </a:xfrm>
          <a:prstGeom prst="rect">
            <a:avLst/>
          </a:prstGeom>
          <a:solidFill>
            <a:srgbClr val="92D050"/>
          </a:solidFill>
          <a:effectLst>
            <a:outerShdw blurRad="50800" dist="38100" dir="5400000" algn="t" rotWithShape="0">
              <a:prstClr val="black">
                <a:alpha val="40000"/>
              </a:prstClr>
            </a:outerShdw>
          </a:effectLst>
        </p:spPr>
        <p:txBody>
          <a:bodyPr wrap="square" rtlCol="1">
            <a:spAutoFit/>
          </a:bodyPr>
          <a:lstStyle/>
          <a:p>
            <a:pPr algn="r" rtl="1"/>
            <a:r>
              <a:rPr lang="ar-MA" sz="5400" b="1" dirty="0" smtClean="0">
                <a:effectLst>
                  <a:outerShdw blurRad="38100" dist="38100" dir="2700000" algn="tl">
                    <a:srgbClr val="000000">
                      <a:alpha val="43137"/>
                    </a:srgbClr>
                  </a:outerShdw>
                </a:effectLst>
              </a:rPr>
              <a:t>الموضوع </a:t>
            </a:r>
            <a:r>
              <a:rPr lang="ar-MA" sz="5400" b="1" dirty="0">
                <a:effectLst>
                  <a:outerShdw blurRad="38100" dist="38100" dir="2700000" algn="tl">
                    <a:srgbClr val="000000">
                      <a:alpha val="43137"/>
                    </a:srgbClr>
                  </a:outerShdw>
                </a:effectLst>
              </a:rPr>
              <a:t>: العَدَدُ إعرابه وبناؤه – </a:t>
            </a:r>
            <a:r>
              <a:rPr lang="ar-MA" sz="5400" b="1" dirty="0" smtClean="0">
                <a:effectLst>
                  <a:outerShdw blurRad="38100" dist="38100" dir="2700000" algn="tl">
                    <a:srgbClr val="000000">
                      <a:alpha val="43137"/>
                    </a:srgbClr>
                  </a:outerShdw>
                </a:effectLst>
              </a:rPr>
              <a:t>ص: </a:t>
            </a:r>
            <a:r>
              <a:rPr lang="ar-MA" sz="5400" b="1" dirty="0" smtClean="0">
                <a:solidFill>
                  <a:srgbClr val="FF0000"/>
                </a:solidFill>
                <a:effectLst>
                  <a:outerShdw blurRad="38100" dist="38100" dir="2700000" algn="tl">
                    <a:srgbClr val="000000">
                      <a:alpha val="43137"/>
                    </a:srgbClr>
                  </a:outerShdw>
                </a:effectLst>
              </a:rPr>
              <a:t>155</a:t>
            </a:r>
            <a:r>
              <a:rPr lang="ar-MA" sz="5400" b="1" dirty="0" smtClean="0">
                <a:effectLst>
                  <a:outerShdw blurRad="38100" dist="38100" dir="2700000" algn="tl">
                    <a:srgbClr val="000000">
                      <a:alpha val="43137"/>
                    </a:srgbClr>
                  </a:outerShdw>
                </a:effectLst>
              </a:rPr>
              <a:t> </a:t>
            </a:r>
            <a:endParaRPr lang="ar-MA" sz="5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878196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86659" y="0"/>
            <a:ext cx="3727939" cy="707886"/>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4000" b="1">
                <a:effectLst>
                  <a:outerShdw blurRad="38100" dist="38100" dir="2700000" algn="tl">
                    <a:srgbClr val="000000">
                      <a:alpha val="43137"/>
                    </a:srgbClr>
                  </a:outerShdw>
                </a:effectLst>
              </a:rPr>
              <a:t>تقويم تشخيصي</a:t>
            </a:r>
            <a:endParaRPr lang="ar-MA" sz="4000" b="1" dirty="0">
              <a:effectLst>
                <a:outerShdw blurRad="38100" dist="38100" dir="2700000" algn="tl">
                  <a:srgbClr val="000000">
                    <a:alpha val="43137"/>
                  </a:srgbClr>
                </a:outerShdw>
              </a:effectLst>
            </a:endParaRPr>
          </a:p>
        </p:txBody>
      </p:sp>
      <p:sp>
        <p:nvSpPr>
          <p:cNvPr id="5" name="TextBox 4"/>
          <p:cNvSpPr txBox="1"/>
          <p:nvPr/>
        </p:nvSpPr>
        <p:spPr>
          <a:xfrm>
            <a:off x="218047" y="849637"/>
            <a:ext cx="11887194" cy="707886"/>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lvl="1" algn="r" rtl="1"/>
            <a:r>
              <a:rPr lang="ar-MA" sz="4000" b="1" dirty="0">
                <a:solidFill>
                  <a:srgbClr val="FF0000"/>
                </a:solidFill>
              </a:rPr>
              <a:t>- ما نوع العلاقة بين العدد والمعدود مع الأعداد المفردة والمركبة؟</a:t>
            </a:r>
            <a:endParaRPr lang="ar-MA" sz="4000" b="1" dirty="0"/>
          </a:p>
        </p:txBody>
      </p:sp>
      <p:sp>
        <p:nvSpPr>
          <p:cNvPr id="6" name="TextBox 5"/>
          <p:cNvSpPr txBox="1"/>
          <p:nvPr/>
        </p:nvSpPr>
        <p:spPr>
          <a:xfrm>
            <a:off x="218046" y="1852764"/>
            <a:ext cx="11887195" cy="1754326"/>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indent="-571500" algn="r" rtl="1">
              <a:buFontTx/>
              <a:buChar char="-"/>
            </a:pPr>
            <a:r>
              <a:rPr lang="ar-MA" sz="3600" b="1" dirty="0"/>
              <a:t>الأعداد المفردة: تخالف </a:t>
            </a:r>
            <a:r>
              <a:rPr lang="ar-MA" sz="3600" b="1" dirty="0" smtClean="0"/>
              <a:t>المعدود.</a:t>
            </a:r>
          </a:p>
          <a:p>
            <a:pPr marL="571500" indent="-571500" algn="r" rtl="1">
              <a:buFontTx/>
              <a:buChar char="-"/>
            </a:pPr>
            <a:r>
              <a:rPr lang="ar-MA" sz="3600" b="1" dirty="0" smtClean="0"/>
              <a:t>الأعداد </a:t>
            </a:r>
            <a:r>
              <a:rPr lang="ar-MA" sz="3600" b="1" dirty="0"/>
              <a:t>المركبة: الصدر يخالف والعجز يطابق، ما عدا أحد عشر واثنا عشر فهو يطابق المعدود بجزأيه.</a:t>
            </a:r>
          </a:p>
        </p:txBody>
      </p:sp>
    </p:spTree>
    <p:extLst>
      <p:ext uri="{BB962C8B-B14F-4D97-AF65-F5344CB8AC3E}">
        <p14:creationId xmlns:p14="http://schemas.microsoft.com/office/powerpoint/2010/main" val="1521574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693834" y="32635"/>
            <a:ext cx="3327001" cy="584775"/>
          </a:xfrm>
          <a:prstGeom prst="rect">
            <a:avLst/>
          </a:prstGeom>
          <a:solidFill>
            <a:srgbClr val="FFFF00"/>
          </a:solidFill>
          <a:effectLst>
            <a:outerShdw blurRad="50800" dist="38100" dir="5400000" algn="t" rotWithShape="0">
              <a:prstClr val="black">
                <a:alpha val="40000"/>
              </a:prstClr>
            </a:outerShdw>
          </a:effectLst>
        </p:spPr>
        <p:txBody>
          <a:bodyPr wrap="square" rtlCol="1">
            <a:spAutoFit/>
          </a:bodyPr>
          <a:lstStyle/>
          <a:p>
            <a:pPr marL="742950" indent="-742950" algn="r" rtl="1">
              <a:buFont typeface="+mj-lt"/>
              <a:buAutoNum type="arabicPeriod"/>
            </a:pPr>
            <a:r>
              <a:rPr lang="ar-MA" sz="3200" b="1" dirty="0" smtClean="0"/>
              <a:t>الأعداد </a:t>
            </a:r>
            <a:r>
              <a:rPr lang="ar-MA" sz="3200" b="1" dirty="0"/>
              <a:t>المفردة:</a:t>
            </a:r>
          </a:p>
        </p:txBody>
      </p:sp>
      <p:graphicFrame>
        <p:nvGraphicFramePr>
          <p:cNvPr id="3" name="Table 2"/>
          <p:cNvGraphicFramePr>
            <a:graphicFrameLocks noGrp="1"/>
          </p:cNvGraphicFramePr>
          <p:nvPr>
            <p:extLst>
              <p:ext uri="{D42A27DB-BD31-4B8C-83A1-F6EECF244321}">
                <p14:modId xmlns:p14="http://schemas.microsoft.com/office/powerpoint/2010/main" val="1411127029"/>
              </p:ext>
            </p:extLst>
          </p:nvPr>
        </p:nvGraphicFramePr>
        <p:xfrm>
          <a:off x="211017" y="647390"/>
          <a:ext cx="11809819" cy="5852160"/>
        </p:xfrm>
        <a:graphic>
          <a:graphicData uri="http://schemas.openxmlformats.org/drawingml/2006/table">
            <a:tbl>
              <a:tblPr rtl="1" firstRow="1" firstCol="1" bandRow="1">
                <a:tableStyleId>{5C22544A-7EE6-4342-B048-85BDC9FD1C3A}</a:tableStyleId>
              </a:tblPr>
              <a:tblGrid>
                <a:gridCol w="3988184">
                  <a:extLst>
                    <a:ext uri="{9D8B030D-6E8A-4147-A177-3AD203B41FA5}">
                      <a16:colId xmlns:a16="http://schemas.microsoft.com/office/drawing/2014/main" val="2406968589"/>
                    </a:ext>
                  </a:extLst>
                </a:gridCol>
                <a:gridCol w="1223889">
                  <a:extLst>
                    <a:ext uri="{9D8B030D-6E8A-4147-A177-3AD203B41FA5}">
                      <a16:colId xmlns:a16="http://schemas.microsoft.com/office/drawing/2014/main" val="1887904791"/>
                    </a:ext>
                  </a:extLst>
                </a:gridCol>
                <a:gridCol w="1364566">
                  <a:extLst>
                    <a:ext uri="{9D8B030D-6E8A-4147-A177-3AD203B41FA5}">
                      <a16:colId xmlns:a16="http://schemas.microsoft.com/office/drawing/2014/main" val="2236174200"/>
                    </a:ext>
                  </a:extLst>
                </a:gridCol>
                <a:gridCol w="5233180">
                  <a:extLst>
                    <a:ext uri="{9D8B030D-6E8A-4147-A177-3AD203B41FA5}">
                      <a16:colId xmlns:a16="http://schemas.microsoft.com/office/drawing/2014/main" val="302474422"/>
                    </a:ext>
                  </a:extLst>
                </a:gridCol>
              </a:tblGrid>
              <a:tr h="164465">
                <a:tc>
                  <a:txBody>
                    <a:bodyPr/>
                    <a:lstStyle/>
                    <a:p>
                      <a:pPr algn="ctr" rtl="1">
                        <a:lnSpc>
                          <a:spcPct val="200000"/>
                        </a:lnSpc>
                        <a:spcAft>
                          <a:spcPts val="0"/>
                        </a:spcAft>
                      </a:pPr>
                      <a:r>
                        <a:rPr lang="ar-SA" sz="3200" b="1">
                          <a:solidFill>
                            <a:schemeClr val="tx1"/>
                          </a:solidFill>
                          <a:effectLst/>
                        </a:rPr>
                        <a:t>المثال</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rtl="1">
                        <a:lnSpc>
                          <a:spcPct val="200000"/>
                        </a:lnSpc>
                        <a:spcAft>
                          <a:spcPts val="0"/>
                        </a:spcAft>
                      </a:pPr>
                      <a:r>
                        <a:rPr lang="ar-SA" sz="3200" b="1">
                          <a:solidFill>
                            <a:schemeClr val="tx1"/>
                          </a:solidFill>
                          <a:effectLst/>
                        </a:rPr>
                        <a:t>العدد</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rtl="1">
                        <a:lnSpc>
                          <a:spcPct val="200000"/>
                        </a:lnSpc>
                        <a:spcAft>
                          <a:spcPts val="0"/>
                        </a:spcAft>
                      </a:pPr>
                      <a:r>
                        <a:rPr lang="ar-SA" sz="3200" b="1">
                          <a:solidFill>
                            <a:schemeClr val="tx1"/>
                          </a:solidFill>
                          <a:effectLst/>
                        </a:rPr>
                        <a:t>نوعه</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rtl="1">
                        <a:lnSpc>
                          <a:spcPct val="200000"/>
                        </a:lnSpc>
                        <a:spcAft>
                          <a:spcPts val="0"/>
                        </a:spcAft>
                      </a:pPr>
                      <a:r>
                        <a:rPr kumimoji="0" lang="ar-MA" sz="3200" b="1" i="0" u="none" strike="noStrike" kern="1200" cap="none" spc="0" normalizeH="0" baseline="0" noProof="0" dirty="0" smtClean="0">
                          <a:ln>
                            <a:noFill/>
                          </a:ln>
                          <a:solidFill>
                            <a:prstClr val="black"/>
                          </a:solidFill>
                          <a:effectLst/>
                          <a:uLnTx/>
                          <a:uFillTx/>
                          <a:latin typeface="+mn-lt"/>
                          <a:ea typeface="+mn-ea"/>
                          <a:cs typeface="+mn-cs"/>
                        </a:rPr>
                        <a:t>إعرابه</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840399303"/>
                  </a:ext>
                </a:extLst>
              </a:tr>
              <a:tr h="243205">
                <a:tc>
                  <a:txBody>
                    <a:bodyPr/>
                    <a:lstStyle/>
                    <a:p>
                      <a:pPr algn="justLow" rtl="1">
                        <a:lnSpc>
                          <a:spcPct val="200000"/>
                        </a:lnSpc>
                        <a:spcAft>
                          <a:spcPts val="0"/>
                        </a:spcAft>
                      </a:pPr>
                      <a:r>
                        <a:rPr lang="ar-SA" sz="3200" b="1" dirty="0">
                          <a:solidFill>
                            <a:schemeClr val="tx1"/>
                          </a:solidFill>
                          <a:effectLst/>
                        </a:rPr>
                        <a:t>شملت الدراسة </a:t>
                      </a:r>
                      <a:r>
                        <a:rPr lang="ar-SA" sz="3200" b="1" dirty="0">
                          <a:solidFill>
                            <a:srgbClr val="FF0000"/>
                          </a:solidFill>
                          <a:effectLst/>
                        </a:rPr>
                        <a:t>ستة</a:t>
                      </a:r>
                      <a:r>
                        <a:rPr lang="ar-SA" sz="3200" b="1" dirty="0">
                          <a:solidFill>
                            <a:schemeClr val="tx1"/>
                          </a:solidFill>
                          <a:effectLst/>
                        </a:rPr>
                        <a:t> أقاليم</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nSpc>
                          <a:spcPct val="200000"/>
                        </a:lnSpc>
                      </a:pPr>
                      <a:endParaRPr lang="ar-MA"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nSpc>
                          <a:spcPct val="200000"/>
                        </a:lnSpc>
                      </a:pPr>
                      <a:endParaRPr lang="ar-MA"/>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nSpc>
                          <a:spcPct val="200000"/>
                        </a:lnSpc>
                      </a:pPr>
                      <a:endParaRPr lang="ar-MA"/>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050931387"/>
                  </a:ext>
                </a:extLst>
              </a:tr>
              <a:tr h="220345">
                <a:tc>
                  <a:txBody>
                    <a:bodyPr/>
                    <a:lstStyle/>
                    <a:p>
                      <a:pPr algn="justLow" rtl="1">
                        <a:lnSpc>
                          <a:spcPct val="200000"/>
                        </a:lnSpc>
                        <a:spcAft>
                          <a:spcPts val="0"/>
                        </a:spcAft>
                      </a:pPr>
                      <a:r>
                        <a:rPr lang="ar-SA" sz="3200" b="1" dirty="0">
                          <a:solidFill>
                            <a:schemeClr val="tx1"/>
                          </a:solidFill>
                          <a:effectLst/>
                        </a:rPr>
                        <a:t>شاركت في الدراسة </a:t>
                      </a:r>
                      <a:r>
                        <a:rPr lang="ar-SA" sz="3200" b="1" dirty="0">
                          <a:solidFill>
                            <a:srgbClr val="FF0000"/>
                          </a:solidFill>
                          <a:effectLst/>
                        </a:rPr>
                        <a:t>ستة</a:t>
                      </a:r>
                      <a:r>
                        <a:rPr lang="ar-SA" sz="3200" b="1" dirty="0">
                          <a:solidFill>
                            <a:schemeClr val="tx1"/>
                          </a:solidFill>
                          <a:effectLst/>
                        </a:rPr>
                        <a:t>..</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nSpc>
                          <a:spcPct val="200000"/>
                        </a:lnSpc>
                      </a:pPr>
                      <a:endParaRPr lang="ar-MA"/>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nSpc>
                          <a:spcPct val="200000"/>
                        </a:lnSpc>
                      </a:pPr>
                      <a:endParaRPr lang="ar-MA"/>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nSpc>
                          <a:spcPct val="200000"/>
                        </a:lnSpc>
                      </a:pPr>
                      <a:endParaRPr lang="ar-MA"/>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458289937"/>
                  </a:ext>
                </a:extLst>
              </a:tr>
              <a:tr h="163195">
                <a:tc>
                  <a:txBody>
                    <a:bodyPr/>
                    <a:lstStyle/>
                    <a:p>
                      <a:pPr algn="justLow" rtl="1">
                        <a:lnSpc>
                          <a:spcPct val="200000"/>
                        </a:lnSpc>
                        <a:spcAft>
                          <a:spcPts val="0"/>
                        </a:spcAft>
                      </a:pPr>
                      <a:r>
                        <a:rPr lang="ar-SA" sz="3200" b="1" dirty="0">
                          <a:solidFill>
                            <a:schemeClr val="tx1"/>
                          </a:solidFill>
                          <a:effectLst/>
                        </a:rPr>
                        <a:t>إن </a:t>
                      </a:r>
                      <a:r>
                        <a:rPr lang="ar-SA" sz="3200" b="1" dirty="0">
                          <a:solidFill>
                            <a:srgbClr val="FF0000"/>
                          </a:solidFill>
                          <a:effectLst/>
                        </a:rPr>
                        <a:t>اثنين</a:t>
                      </a:r>
                      <a:r>
                        <a:rPr lang="ar-SA" sz="3200" b="1" dirty="0">
                          <a:solidFill>
                            <a:schemeClr val="tx1"/>
                          </a:solidFill>
                          <a:effectLst/>
                        </a:rPr>
                        <a:t> لا يلتقيان: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nSpc>
                          <a:spcPct val="200000"/>
                        </a:lnSpc>
                      </a:pPr>
                      <a:endParaRPr lang="ar-MA"/>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nSpc>
                          <a:spcPct val="200000"/>
                        </a:lnSpc>
                      </a:pPr>
                      <a:endParaRPr lang="ar-MA"/>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nSpc>
                          <a:spcPct val="200000"/>
                        </a:lnSpc>
                      </a:pPr>
                      <a:endParaRPr lang="ar-MA"/>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720214323"/>
                  </a:ext>
                </a:extLst>
              </a:tr>
              <a:tr h="163195">
                <a:tc>
                  <a:txBody>
                    <a:bodyPr/>
                    <a:lstStyle/>
                    <a:p>
                      <a:pPr algn="justLow" rtl="1">
                        <a:lnSpc>
                          <a:spcPct val="200000"/>
                        </a:lnSpc>
                        <a:spcAft>
                          <a:spcPts val="0"/>
                        </a:spcAft>
                      </a:pPr>
                      <a:r>
                        <a:rPr lang="ar-SA" sz="3200" b="1" dirty="0">
                          <a:solidFill>
                            <a:schemeClr val="tx1"/>
                          </a:solidFill>
                          <a:effectLst/>
                        </a:rPr>
                        <a:t>إنهما </a:t>
                      </a:r>
                      <a:r>
                        <a:rPr lang="ar-SA" sz="3200" b="1" dirty="0">
                          <a:solidFill>
                            <a:srgbClr val="FF0000"/>
                          </a:solidFill>
                          <a:effectLst/>
                        </a:rPr>
                        <a:t>اثنان</a:t>
                      </a:r>
                      <a:r>
                        <a:rPr lang="ar-SA" sz="3200" b="1" dirty="0">
                          <a:solidFill>
                            <a:schemeClr val="tx1"/>
                          </a:solidFill>
                          <a:effectLst/>
                        </a:rPr>
                        <a:t>...</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nSpc>
                          <a:spcPct val="200000"/>
                        </a:lnSpc>
                      </a:pPr>
                      <a:endParaRPr lang="ar-MA"/>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nSpc>
                          <a:spcPct val="200000"/>
                        </a:lnSpc>
                      </a:pPr>
                      <a:endParaRPr lang="ar-MA"/>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nSpc>
                          <a:spcPct val="200000"/>
                        </a:lnSpc>
                      </a:pPr>
                      <a:endParaRPr lang="ar-MA"/>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2152599905"/>
                  </a:ext>
                </a:extLst>
              </a:tr>
              <a:tr h="163195">
                <a:tc>
                  <a:txBody>
                    <a:bodyPr/>
                    <a:lstStyle/>
                    <a:p>
                      <a:pPr algn="justLow" rtl="1">
                        <a:lnSpc>
                          <a:spcPct val="200000"/>
                        </a:lnSpc>
                        <a:spcAft>
                          <a:spcPts val="0"/>
                        </a:spcAft>
                      </a:pPr>
                      <a:r>
                        <a:rPr lang="ar-SA" sz="3200" b="1" dirty="0">
                          <a:solidFill>
                            <a:schemeClr val="tx1"/>
                          </a:solidFill>
                          <a:effectLst/>
                        </a:rPr>
                        <a:t>تشكل </a:t>
                      </a:r>
                      <a:r>
                        <a:rPr lang="ar-SA" sz="3200" b="1" dirty="0">
                          <a:solidFill>
                            <a:srgbClr val="FF0000"/>
                          </a:solidFill>
                          <a:effectLst/>
                        </a:rPr>
                        <a:t>عشرين</a:t>
                      </a:r>
                      <a:r>
                        <a:rPr lang="ar-SA" sz="3200" b="1" dirty="0">
                          <a:solidFill>
                            <a:schemeClr val="tx1"/>
                          </a:solidFill>
                          <a:effectLst/>
                        </a:rPr>
                        <a:t> في المائة</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nSpc>
                          <a:spcPct val="200000"/>
                        </a:lnSpc>
                      </a:pPr>
                      <a:endParaRPr lang="ar-MA"/>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nSpc>
                          <a:spcPct val="200000"/>
                        </a:lnSpc>
                      </a:pPr>
                      <a:endParaRPr lang="ar-MA"/>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nSpc>
                          <a:spcPct val="200000"/>
                        </a:lnSpc>
                      </a:pPr>
                      <a:endParaRPr lang="ar-MA" dirty="0"/>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529124559"/>
                  </a:ext>
                </a:extLst>
              </a:tr>
            </a:tbl>
          </a:graphicData>
        </a:graphic>
      </p:graphicFrame>
    </p:spTree>
    <p:extLst>
      <p:ext uri="{BB962C8B-B14F-4D97-AF65-F5344CB8AC3E}">
        <p14:creationId xmlns:p14="http://schemas.microsoft.com/office/powerpoint/2010/main" val="18749371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693834" y="32635"/>
            <a:ext cx="3327001" cy="584775"/>
          </a:xfrm>
          <a:prstGeom prst="rect">
            <a:avLst/>
          </a:prstGeom>
          <a:solidFill>
            <a:srgbClr val="FFFF00"/>
          </a:solidFill>
          <a:effectLst>
            <a:outerShdw blurRad="50800" dist="38100" dir="5400000" algn="t" rotWithShape="0">
              <a:prstClr val="black">
                <a:alpha val="40000"/>
              </a:prstClr>
            </a:outerShdw>
          </a:effectLst>
        </p:spPr>
        <p:txBody>
          <a:bodyPr wrap="square" rtlCol="1">
            <a:spAutoFit/>
          </a:bodyPr>
          <a:lstStyle/>
          <a:p>
            <a:pPr marL="742950" indent="-742950" algn="r" rtl="1">
              <a:buFont typeface="+mj-lt"/>
              <a:buAutoNum type="arabicPeriod"/>
            </a:pPr>
            <a:r>
              <a:rPr lang="ar-MA" sz="3200" b="1" dirty="0" smtClean="0"/>
              <a:t>الأعداد </a:t>
            </a:r>
            <a:r>
              <a:rPr lang="ar-MA" sz="3200" b="1" dirty="0"/>
              <a:t>المفردة:</a:t>
            </a:r>
          </a:p>
        </p:txBody>
      </p:sp>
      <p:graphicFrame>
        <p:nvGraphicFramePr>
          <p:cNvPr id="3" name="Table 2"/>
          <p:cNvGraphicFramePr>
            <a:graphicFrameLocks noGrp="1"/>
          </p:cNvGraphicFramePr>
          <p:nvPr>
            <p:extLst>
              <p:ext uri="{D42A27DB-BD31-4B8C-83A1-F6EECF244321}">
                <p14:modId xmlns:p14="http://schemas.microsoft.com/office/powerpoint/2010/main" val="2869446424"/>
              </p:ext>
            </p:extLst>
          </p:nvPr>
        </p:nvGraphicFramePr>
        <p:xfrm>
          <a:off x="211017" y="647390"/>
          <a:ext cx="11809819" cy="5608320"/>
        </p:xfrm>
        <a:graphic>
          <a:graphicData uri="http://schemas.openxmlformats.org/drawingml/2006/table">
            <a:tbl>
              <a:tblPr rtl="1" firstRow="1" firstCol="1" bandRow="1">
                <a:tableStyleId>{5C22544A-7EE6-4342-B048-85BDC9FD1C3A}</a:tableStyleId>
              </a:tblPr>
              <a:tblGrid>
                <a:gridCol w="3988184">
                  <a:extLst>
                    <a:ext uri="{9D8B030D-6E8A-4147-A177-3AD203B41FA5}">
                      <a16:colId xmlns:a16="http://schemas.microsoft.com/office/drawing/2014/main" val="2406968589"/>
                    </a:ext>
                  </a:extLst>
                </a:gridCol>
                <a:gridCol w="1223889">
                  <a:extLst>
                    <a:ext uri="{9D8B030D-6E8A-4147-A177-3AD203B41FA5}">
                      <a16:colId xmlns:a16="http://schemas.microsoft.com/office/drawing/2014/main" val="1887904791"/>
                    </a:ext>
                  </a:extLst>
                </a:gridCol>
                <a:gridCol w="1364566">
                  <a:extLst>
                    <a:ext uri="{9D8B030D-6E8A-4147-A177-3AD203B41FA5}">
                      <a16:colId xmlns:a16="http://schemas.microsoft.com/office/drawing/2014/main" val="2236174200"/>
                    </a:ext>
                  </a:extLst>
                </a:gridCol>
                <a:gridCol w="5233180">
                  <a:extLst>
                    <a:ext uri="{9D8B030D-6E8A-4147-A177-3AD203B41FA5}">
                      <a16:colId xmlns:a16="http://schemas.microsoft.com/office/drawing/2014/main" val="302474422"/>
                    </a:ext>
                  </a:extLst>
                </a:gridCol>
              </a:tblGrid>
              <a:tr h="164465">
                <a:tc>
                  <a:txBody>
                    <a:bodyPr/>
                    <a:lstStyle/>
                    <a:p>
                      <a:pPr algn="ctr" rtl="1">
                        <a:lnSpc>
                          <a:spcPct val="115000"/>
                        </a:lnSpc>
                        <a:spcAft>
                          <a:spcPts val="0"/>
                        </a:spcAft>
                      </a:pPr>
                      <a:r>
                        <a:rPr lang="ar-SA" sz="3200" b="1">
                          <a:solidFill>
                            <a:schemeClr val="tx1"/>
                          </a:solidFill>
                          <a:effectLst/>
                        </a:rPr>
                        <a:t>المثال</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rtl="1">
                        <a:lnSpc>
                          <a:spcPct val="115000"/>
                        </a:lnSpc>
                        <a:spcAft>
                          <a:spcPts val="0"/>
                        </a:spcAft>
                      </a:pPr>
                      <a:r>
                        <a:rPr lang="ar-SA" sz="3200" b="1">
                          <a:solidFill>
                            <a:schemeClr val="tx1"/>
                          </a:solidFill>
                          <a:effectLst/>
                        </a:rPr>
                        <a:t>العدد</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rtl="1">
                        <a:lnSpc>
                          <a:spcPct val="115000"/>
                        </a:lnSpc>
                        <a:spcAft>
                          <a:spcPts val="0"/>
                        </a:spcAft>
                      </a:pPr>
                      <a:r>
                        <a:rPr lang="ar-SA" sz="3200" b="1">
                          <a:solidFill>
                            <a:schemeClr val="tx1"/>
                          </a:solidFill>
                          <a:effectLst/>
                        </a:rPr>
                        <a:t>نوعه</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rtl="1">
                        <a:lnSpc>
                          <a:spcPct val="115000"/>
                        </a:lnSpc>
                        <a:spcAft>
                          <a:spcPts val="0"/>
                        </a:spcAft>
                      </a:pPr>
                      <a:r>
                        <a:rPr lang="ar-MA" sz="3200" b="1" dirty="0" smtClean="0">
                          <a:solidFill>
                            <a:schemeClr val="tx1"/>
                          </a:solidFill>
                          <a:effectLst/>
                        </a:rPr>
                        <a:t>إعرابه</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840399303"/>
                  </a:ext>
                </a:extLst>
              </a:tr>
              <a:tr h="243205">
                <a:tc>
                  <a:txBody>
                    <a:bodyPr/>
                    <a:lstStyle/>
                    <a:p>
                      <a:pPr algn="justLow" rtl="1">
                        <a:lnSpc>
                          <a:spcPct val="115000"/>
                        </a:lnSpc>
                        <a:spcAft>
                          <a:spcPts val="0"/>
                        </a:spcAft>
                      </a:pPr>
                      <a:r>
                        <a:rPr lang="ar-SA" sz="3200" b="1">
                          <a:solidFill>
                            <a:schemeClr val="tx1"/>
                          </a:solidFill>
                          <a:effectLst/>
                        </a:rPr>
                        <a:t>شملت الدراسة ستة أقاليم</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gn="justLow" rtl="1">
                        <a:lnSpc>
                          <a:spcPct val="115000"/>
                        </a:lnSpc>
                        <a:spcAft>
                          <a:spcPts val="0"/>
                        </a:spcAft>
                      </a:pPr>
                      <a:r>
                        <a:rPr lang="ar-SA" sz="3200" b="1">
                          <a:solidFill>
                            <a:schemeClr val="tx1"/>
                          </a:solidFill>
                          <a:effectLst/>
                        </a:rPr>
                        <a:t>ستة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gn="ctr" rtl="1">
                        <a:lnSpc>
                          <a:spcPct val="115000"/>
                        </a:lnSpc>
                        <a:spcAft>
                          <a:spcPts val="0"/>
                        </a:spcAft>
                      </a:pPr>
                      <a:r>
                        <a:rPr lang="ar-SA" sz="3200" b="1">
                          <a:solidFill>
                            <a:schemeClr val="tx1"/>
                          </a:solidFill>
                          <a:effectLst/>
                        </a:rPr>
                        <a:t>مفرد</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gn="justLow" rtl="1">
                        <a:lnSpc>
                          <a:spcPct val="115000"/>
                        </a:lnSpc>
                        <a:spcAft>
                          <a:spcPts val="0"/>
                        </a:spcAft>
                      </a:pPr>
                      <a:r>
                        <a:rPr lang="ar-SA" sz="3200" b="1">
                          <a:solidFill>
                            <a:schemeClr val="tx1"/>
                          </a:solidFill>
                          <a:effectLst/>
                        </a:rPr>
                        <a:t>مفعول به منصوب وعلامة نصبه الفتحة الظاهرة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050931387"/>
                  </a:ext>
                </a:extLst>
              </a:tr>
              <a:tr h="220345">
                <a:tc>
                  <a:txBody>
                    <a:bodyPr/>
                    <a:lstStyle/>
                    <a:p>
                      <a:pPr algn="justLow" rtl="1">
                        <a:lnSpc>
                          <a:spcPct val="115000"/>
                        </a:lnSpc>
                        <a:spcAft>
                          <a:spcPts val="0"/>
                        </a:spcAft>
                      </a:pPr>
                      <a:r>
                        <a:rPr lang="ar-SA" sz="3200" b="1">
                          <a:solidFill>
                            <a:schemeClr val="tx1"/>
                          </a:solidFill>
                          <a:effectLst/>
                        </a:rPr>
                        <a:t>شاركت في الدراسة ستة..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gn="justLow" rtl="1">
                        <a:lnSpc>
                          <a:spcPct val="115000"/>
                        </a:lnSpc>
                        <a:spcAft>
                          <a:spcPts val="0"/>
                        </a:spcAft>
                      </a:pPr>
                      <a:r>
                        <a:rPr lang="ar-SA" sz="3200" b="1">
                          <a:solidFill>
                            <a:schemeClr val="tx1"/>
                          </a:solidFill>
                          <a:effectLst/>
                        </a:rPr>
                        <a:t>ستة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gn="ctr" rtl="1">
                        <a:lnSpc>
                          <a:spcPct val="115000"/>
                        </a:lnSpc>
                        <a:spcAft>
                          <a:spcPts val="0"/>
                        </a:spcAft>
                      </a:pPr>
                      <a:r>
                        <a:rPr lang="ar-SA" sz="3200" b="1">
                          <a:solidFill>
                            <a:schemeClr val="tx1"/>
                          </a:solidFill>
                          <a:effectLst/>
                        </a:rPr>
                        <a:t>مفرد</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gn="justLow" rtl="1">
                        <a:lnSpc>
                          <a:spcPct val="115000"/>
                        </a:lnSpc>
                        <a:spcAft>
                          <a:spcPts val="0"/>
                        </a:spcAft>
                      </a:pPr>
                      <a:r>
                        <a:rPr lang="ar-SA" sz="3200" b="1">
                          <a:solidFill>
                            <a:schemeClr val="tx1"/>
                          </a:solidFill>
                          <a:effectLst/>
                        </a:rPr>
                        <a:t>فاعل مرفوع وعلامة...........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458289937"/>
                  </a:ext>
                </a:extLst>
              </a:tr>
              <a:tr h="163195">
                <a:tc>
                  <a:txBody>
                    <a:bodyPr/>
                    <a:lstStyle/>
                    <a:p>
                      <a:pPr algn="justLow" rtl="1">
                        <a:lnSpc>
                          <a:spcPct val="115000"/>
                        </a:lnSpc>
                        <a:spcAft>
                          <a:spcPts val="0"/>
                        </a:spcAft>
                      </a:pPr>
                      <a:r>
                        <a:rPr lang="ar-SA" sz="3200" b="1" dirty="0">
                          <a:solidFill>
                            <a:schemeClr val="tx1"/>
                          </a:solidFill>
                          <a:effectLst/>
                        </a:rPr>
                        <a:t>إن اثنين لا يلتقيان: ......</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gn="justLow" rtl="1">
                        <a:lnSpc>
                          <a:spcPct val="115000"/>
                        </a:lnSpc>
                        <a:spcAft>
                          <a:spcPts val="0"/>
                        </a:spcAft>
                      </a:pPr>
                      <a:r>
                        <a:rPr lang="ar-SA" sz="3200" b="1">
                          <a:solidFill>
                            <a:schemeClr val="tx1"/>
                          </a:solidFill>
                          <a:effectLst/>
                        </a:rPr>
                        <a:t>اثنين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gn="ctr" rtl="1">
                        <a:lnSpc>
                          <a:spcPct val="115000"/>
                        </a:lnSpc>
                        <a:spcAft>
                          <a:spcPts val="0"/>
                        </a:spcAft>
                      </a:pPr>
                      <a:r>
                        <a:rPr lang="ar-SA" sz="3200" b="1">
                          <a:solidFill>
                            <a:schemeClr val="tx1"/>
                          </a:solidFill>
                          <a:effectLst/>
                        </a:rPr>
                        <a:t>مفرد</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gn="justLow" rtl="1">
                        <a:lnSpc>
                          <a:spcPct val="115000"/>
                        </a:lnSpc>
                        <a:spcAft>
                          <a:spcPts val="0"/>
                        </a:spcAft>
                      </a:pPr>
                      <a:r>
                        <a:rPr lang="ar-SA" sz="3200" b="1" dirty="0">
                          <a:solidFill>
                            <a:schemeClr val="tx1"/>
                          </a:solidFill>
                          <a:effectLst/>
                        </a:rPr>
                        <a:t>اسم إن منصوب وعلامة نصبه الياء لأنه ملحق بالمثنى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720214323"/>
                  </a:ext>
                </a:extLst>
              </a:tr>
              <a:tr h="163195">
                <a:tc>
                  <a:txBody>
                    <a:bodyPr/>
                    <a:lstStyle/>
                    <a:p>
                      <a:pPr algn="justLow" rtl="1">
                        <a:lnSpc>
                          <a:spcPct val="115000"/>
                        </a:lnSpc>
                        <a:spcAft>
                          <a:spcPts val="0"/>
                        </a:spcAft>
                      </a:pPr>
                      <a:r>
                        <a:rPr lang="ar-SA" sz="3200" b="1">
                          <a:solidFill>
                            <a:schemeClr val="tx1"/>
                          </a:solidFill>
                          <a:effectLst/>
                        </a:rPr>
                        <a:t>إنهما اثنان...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gn="justLow" rtl="1">
                        <a:lnSpc>
                          <a:spcPct val="115000"/>
                        </a:lnSpc>
                        <a:spcAft>
                          <a:spcPts val="0"/>
                        </a:spcAft>
                      </a:pPr>
                      <a:r>
                        <a:rPr lang="ar-SA" sz="3200" b="1">
                          <a:solidFill>
                            <a:schemeClr val="tx1"/>
                          </a:solidFill>
                          <a:effectLst/>
                        </a:rPr>
                        <a:t>اثنان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gn="ctr" rtl="1">
                        <a:lnSpc>
                          <a:spcPct val="115000"/>
                        </a:lnSpc>
                        <a:spcAft>
                          <a:spcPts val="0"/>
                        </a:spcAft>
                      </a:pPr>
                      <a:r>
                        <a:rPr lang="ar-SA" sz="3200" b="1">
                          <a:solidFill>
                            <a:schemeClr val="tx1"/>
                          </a:solidFill>
                          <a:effectLst/>
                        </a:rPr>
                        <a:t>مفرد</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gn="justLow" rtl="1">
                        <a:lnSpc>
                          <a:spcPct val="115000"/>
                        </a:lnSpc>
                        <a:spcAft>
                          <a:spcPts val="0"/>
                        </a:spcAft>
                      </a:pPr>
                      <a:r>
                        <a:rPr lang="ar-SA" sz="3200" b="1">
                          <a:solidFill>
                            <a:schemeClr val="tx1"/>
                          </a:solidFill>
                          <a:effectLst/>
                        </a:rPr>
                        <a:t>خبر إن مرفوع وعلامة رفعه الألف لأنه ملحق بالمثنى</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2152599905"/>
                  </a:ext>
                </a:extLst>
              </a:tr>
              <a:tr h="163195">
                <a:tc>
                  <a:txBody>
                    <a:bodyPr/>
                    <a:lstStyle/>
                    <a:p>
                      <a:pPr algn="justLow" rtl="1">
                        <a:lnSpc>
                          <a:spcPct val="115000"/>
                        </a:lnSpc>
                        <a:spcAft>
                          <a:spcPts val="0"/>
                        </a:spcAft>
                      </a:pPr>
                      <a:r>
                        <a:rPr lang="ar-SA" sz="3200" b="1">
                          <a:solidFill>
                            <a:schemeClr val="tx1"/>
                          </a:solidFill>
                          <a:effectLst/>
                        </a:rPr>
                        <a:t>تشكل عشرين في المائة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gn="justLow" rtl="1">
                        <a:lnSpc>
                          <a:spcPct val="115000"/>
                        </a:lnSpc>
                        <a:spcAft>
                          <a:spcPts val="0"/>
                        </a:spcAft>
                      </a:pPr>
                      <a:r>
                        <a:rPr lang="ar-SA" sz="3200" b="1">
                          <a:solidFill>
                            <a:schemeClr val="tx1"/>
                          </a:solidFill>
                          <a:effectLst/>
                        </a:rPr>
                        <a:t>عشرين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gn="ctr" rtl="1">
                        <a:lnSpc>
                          <a:spcPct val="115000"/>
                        </a:lnSpc>
                        <a:spcAft>
                          <a:spcPts val="0"/>
                        </a:spcAft>
                      </a:pPr>
                      <a:r>
                        <a:rPr lang="ar-SA" sz="3200" b="1" dirty="0">
                          <a:solidFill>
                            <a:schemeClr val="tx1"/>
                          </a:solidFill>
                          <a:effectLst/>
                        </a:rPr>
                        <a:t>مفرد</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gn="justLow" rtl="1">
                        <a:lnSpc>
                          <a:spcPct val="115000"/>
                        </a:lnSpc>
                        <a:spcAft>
                          <a:spcPts val="0"/>
                        </a:spcAft>
                      </a:pPr>
                      <a:r>
                        <a:rPr lang="ar-SA" sz="3200" b="1" dirty="0">
                          <a:solidFill>
                            <a:schemeClr val="tx1"/>
                          </a:solidFill>
                          <a:effectLst/>
                        </a:rPr>
                        <a:t>مفعول به منصوب وعلامة نصبه الياء لأنه ملحق بجمع </a:t>
                      </a:r>
                      <a:r>
                        <a:rPr lang="ar-MA" sz="3200" b="1" dirty="0" smtClean="0">
                          <a:solidFill>
                            <a:schemeClr val="tx1"/>
                          </a:solidFill>
                          <a:effectLst/>
                        </a:rPr>
                        <a:t>المذكر السالم</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529124559"/>
                  </a:ext>
                </a:extLst>
              </a:tr>
            </a:tbl>
          </a:graphicData>
        </a:graphic>
      </p:graphicFrame>
    </p:spTree>
    <p:extLst>
      <p:ext uri="{BB962C8B-B14F-4D97-AF65-F5344CB8AC3E}">
        <p14:creationId xmlns:p14="http://schemas.microsoft.com/office/powerpoint/2010/main" val="8384071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760" y="235955"/>
            <a:ext cx="11657428" cy="2003625"/>
          </a:xfrm>
          <a:prstGeom prst="rect">
            <a:avLst/>
          </a:prstGeom>
          <a:solidFill>
            <a:schemeClr val="bg2">
              <a:lumMod val="90000"/>
            </a:schemeClr>
          </a:solidFill>
        </p:spPr>
        <p:txBody>
          <a:bodyPr wrap="square">
            <a:spAutoFit/>
          </a:bodyPr>
          <a:lstStyle/>
          <a:p>
            <a:pPr marL="457200" algn="r" rtl="1">
              <a:lnSpc>
                <a:spcPct val="115000"/>
              </a:lnSpc>
              <a:spcAft>
                <a:spcPts val="0"/>
              </a:spcAft>
            </a:pPr>
            <a:r>
              <a:rPr lang="ar-MA" sz="3600" b="1" dirty="0" smtClean="0">
                <a:solidFill>
                  <a:srgbClr val="00B050"/>
                </a:solidFill>
                <a:latin typeface="Calibri" panose="020F0502020204030204" pitchFamily="34" charset="0"/>
                <a:ea typeface="Calibri" panose="020F0502020204030204" pitchFamily="34" charset="0"/>
                <a:cs typeface="Arabic Transparent" panose="020B0604020202020204" pitchFamily="34" charset="0"/>
              </a:rPr>
              <a:t>إستنتاج</a:t>
            </a:r>
            <a:r>
              <a:rPr lang="ar-MA" sz="36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 </a:t>
            </a:r>
            <a:r>
              <a:rPr lang="ar-SA" sz="3600" b="1" dirty="0">
                <a:latin typeface="Calibri" panose="020F0502020204030204" pitchFamily="34" charset="0"/>
                <a:ea typeface="Calibri" panose="020F0502020204030204" pitchFamily="34" charset="0"/>
                <a:cs typeface="Arabic Transparent" panose="020B0604020202020204" pitchFamily="34" charset="0"/>
              </a:rPr>
              <a:t>تعرب الأعداد المفردة بالحركات الظاهرة... باستثناء العدد اثنان الذي يعرب إعراب المثنى لأنه ملحق به.  </a:t>
            </a:r>
            <a:r>
              <a:rPr lang="ar-MA" sz="3600" b="1" dirty="0" smtClean="0">
                <a:latin typeface="Calibri" panose="020F0502020204030204" pitchFamily="34" charset="0"/>
                <a:ea typeface="Calibri" panose="020F0502020204030204" pitchFamily="34" charset="0"/>
                <a:cs typeface="Arabic Transparent" panose="020B0604020202020204" pitchFamily="34" charset="0"/>
              </a:rPr>
              <a:t>و</a:t>
            </a:r>
            <a:r>
              <a:rPr lang="ar-SA" sz="3600" b="1" dirty="0" smtClean="0">
                <a:latin typeface="Calibri" panose="020F0502020204030204" pitchFamily="34" charset="0"/>
                <a:ea typeface="Calibri" panose="020F0502020204030204" pitchFamily="34" charset="0"/>
                <a:cs typeface="Arabic Transparent" panose="020B0604020202020204" pitchFamily="34" charset="0"/>
              </a:rPr>
              <a:t>تعرب </a:t>
            </a:r>
            <a:r>
              <a:rPr lang="ar-SA" sz="3600" b="1" dirty="0">
                <a:latin typeface="Calibri" panose="020F0502020204030204" pitchFamily="34" charset="0"/>
                <a:ea typeface="Calibri" panose="020F0502020204030204" pitchFamily="34" charset="0"/>
                <a:cs typeface="Arabic Transparent" panose="020B0604020202020204" pitchFamily="34" charset="0"/>
              </a:rPr>
              <a:t>ألفاظ العقود إعراب جمع المذكرالسالم لأنها ملحقة به.</a:t>
            </a:r>
            <a:endParaRPr lang="en-US" sz="3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618389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178104" y="118561"/>
            <a:ext cx="3777167" cy="707886"/>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ctr" rtl="1"/>
            <a:r>
              <a:rPr lang="ar-MA" sz="4000" b="1" dirty="0"/>
              <a:t>تقويم تكويني</a:t>
            </a:r>
          </a:p>
        </p:txBody>
      </p:sp>
      <p:sp>
        <p:nvSpPr>
          <p:cNvPr id="7" name="TextBox 6"/>
          <p:cNvSpPr txBox="1"/>
          <p:nvPr/>
        </p:nvSpPr>
        <p:spPr>
          <a:xfrm>
            <a:off x="112542" y="987615"/>
            <a:ext cx="11908292" cy="1754326"/>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3600" b="1" dirty="0">
                <a:solidFill>
                  <a:srgbClr val="FF0000"/>
                </a:solidFill>
              </a:rPr>
              <a:t>حدد الموقع الإعرابي للعدد فيما يلي وعلامته الإعرابية</a:t>
            </a:r>
            <a:r>
              <a:rPr lang="ar-MA" sz="3600" b="1" dirty="0" smtClean="0">
                <a:solidFill>
                  <a:srgbClr val="FF0000"/>
                </a:solidFill>
              </a:rPr>
              <a:t>:</a:t>
            </a:r>
          </a:p>
          <a:p>
            <a:pPr marL="571500" indent="-571500" algn="r" rtl="1">
              <a:buFont typeface="Wingdings" panose="05000000000000000000" pitchFamily="2" charset="2"/>
              <a:buChar char="q"/>
            </a:pPr>
            <a:r>
              <a:rPr lang="ar-MA" sz="3600" b="1" dirty="0"/>
              <a:t>نِمْتُ أرْبَعَ </a:t>
            </a:r>
            <a:r>
              <a:rPr lang="ar-MA" sz="3600" b="1" dirty="0" smtClean="0"/>
              <a:t>سَاعَاتٍ</a:t>
            </a:r>
          </a:p>
          <a:p>
            <a:pPr marL="571500" indent="-571500" algn="r" rtl="1">
              <a:buFont typeface="Wingdings" panose="05000000000000000000" pitchFamily="2" charset="2"/>
              <a:buChar char="q"/>
            </a:pPr>
            <a:r>
              <a:rPr lang="ar-MA" sz="3600" b="1" dirty="0" smtClean="0"/>
              <a:t>أُعْمِي </a:t>
            </a:r>
            <a:r>
              <a:rPr lang="ar-MA" sz="3600" b="1" dirty="0"/>
              <a:t>عَيْنَيَ الاثْنَتَيْنِ </a:t>
            </a:r>
            <a:r>
              <a:rPr lang="ar-MA" sz="3600" b="1" dirty="0" smtClean="0"/>
              <a:t>بالهاتف.</a:t>
            </a:r>
            <a:endParaRPr lang="ar-MA" sz="3600" b="1" dirty="0"/>
          </a:p>
        </p:txBody>
      </p:sp>
      <p:sp>
        <p:nvSpPr>
          <p:cNvPr id="2" name="Rectangle 1"/>
          <p:cNvSpPr/>
          <p:nvPr/>
        </p:nvSpPr>
        <p:spPr>
          <a:xfrm>
            <a:off x="112542" y="3040680"/>
            <a:ext cx="11908292" cy="1188530"/>
          </a:xfrm>
          <a:prstGeom prst="rect">
            <a:avLst/>
          </a:prstGeom>
          <a:solidFill>
            <a:schemeClr val="bg2">
              <a:lumMod val="90000"/>
            </a:schemeClr>
          </a:solidFill>
        </p:spPr>
        <p:txBody>
          <a:bodyPr wrap="square">
            <a:spAutoFit/>
          </a:bodyPr>
          <a:lstStyle/>
          <a:p>
            <a:pPr marL="457200" indent="-457200" algn="justLow" rtl="1">
              <a:lnSpc>
                <a:spcPct val="115000"/>
              </a:lnSpc>
              <a:spcAft>
                <a:spcPts val="0"/>
              </a:spcAft>
              <a:buFontTx/>
              <a:buChar char="-"/>
            </a:pPr>
            <a:r>
              <a:rPr lang="ar-SA" sz="3200" b="1" dirty="0" smtClean="0">
                <a:latin typeface="Calibri" panose="020F0502020204030204" pitchFamily="34" charset="0"/>
                <a:ea typeface="Times New Roman" panose="02020603050405020304" pitchFamily="18" charset="0"/>
                <a:cs typeface="Arial" panose="020B0604020202020204" pitchFamily="34" charset="0"/>
              </a:rPr>
              <a:t>[</a:t>
            </a:r>
            <a:r>
              <a:rPr lang="ar-SA" sz="3200" b="1" dirty="0">
                <a:latin typeface="Calibri" panose="020F0502020204030204" pitchFamily="34" charset="0"/>
                <a:ea typeface="Times New Roman" panose="02020603050405020304" pitchFamily="18" charset="0"/>
                <a:cs typeface="Arial" panose="020B0604020202020204" pitchFamily="34" charset="0"/>
              </a:rPr>
              <a:t>أرْبَعَ: مفعول به منصوب/ الفتحة الظاهرة</a:t>
            </a:r>
            <a:r>
              <a:rPr lang="ar-SA" sz="3200" b="1" dirty="0" smtClean="0">
                <a:latin typeface="Calibri" panose="020F0502020204030204" pitchFamily="34" charset="0"/>
                <a:ea typeface="Times New Roman" panose="02020603050405020304" pitchFamily="18" charset="0"/>
                <a:cs typeface="Arial" panose="020B0604020202020204" pitchFamily="34" charset="0"/>
              </a:rPr>
              <a:t>]</a:t>
            </a:r>
            <a:endParaRPr lang="ar-MA" sz="3200" b="1" dirty="0" smtClean="0">
              <a:latin typeface="Calibri" panose="020F0502020204030204" pitchFamily="34" charset="0"/>
              <a:ea typeface="Times New Roman" panose="02020603050405020304" pitchFamily="18" charset="0"/>
              <a:cs typeface="Arial" panose="020B0604020202020204" pitchFamily="34" charset="0"/>
            </a:endParaRPr>
          </a:p>
          <a:p>
            <a:pPr marL="457200" indent="-457200" algn="justLow" rtl="1">
              <a:lnSpc>
                <a:spcPct val="115000"/>
              </a:lnSpc>
              <a:spcAft>
                <a:spcPts val="0"/>
              </a:spcAft>
              <a:buFontTx/>
              <a:buChar char="-"/>
            </a:pPr>
            <a:r>
              <a:rPr lang="ar-SA" sz="3200" b="1" dirty="0" smtClean="0">
                <a:latin typeface="Calibri" panose="020F0502020204030204" pitchFamily="34" charset="0"/>
                <a:ea typeface="Times New Roman" panose="02020603050405020304" pitchFamily="18" charset="0"/>
                <a:cs typeface="Arial" panose="020B0604020202020204" pitchFamily="34" charset="0"/>
              </a:rPr>
              <a:t>[</a:t>
            </a:r>
            <a:r>
              <a:rPr lang="ar-SA" sz="3200" b="1" dirty="0">
                <a:latin typeface="Calibri" panose="020F0502020204030204" pitchFamily="34" charset="0"/>
                <a:ea typeface="Times New Roman" panose="02020603050405020304" pitchFamily="18" charset="0"/>
                <a:cs typeface="Arial" panose="020B0604020202020204" pitchFamily="34" charset="0"/>
              </a:rPr>
              <a:t>الاثْنَتَيْنِ: نعت منصوب / بالياء لأنه ملحق بالمثنى]</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76693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159262" y="118561"/>
            <a:ext cx="3861572" cy="584775"/>
          </a:xfrm>
          <a:prstGeom prst="rect">
            <a:avLst/>
          </a:prstGeom>
          <a:solidFill>
            <a:srgbClr val="FFFF00"/>
          </a:solidFill>
          <a:effectLst>
            <a:outerShdw blurRad="50800" dist="38100" dir="5400000" algn="t" rotWithShape="0">
              <a:prstClr val="black">
                <a:alpha val="40000"/>
              </a:prstClr>
            </a:outerShdw>
          </a:effectLst>
        </p:spPr>
        <p:txBody>
          <a:bodyPr wrap="square" rtlCol="1">
            <a:spAutoFit/>
          </a:bodyPr>
          <a:lstStyle/>
          <a:p>
            <a:pPr algn="r" rtl="1"/>
            <a:r>
              <a:rPr lang="ar-MA" sz="3200" b="1" dirty="0"/>
              <a:t>2.		</a:t>
            </a:r>
            <a:r>
              <a:rPr lang="ar-MA" sz="3200" b="1" dirty="0" smtClean="0"/>
              <a:t>الأعداد </a:t>
            </a:r>
            <a:r>
              <a:rPr lang="ar-MA" sz="3200" b="1" dirty="0"/>
              <a:t>المركبة</a:t>
            </a:r>
          </a:p>
        </p:txBody>
      </p:sp>
      <p:graphicFrame>
        <p:nvGraphicFramePr>
          <p:cNvPr id="2" name="Table 1"/>
          <p:cNvGraphicFramePr>
            <a:graphicFrameLocks noGrp="1"/>
          </p:cNvGraphicFramePr>
          <p:nvPr>
            <p:extLst>
              <p:ext uri="{D42A27DB-BD31-4B8C-83A1-F6EECF244321}">
                <p14:modId xmlns:p14="http://schemas.microsoft.com/office/powerpoint/2010/main" val="3713265288"/>
              </p:ext>
            </p:extLst>
          </p:nvPr>
        </p:nvGraphicFramePr>
        <p:xfrm>
          <a:off x="112542" y="780109"/>
          <a:ext cx="11908292" cy="3777822"/>
        </p:xfrm>
        <a:graphic>
          <a:graphicData uri="http://schemas.openxmlformats.org/drawingml/2006/table">
            <a:tbl>
              <a:tblPr rtl="1" firstRow="1" firstCol="1" bandRow="1">
                <a:tableStyleId>{5C22544A-7EE6-4342-B048-85BDC9FD1C3A}</a:tableStyleId>
              </a:tblPr>
              <a:tblGrid>
                <a:gridCol w="3636489">
                  <a:extLst>
                    <a:ext uri="{9D8B030D-6E8A-4147-A177-3AD203B41FA5}">
                      <a16:colId xmlns:a16="http://schemas.microsoft.com/office/drawing/2014/main" val="2680377656"/>
                    </a:ext>
                  </a:extLst>
                </a:gridCol>
                <a:gridCol w="1420837">
                  <a:extLst>
                    <a:ext uri="{9D8B030D-6E8A-4147-A177-3AD203B41FA5}">
                      <a16:colId xmlns:a16="http://schemas.microsoft.com/office/drawing/2014/main" val="3330185427"/>
                    </a:ext>
                  </a:extLst>
                </a:gridCol>
                <a:gridCol w="1350499">
                  <a:extLst>
                    <a:ext uri="{9D8B030D-6E8A-4147-A177-3AD203B41FA5}">
                      <a16:colId xmlns:a16="http://schemas.microsoft.com/office/drawing/2014/main" val="92807008"/>
                    </a:ext>
                  </a:extLst>
                </a:gridCol>
                <a:gridCol w="5500467">
                  <a:extLst>
                    <a:ext uri="{9D8B030D-6E8A-4147-A177-3AD203B41FA5}">
                      <a16:colId xmlns:a16="http://schemas.microsoft.com/office/drawing/2014/main" val="3536473550"/>
                    </a:ext>
                  </a:extLst>
                </a:gridCol>
              </a:tblGrid>
              <a:tr h="629637">
                <a:tc>
                  <a:txBody>
                    <a:bodyPr/>
                    <a:lstStyle/>
                    <a:p>
                      <a:pPr marL="457200" algn="r" rtl="1">
                        <a:lnSpc>
                          <a:spcPct val="115000"/>
                        </a:lnSpc>
                        <a:spcAft>
                          <a:spcPts val="0"/>
                        </a:spcAft>
                      </a:pPr>
                      <a:r>
                        <a:rPr lang="ar-SA" sz="3200" b="1">
                          <a:solidFill>
                            <a:schemeClr val="tx1"/>
                          </a:solidFill>
                          <a:effectLst/>
                        </a:rPr>
                        <a:t>المثال</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8496" marR="584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457200" algn="r" rtl="1">
                        <a:lnSpc>
                          <a:spcPct val="115000"/>
                        </a:lnSpc>
                        <a:spcAft>
                          <a:spcPts val="0"/>
                        </a:spcAft>
                      </a:pPr>
                      <a:r>
                        <a:rPr lang="ar-SA" sz="3200" b="1" dirty="0">
                          <a:solidFill>
                            <a:schemeClr val="tx1"/>
                          </a:solidFill>
                          <a:effectLst/>
                        </a:rPr>
                        <a:t>العدد</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8496" marR="584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457200" algn="r" rtl="1">
                        <a:lnSpc>
                          <a:spcPct val="115000"/>
                        </a:lnSpc>
                        <a:spcAft>
                          <a:spcPts val="0"/>
                        </a:spcAft>
                      </a:pPr>
                      <a:r>
                        <a:rPr lang="ar-SA" sz="3200" b="1" dirty="0">
                          <a:solidFill>
                            <a:schemeClr val="tx1"/>
                          </a:solidFill>
                          <a:effectLst/>
                        </a:rPr>
                        <a:t>نوعه</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8496" marR="584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457200" algn="r" rtl="1">
                        <a:lnSpc>
                          <a:spcPct val="115000"/>
                        </a:lnSpc>
                        <a:spcAft>
                          <a:spcPts val="0"/>
                        </a:spcAft>
                      </a:pPr>
                      <a:r>
                        <a:rPr lang="ar-SA" sz="3200" b="1" dirty="0">
                          <a:solidFill>
                            <a:schemeClr val="tx1"/>
                          </a:solidFill>
                          <a:effectLst/>
                        </a:rPr>
                        <a:t>إعرابه</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8496" marR="584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038574844"/>
                  </a:ext>
                </a:extLst>
              </a:tr>
              <a:tr h="1259274">
                <a:tc>
                  <a:txBody>
                    <a:bodyPr/>
                    <a:lstStyle/>
                    <a:p>
                      <a:pPr marL="457200" algn="r" rtl="1">
                        <a:lnSpc>
                          <a:spcPct val="115000"/>
                        </a:lnSpc>
                        <a:spcAft>
                          <a:spcPts val="0"/>
                        </a:spcAft>
                      </a:pPr>
                      <a:r>
                        <a:rPr lang="ar-SA" sz="3200" b="1">
                          <a:solidFill>
                            <a:schemeClr val="tx1"/>
                          </a:solidFill>
                          <a:effectLst/>
                        </a:rPr>
                        <a:t>ينتمون إلى أٍربعة عشر..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8496" marR="584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endParaRPr lang="ar-MA" dirty="0"/>
                    </a:p>
                  </a:txBody>
                  <a:tcPr marL="58496" marR="584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endParaRPr lang="ar-MA"/>
                    </a:p>
                  </a:txBody>
                  <a:tcPr marL="58496" marR="584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endParaRPr lang="ar-MA"/>
                    </a:p>
                  </a:txBody>
                  <a:tcPr marL="58496" marR="584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546568929"/>
                  </a:ext>
                </a:extLst>
              </a:tr>
              <a:tr h="629637">
                <a:tc>
                  <a:txBody>
                    <a:bodyPr/>
                    <a:lstStyle/>
                    <a:p>
                      <a:pPr marL="457200" algn="r" rtl="1">
                        <a:lnSpc>
                          <a:spcPct val="115000"/>
                        </a:lnSpc>
                        <a:spcAft>
                          <a:spcPts val="0"/>
                        </a:spcAft>
                      </a:pPr>
                      <a:r>
                        <a:rPr lang="ar-SA" sz="3200" b="1">
                          <a:solidFill>
                            <a:schemeClr val="tx1"/>
                          </a:solidFill>
                          <a:effectLst/>
                        </a:rPr>
                        <a:t>جاء اثنا عشر تلميذا</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8496" marR="584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endParaRPr lang="ar-MA"/>
                    </a:p>
                  </a:txBody>
                  <a:tcPr marL="58496" marR="584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endParaRPr lang="ar-MA"/>
                    </a:p>
                  </a:txBody>
                  <a:tcPr marL="58496" marR="584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endParaRPr lang="ar-MA"/>
                    </a:p>
                  </a:txBody>
                  <a:tcPr marL="58496" marR="584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2878977206"/>
                  </a:ext>
                </a:extLst>
              </a:tr>
              <a:tr h="1259274">
                <a:tc>
                  <a:txBody>
                    <a:bodyPr/>
                    <a:lstStyle/>
                    <a:p>
                      <a:pPr marL="457200" algn="r" rtl="1">
                        <a:lnSpc>
                          <a:spcPct val="115000"/>
                        </a:lnSpc>
                        <a:spcAft>
                          <a:spcPts val="0"/>
                        </a:spcAft>
                      </a:pPr>
                      <a:r>
                        <a:rPr lang="ar-SA" sz="3200" b="1">
                          <a:solidFill>
                            <a:schemeClr val="tx1"/>
                          </a:solidFill>
                          <a:effectLst/>
                        </a:rPr>
                        <a:t>رأيت اثنتي عشرة تلميذة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8496" marR="584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endParaRPr lang="ar-MA"/>
                    </a:p>
                  </a:txBody>
                  <a:tcPr marL="58496" marR="584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endParaRPr lang="ar-MA"/>
                    </a:p>
                  </a:txBody>
                  <a:tcPr marL="58496" marR="584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endParaRPr lang="ar-MA" dirty="0"/>
                    </a:p>
                  </a:txBody>
                  <a:tcPr marL="58496" marR="584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131619957"/>
                  </a:ext>
                </a:extLst>
              </a:tr>
            </a:tbl>
          </a:graphicData>
        </a:graphic>
      </p:graphicFrame>
      <p:sp>
        <p:nvSpPr>
          <p:cNvPr id="3" name="Rectangle 2"/>
          <p:cNvSpPr/>
          <p:nvPr/>
        </p:nvSpPr>
        <p:spPr>
          <a:xfrm>
            <a:off x="112542" y="4782710"/>
            <a:ext cx="11908292" cy="584775"/>
          </a:xfrm>
          <a:prstGeom prst="rect">
            <a:avLst/>
          </a:prstGeom>
          <a:solidFill>
            <a:schemeClr val="bg2">
              <a:lumMod val="90000"/>
            </a:schemeClr>
          </a:solidFill>
        </p:spPr>
        <p:txBody>
          <a:bodyPr wrap="square">
            <a:spAutoFit/>
          </a:bodyPr>
          <a:lstStyle/>
          <a:p>
            <a:pPr algn="r" rtl="1"/>
            <a:r>
              <a:rPr lang="ar-MA" sz="3200" b="1" dirty="0">
                <a:solidFill>
                  <a:srgbClr val="FF0000"/>
                </a:solidFill>
                <a:latin typeface="Calibri" panose="020F0502020204030204" pitchFamily="34" charset="0"/>
                <a:ea typeface="Calibri" panose="020F0502020204030204" pitchFamily="34" charset="0"/>
                <a:cs typeface="Arabic Transparent" panose="020B0604020202020204" pitchFamily="34" charset="0"/>
              </a:rPr>
              <a:t>- استنتاج: </a:t>
            </a:r>
            <a:r>
              <a:rPr lang="ar-MA" sz="3200" b="1" dirty="0" smtClean="0">
                <a:latin typeface="Calibri" panose="020F0502020204030204" pitchFamily="34" charset="0"/>
                <a:ea typeface="Calibri" panose="020F0502020204030204" pitchFamily="34" charset="0"/>
                <a:cs typeface="Arabic Transparent" panose="020B0604020202020204" pitchFamily="34" charset="0"/>
              </a:rPr>
              <a:t>.....................</a:t>
            </a:r>
            <a:endParaRPr lang="ar-MA" sz="3200" dirty="0"/>
          </a:p>
        </p:txBody>
      </p:sp>
    </p:spTree>
    <p:extLst>
      <p:ext uri="{BB962C8B-B14F-4D97-AF65-F5344CB8AC3E}">
        <p14:creationId xmlns:p14="http://schemas.microsoft.com/office/powerpoint/2010/main" val="22617115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159262" y="118561"/>
            <a:ext cx="3861572" cy="584775"/>
          </a:xfrm>
          <a:prstGeom prst="rect">
            <a:avLst/>
          </a:prstGeom>
          <a:solidFill>
            <a:srgbClr val="FFFF00"/>
          </a:solidFill>
          <a:effectLst>
            <a:outerShdw blurRad="50800" dist="38100" dir="5400000" algn="t" rotWithShape="0">
              <a:prstClr val="black">
                <a:alpha val="40000"/>
              </a:prstClr>
            </a:outerShdw>
          </a:effectLst>
        </p:spPr>
        <p:txBody>
          <a:bodyPr wrap="square" rtlCol="1">
            <a:spAutoFit/>
          </a:bodyPr>
          <a:lstStyle/>
          <a:p>
            <a:pPr algn="r" rtl="1"/>
            <a:r>
              <a:rPr lang="ar-MA" sz="3200" b="1" dirty="0"/>
              <a:t>2.		</a:t>
            </a:r>
            <a:r>
              <a:rPr lang="ar-MA" sz="3200" b="1" dirty="0" smtClean="0"/>
              <a:t>الأعداد </a:t>
            </a:r>
            <a:r>
              <a:rPr lang="ar-MA" sz="3200" b="1" dirty="0"/>
              <a:t>المركبة</a:t>
            </a:r>
          </a:p>
        </p:txBody>
      </p:sp>
      <p:graphicFrame>
        <p:nvGraphicFramePr>
          <p:cNvPr id="2" name="Table 1"/>
          <p:cNvGraphicFramePr>
            <a:graphicFrameLocks noGrp="1"/>
          </p:cNvGraphicFramePr>
          <p:nvPr>
            <p:extLst>
              <p:ext uri="{D42A27DB-BD31-4B8C-83A1-F6EECF244321}">
                <p14:modId xmlns:p14="http://schemas.microsoft.com/office/powerpoint/2010/main" val="528124949"/>
              </p:ext>
            </p:extLst>
          </p:nvPr>
        </p:nvGraphicFramePr>
        <p:xfrm>
          <a:off x="112542" y="780111"/>
          <a:ext cx="11908292" cy="3925824"/>
        </p:xfrm>
        <a:graphic>
          <a:graphicData uri="http://schemas.openxmlformats.org/drawingml/2006/table">
            <a:tbl>
              <a:tblPr rtl="1" firstRow="1" firstCol="1" bandRow="1">
                <a:tableStyleId>{5C22544A-7EE6-4342-B048-85BDC9FD1C3A}</a:tableStyleId>
              </a:tblPr>
              <a:tblGrid>
                <a:gridCol w="3636489">
                  <a:extLst>
                    <a:ext uri="{9D8B030D-6E8A-4147-A177-3AD203B41FA5}">
                      <a16:colId xmlns:a16="http://schemas.microsoft.com/office/drawing/2014/main" val="2680377656"/>
                    </a:ext>
                  </a:extLst>
                </a:gridCol>
                <a:gridCol w="1420837">
                  <a:extLst>
                    <a:ext uri="{9D8B030D-6E8A-4147-A177-3AD203B41FA5}">
                      <a16:colId xmlns:a16="http://schemas.microsoft.com/office/drawing/2014/main" val="3330185427"/>
                    </a:ext>
                  </a:extLst>
                </a:gridCol>
                <a:gridCol w="1350499">
                  <a:extLst>
                    <a:ext uri="{9D8B030D-6E8A-4147-A177-3AD203B41FA5}">
                      <a16:colId xmlns:a16="http://schemas.microsoft.com/office/drawing/2014/main" val="92807008"/>
                    </a:ext>
                  </a:extLst>
                </a:gridCol>
                <a:gridCol w="5500467">
                  <a:extLst>
                    <a:ext uri="{9D8B030D-6E8A-4147-A177-3AD203B41FA5}">
                      <a16:colId xmlns:a16="http://schemas.microsoft.com/office/drawing/2014/main" val="3536473550"/>
                    </a:ext>
                  </a:extLst>
                </a:gridCol>
              </a:tblGrid>
              <a:tr h="215827">
                <a:tc>
                  <a:txBody>
                    <a:bodyPr/>
                    <a:lstStyle/>
                    <a:p>
                      <a:pPr marL="457200" algn="r" rtl="1">
                        <a:lnSpc>
                          <a:spcPct val="115000"/>
                        </a:lnSpc>
                        <a:spcAft>
                          <a:spcPts val="0"/>
                        </a:spcAft>
                      </a:pPr>
                      <a:r>
                        <a:rPr lang="ar-SA" sz="3200" b="1">
                          <a:solidFill>
                            <a:schemeClr val="tx1"/>
                          </a:solidFill>
                          <a:effectLst/>
                        </a:rPr>
                        <a:t>المثال</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8496" marR="584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457200" algn="r" rtl="1">
                        <a:lnSpc>
                          <a:spcPct val="115000"/>
                        </a:lnSpc>
                        <a:spcAft>
                          <a:spcPts val="0"/>
                        </a:spcAft>
                      </a:pPr>
                      <a:r>
                        <a:rPr lang="ar-SA" sz="3200" b="1" dirty="0">
                          <a:solidFill>
                            <a:schemeClr val="tx1"/>
                          </a:solidFill>
                          <a:effectLst/>
                        </a:rPr>
                        <a:t>العدد</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8496" marR="584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457200" algn="r" rtl="1">
                        <a:lnSpc>
                          <a:spcPct val="115000"/>
                        </a:lnSpc>
                        <a:spcAft>
                          <a:spcPts val="0"/>
                        </a:spcAft>
                      </a:pPr>
                      <a:r>
                        <a:rPr lang="ar-SA" sz="3200" b="1" dirty="0">
                          <a:solidFill>
                            <a:schemeClr val="tx1"/>
                          </a:solidFill>
                          <a:effectLst/>
                        </a:rPr>
                        <a:t>نوعه</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8496" marR="584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457200" algn="r" rtl="1">
                        <a:lnSpc>
                          <a:spcPct val="115000"/>
                        </a:lnSpc>
                        <a:spcAft>
                          <a:spcPts val="0"/>
                        </a:spcAft>
                      </a:pPr>
                      <a:r>
                        <a:rPr lang="ar-SA" sz="3200" b="1" dirty="0">
                          <a:solidFill>
                            <a:schemeClr val="tx1"/>
                          </a:solidFill>
                          <a:effectLst/>
                        </a:rPr>
                        <a:t>إعرابه</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8496" marR="584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038574844"/>
                  </a:ext>
                </a:extLst>
              </a:tr>
              <a:tr h="323741">
                <a:tc>
                  <a:txBody>
                    <a:bodyPr/>
                    <a:lstStyle/>
                    <a:p>
                      <a:pPr marL="457200" algn="r" rtl="1">
                        <a:lnSpc>
                          <a:spcPct val="115000"/>
                        </a:lnSpc>
                        <a:spcAft>
                          <a:spcPts val="0"/>
                        </a:spcAft>
                      </a:pPr>
                      <a:r>
                        <a:rPr lang="ar-SA" sz="3200" b="1">
                          <a:solidFill>
                            <a:schemeClr val="tx1"/>
                          </a:solidFill>
                          <a:effectLst/>
                        </a:rPr>
                        <a:t>ينتمون إلى أٍربعة عشر..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8496" marR="584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marL="457200" algn="r" rtl="1">
                        <a:lnSpc>
                          <a:spcPct val="115000"/>
                        </a:lnSpc>
                        <a:spcAft>
                          <a:spcPts val="0"/>
                        </a:spcAft>
                      </a:pPr>
                      <a:r>
                        <a:rPr lang="ar-SA" sz="3200" b="1">
                          <a:solidFill>
                            <a:schemeClr val="tx1"/>
                          </a:solidFill>
                          <a:effectLst/>
                        </a:rPr>
                        <a:t>أربعة عشر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8496" marR="584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marL="457200" algn="r" rtl="1">
                        <a:lnSpc>
                          <a:spcPct val="115000"/>
                        </a:lnSpc>
                        <a:spcAft>
                          <a:spcPts val="0"/>
                        </a:spcAft>
                      </a:pPr>
                      <a:r>
                        <a:rPr lang="ar-SA" sz="3200" b="1">
                          <a:solidFill>
                            <a:schemeClr val="tx1"/>
                          </a:solidFill>
                          <a:effectLst/>
                        </a:rPr>
                        <a:t>مركب</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8496" marR="584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marL="457200" algn="r" rtl="1">
                        <a:lnSpc>
                          <a:spcPct val="115000"/>
                        </a:lnSpc>
                        <a:spcAft>
                          <a:spcPts val="0"/>
                        </a:spcAft>
                      </a:pPr>
                      <a:r>
                        <a:rPr lang="ar-SA" sz="3200" b="1">
                          <a:solidFill>
                            <a:schemeClr val="tx1"/>
                          </a:solidFill>
                          <a:effectLst/>
                        </a:rPr>
                        <a:t>مبني على فتح الجزأين في محل جر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8496" marR="584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546568929"/>
                  </a:ext>
                </a:extLst>
              </a:tr>
              <a:tr h="269785">
                <a:tc>
                  <a:txBody>
                    <a:bodyPr/>
                    <a:lstStyle/>
                    <a:p>
                      <a:pPr marL="457200" algn="r" rtl="1">
                        <a:lnSpc>
                          <a:spcPct val="115000"/>
                        </a:lnSpc>
                        <a:spcAft>
                          <a:spcPts val="0"/>
                        </a:spcAft>
                      </a:pPr>
                      <a:r>
                        <a:rPr lang="ar-SA" sz="3200" b="1">
                          <a:solidFill>
                            <a:schemeClr val="tx1"/>
                          </a:solidFill>
                          <a:effectLst/>
                        </a:rPr>
                        <a:t>جاء اثنا عشر تلميذا</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8496" marR="584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marL="457200" algn="r" rtl="1">
                        <a:lnSpc>
                          <a:spcPct val="115000"/>
                        </a:lnSpc>
                        <a:spcAft>
                          <a:spcPts val="0"/>
                        </a:spcAft>
                      </a:pPr>
                      <a:r>
                        <a:rPr lang="ar-SA" sz="3200" b="1">
                          <a:solidFill>
                            <a:schemeClr val="tx1"/>
                          </a:solidFill>
                          <a:effectLst/>
                        </a:rPr>
                        <a:t>اثنا عشر</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8496" marR="584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marL="457200" algn="r" rtl="1">
                        <a:lnSpc>
                          <a:spcPct val="115000"/>
                        </a:lnSpc>
                        <a:spcAft>
                          <a:spcPts val="0"/>
                        </a:spcAft>
                      </a:pPr>
                      <a:r>
                        <a:rPr lang="ar-SA" sz="3200" b="1">
                          <a:solidFill>
                            <a:schemeClr val="tx1"/>
                          </a:solidFill>
                          <a:effectLst/>
                        </a:rPr>
                        <a:t>مركب</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8496" marR="584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marL="457200" algn="r" rtl="1">
                        <a:lnSpc>
                          <a:spcPct val="115000"/>
                        </a:lnSpc>
                        <a:spcAft>
                          <a:spcPts val="0"/>
                        </a:spcAft>
                      </a:pPr>
                      <a:r>
                        <a:rPr lang="ar-SA" sz="3200" b="1">
                          <a:solidFill>
                            <a:schemeClr val="tx1"/>
                          </a:solidFill>
                          <a:effectLst/>
                        </a:rPr>
                        <a:t>فاعل مرفوع بالألف لأنه ملحق بالمثنى/ العجز مبني على الفتح</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8496" marR="584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2878977206"/>
                  </a:ext>
                </a:extLst>
              </a:tr>
              <a:tr h="323741">
                <a:tc>
                  <a:txBody>
                    <a:bodyPr/>
                    <a:lstStyle/>
                    <a:p>
                      <a:pPr marL="457200" algn="r" rtl="1">
                        <a:lnSpc>
                          <a:spcPct val="115000"/>
                        </a:lnSpc>
                        <a:spcAft>
                          <a:spcPts val="0"/>
                        </a:spcAft>
                      </a:pPr>
                      <a:r>
                        <a:rPr lang="ar-SA" sz="3200" b="1">
                          <a:solidFill>
                            <a:schemeClr val="tx1"/>
                          </a:solidFill>
                          <a:effectLst/>
                        </a:rPr>
                        <a:t>رأيت اثنتي عشرة تلميذة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8496" marR="584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marL="457200" algn="r" rtl="1">
                        <a:lnSpc>
                          <a:spcPct val="115000"/>
                        </a:lnSpc>
                        <a:spcAft>
                          <a:spcPts val="0"/>
                        </a:spcAft>
                      </a:pPr>
                      <a:r>
                        <a:rPr lang="ar-SA" sz="3200" b="1">
                          <a:solidFill>
                            <a:schemeClr val="tx1"/>
                          </a:solidFill>
                          <a:effectLst/>
                        </a:rPr>
                        <a:t>اثنتي عشرة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8496" marR="584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marL="457200" algn="r" rtl="1">
                        <a:lnSpc>
                          <a:spcPct val="115000"/>
                        </a:lnSpc>
                        <a:spcAft>
                          <a:spcPts val="0"/>
                        </a:spcAft>
                      </a:pPr>
                      <a:r>
                        <a:rPr lang="ar-SA" sz="3200" b="1">
                          <a:solidFill>
                            <a:schemeClr val="tx1"/>
                          </a:solidFill>
                          <a:effectLst/>
                        </a:rPr>
                        <a:t>مركب</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8496" marR="584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marL="457200" algn="r" rtl="1">
                        <a:lnSpc>
                          <a:spcPct val="115000"/>
                        </a:lnSpc>
                        <a:spcAft>
                          <a:spcPts val="0"/>
                        </a:spcAft>
                      </a:pPr>
                      <a:r>
                        <a:rPr lang="ar-SA" sz="3200" b="1" dirty="0">
                          <a:solidFill>
                            <a:schemeClr val="tx1"/>
                          </a:solidFill>
                          <a:effectLst/>
                        </a:rPr>
                        <a:t>مفعول به منصوب بالياء لأنه ملحق بالمثنى. والعجز مبني على الفتح.</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8496" marR="584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131619957"/>
                  </a:ext>
                </a:extLst>
              </a:tr>
            </a:tbl>
          </a:graphicData>
        </a:graphic>
      </p:graphicFrame>
      <p:sp>
        <p:nvSpPr>
          <p:cNvPr id="3" name="Rectangle 2"/>
          <p:cNvSpPr/>
          <p:nvPr/>
        </p:nvSpPr>
        <p:spPr>
          <a:xfrm>
            <a:off x="112542" y="4782710"/>
            <a:ext cx="11908292" cy="1569660"/>
          </a:xfrm>
          <a:prstGeom prst="rect">
            <a:avLst/>
          </a:prstGeom>
          <a:solidFill>
            <a:schemeClr val="bg2">
              <a:lumMod val="90000"/>
            </a:schemeClr>
          </a:solidFill>
        </p:spPr>
        <p:txBody>
          <a:bodyPr wrap="square">
            <a:spAutoFit/>
          </a:bodyPr>
          <a:lstStyle/>
          <a:p>
            <a:pPr algn="r" rtl="1"/>
            <a:r>
              <a:rPr lang="ar-MA" sz="3200" b="1" dirty="0">
                <a:solidFill>
                  <a:srgbClr val="FF0000"/>
                </a:solidFill>
                <a:latin typeface="Calibri" panose="020F0502020204030204" pitchFamily="34" charset="0"/>
                <a:ea typeface="Calibri" panose="020F0502020204030204" pitchFamily="34" charset="0"/>
                <a:cs typeface="Arabic Transparent" panose="020B0604020202020204" pitchFamily="34" charset="0"/>
              </a:rPr>
              <a:t>- استنتاج: </a:t>
            </a:r>
            <a:r>
              <a:rPr lang="ar-SA" sz="3200" b="1" dirty="0">
                <a:latin typeface="Calibri" panose="020F0502020204030204" pitchFamily="34" charset="0"/>
                <a:ea typeface="Calibri" panose="020F0502020204030204" pitchFamily="34" charset="0"/>
                <a:cs typeface="Arabic Transparent" panose="020B0604020202020204" pitchFamily="34" charset="0"/>
              </a:rPr>
              <a:t>الأعداد المركبة تبنى على فتح الجزأين وتعرب حسب موقعها داخل الجملة، ويستثنى من ذلك العددان اثنا عشر واثنتا عشرة حيث يعرب شقهما الأول إعراب المثنى ويكون شقهما الثاني مبنيا على الفتح</a:t>
            </a:r>
            <a:endParaRPr lang="ar-MA" sz="3200" dirty="0"/>
          </a:p>
        </p:txBody>
      </p:sp>
    </p:spTree>
    <p:extLst>
      <p:ext uri="{BB962C8B-B14F-4D97-AF65-F5344CB8AC3E}">
        <p14:creationId xmlns:p14="http://schemas.microsoft.com/office/powerpoint/2010/main" val="17248402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79630" y="211015"/>
            <a:ext cx="3727939" cy="646331"/>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600" b="1" dirty="0">
                <a:effectLst>
                  <a:outerShdw blurRad="38100" dist="38100" dir="2700000" algn="tl">
                    <a:srgbClr val="000000">
                      <a:alpha val="43137"/>
                    </a:srgbClr>
                  </a:outerShdw>
                </a:effectLst>
              </a:rPr>
              <a:t>نموذج في الإعراب</a:t>
            </a:r>
          </a:p>
        </p:txBody>
      </p:sp>
      <p:sp>
        <p:nvSpPr>
          <p:cNvPr id="3" name="TextBox 2"/>
          <p:cNvSpPr txBox="1"/>
          <p:nvPr/>
        </p:nvSpPr>
        <p:spPr>
          <a:xfrm>
            <a:off x="3038621" y="1012874"/>
            <a:ext cx="8820445" cy="610488"/>
          </a:xfrm>
          <a:prstGeom prst="rect">
            <a:avLst/>
          </a:prstGeom>
          <a:solidFill>
            <a:schemeClr val="bg2">
              <a:lumMod val="90000"/>
            </a:schemeClr>
          </a:solidFill>
        </p:spPr>
        <p:txBody>
          <a:bodyPr wrap="square" rtlCol="1">
            <a:spAutoFit/>
          </a:bodyPr>
          <a:lstStyle/>
          <a:p>
            <a:pPr algn="r" rtl="1">
              <a:lnSpc>
                <a:spcPct val="115000"/>
              </a:lnSpc>
              <a:spcAft>
                <a:spcPts val="0"/>
              </a:spcAft>
              <a:tabLst>
                <a:tab pos="7666355" algn="l"/>
              </a:tabLst>
            </a:pPr>
            <a:r>
              <a:rPr lang="ar-SA" sz="3200" b="1" dirty="0">
                <a:latin typeface="Calibri" panose="020F0502020204030204" pitchFamily="34" charset="0"/>
                <a:ea typeface="Calibri" panose="020F0502020204030204" pitchFamily="34" charset="0"/>
                <a:cs typeface="Arial" panose="020B0604020202020204" pitchFamily="34" charset="0"/>
              </a:rPr>
              <a:t>إعراب الجملة التالية:    " رَسَمَ الفَنَّانُ اثْنَتَيْ وَثَلاثِينَ لَوْحَةً"</a:t>
            </a:r>
          </a:p>
        </p:txBody>
      </p:sp>
      <p:graphicFrame>
        <p:nvGraphicFramePr>
          <p:cNvPr id="2" name="Table 1"/>
          <p:cNvGraphicFramePr>
            <a:graphicFrameLocks noGrp="1"/>
          </p:cNvGraphicFramePr>
          <p:nvPr>
            <p:extLst>
              <p:ext uri="{D42A27DB-BD31-4B8C-83A1-F6EECF244321}">
                <p14:modId xmlns:p14="http://schemas.microsoft.com/office/powerpoint/2010/main" val="923411522"/>
              </p:ext>
            </p:extLst>
          </p:nvPr>
        </p:nvGraphicFramePr>
        <p:xfrm>
          <a:off x="239151" y="1941632"/>
          <a:ext cx="11619915" cy="3925824"/>
        </p:xfrm>
        <a:graphic>
          <a:graphicData uri="http://schemas.openxmlformats.org/drawingml/2006/table">
            <a:tbl>
              <a:tblPr rtl="1" firstRow="1" firstCol="1" bandRow="1">
                <a:tableStyleId>{5C22544A-7EE6-4342-B048-85BDC9FD1C3A}</a:tableStyleId>
              </a:tblPr>
              <a:tblGrid>
                <a:gridCol w="1575583">
                  <a:extLst>
                    <a:ext uri="{9D8B030D-6E8A-4147-A177-3AD203B41FA5}">
                      <a16:colId xmlns:a16="http://schemas.microsoft.com/office/drawing/2014/main" val="1452846438"/>
                    </a:ext>
                  </a:extLst>
                </a:gridCol>
                <a:gridCol w="1107591">
                  <a:extLst>
                    <a:ext uri="{9D8B030D-6E8A-4147-A177-3AD203B41FA5}">
                      <a16:colId xmlns:a16="http://schemas.microsoft.com/office/drawing/2014/main" val="2146932502"/>
                    </a:ext>
                  </a:extLst>
                </a:gridCol>
                <a:gridCol w="8936741">
                  <a:extLst>
                    <a:ext uri="{9D8B030D-6E8A-4147-A177-3AD203B41FA5}">
                      <a16:colId xmlns:a16="http://schemas.microsoft.com/office/drawing/2014/main" val="2026853407"/>
                    </a:ext>
                  </a:extLst>
                </a:gridCol>
              </a:tblGrid>
              <a:tr h="0">
                <a:tc>
                  <a:txBody>
                    <a:bodyPr/>
                    <a:lstStyle/>
                    <a:p>
                      <a:pPr algn="ctr" rtl="1">
                        <a:lnSpc>
                          <a:spcPct val="115000"/>
                        </a:lnSpc>
                        <a:spcAft>
                          <a:spcPts val="0"/>
                        </a:spcAft>
                      </a:pPr>
                      <a:r>
                        <a:rPr lang="ar-SA" sz="3200" b="1">
                          <a:solidFill>
                            <a:srgbClr val="FF0000"/>
                          </a:solidFill>
                          <a:effectLst/>
                        </a:rPr>
                        <a:t>رَسَمَ</a:t>
                      </a:r>
                      <a:endParaRPr lang="en-US" sz="3200" b="1">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SA" sz="3200" b="1">
                          <a:solidFill>
                            <a:schemeClr val="tx1"/>
                          </a:solidFill>
                          <a:effectLst/>
                        </a:rPr>
                        <a:t>:</a:t>
                      </a:r>
                      <a:endParaRPr lang="en-US" sz="3200" b="1">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SA" sz="3200" b="1" dirty="0">
                          <a:solidFill>
                            <a:schemeClr val="tx1"/>
                          </a:solidFill>
                          <a:effectLst/>
                        </a:rPr>
                        <a:t>فعل ماض مبني على الفتح.</a:t>
                      </a:r>
                      <a:endParaRPr lang="en-US" sz="32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711376617"/>
                  </a:ext>
                </a:extLst>
              </a:tr>
              <a:tr h="0">
                <a:tc>
                  <a:txBody>
                    <a:bodyPr/>
                    <a:lstStyle/>
                    <a:p>
                      <a:pPr algn="ctr" rtl="1">
                        <a:lnSpc>
                          <a:spcPct val="115000"/>
                        </a:lnSpc>
                        <a:spcAft>
                          <a:spcPts val="0"/>
                        </a:spcAft>
                      </a:pPr>
                      <a:r>
                        <a:rPr lang="ar-SA" sz="3200" b="1">
                          <a:solidFill>
                            <a:srgbClr val="FF0000"/>
                          </a:solidFill>
                          <a:effectLst/>
                        </a:rPr>
                        <a:t>الفنانُ</a:t>
                      </a:r>
                      <a:endParaRPr lang="en-US" sz="3200" b="1">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SA" sz="3200" b="1">
                          <a:solidFill>
                            <a:schemeClr val="tx1"/>
                          </a:solidFill>
                          <a:effectLst/>
                        </a:rPr>
                        <a:t>:</a:t>
                      </a:r>
                      <a:endParaRPr lang="en-US" sz="3200" b="1">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SA" sz="3200" b="1">
                          <a:solidFill>
                            <a:schemeClr val="tx1"/>
                          </a:solidFill>
                          <a:effectLst/>
                        </a:rPr>
                        <a:t>فاعل مرفوع، وعلامة رفعه الضمة الظاهرة على آخره.</a:t>
                      </a:r>
                      <a:endParaRPr lang="en-US" sz="3200" b="1">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1305288481"/>
                  </a:ext>
                </a:extLst>
              </a:tr>
              <a:tr h="0">
                <a:tc>
                  <a:txBody>
                    <a:bodyPr/>
                    <a:lstStyle/>
                    <a:p>
                      <a:pPr algn="ctr" rtl="1">
                        <a:lnSpc>
                          <a:spcPct val="115000"/>
                        </a:lnSpc>
                        <a:spcAft>
                          <a:spcPts val="0"/>
                        </a:spcAft>
                      </a:pPr>
                      <a:r>
                        <a:rPr lang="ar-SA" sz="3200" b="1">
                          <a:solidFill>
                            <a:srgbClr val="FF0000"/>
                          </a:solidFill>
                          <a:effectLst/>
                        </a:rPr>
                        <a:t> اثنتيْ</a:t>
                      </a:r>
                      <a:endParaRPr lang="en-US" sz="3200" b="1">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SA" sz="3200" b="1">
                          <a:solidFill>
                            <a:schemeClr val="tx1"/>
                          </a:solidFill>
                          <a:effectLst/>
                        </a:rPr>
                        <a:t>:</a:t>
                      </a:r>
                      <a:endParaRPr lang="en-US" sz="3200" b="1">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SA" sz="3200" b="1">
                          <a:solidFill>
                            <a:schemeClr val="tx1"/>
                          </a:solidFill>
                          <a:effectLst/>
                        </a:rPr>
                        <a:t>مفعول به منصوب، وعلامة نصبه الياء لأنه ملحق بالمثنى.</a:t>
                      </a:r>
                      <a:endParaRPr lang="en-US" sz="3200" b="1">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188358451"/>
                  </a:ext>
                </a:extLst>
              </a:tr>
              <a:tr h="0">
                <a:tc>
                  <a:txBody>
                    <a:bodyPr/>
                    <a:lstStyle/>
                    <a:p>
                      <a:pPr algn="ctr" rtl="1">
                        <a:lnSpc>
                          <a:spcPct val="115000"/>
                        </a:lnSpc>
                        <a:spcAft>
                          <a:spcPts val="0"/>
                        </a:spcAft>
                      </a:pPr>
                      <a:r>
                        <a:rPr lang="ar-SA" sz="3200" b="1">
                          <a:solidFill>
                            <a:srgbClr val="FF0000"/>
                          </a:solidFill>
                          <a:effectLst/>
                        </a:rPr>
                        <a:t> و</a:t>
                      </a:r>
                      <a:endParaRPr lang="en-US" sz="3200" b="1">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SA" sz="3200" b="1">
                          <a:solidFill>
                            <a:schemeClr val="tx1"/>
                          </a:solidFill>
                          <a:effectLst/>
                        </a:rPr>
                        <a:t>:</a:t>
                      </a:r>
                      <a:endParaRPr lang="en-US" sz="3200" b="1">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SA" sz="3200" b="1">
                          <a:solidFill>
                            <a:schemeClr val="tx1"/>
                          </a:solidFill>
                          <a:effectLst/>
                        </a:rPr>
                        <a:t>حرف عطف</a:t>
                      </a:r>
                      <a:endParaRPr lang="en-US" sz="3200" b="1">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1853896332"/>
                  </a:ext>
                </a:extLst>
              </a:tr>
              <a:tr h="0">
                <a:tc>
                  <a:txBody>
                    <a:bodyPr/>
                    <a:lstStyle/>
                    <a:p>
                      <a:pPr algn="ctr" rtl="1">
                        <a:lnSpc>
                          <a:spcPct val="115000"/>
                        </a:lnSpc>
                        <a:spcAft>
                          <a:spcPts val="0"/>
                        </a:spcAft>
                      </a:pPr>
                      <a:r>
                        <a:rPr lang="ar-SA" sz="3200" b="1">
                          <a:solidFill>
                            <a:srgbClr val="FF0000"/>
                          </a:solidFill>
                          <a:effectLst/>
                        </a:rPr>
                        <a:t> ثلاثينَ</a:t>
                      </a:r>
                      <a:endParaRPr lang="en-US" sz="3200" b="1">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SA" sz="3200" b="1">
                          <a:solidFill>
                            <a:schemeClr val="tx1"/>
                          </a:solidFill>
                          <a:effectLst/>
                        </a:rPr>
                        <a:t>:</a:t>
                      </a:r>
                      <a:endParaRPr lang="en-US" sz="3200" b="1">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SA" sz="3200" b="1">
                          <a:solidFill>
                            <a:schemeClr val="tx1"/>
                          </a:solidFill>
                          <a:effectLst/>
                        </a:rPr>
                        <a:t>معطوف على اثنتي منصوب، وعلامة نصبه الياء لأنه ملحق بجمع المذكر السالم.</a:t>
                      </a:r>
                      <a:endParaRPr lang="en-US" sz="3200" b="1">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1975255431"/>
                  </a:ext>
                </a:extLst>
              </a:tr>
              <a:tr h="0">
                <a:tc>
                  <a:txBody>
                    <a:bodyPr/>
                    <a:lstStyle/>
                    <a:p>
                      <a:pPr algn="ctr" rtl="1">
                        <a:lnSpc>
                          <a:spcPct val="115000"/>
                        </a:lnSpc>
                        <a:spcAft>
                          <a:spcPts val="0"/>
                        </a:spcAft>
                      </a:pPr>
                      <a:r>
                        <a:rPr lang="ar-SA" sz="3200" b="1" dirty="0">
                          <a:solidFill>
                            <a:srgbClr val="FF0000"/>
                          </a:solidFill>
                          <a:effectLst/>
                        </a:rPr>
                        <a:t> لوحةً</a:t>
                      </a:r>
                      <a:endParaRPr lang="en-US" sz="32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SA" sz="3200" b="1">
                          <a:solidFill>
                            <a:schemeClr val="tx1"/>
                          </a:solidFill>
                          <a:effectLst/>
                        </a:rPr>
                        <a:t>:</a:t>
                      </a:r>
                      <a:endParaRPr lang="en-US" sz="3200" b="1">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SA" sz="3200" b="1" dirty="0">
                          <a:solidFill>
                            <a:schemeClr val="tx1"/>
                          </a:solidFill>
                          <a:effectLst/>
                        </a:rPr>
                        <a:t>تمييز منصوب، وعلامة نصبه تنوين الفتح.</a:t>
                      </a:r>
                      <a:endParaRPr lang="en-US" sz="32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2218140275"/>
                  </a:ext>
                </a:extLst>
              </a:tr>
            </a:tbl>
          </a:graphicData>
        </a:graphic>
      </p:graphicFrame>
    </p:spTree>
    <p:extLst>
      <p:ext uri="{BB962C8B-B14F-4D97-AF65-F5344CB8AC3E}">
        <p14:creationId xmlns:p14="http://schemas.microsoft.com/office/powerpoint/2010/main" val="3479301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Metropolitan</Template>
  <TotalTime>233</TotalTime>
  <Words>436</Words>
  <Application>Microsoft Office PowerPoint</Application>
  <PresentationFormat>Widescreen</PresentationFormat>
  <Paragraphs>95</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Arabic Transparent</vt:lpstr>
      <vt:lpstr>Arial</vt:lpstr>
      <vt:lpstr>Calibri</vt:lpstr>
      <vt:lpstr>Calibri Light</vt:lpstr>
      <vt:lpstr>Times New Roman</vt:lpstr>
      <vt:lpstr>Wingdings</vt:lpstr>
      <vt:lpstr>Metropolitan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37</cp:revision>
  <dcterms:created xsi:type="dcterms:W3CDTF">2022-09-27T21:07:30Z</dcterms:created>
  <dcterms:modified xsi:type="dcterms:W3CDTF">2023-04-16T17:18:06Z</dcterms:modified>
</cp:coreProperties>
</file>