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81" r:id="rId5"/>
    <p:sldId id="264" r:id="rId6"/>
    <p:sldId id="280" r:id="rId7"/>
    <p:sldId id="265" r:id="rId8"/>
    <p:sldId id="282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F3A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08-09-1444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08-09-1444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08-09-1444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08-09-1444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08-09-1444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08-09-1444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08-09-1444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08-09-1444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49305" y="1491175"/>
            <a:ext cx="7737231" cy="923330"/>
          </a:xfrm>
          <a:prstGeom prst="rect">
            <a:avLst/>
          </a:prstGeom>
          <a:solidFill>
            <a:srgbClr val="FFC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 : الدرس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اللغوي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9994" y="3106615"/>
            <a:ext cx="10733649" cy="923330"/>
          </a:xfrm>
          <a:prstGeom prst="rect">
            <a:avLst/>
          </a:prstGeom>
          <a:solidFill>
            <a:srgbClr val="92D05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 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العَدَدُ المفرد والمركب –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ص: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143 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59" y="0"/>
            <a:ext cx="3727939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تقويم تشخيصي</a:t>
            </a:r>
            <a:endParaRPr lang="ar-MA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8047" y="849637"/>
            <a:ext cx="11887194" cy="1323439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lvl="1" algn="r" rtl="1"/>
            <a:r>
              <a:rPr lang="ar-MA" sz="4000" b="1" dirty="0">
                <a:solidFill>
                  <a:srgbClr val="FF0000"/>
                </a:solidFill>
              </a:rPr>
              <a:t>- استبدل الأرقام الآتية بأعداد مكتوبة، ثم ضعها في جمل مفيدة:</a:t>
            </a:r>
          </a:p>
          <a:p>
            <a:pPr lvl="1" algn="ctr" rtl="1"/>
            <a:r>
              <a:rPr lang="ar-MA" sz="4000" b="1" dirty="0"/>
              <a:t>(5) </a:t>
            </a:r>
            <a:r>
              <a:rPr lang="ar-MA" sz="4000" b="1" dirty="0" smtClean="0"/>
              <a:t>مدرسة  –   (</a:t>
            </a:r>
            <a:r>
              <a:rPr lang="ar-MA" sz="4000" b="1" dirty="0"/>
              <a:t>100) دفتر </a:t>
            </a:r>
            <a:r>
              <a:rPr lang="ar-MA" sz="4000" b="1" dirty="0" smtClean="0"/>
              <a:t>-   10 </a:t>
            </a:r>
            <a:r>
              <a:rPr lang="ar-MA" sz="4000" b="1" dirty="0"/>
              <a:t>مدينة.</a:t>
            </a:r>
            <a:endParaRPr lang="ar-MA" sz="4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18046" y="2513946"/>
            <a:ext cx="11887195" cy="175432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Tx/>
              <a:buChar char="-"/>
            </a:pPr>
            <a:r>
              <a:rPr lang="ar-MA" sz="3600" b="1" dirty="0"/>
              <a:t>- زُرْتُ خَمْسَ </a:t>
            </a:r>
            <a:r>
              <a:rPr lang="ar-MA" sz="3600" b="1" dirty="0" smtClean="0"/>
              <a:t>مَدَارِسَ</a:t>
            </a:r>
          </a:p>
          <a:p>
            <a:pPr marL="571500" indent="-571500" algn="r" rtl="1">
              <a:buFontTx/>
              <a:buChar char="-"/>
            </a:pPr>
            <a:r>
              <a:rPr lang="ar-MA" sz="3600" b="1" dirty="0" smtClean="0"/>
              <a:t>اشْتَرَى </a:t>
            </a:r>
            <a:r>
              <a:rPr lang="ar-MA" sz="3600" b="1" dirty="0"/>
              <a:t>صَاحِبُ المَكْتَبَةِ مِائَةَ </a:t>
            </a:r>
            <a:r>
              <a:rPr lang="ar-MA" sz="3600" b="1" dirty="0" smtClean="0"/>
              <a:t>دِفْتَرٍ</a:t>
            </a:r>
          </a:p>
          <a:p>
            <a:pPr marL="571500" indent="-571500" algn="r" rtl="1">
              <a:buFontTx/>
              <a:buChar char="-"/>
            </a:pPr>
            <a:r>
              <a:rPr lang="ar-MA" sz="3600" b="1" dirty="0" smtClean="0"/>
              <a:t> زُرْتُ </a:t>
            </a:r>
            <a:r>
              <a:rPr lang="ar-MA" sz="3600" b="1" dirty="0"/>
              <a:t>عَشْرَ مُدُنٍ.</a:t>
            </a:r>
            <a:endParaRPr lang="ar-MA" sz="3600" b="1" dirty="0"/>
          </a:p>
        </p:txBody>
      </p:sp>
    </p:spTree>
    <p:extLst>
      <p:ext uri="{BB962C8B-B14F-4D97-AF65-F5344CB8AC3E}">
        <p14:creationId xmlns:p14="http://schemas.microsoft.com/office/powerpoint/2010/main" val="1521574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216726" y="102975"/>
            <a:ext cx="4804109" cy="584775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3200" b="1" dirty="0" smtClean="0"/>
              <a:t>العدد </a:t>
            </a:r>
            <a:r>
              <a:rPr lang="ar-MA" sz="3200" b="1" dirty="0"/>
              <a:t>المفرد والمركب:</a:t>
            </a:r>
            <a:endParaRPr lang="ar-MA" sz="32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3724282"/>
              </p:ext>
            </p:extLst>
          </p:nvPr>
        </p:nvGraphicFramePr>
        <p:xfrm>
          <a:off x="182881" y="796164"/>
          <a:ext cx="11837954" cy="4550491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74791">
                  <a:extLst>
                    <a:ext uri="{9D8B030D-6E8A-4147-A177-3AD203B41FA5}">
                      <a16:colId xmlns:a16="http://schemas.microsoft.com/office/drawing/2014/main" val="3523601754"/>
                    </a:ext>
                  </a:extLst>
                </a:gridCol>
                <a:gridCol w="2625601">
                  <a:extLst>
                    <a:ext uri="{9D8B030D-6E8A-4147-A177-3AD203B41FA5}">
                      <a16:colId xmlns:a16="http://schemas.microsoft.com/office/drawing/2014/main" val="1249965961"/>
                    </a:ext>
                  </a:extLst>
                </a:gridCol>
                <a:gridCol w="2827606">
                  <a:extLst>
                    <a:ext uri="{9D8B030D-6E8A-4147-A177-3AD203B41FA5}">
                      <a16:colId xmlns:a16="http://schemas.microsoft.com/office/drawing/2014/main" val="940953289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459036964"/>
                    </a:ext>
                  </a:extLst>
                </a:gridCol>
                <a:gridCol w="956603">
                  <a:extLst>
                    <a:ext uri="{9D8B030D-6E8A-4147-A177-3AD203B41FA5}">
                      <a16:colId xmlns:a16="http://schemas.microsoft.com/office/drawing/2014/main" val="2925432607"/>
                    </a:ext>
                  </a:extLst>
                </a:gridCol>
                <a:gridCol w="1195753">
                  <a:extLst>
                    <a:ext uri="{9D8B030D-6E8A-4147-A177-3AD203B41FA5}">
                      <a16:colId xmlns:a16="http://schemas.microsoft.com/office/drawing/2014/main" val="2002731155"/>
                    </a:ext>
                  </a:extLst>
                </a:gridCol>
              </a:tblGrid>
              <a:tr h="62466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المثال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العدد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نوعه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المعدود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0723617"/>
                  </a:ext>
                </a:extLst>
              </a:tr>
              <a:tr h="35496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- ثَلاثةُ أيَّامٍ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- عشرة أيام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- ثلاث قضايا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- عشر قضايا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7827259"/>
                  </a:ext>
                </a:extLst>
              </a:tr>
              <a:tr h="62738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أحد </a:t>
                      </a: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عشر يوما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- اثنا عشر يوما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- ثلاثة عشر يوما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- إحدى عشرة قضية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- اثنتا عشرة قضية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- ثلاث عشرة قضية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0622697"/>
                  </a:ext>
                </a:extLst>
              </a:tr>
              <a:tr h="39243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- مائة يوم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- ألف يوم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- مائة قضية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- ألف قضية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40145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493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216726" y="102975"/>
            <a:ext cx="4804109" cy="584775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3200" b="1" dirty="0" smtClean="0"/>
              <a:t>العدد </a:t>
            </a:r>
            <a:r>
              <a:rPr lang="ar-MA" sz="3200" b="1" dirty="0"/>
              <a:t>المفرد والمركب:</a:t>
            </a:r>
            <a:endParaRPr lang="ar-MA" sz="32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7499640"/>
              </p:ext>
            </p:extLst>
          </p:nvPr>
        </p:nvGraphicFramePr>
        <p:xfrm>
          <a:off x="182881" y="796164"/>
          <a:ext cx="11837954" cy="4550491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74791">
                  <a:extLst>
                    <a:ext uri="{9D8B030D-6E8A-4147-A177-3AD203B41FA5}">
                      <a16:colId xmlns:a16="http://schemas.microsoft.com/office/drawing/2014/main" val="3523601754"/>
                    </a:ext>
                  </a:extLst>
                </a:gridCol>
                <a:gridCol w="2625601">
                  <a:extLst>
                    <a:ext uri="{9D8B030D-6E8A-4147-A177-3AD203B41FA5}">
                      <a16:colId xmlns:a16="http://schemas.microsoft.com/office/drawing/2014/main" val="1249965961"/>
                    </a:ext>
                  </a:extLst>
                </a:gridCol>
                <a:gridCol w="2827606">
                  <a:extLst>
                    <a:ext uri="{9D8B030D-6E8A-4147-A177-3AD203B41FA5}">
                      <a16:colId xmlns:a16="http://schemas.microsoft.com/office/drawing/2014/main" val="940953289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459036964"/>
                    </a:ext>
                  </a:extLst>
                </a:gridCol>
                <a:gridCol w="956603">
                  <a:extLst>
                    <a:ext uri="{9D8B030D-6E8A-4147-A177-3AD203B41FA5}">
                      <a16:colId xmlns:a16="http://schemas.microsoft.com/office/drawing/2014/main" val="2925432607"/>
                    </a:ext>
                  </a:extLst>
                </a:gridCol>
                <a:gridCol w="1195753">
                  <a:extLst>
                    <a:ext uri="{9D8B030D-6E8A-4147-A177-3AD203B41FA5}">
                      <a16:colId xmlns:a16="http://schemas.microsoft.com/office/drawing/2014/main" val="2002731155"/>
                    </a:ext>
                  </a:extLst>
                </a:gridCol>
              </a:tblGrid>
              <a:tr h="62466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المثال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العدد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نوعه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المعدود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0723617"/>
                  </a:ext>
                </a:extLst>
              </a:tr>
              <a:tr h="35496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- ثَلاثةُ أيَّامٍ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- عشرة أيام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- ثلاث قضايا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- عشر قضايا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ثلاثة</a:t>
                      </a: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– </a:t>
                      </a: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ثلاث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عشرة</a:t>
                      </a: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– </a:t>
                      </a: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عشر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مفرد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أيام</a:t>
                      </a:r>
                      <a:endParaRPr lang="ar-MA" sz="32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ar-MA" sz="32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قضايا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7827259"/>
                  </a:ext>
                </a:extLst>
              </a:tr>
              <a:tr h="62738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أحد </a:t>
                      </a: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عشر يوما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- اثنا عشر يوما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- ثلاثة عشر يوما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- إحدى عشرة قضية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- اثنتا عشرة قضية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- ثلاث عشرة قضية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- أحد عشر- إحدى عشرة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- اثنا عشر – اثنتا عشرة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- ثلاثة عشر – ثلاث عشرة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مركب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يوما </a:t>
                      </a:r>
                      <a:endParaRPr lang="ar-MA" sz="32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indent="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ar-MA" sz="32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قضية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0622697"/>
                  </a:ext>
                </a:extLst>
              </a:tr>
              <a:tr h="39243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- مائة يوم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- ألف يوم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- مائة قضية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- ألف قضية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- مائة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- ألف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مفرد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يوم</a:t>
                      </a:r>
                      <a:endParaRPr lang="ar-MA" sz="32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indent="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قضية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40145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0180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65760" y="235955"/>
            <a:ext cx="11657428" cy="327782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marL="457200" algn="r" rtl="1">
              <a:lnSpc>
                <a:spcPct val="115000"/>
              </a:lnSpc>
              <a:spcAft>
                <a:spcPts val="0"/>
              </a:spcAft>
            </a:pPr>
            <a:r>
              <a:rPr lang="ar-MA" sz="36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إستنتاج</a:t>
            </a:r>
            <a:r>
              <a:rPr lang="ar-MA" sz="36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: </a:t>
            </a:r>
            <a:r>
              <a:rPr lang="ar-SA" sz="36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العدد ينقسم باعتبار لفظه إلى عدد مفرد وعدد </a:t>
            </a:r>
            <a:r>
              <a:rPr lang="ar-SA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مركب</a:t>
            </a:r>
            <a:r>
              <a:rPr lang="ar-MA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.</a:t>
            </a:r>
          </a:p>
          <a:p>
            <a:pPr marL="1028700" indent="-5715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SA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المفرد</a:t>
            </a:r>
            <a:r>
              <a:rPr lang="ar-SA" sz="36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: ما تكون من كلمة </a:t>
            </a:r>
            <a:r>
              <a:rPr lang="ar-SA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واحدة</a:t>
            </a:r>
            <a:r>
              <a:rPr lang="ar-MA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.</a:t>
            </a:r>
            <a:endParaRPr lang="ar-MA" sz="3600" b="1" dirty="0">
              <a:latin typeface="Calibri" panose="020F0502020204030204" pitchFamily="34" charset="0"/>
              <a:ea typeface="Calibri" panose="020F0502020204030204" pitchFamily="34" charset="0"/>
              <a:cs typeface="Arabic Transparent" panose="020B0604020202020204" pitchFamily="34" charset="0"/>
            </a:endParaRPr>
          </a:p>
          <a:p>
            <a:pPr marL="1028700" indent="-5715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SA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المركب</a:t>
            </a:r>
            <a:r>
              <a:rPr lang="ar-SA" sz="36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: ما تكون من كلمتين امتزجتا حتى صارتا كالكلمة </a:t>
            </a:r>
            <a:r>
              <a:rPr lang="ar-SA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الواحدة.</a:t>
            </a:r>
            <a:endParaRPr lang="ar-MA" sz="3600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algn="r" rtl="1">
              <a:lnSpc>
                <a:spcPct val="115000"/>
              </a:lnSpc>
              <a:spcAft>
                <a:spcPts val="0"/>
              </a:spcAft>
            </a:pPr>
            <a:r>
              <a:rPr lang="ar-MA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ar-SA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ألفاظ </a:t>
            </a:r>
            <a:r>
              <a:rPr lang="ar-SA" sz="36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العقود والمائة والألف والمليون والمليار تدخل في الأعداد </a:t>
            </a:r>
            <a:r>
              <a:rPr lang="ar-SA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المفردة</a:t>
            </a:r>
            <a:r>
              <a:rPr lang="ar-MA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،</a:t>
            </a:r>
            <a:r>
              <a:rPr lang="ar-SA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 </a:t>
            </a:r>
            <a:r>
              <a:rPr lang="ar-SA" sz="36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ويأتي المعدود بعدها مفردا مجروراً.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1838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78104" y="118561"/>
            <a:ext cx="3777167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/>
              <a:t>تقويم تكويني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542" y="987615"/>
            <a:ext cx="11908292" cy="2862322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 smtClean="0">
                <a:solidFill>
                  <a:srgbClr val="FF0000"/>
                </a:solidFill>
              </a:rPr>
              <a:t>أكتب </a:t>
            </a:r>
            <a:r>
              <a:rPr lang="ar-MA" sz="3600" b="1" dirty="0">
                <a:solidFill>
                  <a:srgbClr val="FF0000"/>
                </a:solidFill>
              </a:rPr>
              <a:t>الأعداد الآتية بالحروف مع الشكل التام، وإجراء التغييرات اللازمة: </a:t>
            </a:r>
          </a:p>
          <a:p>
            <a:pPr marL="1028700" lvl="1" indent="-571500" algn="r" rtl="1">
              <a:buFont typeface="Wingdings" panose="05000000000000000000" pitchFamily="2" charset="2"/>
              <a:buChar char="q"/>
            </a:pPr>
            <a:r>
              <a:rPr lang="ar-MA" sz="3600" b="1" dirty="0"/>
              <a:t>[6 كتب] </a:t>
            </a:r>
            <a:endParaRPr lang="ar-MA" sz="3600" b="1" dirty="0" smtClean="0"/>
          </a:p>
          <a:p>
            <a:pPr marL="1028700" lvl="1" indent="-571500" algn="r" rtl="1">
              <a:buFont typeface="Wingdings" panose="05000000000000000000" pitchFamily="2" charset="2"/>
              <a:buChar char="q"/>
            </a:pPr>
            <a:r>
              <a:rPr lang="ar-MA" sz="3600" b="1" dirty="0" smtClean="0"/>
              <a:t>[</a:t>
            </a:r>
            <a:r>
              <a:rPr lang="ar-MA" sz="3600" b="1" dirty="0"/>
              <a:t>8 لوحات] </a:t>
            </a:r>
            <a:endParaRPr lang="ar-MA" sz="3600" b="1" dirty="0" smtClean="0"/>
          </a:p>
          <a:p>
            <a:pPr marL="1028700" lvl="1" indent="-571500" algn="r" rtl="1">
              <a:buFont typeface="Wingdings" panose="05000000000000000000" pitchFamily="2" charset="2"/>
              <a:buChar char="q"/>
            </a:pPr>
            <a:r>
              <a:rPr lang="ar-MA" sz="3600" b="1" dirty="0" smtClean="0"/>
              <a:t>[</a:t>
            </a:r>
            <a:r>
              <a:rPr lang="ar-MA" sz="3600" b="1" dirty="0"/>
              <a:t>12 </a:t>
            </a:r>
            <a:r>
              <a:rPr lang="ar-MA" sz="3600" b="1" dirty="0" smtClean="0"/>
              <a:t>سبورة]</a:t>
            </a:r>
            <a:endParaRPr lang="ar-MA" sz="3600" b="1" dirty="0"/>
          </a:p>
          <a:p>
            <a:pPr marL="1028700" lvl="1" indent="-571500" algn="r" rtl="1">
              <a:buFont typeface="Wingdings" panose="05000000000000000000" pitchFamily="2" charset="2"/>
              <a:buChar char="q"/>
            </a:pPr>
            <a:r>
              <a:rPr lang="ar-MA" sz="3600" b="1" dirty="0" smtClean="0"/>
              <a:t>[</a:t>
            </a:r>
            <a:r>
              <a:rPr lang="ar-MA" sz="3600" b="1" dirty="0"/>
              <a:t>19 ريشة</a:t>
            </a:r>
            <a:r>
              <a:rPr lang="ar-MA" sz="3600" b="1" dirty="0" smtClean="0"/>
              <a:t>]</a:t>
            </a:r>
            <a:endParaRPr lang="ar-MA" sz="3600" b="1" dirty="0"/>
          </a:p>
        </p:txBody>
      </p:sp>
      <p:sp>
        <p:nvSpPr>
          <p:cNvPr id="2" name="Rectangle 1"/>
          <p:cNvSpPr/>
          <p:nvPr/>
        </p:nvSpPr>
        <p:spPr>
          <a:xfrm>
            <a:off x="112543" y="4292704"/>
            <a:ext cx="11908292" cy="65864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justLow" rtl="1">
              <a:lnSpc>
                <a:spcPct val="115000"/>
              </a:lnSpc>
              <a:spcAft>
                <a:spcPts val="0"/>
              </a:spcAft>
            </a:pPr>
            <a:r>
              <a:rPr lang="ar-S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[سِتَّةُ كُتُبٍ] – [ثَمَانِي لَوْحَاتٍ] – [اثْنَتَا عَشْرَةَ سَبُّورَةً] – [تِسْعَ عَشْرَةَ رِيشَةً].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6693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159262" y="118561"/>
            <a:ext cx="3861572" cy="584775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/>
              <a:t>2.		</a:t>
            </a:r>
            <a:r>
              <a:rPr lang="ar-MA" sz="3200" b="1" dirty="0" smtClean="0"/>
              <a:t>الأعداد </a:t>
            </a:r>
            <a:r>
              <a:rPr lang="ar-MA" sz="3200" b="1" dirty="0"/>
              <a:t>المركبة</a:t>
            </a:r>
            <a:endParaRPr lang="ar-MA" sz="32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7467947"/>
              </p:ext>
            </p:extLst>
          </p:nvPr>
        </p:nvGraphicFramePr>
        <p:xfrm>
          <a:off x="168814" y="832207"/>
          <a:ext cx="11852020" cy="21336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553277">
                  <a:extLst>
                    <a:ext uri="{9D8B030D-6E8A-4147-A177-3AD203B41FA5}">
                      <a16:colId xmlns:a16="http://schemas.microsoft.com/office/drawing/2014/main" val="1927562284"/>
                    </a:ext>
                  </a:extLst>
                </a:gridCol>
                <a:gridCol w="3151163">
                  <a:extLst>
                    <a:ext uri="{9D8B030D-6E8A-4147-A177-3AD203B41FA5}">
                      <a16:colId xmlns:a16="http://schemas.microsoft.com/office/drawing/2014/main" val="743122005"/>
                    </a:ext>
                  </a:extLst>
                </a:gridCol>
                <a:gridCol w="3685736">
                  <a:extLst>
                    <a:ext uri="{9D8B030D-6E8A-4147-A177-3AD203B41FA5}">
                      <a16:colId xmlns:a16="http://schemas.microsoft.com/office/drawing/2014/main" val="1425512891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411354140"/>
                    </a:ext>
                  </a:extLst>
                </a:gridCol>
                <a:gridCol w="1364564">
                  <a:extLst>
                    <a:ext uri="{9D8B030D-6E8A-4147-A177-3AD203B41FA5}">
                      <a16:colId xmlns:a16="http://schemas.microsoft.com/office/drawing/2014/main" val="2353553210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 rtl="1"/>
                      <a:r>
                        <a:rPr lang="ar-MA" sz="3200" b="1" dirty="0" smtClean="0">
                          <a:solidFill>
                            <a:schemeClr val="tx1"/>
                          </a:solidFill>
                        </a:rPr>
                        <a:t>المثال</a:t>
                      </a:r>
                      <a:endParaRPr lang="ar-MA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العدد</a:t>
                      </a:r>
                      <a:endParaRPr lang="ar-MA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نوعه</a:t>
                      </a:r>
                      <a:endParaRPr lang="ar-MA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المعدود</a:t>
                      </a:r>
                      <a:endParaRPr lang="ar-MA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98836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MA" sz="3200" b="1" dirty="0" smtClean="0">
                          <a:solidFill>
                            <a:schemeClr val="tx1"/>
                          </a:solidFill>
                        </a:rPr>
                        <a:t>- أحد عشر يوما</a:t>
                      </a:r>
                    </a:p>
                    <a:p>
                      <a:pPr rtl="1"/>
                      <a:r>
                        <a:rPr lang="ar-MA" sz="3200" b="1" dirty="0" smtClean="0">
                          <a:solidFill>
                            <a:schemeClr val="tx1"/>
                          </a:solidFill>
                        </a:rPr>
                        <a:t>- اثنا عشر يوما</a:t>
                      </a:r>
                    </a:p>
                    <a:p>
                      <a:pPr rtl="1"/>
                      <a:r>
                        <a:rPr lang="ar-MA" sz="3200" b="1" dirty="0" smtClean="0">
                          <a:solidFill>
                            <a:schemeClr val="tx1"/>
                          </a:solidFill>
                        </a:rPr>
                        <a:t>- ثلاثة عشر يوما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MA" sz="3200" b="1" dirty="0" smtClean="0">
                          <a:solidFill>
                            <a:schemeClr val="tx1"/>
                          </a:solidFill>
                        </a:rPr>
                        <a:t>- إحدى عشرة قضية</a:t>
                      </a:r>
                    </a:p>
                    <a:p>
                      <a:pPr rtl="1"/>
                      <a:r>
                        <a:rPr lang="ar-MA" sz="3200" b="1" dirty="0" smtClean="0">
                          <a:solidFill>
                            <a:schemeClr val="tx1"/>
                          </a:solidFill>
                        </a:rPr>
                        <a:t>- اثنتا عشرة قضية</a:t>
                      </a:r>
                    </a:p>
                    <a:p>
                      <a:pPr rtl="1"/>
                      <a:r>
                        <a:rPr lang="ar-MA" sz="3200" b="1" dirty="0" smtClean="0">
                          <a:solidFill>
                            <a:schemeClr val="tx1"/>
                          </a:solidFill>
                        </a:rPr>
                        <a:t>- ثلاث عشرة قضية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88981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171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159262" y="118561"/>
            <a:ext cx="3861572" cy="584775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/>
              <a:t>2.		</a:t>
            </a:r>
            <a:r>
              <a:rPr lang="ar-MA" sz="3200" b="1" dirty="0" smtClean="0"/>
              <a:t>الأعداد </a:t>
            </a:r>
            <a:r>
              <a:rPr lang="ar-MA" sz="3200" b="1" dirty="0"/>
              <a:t>المركبة</a:t>
            </a:r>
            <a:endParaRPr lang="ar-MA" sz="32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7194785"/>
              </p:ext>
            </p:extLst>
          </p:nvPr>
        </p:nvGraphicFramePr>
        <p:xfrm>
          <a:off x="168814" y="832207"/>
          <a:ext cx="11852020" cy="21336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553277">
                  <a:extLst>
                    <a:ext uri="{9D8B030D-6E8A-4147-A177-3AD203B41FA5}">
                      <a16:colId xmlns:a16="http://schemas.microsoft.com/office/drawing/2014/main" val="1927562284"/>
                    </a:ext>
                  </a:extLst>
                </a:gridCol>
                <a:gridCol w="3151163">
                  <a:extLst>
                    <a:ext uri="{9D8B030D-6E8A-4147-A177-3AD203B41FA5}">
                      <a16:colId xmlns:a16="http://schemas.microsoft.com/office/drawing/2014/main" val="743122005"/>
                    </a:ext>
                  </a:extLst>
                </a:gridCol>
                <a:gridCol w="3685736">
                  <a:extLst>
                    <a:ext uri="{9D8B030D-6E8A-4147-A177-3AD203B41FA5}">
                      <a16:colId xmlns:a16="http://schemas.microsoft.com/office/drawing/2014/main" val="1425512891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411354140"/>
                    </a:ext>
                  </a:extLst>
                </a:gridCol>
                <a:gridCol w="1364564">
                  <a:extLst>
                    <a:ext uri="{9D8B030D-6E8A-4147-A177-3AD203B41FA5}">
                      <a16:colId xmlns:a16="http://schemas.microsoft.com/office/drawing/2014/main" val="2353553210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 rtl="1"/>
                      <a:r>
                        <a:rPr lang="ar-MA" sz="3200" b="1" dirty="0" smtClean="0">
                          <a:solidFill>
                            <a:schemeClr val="tx1"/>
                          </a:solidFill>
                        </a:rPr>
                        <a:t>المثال</a:t>
                      </a:r>
                      <a:endParaRPr lang="ar-MA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العدد</a:t>
                      </a:r>
                      <a:endParaRPr lang="ar-MA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نوعه</a:t>
                      </a:r>
                      <a:endParaRPr lang="ar-MA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المعدود</a:t>
                      </a:r>
                      <a:endParaRPr lang="ar-MA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98836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MA" sz="3200" b="1" dirty="0" smtClean="0">
                          <a:solidFill>
                            <a:schemeClr val="tx1"/>
                          </a:solidFill>
                        </a:rPr>
                        <a:t>- أحد عشر يوما</a:t>
                      </a:r>
                    </a:p>
                    <a:p>
                      <a:pPr rtl="1"/>
                      <a:r>
                        <a:rPr lang="ar-MA" sz="3200" b="1" dirty="0" smtClean="0">
                          <a:solidFill>
                            <a:schemeClr val="tx1"/>
                          </a:solidFill>
                        </a:rPr>
                        <a:t>- اثنا عشر يوما</a:t>
                      </a:r>
                    </a:p>
                    <a:p>
                      <a:pPr rtl="1"/>
                      <a:r>
                        <a:rPr lang="ar-MA" sz="3200" b="1" dirty="0" smtClean="0">
                          <a:solidFill>
                            <a:schemeClr val="tx1"/>
                          </a:solidFill>
                        </a:rPr>
                        <a:t>- ثلاثة عشر يوما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MA" sz="3200" b="1" dirty="0" smtClean="0">
                          <a:solidFill>
                            <a:schemeClr val="tx1"/>
                          </a:solidFill>
                        </a:rPr>
                        <a:t>- إحدى عشرة قضية</a:t>
                      </a:r>
                    </a:p>
                    <a:p>
                      <a:pPr rtl="1"/>
                      <a:r>
                        <a:rPr lang="ar-MA" sz="3200" b="1" dirty="0" smtClean="0">
                          <a:solidFill>
                            <a:schemeClr val="tx1"/>
                          </a:solidFill>
                        </a:rPr>
                        <a:t>- اثنتا عشرة قضية</a:t>
                      </a:r>
                    </a:p>
                    <a:p>
                      <a:pPr rtl="1"/>
                      <a:r>
                        <a:rPr lang="ar-MA" sz="3200" b="1" dirty="0" smtClean="0">
                          <a:solidFill>
                            <a:schemeClr val="tx1"/>
                          </a:solidFill>
                        </a:rPr>
                        <a:t>- ثلاث عشرة قضية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MA" sz="3200" b="1" dirty="0" smtClean="0">
                          <a:solidFill>
                            <a:schemeClr val="tx1"/>
                          </a:solidFill>
                        </a:rPr>
                        <a:t>- أحد عشر - إحدى عشرة</a:t>
                      </a:r>
                    </a:p>
                    <a:p>
                      <a:pPr rtl="1"/>
                      <a:r>
                        <a:rPr lang="ar-MA" sz="3200" b="1" dirty="0" smtClean="0">
                          <a:solidFill>
                            <a:schemeClr val="tx1"/>
                          </a:solidFill>
                        </a:rPr>
                        <a:t>- اثنا عشر – اثنتا عشرة</a:t>
                      </a:r>
                    </a:p>
                    <a:p>
                      <a:pPr rtl="1"/>
                      <a:r>
                        <a:rPr lang="ar-MA" sz="3200" b="1" dirty="0" smtClean="0">
                          <a:solidFill>
                            <a:schemeClr val="tx1"/>
                          </a:solidFill>
                        </a:rPr>
                        <a:t>- ثلاثة عشر – ثلاث عشرة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MA" sz="3200" b="1" dirty="0" smtClean="0">
                          <a:solidFill>
                            <a:schemeClr val="tx1"/>
                          </a:solidFill>
                        </a:rPr>
                        <a:t>مركب</a:t>
                      </a:r>
                      <a:endParaRPr lang="ar-MA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rtl="1">
                        <a:buFontTx/>
                        <a:buNone/>
                      </a:pPr>
                      <a:r>
                        <a:rPr lang="ar-MA" sz="3200" b="1" dirty="0" smtClean="0">
                          <a:solidFill>
                            <a:schemeClr val="tx1"/>
                          </a:solidFill>
                        </a:rPr>
                        <a:t>- يوما</a:t>
                      </a:r>
                    </a:p>
                    <a:p>
                      <a:pPr marL="0" indent="0" rtl="1">
                        <a:buFontTx/>
                        <a:buNone/>
                      </a:pPr>
                      <a:r>
                        <a:rPr lang="ar-MA" sz="3200" b="1" dirty="0" smtClean="0">
                          <a:solidFill>
                            <a:schemeClr val="tx1"/>
                          </a:solidFill>
                        </a:rPr>
                        <a:t>- قضية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8898108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168814" y="3094678"/>
            <a:ext cx="11852020" cy="277614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marL="457200" algn="r" rtl="1">
              <a:lnSpc>
                <a:spcPct val="115000"/>
              </a:lnSpc>
              <a:spcAft>
                <a:spcPts val="0"/>
              </a:spcAft>
            </a:pPr>
            <a:r>
              <a:rPr lang="ar-M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استنتاج</a:t>
            </a:r>
            <a:r>
              <a:rPr lang="ar-MA" sz="32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: </a:t>
            </a:r>
            <a:endParaRPr lang="ar-MA" sz="3200" b="1" dirty="0" smtClean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Arabic Transparent" panose="020B0604020202020204" pitchFamily="34" charset="0"/>
            </a:endParaRPr>
          </a:p>
          <a:p>
            <a:pPr marL="914400" indent="-4572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الأعداد 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المركبة هي الأعداد التي تبتدئ بأحد عشر وتنتهي بتسعة عشر.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914400" indent="-4572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العددان 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(أحد عشر) و (اثنا عشر) يوافقان المعدود في التأنيث والتذكير.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914400" lvl="1" indent="-457200" algn="r" rtl="1">
              <a:buFont typeface="Wingdings" panose="05000000000000000000" pitchFamily="2" charset="2"/>
              <a:buChar char="ü"/>
            </a:pP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الأعداد 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المركبة يذكر جزؤها الأول مع المعدود المؤنث، ويؤنث مع المعدود المذكر، أما جزؤها الثاني فيوافق المعدود في التذكير والتأنيث.</a:t>
            </a:r>
            <a:endParaRPr lang="ar-MA" sz="3200" dirty="0"/>
          </a:p>
        </p:txBody>
      </p:sp>
    </p:spTree>
    <p:extLst>
      <p:ext uri="{BB962C8B-B14F-4D97-AF65-F5344CB8AC3E}">
        <p14:creationId xmlns:p14="http://schemas.microsoft.com/office/powerpoint/2010/main" val="78613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79630" y="211015"/>
            <a:ext cx="3727939" cy="646331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نموذج في الإعراب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38621" y="1012874"/>
            <a:ext cx="8820445" cy="61048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إعراب الجملة التالية:    " 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رَأَيْتُ أَحَدَ عَشَرَ تِلْمِيذاً"</a:t>
            </a:r>
            <a:endParaRPr lang="ar-SA" sz="32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5761" y="1778890"/>
            <a:ext cx="11493306" cy="174310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7666355" algn="l"/>
              </a:tabLst>
            </a:pP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رأيتُ: فعل مبني على السكون لاتصاله بالتاء المتحركة التي هي في محل رفع فاعل.</a:t>
            </a:r>
          </a:p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7666355" algn="l"/>
              </a:tabLst>
            </a:pP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أحدَ عشرَ: مفعول به مبني على فتح الجزأين في محل نصب.</a:t>
            </a:r>
          </a:p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7666355" algn="l"/>
              </a:tabLst>
            </a:pP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تلميذاً: تمييز منصوب وعلامة نصبه الفتحة الظاهرة على آخره.</a:t>
            </a:r>
          </a:p>
        </p:txBody>
      </p:sp>
    </p:spTree>
    <p:extLst>
      <p:ext uri="{BB962C8B-B14F-4D97-AF65-F5344CB8AC3E}">
        <p14:creationId xmlns:p14="http://schemas.microsoft.com/office/powerpoint/2010/main" val="3479301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213</TotalTime>
  <Words>518</Words>
  <Application>Microsoft Office PowerPoint</Application>
  <PresentationFormat>Widescreen</PresentationFormat>
  <Paragraphs>118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Arabic Transparent</vt:lpstr>
      <vt:lpstr>Arial</vt:lpstr>
      <vt:lpstr>Calibri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32</cp:revision>
  <dcterms:created xsi:type="dcterms:W3CDTF">2022-09-27T21:07:30Z</dcterms:created>
  <dcterms:modified xsi:type="dcterms:W3CDTF">2023-03-29T22:15:05Z</dcterms:modified>
</cp:coreProperties>
</file>