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75" r:id="rId5"/>
    <p:sldId id="264" r:id="rId6"/>
    <p:sldId id="265" r:id="rId7"/>
    <p:sldId id="276" r:id="rId8"/>
    <p:sldId id="271" r:id="rId9"/>
    <p:sldId id="277" r:id="rId10"/>
    <p:sldId id="278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A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994" y="3106615"/>
            <a:ext cx="10241279" cy="923330"/>
          </a:xfrm>
          <a:prstGeom prst="rect">
            <a:avLst/>
          </a:prstGeom>
          <a:solidFill>
            <a:srgbClr val="92D05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العَدَدُ تَذكيرهُ وتأنيثُهُ 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137 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455877" y="118561"/>
            <a:ext cx="4564957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3.	العدد 10 وألفاظ العقود:</a:t>
            </a:r>
            <a:endParaRPr lang="ar-MA" sz="4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981759"/>
              </p:ext>
            </p:extLst>
          </p:nvPr>
        </p:nvGraphicFramePr>
        <p:xfrm>
          <a:off x="168814" y="893238"/>
          <a:ext cx="11852020" cy="4486656"/>
        </p:xfrm>
        <a:graphic>
          <a:graphicData uri="http://schemas.openxmlformats.org/drawingml/2006/table">
            <a:tbl>
              <a:tblPr rtl="1" firstRow="1" firstCol="1" bandRow="1">
                <a:tableStyleId>{93296810-A885-4BE3-A3E7-6D5BEEA58F35}</a:tableStyleId>
              </a:tblPr>
              <a:tblGrid>
                <a:gridCol w="2848699">
                  <a:extLst>
                    <a:ext uri="{9D8B030D-6E8A-4147-A177-3AD203B41FA5}">
                      <a16:colId xmlns:a16="http://schemas.microsoft.com/office/drawing/2014/main" val="136582772"/>
                    </a:ext>
                  </a:extLst>
                </a:gridCol>
                <a:gridCol w="2250830">
                  <a:extLst>
                    <a:ext uri="{9D8B030D-6E8A-4147-A177-3AD203B41FA5}">
                      <a16:colId xmlns:a16="http://schemas.microsoft.com/office/drawing/2014/main" val="1910520916"/>
                    </a:ext>
                  </a:extLst>
                </a:gridCol>
                <a:gridCol w="1730327">
                  <a:extLst>
                    <a:ext uri="{9D8B030D-6E8A-4147-A177-3AD203B41FA5}">
                      <a16:colId xmlns:a16="http://schemas.microsoft.com/office/drawing/2014/main" val="3536802859"/>
                    </a:ext>
                  </a:extLst>
                </a:gridCol>
                <a:gridCol w="5022164">
                  <a:extLst>
                    <a:ext uri="{9D8B030D-6E8A-4147-A177-3AD203B41FA5}">
                      <a16:colId xmlns:a16="http://schemas.microsoft.com/office/drawing/2014/main" val="2218748147"/>
                    </a:ext>
                  </a:extLst>
                </a:gridCol>
              </a:tblGrid>
              <a:tr h="189042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التراكيب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العدد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المعدود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حكمهما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071824"/>
                  </a:ext>
                </a:extLst>
              </a:tr>
              <a:tr h="189042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عشر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سنوات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عشر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سنوات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العدد 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يخالف  المعدود في التذكير والتأنيث.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5301867"/>
                  </a:ext>
                </a:extLst>
              </a:tr>
              <a:tr h="189042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عشرة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كتب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عشرة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كتب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834427"/>
                  </a:ext>
                </a:extLst>
              </a:tr>
              <a:tr h="31507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خمس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عشرة سنة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خمس عشرة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سنة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العدد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عشرة يوافق المعدود، والعدد خمسة وأربعة تطبق عليهما قاعدة الأعداد من 3 إلى 9.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264685"/>
                  </a:ext>
                </a:extLst>
              </a:tr>
              <a:tr h="31507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أربع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عشرة مجلة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أربع عشرة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مجلة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239082"/>
                  </a:ext>
                </a:extLst>
              </a:tr>
              <a:tr h="31507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ألف درهم - ألف ورقة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ألف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درهم/ ورقة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العدد يلزم صورة واحدة سواء مع المذكر أو المؤنث.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7121686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68814" y="5446685"/>
            <a:ext cx="11852020" cy="10772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إستنتاج: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العدد عشرة يخالف المعدود إذا كان مفردا، ويوافقه إذا كان مركبا. أما بالنسبة لألفاظ العقود والمائة والألف والمليون ومضاعفاتها فتلزم صورة واحدة</a:t>
            </a:r>
            <a:endParaRPr lang="ar-MA" sz="3200" dirty="0"/>
          </a:p>
        </p:txBody>
      </p:sp>
    </p:spTree>
    <p:extLst>
      <p:ext uri="{BB962C8B-B14F-4D97-AF65-F5344CB8AC3E}">
        <p14:creationId xmlns:p14="http://schemas.microsoft.com/office/powerpoint/2010/main" val="145841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8621" y="1012874"/>
            <a:ext cx="8820445" cy="6104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  "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يَتَقَدَّمُ المَوْكِبَ عَشَرَةُ فُرْسَانٍ"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1" y="1778890"/>
            <a:ext cx="11493306" cy="23211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يتقدم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فعل مضارع مرفوع، وعلامة رفعه الضمة الظاهرة على آخره.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الموكب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مفعول به مقدم منصوب، وعلامة نصبه الفتحة الظاهرة على آخره.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عشرة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فاعل مؤخر مرفوع، وعلامة رفعه الضمة الظاهرة على آخره.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فرسان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تمييز مجرور وعلامة جره الكسرة الظاهرة على آخره.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0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/>
            <a:r>
              <a:rPr lang="ar-MA" sz="4000" b="1" dirty="0">
                <a:solidFill>
                  <a:srgbClr val="FF0000"/>
                </a:solidFill>
              </a:rPr>
              <a:t>ركب جملة استثناء يكون فيها المستثنى منه محذوفاً.</a:t>
            </a:r>
            <a:endParaRPr lang="ar-MA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18046" y="2021577"/>
            <a:ext cx="11887195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3600" b="1" dirty="0" smtClean="0"/>
              <a:t>مَا </a:t>
            </a:r>
            <a:r>
              <a:rPr lang="ar-MA" sz="3600" b="1" dirty="0"/>
              <a:t>غَابَ إلاَّ </a:t>
            </a:r>
            <a:r>
              <a:rPr lang="ar-MA" sz="3600" b="1" dirty="0" smtClean="0"/>
              <a:t>مُحَمَّدٌ. </a:t>
            </a:r>
          </a:p>
          <a:p>
            <a:pPr marL="571500" indent="-571500" algn="r" rtl="1">
              <a:buFontTx/>
              <a:buChar char="-"/>
            </a:pPr>
            <a:r>
              <a:rPr lang="ar-MA" sz="3600" b="1" dirty="0" smtClean="0"/>
              <a:t>مَا </a:t>
            </a:r>
            <a:r>
              <a:rPr lang="ar-MA" sz="3600" b="1" dirty="0"/>
              <a:t>قَطَفْتُ غَيْرَ </a:t>
            </a:r>
            <a:r>
              <a:rPr lang="ar-MA" sz="3600" b="1" dirty="0" smtClean="0"/>
              <a:t>اليَاسَمِينِ. </a:t>
            </a:r>
          </a:p>
          <a:p>
            <a:pPr marL="571500" indent="-571500" algn="r" rtl="1">
              <a:buFontTx/>
              <a:buChar char="-"/>
            </a:pPr>
            <a:r>
              <a:rPr lang="ar-MA" sz="3600" b="1" dirty="0" smtClean="0"/>
              <a:t>مَا </a:t>
            </a:r>
            <a:r>
              <a:rPr lang="ar-MA" sz="3600" b="1" dirty="0"/>
              <a:t>نَجَحَ سِوَى المُجْتَهَدِينَ.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216726" y="271787"/>
            <a:ext cx="480410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العددان </a:t>
            </a:r>
            <a:r>
              <a:rPr lang="ar-MA" sz="4000" b="1" dirty="0"/>
              <a:t>واحد واثنان:</a:t>
            </a:r>
            <a:endParaRPr lang="ar-MA" sz="4000" b="1" dirty="0"/>
          </a:p>
        </p:txBody>
      </p:sp>
      <p:sp>
        <p:nvSpPr>
          <p:cNvPr id="7" name="Rectangle 6"/>
          <p:cNvSpPr/>
          <p:nvPr/>
        </p:nvSpPr>
        <p:spPr>
          <a:xfrm>
            <a:off x="172326" y="3329829"/>
            <a:ext cx="11837954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/>
              <a:t>لاحظ أمثلة المجموعة الأولى؛ ما المعدود وما العدد بها؟ هل وافق العدد المعدود أم خالفه في التذكير والتأنيث؟ </a:t>
            </a:r>
            <a:endParaRPr lang="ar-MA" sz="3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829544"/>
              </p:ext>
            </p:extLst>
          </p:nvPr>
        </p:nvGraphicFramePr>
        <p:xfrm>
          <a:off x="182881" y="1138007"/>
          <a:ext cx="11837954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232041">
                  <a:extLst>
                    <a:ext uri="{9D8B030D-6E8A-4147-A177-3AD203B41FA5}">
                      <a16:colId xmlns:a16="http://schemas.microsoft.com/office/drawing/2014/main" val="3422184784"/>
                    </a:ext>
                  </a:extLst>
                </a:gridCol>
                <a:gridCol w="1575582">
                  <a:extLst>
                    <a:ext uri="{9D8B030D-6E8A-4147-A177-3AD203B41FA5}">
                      <a16:colId xmlns:a16="http://schemas.microsoft.com/office/drawing/2014/main" val="1770243062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567865059"/>
                    </a:ext>
                  </a:extLst>
                </a:gridCol>
                <a:gridCol w="5018651">
                  <a:extLst>
                    <a:ext uri="{9D8B030D-6E8A-4147-A177-3AD203B41FA5}">
                      <a16:colId xmlns:a16="http://schemas.microsoft.com/office/drawing/2014/main" val="19638889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التراكيب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العدد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المعدود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حكمهما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259580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- تلميذ واحد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719569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- تلميذتان اثنتان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234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216726" y="271787"/>
            <a:ext cx="480410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العددان </a:t>
            </a:r>
            <a:r>
              <a:rPr lang="ar-MA" sz="4000" b="1" dirty="0"/>
              <a:t>واحد واثنان:</a:t>
            </a:r>
            <a:endParaRPr lang="ar-MA" sz="4000" b="1" dirty="0"/>
          </a:p>
        </p:txBody>
      </p:sp>
      <p:sp>
        <p:nvSpPr>
          <p:cNvPr id="7" name="Rectangle 6"/>
          <p:cNvSpPr/>
          <p:nvPr/>
        </p:nvSpPr>
        <p:spPr>
          <a:xfrm>
            <a:off x="172326" y="3329829"/>
            <a:ext cx="1183795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إستنتاج</a:t>
            </a:r>
            <a:r>
              <a:rPr lang="ar-MA" sz="3600" b="1" dirty="0"/>
              <a:t>: العددان واحد واثنان يطابقان المعدود في التذكير والتأنيث.</a:t>
            </a:r>
            <a:endParaRPr lang="ar-MA" sz="3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392135"/>
              </p:ext>
            </p:extLst>
          </p:nvPr>
        </p:nvGraphicFramePr>
        <p:xfrm>
          <a:off x="182881" y="1138007"/>
          <a:ext cx="11837954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232041">
                  <a:extLst>
                    <a:ext uri="{9D8B030D-6E8A-4147-A177-3AD203B41FA5}">
                      <a16:colId xmlns:a16="http://schemas.microsoft.com/office/drawing/2014/main" val="3422184784"/>
                    </a:ext>
                  </a:extLst>
                </a:gridCol>
                <a:gridCol w="1575582">
                  <a:extLst>
                    <a:ext uri="{9D8B030D-6E8A-4147-A177-3AD203B41FA5}">
                      <a16:colId xmlns:a16="http://schemas.microsoft.com/office/drawing/2014/main" val="1770243062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567865059"/>
                    </a:ext>
                  </a:extLst>
                </a:gridCol>
                <a:gridCol w="5018651">
                  <a:extLst>
                    <a:ext uri="{9D8B030D-6E8A-4147-A177-3AD203B41FA5}">
                      <a16:colId xmlns:a16="http://schemas.microsoft.com/office/drawing/2014/main" val="19638889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التراكيب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العدد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المعدود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حكمهما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259580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- تلميذ واحد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واحد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تلميذ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العدد يوافق المعدود في التذكير والتأنيث.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719569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- تلميذتان اثنتان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اثنتان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تلميذتان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234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265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1142363"/>
            <a:ext cx="11908292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FF0000"/>
                </a:solidFill>
              </a:rPr>
              <a:t>أكتب </a:t>
            </a:r>
            <a:r>
              <a:rPr lang="ar-MA" sz="4000" b="1" dirty="0">
                <a:solidFill>
                  <a:srgbClr val="FF0000"/>
                </a:solidFill>
              </a:rPr>
              <a:t>العددين الآتيين بالحروف: 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4000" b="1" dirty="0" smtClean="0"/>
              <a:t>(</a:t>
            </a:r>
            <a:r>
              <a:rPr lang="ar-MA" sz="4000" b="1" dirty="0"/>
              <a:t>2) </a:t>
            </a:r>
            <a:r>
              <a:rPr lang="ar-MA" sz="4000" b="1" dirty="0" smtClean="0"/>
              <a:t>مكتبة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4000" b="1" dirty="0" smtClean="0"/>
              <a:t>(</a:t>
            </a:r>
            <a:r>
              <a:rPr lang="ar-MA" sz="4000" b="1" dirty="0"/>
              <a:t>1) كتاب.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276183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455877" y="118561"/>
            <a:ext cx="4564957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2.	</a:t>
            </a:r>
            <a:r>
              <a:rPr lang="ar-MA" sz="4000" b="1" dirty="0"/>
              <a:t>	الأعداد من 3 إلى 9:</a:t>
            </a:r>
            <a:endParaRPr lang="ar-MA" sz="4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082095"/>
              </p:ext>
            </p:extLst>
          </p:nvPr>
        </p:nvGraphicFramePr>
        <p:xfrm>
          <a:off x="168814" y="971664"/>
          <a:ext cx="11852021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763100">
                  <a:extLst>
                    <a:ext uri="{9D8B030D-6E8A-4147-A177-3AD203B41FA5}">
                      <a16:colId xmlns:a16="http://schemas.microsoft.com/office/drawing/2014/main" val="2835334130"/>
                    </a:ext>
                  </a:extLst>
                </a:gridCol>
                <a:gridCol w="1420837">
                  <a:extLst>
                    <a:ext uri="{9D8B030D-6E8A-4147-A177-3AD203B41FA5}">
                      <a16:colId xmlns:a16="http://schemas.microsoft.com/office/drawing/2014/main" val="2854663542"/>
                    </a:ext>
                  </a:extLst>
                </a:gridCol>
                <a:gridCol w="1969476">
                  <a:extLst>
                    <a:ext uri="{9D8B030D-6E8A-4147-A177-3AD203B41FA5}">
                      <a16:colId xmlns:a16="http://schemas.microsoft.com/office/drawing/2014/main" val="2681152539"/>
                    </a:ext>
                  </a:extLst>
                </a:gridCol>
                <a:gridCol w="4698608">
                  <a:extLst>
                    <a:ext uri="{9D8B030D-6E8A-4147-A177-3AD203B41FA5}">
                      <a16:colId xmlns:a16="http://schemas.microsoft.com/office/drawing/2014/main" val="39523064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التراكيب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العدد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المعدود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حكمهما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079756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- ثلاث سيارات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971163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- أربع مرات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106434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- ستة أيام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082158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68814" y="3809872"/>
            <a:ext cx="11852020" cy="68845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</a:t>
            </a: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ماذا نستنتج؟ 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455877" y="118561"/>
            <a:ext cx="4564957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2.	</a:t>
            </a:r>
            <a:r>
              <a:rPr lang="ar-MA" sz="4000" b="1" dirty="0"/>
              <a:t>	الأعداد من 3 إلى 9:</a:t>
            </a:r>
            <a:endParaRPr lang="ar-MA" sz="4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733053"/>
              </p:ext>
            </p:extLst>
          </p:nvPr>
        </p:nvGraphicFramePr>
        <p:xfrm>
          <a:off x="168814" y="971664"/>
          <a:ext cx="11852021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763100">
                  <a:extLst>
                    <a:ext uri="{9D8B030D-6E8A-4147-A177-3AD203B41FA5}">
                      <a16:colId xmlns:a16="http://schemas.microsoft.com/office/drawing/2014/main" val="2835334130"/>
                    </a:ext>
                  </a:extLst>
                </a:gridCol>
                <a:gridCol w="1420837">
                  <a:extLst>
                    <a:ext uri="{9D8B030D-6E8A-4147-A177-3AD203B41FA5}">
                      <a16:colId xmlns:a16="http://schemas.microsoft.com/office/drawing/2014/main" val="2854663542"/>
                    </a:ext>
                  </a:extLst>
                </a:gridCol>
                <a:gridCol w="1969476">
                  <a:extLst>
                    <a:ext uri="{9D8B030D-6E8A-4147-A177-3AD203B41FA5}">
                      <a16:colId xmlns:a16="http://schemas.microsoft.com/office/drawing/2014/main" val="2681152539"/>
                    </a:ext>
                  </a:extLst>
                </a:gridCol>
                <a:gridCol w="4698608">
                  <a:extLst>
                    <a:ext uri="{9D8B030D-6E8A-4147-A177-3AD203B41FA5}">
                      <a16:colId xmlns:a16="http://schemas.microsoft.com/office/drawing/2014/main" val="39523064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التراكيب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العدد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المعدود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حكمهما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079756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- ثلاث سيارات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ثلاث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سيارات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العدد يخالف  المعدود في التذكير والتأنيث.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971163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- أربع مرات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أربع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مرات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106434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- ستة أيام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ستة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أيام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082158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68814" y="3809872"/>
            <a:ext cx="11852020" cy="132555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إستنتاج: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الأعداد من ثلاثة إلى تسعة تكون دائما على عكس معدودها في التذكير والتأنيث.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48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541" y="959483"/>
            <a:ext cx="11908292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/>
            <a:r>
              <a:rPr lang="ar-MA" sz="3600" b="1" dirty="0">
                <a:solidFill>
                  <a:srgbClr val="FF0000"/>
                </a:solidFill>
              </a:rPr>
              <a:t>ركب جملة تحتوي على معدود مذكر والعدد (6).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2541" y="2032814"/>
            <a:ext cx="11908292" cy="6890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571500" indent="-571500" algn="just" rtl="1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2856865" algn="l"/>
              </a:tabLst>
            </a:pPr>
            <a:r>
              <a:rPr lang="ar-EG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عُدْتُ إلَى الوَطَنِ بَعْدَ سِتَّةِ أعْوَامٍ مِنَ الغُرْبَةِ.</a:t>
            </a:r>
            <a:endParaRPr lang="en-US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26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455877" y="118561"/>
            <a:ext cx="4564957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3.	العدد 10 وألفاظ العقود:</a:t>
            </a:r>
            <a:endParaRPr lang="ar-MA" sz="4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63877"/>
              </p:ext>
            </p:extLst>
          </p:nvPr>
        </p:nvGraphicFramePr>
        <p:xfrm>
          <a:off x="168814" y="921374"/>
          <a:ext cx="11852020" cy="3925824"/>
        </p:xfrm>
        <a:graphic>
          <a:graphicData uri="http://schemas.openxmlformats.org/drawingml/2006/table">
            <a:tbl>
              <a:tblPr rtl="1" firstRow="1" firstCol="1" bandRow="1">
                <a:tableStyleId>{93296810-A885-4BE3-A3E7-6D5BEEA58F35}</a:tableStyleId>
              </a:tblPr>
              <a:tblGrid>
                <a:gridCol w="2848699">
                  <a:extLst>
                    <a:ext uri="{9D8B030D-6E8A-4147-A177-3AD203B41FA5}">
                      <a16:colId xmlns:a16="http://schemas.microsoft.com/office/drawing/2014/main" val="136582772"/>
                    </a:ext>
                  </a:extLst>
                </a:gridCol>
                <a:gridCol w="2250830">
                  <a:extLst>
                    <a:ext uri="{9D8B030D-6E8A-4147-A177-3AD203B41FA5}">
                      <a16:colId xmlns:a16="http://schemas.microsoft.com/office/drawing/2014/main" val="1910520916"/>
                    </a:ext>
                  </a:extLst>
                </a:gridCol>
                <a:gridCol w="1730327">
                  <a:extLst>
                    <a:ext uri="{9D8B030D-6E8A-4147-A177-3AD203B41FA5}">
                      <a16:colId xmlns:a16="http://schemas.microsoft.com/office/drawing/2014/main" val="3536802859"/>
                    </a:ext>
                  </a:extLst>
                </a:gridCol>
                <a:gridCol w="5022164">
                  <a:extLst>
                    <a:ext uri="{9D8B030D-6E8A-4147-A177-3AD203B41FA5}">
                      <a16:colId xmlns:a16="http://schemas.microsoft.com/office/drawing/2014/main" val="2218748147"/>
                    </a:ext>
                  </a:extLst>
                </a:gridCol>
              </a:tblGrid>
              <a:tr h="189042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التراكيب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العدد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المعدود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حكمهما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071824"/>
                  </a:ext>
                </a:extLst>
              </a:tr>
              <a:tr h="189042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عشر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سنوات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ar-MA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5301867"/>
                  </a:ext>
                </a:extLst>
              </a:tr>
              <a:tr h="189042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عشرة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كتب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834427"/>
                  </a:ext>
                </a:extLst>
              </a:tr>
              <a:tr h="31507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خمس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عشرة سنة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ar-MA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264685"/>
                  </a:ext>
                </a:extLst>
              </a:tr>
              <a:tr h="31507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أربع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عشرة مجلة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239082"/>
                  </a:ext>
                </a:extLst>
              </a:tr>
              <a:tr h="31507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ألف درهم - ألف ورقة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51184" marR="51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7121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95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188</TotalTime>
  <Words>422</Words>
  <Application>Microsoft Office PowerPoint</Application>
  <PresentationFormat>Widescreen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28</cp:revision>
  <dcterms:created xsi:type="dcterms:W3CDTF">2022-09-27T21:07:30Z</dcterms:created>
  <dcterms:modified xsi:type="dcterms:W3CDTF">2023-03-20T21:51:06Z</dcterms:modified>
</cp:coreProperties>
</file>