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67" r:id="rId6"/>
    <p:sldId id="261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12-09-1444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12-09-1444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12-09-1444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12-09-1444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12-09-1444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12-09-1444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12-09-1444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49305" y="1491175"/>
            <a:ext cx="7737231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الدرس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اللغوي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9305" y="2600178"/>
            <a:ext cx="7737231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العلم ص </a:t>
            </a:r>
            <a:r>
              <a:rPr lang="ar-MA" sz="4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130</a:t>
            </a:r>
            <a:endParaRPr lang="ar-MA" sz="4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126609"/>
            <a:ext cx="3727939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1173194"/>
            <a:ext cx="11704319" cy="106760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685800" indent="-6858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800" b="1" dirty="0" smtClean="0"/>
              <a:t>ما هو الإسم المعرفة؟</a:t>
            </a:r>
            <a:endParaRPr lang="ar-MA" sz="48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481768"/>
              </p:ext>
            </p:extLst>
          </p:nvPr>
        </p:nvGraphicFramePr>
        <p:xfrm>
          <a:off x="126608" y="749921"/>
          <a:ext cx="12019571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16625">
                  <a:extLst>
                    <a:ext uri="{9D8B030D-6E8A-4147-A177-3AD203B41FA5}">
                      <a16:colId xmlns:a16="http://schemas.microsoft.com/office/drawing/2014/main" val="26832007"/>
                    </a:ext>
                  </a:extLst>
                </a:gridCol>
                <a:gridCol w="2052122">
                  <a:extLst>
                    <a:ext uri="{9D8B030D-6E8A-4147-A177-3AD203B41FA5}">
                      <a16:colId xmlns:a16="http://schemas.microsoft.com/office/drawing/2014/main" val="4274706287"/>
                    </a:ext>
                  </a:extLst>
                </a:gridCol>
                <a:gridCol w="1905542">
                  <a:extLst>
                    <a:ext uri="{9D8B030D-6E8A-4147-A177-3AD203B41FA5}">
                      <a16:colId xmlns:a16="http://schemas.microsoft.com/office/drawing/2014/main" val="1954312343"/>
                    </a:ext>
                  </a:extLst>
                </a:gridCol>
                <a:gridCol w="2345282">
                  <a:extLst>
                    <a:ext uri="{9D8B030D-6E8A-4147-A177-3AD203B41FA5}">
                      <a16:colId xmlns:a16="http://schemas.microsoft.com/office/drawing/2014/main" val="385052108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الجمــــــــــــــــــــــــــــــــــــــــل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اسم العلم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دلالته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602069"/>
                  </a:ext>
                </a:extLst>
              </a:tr>
              <a:tr h="953770"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كان قدور يطمئن إلى فاطمة.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الحاج محمد هو صاحب الأرض.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هذه العائلة من فاس.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جاء الحاج محمد أبو عصام.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102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9097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534567" y="56272"/>
            <a:ext cx="2611612" cy="584775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none">
            <a:spAutoFit/>
          </a:bodyPr>
          <a:lstStyle/>
          <a:p>
            <a:pPr algn="r" rtl="1"/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	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ألاحظ وأصف: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528774"/>
              </p:ext>
            </p:extLst>
          </p:nvPr>
        </p:nvGraphicFramePr>
        <p:xfrm>
          <a:off x="126608" y="749921"/>
          <a:ext cx="12019571" cy="31546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716625">
                  <a:extLst>
                    <a:ext uri="{9D8B030D-6E8A-4147-A177-3AD203B41FA5}">
                      <a16:colId xmlns:a16="http://schemas.microsoft.com/office/drawing/2014/main" val="26832007"/>
                    </a:ext>
                  </a:extLst>
                </a:gridCol>
                <a:gridCol w="2052122">
                  <a:extLst>
                    <a:ext uri="{9D8B030D-6E8A-4147-A177-3AD203B41FA5}">
                      <a16:colId xmlns:a16="http://schemas.microsoft.com/office/drawing/2014/main" val="4274706287"/>
                    </a:ext>
                  </a:extLst>
                </a:gridCol>
                <a:gridCol w="1905542">
                  <a:extLst>
                    <a:ext uri="{9D8B030D-6E8A-4147-A177-3AD203B41FA5}">
                      <a16:colId xmlns:a16="http://schemas.microsoft.com/office/drawing/2014/main" val="1954312343"/>
                    </a:ext>
                  </a:extLst>
                </a:gridCol>
                <a:gridCol w="2345282">
                  <a:extLst>
                    <a:ext uri="{9D8B030D-6E8A-4147-A177-3AD203B41FA5}">
                      <a16:colId xmlns:a16="http://schemas.microsoft.com/office/drawing/2014/main" val="385052108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الجمــــــــــــــــــــــــــــــــــــــــل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3600" b="1">
                          <a:solidFill>
                            <a:schemeClr val="tx1"/>
                          </a:solidFill>
                          <a:effectLst/>
                        </a:rPr>
                        <a:t>اسم العلم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نوعه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tx1"/>
                          </a:solidFill>
                          <a:effectLst/>
                        </a:rPr>
                        <a:t>دلالته</a:t>
                      </a:r>
                      <a:endParaRPr lang="en-US" sz="36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3602069"/>
                  </a:ext>
                </a:extLst>
              </a:tr>
              <a:tr h="953770"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كان </a:t>
                      </a:r>
                      <a:r>
                        <a:rPr lang="ar-MA" sz="3600" b="1" dirty="0">
                          <a:solidFill>
                            <a:srgbClr val="FF0000"/>
                          </a:solidFill>
                          <a:effectLst/>
                        </a:rPr>
                        <a:t>قدور</a:t>
                      </a: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 يطمئن إلى فاطمة.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600" b="1" dirty="0">
                          <a:solidFill>
                            <a:srgbClr val="FF0000"/>
                          </a:solidFill>
                          <a:effectLst/>
                        </a:rPr>
                        <a:t>الحاج</a:t>
                      </a: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 محمد هو صاحب الأرض.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هذه العائلة من </a:t>
                      </a:r>
                      <a:r>
                        <a:rPr lang="ar-MA" sz="3600" b="1" dirty="0">
                          <a:solidFill>
                            <a:srgbClr val="FF0000"/>
                          </a:solidFill>
                          <a:effectLst/>
                        </a:rPr>
                        <a:t>فاس</a:t>
                      </a: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167640" algn="r"/>
                          <a:tab pos="253365" algn="r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جاء الحاج محمد </a:t>
                      </a:r>
                      <a:r>
                        <a:rPr lang="ar-MA" sz="3600" b="1" dirty="0">
                          <a:solidFill>
                            <a:srgbClr val="FF0000"/>
                          </a:solidFill>
                          <a:effectLst/>
                        </a:rPr>
                        <a:t>أبو عصام</a:t>
                      </a: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9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قدور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الحاج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فاس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20955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955" algn="r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أبو عصام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60325" algn="r"/>
                        </a:tabLs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اسم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60325" algn="r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لقب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60325" algn="r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اسم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60325" algn="r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كنية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3600" b="1" dirty="0" smtClean="0">
                          <a:solidFill>
                            <a:schemeClr val="tx1"/>
                          </a:solidFill>
                          <a:effectLst/>
                        </a:rPr>
                        <a:t>شخص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شخص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مدينة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-338455" algn="r"/>
                        </a:tabLst>
                      </a:pPr>
                      <a:r>
                        <a:rPr lang="ar-MA" sz="3600" b="1" dirty="0">
                          <a:solidFill>
                            <a:schemeClr val="tx1"/>
                          </a:solidFill>
                          <a:effectLst/>
                        </a:rPr>
                        <a:t>شخص</a:t>
                      </a:r>
                      <a:endParaRPr lang="en-US" sz="3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102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156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92505" y="191646"/>
            <a:ext cx="227065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تكويني:</a:t>
            </a:r>
            <a:endParaRPr lang="ar-MA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94560" y="1387399"/>
            <a:ext cx="9517065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ركب جملا تحتوي على اسم علم.</a:t>
            </a:r>
            <a:endParaRPr lang="ar-MA" sz="4000" dirty="0"/>
          </a:p>
        </p:txBody>
      </p:sp>
    </p:spTree>
    <p:extLst>
      <p:ext uri="{BB962C8B-B14F-4D97-AF65-F5344CB8AC3E}">
        <p14:creationId xmlns:p14="http://schemas.microsoft.com/office/powerpoint/2010/main" val="310259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861452" y="36902"/>
            <a:ext cx="221438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2-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أستنتج:</a:t>
            </a:r>
          </a:p>
        </p:txBody>
      </p:sp>
      <p:sp>
        <p:nvSpPr>
          <p:cNvPr id="2" name="Rectangle 1"/>
          <p:cNvSpPr/>
          <p:nvPr/>
        </p:nvSpPr>
        <p:spPr>
          <a:xfrm>
            <a:off x="126609" y="725437"/>
            <a:ext cx="11949230" cy="122495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العلم هو كل اسم يسمي واحدا بعينه من شخص، أو حيوان، أو مكان، أو نبات.</a:t>
            </a:r>
            <a:endParaRPr lang="en-US" sz="32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MA" sz="3200" b="1" dirty="0">
                <a:latin typeface="Calibri" panose="020F0502020204030204" pitchFamily="34" charset="0"/>
                <a:ea typeface="Times New Roman" panose="02020603050405020304" pitchFamily="18" charset="0"/>
              </a:rPr>
              <a:t>ينقسم العلم من حيث اللفظ إلى: مفرد ومركب. ومن حيث المسمى إلى اسم وكنية ولقب. 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26359" y="2093722"/>
            <a:ext cx="1988045" cy="584775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ar-MA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العــــلـــــــــــم</a:t>
            </a:r>
            <a:endParaRPr lang="ar-MA" sz="3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58312" y="2678497"/>
            <a:ext cx="4206280" cy="62222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R="90170"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ينقسم العلم من حيث اللفظ إلى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9023" y="2700389"/>
            <a:ext cx="3890809" cy="62222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ينقسم من حيث المسمى إلى</a:t>
            </a:r>
            <a:r>
              <a:rPr lang="fr-FR" sz="3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047145" y="3486298"/>
            <a:ext cx="2917447" cy="65864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مفــــــــــرد "محمد"</a:t>
            </a:r>
            <a:r>
              <a:rPr lang="fr-FR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26536" y="3507710"/>
            <a:ext cx="1457129" cy="622222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marR="90170"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مــركــب</a:t>
            </a:r>
            <a:r>
              <a:rPr lang="fr-FR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898052" y="4567865"/>
            <a:ext cx="1856994" cy="122495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R="90170"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إضافي"عبد الله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011706" y="4572283"/>
            <a:ext cx="1804745" cy="122495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R="228600"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مزجي "بعلبك"</a:t>
            </a:r>
            <a:r>
              <a:rPr lang="fr-FR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67779" y="3370186"/>
            <a:ext cx="2029983" cy="235756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اسم: ما دل على شخص مسماه "محمد"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35768" y="3359757"/>
            <a:ext cx="1830747" cy="2357568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كنية: ما صدر بأب أو أم أو ابن "أبو زيد"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0" y="3359757"/>
            <a:ext cx="1585136" cy="2923877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لقب: ما دل على صفة في المسمى "</a:t>
            </a:r>
            <a:r>
              <a:rPr lang="ar-MA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الفاروق</a:t>
            </a:r>
            <a:endParaRPr lang="en-US" sz="32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722968" y="4567865"/>
            <a:ext cx="2207137" cy="122495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R="90170" algn="ctr" rtl="1">
              <a:lnSpc>
                <a:spcPct val="115000"/>
              </a:lnSpc>
              <a:spcAft>
                <a:spcPts val="1000"/>
              </a:spcAft>
            </a:pPr>
            <a:r>
              <a:rPr lang="ar-MA" sz="3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إسنادي "جاد الحق</a:t>
            </a:r>
            <a:endParaRPr lang="en-US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Elbow Connector 27"/>
          <p:cNvCxnSpPr>
            <a:stCxn id="8" idx="3"/>
            <a:endCxn id="9" idx="0"/>
          </p:cNvCxnSpPr>
          <p:nvPr/>
        </p:nvCxnSpPr>
        <p:spPr>
          <a:xfrm>
            <a:off x="7114404" y="2386110"/>
            <a:ext cx="2747048" cy="292387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8" idx="1"/>
            <a:endCxn id="10" idx="0"/>
          </p:cNvCxnSpPr>
          <p:nvPr/>
        </p:nvCxnSpPr>
        <p:spPr>
          <a:xfrm rot="10800000" flipV="1">
            <a:off x="2194429" y="2386109"/>
            <a:ext cx="2931931" cy="314279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12" idx="2"/>
          </p:cNvCxnSpPr>
          <p:nvPr/>
        </p:nvCxnSpPr>
        <p:spPr>
          <a:xfrm>
            <a:off x="7576457" y="4144940"/>
            <a:ext cx="914400" cy="914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12" idx="2"/>
          </p:cNvCxnSpPr>
          <p:nvPr/>
        </p:nvCxnSpPr>
        <p:spPr>
          <a:xfrm>
            <a:off x="7576457" y="4144940"/>
            <a:ext cx="914400" cy="914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12" idx="2"/>
            <a:endCxn id="24" idx="0"/>
          </p:cNvCxnSpPr>
          <p:nvPr/>
        </p:nvCxnSpPr>
        <p:spPr>
          <a:xfrm rot="5400000">
            <a:off x="6971853" y="3984616"/>
            <a:ext cx="437933" cy="728564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12" idx="2"/>
            <a:endCxn id="14" idx="0"/>
          </p:cNvCxnSpPr>
          <p:nvPr/>
        </p:nvCxnSpPr>
        <p:spPr>
          <a:xfrm rot="16200000" flipH="1">
            <a:off x="8013415" y="3671618"/>
            <a:ext cx="442351" cy="1358978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12" idx="2"/>
            <a:endCxn id="13" idx="0"/>
          </p:cNvCxnSpPr>
          <p:nvPr/>
        </p:nvCxnSpPr>
        <p:spPr>
          <a:xfrm rot="16200000" flipH="1">
            <a:off x="8971859" y="2713174"/>
            <a:ext cx="437933" cy="3271448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9" idx="2"/>
            <a:endCxn id="12" idx="0"/>
          </p:cNvCxnSpPr>
          <p:nvPr/>
        </p:nvCxnSpPr>
        <p:spPr>
          <a:xfrm rot="5400000">
            <a:off x="8604782" y="2251039"/>
            <a:ext cx="206991" cy="2306351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9" idx="2"/>
            <a:endCxn id="11" idx="0"/>
          </p:cNvCxnSpPr>
          <p:nvPr/>
        </p:nvCxnSpPr>
        <p:spPr>
          <a:xfrm rot="16200000" flipH="1">
            <a:off x="10090871" y="3071299"/>
            <a:ext cx="185579" cy="644417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64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1655" y="191646"/>
            <a:ext cx="2031507" cy="64633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أطبق: </a:t>
            </a:r>
          </a:p>
        </p:txBody>
      </p:sp>
      <p:sp>
        <p:nvSpPr>
          <p:cNvPr id="4" name="Rectangle 3"/>
          <p:cNvSpPr/>
          <p:nvPr/>
        </p:nvSpPr>
        <p:spPr>
          <a:xfrm>
            <a:off x="2194560" y="1387399"/>
            <a:ext cx="9517065" cy="70788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SA" sz="4000" b="1" dirty="0">
                <a:ea typeface="Times New Roman" panose="02020603050405020304" pitchFamily="18" charset="0"/>
                <a:cs typeface="Arial" panose="020B0604020202020204" pitchFamily="34" charset="0"/>
              </a:rPr>
              <a:t>تمارين صفحة </a:t>
            </a:r>
            <a:r>
              <a:rPr lang="ar-SA" sz="4000" b="1" dirty="0">
                <a:solidFill>
                  <a:srgbClr val="FF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131</a:t>
            </a:r>
            <a:endParaRPr lang="ar-MA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630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410</TotalTime>
  <Words>217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59</cp:revision>
  <dcterms:created xsi:type="dcterms:W3CDTF">2022-09-27T21:07:30Z</dcterms:created>
  <dcterms:modified xsi:type="dcterms:W3CDTF">2023-04-02T15:17:25Z</dcterms:modified>
</cp:coreProperties>
</file>